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3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6" r:id="rId32"/>
    <p:sldId id="287" r:id="rId33"/>
    <p:sldId id="288" r:id="rId34"/>
    <p:sldId id="289" r:id="rId35"/>
    <p:sldId id="290" r:id="rId36"/>
    <p:sldId id="291" r:id="rId37"/>
    <p:sldId id="285" r:id="rId38"/>
  </p:sldIdLst>
  <p:sldSz cx="12188825" cy="6858000"/>
  <p:notesSz cx="6858000" cy="9144000"/>
  <p:embeddedFontLst>
    <p:embeddedFont>
      <p:font typeface="Grandstander" pitchFamily="2" charset="0"/>
      <p:regular r:id="rId40"/>
      <p:bold r:id="rId41"/>
      <p:italic r:id="rId42"/>
      <p:boldItalic r:id="rId43"/>
    </p:embeddedFont>
    <p:embeddedFont>
      <p:font typeface="Grandstander Medium" pitchFamily="2" charset="0"/>
      <p:regular r:id="rId44"/>
      <p:bold r:id="rId45"/>
      <p:italic r:id="rId46"/>
      <p:boldItalic r:id="rId47"/>
    </p:embeddedFont>
    <p:embeddedFont>
      <p:font typeface="Grandstander SemiBold" pitchFamily="2" charset="0"/>
      <p:regular r:id="rId48"/>
      <p:bold r:id="rId49"/>
      <p:italic r:id="rId50"/>
      <p:boldItalic r:id="rId51"/>
    </p:embeddedFont>
    <p:embeddedFont>
      <p:font typeface="Lato" panose="020F0502020204030203" pitchFamily="34" charset="0"/>
      <p:regular r:id="rId52"/>
      <p:bold r:id="rId53"/>
      <p:italic r:id="rId54"/>
      <p:boldItalic r:id="rId5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747775"/>
          </p15:clr>
        </p15:guide>
        <p15:guide id="2" pos="3839">
          <p15:clr>
            <a:srgbClr val="747775"/>
          </p15:clr>
        </p15:guide>
        <p15:guide id="3" pos="301">
          <p15:clr>
            <a:srgbClr val="747775"/>
          </p15:clr>
        </p15:guide>
        <p15:guide id="4" pos="7377">
          <p15:clr>
            <a:srgbClr val="747775"/>
          </p15:clr>
        </p15:guide>
        <p15:guide id="5" orient="horz" pos="1253">
          <p15:clr>
            <a:srgbClr val="747775"/>
          </p15:clr>
        </p15:guide>
        <p15:guide id="6" orient="horz" pos="2523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8" roundtripDataSignature="AMtx7mhDdeu8xEPwITUJvK1bA3mcwv7r2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07A45E-4514-CAE5-3C40-E2CD3DAFA70C}" name="Isabel Cruz do amaral Pupo" initials="IC" userId="S::isabel_pupo@vanzolini-ead.org.br::8f4c32d8-231f-4630-ae3e-1dca2f05616d" providerId="AD"/>
  <p188:author id="{7D8EDEDB-4772-E91A-9BB3-0E98BF991BDC}" name="Danilo Marqui de Queiroz" initials="DM" userId="1b3eb7ff6a9f0331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44" autoAdjust="0"/>
    <p:restoredTop sz="93870" autoAdjust="0"/>
  </p:normalViewPr>
  <p:slideViewPr>
    <p:cSldViewPr snapToGrid="0">
      <p:cViewPr varScale="1">
        <p:scale>
          <a:sx n="96" d="100"/>
          <a:sy n="96" d="100"/>
        </p:scale>
        <p:origin x="840" y="90"/>
      </p:cViewPr>
      <p:guideLst>
        <p:guide orient="horz" pos="2160"/>
        <p:guide pos="3839"/>
        <p:guide pos="301"/>
        <p:guide pos="7377"/>
        <p:guide orient="horz" pos="1253"/>
        <p:guide orient="horz" pos="252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63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customschemas.google.com/relationships/presentationmetadata" Target="metadata"/><Relationship Id="rId5" Type="http://schemas.openxmlformats.org/officeDocument/2006/relationships/slide" Target="slides/slide1.xml"/><Relationship Id="rId61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8" Type="http://schemas.openxmlformats.org/officeDocument/2006/relationships/slide" Target="slides/slide4.xml"/><Relationship Id="rId51" Type="http://schemas.openxmlformats.org/officeDocument/2006/relationships/font" Target="fonts/font12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7.fntdata"/><Relationship Id="rId59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10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ttyimages.com.br/detail/ilustra%C3%A7%C3%A3o/realistic-metal-springs-colored-ilustra%C3%A7%C3%A3o-royalty-free/1201098925?phrase=mola&amp;adppopup=true" TargetMode="External"/><Relationship Id="rId3" Type="http://schemas.openxmlformats.org/officeDocument/2006/relationships/hyperlink" Target="https://www.gettyimages.com.br/detail/ilustra%C3%A7%C3%A3o/beach-ball-inflatable-swimming-pool-ball-set-ilustra%C3%A7%C3%A3o-royalty-free/1486805836?phrase=BOLA&amp;adppopup=true" TargetMode="External"/><Relationship Id="rId7" Type="http://schemas.openxmlformats.org/officeDocument/2006/relationships/hyperlink" Target="https://www.gettyimages.com.br/detail/foto/zebra-shown-on-a-white-background-imagem-royalty-free/93212633?phrase=zebra&amp;adppopup=true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foto/perfect-light-purple-and-pink-dahlia-enlarged-imagem-royalty-free/1645602428?phrase=flor&amp;adppopup=true" TargetMode="External"/><Relationship Id="rId11" Type="http://schemas.openxmlformats.org/officeDocument/2006/relationships/hyperlink" Target="https://www.gettyimages.com.br/detail/ilustra%C3%A7%C3%A3o/white-photorealistic-3d-cube-for-games-ilustra%C3%A7%C3%A3o-royalty-free/1789423225?phrase=DADO&amp;adppopup=true" TargetMode="External"/><Relationship Id="rId5" Type="http://schemas.openxmlformats.org/officeDocument/2006/relationships/hyperlink" Target="https://www.gettyimages.com.br/detail/ilustra%C3%A7%C3%A3o/white-photorealistic-3d-cube-for-games-ilustra%C3%A7%C3%A3o-royalty-free/1789423225?phrase=dado&amp;adppopup=true" TargetMode="External"/><Relationship Id="rId10" Type="http://schemas.openxmlformats.org/officeDocument/2006/relationships/hyperlink" Target="https://www.gettyimages.com.br/detail/ilustra%C3%A7%C3%A3o/white-collar-with-red-single-line-for-polo-ilustra%C3%A7%C3%A3o-royalty-free/1373289493?phrase=gola&amp;adppopup=true" TargetMode="External"/><Relationship Id="rId4" Type="http://schemas.openxmlformats.org/officeDocument/2006/relationships/hyperlink" Target="https://www.gettyimages.com.br/detail/ilustra%C3%A7%C3%A3o/heart-flat-icon-ilustra%C3%A7%C3%A3o-royalty-free/1903985199?phrase=cora%C3%A7%C3%A3o&amp;adppopup=true" TargetMode="External"/><Relationship Id="rId9" Type="http://schemas.openxmlformats.org/officeDocument/2006/relationships/hyperlink" Target="https://www.gettyimages.com.br/detail/foto/glue-bottle-on-white-imagem-royalty-free/185271404?phrase=cola&amp;adppopup=true" TargetMode="Externa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9" name="Google Shape;26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solidFill>
                <a:srgbClr val="231F20"/>
              </a:solidFill>
            </a:endParaRPr>
          </a:p>
        </p:txBody>
      </p:sp>
      <p:sp>
        <p:nvSpPr>
          <p:cNvPr id="322" name="Google Shape;32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solidFill>
                <a:srgbClr val="231F20"/>
              </a:solidFill>
            </a:endParaRPr>
          </a:p>
        </p:txBody>
      </p:sp>
      <p:sp>
        <p:nvSpPr>
          <p:cNvPr id="337" name="Google Shape;33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8318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SzPts val="1100"/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8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pt-B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358" name="Google Shape;35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SzPts val="1100"/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8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pt-B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366" name="Google Shape;36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78" name="Google Shape;37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9" name="Google Shape;38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01" name="Google Shape;40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9bff5210c6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g29bff5210c6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b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pt-B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416" name="Google Shape;41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pt-B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432" name="Google Shape;43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pt-B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446" name="Google Shape;446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1" name="Google Shape;461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76" name="Google Shape;476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5" name="Google Shape;495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00" name="Google Shape;50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pt-BR" sz="1100" b="1" dirty="0">
                <a:solidFill>
                  <a:schemeClr val="tx1"/>
                </a:solidFill>
              </a:rPr>
              <a:t>Slides 11 e 12 –  </a:t>
            </a:r>
            <a:r>
              <a:rPr lang="pt-BR" sz="1100" u="sng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https://www.gettyimages.com.br/detail/ilustra%C3%A7%C3%A3o/beach-ball-inflatable-swimming-pool-ball-set-ilustra%C3%A7%C3%A3o-royalty-free/1486805836?phrase=BOLA&amp;adppopup=true</a:t>
            </a:r>
            <a:endParaRPr lang="pt-BR" sz="1100" u="sng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pt-BR" sz="1100" u="sng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https://www.gettyimages.com.br/detail/ilustra%C3%A7%C3%A3o/heart-flat-icon-ilustra%C3%A7%C3%A3o-royalty-free/1903985199?phrase=cora%C3%A7%C3%A3o&amp;adppopup=true</a:t>
            </a:r>
            <a:endParaRPr lang="pt-BR" sz="1100" u="sng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pt-BR" sz="1100" u="sng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https://www.gettyimages.com.br/detail/ilustra%C3%A7%C3%A3o/white-photorealistic-3d-cube-for-games-ilustra%C3%A7%C3%A3o-royalty-free/1789423225?phrase=dado&amp;adppopup=true</a:t>
            </a:r>
            <a:endParaRPr lang="pt-BR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pt-BR" sz="1100" u="sng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https://www.gettyimages.com.br/detail/foto/perfect-light-purple-and-pink-dahlia-enlarged-imagem-royalty-free/1645602428?phrase=flor&amp;adppopup=true</a:t>
            </a:r>
            <a:endParaRPr lang="pt-BR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pt-BR" sz="1100" u="sng" dirty="0">
                <a:solidFill>
                  <a:schemeClr val="tx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https://www.gettyimages.com.br/detail/foto/zebra-shown-on-a-white-background-imagem-royalty-free/93212633?phrase=zebra&amp;adppopup=true</a:t>
            </a:r>
            <a:endParaRPr lang="pt-BR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endParaRPr lang="pt-BR" sz="1100" b="1" dirty="0">
              <a:solidFill>
                <a:schemeClr val="tx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tabLst/>
              <a:defRPr/>
            </a:pPr>
            <a:r>
              <a:rPr lang="pt-BR" sz="1100" b="1" dirty="0">
                <a:solidFill>
                  <a:schemeClr val="tx1"/>
                </a:solidFill>
              </a:rPr>
              <a:t>Slides 19 e 20 – </a:t>
            </a:r>
            <a:r>
              <a:rPr lang="pt-BR" sz="1100" u="sng" dirty="0">
                <a:solidFill>
                  <a:srgbClr val="2200C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https://www.gettyimages.com.br/detail/ilustra%C3%A7%C3%A3o/realistic-metal-springs-colored-ilustra%C3%A7%C3%A3o-royalty-free/</a:t>
            </a:r>
            <a:r>
              <a:rPr lang="pt-BR" sz="1100" u="sng" noProof="0" dirty="0">
                <a:solidFill>
                  <a:srgbClr val="2200C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1201098925</a:t>
            </a:r>
            <a:r>
              <a:rPr lang="pt-BR" sz="1100" u="sng" dirty="0">
                <a:solidFill>
                  <a:srgbClr val="2200C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?</a:t>
            </a:r>
            <a:r>
              <a:rPr lang="pt-BR" sz="1100" u="sng" dirty="0" err="1">
                <a:solidFill>
                  <a:srgbClr val="2200C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phrase</a:t>
            </a:r>
            <a:r>
              <a:rPr lang="pt-BR" sz="1100" u="sng" dirty="0">
                <a:solidFill>
                  <a:srgbClr val="2200C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pt-BR" sz="1100" u="sng" dirty="0" err="1">
                <a:solidFill>
                  <a:srgbClr val="2200C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mola&amp;adppopup</a:t>
            </a:r>
            <a:r>
              <a:rPr lang="pt-BR" sz="1100" u="sng" dirty="0">
                <a:solidFill>
                  <a:srgbClr val="2200C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pt-BR" sz="1100" u="sng" dirty="0" err="1">
                <a:solidFill>
                  <a:schemeClr val="tx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endParaRPr lang="pt-BR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endParaRPr lang="pt-BR" sz="1100" b="1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pt-BR" sz="1100" b="1" dirty="0">
                <a:solidFill>
                  <a:schemeClr val="tx1"/>
                </a:solidFill>
              </a:rPr>
              <a:t>Slides 19 a 22 – </a:t>
            </a:r>
            <a:r>
              <a:rPr lang="pt-BR" sz="1100" u="sng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https://www.gettyimages.com.br/detail/ilustra%C3%A7%C3%A3o/beach-ball-inflatable-swimming-pool-ball-set-ilustra%C3%A7%C3%A3o-royalty-free/1486805836?phrase=BOLA&amp;adppopup=true</a:t>
            </a:r>
            <a:endParaRPr lang="pt-BR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pt-BR" sz="1100" u="sng" dirty="0">
                <a:solidFill>
                  <a:schemeClr val="tx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https://www.gettyimages.com.br/detail/foto/glue-bottle-on-white-imagem-royalty-free/185271404?phrase=cola&amp;adppopup=true</a:t>
            </a:r>
            <a:endParaRPr lang="pt-BR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pt-BR" sz="1100" u="sng" dirty="0">
                <a:solidFill>
                  <a:srgbClr val="2200C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</a:t>
            </a:r>
            <a:r>
              <a:rPr lang="pt-BR" sz="1100" u="sng" dirty="0">
                <a:solidFill>
                  <a:schemeClr val="tx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://www.gettyimages.com.br/detail/ilustra%C3%A7%C3%A3o/white-collar-with-red-single-line-for-polo-ilustra%C3%A7%C3%A3o-royalty-free/1373289493?phrase=gola&amp;adppopup=true</a:t>
            </a:r>
            <a:endParaRPr lang="pt-BR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lang="pt-BR" sz="1100" b="1" dirty="0">
                <a:solidFill>
                  <a:schemeClr val="tx1"/>
                </a:solidFill>
              </a:rPr>
              <a:t>Slides 21 e 22 –</a:t>
            </a:r>
            <a:r>
              <a:rPr lang="pt-BR" sz="1100" u="sng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https://www.gettyimages.com.br/detail/ilustra%C3%A7%C3%A3o/white-photorealistic-3d-cube-for-games-ilustra%C3%A7%C3%A3o-royalty-free/1789423225?phrase=DADO&amp;adppopup=true</a:t>
            </a:r>
            <a:endParaRPr lang="pt-BR" sz="110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05" name="Google Shape;50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4" name="Google Shape;52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28" name="Google Shape;528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8" name="Google Shape;14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7469e7f84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7" name="Google Shape;537;g37469e7f84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363ccaf21b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46" name="Google Shape;546;g363ccaf21b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363ccaf21b1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55" name="Google Shape;555;g363ccaf21b1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363ccaf21b1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64" name="Google Shape;564;g363ccaf21b1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0" name="Google Shape;52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0" name="Google Shape;16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1" name="Google Shape;17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3" name="Google Shape;1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8" name="Google Shape;19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9" name="Google Shape;2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1" name="Google Shape;26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1" name="Google Shape;11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5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53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p53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5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53"/>
          <p:cNvSpPr/>
          <p:nvPr/>
        </p:nvSpPr>
        <p:spPr>
          <a:xfrm rot="-48255" flipH="1">
            <a:off x="10673069" y="1045337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62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80" name="Google Shape;80;p6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" name="Google Shape;81;p6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2" name="Google Shape;82;p6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63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6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6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6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89" name="Google Shape;89;p63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63"/>
          <p:cNvSpPr/>
          <p:nvPr/>
        </p:nvSpPr>
        <p:spPr>
          <a:xfrm rot="-48255" flipH="1">
            <a:off x="799839" y="1071805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93" name="Google Shape;93;p6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6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5" name="Google Shape;95;p64"/>
          <p:cNvSpPr/>
          <p:nvPr/>
        </p:nvSpPr>
        <p:spPr>
          <a:xfrm rot="-120000">
            <a:off x="181685" y="185167"/>
            <a:ext cx="177259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6" name="Google Shape;96;p64"/>
          <p:cNvSpPr txBox="1">
            <a:spLocks noGrp="1"/>
          </p:cNvSpPr>
          <p:nvPr>
            <p:ph type="subTitle" idx="1"/>
          </p:nvPr>
        </p:nvSpPr>
        <p:spPr>
          <a:xfrm rot="-120000">
            <a:off x="176417" y="170475"/>
            <a:ext cx="1785420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1_6. Sistematizando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99" name="Google Shape;99;p6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6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01" name="Google Shape;101;p65"/>
          <p:cNvSpPr/>
          <p:nvPr/>
        </p:nvSpPr>
        <p:spPr>
          <a:xfrm rot="-120000">
            <a:off x="181660" y="183724"/>
            <a:ext cx="18551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2" name="Google Shape;102;p65"/>
          <p:cNvSpPr/>
          <p:nvPr/>
        </p:nvSpPr>
        <p:spPr>
          <a:xfrm>
            <a:off x="9455499" y="522836"/>
            <a:ext cx="2225459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1975" tIns="0" rIns="10795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5"/>
          <p:cNvSpPr>
            <a:spLocks noGrp="1"/>
          </p:cNvSpPr>
          <p:nvPr>
            <p:ph type="pic" idx="2"/>
          </p:nvPr>
        </p:nvSpPr>
        <p:spPr>
          <a:xfrm>
            <a:off x="5746840" y="882205"/>
            <a:ext cx="5912535" cy="370693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04" name="Google Shape;104;p65"/>
          <p:cNvSpPr txBox="1">
            <a:spLocks noGrp="1"/>
          </p:cNvSpPr>
          <p:nvPr>
            <p:ph type="subTitle" idx="1"/>
          </p:nvPr>
        </p:nvSpPr>
        <p:spPr>
          <a:xfrm rot="-120000">
            <a:off x="176392" y="168986"/>
            <a:ext cx="1870813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11. Não usar - Base para orientações internas">
    <p:bg>
      <p:bgPr>
        <a:solidFill>
          <a:srgbClr val="8CB5F8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6"/>
          <p:cNvSpPr/>
          <p:nvPr/>
        </p:nvSpPr>
        <p:spPr>
          <a:xfrm>
            <a:off x="273062" y="300433"/>
            <a:ext cx="11672959" cy="11484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6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10" name="Google Shape;110;p6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6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12" name="Google Shape;112;p67"/>
          <p:cNvSpPr/>
          <p:nvPr/>
        </p:nvSpPr>
        <p:spPr>
          <a:xfrm rot="-120000">
            <a:off x="181037" y="147971"/>
            <a:ext cx="390359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VAIVÉM DAS PALAVRAS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7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4" name="Google Shape;114;p67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1_6. Sistematizando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17" name="Google Shape;117;p6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6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19" name="Google Shape;119;p68"/>
          <p:cNvSpPr/>
          <p:nvPr/>
        </p:nvSpPr>
        <p:spPr>
          <a:xfrm rot="-120000">
            <a:off x="180798" y="156902"/>
            <a:ext cx="468555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CADA TEXTO DO SEU JEITO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68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1" name="Google Shape;121;p68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0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26" name="Google Shape;126;p70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7" name="Google Shape;127;p70"/>
          <p:cNvSpPr txBox="1">
            <a:spLocks noGrp="1"/>
          </p:cNvSpPr>
          <p:nvPr>
            <p:ph type="title"/>
          </p:nvPr>
        </p:nvSpPr>
        <p:spPr>
          <a:xfrm>
            <a:off x="608441" y="898167"/>
            <a:ext cx="11165092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8" name="Google Shape;128;p70"/>
          <p:cNvSpPr txBox="1">
            <a:spLocks noGrp="1"/>
          </p:cNvSpPr>
          <p:nvPr>
            <p:ph type="subTitle" idx="2"/>
          </p:nvPr>
        </p:nvSpPr>
        <p:spPr>
          <a:xfrm rot="-60000">
            <a:off x="175529" y="209627"/>
            <a:ext cx="5781097" cy="4900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399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70"/>
          <p:cNvSpPr txBox="1"/>
          <p:nvPr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5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54"/>
          <p:cNvSpPr/>
          <p:nvPr/>
        </p:nvSpPr>
        <p:spPr>
          <a:xfrm>
            <a:off x="5527343" y="300433"/>
            <a:ext cx="6405130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54"/>
          <p:cNvSpPr txBox="1">
            <a:spLocks noGrp="1"/>
          </p:cNvSpPr>
          <p:nvPr>
            <p:ph type="body" idx="1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54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" name="Google Shape;24;p5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54"/>
          <p:cNvSpPr/>
          <p:nvPr/>
        </p:nvSpPr>
        <p:spPr>
          <a:xfrm rot="-120000">
            <a:off x="181617" y="211659"/>
            <a:ext cx="20009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54"/>
          <p:cNvSpPr/>
          <p:nvPr/>
        </p:nvSpPr>
        <p:spPr>
          <a:xfrm rot="-60000">
            <a:off x="5416380" y="194344"/>
            <a:ext cx="507706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>
          <p15:clr>
            <a:srgbClr val="FBAE40"/>
          </p15:clr>
        </p15:guide>
        <p15:guide id="2" pos="5119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pos="383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" name="Google Shape;29;p5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55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" name="Google Shape;31;p55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" name="Google Shape;32;p5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55"/>
          <p:cNvSpPr/>
          <p:nvPr/>
        </p:nvSpPr>
        <p:spPr>
          <a:xfrm rot="-120000">
            <a:off x="181359" y="166426"/>
            <a:ext cx="284627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7" name="Google Shape;37;p5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56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p56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p5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1" name="Google Shape;41;p56"/>
          <p:cNvSpPr/>
          <p:nvPr/>
        </p:nvSpPr>
        <p:spPr>
          <a:xfrm rot="-120000">
            <a:off x="181459" y="172092"/>
            <a:ext cx="252159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LER É LEGAL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4" name="Google Shape;44;p5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57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" name="Google Shape;46;p57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" name="Google Shape;47;p5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8" name="Google Shape;48;p57"/>
          <p:cNvSpPr/>
          <p:nvPr/>
        </p:nvSpPr>
        <p:spPr>
          <a:xfrm rot="-120000">
            <a:off x="180768" y="177720"/>
            <a:ext cx="478627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1" name="Google Shape;51;p5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58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" name="Google Shape;53;p58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" name="Google Shape;54;p5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5" name="Google Shape;55;p58"/>
          <p:cNvSpPr/>
          <p:nvPr/>
        </p:nvSpPr>
        <p:spPr>
          <a:xfrm rot="-120000">
            <a:off x="181316" y="209121"/>
            <a:ext cx="298723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8" name="Google Shape;58;p5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5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0" name="Google Shape;60;p59"/>
          <p:cNvSpPr/>
          <p:nvPr/>
        </p:nvSpPr>
        <p:spPr>
          <a:xfrm rot="-120000">
            <a:off x="180860" y="160459"/>
            <a:ext cx="448173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59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2" name="Google Shape;62;p59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60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65" name="Google Shape;65;p60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" name="Google Shape;66;p60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60"/>
          <p:cNvSpPr txBox="1">
            <a:spLocks noGrp="1"/>
          </p:cNvSpPr>
          <p:nvPr>
            <p:ph type="body" idx="1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8" name="Google Shape;68;p60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9" name="Google Shape;69;p60"/>
          <p:cNvSpPr/>
          <p:nvPr/>
        </p:nvSpPr>
        <p:spPr>
          <a:xfrm rot="-120000">
            <a:off x="174794" y="163764"/>
            <a:ext cx="475948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61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3" name="Google Shape;73;p61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61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p6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6" name="Google Shape;76;p61"/>
          <p:cNvSpPr/>
          <p:nvPr/>
        </p:nvSpPr>
        <p:spPr>
          <a:xfrm rot="-120000">
            <a:off x="181445" y="171347"/>
            <a:ext cx="256429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2"/>
          <p:cNvSpPr txBox="1">
            <a:spLocks noGrp="1"/>
          </p:cNvSpPr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52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52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24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24.png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_rXeXyhHyM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7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E_rXeXyhHyM?feature=oembed" TargetMode="Externa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hyperlink" Target="https://www.youtube.com/watch?v=E_rXeXyhHyM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png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2.png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"/>
          <p:cNvSpPr txBox="1"/>
          <p:nvPr/>
        </p:nvSpPr>
        <p:spPr>
          <a:xfrm>
            <a:off x="615040" y="2658109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2745"/>
              </a:srgbClr>
            </a:outerShdw>
          </a:effectLst>
        </p:spPr>
        <p:txBody>
          <a:bodyPr spcFirstLastPara="1" wrap="square" lIns="119950" tIns="23975" rIns="121850" bIns="23975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99"/>
              <a:buFont typeface="Arial"/>
              <a:buNone/>
            </a:pPr>
            <a:r>
              <a:rPr lang="pt-BR" sz="4799" b="1" i="0" u="none" strike="noStrike" cap="none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BÊ-A-BÁ</a:t>
            </a:r>
            <a:endParaRPr sz="4799" b="1" i="0" u="none" strike="noStrike" cap="none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35" name="Google Shape;135;p1"/>
          <p:cNvSpPr/>
          <p:nvPr/>
        </p:nvSpPr>
        <p:spPr>
          <a:xfrm rot="-48481" flipH="1">
            <a:off x="10628136" y="397660"/>
            <a:ext cx="1191008" cy="91468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99"/>
              <a:buFont typeface="Arial"/>
              <a:buNone/>
            </a:pPr>
            <a:r>
              <a:rPr lang="pt-BR" sz="5599" b="0" i="0" u="none" strike="noStrike" cap="non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b="0" i="0" u="sng" strike="noStrike" cap="none" baseline="3000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933" b="0" i="0" u="sng" strike="noStrike" cap="none" baseline="30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"/>
          <p:cNvSpPr/>
          <p:nvPr/>
        </p:nvSpPr>
        <p:spPr>
          <a:xfrm flipH="1">
            <a:off x="315420" y="5453843"/>
            <a:ext cx="1871725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"/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133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"/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23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"/>
          <p:cNvSpPr/>
          <p:nvPr/>
        </p:nvSpPr>
        <p:spPr>
          <a:xfrm rot="-60000">
            <a:off x="4275559" y="4664088"/>
            <a:ext cx="3633824" cy="642137"/>
          </a:xfrm>
          <a:prstGeom prst="roundRect">
            <a:avLst>
              <a:gd name="adj" fmla="val 30970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LÍNGUA PORTUGUESA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0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  <a:buNone/>
            </a:pPr>
            <a:br>
              <a:rPr lang="pt-BR" sz="2399"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272" name="Google Shape;272;p20"/>
          <p:cNvSpPr txBox="1">
            <a:spLocks noGrp="1"/>
          </p:cNvSpPr>
          <p:nvPr>
            <p:ph type="title"/>
          </p:nvPr>
        </p:nvSpPr>
        <p:spPr>
          <a:xfrm>
            <a:off x="596229" y="1386770"/>
            <a:ext cx="11233186" cy="1066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lang="pt-BR" sz="26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PINTE NO ALFABETO DA ATIVIDADE 4, AS LETRAS QUE FORMAM O SEU NOME E DEPOIS ESCREVA-O ABAIXO.</a:t>
            </a:r>
            <a:endParaRPr sz="26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20"/>
          <p:cNvSpPr txBox="1"/>
          <p:nvPr/>
        </p:nvSpPr>
        <p:spPr>
          <a:xfrm>
            <a:off x="694479" y="5386653"/>
            <a:ext cx="4889704" cy="697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0"/>
          <p:cNvSpPr txBox="1"/>
          <p:nvPr/>
        </p:nvSpPr>
        <p:spPr>
          <a:xfrm>
            <a:off x="1929851" y="3649744"/>
            <a:ext cx="8280862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RESPOSTA PESSOAL.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20"/>
          <p:cNvSpPr/>
          <p:nvPr/>
        </p:nvSpPr>
        <p:spPr>
          <a:xfrm>
            <a:off x="478243" y="2930207"/>
            <a:ext cx="11232341" cy="2148752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endParaRPr sz="3318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93;p3">
            <a:extLst>
              <a:ext uri="{FF2B5EF4-FFF2-40B4-BE49-F238E27FC236}">
                <a16:creationId xmlns:a16="http://schemas.microsoft.com/office/drawing/2014/main" id="{DD29B328-812F-A851-4E5B-61C12F0E2B76}"/>
              </a:ext>
            </a:extLst>
          </p:cNvPr>
          <p:cNvSpPr txBox="1"/>
          <p:nvPr/>
        </p:nvSpPr>
        <p:spPr>
          <a:xfrm>
            <a:off x="9339071" y="576502"/>
            <a:ext cx="2367280" cy="502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597" y="2673892"/>
            <a:ext cx="1310236" cy="1310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04459" y="2756347"/>
            <a:ext cx="1411543" cy="1310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9329" y="2658041"/>
            <a:ext cx="1411543" cy="1509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52961" y="2705267"/>
            <a:ext cx="1515256" cy="1447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177896" y="2593713"/>
            <a:ext cx="1175991" cy="1624298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10"/>
          <p:cNvSpPr txBox="1"/>
          <p:nvPr/>
        </p:nvSpPr>
        <p:spPr>
          <a:xfrm>
            <a:off x="972837" y="4218011"/>
            <a:ext cx="1193752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BOLA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0"/>
          <p:cNvSpPr txBox="1"/>
          <p:nvPr/>
        </p:nvSpPr>
        <p:spPr>
          <a:xfrm>
            <a:off x="2928257" y="4218011"/>
            <a:ext cx="1963944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CORAÇÃO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0"/>
          <p:cNvSpPr txBox="1"/>
          <p:nvPr/>
        </p:nvSpPr>
        <p:spPr>
          <a:xfrm>
            <a:off x="5484473" y="4263633"/>
            <a:ext cx="1309820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DADO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0"/>
          <p:cNvSpPr txBox="1"/>
          <p:nvPr/>
        </p:nvSpPr>
        <p:spPr>
          <a:xfrm>
            <a:off x="7950748" y="4263633"/>
            <a:ext cx="1309820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FLOR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10"/>
          <p:cNvSpPr txBox="1"/>
          <p:nvPr/>
        </p:nvSpPr>
        <p:spPr>
          <a:xfrm>
            <a:off x="10242756" y="4296673"/>
            <a:ext cx="1414228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ZEBRA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297;p21">
            <a:extLst>
              <a:ext uri="{FF2B5EF4-FFF2-40B4-BE49-F238E27FC236}">
                <a16:creationId xmlns:a16="http://schemas.microsoft.com/office/drawing/2014/main" id="{B65AAE42-D9CE-9984-3AFD-26E1CC1B13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959128"/>
            <a:ext cx="11102988" cy="1476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6. </a:t>
            </a:r>
            <a:r>
              <a:rPr lang="pt-BR" sz="26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PROFESSOR LÊ AS PALAVRAS E VOCÊ CIRCULA A LETRA INICIAL DE CADA UMA. EM SEGUIDA, LIGUE AS PALAVRAS À SUA LETRA INICIAL.</a:t>
            </a:r>
            <a:endParaRPr sz="2600" dirty="0">
              <a:solidFill>
                <a:schemeClr val="dk1"/>
              </a:solidFill>
            </a:endParaRPr>
          </a:p>
        </p:txBody>
      </p:sp>
      <p:pic>
        <p:nvPicPr>
          <p:cNvPr id="6" name="Google Shape;318;p21">
            <a:extLst>
              <a:ext uri="{FF2B5EF4-FFF2-40B4-BE49-F238E27FC236}">
                <a16:creationId xmlns:a16="http://schemas.microsoft.com/office/drawing/2014/main" id="{E6B7C4CF-1D77-A5C0-BA36-8B4C63C22DA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47465" y="5957758"/>
            <a:ext cx="11020589" cy="443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1"/>
          <p:cNvSpPr txBox="1">
            <a:spLocks noGrp="1"/>
          </p:cNvSpPr>
          <p:nvPr>
            <p:ph type="title"/>
          </p:nvPr>
        </p:nvSpPr>
        <p:spPr>
          <a:xfrm>
            <a:off x="608441" y="959128"/>
            <a:ext cx="11102988" cy="1476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6. </a:t>
            </a:r>
            <a:r>
              <a:rPr lang="pt-BR" sz="26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PROFESSOR LÊ AS PALAVRAS E VOCÊ CIRCULA A LETRA INICIAL DE CADA UMA. EM SEGUIDA, LIGUE AS PALAVRAS À SUA LETRA INICIAL.</a:t>
            </a:r>
            <a:endParaRPr sz="2600" dirty="0">
              <a:solidFill>
                <a:schemeClr val="dk1"/>
              </a:solidFill>
            </a:endParaRPr>
          </a:p>
        </p:txBody>
      </p:sp>
      <p:pic>
        <p:nvPicPr>
          <p:cNvPr id="298" name="Google Shape;298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597" y="2673892"/>
            <a:ext cx="1310236" cy="1310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04459" y="2756347"/>
            <a:ext cx="1411543" cy="1310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9329" y="2658041"/>
            <a:ext cx="1411543" cy="1509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52961" y="2705267"/>
            <a:ext cx="1515256" cy="1447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177896" y="2593713"/>
            <a:ext cx="1175991" cy="1624298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21"/>
          <p:cNvSpPr txBox="1"/>
          <p:nvPr/>
        </p:nvSpPr>
        <p:spPr>
          <a:xfrm>
            <a:off x="972837" y="4218011"/>
            <a:ext cx="1193752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BOLA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21"/>
          <p:cNvSpPr txBox="1"/>
          <p:nvPr/>
        </p:nvSpPr>
        <p:spPr>
          <a:xfrm>
            <a:off x="2928257" y="4218011"/>
            <a:ext cx="1963944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CORAÇÃO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21"/>
          <p:cNvSpPr txBox="1"/>
          <p:nvPr/>
        </p:nvSpPr>
        <p:spPr>
          <a:xfrm>
            <a:off x="5484473" y="4263633"/>
            <a:ext cx="1309820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DADO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21"/>
          <p:cNvSpPr txBox="1"/>
          <p:nvPr/>
        </p:nvSpPr>
        <p:spPr>
          <a:xfrm>
            <a:off x="7950748" y="4263633"/>
            <a:ext cx="1309820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FLOR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21"/>
          <p:cNvSpPr txBox="1"/>
          <p:nvPr/>
        </p:nvSpPr>
        <p:spPr>
          <a:xfrm>
            <a:off x="10242756" y="4296673"/>
            <a:ext cx="1414228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ZEBRA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21"/>
          <p:cNvSpPr/>
          <p:nvPr/>
        </p:nvSpPr>
        <p:spPr>
          <a:xfrm>
            <a:off x="834938" y="4178887"/>
            <a:ext cx="559520" cy="572464"/>
          </a:xfrm>
          <a:prstGeom prst="ellipse">
            <a:avLst/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endParaRPr sz="3318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21"/>
          <p:cNvSpPr/>
          <p:nvPr/>
        </p:nvSpPr>
        <p:spPr>
          <a:xfrm>
            <a:off x="2852078" y="4198449"/>
            <a:ext cx="510466" cy="533341"/>
          </a:xfrm>
          <a:prstGeom prst="ellipse">
            <a:avLst/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endParaRPr sz="3318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0" name="Google Shape;310;p2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23145" y="4249937"/>
            <a:ext cx="544481" cy="560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2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885111" y="4236240"/>
            <a:ext cx="544481" cy="560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2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114980" y="4282976"/>
            <a:ext cx="544481" cy="5607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3" name="Google Shape;313;p21"/>
          <p:cNvCxnSpPr/>
          <p:nvPr/>
        </p:nvCxnSpPr>
        <p:spPr>
          <a:xfrm rot="10800000">
            <a:off x="1801559" y="4751352"/>
            <a:ext cx="2253020" cy="1019562"/>
          </a:xfrm>
          <a:prstGeom prst="straightConnector1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14" name="Google Shape;314;p21"/>
          <p:cNvCxnSpPr/>
          <p:nvPr/>
        </p:nvCxnSpPr>
        <p:spPr>
          <a:xfrm rot="10800000" flipH="1">
            <a:off x="2390153" y="4751352"/>
            <a:ext cx="2931140" cy="1041243"/>
          </a:xfrm>
          <a:prstGeom prst="straightConnector1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15" name="Google Shape;315;p21"/>
          <p:cNvCxnSpPr/>
          <p:nvPr/>
        </p:nvCxnSpPr>
        <p:spPr>
          <a:xfrm rot="10800000">
            <a:off x="3765691" y="4785005"/>
            <a:ext cx="2253020" cy="1019562"/>
          </a:xfrm>
          <a:prstGeom prst="straightConnector1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16" name="Google Shape;316;p21"/>
          <p:cNvCxnSpPr/>
          <p:nvPr/>
        </p:nvCxnSpPr>
        <p:spPr>
          <a:xfrm rot="10800000">
            <a:off x="8489447" y="4799500"/>
            <a:ext cx="2253020" cy="1019562"/>
          </a:xfrm>
          <a:prstGeom prst="straightConnector1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17" name="Google Shape;317;p21"/>
          <p:cNvCxnSpPr/>
          <p:nvPr/>
        </p:nvCxnSpPr>
        <p:spPr>
          <a:xfrm rot="10800000" flipH="1">
            <a:off x="8206879" y="4871876"/>
            <a:ext cx="2352649" cy="941480"/>
          </a:xfrm>
          <a:prstGeom prst="straightConnector1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318" name="Google Shape;318;p2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47465" y="5957758"/>
            <a:ext cx="11020589" cy="44327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93;p3">
            <a:extLst>
              <a:ext uri="{FF2B5EF4-FFF2-40B4-BE49-F238E27FC236}">
                <a16:creationId xmlns:a16="http://schemas.microsoft.com/office/drawing/2014/main" id="{9C08E968-0E45-ED6C-FB8D-795CA57638F3}"/>
              </a:ext>
            </a:extLst>
          </p:cNvPr>
          <p:cNvSpPr txBox="1"/>
          <p:nvPr/>
        </p:nvSpPr>
        <p:spPr>
          <a:xfrm>
            <a:off x="9339071" y="456972"/>
            <a:ext cx="2367280" cy="502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6"/>
          <p:cNvSpPr/>
          <p:nvPr/>
        </p:nvSpPr>
        <p:spPr>
          <a:xfrm>
            <a:off x="3151403" y="2404318"/>
            <a:ext cx="2060791" cy="55015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BOLA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6"/>
          <p:cNvSpPr/>
          <p:nvPr/>
        </p:nvSpPr>
        <p:spPr>
          <a:xfrm>
            <a:off x="3151403" y="3211405"/>
            <a:ext cx="2060791" cy="55015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BALA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16"/>
          <p:cNvSpPr/>
          <p:nvPr/>
        </p:nvSpPr>
        <p:spPr>
          <a:xfrm>
            <a:off x="3151403" y="4045365"/>
            <a:ext cx="2060791" cy="55015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BULA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16"/>
          <p:cNvSpPr/>
          <p:nvPr/>
        </p:nvSpPr>
        <p:spPr>
          <a:xfrm>
            <a:off x="3151403" y="4887617"/>
            <a:ext cx="2060791" cy="55015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BILA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16"/>
          <p:cNvSpPr/>
          <p:nvPr/>
        </p:nvSpPr>
        <p:spPr>
          <a:xfrm>
            <a:off x="3151403" y="5667363"/>
            <a:ext cx="2060791" cy="55015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BELA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16"/>
          <p:cNvSpPr/>
          <p:nvPr/>
        </p:nvSpPr>
        <p:spPr>
          <a:xfrm>
            <a:off x="7599694" y="2400214"/>
            <a:ext cx="1331974" cy="550154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66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16"/>
          <p:cNvSpPr/>
          <p:nvPr/>
        </p:nvSpPr>
        <p:spPr>
          <a:xfrm>
            <a:off x="7599693" y="3291462"/>
            <a:ext cx="1331974" cy="550154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66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16"/>
          <p:cNvSpPr/>
          <p:nvPr/>
        </p:nvSpPr>
        <p:spPr>
          <a:xfrm>
            <a:off x="7599691" y="4116296"/>
            <a:ext cx="1331974" cy="550154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66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16"/>
          <p:cNvSpPr/>
          <p:nvPr/>
        </p:nvSpPr>
        <p:spPr>
          <a:xfrm>
            <a:off x="7599690" y="4941131"/>
            <a:ext cx="1331974" cy="550154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66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16"/>
          <p:cNvSpPr/>
          <p:nvPr/>
        </p:nvSpPr>
        <p:spPr>
          <a:xfrm>
            <a:off x="7599690" y="5832379"/>
            <a:ext cx="1331974" cy="550154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66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16"/>
          <p:cNvSpPr txBox="1"/>
          <p:nvPr/>
        </p:nvSpPr>
        <p:spPr>
          <a:xfrm>
            <a:off x="652525" y="1024356"/>
            <a:ext cx="11160933" cy="1292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7.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PROFESSOR VAI LER AS PALAVRAS ABAIXO, ESCREVA NOS QUADRINHOS AS LETRAS QUE SÃO DIFERENTES EM CADA PALAVRA.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5"/>
          <p:cNvSpPr/>
          <p:nvPr/>
        </p:nvSpPr>
        <p:spPr>
          <a:xfrm>
            <a:off x="3151403" y="2404318"/>
            <a:ext cx="2060791" cy="55015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BOLA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5"/>
          <p:cNvSpPr/>
          <p:nvPr/>
        </p:nvSpPr>
        <p:spPr>
          <a:xfrm>
            <a:off x="3151403" y="3211405"/>
            <a:ext cx="2060791" cy="55015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BALA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25"/>
          <p:cNvSpPr/>
          <p:nvPr/>
        </p:nvSpPr>
        <p:spPr>
          <a:xfrm>
            <a:off x="3151403" y="4045365"/>
            <a:ext cx="2060791" cy="55015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BULA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25"/>
          <p:cNvSpPr/>
          <p:nvPr/>
        </p:nvSpPr>
        <p:spPr>
          <a:xfrm>
            <a:off x="3151403" y="4887617"/>
            <a:ext cx="2060791" cy="55015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BILA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25"/>
          <p:cNvSpPr/>
          <p:nvPr/>
        </p:nvSpPr>
        <p:spPr>
          <a:xfrm>
            <a:off x="3151403" y="5667363"/>
            <a:ext cx="2060791" cy="55015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BELA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25"/>
          <p:cNvSpPr/>
          <p:nvPr/>
        </p:nvSpPr>
        <p:spPr>
          <a:xfrm>
            <a:off x="7599694" y="2400214"/>
            <a:ext cx="1331974" cy="550154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25"/>
          <p:cNvSpPr/>
          <p:nvPr/>
        </p:nvSpPr>
        <p:spPr>
          <a:xfrm>
            <a:off x="7599693" y="3291462"/>
            <a:ext cx="1331974" cy="550154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25"/>
          <p:cNvSpPr/>
          <p:nvPr/>
        </p:nvSpPr>
        <p:spPr>
          <a:xfrm>
            <a:off x="7599691" y="4116296"/>
            <a:ext cx="1331974" cy="550154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25"/>
          <p:cNvSpPr/>
          <p:nvPr/>
        </p:nvSpPr>
        <p:spPr>
          <a:xfrm>
            <a:off x="7599690" y="4941131"/>
            <a:ext cx="1331974" cy="550154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25"/>
          <p:cNvSpPr/>
          <p:nvPr/>
        </p:nvSpPr>
        <p:spPr>
          <a:xfrm>
            <a:off x="7599690" y="5832379"/>
            <a:ext cx="1331974" cy="550154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25"/>
          <p:cNvSpPr txBox="1"/>
          <p:nvPr/>
        </p:nvSpPr>
        <p:spPr>
          <a:xfrm>
            <a:off x="8040294" y="2404421"/>
            <a:ext cx="450764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25"/>
          <p:cNvSpPr txBox="1"/>
          <p:nvPr/>
        </p:nvSpPr>
        <p:spPr>
          <a:xfrm>
            <a:off x="8049911" y="3328424"/>
            <a:ext cx="431528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25"/>
          <p:cNvSpPr txBox="1"/>
          <p:nvPr/>
        </p:nvSpPr>
        <p:spPr>
          <a:xfrm>
            <a:off x="7391801" y="4128426"/>
            <a:ext cx="1747749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25"/>
          <p:cNvSpPr txBox="1"/>
          <p:nvPr/>
        </p:nvSpPr>
        <p:spPr>
          <a:xfrm>
            <a:off x="7995509" y="4977477"/>
            <a:ext cx="525726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25"/>
          <p:cNvSpPr txBox="1"/>
          <p:nvPr/>
        </p:nvSpPr>
        <p:spPr>
          <a:xfrm flipH="1">
            <a:off x="8039753" y="5864040"/>
            <a:ext cx="1762357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34;p16">
            <a:extLst>
              <a:ext uri="{FF2B5EF4-FFF2-40B4-BE49-F238E27FC236}">
                <a16:creationId xmlns:a16="http://schemas.microsoft.com/office/drawing/2014/main" id="{ED319D83-B581-7828-4A2D-0368B812C5DB}"/>
              </a:ext>
            </a:extLst>
          </p:cNvPr>
          <p:cNvSpPr txBox="1"/>
          <p:nvPr/>
        </p:nvSpPr>
        <p:spPr>
          <a:xfrm>
            <a:off x="652525" y="1035001"/>
            <a:ext cx="11039078" cy="1292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7.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PROFESSOR VAI LER AS PALAVRAS ABAIXO, ESCREVA NOS QUADRINHOS AS LETRAS QUE SÃO DIFERENTES EM CADA PALAVRA.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93;p3">
            <a:extLst>
              <a:ext uri="{FF2B5EF4-FFF2-40B4-BE49-F238E27FC236}">
                <a16:creationId xmlns:a16="http://schemas.microsoft.com/office/drawing/2014/main" id="{14220388-3355-378D-8DB1-0FA2F850959C}"/>
              </a:ext>
            </a:extLst>
          </p:cNvPr>
          <p:cNvSpPr txBox="1"/>
          <p:nvPr/>
        </p:nvSpPr>
        <p:spPr>
          <a:xfrm>
            <a:off x="9339071" y="456972"/>
            <a:ext cx="2367280" cy="502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8"/>
          <p:cNvSpPr/>
          <p:nvPr/>
        </p:nvSpPr>
        <p:spPr>
          <a:xfrm>
            <a:off x="1120054" y="3008966"/>
            <a:ext cx="2635591" cy="223851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66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18"/>
          <p:cNvSpPr/>
          <p:nvPr/>
        </p:nvSpPr>
        <p:spPr>
          <a:xfrm>
            <a:off x="4963379" y="3008966"/>
            <a:ext cx="2635591" cy="223851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66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18"/>
          <p:cNvSpPr/>
          <p:nvPr/>
        </p:nvSpPr>
        <p:spPr>
          <a:xfrm>
            <a:off x="8806703" y="2941290"/>
            <a:ext cx="2635591" cy="223851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66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368;p27">
            <a:extLst>
              <a:ext uri="{FF2B5EF4-FFF2-40B4-BE49-F238E27FC236}">
                <a16:creationId xmlns:a16="http://schemas.microsoft.com/office/drawing/2014/main" id="{8EFC300C-32A7-5655-6985-E3416FAB92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2413" y="1278850"/>
            <a:ext cx="11102988" cy="1066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8. </a:t>
            </a:r>
            <a:r>
              <a:rPr lang="pt-BR" sz="2600" b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ESCREVA NOS CÍRCULOS AS LETRAS QUE SE REPETEM EM TODAS AS PALAVRAS DA ATIVIDADE 7.</a:t>
            </a:r>
            <a:endParaRPr sz="2600" b="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7"/>
          <p:cNvSpPr txBox="1">
            <a:spLocks noGrp="1"/>
          </p:cNvSpPr>
          <p:nvPr>
            <p:ph type="title"/>
          </p:nvPr>
        </p:nvSpPr>
        <p:spPr>
          <a:xfrm>
            <a:off x="572413" y="1278850"/>
            <a:ext cx="11102988" cy="1066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8. </a:t>
            </a:r>
            <a:r>
              <a:rPr lang="pt-BR" sz="2600" b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ESCREVA NOS CÍRCULOS AS LETRAS QUE SE REPETEM EM TODAS AS PALAVRAS DA ATIVIDADE 7.</a:t>
            </a:r>
            <a:endParaRPr sz="2600" b="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27"/>
          <p:cNvSpPr/>
          <p:nvPr/>
        </p:nvSpPr>
        <p:spPr>
          <a:xfrm>
            <a:off x="1120054" y="3008966"/>
            <a:ext cx="2635591" cy="223851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27"/>
          <p:cNvSpPr/>
          <p:nvPr/>
        </p:nvSpPr>
        <p:spPr>
          <a:xfrm>
            <a:off x="4963379" y="3008966"/>
            <a:ext cx="2635591" cy="223851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27"/>
          <p:cNvSpPr/>
          <p:nvPr/>
        </p:nvSpPr>
        <p:spPr>
          <a:xfrm>
            <a:off x="8806703" y="2941290"/>
            <a:ext cx="2635591" cy="223851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27"/>
          <p:cNvSpPr txBox="1"/>
          <p:nvPr/>
        </p:nvSpPr>
        <p:spPr>
          <a:xfrm>
            <a:off x="2190838" y="3861551"/>
            <a:ext cx="431528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27"/>
          <p:cNvSpPr txBox="1"/>
          <p:nvPr/>
        </p:nvSpPr>
        <p:spPr>
          <a:xfrm>
            <a:off x="6094411" y="3861551"/>
            <a:ext cx="393056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27"/>
          <p:cNvSpPr txBox="1"/>
          <p:nvPr/>
        </p:nvSpPr>
        <p:spPr>
          <a:xfrm>
            <a:off x="9877487" y="3861551"/>
            <a:ext cx="494023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93;p3">
            <a:extLst>
              <a:ext uri="{FF2B5EF4-FFF2-40B4-BE49-F238E27FC236}">
                <a16:creationId xmlns:a16="http://schemas.microsoft.com/office/drawing/2014/main" id="{578AF45A-2E60-9252-BF21-785E061637F6}"/>
              </a:ext>
            </a:extLst>
          </p:cNvPr>
          <p:cNvSpPr txBox="1"/>
          <p:nvPr/>
        </p:nvSpPr>
        <p:spPr>
          <a:xfrm>
            <a:off x="9339071" y="456972"/>
            <a:ext cx="2367280" cy="502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0"/>
          <p:cNvSpPr/>
          <p:nvPr/>
        </p:nvSpPr>
        <p:spPr>
          <a:xfrm>
            <a:off x="478242" y="3045743"/>
            <a:ext cx="2839871" cy="766514"/>
          </a:xfrm>
          <a:prstGeom prst="rect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CORAÇÃO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30"/>
          <p:cNvSpPr/>
          <p:nvPr/>
        </p:nvSpPr>
        <p:spPr>
          <a:xfrm>
            <a:off x="478242" y="4212214"/>
            <a:ext cx="2839871" cy="766514"/>
          </a:xfrm>
          <a:prstGeom prst="rect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DOR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30"/>
          <p:cNvSpPr/>
          <p:nvPr/>
        </p:nvSpPr>
        <p:spPr>
          <a:xfrm>
            <a:off x="4674477" y="3045743"/>
            <a:ext cx="2839871" cy="766514"/>
          </a:xfrm>
          <a:prstGeom prst="rect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30"/>
          <p:cNvSpPr/>
          <p:nvPr/>
        </p:nvSpPr>
        <p:spPr>
          <a:xfrm>
            <a:off x="4674477" y="4212214"/>
            <a:ext cx="2839871" cy="766514"/>
          </a:xfrm>
          <a:prstGeom prst="rect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QUERER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30"/>
          <p:cNvSpPr/>
          <p:nvPr/>
        </p:nvSpPr>
        <p:spPr>
          <a:xfrm>
            <a:off x="8870711" y="3045744"/>
            <a:ext cx="2839871" cy="766514"/>
          </a:xfrm>
          <a:prstGeom prst="rect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EMOÇÃO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30"/>
          <p:cNvSpPr/>
          <p:nvPr/>
        </p:nvSpPr>
        <p:spPr>
          <a:xfrm>
            <a:off x="8870711" y="4212214"/>
            <a:ext cx="2839871" cy="766514"/>
          </a:xfrm>
          <a:prstGeom prst="rect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NASCER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91;p28">
            <a:extLst>
              <a:ext uri="{FF2B5EF4-FFF2-40B4-BE49-F238E27FC236}">
                <a16:creationId xmlns:a16="http://schemas.microsoft.com/office/drawing/2014/main" id="{A5EAFBAF-DA7A-0DB9-E921-A845F0D4B472}"/>
              </a:ext>
            </a:extLst>
          </p:cNvPr>
          <p:cNvSpPr txBox="1"/>
          <p:nvPr/>
        </p:nvSpPr>
        <p:spPr>
          <a:xfrm>
            <a:off x="608651" y="1364660"/>
            <a:ext cx="11447442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9.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LEIA COM O PROFESSOR E PINTE DA MESMA COR AS PALAVRAS QUE RIMAM.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8"/>
          <p:cNvSpPr/>
          <p:nvPr/>
        </p:nvSpPr>
        <p:spPr>
          <a:xfrm>
            <a:off x="478242" y="3045743"/>
            <a:ext cx="2839871" cy="766514"/>
          </a:xfrm>
          <a:prstGeom prst="rect">
            <a:avLst/>
          </a:prstGeom>
          <a:solidFill>
            <a:srgbClr val="FFDDB2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CORAÇÃO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28"/>
          <p:cNvSpPr/>
          <p:nvPr/>
        </p:nvSpPr>
        <p:spPr>
          <a:xfrm>
            <a:off x="478242" y="4212214"/>
            <a:ext cx="2839871" cy="766514"/>
          </a:xfrm>
          <a:prstGeom prst="rect">
            <a:avLst/>
          </a:prstGeom>
          <a:solidFill>
            <a:srgbClr val="B1CDFB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DOR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28"/>
          <p:cNvSpPr/>
          <p:nvPr/>
        </p:nvSpPr>
        <p:spPr>
          <a:xfrm>
            <a:off x="4674477" y="3045743"/>
            <a:ext cx="2839871" cy="766514"/>
          </a:xfrm>
          <a:prstGeom prst="rect">
            <a:avLst/>
          </a:prstGeom>
          <a:solidFill>
            <a:srgbClr val="B1CDFB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28"/>
          <p:cNvSpPr/>
          <p:nvPr/>
        </p:nvSpPr>
        <p:spPr>
          <a:xfrm>
            <a:off x="4674477" y="4212214"/>
            <a:ext cx="2839871" cy="766514"/>
          </a:xfrm>
          <a:prstGeom prst="rect">
            <a:avLst/>
          </a:prstGeom>
          <a:solidFill>
            <a:srgbClr val="B0FEBB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QUERER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28"/>
          <p:cNvSpPr/>
          <p:nvPr/>
        </p:nvSpPr>
        <p:spPr>
          <a:xfrm>
            <a:off x="8870711" y="3045744"/>
            <a:ext cx="2839871" cy="766514"/>
          </a:xfrm>
          <a:prstGeom prst="rect">
            <a:avLst/>
          </a:prstGeom>
          <a:solidFill>
            <a:srgbClr val="FFDDB2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EMOÇÃO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28"/>
          <p:cNvSpPr/>
          <p:nvPr/>
        </p:nvSpPr>
        <p:spPr>
          <a:xfrm>
            <a:off x="8870711" y="4212214"/>
            <a:ext cx="2839871" cy="766514"/>
          </a:xfrm>
          <a:prstGeom prst="rect">
            <a:avLst/>
          </a:prstGeom>
          <a:solidFill>
            <a:srgbClr val="B0FEBB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NASCER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93;p3">
            <a:extLst>
              <a:ext uri="{FF2B5EF4-FFF2-40B4-BE49-F238E27FC236}">
                <a16:creationId xmlns:a16="http://schemas.microsoft.com/office/drawing/2014/main" id="{CE172075-7AF7-108D-6808-1B6FAD18F79E}"/>
              </a:ext>
            </a:extLst>
          </p:cNvPr>
          <p:cNvSpPr txBox="1"/>
          <p:nvPr/>
        </p:nvSpPr>
        <p:spPr>
          <a:xfrm>
            <a:off x="9339071" y="456972"/>
            <a:ext cx="2367280" cy="502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391;p28">
            <a:extLst>
              <a:ext uri="{FF2B5EF4-FFF2-40B4-BE49-F238E27FC236}">
                <a16:creationId xmlns:a16="http://schemas.microsoft.com/office/drawing/2014/main" id="{9B37006A-7F7E-B478-13C1-B08D5A8F2903}"/>
              </a:ext>
            </a:extLst>
          </p:cNvPr>
          <p:cNvSpPr txBox="1"/>
          <p:nvPr/>
        </p:nvSpPr>
        <p:spPr>
          <a:xfrm>
            <a:off x="608651" y="1364660"/>
            <a:ext cx="11447442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9.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LEIA COM O PROFESSOR E PINTE DA MESMA COR AS PALAVRAS QUE RIMAM.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1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br>
              <a:rPr lang="pt-BR" sz="2666" b="0"/>
            </a:br>
            <a:endParaRPr sz="2666" b="0"/>
          </a:p>
        </p:txBody>
      </p:sp>
      <p:sp>
        <p:nvSpPr>
          <p:cNvPr id="2" name="Google Shape;419;p29">
            <a:extLst>
              <a:ext uri="{FF2B5EF4-FFF2-40B4-BE49-F238E27FC236}">
                <a16:creationId xmlns:a16="http://schemas.microsoft.com/office/drawing/2014/main" id="{C8D02A9A-0E55-4E1D-A827-AD4B1BB1B20C}"/>
              </a:ext>
            </a:extLst>
          </p:cNvPr>
          <p:cNvSpPr txBox="1"/>
          <p:nvPr/>
        </p:nvSpPr>
        <p:spPr>
          <a:xfrm>
            <a:off x="699191" y="4845073"/>
            <a:ext cx="11305996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000" marR="0" lvl="1" indent="-342000" algn="l" rtl="0">
              <a:lnSpc>
                <a:spcPct val="100000"/>
              </a:lnSpc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6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QUAIS LETRAS APARECEM EM TODAS AS PALAVRAS? </a:t>
            </a:r>
            <a:r>
              <a:rPr lang="en-US" sz="26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</a:t>
            </a:r>
            <a:endParaRPr sz="260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000" marR="0" lvl="1" indent="-342000" algn="l" rtl="0">
              <a:lnSpc>
                <a:spcPct val="100000"/>
              </a:lnSpc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6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 É A LETRA QUE MUDA EM CADA PALAVRA? </a:t>
            </a:r>
            <a:r>
              <a:rPr lang="en-US" sz="26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</a:t>
            </a:r>
            <a:endParaRPr sz="26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000" marR="0" lvl="1" indent="-342000" algn="l" rtl="0">
              <a:lnSpc>
                <a:spcPct val="100000"/>
              </a:lnSpc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6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QUANTAS LETRAS TÊM CADA PALAVRA?  _________</a:t>
            </a:r>
            <a:endParaRPr sz="260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421;p29">
            <a:extLst>
              <a:ext uri="{FF2B5EF4-FFF2-40B4-BE49-F238E27FC236}">
                <a16:creationId xmlns:a16="http://schemas.microsoft.com/office/drawing/2014/main" id="{83C3E548-E35B-A624-4CFA-895771380C2F}"/>
              </a:ext>
            </a:extLst>
          </p:cNvPr>
          <p:cNvSpPr txBox="1"/>
          <p:nvPr/>
        </p:nvSpPr>
        <p:spPr>
          <a:xfrm>
            <a:off x="625451" y="944919"/>
            <a:ext cx="11085978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533"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10.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LEIA AS PALAVRAS ABAIXO E DEPOIS RESPONDA ÀS PERGUNTAS.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Google Shape;422;p29">
            <a:extLst>
              <a:ext uri="{FF2B5EF4-FFF2-40B4-BE49-F238E27FC236}">
                <a16:creationId xmlns:a16="http://schemas.microsoft.com/office/drawing/2014/main" id="{EA02000D-45A7-A911-87CF-FAC348F8375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9920" y="1972015"/>
            <a:ext cx="1726436" cy="1722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423;p29">
            <a:extLst>
              <a:ext uri="{FF2B5EF4-FFF2-40B4-BE49-F238E27FC236}">
                <a16:creationId xmlns:a16="http://schemas.microsoft.com/office/drawing/2014/main" id="{53ECA7A3-4BE6-E913-2405-5A2F58843D6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71773" y="1947114"/>
            <a:ext cx="741883" cy="1772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424;p29">
            <a:extLst>
              <a:ext uri="{FF2B5EF4-FFF2-40B4-BE49-F238E27FC236}">
                <a16:creationId xmlns:a16="http://schemas.microsoft.com/office/drawing/2014/main" id="{248F12D9-8F18-1C77-93F9-AD947DF16EB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43274" y="1922215"/>
            <a:ext cx="933691" cy="1772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425;p29">
            <a:extLst>
              <a:ext uri="{FF2B5EF4-FFF2-40B4-BE49-F238E27FC236}">
                <a16:creationId xmlns:a16="http://schemas.microsoft.com/office/drawing/2014/main" id="{12DC651E-5D39-E631-56A2-CC9363DA2D1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02645" y="2279288"/>
            <a:ext cx="1930219" cy="140379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426;p29">
            <a:extLst>
              <a:ext uri="{FF2B5EF4-FFF2-40B4-BE49-F238E27FC236}">
                <a16:creationId xmlns:a16="http://schemas.microsoft.com/office/drawing/2014/main" id="{019DDE7B-089F-710F-6B7C-6F249C8E43A4}"/>
              </a:ext>
            </a:extLst>
          </p:cNvPr>
          <p:cNvSpPr/>
          <p:nvPr/>
        </p:nvSpPr>
        <p:spPr>
          <a:xfrm>
            <a:off x="699191" y="3908772"/>
            <a:ext cx="1507895" cy="603159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BOLA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427;p29">
            <a:extLst>
              <a:ext uri="{FF2B5EF4-FFF2-40B4-BE49-F238E27FC236}">
                <a16:creationId xmlns:a16="http://schemas.microsoft.com/office/drawing/2014/main" id="{D8848F4D-6D38-85D4-09B7-1EA7A39875DB}"/>
              </a:ext>
            </a:extLst>
          </p:cNvPr>
          <p:cNvSpPr/>
          <p:nvPr/>
        </p:nvSpPr>
        <p:spPr>
          <a:xfrm>
            <a:off x="3688767" y="3908772"/>
            <a:ext cx="1507895" cy="603159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428;p29">
            <a:extLst>
              <a:ext uri="{FF2B5EF4-FFF2-40B4-BE49-F238E27FC236}">
                <a16:creationId xmlns:a16="http://schemas.microsoft.com/office/drawing/2014/main" id="{5BD2CF39-B242-B52D-4D98-B9DADC96C098}"/>
              </a:ext>
            </a:extLst>
          </p:cNvPr>
          <p:cNvSpPr/>
          <p:nvPr/>
        </p:nvSpPr>
        <p:spPr>
          <a:xfrm>
            <a:off x="6856172" y="3908772"/>
            <a:ext cx="1507895" cy="603159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MOLA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429;p29">
            <a:extLst>
              <a:ext uri="{FF2B5EF4-FFF2-40B4-BE49-F238E27FC236}">
                <a16:creationId xmlns:a16="http://schemas.microsoft.com/office/drawing/2014/main" id="{3B01EC6E-38A6-83A4-7632-C8B874661722}"/>
              </a:ext>
            </a:extLst>
          </p:cNvPr>
          <p:cNvSpPr/>
          <p:nvPr/>
        </p:nvSpPr>
        <p:spPr>
          <a:xfrm>
            <a:off x="9713807" y="3908772"/>
            <a:ext cx="1507895" cy="603159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9bff5210c6_0_217"/>
          <p:cNvSpPr txBox="1">
            <a:spLocks noGrp="1"/>
          </p:cNvSpPr>
          <p:nvPr>
            <p:ph type="body" idx="1"/>
          </p:nvPr>
        </p:nvSpPr>
        <p:spPr>
          <a:xfrm>
            <a:off x="5884606" y="780141"/>
            <a:ext cx="5987848" cy="5578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lvl="0" indent="-457200" algn="l" rtl="0">
              <a:lnSpc>
                <a:spcPct val="100000"/>
              </a:lnSpc>
              <a:spcAft>
                <a:spcPts val="6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600" dirty="0">
                <a:latin typeface="Arial"/>
                <a:ea typeface="Arial"/>
                <a:cs typeface="Arial"/>
                <a:sym typeface="Arial"/>
              </a:rPr>
              <a:t>PARTICIPAR DA LEITURA DE UMA CANÇÃO.</a:t>
            </a:r>
            <a:endParaRPr sz="2600" dirty="0"/>
          </a:p>
          <a:p>
            <a:pPr lvl="0" indent="-457200" algn="l" rtl="0">
              <a:lnSpc>
                <a:spcPct val="100000"/>
              </a:lnSpc>
              <a:spcAft>
                <a:spcPts val="6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600" dirty="0">
                <a:latin typeface="Arial"/>
                <a:ea typeface="Arial"/>
                <a:cs typeface="Arial"/>
                <a:sym typeface="Arial"/>
              </a:rPr>
              <a:t>RECONHECER O TEMA/ASSUNTO DA CANÇÃO.</a:t>
            </a:r>
            <a:endParaRPr sz="2600" dirty="0"/>
          </a:p>
          <a:p>
            <a:pPr lvl="0" indent="-457200" algn="l" rtl="0">
              <a:lnSpc>
                <a:spcPct val="100000"/>
              </a:lnSpc>
              <a:spcAft>
                <a:spcPts val="6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600" dirty="0">
                <a:latin typeface="Arial"/>
                <a:ea typeface="Arial"/>
                <a:cs typeface="Arial"/>
                <a:sym typeface="Arial"/>
              </a:rPr>
              <a:t>PERCEBER O RITMO E A MELODIA AO OUVIR UMA CANÇÃO.</a:t>
            </a:r>
            <a:endParaRPr sz="2600" dirty="0"/>
          </a:p>
          <a:p>
            <a:pPr lvl="0" indent="-457200" algn="l" rtl="0">
              <a:lnSpc>
                <a:spcPct val="100000"/>
              </a:lnSpc>
              <a:spcAft>
                <a:spcPts val="6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600" dirty="0">
                <a:latin typeface="Arial"/>
                <a:ea typeface="Arial"/>
                <a:cs typeface="Arial"/>
                <a:sym typeface="Arial"/>
              </a:rPr>
              <a:t>IDENTIFICAR O NOME DAS LETRAS E AS PALAVRAS QUE RIMAM.</a:t>
            </a:r>
            <a:endParaRPr sz="2600" dirty="0"/>
          </a:p>
          <a:p>
            <a:pPr lvl="0" indent="-457200" algn="l" rtl="0">
              <a:lnSpc>
                <a:spcPct val="100000"/>
              </a:lnSpc>
              <a:spcAft>
                <a:spcPts val="6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600" dirty="0">
                <a:latin typeface="Arial"/>
                <a:ea typeface="Arial"/>
                <a:cs typeface="Arial"/>
                <a:sym typeface="Arial"/>
              </a:rPr>
              <a:t>ESCREVER PALAVRAS DE ACORDO COM REGULARIDADES DO SISTEMA DE ESCRITA.</a:t>
            </a:r>
            <a:endParaRPr sz="2600" dirty="0"/>
          </a:p>
        </p:txBody>
      </p:sp>
      <p:sp>
        <p:nvSpPr>
          <p:cNvPr id="145" name="Google Shape;145;g29bff5210c6_0_217"/>
          <p:cNvSpPr txBox="1">
            <a:spLocks noGrp="1"/>
          </p:cNvSpPr>
          <p:nvPr>
            <p:ph type="body" idx="2"/>
          </p:nvPr>
        </p:nvSpPr>
        <p:spPr>
          <a:xfrm>
            <a:off x="526701" y="949646"/>
            <a:ext cx="4767971" cy="4958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342000" lvl="0" indent="-342000" algn="l" rtl="0">
              <a:lnSpc>
                <a:spcPct val="100000"/>
              </a:lnSpc>
              <a:spcAft>
                <a:spcPts val="1200"/>
              </a:spcAft>
              <a:buSzPct val="80000"/>
              <a:buChar char="●"/>
            </a:pPr>
            <a:r>
              <a:rPr lang="pt-BR" sz="2600" dirty="0">
                <a:latin typeface="Arial"/>
                <a:ea typeface="Arial"/>
                <a:cs typeface="Arial"/>
                <a:sym typeface="Arial"/>
              </a:rPr>
              <a:t>ALFABETO.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342000" lvl="0" indent="-342000" algn="l" rtl="0">
              <a:lnSpc>
                <a:spcPct val="100000"/>
              </a:lnSpc>
              <a:spcAft>
                <a:spcPts val="1200"/>
              </a:spcAft>
              <a:buSzPct val="80000"/>
              <a:buChar char="●"/>
            </a:pPr>
            <a:r>
              <a:rPr lang="pt-BR" sz="2600" dirty="0">
                <a:latin typeface="Arial"/>
                <a:ea typeface="Arial"/>
                <a:cs typeface="Arial"/>
                <a:sym typeface="Arial"/>
              </a:rPr>
              <a:t>LEITURA DE CANÇÃO.</a:t>
            </a:r>
            <a:endParaRPr sz="2600" dirty="0"/>
          </a:p>
          <a:p>
            <a:pPr marL="342000" lvl="0" indent="-342000" algn="l" rtl="0">
              <a:lnSpc>
                <a:spcPct val="100000"/>
              </a:lnSpc>
              <a:spcAft>
                <a:spcPts val="1200"/>
              </a:spcAft>
              <a:buSzPct val="80000"/>
              <a:buChar char="●"/>
            </a:pPr>
            <a:r>
              <a:rPr lang="pt-BR" sz="2600" dirty="0">
                <a:latin typeface="Arial"/>
                <a:ea typeface="Arial"/>
                <a:cs typeface="Arial"/>
                <a:sym typeface="Arial"/>
              </a:rPr>
              <a:t>SISTEMA DE ESCRITA.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9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br>
              <a:rPr lang="pt-BR" sz="2666" b="0"/>
            </a:br>
            <a:endParaRPr sz="2666" b="0"/>
          </a:p>
        </p:txBody>
      </p:sp>
      <p:sp>
        <p:nvSpPr>
          <p:cNvPr id="419" name="Google Shape;419;p29"/>
          <p:cNvSpPr txBox="1"/>
          <p:nvPr/>
        </p:nvSpPr>
        <p:spPr>
          <a:xfrm>
            <a:off x="699191" y="4845073"/>
            <a:ext cx="11660956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000" marR="0" lvl="1" indent="-342000" algn="l" rtl="0">
              <a:lnSpc>
                <a:spcPct val="100000"/>
              </a:lnSpc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QUAIS LETRAS APARECEM EM TODAS AS PALAVRAS?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L A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000" marR="0" lvl="1" indent="-342000" algn="l" rtl="0">
              <a:lnSpc>
                <a:spcPct val="100000"/>
              </a:lnSpc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 É A LETRA QUE MUDA EM CADA PALAVRA? </a:t>
            </a:r>
            <a:r>
              <a:rPr lang="pt-BR" sz="26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C  M  </a:t>
            </a:r>
            <a:r>
              <a:rPr lang="pt-BR" sz="26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000" marR="0" lvl="1" indent="-342000" algn="l" rtl="0">
              <a:lnSpc>
                <a:spcPct val="100000"/>
              </a:lnSpc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QUANTAS LETRAS TÊM CADA PALAVRA?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29"/>
          <p:cNvSpPr txBox="1"/>
          <p:nvPr/>
        </p:nvSpPr>
        <p:spPr>
          <a:xfrm>
            <a:off x="625451" y="944919"/>
            <a:ext cx="11102988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533"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10.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LEIA AS PALAVRAS ABAIXO E DEPOIS RESPONDA ÀS PERGUNTAS.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2" name="Google Shape;422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9920" y="1972015"/>
            <a:ext cx="1726436" cy="1722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71773" y="1947114"/>
            <a:ext cx="741883" cy="1772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43274" y="1922215"/>
            <a:ext cx="933691" cy="1772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02645" y="2279288"/>
            <a:ext cx="1930219" cy="1403796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29"/>
          <p:cNvSpPr/>
          <p:nvPr/>
        </p:nvSpPr>
        <p:spPr>
          <a:xfrm>
            <a:off x="699191" y="3908772"/>
            <a:ext cx="1507895" cy="603159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BOLA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29"/>
          <p:cNvSpPr/>
          <p:nvPr/>
        </p:nvSpPr>
        <p:spPr>
          <a:xfrm>
            <a:off x="3688767" y="3908772"/>
            <a:ext cx="1507895" cy="603159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29"/>
          <p:cNvSpPr/>
          <p:nvPr/>
        </p:nvSpPr>
        <p:spPr>
          <a:xfrm>
            <a:off x="6856172" y="3908772"/>
            <a:ext cx="1507895" cy="603159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MOLA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29"/>
          <p:cNvSpPr/>
          <p:nvPr/>
        </p:nvSpPr>
        <p:spPr>
          <a:xfrm>
            <a:off x="9713807" y="3908772"/>
            <a:ext cx="1507895" cy="603159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93;p3">
            <a:extLst>
              <a:ext uri="{FF2B5EF4-FFF2-40B4-BE49-F238E27FC236}">
                <a16:creationId xmlns:a16="http://schemas.microsoft.com/office/drawing/2014/main" id="{68E10F24-47A8-1B8A-7441-3C4FE82CA28C}"/>
              </a:ext>
            </a:extLst>
          </p:cNvPr>
          <p:cNvSpPr txBox="1"/>
          <p:nvPr/>
        </p:nvSpPr>
        <p:spPr>
          <a:xfrm>
            <a:off x="9339071" y="397980"/>
            <a:ext cx="2367280" cy="502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2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None/>
            </a:pPr>
            <a:endParaRPr/>
          </a:p>
        </p:txBody>
      </p:sp>
      <p:sp>
        <p:nvSpPr>
          <p:cNvPr id="436" name="Google Shape;436;p32"/>
          <p:cNvSpPr/>
          <p:nvPr/>
        </p:nvSpPr>
        <p:spPr>
          <a:xfrm>
            <a:off x="2690805" y="2903744"/>
            <a:ext cx="2410908" cy="1226747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COL__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32"/>
          <p:cNvSpPr/>
          <p:nvPr/>
        </p:nvSpPr>
        <p:spPr>
          <a:xfrm>
            <a:off x="2690805" y="5182843"/>
            <a:ext cx="2410908" cy="1226747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DAD__</a:t>
            </a:r>
            <a:r>
              <a:rPr lang="pt-BR"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32"/>
          <p:cNvSpPr/>
          <p:nvPr/>
        </p:nvSpPr>
        <p:spPr>
          <a:xfrm>
            <a:off x="9206265" y="2979906"/>
            <a:ext cx="2410908" cy="1226747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GOL__</a:t>
            </a:r>
            <a:r>
              <a:rPr lang="pt-BR"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32"/>
          <p:cNvSpPr/>
          <p:nvPr/>
        </p:nvSpPr>
        <p:spPr>
          <a:xfrm>
            <a:off x="9203941" y="5115153"/>
            <a:ext cx="2410908" cy="1226747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BOL__</a:t>
            </a:r>
            <a:r>
              <a:rPr lang="pt-BR"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0" name="Google Shape;440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61816" y="2584223"/>
            <a:ext cx="1930219" cy="1403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63706" y="4608133"/>
            <a:ext cx="1726436" cy="1722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0441" y="4481194"/>
            <a:ext cx="1852795" cy="1980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3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4291" y="2229258"/>
            <a:ext cx="884570" cy="211372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449;p38">
            <a:extLst>
              <a:ext uri="{FF2B5EF4-FFF2-40B4-BE49-F238E27FC236}">
                <a16:creationId xmlns:a16="http://schemas.microsoft.com/office/drawing/2014/main" id="{3AC566AA-525F-188F-60C8-C1AC8D3AED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0441" y="1112208"/>
            <a:ext cx="11102988" cy="646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11. </a:t>
            </a:r>
            <a:r>
              <a:rPr lang="pt-BR" sz="26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COMPLETE AS PALAVRAS COM A LETRA QUE ESTÁ FALTANDO.</a:t>
            </a:r>
            <a:endParaRPr sz="26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38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None/>
            </a:pPr>
            <a:endParaRPr/>
          </a:p>
        </p:txBody>
      </p:sp>
      <p:sp>
        <p:nvSpPr>
          <p:cNvPr id="449" name="Google Shape;449;p38"/>
          <p:cNvSpPr txBox="1">
            <a:spLocks noGrp="1"/>
          </p:cNvSpPr>
          <p:nvPr>
            <p:ph type="title"/>
          </p:nvPr>
        </p:nvSpPr>
        <p:spPr>
          <a:xfrm>
            <a:off x="550441" y="1112208"/>
            <a:ext cx="11102988" cy="646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11. </a:t>
            </a:r>
            <a:r>
              <a:rPr lang="pt-BR" sz="26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COMPLETE AS PALAVRAS COM A LETRA QUE ESTÁ FALTANDO.</a:t>
            </a:r>
            <a:endParaRPr sz="26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38"/>
          <p:cNvSpPr/>
          <p:nvPr/>
        </p:nvSpPr>
        <p:spPr>
          <a:xfrm>
            <a:off x="2690805" y="2903744"/>
            <a:ext cx="2410908" cy="1226747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COL__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38"/>
          <p:cNvSpPr/>
          <p:nvPr/>
        </p:nvSpPr>
        <p:spPr>
          <a:xfrm>
            <a:off x="2690805" y="5182843"/>
            <a:ext cx="2410908" cy="1226747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DAD__</a:t>
            </a:r>
            <a:r>
              <a:rPr lang="pt-BR" sz="2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38"/>
          <p:cNvSpPr/>
          <p:nvPr/>
        </p:nvSpPr>
        <p:spPr>
          <a:xfrm>
            <a:off x="9206265" y="2979906"/>
            <a:ext cx="2410908" cy="1226747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GOL__</a:t>
            </a:r>
            <a:r>
              <a:rPr lang="pt-BR" sz="2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38"/>
          <p:cNvSpPr/>
          <p:nvPr/>
        </p:nvSpPr>
        <p:spPr>
          <a:xfrm>
            <a:off x="9203941" y="5115153"/>
            <a:ext cx="2410908" cy="1226747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BOL__</a:t>
            </a:r>
            <a:r>
              <a:rPr lang="pt-BR" sz="2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5" name="Google Shape;455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61816" y="2584223"/>
            <a:ext cx="1930219" cy="1403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63706" y="4608133"/>
            <a:ext cx="1726436" cy="1722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0441" y="4481194"/>
            <a:ext cx="1852795" cy="1980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4291" y="2229258"/>
            <a:ext cx="884570" cy="211372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93;p3">
            <a:extLst>
              <a:ext uri="{FF2B5EF4-FFF2-40B4-BE49-F238E27FC236}">
                <a16:creationId xmlns:a16="http://schemas.microsoft.com/office/drawing/2014/main" id="{C427C8A8-3A15-BFC8-7ED2-C94346312F37}"/>
              </a:ext>
            </a:extLst>
          </p:cNvPr>
          <p:cNvSpPr txBox="1"/>
          <p:nvPr/>
        </p:nvSpPr>
        <p:spPr>
          <a:xfrm>
            <a:off x="9339071" y="456972"/>
            <a:ext cx="2367280" cy="502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B491D1C-45E1-8498-F742-50D2C40D6140}"/>
              </a:ext>
            </a:extLst>
          </p:cNvPr>
          <p:cNvSpPr txBox="1"/>
          <p:nvPr/>
        </p:nvSpPr>
        <p:spPr>
          <a:xfrm>
            <a:off x="4033096" y="3271371"/>
            <a:ext cx="43129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t-BR" sz="26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</a:t>
            </a:r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3896E8A-2601-81AD-A2E0-387A967EAC7E}"/>
              </a:ext>
            </a:extLst>
          </p:cNvPr>
          <p:cNvSpPr txBox="1"/>
          <p:nvPr/>
        </p:nvSpPr>
        <p:spPr>
          <a:xfrm>
            <a:off x="10463719" y="3345111"/>
            <a:ext cx="46636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t-BR" sz="26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</a:t>
            </a:r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9BAA1B1-B4BE-30D1-483C-7E6A05AA42B3}"/>
              </a:ext>
            </a:extLst>
          </p:cNvPr>
          <p:cNvSpPr txBox="1"/>
          <p:nvPr/>
        </p:nvSpPr>
        <p:spPr>
          <a:xfrm>
            <a:off x="10448971" y="5480897"/>
            <a:ext cx="46636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t-BR" sz="26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</a:t>
            </a: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BBEE6E5-03D5-92B0-0888-C0F945FB3783}"/>
              </a:ext>
            </a:extLst>
          </p:cNvPr>
          <p:cNvSpPr txBox="1"/>
          <p:nvPr/>
        </p:nvSpPr>
        <p:spPr>
          <a:xfrm>
            <a:off x="3917897" y="5556390"/>
            <a:ext cx="46636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t-BR" sz="26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</a:t>
            </a:r>
            <a:endParaRPr lang="pt-B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41"/>
          <p:cNvSpPr/>
          <p:nvPr/>
        </p:nvSpPr>
        <p:spPr>
          <a:xfrm>
            <a:off x="1139866" y="2565143"/>
            <a:ext cx="1130923" cy="1130921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41"/>
          <p:cNvSpPr/>
          <p:nvPr/>
        </p:nvSpPr>
        <p:spPr>
          <a:xfrm>
            <a:off x="1105787" y="4728255"/>
            <a:ext cx="1130923" cy="1130921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41"/>
          <p:cNvSpPr/>
          <p:nvPr/>
        </p:nvSpPr>
        <p:spPr>
          <a:xfrm>
            <a:off x="6779251" y="2497852"/>
            <a:ext cx="1130923" cy="1130921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41"/>
          <p:cNvSpPr/>
          <p:nvPr/>
        </p:nvSpPr>
        <p:spPr>
          <a:xfrm>
            <a:off x="6779250" y="4821976"/>
            <a:ext cx="1130923" cy="1130921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41"/>
          <p:cNvSpPr/>
          <p:nvPr/>
        </p:nvSpPr>
        <p:spPr>
          <a:xfrm>
            <a:off x="2645099" y="2565143"/>
            <a:ext cx="2764477" cy="1130921"/>
          </a:xfrm>
          <a:prstGeom prst="rect">
            <a:avLst/>
          </a:prstGeom>
          <a:noFill/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0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41"/>
          <p:cNvSpPr/>
          <p:nvPr/>
        </p:nvSpPr>
        <p:spPr>
          <a:xfrm>
            <a:off x="8302426" y="2542350"/>
            <a:ext cx="2913254" cy="1130921"/>
          </a:xfrm>
          <a:prstGeom prst="rect">
            <a:avLst/>
          </a:prstGeom>
          <a:noFill/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0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41"/>
          <p:cNvSpPr/>
          <p:nvPr/>
        </p:nvSpPr>
        <p:spPr>
          <a:xfrm>
            <a:off x="2645098" y="4760777"/>
            <a:ext cx="2764479" cy="1037322"/>
          </a:xfrm>
          <a:prstGeom prst="rect">
            <a:avLst/>
          </a:prstGeom>
          <a:noFill/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0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41"/>
          <p:cNvSpPr/>
          <p:nvPr/>
        </p:nvSpPr>
        <p:spPr>
          <a:xfrm>
            <a:off x="8180798" y="4728256"/>
            <a:ext cx="3150833" cy="1224642"/>
          </a:xfrm>
          <a:prstGeom prst="rect">
            <a:avLst/>
          </a:prstGeom>
          <a:noFill/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0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480;p45">
            <a:extLst>
              <a:ext uri="{FF2B5EF4-FFF2-40B4-BE49-F238E27FC236}">
                <a16:creationId xmlns:a16="http://schemas.microsoft.com/office/drawing/2014/main" id="{5BD2629E-B486-4114-EB98-1EDA8AB25815}"/>
              </a:ext>
            </a:extLst>
          </p:cNvPr>
          <p:cNvSpPr txBox="1"/>
          <p:nvPr/>
        </p:nvSpPr>
        <p:spPr>
          <a:xfrm>
            <a:off x="548640" y="1249521"/>
            <a:ext cx="11155680" cy="91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12.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 A AJUDA DO PROFESSOR, COPIE DO TRECHO DA CANÇÃO UMA PALAVRA INICIADA COM CADA UMA DAS LETRAS ABAIXO.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2B4957EB-18C3-3406-86A5-FA32D4EBAF20}"/>
              </a:ext>
            </a:extLst>
          </p:cNvPr>
          <p:cNvGrpSpPr/>
          <p:nvPr/>
        </p:nvGrpSpPr>
        <p:grpSpPr>
          <a:xfrm>
            <a:off x="9316836" y="479958"/>
            <a:ext cx="2275724" cy="381348"/>
            <a:chOff x="386196" y="3083838"/>
            <a:chExt cx="2275724" cy="381348"/>
          </a:xfrm>
        </p:grpSpPr>
        <p:sp>
          <p:nvSpPr>
            <p:cNvPr id="4" name="CaixaDeTexto 7">
              <a:extLst>
                <a:ext uri="{FF2B5EF4-FFF2-40B4-BE49-F238E27FC236}">
                  <a16:creationId xmlns:a16="http://schemas.microsoft.com/office/drawing/2014/main" id="{AEE1377A-0E61-DE40-3003-F54723C1DA07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5" name="Gráfico 3">
              <a:extLst>
                <a:ext uri="{FF2B5EF4-FFF2-40B4-BE49-F238E27FC236}">
                  <a16:creationId xmlns:a16="http://schemas.microsoft.com/office/drawing/2014/main" id="{4D7B36D7-18D2-2D3E-F1B8-A97ABAA764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45"/>
          <p:cNvSpPr txBox="1"/>
          <p:nvPr/>
        </p:nvSpPr>
        <p:spPr>
          <a:xfrm>
            <a:off x="548640" y="1249521"/>
            <a:ext cx="11155680" cy="91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12.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 A AJUDA DO PROFESSOR, COPIE DO TRECHO DA CANÇÃO UMA PALAVRA INICIADA COM CADA UMA DAS LETRAS ABAIXO.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45"/>
          <p:cNvSpPr/>
          <p:nvPr/>
        </p:nvSpPr>
        <p:spPr>
          <a:xfrm>
            <a:off x="1139866" y="2565143"/>
            <a:ext cx="1130923" cy="1130921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45"/>
          <p:cNvSpPr/>
          <p:nvPr/>
        </p:nvSpPr>
        <p:spPr>
          <a:xfrm>
            <a:off x="1105787" y="4728255"/>
            <a:ext cx="1130923" cy="1130921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45"/>
          <p:cNvSpPr/>
          <p:nvPr/>
        </p:nvSpPr>
        <p:spPr>
          <a:xfrm>
            <a:off x="6779251" y="2497852"/>
            <a:ext cx="1130923" cy="1130921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45"/>
          <p:cNvSpPr/>
          <p:nvPr/>
        </p:nvSpPr>
        <p:spPr>
          <a:xfrm>
            <a:off x="6779250" y="4821976"/>
            <a:ext cx="1130923" cy="1130921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45"/>
          <p:cNvSpPr/>
          <p:nvPr/>
        </p:nvSpPr>
        <p:spPr>
          <a:xfrm>
            <a:off x="2645099" y="2565143"/>
            <a:ext cx="2764477" cy="1130921"/>
          </a:xfrm>
          <a:prstGeom prst="rect">
            <a:avLst/>
          </a:prstGeom>
          <a:noFill/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0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45"/>
          <p:cNvSpPr/>
          <p:nvPr/>
        </p:nvSpPr>
        <p:spPr>
          <a:xfrm>
            <a:off x="8302426" y="2542350"/>
            <a:ext cx="2913254" cy="1130921"/>
          </a:xfrm>
          <a:prstGeom prst="rect">
            <a:avLst/>
          </a:prstGeom>
          <a:noFill/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0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45"/>
          <p:cNvSpPr/>
          <p:nvPr/>
        </p:nvSpPr>
        <p:spPr>
          <a:xfrm>
            <a:off x="2507336" y="4760777"/>
            <a:ext cx="2902241" cy="1353863"/>
          </a:xfrm>
          <a:prstGeom prst="rect">
            <a:avLst/>
          </a:prstGeom>
          <a:noFill/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0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45"/>
          <p:cNvSpPr/>
          <p:nvPr/>
        </p:nvSpPr>
        <p:spPr>
          <a:xfrm>
            <a:off x="8180798" y="4728255"/>
            <a:ext cx="3150833" cy="1441792"/>
          </a:xfrm>
          <a:prstGeom prst="rect">
            <a:avLst/>
          </a:prstGeom>
          <a:noFill/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0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45"/>
          <p:cNvSpPr txBox="1"/>
          <p:nvPr/>
        </p:nvSpPr>
        <p:spPr>
          <a:xfrm>
            <a:off x="973143" y="2841140"/>
            <a:ext cx="6135591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AMOR, AO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45"/>
          <p:cNvSpPr txBox="1"/>
          <p:nvPr/>
        </p:nvSpPr>
        <p:spPr>
          <a:xfrm>
            <a:off x="2540226" y="4816183"/>
            <a:ext cx="2974223" cy="1323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DISPOR, DADO, DOR, DESEJO, DIGO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45"/>
          <p:cNvSpPr txBox="1"/>
          <p:nvPr/>
        </p:nvSpPr>
        <p:spPr>
          <a:xfrm>
            <a:off x="6688419" y="2918060"/>
            <a:ext cx="6135591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BOLA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45"/>
          <p:cNvSpPr txBox="1"/>
          <p:nvPr/>
        </p:nvSpPr>
        <p:spPr>
          <a:xfrm flipH="1">
            <a:off x="8584924" y="5153900"/>
            <a:ext cx="2342580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FALO, FLOR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93;p3">
            <a:extLst>
              <a:ext uri="{FF2B5EF4-FFF2-40B4-BE49-F238E27FC236}">
                <a16:creationId xmlns:a16="http://schemas.microsoft.com/office/drawing/2014/main" id="{EC53C187-F7F6-7DFD-C2FD-B91AA6B1DC3C}"/>
              </a:ext>
            </a:extLst>
          </p:cNvPr>
          <p:cNvSpPr txBox="1"/>
          <p:nvPr/>
        </p:nvSpPr>
        <p:spPr>
          <a:xfrm>
            <a:off x="6697682" y="456972"/>
            <a:ext cx="2367280" cy="502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BA24588B-40C7-5CA4-4832-2A3DAA5BB41E}"/>
              </a:ext>
            </a:extLst>
          </p:cNvPr>
          <p:cNvGrpSpPr/>
          <p:nvPr/>
        </p:nvGrpSpPr>
        <p:grpSpPr>
          <a:xfrm>
            <a:off x="9316836" y="479958"/>
            <a:ext cx="2275724" cy="381348"/>
            <a:chOff x="386196" y="3083838"/>
            <a:chExt cx="2275724" cy="381348"/>
          </a:xfrm>
        </p:grpSpPr>
        <p:sp>
          <p:nvSpPr>
            <p:cNvPr id="4" name="CaixaDeTexto 7">
              <a:extLst>
                <a:ext uri="{FF2B5EF4-FFF2-40B4-BE49-F238E27FC236}">
                  <a16:creationId xmlns:a16="http://schemas.microsoft.com/office/drawing/2014/main" id="{B0299168-5BE7-62F5-3A07-512B959AD775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5" name="Gráfico 3">
              <a:extLst>
                <a:ext uri="{FF2B5EF4-FFF2-40B4-BE49-F238E27FC236}">
                  <a16:creationId xmlns:a16="http://schemas.microsoft.com/office/drawing/2014/main" id="{340F4D14-53C5-DD98-AD1A-CC5B9B932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29bff5210c6_0_222"/>
          <p:cNvSpPr txBox="1">
            <a:spLocks noGrp="1"/>
          </p:cNvSpPr>
          <p:nvPr>
            <p:ph type="body" idx="1"/>
          </p:nvPr>
        </p:nvSpPr>
        <p:spPr>
          <a:xfrm>
            <a:off x="4455585" y="730507"/>
            <a:ext cx="7520106" cy="5957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342000" lvl="0" indent="-342000" algn="l" rtl="0">
              <a:lnSpc>
                <a:spcPct val="100000"/>
              </a:lnSpc>
              <a:spcAft>
                <a:spcPts val="600"/>
              </a:spcAft>
              <a:buSzPts val="2000"/>
              <a:buChar char="●"/>
            </a:pPr>
            <a:r>
              <a:rPr lang="pt-BR" sz="2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PARTICIPAMOS DA LEITURA DE UMA CANÇÃO.</a:t>
            </a:r>
            <a:endParaRPr sz="2500" dirty="0"/>
          </a:p>
          <a:p>
            <a:pPr marL="342000" lvl="0" indent="-342000" algn="l" rtl="0">
              <a:lnSpc>
                <a:spcPct val="100000"/>
              </a:lnSpc>
              <a:spcAft>
                <a:spcPts val="600"/>
              </a:spcAft>
              <a:buSzPts val="2000"/>
              <a:buChar char="●"/>
            </a:pPr>
            <a:r>
              <a:rPr lang="pt-BR" sz="2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RECONHECEMOS O TEMA/ASSUNTO DE UMA CANÇÃO.</a:t>
            </a:r>
            <a:endParaRPr sz="2500" dirty="0"/>
          </a:p>
          <a:p>
            <a:pPr marL="342000" lvl="0" indent="-342000" algn="l" rtl="0">
              <a:lnSpc>
                <a:spcPct val="100000"/>
              </a:lnSpc>
              <a:spcAft>
                <a:spcPts val="600"/>
              </a:spcAft>
              <a:buSzPts val="2000"/>
              <a:buChar char="●"/>
            </a:pPr>
            <a:r>
              <a:rPr lang="pt-BR" sz="2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PERCEBEMOS O RITMO E A MELODIA AO OUVIR UMA CANÇÃO.</a:t>
            </a:r>
            <a:endParaRPr sz="2500" dirty="0"/>
          </a:p>
          <a:p>
            <a:pPr marL="342000" lvl="0" indent="-342000" algn="l" rtl="0">
              <a:lnSpc>
                <a:spcPct val="100000"/>
              </a:lnSpc>
              <a:spcAft>
                <a:spcPts val="600"/>
              </a:spcAft>
              <a:buSzPct val="80000"/>
              <a:buChar char="●"/>
            </a:pPr>
            <a:r>
              <a:rPr lang="pt-BR" sz="2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IDENTIFICAMOS O NOME DAS LETRAS E AS PALAVRAS QUE RIMAM.</a:t>
            </a:r>
            <a:endParaRPr sz="2500" dirty="0"/>
          </a:p>
          <a:p>
            <a:pPr marL="342000" lvl="0" indent="-342000" algn="l" rtl="0">
              <a:lnSpc>
                <a:spcPct val="100000"/>
              </a:lnSpc>
              <a:spcAft>
                <a:spcPts val="600"/>
              </a:spcAft>
              <a:buSzPts val="2000"/>
              <a:buChar char="●"/>
            </a:pPr>
            <a:r>
              <a:rPr lang="pt-BR" sz="2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RECONHECEMOS QUE A REMOÇÃO DE UMA SÍLABA NA PALAVRA RESULTA EM UMA NOVA PALAVRA.</a:t>
            </a:r>
            <a:endParaRPr sz="2500" dirty="0"/>
          </a:p>
          <a:p>
            <a:pPr marL="342000" lvl="0" indent="-342000" algn="l" rtl="0">
              <a:lnSpc>
                <a:spcPct val="100000"/>
              </a:lnSpc>
              <a:spcAft>
                <a:spcPts val="600"/>
              </a:spcAft>
              <a:buSzPts val="2000"/>
              <a:buChar char="●"/>
            </a:pPr>
            <a:r>
              <a:rPr lang="pt-BR" sz="2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ESCREVEMOS PALAVRAS DE ACORDO REGULARIDADES DO SISTEMA DE ESCRITA.</a:t>
            </a:r>
            <a:endParaRPr sz="25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24"/>
          <p:cNvSpPr txBox="1">
            <a:spLocks noGrp="1"/>
          </p:cNvSpPr>
          <p:nvPr>
            <p:ph type="body" idx="1"/>
          </p:nvPr>
        </p:nvSpPr>
        <p:spPr>
          <a:xfrm>
            <a:off x="585217" y="964973"/>
            <a:ext cx="11131296" cy="4813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</a:rPr>
              <a:t>LEMOV, Doug. </a:t>
            </a:r>
            <a:r>
              <a:rPr lang="pt-BR" b="1" dirty="0">
                <a:solidFill>
                  <a:schemeClr val="dk1"/>
                </a:solidFill>
              </a:rPr>
              <a:t>Aula nota 10 3.0: </a:t>
            </a:r>
            <a:r>
              <a:rPr lang="pt-BR" dirty="0">
                <a:solidFill>
                  <a:schemeClr val="dk1"/>
                </a:solidFill>
              </a:rPr>
              <a:t>63 técnicas para melhorar a gestão da sala de aula. Porto Alegre: Penso, 2022.</a:t>
            </a:r>
            <a:endParaRPr dirty="0"/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</a:rPr>
              <a:t>OLIVEIRA, J. E.; ROSSI, J. R. D. (org.). </a:t>
            </a:r>
            <a:r>
              <a:rPr lang="pt-BR" b="1" dirty="0">
                <a:solidFill>
                  <a:schemeClr val="dk1"/>
                </a:solidFill>
              </a:rPr>
              <a:t>Caderno de Atividades 1</a:t>
            </a:r>
            <a:r>
              <a:rPr lang="pt-BR" dirty="0">
                <a:solidFill>
                  <a:schemeClr val="dk1"/>
                </a:solidFill>
              </a:rPr>
              <a:t>, Língua Portuguesa, 1</a:t>
            </a:r>
            <a:r>
              <a:rPr lang="pt-BR" u="sng" baseline="30000" dirty="0">
                <a:solidFill>
                  <a:schemeClr val="dk1"/>
                </a:solidFill>
              </a:rPr>
              <a:t>o</a:t>
            </a:r>
            <a:r>
              <a:rPr lang="pt-BR" dirty="0">
                <a:solidFill>
                  <a:schemeClr val="dk1"/>
                </a:solidFill>
              </a:rPr>
              <a:t> ano. Sobral: </a:t>
            </a:r>
            <a:r>
              <a:rPr lang="pt-BR" dirty="0" err="1">
                <a:solidFill>
                  <a:schemeClr val="dk1"/>
                </a:solidFill>
              </a:rPr>
              <a:t>Lyceum</a:t>
            </a:r>
            <a:r>
              <a:rPr lang="pt-BR" dirty="0">
                <a:solidFill>
                  <a:schemeClr val="dk1"/>
                </a:solidFill>
              </a:rPr>
              <a:t> – Consultoria Educacional Ltda., 2021. </a:t>
            </a:r>
            <a:endParaRPr dirty="0"/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</a:rPr>
              <a:t>SÃO PAULO (Estado). Secretaria da Educação. </a:t>
            </a:r>
            <a:r>
              <a:rPr lang="pt-BR" b="1" dirty="0">
                <a:solidFill>
                  <a:schemeClr val="dk1"/>
                </a:solidFill>
              </a:rPr>
              <a:t>Currículo Paulista</a:t>
            </a:r>
            <a:r>
              <a:rPr lang="pt-BR" dirty="0">
                <a:solidFill>
                  <a:schemeClr val="dk1"/>
                </a:solidFill>
              </a:rPr>
              <a:t>, 2019.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6"/>
          <p:cNvSpPr txBox="1">
            <a:spLocks noGrp="1"/>
          </p:cNvSpPr>
          <p:nvPr>
            <p:ph type="body" idx="1"/>
          </p:nvPr>
        </p:nvSpPr>
        <p:spPr>
          <a:xfrm>
            <a:off x="417874" y="1045034"/>
            <a:ext cx="9537287" cy="5152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69291" lvl="0" indent="0" algn="l" rtl="0">
              <a:lnSpc>
                <a:spcPct val="100000"/>
              </a:lnSpc>
              <a:spcAft>
                <a:spcPts val="1200"/>
              </a:spcAft>
              <a:buSzPts val="1600"/>
              <a:buNone/>
            </a:pPr>
            <a:r>
              <a:rPr lang="pt-BR" b="1" dirty="0"/>
              <a:t>Lista de imagens e vídeos </a:t>
            </a:r>
            <a:endParaRPr dirty="0"/>
          </a:p>
          <a:p>
            <a:pPr marL="169291" lvl="0" indent="0" algn="l" rtl="0">
              <a:lnSpc>
                <a:spcPct val="100000"/>
              </a:lnSpc>
              <a:spcAft>
                <a:spcPts val="1200"/>
              </a:spcAft>
              <a:buSzPts val="1600"/>
              <a:buNone/>
            </a:pPr>
            <a:r>
              <a:rPr lang="pt-BR" b="1" dirty="0"/>
              <a:t>Slide 1 – </a:t>
            </a:r>
            <a:r>
              <a:rPr lang="pt-BR" dirty="0"/>
              <a:t>Imagem de capa: SEDUC-SP.</a:t>
            </a:r>
            <a:endParaRPr dirty="0"/>
          </a:p>
          <a:p>
            <a:pPr marL="169291" lvl="0" indent="0" algn="l" rtl="0">
              <a:lnSpc>
                <a:spcPct val="100000"/>
              </a:lnSpc>
              <a:spcAft>
                <a:spcPts val="1200"/>
              </a:spcAft>
              <a:buSzPts val="1600"/>
              <a:buNone/>
            </a:pPr>
            <a:r>
              <a:rPr lang="pt-BR" b="1" dirty="0"/>
              <a:t>Slide 3 – </a:t>
            </a:r>
            <a:r>
              <a:rPr lang="pt-BR" dirty="0"/>
              <a:t>Disponível em: </a:t>
            </a:r>
            <a:r>
              <a:rPr lang="pt-BR" u="sng" dirty="0">
                <a:solidFill>
                  <a:schemeClr val="hlink"/>
                </a:solidFill>
                <a:hlinkClick r:id="rId3"/>
              </a:rPr>
              <a:t>https://www.youtube.com/watch?v=</a:t>
            </a:r>
            <a:r>
              <a:rPr lang="pt-BR" u="sng" dirty="0" err="1">
                <a:solidFill>
                  <a:schemeClr val="hlink"/>
                </a:solidFill>
                <a:hlinkClick r:id="rId3"/>
              </a:rPr>
              <a:t>E_rXeXyhHyM</a:t>
            </a:r>
            <a:r>
              <a:rPr lang="pt-BR" dirty="0">
                <a:solidFill>
                  <a:schemeClr val="tx1"/>
                </a:solidFill>
              </a:rPr>
              <a:t>. Acesso em: 12 ago. 2025.</a:t>
            </a:r>
            <a:endParaRPr dirty="0">
              <a:solidFill>
                <a:schemeClr val="tx1"/>
              </a:solidFill>
            </a:endParaRPr>
          </a:p>
          <a:p>
            <a:pPr marL="169291" lvl="0" indent="0" algn="l" rtl="0">
              <a:lnSpc>
                <a:spcPct val="100000"/>
              </a:lnSpc>
              <a:spcAft>
                <a:spcPts val="1200"/>
              </a:spcAft>
              <a:buSzPts val="1600"/>
              <a:buNone/>
            </a:pPr>
            <a:r>
              <a:rPr lang="pt-BR" b="1" dirty="0"/>
              <a:t>Slides 11, 12 e 19 a 22 –</a:t>
            </a:r>
            <a:r>
              <a:rPr lang="pt-BR" dirty="0"/>
              <a:t> © Getty Images.</a:t>
            </a:r>
            <a:endParaRPr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40"/>
          <p:cNvSpPr txBox="1"/>
          <p:nvPr/>
        </p:nvSpPr>
        <p:spPr>
          <a:xfrm>
            <a:off x="1364995" y="962852"/>
            <a:ext cx="3787169" cy="2519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Habilidade: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(EF01LP16) Ler e compreender, em colaboração com os colegas e com a ajuda do professor, quadrinhas, parlendas, trava-línguas, cantigas, entre outros textos do campo da vida cotidiana, considerando a situação comunicativa, o tema/assunto, a estrutura composicional, o estilo e a finalidade do gênero. 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(EF01LP10A) Nomear as letras do alfabeto. 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(EF01LP10B) Recitar as letras do alfabeto sequencialmente. 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(EF01LP02B) Escrever textos - de próprio punho ou ditados por um colega ou professor - utilizando a escrita alfabética.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1" name="Google Shape;531;p40"/>
          <p:cNvGrpSpPr/>
          <p:nvPr/>
        </p:nvGrpSpPr>
        <p:grpSpPr>
          <a:xfrm>
            <a:off x="512659" y="962852"/>
            <a:ext cx="692128" cy="719813"/>
            <a:chOff x="512793" y="747344"/>
            <a:chExt cx="692308" cy="720000"/>
          </a:xfrm>
        </p:grpSpPr>
        <p:pic>
          <p:nvPicPr>
            <p:cNvPr id="532" name="Google Shape;532;p4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3" name="Google Shape;533;p4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73043" y="818751"/>
              <a:ext cx="371612" cy="5274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34" name="Google Shape;534;p40"/>
          <p:cNvSpPr txBox="1"/>
          <p:nvPr/>
        </p:nvSpPr>
        <p:spPr>
          <a:xfrm rot="-120168">
            <a:off x="191129" y="172240"/>
            <a:ext cx="1682005" cy="545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99"/>
              <a:buFont typeface="Arial"/>
              <a:buNone/>
            </a:pPr>
            <a:r>
              <a:rPr lang="pt-BR" sz="2599" b="1" i="0" u="none" strike="noStrike" cap="none" dirty="0">
                <a:solidFill>
                  <a:srgbClr val="FFFFFF"/>
                </a:solidFill>
                <a:latin typeface="Grandstander"/>
                <a:ea typeface="Grandstander"/>
                <a:cs typeface="Grandstander"/>
                <a:sym typeface="Grandstander"/>
              </a:rPr>
              <a:t>SLIDE 2</a:t>
            </a:r>
            <a:endParaRPr sz="2599" b="1" i="0" u="none" strike="noStrike" cap="none" dirty="0">
              <a:solidFill>
                <a:srgbClr val="FFFFFF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67A2EE4-282F-8FC6-9C32-7B703FA8822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386311" y="857733"/>
            <a:ext cx="6274509" cy="352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"/>
          <p:cNvSpPr txBox="1">
            <a:spLocks noGrp="1"/>
          </p:cNvSpPr>
          <p:nvPr>
            <p:ph type="title"/>
          </p:nvPr>
        </p:nvSpPr>
        <p:spPr>
          <a:xfrm>
            <a:off x="551359" y="898826"/>
            <a:ext cx="5978330" cy="72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r>
              <a:rPr lang="pt-BR" dirty="0">
                <a:solidFill>
                  <a:schemeClr val="dk1"/>
                </a:solidFill>
              </a:rPr>
              <a:t>O ABECEDÁRIO DA XUXA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152" name="Google Shape;152;p2"/>
          <p:cNvSpPr txBox="1"/>
          <p:nvPr/>
        </p:nvSpPr>
        <p:spPr>
          <a:xfrm>
            <a:off x="452383" y="1473103"/>
            <a:ext cx="4222740" cy="697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2"/>
          <p:cNvSpPr txBox="1"/>
          <p:nvPr/>
        </p:nvSpPr>
        <p:spPr>
          <a:xfrm>
            <a:off x="551360" y="1701802"/>
            <a:ext cx="5978329" cy="3231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CONHECE ESSA CANÇÃO? VAMOS CANTAR?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 AULA DE HOJE VAMOS LER </a:t>
            </a:r>
            <a:b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CANÇÃO “BÊ-A-BÁ”, </a:t>
            </a:r>
            <a:b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TOQUINHO. O QUE A CANÇÃO DA XUXA TEM EM COMUM COM A CANÇÃO DO TOQUINHO?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456F3C1A-0A21-F6D6-A38C-F384A954BD91}"/>
              </a:ext>
            </a:extLst>
          </p:cNvPr>
          <p:cNvGrpSpPr/>
          <p:nvPr/>
        </p:nvGrpSpPr>
        <p:grpSpPr>
          <a:xfrm>
            <a:off x="6236081" y="5145251"/>
            <a:ext cx="5297551" cy="459364"/>
            <a:chOff x="4187825" y="3626245"/>
            <a:chExt cx="5297551" cy="459364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22C0D109-7E79-2D0F-D359-E6E109263391}"/>
                </a:ext>
              </a:extLst>
            </p:cNvPr>
            <p:cNvSpPr txBox="1"/>
            <p:nvPr/>
          </p:nvSpPr>
          <p:spPr>
            <a:xfrm>
              <a:off x="4289890" y="3723079"/>
              <a:ext cx="5195486" cy="302955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>
              <a:solidFill>
                <a:schemeClr val="bg2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6"/>
                <a:buFont typeface="Arial"/>
                <a:buNone/>
              </a:pPr>
              <a:r>
                <a:rPr lang="pt-BR" sz="1400" b="0" i="0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  <a:hlinkClick r:id="rId4"/>
                </a:rPr>
                <a:t>https://www.youtube.com/watch?v=E_rXeXyhHyM</a:t>
              </a:r>
              <a:endParaRPr lang="pt-BR" sz="1400" b="0" i="0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" name="Gráfico 10">
              <a:extLst>
                <a:ext uri="{FF2B5EF4-FFF2-40B4-BE49-F238E27FC236}">
                  <a16:creationId xmlns:a16="http://schemas.microsoft.com/office/drawing/2014/main" id="{BCABD448-679F-AB42-5711-BE6544D2B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187825" y="3626245"/>
              <a:ext cx="524987" cy="459364"/>
            </a:xfrm>
            <a:prstGeom prst="rect">
              <a:avLst/>
            </a:prstGeom>
          </p:spPr>
        </p:pic>
      </p:grpSp>
      <p:pic>
        <p:nvPicPr>
          <p:cNvPr id="5" name="Mídia Online 4" descr="Xuxa - Abecedário da Xuxa">
            <a:hlinkClick r:id="" action="ppaction://media"/>
            <a:extLst>
              <a:ext uri="{FF2B5EF4-FFF2-40B4-BE49-F238E27FC236}">
                <a16:creationId xmlns:a16="http://schemas.microsoft.com/office/drawing/2014/main" id="{46EEB265-532B-CC2E-0E95-14071C00976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6761068" y="1723760"/>
            <a:ext cx="4616712" cy="34625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37469e7f84d_0_1"/>
          <p:cNvSpPr txBox="1"/>
          <p:nvPr/>
        </p:nvSpPr>
        <p:spPr>
          <a:xfrm>
            <a:off x="1592170" y="1034948"/>
            <a:ext cx="3599262" cy="27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/>
              <a:t>c</a:t>
            </a:r>
            <a:r>
              <a:rPr lang="pt-BR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aro(a) professor(a), cante com os estudantes a canção. Após esse momento, informe aos estudantes que eles irão ler a canção “</a:t>
            </a:r>
            <a:r>
              <a:rPr lang="pt-BR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Bê-A-Bá</a:t>
            </a:r>
            <a:r>
              <a:rPr lang="pt-BR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” do Toquinho.</a:t>
            </a:r>
            <a:endParaRPr sz="16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  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0" name="Google Shape;540;g37469e7f84d_0_1"/>
          <p:cNvGrpSpPr/>
          <p:nvPr/>
        </p:nvGrpSpPr>
        <p:grpSpPr>
          <a:xfrm>
            <a:off x="662075" y="1034948"/>
            <a:ext cx="692100" cy="719784"/>
            <a:chOff x="512793" y="2412643"/>
            <a:chExt cx="692308" cy="720000"/>
          </a:xfrm>
        </p:grpSpPr>
        <p:pic>
          <p:nvPicPr>
            <p:cNvPr id="541" name="Google Shape;541;g37469e7f84d_0_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2" name="Google Shape;542;g37469e7f84d_0_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43" name="Google Shape;543;g37469e7f84d_0_1"/>
          <p:cNvSpPr txBox="1"/>
          <p:nvPr/>
        </p:nvSpPr>
        <p:spPr>
          <a:xfrm rot="-120168">
            <a:off x="176418" y="170430"/>
            <a:ext cx="1785491" cy="54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99"/>
              <a:buFont typeface="Arial"/>
              <a:buNone/>
            </a:pPr>
            <a:r>
              <a:rPr lang="pt-BR" sz="2599" b="1" i="0" u="none" strike="noStrike" cap="none">
                <a:solidFill>
                  <a:srgbClr val="FFFFFF"/>
                </a:solidFill>
                <a:latin typeface="Grandstander"/>
                <a:ea typeface="Grandstander"/>
                <a:cs typeface="Grandstander"/>
                <a:sym typeface="Grandstander"/>
              </a:rPr>
              <a:t>SLIDE </a:t>
            </a:r>
            <a:r>
              <a:rPr lang="pt-BR" sz="2599" b="1">
                <a:solidFill>
                  <a:srgbClr val="FFFFFF"/>
                </a:solidFill>
                <a:latin typeface="Grandstander"/>
                <a:ea typeface="Grandstander"/>
                <a:cs typeface="Grandstander"/>
                <a:sym typeface="Grandstander"/>
              </a:rPr>
              <a:t>3</a:t>
            </a:r>
            <a:endParaRPr sz="2599" b="1" i="0" u="none" strike="noStrike" cap="none">
              <a:solidFill>
                <a:srgbClr val="FFFFFF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2582218-8F3D-F4D6-0CE6-D41BD80CE00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397910" y="852707"/>
            <a:ext cx="6275065" cy="352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363ccaf21b1_0_0"/>
          <p:cNvSpPr txBox="1"/>
          <p:nvPr/>
        </p:nvSpPr>
        <p:spPr>
          <a:xfrm>
            <a:off x="1592321" y="1034948"/>
            <a:ext cx="3636380" cy="3187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Aft>
                <a:spcPts val="600"/>
              </a:spcAft>
              <a:buSzPts val="1600"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/>
              <a:t>c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aro</a:t>
            </a:r>
            <a:r>
              <a:rPr lang="pt-BR" sz="1600" dirty="0"/>
              <a:t>(a)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professor</a:t>
            </a:r>
            <a:r>
              <a:rPr lang="pt-BR" sz="1600" dirty="0"/>
              <a:t>(a)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realize a leitura do texto com os estudantes. Você poderá fazer mais de uma leitura, explorando o ritmo e a entonação. Convide-os a acompanhar com o dedo e a imitar sua leitura, desenvolvendo assim a atenção e a oralidade.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 seguida, compare as duas canções trabalhadas, destacando semelhanças e diferenças. Retome com a turma o alfabeto completo e proponha o seguinte desafio: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Quantas letras aparecem na canção?</a:t>
            </a:r>
            <a:endParaRPr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  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g363ccaf21b1_0_0"/>
          <p:cNvSpPr txBox="1"/>
          <p:nvPr/>
        </p:nvSpPr>
        <p:spPr>
          <a:xfrm rot="-120168">
            <a:off x="176349" y="170432"/>
            <a:ext cx="1785491" cy="545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99"/>
              <a:buFont typeface="Arial"/>
              <a:buNone/>
            </a:pPr>
            <a:r>
              <a:rPr lang="pt-BR" sz="2599" b="1" i="0" u="none" strike="noStrike" cap="none">
                <a:solidFill>
                  <a:srgbClr val="FFFFFF"/>
                </a:solidFill>
                <a:latin typeface="Grandstander"/>
                <a:ea typeface="Grandstander"/>
                <a:cs typeface="Grandstander"/>
                <a:sym typeface="Grandstander"/>
              </a:rPr>
              <a:t>SLIDE 4</a:t>
            </a:r>
            <a:endParaRPr sz="2599" b="1" i="0" u="none" strike="noStrike" cap="none">
              <a:solidFill>
                <a:srgbClr val="FFFFFF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grpSp>
        <p:nvGrpSpPr>
          <p:cNvPr id="2" name="Google Shape;540;g37469e7f84d_0_1">
            <a:extLst>
              <a:ext uri="{FF2B5EF4-FFF2-40B4-BE49-F238E27FC236}">
                <a16:creationId xmlns:a16="http://schemas.microsoft.com/office/drawing/2014/main" id="{7A87783D-6958-1F60-F137-8F4682A8C0A6}"/>
              </a:ext>
            </a:extLst>
          </p:cNvPr>
          <p:cNvGrpSpPr/>
          <p:nvPr/>
        </p:nvGrpSpPr>
        <p:grpSpPr>
          <a:xfrm>
            <a:off x="662075" y="1034948"/>
            <a:ext cx="692100" cy="719784"/>
            <a:chOff x="512793" y="2412643"/>
            <a:chExt cx="692308" cy="720000"/>
          </a:xfrm>
        </p:grpSpPr>
        <p:pic>
          <p:nvPicPr>
            <p:cNvPr id="3" name="Google Shape;541;g37469e7f84d_0_1">
              <a:extLst>
                <a:ext uri="{FF2B5EF4-FFF2-40B4-BE49-F238E27FC236}">
                  <a16:creationId xmlns:a16="http://schemas.microsoft.com/office/drawing/2014/main" id="{2CD2D6F0-0276-302D-20E3-A8FE4C60194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542;g37469e7f84d_0_1">
              <a:extLst>
                <a:ext uri="{FF2B5EF4-FFF2-40B4-BE49-F238E27FC236}">
                  <a16:creationId xmlns:a16="http://schemas.microsoft.com/office/drawing/2014/main" id="{6CBB4A42-2471-88F7-494F-20FF5BE6EAA4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" name="Imagem 6">
            <a:extLst>
              <a:ext uri="{FF2B5EF4-FFF2-40B4-BE49-F238E27FC236}">
                <a16:creationId xmlns:a16="http://schemas.microsoft.com/office/drawing/2014/main" id="{72624A94-7ECE-7613-FA2E-F7646655B97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397910" y="852707"/>
            <a:ext cx="6275062" cy="35280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1E410A46-5863-E7C0-B823-18D4D5B276BB}"/>
              </a:ext>
            </a:extLst>
          </p:cNvPr>
          <p:cNvSpPr txBox="1"/>
          <p:nvPr/>
        </p:nvSpPr>
        <p:spPr>
          <a:xfrm>
            <a:off x="1592321" y="4948263"/>
            <a:ext cx="10014660" cy="1800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Alguma letra ficou de fora?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 na canção da Xuxa, essas letras estão presentes?</a:t>
            </a:r>
            <a:endParaRPr kumimoji="0" lang="pt-BR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Organize os estudantes em pequenos grupos e entregue dois alfabetos para cada grupo (podem ser em forma de fichas ou cartelas). Oriente-os a comparar os alfabetos, identificando as letras que aparecem em uma canção, mas não na outra. </a:t>
            </a:r>
            <a:endParaRPr kumimoji="0" lang="pt-BR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endParaRPr kumimoji="0" lang="pt-BR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363ccaf21b1_0_32"/>
          <p:cNvSpPr txBox="1"/>
          <p:nvPr/>
        </p:nvSpPr>
        <p:spPr>
          <a:xfrm>
            <a:off x="1594920" y="902213"/>
            <a:ext cx="3508021" cy="3527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Aft>
                <a:spcPts val="600"/>
              </a:spcAft>
              <a:buSzPts val="1600"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/>
              <a:t>c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aro</a:t>
            </a:r>
            <a:r>
              <a:rPr lang="pt-BR" sz="1600" dirty="0"/>
              <a:t>(a)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professor</a:t>
            </a:r>
            <a:r>
              <a:rPr lang="pt-BR" sz="1600" dirty="0"/>
              <a:t>(a)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inicie uma conversa a partir das palavras apresentadas nos quadrinhos. Estimule-os a observar e refletir: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Quais letras essas palavras têm em comum?</a:t>
            </a:r>
            <a:endParaRPr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que muda de uma palavra para outra?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Leve-os a perceber que, embora compartilhem várias letras, uma única letra diferente já é suficiente para formar palavras distintas.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g363ccaf21b1_0_32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13</a:t>
            </a:r>
            <a:endParaRPr/>
          </a:p>
        </p:txBody>
      </p:sp>
      <p:grpSp>
        <p:nvGrpSpPr>
          <p:cNvPr id="2" name="Google Shape;540;g37469e7f84d_0_1">
            <a:extLst>
              <a:ext uri="{FF2B5EF4-FFF2-40B4-BE49-F238E27FC236}">
                <a16:creationId xmlns:a16="http://schemas.microsoft.com/office/drawing/2014/main" id="{65D653D9-23A0-81CC-12C2-2FEDE295C79E}"/>
              </a:ext>
            </a:extLst>
          </p:cNvPr>
          <p:cNvGrpSpPr/>
          <p:nvPr/>
        </p:nvGrpSpPr>
        <p:grpSpPr>
          <a:xfrm>
            <a:off x="662075" y="975956"/>
            <a:ext cx="692100" cy="719784"/>
            <a:chOff x="512793" y="2412643"/>
            <a:chExt cx="692308" cy="720000"/>
          </a:xfrm>
        </p:grpSpPr>
        <p:pic>
          <p:nvPicPr>
            <p:cNvPr id="3" name="Google Shape;541;g37469e7f84d_0_1">
              <a:extLst>
                <a:ext uri="{FF2B5EF4-FFF2-40B4-BE49-F238E27FC236}">
                  <a16:creationId xmlns:a16="http://schemas.microsoft.com/office/drawing/2014/main" id="{9BE0E539-32D9-EC89-809E-D49C11CF4E4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542;g37469e7f84d_0_1">
              <a:extLst>
                <a:ext uri="{FF2B5EF4-FFF2-40B4-BE49-F238E27FC236}">
                  <a16:creationId xmlns:a16="http://schemas.microsoft.com/office/drawing/2014/main" id="{AEDD8340-6E76-3EEB-6AB2-82F278F0AB52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id="{8433083D-9ECE-6E35-0C61-31A1DE4F8DA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397909" y="852707"/>
            <a:ext cx="6274097" cy="352745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AED5697-5A57-185C-7AA6-DB53791A7D1D}"/>
              </a:ext>
            </a:extLst>
          </p:cNvPr>
          <p:cNvSpPr txBox="1"/>
          <p:nvPr/>
        </p:nvSpPr>
        <p:spPr>
          <a:xfrm>
            <a:off x="1594920" y="4405924"/>
            <a:ext cx="1039551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Em seguida, proponha a construção de novas palavras com a mesma lógica. Por exemplo, desafie-os a completar o nome de um doce: B___L___ (possibilidades: balas, bolos, biscoito, entre outras).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Explore com a turma: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Quantas letras há em cada palavra formada?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Quantas sílabas?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Aproveite esse momento para ampliar o repertório dos estudantes, trabalhar a consciência fonológica e reforçar a correspondência entre letras, sons e significados.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363ccaf21b1_0_64"/>
          <p:cNvSpPr txBox="1"/>
          <p:nvPr/>
        </p:nvSpPr>
        <p:spPr>
          <a:xfrm>
            <a:off x="1498694" y="1034948"/>
            <a:ext cx="3633746" cy="23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Aft>
                <a:spcPts val="600"/>
              </a:spcAft>
              <a:buSzPts val="1600"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/>
              <a:t>c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aro</a:t>
            </a:r>
            <a:r>
              <a:rPr lang="pt-BR" sz="1600" dirty="0"/>
              <a:t>(a)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professor</a:t>
            </a:r>
            <a:r>
              <a:rPr lang="pt-BR" sz="1600" dirty="0"/>
              <a:t>(a)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distribua as fichas com os nomes dos estudantes e solicite que contem quantas letras têm em seus nomes. Em seguida, peça que observem se alguma letra se repete. Qual ou quais?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Proponha que comparem suas fichas com as dos colegas, observando semelhanças e diferenças entre os nomes. Investigue com a turma se há nomes que começam com a mesma letra. Registre esses exemplos na lousa, destacando a letra inicial e a final de cada nome.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Circule pela sala para acompanhar a participação dos estudantes, observando suas hipóteses e dificuldades, oferecendo apoio individual sempre que necessário.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  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g363ccaf21b1_0_64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15</a:t>
            </a:r>
            <a:endParaRPr/>
          </a:p>
        </p:txBody>
      </p:sp>
      <p:grpSp>
        <p:nvGrpSpPr>
          <p:cNvPr id="2" name="Google Shape;540;g37469e7f84d_0_1">
            <a:extLst>
              <a:ext uri="{FF2B5EF4-FFF2-40B4-BE49-F238E27FC236}">
                <a16:creationId xmlns:a16="http://schemas.microsoft.com/office/drawing/2014/main" id="{B5D63F3F-C889-5C1F-BE63-603C185D666A}"/>
              </a:ext>
            </a:extLst>
          </p:cNvPr>
          <p:cNvGrpSpPr/>
          <p:nvPr/>
        </p:nvGrpSpPr>
        <p:grpSpPr>
          <a:xfrm>
            <a:off x="662075" y="1034948"/>
            <a:ext cx="692100" cy="719784"/>
            <a:chOff x="512793" y="2412643"/>
            <a:chExt cx="692308" cy="720000"/>
          </a:xfrm>
        </p:grpSpPr>
        <p:pic>
          <p:nvPicPr>
            <p:cNvPr id="3" name="Google Shape;541;g37469e7f84d_0_1">
              <a:extLst>
                <a:ext uri="{FF2B5EF4-FFF2-40B4-BE49-F238E27FC236}">
                  <a16:creationId xmlns:a16="http://schemas.microsoft.com/office/drawing/2014/main" id="{5C2242B8-1023-5B9D-B74C-853B008B1D9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542;g37469e7f84d_0_1">
              <a:extLst>
                <a:ext uri="{FF2B5EF4-FFF2-40B4-BE49-F238E27FC236}">
                  <a16:creationId xmlns:a16="http://schemas.microsoft.com/office/drawing/2014/main" id="{AEE6DF69-3DFA-54ED-9402-73855E4A492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id="{346BCEE0-AB81-78ED-C10F-3AB0F9C787A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397910" y="852707"/>
            <a:ext cx="6274094" cy="3527456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2"/>
          <p:cNvSpPr txBox="1">
            <a:spLocks noGrp="1"/>
          </p:cNvSpPr>
          <p:nvPr>
            <p:ph type="title"/>
          </p:nvPr>
        </p:nvSpPr>
        <p:spPr>
          <a:xfrm>
            <a:off x="608441" y="780184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lang="pt-BR" sz="26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LEIA O TRECHO DA CANÇÃO DE TOQUINHO.</a:t>
            </a:r>
            <a:endParaRPr sz="26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2"/>
          <p:cNvSpPr txBox="1"/>
          <p:nvPr/>
        </p:nvSpPr>
        <p:spPr>
          <a:xfrm>
            <a:off x="1045340" y="1480856"/>
            <a:ext cx="7602309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BÊ-A-BÁ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2"/>
          <p:cNvSpPr txBox="1"/>
          <p:nvPr/>
        </p:nvSpPr>
        <p:spPr>
          <a:xfrm>
            <a:off x="608442" y="2034672"/>
            <a:ext cx="10150448" cy="4194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ESCREVO AMOR, COM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BOLA DE COR,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EU TENHO CORPO, CARA E CORAÇÃO.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AO MEU DISPOR ESCREVO DADO E DOR, 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EU SINTO EMOÇÃO! 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FALO FLOR, COM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EU GRITO GOL,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COM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HAVER EU POSSO HARMONIZAR. 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DESEJO IR, COM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VOLTO JÁ, COM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TENHO LUAR.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ESCREVO MÃO, MAMÃE, MANJERICÃO, 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DIGO NÃO E O VERBO NASCER.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[...]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2"/>
          <p:cNvSpPr txBox="1"/>
          <p:nvPr/>
        </p:nvSpPr>
        <p:spPr>
          <a:xfrm>
            <a:off x="4649327" y="6131964"/>
            <a:ext cx="7107932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TOQUINHO. </a:t>
            </a:r>
            <a:r>
              <a:rPr lang="pt-BR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CANÇÃO DE TODAS AS CRIANÇAS</a:t>
            </a:r>
            <a:r>
              <a:rPr lang="pt-BR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MERCURY RECORDS, 1987. FRAGMENTO.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" name="Google Shape;168;p22" descr="Desenho de personagem de desenho anima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31887" y="2593831"/>
            <a:ext cx="2163253" cy="12440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FC120B3C-928B-731F-68C9-7DB25A875E4F}"/>
              </a:ext>
            </a:extLst>
          </p:cNvPr>
          <p:cNvGrpSpPr/>
          <p:nvPr/>
        </p:nvGrpSpPr>
        <p:grpSpPr>
          <a:xfrm>
            <a:off x="9556157" y="488549"/>
            <a:ext cx="2096220" cy="447532"/>
            <a:chOff x="305605" y="2234344"/>
            <a:chExt cx="2096220" cy="447532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F0D80DEC-59FC-FFA4-386F-744458A98E7A}"/>
                </a:ext>
              </a:extLst>
            </p:cNvPr>
            <p:cNvSpPr txBox="1"/>
            <p:nvPr/>
          </p:nvSpPr>
          <p:spPr>
            <a:xfrm>
              <a:off x="428151" y="2362131"/>
              <a:ext cx="197367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LEITURA EM FASE</a:t>
              </a:r>
            </a:p>
          </p:txBody>
        </p:sp>
        <p:pic>
          <p:nvPicPr>
            <p:cNvPr id="4" name="Gráfico 1">
              <a:extLst>
                <a:ext uri="{FF2B5EF4-FFF2-40B4-BE49-F238E27FC236}">
                  <a16:creationId xmlns:a16="http://schemas.microsoft.com/office/drawing/2014/main" id="{0A7B0549-D522-4253-98A7-75927B780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"/>
          <p:cNvSpPr txBox="1">
            <a:spLocks noGrp="1"/>
          </p:cNvSpPr>
          <p:nvPr>
            <p:ph type="body" idx="1"/>
          </p:nvPr>
        </p:nvSpPr>
        <p:spPr>
          <a:xfrm>
            <a:off x="608442" y="1401546"/>
            <a:ext cx="11097909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</a:pPr>
            <a:r>
              <a:rPr lang="pt-BR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 É O TÍTULO DO TEXTO?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None/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__________________________________________________________</a:t>
            </a: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6"/>
          <p:cNvSpPr txBox="1"/>
          <p:nvPr/>
        </p:nvSpPr>
        <p:spPr>
          <a:xfrm>
            <a:off x="608442" y="3236325"/>
            <a:ext cx="11014723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BÊ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 O NOME DE QUAL LETRA? MARQUE UM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 SUA  </a:t>
            </a:r>
            <a:b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RESPOSTA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5" name="Google Shape;17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6381" y="4563805"/>
            <a:ext cx="723266" cy="780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02244" y="4604334"/>
            <a:ext cx="723266" cy="780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0157" y="4604334"/>
            <a:ext cx="723266" cy="780153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6"/>
          <p:cNvSpPr txBox="1"/>
          <p:nvPr/>
        </p:nvSpPr>
        <p:spPr>
          <a:xfrm>
            <a:off x="2428035" y="4833122"/>
            <a:ext cx="412292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6"/>
          <p:cNvSpPr txBox="1"/>
          <p:nvPr/>
        </p:nvSpPr>
        <p:spPr>
          <a:xfrm>
            <a:off x="6436072" y="4833122"/>
            <a:ext cx="412292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6"/>
          <p:cNvSpPr txBox="1"/>
          <p:nvPr/>
        </p:nvSpPr>
        <p:spPr>
          <a:xfrm flipH="1">
            <a:off x="9982799" y="4841385"/>
            <a:ext cx="575473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73;p6">
            <a:extLst>
              <a:ext uri="{FF2B5EF4-FFF2-40B4-BE49-F238E27FC236}">
                <a16:creationId xmlns:a16="http://schemas.microsoft.com/office/drawing/2014/main" id="{55E52EF3-7C1E-A8B9-B0FF-8CB4803DCF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401546"/>
            <a:ext cx="11097909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</a:pPr>
            <a:r>
              <a:rPr lang="pt-BR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 É O TÍTULO DO TEXTO?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None/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__________________________________________________________</a:t>
            </a: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"/>
          <p:cNvSpPr txBox="1"/>
          <p:nvPr/>
        </p:nvSpPr>
        <p:spPr>
          <a:xfrm>
            <a:off x="9339071" y="576502"/>
            <a:ext cx="2367280" cy="502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3"/>
          <p:cNvSpPr txBox="1"/>
          <p:nvPr/>
        </p:nvSpPr>
        <p:spPr>
          <a:xfrm>
            <a:off x="972675" y="1963111"/>
            <a:ext cx="1627369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BÊ-A-BÁ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3"/>
          <p:cNvSpPr txBox="1"/>
          <p:nvPr/>
        </p:nvSpPr>
        <p:spPr>
          <a:xfrm flipH="1">
            <a:off x="5549994" y="4717342"/>
            <a:ext cx="531272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lang="pt-BR"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74;p6">
            <a:extLst>
              <a:ext uri="{FF2B5EF4-FFF2-40B4-BE49-F238E27FC236}">
                <a16:creationId xmlns:a16="http://schemas.microsoft.com/office/drawing/2014/main" id="{21AC1548-4E5A-31E9-080A-E46EA13743BE}"/>
              </a:ext>
            </a:extLst>
          </p:cNvPr>
          <p:cNvSpPr txBox="1"/>
          <p:nvPr/>
        </p:nvSpPr>
        <p:spPr>
          <a:xfrm>
            <a:off x="608442" y="3236325"/>
            <a:ext cx="11014723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BÊ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 O NOME DE QUAL LETRA? MARQUE UM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 SUA  </a:t>
            </a:r>
            <a:b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RESPOSTA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Google Shape;175;p6">
            <a:extLst>
              <a:ext uri="{FF2B5EF4-FFF2-40B4-BE49-F238E27FC236}">
                <a16:creationId xmlns:a16="http://schemas.microsoft.com/office/drawing/2014/main" id="{BBB9DEE3-2B12-3287-DBD0-100AA2A95BE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6381" y="4563805"/>
            <a:ext cx="723266" cy="780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76;p6">
            <a:extLst>
              <a:ext uri="{FF2B5EF4-FFF2-40B4-BE49-F238E27FC236}">
                <a16:creationId xmlns:a16="http://schemas.microsoft.com/office/drawing/2014/main" id="{BD49FE6D-4CE2-40ED-CDD4-321A20338DA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02244" y="4604334"/>
            <a:ext cx="723266" cy="780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77;p6">
            <a:extLst>
              <a:ext uri="{FF2B5EF4-FFF2-40B4-BE49-F238E27FC236}">
                <a16:creationId xmlns:a16="http://schemas.microsoft.com/office/drawing/2014/main" id="{A0F6F281-AB62-5C78-3957-B462E70309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0157" y="4604334"/>
            <a:ext cx="723266" cy="780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2"/>
          <p:cNvSpPr txBox="1">
            <a:spLocks noGrp="1"/>
          </p:cNvSpPr>
          <p:nvPr>
            <p:ph type="body" idx="1"/>
          </p:nvPr>
        </p:nvSpPr>
        <p:spPr>
          <a:xfrm>
            <a:off x="552897" y="1516953"/>
            <a:ext cx="11098328" cy="980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2000"/>
            </a:pPr>
            <a:r>
              <a:rPr lang="pt-BR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 A AJUDA DO PROFESSOR, COMPLETE COM AS LETRAS QUE APARECEM NA CANÇÃO DE TOQUINHO. </a:t>
            </a: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2"/>
          <p:cNvSpPr/>
          <p:nvPr/>
        </p:nvSpPr>
        <p:spPr>
          <a:xfrm>
            <a:off x="479156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2"/>
          <p:cNvSpPr/>
          <p:nvPr/>
        </p:nvSpPr>
        <p:spPr>
          <a:xfrm>
            <a:off x="1359882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2"/>
          <p:cNvSpPr/>
          <p:nvPr/>
        </p:nvSpPr>
        <p:spPr>
          <a:xfrm>
            <a:off x="2240609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2"/>
          <p:cNvSpPr/>
          <p:nvPr/>
        </p:nvSpPr>
        <p:spPr>
          <a:xfrm>
            <a:off x="3121335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2"/>
          <p:cNvSpPr/>
          <p:nvPr/>
        </p:nvSpPr>
        <p:spPr>
          <a:xfrm>
            <a:off x="4882788" y="3144863"/>
            <a:ext cx="687206" cy="73117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2"/>
          <p:cNvSpPr/>
          <p:nvPr/>
        </p:nvSpPr>
        <p:spPr>
          <a:xfrm>
            <a:off x="4002062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2"/>
          <p:cNvSpPr/>
          <p:nvPr/>
        </p:nvSpPr>
        <p:spPr>
          <a:xfrm>
            <a:off x="5763515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2"/>
          <p:cNvSpPr/>
          <p:nvPr/>
        </p:nvSpPr>
        <p:spPr>
          <a:xfrm>
            <a:off x="6644242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2"/>
          <p:cNvSpPr/>
          <p:nvPr/>
        </p:nvSpPr>
        <p:spPr>
          <a:xfrm>
            <a:off x="7524968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2"/>
          <p:cNvSpPr/>
          <p:nvPr/>
        </p:nvSpPr>
        <p:spPr>
          <a:xfrm>
            <a:off x="8405695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2"/>
          <p:cNvSpPr/>
          <p:nvPr/>
        </p:nvSpPr>
        <p:spPr>
          <a:xfrm>
            <a:off x="9286421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2"/>
          <p:cNvSpPr/>
          <p:nvPr/>
        </p:nvSpPr>
        <p:spPr>
          <a:xfrm>
            <a:off x="11047871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2"/>
          <p:cNvSpPr/>
          <p:nvPr/>
        </p:nvSpPr>
        <p:spPr>
          <a:xfrm>
            <a:off x="10167148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2"/>
          <p:cNvSpPr/>
          <p:nvPr/>
        </p:nvSpPr>
        <p:spPr>
          <a:xfrm>
            <a:off x="489885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2"/>
          <p:cNvSpPr/>
          <p:nvPr/>
        </p:nvSpPr>
        <p:spPr>
          <a:xfrm>
            <a:off x="1369717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2"/>
          <p:cNvSpPr/>
          <p:nvPr/>
        </p:nvSpPr>
        <p:spPr>
          <a:xfrm>
            <a:off x="2249549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2"/>
          <p:cNvSpPr/>
          <p:nvPr/>
        </p:nvSpPr>
        <p:spPr>
          <a:xfrm>
            <a:off x="3129381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12"/>
          <p:cNvSpPr/>
          <p:nvPr/>
        </p:nvSpPr>
        <p:spPr>
          <a:xfrm>
            <a:off x="4009213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12"/>
          <p:cNvSpPr/>
          <p:nvPr/>
        </p:nvSpPr>
        <p:spPr>
          <a:xfrm>
            <a:off x="4889045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2"/>
          <p:cNvSpPr/>
          <p:nvPr/>
        </p:nvSpPr>
        <p:spPr>
          <a:xfrm>
            <a:off x="5768878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2"/>
          <p:cNvSpPr/>
          <p:nvPr/>
        </p:nvSpPr>
        <p:spPr>
          <a:xfrm>
            <a:off x="6648710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12"/>
          <p:cNvSpPr/>
          <p:nvPr/>
        </p:nvSpPr>
        <p:spPr>
          <a:xfrm>
            <a:off x="7528542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2"/>
          <p:cNvSpPr/>
          <p:nvPr/>
        </p:nvSpPr>
        <p:spPr>
          <a:xfrm>
            <a:off x="8408374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2"/>
          <p:cNvSpPr/>
          <p:nvPr/>
        </p:nvSpPr>
        <p:spPr>
          <a:xfrm>
            <a:off x="9288206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2"/>
          <p:cNvSpPr/>
          <p:nvPr/>
        </p:nvSpPr>
        <p:spPr>
          <a:xfrm>
            <a:off x="10168038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2"/>
          <p:cNvSpPr/>
          <p:nvPr/>
        </p:nvSpPr>
        <p:spPr>
          <a:xfrm>
            <a:off x="11047871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5"/>
          <p:cNvSpPr/>
          <p:nvPr/>
        </p:nvSpPr>
        <p:spPr>
          <a:xfrm>
            <a:off x="479156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5"/>
          <p:cNvSpPr/>
          <p:nvPr/>
        </p:nvSpPr>
        <p:spPr>
          <a:xfrm>
            <a:off x="1359882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5"/>
          <p:cNvSpPr/>
          <p:nvPr/>
        </p:nvSpPr>
        <p:spPr>
          <a:xfrm>
            <a:off x="2240609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5"/>
          <p:cNvSpPr/>
          <p:nvPr/>
        </p:nvSpPr>
        <p:spPr>
          <a:xfrm>
            <a:off x="3121335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5"/>
          <p:cNvSpPr/>
          <p:nvPr/>
        </p:nvSpPr>
        <p:spPr>
          <a:xfrm>
            <a:off x="4882788" y="3144863"/>
            <a:ext cx="687206" cy="73117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5"/>
          <p:cNvSpPr/>
          <p:nvPr/>
        </p:nvSpPr>
        <p:spPr>
          <a:xfrm>
            <a:off x="4002062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5"/>
          <p:cNvSpPr/>
          <p:nvPr/>
        </p:nvSpPr>
        <p:spPr>
          <a:xfrm>
            <a:off x="5763515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5"/>
          <p:cNvSpPr/>
          <p:nvPr/>
        </p:nvSpPr>
        <p:spPr>
          <a:xfrm>
            <a:off x="6644242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5"/>
          <p:cNvSpPr/>
          <p:nvPr/>
        </p:nvSpPr>
        <p:spPr>
          <a:xfrm>
            <a:off x="7524968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5"/>
          <p:cNvSpPr/>
          <p:nvPr/>
        </p:nvSpPr>
        <p:spPr>
          <a:xfrm>
            <a:off x="8405695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5"/>
          <p:cNvSpPr/>
          <p:nvPr/>
        </p:nvSpPr>
        <p:spPr>
          <a:xfrm>
            <a:off x="9286421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5"/>
          <p:cNvSpPr/>
          <p:nvPr/>
        </p:nvSpPr>
        <p:spPr>
          <a:xfrm>
            <a:off x="11047871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5"/>
          <p:cNvSpPr/>
          <p:nvPr/>
        </p:nvSpPr>
        <p:spPr>
          <a:xfrm>
            <a:off x="10167148" y="3139760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5"/>
          <p:cNvSpPr/>
          <p:nvPr/>
        </p:nvSpPr>
        <p:spPr>
          <a:xfrm>
            <a:off x="489885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5"/>
          <p:cNvSpPr/>
          <p:nvPr/>
        </p:nvSpPr>
        <p:spPr>
          <a:xfrm>
            <a:off x="1369717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5"/>
          <p:cNvSpPr/>
          <p:nvPr/>
        </p:nvSpPr>
        <p:spPr>
          <a:xfrm>
            <a:off x="2249549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5"/>
          <p:cNvSpPr/>
          <p:nvPr/>
        </p:nvSpPr>
        <p:spPr>
          <a:xfrm>
            <a:off x="3129381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5"/>
          <p:cNvSpPr/>
          <p:nvPr/>
        </p:nvSpPr>
        <p:spPr>
          <a:xfrm>
            <a:off x="4009213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5"/>
          <p:cNvSpPr/>
          <p:nvPr/>
        </p:nvSpPr>
        <p:spPr>
          <a:xfrm>
            <a:off x="4889045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5"/>
          <p:cNvSpPr/>
          <p:nvPr/>
        </p:nvSpPr>
        <p:spPr>
          <a:xfrm>
            <a:off x="5768878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5"/>
          <p:cNvSpPr/>
          <p:nvPr/>
        </p:nvSpPr>
        <p:spPr>
          <a:xfrm>
            <a:off x="6648710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5"/>
          <p:cNvSpPr/>
          <p:nvPr/>
        </p:nvSpPr>
        <p:spPr>
          <a:xfrm>
            <a:off x="7528542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5"/>
          <p:cNvSpPr/>
          <p:nvPr/>
        </p:nvSpPr>
        <p:spPr>
          <a:xfrm>
            <a:off x="8408374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5"/>
          <p:cNvSpPr/>
          <p:nvPr/>
        </p:nvSpPr>
        <p:spPr>
          <a:xfrm>
            <a:off x="9288206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5"/>
          <p:cNvSpPr/>
          <p:nvPr/>
        </p:nvSpPr>
        <p:spPr>
          <a:xfrm>
            <a:off x="10168038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5"/>
          <p:cNvSpPr/>
          <p:nvPr/>
        </p:nvSpPr>
        <p:spPr>
          <a:xfrm>
            <a:off x="11047871" y="4511128"/>
            <a:ext cx="687206" cy="74138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93;p3">
            <a:extLst>
              <a:ext uri="{FF2B5EF4-FFF2-40B4-BE49-F238E27FC236}">
                <a16:creationId xmlns:a16="http://schemas.microsoft.com/office/drawing/2014/main" id="{FB8CEB48-4508-0C5D-9B19-C2A5AF78D947}"/>
              </a:ext>
            </a:extLst>
          </p:cNvPr>
          <p:cNvSpPr txBox="1"/>
          <p:nvPr/>
        </p:nvSpPr>
        <p:spPr>
          <a:xfrm>
            <a:off x="9339071" y="576502"/>
            <a:ext cx="2367280" cy="502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200;p12">
            <a:extLst>
              <a:ext uri="{FF2B5EF4-FFF2-40B4-BE49-F238E27FC236}">
                <a16:creationId xmlns:a16="http://schemas.microsoft.com/office/drawing/2014/main" id="{40CC000C-2AAB-74B9-9DA9-872C341AAB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52897" y="1516953"/>
            <a:ext cx="11098328" cy="980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2000"/>
            </a:pPr>
            <a:r>
              <a:rPr lang="pt-BR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 A AJUDA DO PROFESSOR, COMPLETE COM AS LETRAS QUE APARECEM NA CANÇÃO DE TOQUINHO. </a:t>
            </a: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  <a:buNone/>
            </a:pPr>
            <a:br>
              <a:rPr lang="pt-BR" sz="2399" dirty="0">
                <a:latin typeface="Calibri"/>
                <a:ea typeface="Calibri"/>
                <a:cs typeface="Calibri"/>
                <a:sym typeface="Calibri"/>
              </a:rPr>
            </a:br>
            <a:endParaRPr dirty="0"/>
          </a:p>
        </p:txBody>
      </p:sp>
      <p:sp>
        <p:nvSpPr>
          <p:cNvPr id="265" name="Google Shape;265;p14"/>
          <p:cNvSpPr txBox="1"/>
          <p:nvPr/>
        </p:nvSpPr>
        <p:spPr>
          <a:xfrm>
            <a:off x="694479" y="5386653"/>
            <a:ext cx="4889704" cy="697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4"/>
          <p:cNvSpPr/>
          <p:nvPr/>
        </p:nvSpPr>
        <p:spPr>
          <a:xfrm>
            <a:off x="478243" y="2930207"/>
            <a:ext cx="11232341" cy="2148752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endParaRPr sz="3318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272;p20">
            <a:extLst>
              <a:ext uri="{FF2B5EF4-FFF2-40B4-BE49-F238E27FC236}">
                <a16:creationId xmlns:a16="http://schemas.microsoft.com/office/drawing/2014/main" id="{F0C2BFB0-683D-D44D-AB92-CE4C4FA1F2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6229" y="1386770"/>
            <a:ext cx="11233186" cy="1066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lang="pt-BR" sz="26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PINTE NO ALFABETO DA ATIVIDADE 4, AS LETRAS QUE FORMAM O SEU NOME E DEPOIS ESCREVA-O ABAIXO.</a:t>
            </a:r>
            <a:endParaRPr sz="26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P LP 2026_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03324D1-05B0-4006-B6F8-56944570B645}">
  <ds:schemaRefs>
    <ds:schemaRef ds:uri="http://schemas.microsoft.com/office/2006/metadata/properties"/>
    <ds:schemaRef ds:uri="http://schemas.microsoft.com/office/infopath/2007/PartnerControls"/>
    <ds:schemaRef ds:uri="7700c5b6-cec6-4932-ab65-4424302d85df"/>
    <ds:schemaRef ds:uri="6fbeb102-8e9f-472b-adc1-a7108b369a00"/>
  </ds:schemaRefs>
</ds:datastoreItem>
</file>

<file path=customXml/itemProps2.xml><?xml version="1.0" encoding="utf-8"?>
<ds:datastoreItem xmlns:ds="http://schemas.openxmlformats.org/officeDocument/2006/customXml" ds:itemID="{0D4BF7E8-5604-401B-8285-8F2AE36C9D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00c5b6-cec6-4932-ab65-4424302d85df"/>
    <ds:schemaRef ds:uri="6fbeb102-8e9f-472b-adc1-a7108b369a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A248FCF-1E82-4092-BAF1-8C3CA79AB9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2039</Words>
  <Application>Microsoft Office PowerPoint</Application>
  <PresentationFormat>Personalizar</PresentationFormat>
  <Paragraphs>268</Paragraphs>
  <Slides>34</Slides>
  <Notes>34</Notes>
  <HiddenSlides>0</HiddenSlides>
  <MMClips>1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42" baseType="lpstr">
      <vt:lpstr>Fonte do Sistema Regular</vt:lpstr>
      <vt:lpstr>Lato</vt:lpstr>
      <vt:lpstr>Grandstander SemiBold</vt:lpstr>
      <vt:lpstr>Calibri</vt:lpstr>
      <vt:lpstr>Arial</vt:lpstr>
      <vt:lpstr>Grandstander</vt:lpstr>
      <vt:lpstr>Grandstander Medium</vt:lpstr>
      <vt:lpstr>LP LP 2026_</vt:lpstr>
      <vt:lpstr>Apresentação do PowerPoint</vt:lpstr>
      <vt:lpstr>Apresentação do PowerPoint</vt:lpstr>
      <vt:lpstr>O ABECEDÁRIO DA XUXA</vt:lpstr>
      <vt:lpstr>1. LEIA O TRECHO DA CANÇÃO DE TOQUINHO.</vt:lpstr>
      <vt:lpstr>Apresentação do PowerPoint</vt:lpstr>
      <vt:lpstr>Apresentação do PowerPoint</vt:lpstr>
      <vt:lpstr>Apresentação do PowerPoint</vt:lpstr>
      <vt:lpstr>Apresentação do PowerPoint</vt:lpstr>
      <vt:lpstr>5. PINTE NO ALFABETO DA ATIVIDADE 4, AS LETRAS QUE FORMAM O SEU NOME E DEPOIS ESCREVA-O ABAIXO.</vt:lpstr>
      <vt:lpstr>5. PINTE NO ALFABETO DA ATIVIDADE 4, AS LETRAS QUE FORMAM O SEU NOME E DEPOIS ESCREVA-O ABAIXO.</vt:lpstr>
      <vt:lpstr>6. O PROFESSOR LÊ AS PALAVRAS E VOCÊ CIRCULA A LETRA INICIAL DE CADA UMA. EM SEGUIDA, LIGUE AS PALAVRAS À SUA LETRA INICIAL.</vt:lpstr>
      <vt:lpstr>6. O PROFESSOR LÊ AS PALAVRAS E VOCÊ CIRCULA A LETRA INICIAL DE CADA UMA. EM SEGUIDA, LIGUE AS PALAVRAS À SUA LETRA INICIAL.</vt:lpstr>
      <vt:lpstr>Apresentação do PowerPoint</vt:lpstr>
      <vt:lpstr>Apresentação do PowerPoint</vt:lpstr>
      <vt:lpstr>8. ESCREVA NOS CÍRCULOS AS LETRAS QUE SE REPETEM EM TODAS AS PALAVRAS DA ATIVIDADE 7.</vt:lpstr>
      <vt:lpstr>8. ESCREVA NOS CÍRCULOS AS LETRAS QUE SE REPETEM EM TODAS AS PALAVRAS DA ATIVIDADE 7.</vt:lpstr>
      <vt:lpstr>Apresentação do PowerPoint</vt:lpstr>
      <vt:lpstr>Apresentação do PowerPoint</vt:lpstr>
      <vt:lpstr> </vt:lpstr>
      <vt:lpstr> </vt:lpstr>
      <vt:lpstr>11. COMPLETE AS PALAVRAS COM A LETRA QUE ESTÁ FALTANDO.</vt:lpstr>
      <vt:lpstr>11. COMPLETE AS PALAVRAS COM A LETRA QUE ESTÁ FALTANDO.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Cibele Cristina Escudero</dc:creator>
  <cp:lastModifiedBy>Luca Santiago Rocha</cp:lastModifiedBy>
  <cp:revision>10</cp:revision>
  <dcterms:modified xsi:type="dcterms:W3CDTF">2025-12-05T14:35:42Z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