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25672" y="6384395"/>
            <a:ext cx="1577455" cy="3370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contact@peoplea2z.com" TargetMode="External"/><Relationship Id="rId4" Type="http://schemas.openxmlformats.org/officeDocument/2006/relationships/hyperlink" Target="https://in.linkedin.com/in/peoplea2z-advisory-n-solutions-a52837124" TargetMode="External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-6522" y="2079117"/>
            <a:ext cx="4628292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360 Degrees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Performance Appraisal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24394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24394"/>
                </a:solidFill>
                <a:latin typeface="Arial"/>
                <a:ea typeface="Arial"/>
                <a:cs typeface="Arial"/>
                <a:sym typeface="Arial"/>
              </a:rPr>
              <a:t>Deepak Bharara</a:t>
            </a:r>
            <a:endParaRPr b="1" i="0" sz="2400" u="none" cap="none" strike="noStrike">
              <a:solidFill>
                <a:srgbClr val="32439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PeopleA2Z-logodesign2.jpg" id="91" name="Google Shape;91;p13"/>
          <p:cNvPicPr preferRelativeResize="0"/>
          <p:nvPr/>
        </p:nvPicPr>
        <p:blipFill rotWithShape="1">
          <a:blip r:embed="rId3">
            <a:alphaModFix/>
          </a:blip>
          <a:srcRect b="26690" l="0" r="0" t="0"/>
          <a:stretch/>
        </p:blipFill>
        <p:spPr>
          <a:xfrm>
            <a:off x="-6522" y="306355"/>
            <a:ext cx="9144000" cy="196135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321733" y="5456534"/>
            <a:ext cx="8602134" cy="553998"/>
          </a:xfrm>
          <a:prstGeom prst="rect">
            <a:avLst/>
          </a:prstGeom>
          <a:solidFill>
            <a:srgbClr val="950000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LEVERAGING PEOPLE FOR TOMORROW..</a:t>
            </a:r>
            <a:r>
              <a:rPr b="0" i="0" lang="en-US" sz="3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/>
          </a:p>
        </p:txBody>
      </p:sp>
      <p:pic>
        <p:nvPicPr>
          <p:cNvPr descr="A picture containing diagram&#10;&#10;Description automatically generated"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3982" y="2505662"/>
            <a:ext cx="4159885" cy="249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Successful 360 Degree Appraisal…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457200" y="1417638"/>
            <a:ext cx="84455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Criteria &amp; Standards for rating each employee</a:t>
            </a:r>
            <a:endParaRPr/>
          </a:p>
          <a:p>
            <a:pPr indent="-457200" lvl="0" marL="45720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 the Standards</a:t>
            </a:r>
            <a:endParaRPr b="0" i="0"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who will assess each employee </a:t>
            </a:r>
            <a:endParaRPr/>
          </a:p>
          <a:p>
            <a:pPr indent="-457200" lvl="0" marL="45720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Appraisal to start with </a:t>
            </a:r>
            <a:endParaRPr/>
          </a:p>
          <a:p>
            <a:pPr indent="-457200" lvl="0" marL="45720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</a:t>
            </a: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out appraisal/feedback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 to rater to answer anonymously </a:t>
            </a: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457200" lvl="0" marL="45720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the Actual Performance – Compare Actual vs Desired performance </a:t>
            </a:r>
            <a:endParaRPr b="0" i="0"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the date &amp; time-line to complete the process </a:t>
            </a:r>
            <a:endParaRPr/>
          </a:p>
          <a:p>
            <a:pPr indent="-285750" lvl="0" marL="28575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Review &amp; provide the feedback/rating with the employees</a:t>
            </a:r>
            <a:endParaRPr/>
          </a:p>
          <a:p>
            <a:pPr indent="-285750" lvl="0" marL="28575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Decision Making – List down disagreements, if any ? </a:t>
            </a:r>
            <a:endParaRPr/>
          </a:p>
          <a:p>
            <a:pPr indent="-285750" lvl="0" marL="28575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Evaluate the raters/assessors as well 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317500" y="1651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/>
              <a:t>Advantage of 360 Degree Appraisal …</a:t>
            </a:r>
            <a:endParaRPr/>
          </a:p>
        </p:txBody>
      </p:sp>
      <p:pic>
        <p:nvPicPr>
          <p:cNvPr descr="Chart&#10;&#10;Description automatically generated" id="161" name="Google Shape;16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588" y="1308100"/>
            <a:ext cx="6808824" cy="466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Advantage of 360 Degree Appraisal …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Provides complete assessment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Increase the Teamwork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Share Perception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Garners important feedback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Allows anonymity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Promotes Self Awareness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Identifies Development Gaps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Increase Productivity &amp; Relationships </a:t>
            </a:r>
            <a:endParaRPr/>
          </a:p>
        </p:txBody>
      </p:sp>
      <p:pic>
        <p:nvPicPr>
          <p:cNvPr descr="A green signpost with white text&#10;&#10;Description automatically generated with low confidence" id="168" name="Google Shape;1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0468" y="2296064"/>
            <a:ext cx="3019245" cy="257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Disadvantage of 360 Degree…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292100" y="1790699"/>
            <a:ext cx="47371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Process is very lengthy, complex &amp; take lot of time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High training efforts are required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Can create a suspicious environment in the organization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Leads to tension and trouble among employees, when the reviews are exchanged </a:t>
            </a:r>
            <a:endParaRPr/>
          </a:p>
        </p:txBody>
      </p:sp>
      <p:pic>
        <p:nvPicPr>
          <p:cNvPr descr="A green signpost with white text&#10;&#10;Description automatically generated with low confidence" id="175" name="Google Shape;1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7568" y="2259851"/>
            <a:ext cx="3019245" cy="257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Problems in 360 Degree Appraisal …</a:t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Central Tendency error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Strictness or Leniency Approach error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Hallow Effect error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Recency error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Contrast error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Personal Biases error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Similar to me error </a:t>
            </a:r>
            <a:endParaRPr/>
          </a:p>
        </p:txBody>
      </p:sp>
      <p:pic>
        <p:nvPicPr>
          <p:cNvPr descr="A picture containing toy, automaton&#10;&#10;Description automatically generated"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8229" y="3090863"/>
            <a:ext cx="4051300" cy="30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Pertinent Question to be put before ….</a:t>
            </a:r>
            <a:endParaRPr/>
          </a:p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Is your organization committed to continuous learning?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Does your organization see the value of developing leaders in house?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Are you willing to make the changes necessary to do this?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What is the level of trust in your organization?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Will your culture support honest feedback?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Is the Top Management Committed &amp; willing to lead the way &amp; volunteer for 360 Degree Evolutions?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s.jpg" id="193" name="Google Shape;1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58875"/>
            <a:ext cx="9144000" cy="459416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>
            <p:ph type="title"/>
          </p:nvPr>
        </p:nvSpPr>
        <p:spPr>
          <a:xfrm>
            <a:off x="237066" y="329677"/>
            <a:ext cx="8669867" cy="690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Let us get going …. </a:t>
            </a:r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237066" y="5753040"/>
            <a:ext cx="85024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950000"/>
                </a:solidFill>
                <a:latin typeface="Calibri"/>
                <a:ea typeface="Calibri"/>
                <a:cs typeface="Calibri"/>
                <a:sym typeface="Calibri"/>
              </a:rPr>
              <a:t>Ordinary people can deliver extraordinary performance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discussions</a:t>
            </a:r>
            <a:endParaRPr/>
          </a:p>
        </p:txBody>
      </p:sp>
      <p:pic>
        <p:nvPicPr>
          <p:cNvPr descr="C:\Users\deepak.bharara\Desktop\000.jpg" id="201" name="Google Shape;2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302406" y="3399209"/>
            <a:ext cx="863368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contact@peoplea2z.com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Twitter:@peoplea2z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LinkedIn: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https://in.linkedin.com/in/peoplea2z-advisory-n-solutions-a52837124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Facebook: @peoplea2z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Mobile: +91 9810048409</a:t>
            </a: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4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241300" y="274638"/>
            <a:ext cx="8661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The most common Appraisal processes…</a:t>
            </a:r>
            <a:endParaRPr/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Straight Ranking Method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Grading Method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Management by Business Objectives Method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Competence/Trait Based Method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Behavior Based Method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Forced Distribution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Field Review Method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Critical Incident Method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Assessment Centers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360 Degree Review </a:t>
            </a:r>
            <a:endParaRPr/>
          </a:p>
        </p:txBody>
      </p:sp>
      <p:pic>
        <p:nvPicPr>
          <p:cNvPr descr="Diagram&#10;&#10;Description automatically generated with low confidence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343" y="4009916"/>
            <a:ext cx="3761357" cy="2116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0" y="2143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360-Degree Appraisal ….  </a:t>
            </a:r>
            <a:endParaRPr/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432486" y="1526059"/>
            <a:ext cx="472028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US" sz="2400" u="none" strike="noStrike"/>
              <a:t>Unlike conventional appraisal techniques, a 360-degree appraisal is </a:t>
            </a:r>
            <a:r>
              <a:rPr b="1" i="0" lang="en-US" sz="2400" u="none" strike="noStrike"/>
              <a:t>a management tool where the manager and an employee evaluate the latter's performance</a:t>
            </a:r>
            <a:endParaRPr b="0" i="0" sz="2400" u="none" strike="noStrike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US" sz="2400" u="none" strike="noStrike"/>
              <a:t>It is also known as multi-rater feedback. 360-degree feedback also allows you to receive feedback from superiors, peers, clients, and other  staff</a:t>
            </a:r>
            <a:endParaRPr sz="2400"/>
          </a:p>
        </p:txBody>
      </p:sp>
      <p:pic>
        <p:nvPicPr>
          <p:cNvPr descr="Diagram&#10;&#10;Description automatically generated"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886" y="2310714"/>
            <a:ext cx="4059113" cy="237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225466" y="28699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360-Degree Appraisal ….  </a:t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225466" y="1544449"/>
            <a:ext cx="8652525" cy="3769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4F"/>
              </a:buClr>
              <a:buSzPts val="2800"/>
              <a:buNone/>
            </a:pPr>
            <a:r>
              <a:rPr b="0" i="0" lang="en-US" u="none" strike="noStrike">
                <a:solidFill>
                  <a:srgbClr val="2C2D4F"/>
                </a:solidFill>
              </a:rPr>
              <a:t>A 360-degree appraisal can be defined as an anonymous employee performance review process in which an employee is collectively rated by subordinates, co-workers, and managers. It helps organizations gain valuable insights into organizational leadership, team functions, and overall company culture</a:t>
            </a:r>
            <a:endParaRPr/>
          </a:p>
        </p:txBody>
      </p:sp>
      <p:pic>
        <p:nvPicPr>
          <p:cNvPr descr="Shape, icon&#10;&#10;Description automatically generated"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729" y="4281810"/>
            <a:ext cx="5080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Why 360 Degree Appraisal …. 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457200" y="1793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purpose of 360-degree performance appraisal is </a:t>
            </a:r>
            <a:r>
              <a:rPr b="1" i="0" lang="en-US" sz="2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each employee assess and understand their strengths and weaknesses for personal and organizational development</a:t>
            </a:r>
            <a:r>
              <a:rPr b="0" i="0" lang="en-US" sz="2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aids in role clarity, potential appraisal, career planning, leadership, and team building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5784" y="1943100"/>
            <a:ext cx="3866047" cy="418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 Important Components …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457200" y="1600200"/>
            <a:ext cx="3937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Appraisal 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Superior Appraisal 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Subordinate Appraisal 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Appraisal 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Appraisal </a:t>
            </a:r>
            <a:endParaRPr/>
          </a:p>
          <a:p>
            <a:pPr indent="-279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500" y="2604772"/>
            <a:ext cx="4432300" cy="3237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 Steps to follow…</a:t>
            </a:r>
            <a:endParaRPr/>
          </a:p>
        </p:txBody>
      </p:sp>
      <p:pic>
        <p:nvPicPr>
          <p:cNvPr descr="Diagram&#10;&#10;Description automatically generated"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313212"/>
            <a:ext cx="7975600" cy="490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How to conduct 360 Degree Review…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457200" y="1600200"/>
            <a:ext cx="84455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Criteria for rating each employee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who will assess each employee 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the assessors on evaluation process 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Appraisal to start with 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</a:t>
            </a: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out appraisal/feedback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 to rater to answer anonymously </a:t>
            </a: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the date &amp; time-line to complete the process </a:t>
            </a:r>
            <a:endParaRPr/>
          </a:p>
          <a:p>
            <a:pPr indent="-285750" lvl="0" marL="2857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Review the feedback/rating with the employees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Factors to be looked at …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Punctuality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Accountability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Quality of Work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Quantity of Work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Time Management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Team-Work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Reliability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Effective Communication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Development Needs 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Text, whiteboard&#10;&#10;Description automatically generated"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1433" y="2082800"/>
            <a:ext cx="5007768" cy="3004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