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869b3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869b3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695258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69525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f6952589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f6952589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27869b31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27869b31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open?id=1orxT6OR4OeTA6rcxnbmQ4RRqB67RtWqR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drive.google.com/open?id=1gJy1Gk0tZObOVwMnVB03llx4tGfs0BZN" TargetMode="External"/><Relationship Id="rId6" Type="http://schemas.openxmlformats.org/officeDocument/2006/relationships/image" Target="../media/image1.jpg"/><Relationship Id="rId7" Type="http://schemas.openxmlformats.org/officeDocument/2006/relationships/hyperlink" Target="https://drive.google.com/open?id=1-S50meyjGAgN5vaBp5Q-YvRCh7enClKt" TargetMode="External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6.png"/><Relationship Id="rId13" Type="http://schemas.openxmlformats.org/officeDocument/2006/relationships/image" Target="../media/image19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25" y="54900"/>
            <a:ext cx="409150" cy="40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/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800"/>
              <a:t>Amplifying successful campaigns</a:t>
            </a:r>
            <a:endParaRPr b="1" sz="4800"/>
          </a:p>
        </p:txBody>
      </p:sp>
      <p:sp>
        <p:nvSpPr>
          <p:cNvPr id="157" name="Google Shape;157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B0D4"/>
                </a:solidFill>
              </a:rPr>
              <a:t>Changing the world &gt; Media Production &gt; </a:t>
            </a:r>
            <a:r>
              <a:rPr b="1" lang="en">
                <a:solidFill>
                  <a:srgbClr val="2BB0D4"/>
                </a:solidFill>
              </a:rPr>
              <a:t>Amplifying successful campaigns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4100" y="844850"/>
            <a:ext cx="2895926" cy="2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63" y="1807700"/>
            <a:ext cx="2406349" cy="118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8"/>
          <p:cNvSpPr/>
          <p:nvPr/>
        </p:nvSpPr>
        <p:spPr>
          <a:xfrm>
            <a:off x="1495788" y="1004500"/>
            <a:ext cx="620700" cy="62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4441913" y="1004500"/>
            <a:ext cx="620700" cy="62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6" name="Google Shape;166;p38"/>
          <p:cNvSpPr/>
          <p:nvPr/>
        </p:nvSpPr>
        <p:spPr>
          <a:xfrm>
            <a:off x="7460763" y="1004500"/>
            <a:ext cx="620700" cy="62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7" name="Google Shape;167;p3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3449" y="1807700"/>
            <a:ext cx="2077626" cy="13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6830" y="1807700"/>
            <a:ext cx="2328557" cy="13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8"/>
          <p:cNvSpPr txBox="1"/>
          <p:nvPr>
            <p:ph type="ctrTitle"/>
          </p:nvPr>
        </p:nvSpPr>
        <p:spPr>
          <a:xfrm>
            <a:off x="983400" y="3376425"/>
            <a:ext cx="7838400" cy="12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made these campaigns/campaigners successful?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you were their campaign director, what recommendations would you make to further improve their campaigning activities and successes?</a:t>
            </a:r>
            <a:endParaRPr sz="1800"/>
          </a:p>
        </p:txBody>
      </p:sp>
      <p:sp>
        <p:nvSpPr>
          <p:cNvPr id="170" name="Google Shape;170;p38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BB0D4"/>
                </a:solidFill>
              </a:rPr>
              <a:t>Case Studies</a:t>
            </a:r>
            <a:endParaRPr b="1" sz="300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type="ctrTitle"/>
          </p:nvPr>
        </p:nvSpPr>
        <p:spPr>
          <a:xfrm>
            <a:off x="640825" y="958975"/>
            <a:ext cx="6424500" cy="3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rgbClr val="2BB0D4"/>
                </a:solidFill>
              </a:rPr>
              <a:t>Personal to the campaigner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rgbClr val="2BB0D4"/>
                </a:solidFill>
              </a:rPr>
              <a:t>Often involves friends and family</a:t>
            </a:r>
            <a:r>
              <a:rPr b="1" lang="en" sz="1800"/>
              <a:t> </a:t>
            </a:r>
            <a:r>
              <a:rPr lang="en" sz="1800"/>
              <a:t>before spreading outwards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Has a</a:t>
            </a:r>
            <a:r>
              <a:rPr b="1" lang="en" sz="1800"/>
              <a:t> </a:t>
            </a:r>
            <a:r>
              <a:rPr b="1" lang="en" sz="1800">
                <a:solidFill>
                  <a:srgbClr val="2BB0D4"/>
                </a:solidFill>
              </a:rPr>
              <a:t>clear campaign message</a:t>
            </a:r>
            <a:r>
              <a:rPr b="1" lang="en" sz="1800"/>
              <a:t> </a:t>
            </a:r>
            <a:r>
              <a:rPr lang="en" sz="1800"/>
              <a:t>and hashtag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rgbClr val="2BB0D4"/>
                </a:solidFill>
              </a:rPr>
              <a:t>Regular communication online</a:t>
            </a:r>
            <a:r>
              <a:rPr lang="en" sz="1800"/>
              <a:t> to encourage sign up and spreading the word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rgbClr val="2BB0D4"/>
                </a:solidFill>
              </a:rPr>
              <a:t>Gathers attention</a:t>
            </a:r>
            <a:r>
              <a:rPr lang="en" sz="1800"/>
              <a:t>, first locally, then nationally in newspapers, online blogs, online platforms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rgbClr val="2BB0D4"/>
                </a:solidFill>
              </a:rPr>
              <a:t>Gathers national news interest</a:t>
            </a:r>
            <a:r>
              <a:rPr lang="en" sz="1800"/>
              <a:t> as a result of their local achievements and awards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Continues to</a:t>
            </a:r>
            <a:r>
              <a:rPr b="1" lang="en" sz="1800"/>
              <a:t> </a:t>
            </a:r>
            <a:r>
              <a:rPr b="1" lang="en" sz="1800">
                <a:solidFill>
                  <a:srgbClr val="2BB0D4"/>
                </a:solidFill>
              </a:rPr>
              <a:t>build on successes</a:t>
            </a:r>
            <a:r>
              <a:rPr lang="en" sz="1800"/>
              <a:t> by starting petitions, protests or other face-to-face events to build coverage.</a:t>
            </a:r>
            <a:endParaRPr sz="1800"/>
          </a:p>
        </p:txBody>
      </p:sp>
      <p:pic>
        <p:nvPicPr>
          <p:cNvPr id="176" name="Google Shape;1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750" y="1720437"/>
            <a:ext cx="1825350" cy="18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9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BB0D4"/>
                </a:solidFill>
              </a:rPr>
              <a:t>What makes a campaign successful?</a:t>
            </a:r>
            <a:endParaRPr b="1" sz="300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84" name="Google Shape;184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185" name="Google Shape;18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 rotWithShape="1">
          <a:blip r:embed="rId7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0"/>
          <p:cNvPicPr preferRelativeResize="0"/>
          <p:nvPr/>
        </p:nvPicPr>
        <p:blipFill rotWithShape="1">
          <a:blip r:embed="rId10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