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2" r:id="rId10"/>
    <p:sldMasterId id="2147483784" r:id="rId11"/>
  </p:sldMasterIdLst>
  <p:notesMasterIdLst>
    <p:notesMasterId r:id="rId61"/>
  </p:notesMasterIdLst>
  <p:sldIdLst>
    <p:sldId id="256" r:id="rId12"/>
    <p:sldId id="1029" r:id="rId13"/>
    <p:sldId id="705" r:id="rId14"/>
    <p:sldId id="847" r:id="rId15"/>
    <p:sldId id="1038" r:id="rId16"/>
    <p:sldId id="864" r:id="rId17"/>
    <p:sldId id="779" r:id="rId18"/>
    <p:sldId id="866" r:id="rId19"/>
    <p:sldId id="1170" r:id="rId20"/>
    <p:sldId id="1171" r:id="rId21"/>
    <p:sldId id="1101" r:id="rId22"/>
    <p:sldId id="780" r:id="rId23"/>
    <p:sldId id="884" r:id="rId24"/>
    <p:sldId id="1043" r:id="rId25"/>
    <p:sldId id="887" r:id="rId26"/>
    <p:sldId id="1066" r:id="rId27"/>
    <p:sldId id="1106" r:id="rId28"/>
    <p:sldId id="800" r:id="rId29"/>
    <p:sldId id="814" r:id="rId30"/>
    <p:sldId id="819" r:id="rId31"/>
    <p:sldId id="820" r:id="rId32"/>
    <p:sldId id="1069" r:id="rId33"/>
    <p:sldId id="1130" r:id="rId34"/>
    <p:sldId id="1172" r:id="rId35"/>
    <p:sldId id="1056" r:id="rId36"/>
    <p:sldId id="1057" r:id="rId37"/>
    <p:sldId id="855" r:id="rId38"/>
    <p:sldId id="831" r:id="rId39"/>
    <p:sldId id="856" r:id="rId40"/>
    <p:sldId id="1050" r:id="rId41"/>
    <p:sldId id="805" r:id="rId42"/>
    <p:sldId id="653" r:id="rId43"/>
    <p:sldId id="835" r:id="rId44"/>
    <p:sldId id="1136" r:id="rId45"/>
    <p:sldId id="1137" r:id="rId46"/>
    <p:sldId id="1138" r:id="rId47"/>
    <p:sldId id="1139" r:id="rId48"/>
    <p:sldId id="1044" r:id="rId49"/>
    <p:sldId id="1045" r:id="rId50"/>
    <p:sldId id="1046" r:id="rId51"/>
    <p:sldId id="1047" r:id="rId52"/>
    <p:sldId id="1140" r:id="rId53"/>
    <p:sldId id="1141" r:id="rId54"/>
    <p:sldId id="1142" r:id="rId55"/>
    <p:sldId id="1143" r:id="rId56"/>
    <p:sldId id="817" r:id="rId57"/>
    <p:sldId id="818" r:id="rId58"/>
    <p:sldId id="1122" r:id="rId59"/>
    <p:sldId id="679" r:id="rId60"/>
  </p:sldIdLst>
  <p:sldSz cx="9144000" cy="6858000" type="screen4x3"/>
  <p:notesSz cx="6735763" cy="9866313"/>
  <p:embeddedFontLst>
    <p:embeddedFont>
      <p:font typeface="Dosis" pitchFamily="2" charset="0"/>
      <p:regular r:id="rId62"/>
      <p:bold r:id="rId63"/>
    </p:embeddedFont>
    <p:embeddedFont>
      <p:font typeface="Dosis ExtraBold" pitchFamily="2" charset="0"/>
      <p:bold r:id="rId64"/>
    </p:embeddedFont>
    <p:embeddedFont>
      <p:font typeface="Dosis Medium" pitchFamily="2" charset="0"/>
      <p:regular r:id="rId65"/>
      <p:bold r:id="rId66"/>
    </p:embeddedFont>
    <p:embeddedFont>
      <p:font typeface="Dosis SemiBold" pitchFamily="2" charset="0"/>
      <p:regular r:id="rId67"/>
      <p:bold r:id="rId68"/>
    </p:embeddedFont>
    <p:embeddedFont>
      <p:font typeface="Mistral" panose="03090702030407020403" pitchFamily="66" charset="0"/>
      <p:regular r:id="rId6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39" userDrawn="1">
          <p15:clr>
            <a:srgbClr val="A4A3A4"/>
          </p15:clr>
        </p15:guide>
        <p15:guide id="2" pos="45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FEF6E5"/>
    <a:srgbClr val="00ACA4"/>
    <a:srgbClr val="445C7E"/>
    <a:srgbClr val="424D7B"/>
    <a:srgbClr val="E9E8E8"/>
    <a:srgbClr val="E13B82"/>
    <a:srgbClr val="E84234"/>
    <a:srgbClr val="F26553"/>
    <a:srgbClr val="FEF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8" autoAdjust="0"/>
    <p:restoredTop sz="94620" autoAdjust="0"/>
  </p:normalViewPr>
  <p:slideViewPr>
    <p:cSldViewPr snapToGrid="0">
      <p:cViewPr varScale="1">
        <p:scale>
          <a:sx n="77" d="100"/>
          <a:sy n="77" d="100"/>
        </p:scale>
        <p:origin x="648" y="45"/>
      </p:cViewPr>
      <p:guideLst>
        <p:guide pos="5239"/>
        <p:guide pos="453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" Type="http://schemas.openxmlformats.org/officeDocument/2006/relationships/slideMaster" Target="slideMasters/slideMaster4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font" Target="fonts/font5.fntdata"/><Relationship Id="rId7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font" Target="fonts/font4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font" Target="fonts/font6.fntdata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1.fntdata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1F854F-C2FC-AF4D-25B0-67E7B3309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b="4691"/>
          <a:stretch>
            <a:fillRect/>
          </a:stretch>
        </p:blipFill>
        <p:spPr>
          <a:xfrm>
            <a:off x="0" y="30480"/>
            <a:ext cx="9144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13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3">
            <a:extLst>
              <a:ext uri="{FF2B5EF4-FFF2-40B4-BE49-F238E27FC236}">
                <a16:creationId xmlns:a16="http://schemas.microsoft.com/office/drawing/2014/main" id="{D8A3F1A0-5401-5371-C464-CD8FCF11AD6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48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12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86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0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778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49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5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49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499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13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01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6514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845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07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3695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77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41158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163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1397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3983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6200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84718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134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728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856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382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003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459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942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517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891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714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167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3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4393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2272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923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8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68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70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6397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24/05/2026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582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8" y="209734"/>
            <a:ext cx="141848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249316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0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1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8.xml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image" Target="../media/image59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image" Target="../media/image60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3.png"/><Relationship Id="rId5" Type="http://schemas.openxmlformats.org/officeDocument/2006/relationships/slideLayout" Target="../slideLayouts/slideLayout34.xml"/><Relationship Id="rId4" Type="http://schemas.openxmlformats.org/officeDocument/2006/relationships/video" Target="../media/media2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8910A5F-1636-4CB7-8DAB-61E51D3FD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7035958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tuyau – Joyeux – Nettoyer – Payer – Essuyer - Un voyage.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238" y="3819257"/>
            <a:ext cx="2680936" cy="40505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tuyau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90855" y="3828854"/>
            <a:ext cx="2162290" cy="368672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Joyeux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134881" y="3866686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Nettoyer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94114" y="6193716"/>
            <a:ext cx="1965069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voyage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45112" y="6182476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Payer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45401" y="6179847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Essuyer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4DF50E3-BCBB-4DC8-B259-76F62FAA0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986" y="4182565"/>
            <a:ext cx="1875862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A558A79-901A-4986-8ED3-F4DF03FA8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986" y="1900070"/>
            <a:ext cx="1875862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0A67BD9-C3A9-49F3-A914-884046AFF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737" y="1900070"/>
            <a:ext cx="1875862" cy="205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F1A18B7-5750-4A30-B11A-B735029192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4188799"/>
            <a:ext cx="1875862" cy="205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59555CD6-7A9B-41AA-BFF6-490F992D83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1906144"/>
            <a:ext cx="1875862" cy="2052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20ACBD5-8F64-4A14-B1E6-7F42BB2416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737" y="4197526"/>
            <a:ext cx="1875862" cy="205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8954709F-5DE1-4088-AFB7-B7FF8BDE793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DFA956F-2E3B-4086-9A17-37419128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5EF4399-0D03-47D1-865F-8FD9972556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667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81C2722-1853-427F-A581-78561D8E9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986" y="4182565"/>
            <a:ext cx="1875862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C6A7B33-AB36-4CEF-9911-90E51B26F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986" y="1900070"/>
            <a:ext cx="1875862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2B122F1-0FEA-4215-9707-789390C2DF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737" y="1900070"/>
            <a:ext cx="1875862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F45FEF4-B9A7-48C3-AA4D-69B2A30B09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4188799"/>
            <a:ext cx="1875862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5F3F995-9E0D-4ED2-A05D-3227D6E136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" y="1906144"/>
            <a:ext cx="1875862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0CD73C7-E1B4-4AF1-B4D6-117D26B43E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737" y="4197526"/>
            <a:ext cx="18758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3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poser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77D9DE-896F-D2B9-0CE4-36B189CB6FD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EA9986E-78CA-2D4E-3F8E-DCBEF68AC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5AA253-7F2F-6FA9-CE36-B8835196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FR_N2_P5_SEM3_S2_AdP_P01">
            <a:hlinkClick r:id="" action="ppaction://media"/>
            <a:extLst>
              <a:ext uri="{FF2B5EF4-FFF2-40B4-BE49-F238E27FC236}">
                <a16:creationId xmlns:a16="http://schemas.microsoft.com/office/drawing/2014/main" id="{26C52109-FA72-4B31-8B9C-06E99BC26F33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46338"/>
            <a:ext cx="7559675" cy="3387725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82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1332089" y="2449688"/>
            <a:ext cx="6611252" cy="2348089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1653822" y="2967335"/>
            <a:ext cx="6289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  <a:defRPr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Est-ce que tu as mal après le sport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?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4D573D7-27A8-4B35-CA94-21A1E230E2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2E2BD4C-8801-647D-33BD-54C2E00DC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3BDFBA-BD64-B0BE-E2DF-045433B617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47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483973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73948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À votre tour. Qui veut poser la question en français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03EC2E4-EBF4-50E6-2622-573F752328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314" y="217892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3A16EE4-4C6F-01E8-4800-2D676F5D6D7E}"/>
              </a:ext>
            </a:extLst>
          </p:cNvPr>
          <p:cNvSpPr txBox="1"/>
          <p:nvPr/>
        </p:nvSpPr>
        <p:spPr>
          <a:xfrm>
            <a:off x="973404" y="3677555"/>
            <a:ext cx="2192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Est-ce que tu as mal après le sport ? </a:t>
            </a:r>
            <a:endParaRPr lang="fr-FR" sz="20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2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67596" y="2554622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poser la question en français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8DEE68-5807-4D4B-906B-964C03D14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86505">
            <a:off x="5249131" y="1626620"/>
            <a:ext cx="1219370" cy="10860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289FB33-3D09-4FA2-A273-73621C6F563E}"/>
              </a:ext>
            </a:extLst>
          </p:cNvPr>
          <p:cNvSpPr txBox="1"/>
          <p:nvPr/>
        </p:nvSpPr>
        <p:spPr>
          <a:xfrm>
            <a:off x="5965420" y="3352809"/>
            <a:ext cx="2303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 Est-ce que tu as mal après le sport ? </a:t>
            </a:r>
          </a:p>
        </p:txBody>
      </p:sp>
    </p:spTree>
    <p:extLst>
      <p:ext uri="{BB962C8B-B14F-4D97-AF65-F5344CB8AC3E}">
        <p14:creationId xmlns:p14="http://schemas.microsoft.com/office/powerpoint/2010/main" val="23426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pose la question à son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554010C-6F2E-929F-88A0-9D562BE481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EA0E314-1312-B4AD-8C68-DBE0E9C7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F91ABA2-FCCF-1EC8-954D-5CBE862A5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4176B4-A45E-468F-A553-E56143093AFB}"/>
              </a:ext>
            </a:extLst>
          </p:cNvPr>
          <p:cNvSpPr txBox="1"/>
          <p:nvPr/>
        </p:nvSpPr>
        <p:spPr>
          <a:xfrm>
            <a:off x="562217" y="4106052"/>
            <a:ext cx="2420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445C80"/>
                </a:solidFill>
                <a:latin typeface="Dosis SemiBold" pitchFamily="2" charset="0"/>
              </a:rPr>
              <a:t>Est-ce que tu as mal après le sport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92FB28-B074-4016-A096-09346620A126}"/>
              </a:ext>
            </a:extLst>
          </p:cNvPr>
          <p:cNvSpPr txBox="1"/>
          <p:nvPr/>
        </p:nvSpPr>
        <p:spPr>
          <a:xfrm>
            <a:off x="6161535" y="4106052"/>
            <a:ext cx="2420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Est-ce que tu as mal après le sport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8A3CF62-190D-4A62-819A-E9E7491344F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314" y="2178926"/>
            <a:ext cx="1218404" cy="110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7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1838" y="2522109"/>
            <a:ext cx="5010377" cy="756000"/>
          </a:xfrm>
        </p:spPr>
        <p:txBody>
          <a:bodyPr/>
          <a:lstStyle/>
          <a:p>
            <a:r>
              <a:rPr lang="fr-FR" sz="1400" dirty="0"/>
              <a:t>Acte de parole 1 : Poser la question « Est-ce que tu as mal après le sport ? »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des graphèmes : 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r>
              <a:rPr lang="fr-FR" sz="1400" dirty="0"/>
              <a:t>  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3818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1DD40-054A-528A-8462-7044DD136166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itre 53">
            <a:extLst>
              <a:ext uri="{FF2B5EF4-FFF2-40B4-BE49-F238E27FC236}">
                <a16:creationId xmlns:a16="http://schemas.microsoft.com/office/drawing/2014/main" id="{907FE046-5696-C52D-8AF7-1B1048345393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r>
              <a:rPr lang="fr-MA" sz="1800" i="1" dirty="0">
                <a:solidFill>
                  <a:schemeClr val="accent5">
                    <a:lumMod val="50000"/>
                  </a:schemeClr>
                </a:solidFill>
              </a:rPr>
              <a:t>Réservé à l’enseignant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9386091-248F-0AF0-716E-499B747E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17" y="3477125"/>
            <a:ext cx="6254069" cy="14461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CB9F6EE-46D2-DD08-C94A-D892BC9EE5B8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15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42A10B64-20BD-651A-DC75-1E1F65DC14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03858"/>
            <a:ext cx="540000" cy="540000"/>
          </a:xfrm>
          <a:prstGeom prst="rect">
            <a:avLst/>
          </a:prstGeom>
          <a:noFill/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395960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des graphèmes : 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endParaRPr lang="fr-FR" sz="1400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D18D97-4F54-0E99-EBE3-1DD3290C468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C0F2F7-2FDC-7FD1-02A2-1CCCA48D72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D59273-7495-8C69-A272-F8CFED3AEBF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Titre 53">
              <a:extLst>
                <a:ext uri="{FF2B5EF4-FFF2-40B4-BE49-F238E27FC236}">
                  <a16:creationId xmlns:a16="http://schemas.microsoft.com/office/drawing/2014/main" id="{DE6F9AD4-3D56-1FFE-9D4C-3B82EF9134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901" y="756000"/>
            <a:ext cx="7016217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les graphèmes « ay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fr-FR" dirty="0"/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CE3F7E-9242-42C6-E679-D27AD3FD55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B62CCD5-9959-E7BB-342C-7F16E2C498C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4EA5794-3DBA-943E-D32F-D3727C3DD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165F4EA-60B0-96C5-A79E-E6632B9EA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29DC821D-BCD6-4B0A-A861-8D1EEE8005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2" name="Titre 8">
            <a:extLst>
              <a:ext uri="{FF2B5EF4-FFF2-40B4-BE49-F238E27FC236}">
                <a16:creationId xmlns:a16="http://schemas.microsoft.com/office/drawing/2014/main" id="{21A8927E-D3C1-E300-60C5-B06CCC12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9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A95A951-1197-D246-0B5F-C2621AD67A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62F291F-99D3-0A84-EFD6-12BAF1B8D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87" y="6110355"/>
            <a:ext cx="812539" cy="812539"/>
          </a:xfrm>
          <a:prstGeom prst="rect">
            <a:avLst/>
          </a:prstGeom>
        </p:spPr>
      </p:pic>
      <p:pic>
        <p:nvPicPr>
          <p:cNvPr id="5" name="Média N2 ay_oy_uy">
            <a:hlinkClick r:id="" action="ppaction://media"/>
            <a:extLst>
              <a:ext uri="{FF2B5EF4-FFF2-40B4-BE49-F238E27FC236}">
                <a16:creationId xmlns:a16="http://schemas.microsoft.com/office/drawing/2014/main" id="{6B0C5171-8F97-42D1-BCA9-1137F0BB2E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5647" y="2077663"/>
            <a:ext cx="7492705" cy="39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217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9E6B5CA-39CD-6825-2950-4FD13D32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:  « 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ay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uy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1F55E95-1923-1BD9-7590-355C1EE52FF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54D4B4D-D289-D5A2-9927-F2943D508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7DE250-9CD7-0FA7-248B-6A1FAFD416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DF1B9D4-69C6-0182-69CF-A053C7996D00}"/>
              </a:ext>
            </a:extLst>
          </p:cNvPr>
          <p:cNvSpPr txBox="1"/>
          <p:nvPr/>
        </p:nvSpPr>
        <p:spPr>
          <a:xfrm>
            <a:off x="452337" y="2776898"/>
            <a:ext cx="8239326" cy="1304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>
                <a:solidFill>
                  <a:srgbClr val="424D7B"/>
                </a:solidFill>
                <a:latin typeface="Dosis SemiBold" pitchFamily="2" charset="0"/>
              </a:rPr>
              <a:t>ay      </a:t>
            </a:r>
            <a:r>
              <a:rPr lang="fr-FR" sz="6000" b="1" dirty="0" err="1">
                <a:solidFill>
                  <a:srgbClr val="424D7B"/>
                </a:solidFill>
                <a:latin typeface="Dosis SemiBold" pitchFamily="2" charset="0"/>
              </a:rPr>
              <a:t>oy</a:t>
            </a:r>
            <a:r>
              <a:rPr lang="fr-FR" sz="6000" b="1" dirty="0">
                <a:solidFill>
                  <a:srgbClr val="424D7B"/>
                </a:solidFill>
                <a:latin typeface="Dosis SemiBold" pitchFamily="2" charset="0"/>
              </a:rPr>
              <a:t>     </a:t>
            </a:r>
            <a:r>
              <a:rPr lang="fr-FR" sz="6000" b="1" dirty="0" err="1">
                <a:solidFill>
                  <a:srgbClr val="424D7B"/>
                </a:solidFill>
                <a:latin typeface="Dosis SemiBold" pitchFamily="2" charset="0"/>
              </a:rPr>
              <a:t>uy</a:t>
            </a:r>
            <a:r>
              <a:rPr lang="fr-FR" sz="6000" b="1" dirty="0">
                <a:solidFill>
                  <a:srgbClr val="424D7B"/>
                </a:solidFill>
                <a:latin typeface="Dosis SemiBold" pitchFamily="2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42080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ay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00ACA4"/>
                </a:solidFill>
                <a:latin typeface="Dosis" pitchFamily="2" charset="0"/>
              </a:rPr>
              <a:t>ay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ay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il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ei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oin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ay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052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 err="1">
                <a:solidFill>
                  <a:srgbClr val="00ACA4"/>
                </a:solidFill>
                <a:latin typeface="Dosis" pitchFamily="2" charset="0"/>
              </a:rPr>
              <a:t>oy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ou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oy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oy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ouin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73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 err="1">
                <a:solidFill>
                  <a:srgbClr val="00ACA4"/>
                </a:solidFill>
                <a:latin typeface="Dosis" pitchFamily="2" charset="0"/>
              </a:rPr>
              <a:t>uy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euil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uy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oi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uy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6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1C926-4E02-0A09-036F-3C1E180D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B88253F-E0EE-2C50-00DE-EC73DAC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0ED1CF0-4CE7-85F2-E677-3CFB112C1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D17079D-A405-4384-88EF-9BF59A0E8C4E}"/>
              </a:ext>
            </a:extLst>
          </p:cNvPr>
          <p:cNvGrpSpPr/>
          <p:nvPr/>
        </p:nvGrpSpPr>
        <p:grpSpPr>
          <a:xfrm>
            <a:off x="586298" y="3082817"/>
            <a:ext cx="7971405" cy="692365"/>
            <a:chOff x="1168584" y="3110203"/>
            <a:chExt cx="7971405" cy="6923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389C88D-C40C-4C29-88B6-2A7CC93CFA59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7EB9A66-7416-4CFC-A86A-ABABC7722C5C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ouil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CB6C3A-88D9-4C66-8FA8-0E2370027C1F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41B2BF4B-CAE2-49E2-BD17-ADBC9300656F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ay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D18E1DAD-DAF6-41E5-9902-B087D225F476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ail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B6CDC900-5DD8-4448-8FC3-47EACEFE18FF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oy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C0E0D03F-FAC7-4DB0-9B15-673A21B1EFF9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ein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39CB81-394A-4013-8228-026FEFD36B2E}"/>
                </a:ext>
              </a:extLst>
            </p:cNvPr>
            <p:cNvSpPr/>
            <p:nvPr/>
          </p:nvSpPr>
          <p:spPr>
            <a:xfrm>
              <a:off x="8156028" y="312014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8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414780" y="3087787"/>
            <a:ext cx="8305014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eil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oi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uy</a:t>
                </a:r>
                <a:endParaRPr lang="fr-FR" sz="2800" kern="0" dirty="0">
                  <a:solidFill>
                    <a:srgbClr val="424D7B"/>
                  </a:solidFill>
                  <a:latin typeface="Dosis SemiBold" pitchFamily="2" charset="0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ei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ay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gn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oy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9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1003-5CE1-2348-C6A4-D517D649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05B5E2-80B9-8071-855C-F77D0640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votre livret à la page 124.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E2AE176-B015-68E7-B711-B29DC4C98C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62938A5-8B9C-39CF-651B-722838F28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EDDFA69-FBDD-6E6A-4976-DE502E49D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9B42020C-5898-45AD-8EF1-EAA6D46DE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94" y="1615550"/>
            <a:ext cx="2831624" cy="476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C72FE77-8267-4853-8D9C-2664C7E71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94" y="1615550"/>
            <a:ext cx="2831624" cy="4769715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Qui veut expliquer la consigne dans sa langue ?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C6421CD-D269-A6CF-4763-8677358CD44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D788BA2-2550-EC40-715A-C5312618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D6886D1-F02B-B055-1888-BC2B6C2FD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86C039-0B11-4A5C-8BD0-389B8E14323F}"/>
              </a:ext>
            </a:extLst>
          </p:cNvPr>
          <p:cNvSpPr/>
          <p:nvPr/>
        </p:nvSpPr>
        <p:spPr>
          <a:xfrm>
            <a:off x="3307976" y="2286000"/>
            <a:ext cx="2537012" cy="104887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790E-193A-482D-F5DC-DAA9E966D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AA40599-C3EF-D46F-531F-6797C80B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vous allez travailler en binômes. Comparez et discutez vos réponses avec votre voisin.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2ECF092-FD1D-4339-864A-1326218C18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04" t="14996" r="11081" b="63390"/>
          <a:stretch/>
        </p:blipFill>
        <p:spPr>
          <a:xfrm>
            <a:off x="767491" y="2910400"/>
            <a:ext cx="4434114" cy="1369939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F797614D-AA1C-14F5-840B-237B5BF2844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926093A-9096-3DD6-2083-FCEAAC6CF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AD3B02-86CE-40C0-D94A-BE0AFF248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D6B7F70-2B51-DFA7-769A-4422D6EFAA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959"/>
          <a:stretch>
            <a:fillRect/>
          </a:stretch>
        </p:blipFill>
        <p:spPr>
          <a:xfrm>
            <a:off x="5439970" y="2802801"/>
            <a:ext cx="2934010" cy="2250031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1FD024-DB59-478F-9E52-86D2257A9F09}"/>
              </a:ext>
            </a:extLst>
          </p:cNvPr>
          <p:cNvSpPr/>
          <p:nvPr/>
        </p:nvSpPr>
        <p:spPr>
          <a:xfrm>
            <a:off x="674370" y="2881631"/>
            <a:ext cx="4620356" cy="14274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69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27482666-368A-496E-B112-B231956C95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04" t="14996" r="11081" b="63390"/>
          <a:stretch/>
        </p:blipFill>
        <p:spPr>
          <a:xfrm>
            <a:off x="722279" y="2160494"/>
            <a:ext cx="7699441" cy="3585882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0BAE655-12D9-4F32-A507-861B75630D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169DA7B-4674-4A95-870F-5B69672A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725A6F7-5ED8-4E41-9A44-65D5B3D16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5" name="Ellipse 14">
            <a:extLst>
              <a:ext uri="{FF2B5EF4-FFF2-40B4-BE49-F238E27FC236}">
                <a16:creationId xmlns:a16="http://schemas.microsoft.com/office/drawing/2014/main" id="{E0A00353-0DE7-4E85-84BB-54F0B3CE1C18}"/>
              </a:ext>
            </a:extLst>
          </p:cNvPr>
          <p:cNvSpPr/>
          <p:nvPr/>
        </p:nvSpPr>
        <p:spPr>
          <a:xfrm>
            <a:off x="4605116" y="2902567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7E74302-0B61-40BD-82AB-28D26DDE2982}"/>
              </a:ext>
            </a:extLst>
          </p:cNvPr>
          <p:cNvSpPr/>
          <p:nvPr/>
        </p:nvSpPr>
        <p:spPr>
          <a:xfrm>
            <a:off x="998994" y="2928509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765CFEC-FD8A-4E64-9D65-9CF631568016}"/>
              </a:ext>
            </a:extLst>
          </p:cNvPr>
          <p:cNvSpPr/>
          <p:nvPr/>
        </p:nvSpPr>
        <p:spPr>
          <a:xfrm>
            <a:off x="2186422" y="3565003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665BE88-F37C-431B-9F18-D14C5144A671}"/>
              </a:ext>
            </a:extLst>
          </p:cNvPr>
          <p:cNvSpPr/>
          <p:nvPr/>
        </p:nvSpPr>
        <p:spPr>
          <a:xfrm>
            <a:off x="7061526" y="2902567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FFD95FA-3561-43E8-B923-689995EFF6B0}"/>
              </a:ext>
            </a:extLst>
          </p:cNvPr>
          <p:cNvSpPr/>
          <p:nvPr/>
        </p:nvSpPr>
        <p:spPr>
          <a:xfrm>
            <a:off x="3373850" y="2902567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CE4BE0C-4036-4944-83A0-5C0EEB4B6A21}"/>
              </a:ext>
            </a:extLst>
          </p:cNvPr>
          <p:cNvSpPr/>
          <p:nvPr/>
        </p:nvSpPr>
        <p:spPr>
          <a:xfrm>
            <a:off x="3373850" y="3565003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BF1FD39-D125-4697-809C-29B50B9FB3EE}"/>
              </a:ext>
            </a:extLst>
          </p:cNvPr>
          <p:cNvSpPr/>
          <p:nvPr/>
        </p:nvSpPr>
        <p:spPr>
          <a:xfrm>
            <a:off x="4605116" y="3566605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E081D9A-2F1C-49A3-8F8A-80089C9C7619}"/>
              </a:ext>
            </a:extLst>
          </p:cNvPr>
          <p:cNvSpPr/>
          <p:nvPr/>
        </p:nvSpPr>
        <p:spPr>
          <a:xfrm>
            <a:off x="7061526" y="3566605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9C1B74E1-3C71-4002-B3CC-0A6D53946320}"/>
              </a:ext>
            </a:extLst>
          </p:cNvPr>
          <p:cNvSpPr/>
          <p:nvPr/>
        </p:nvSpPr>
        <p:spPr>
          <a:xfrm>
            <a:off x="1627867" y="426585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E3C5BA85-C359-49A4-A0D5-03A4894E5E93}"/>
              </a:ext>
            </a:extLst>
          </p:cNvPr>
          <p:cNvSpPr/>
          <p:nvPr/>
        </p:nvSpPr>
        <p:spPr>
          <a:xfrm>
            <a:off x="3372965" y="4282736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23ADA6BB-2A72-4F26-8805-DEE1EEC54169}"/>
              </a:ext>
            </a:extLst>
          </p:cNvPr>
          <p:cNvSpPr/>
          <p:nvPr/>
        </p:nvSpPr>
        <p:spPr>
          <a:xfrm>
            <a:off x="5259539" y="426585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A0C8B6E-13BA-407D-93E9-1690ECA77F11}"/>
              </a:ext>
            </a:extLst>
          </p:cNvPr>
          <p:cNvSpPr/>
          <p:nvPr/>
        </p:nvSpPr>
        <p:spPr>
          <a:xfrm>
            <a:off x="7061526" y="426585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09556FE-9BE0-4A2F-858B-45471693C11B}"/>
              </a:ext>
            </a:extLst>
          </p:cNvPr>
          <p:cNvSpPr/>
          <p:nvPr/>
        </p:nvSpPr>
        <p:spPr>
          <a:xfrm>
            <a:off x="2186422" y="4919230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FF832A0A-124C-471A-84D0-0610187A8699}"/>
              </a:ext>
            </a:extLst>
          </p:cNvPr>
          <p:cNvSpPr/>
          <p:nvPr/>
        </p:nvSpPr>
        <p:spPr>
          <a:xfrm>
            <a:off x="4022598" y="4919230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2F712558-922D-4761-974B-6C5655E5AF64}"/>
              </a:ext>
            </a:extLst>
          </p:cNvPr>
          <p:cNvSpPr/>
          <p:nvPr/>
        </p:nvSpPr>
        <p:spPr>
          <a:xfrm>
            <a:off x="7061526" y="4919230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07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des graphèmes : 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endParaRPr lang="fr-MA" sz="1400" dirty="0"/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8447" y="2522109"/>
            <a:ext cx="6060141" cy="756000"/>
          </a:xfrm>
        </p:spPr>
        <p:txBody>
          <a:bodyPr/>
          <a:lstStyle/>
          <a:p>
            <a:r>
              <a:rPr lang="fr-FR" sz="1400" dirty="0"/>
              <a:t>Acte de parole 1 : Poser la question « Est-ce que tu as mal après le sport ? » </a:t>
            </a:r>
            <a:endParaRPr lang="fr-MA" sz="1400" dirty="0"/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BBFE6241-3026-2F81-6968-41A8BAAC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41DF7D4-06FF-49B4-564F-3062F64D9E5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947D42-3283-A7B7-5411-DB01DA09A80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4053D5-8355-C0A4-6EE0-7FA8A9FDFB6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6FCDF0C3-19F7-DAFA-CBBC-75C8D0753F6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7FFC25E-F031-BF41-858D-B38AFCC9B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47" y="4981395"/>
            <a:ext cx="6415249" cy="14266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7BF1CE-DD39-BE66-EC09-257F2C06C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797" y="5694739"/>
            <a:ext cx="2696837" cy="495369"/>
          </a:xfrm>
          <a:prstGeom prst="rect">
            <a:avLst/>
          </a:prstGeom>
        </p:spPr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09" y="553416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des graphèmes : 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r>
              <a:rPr lang="fr-FR" sz="1400" dirty="0"/>
              <a:t> 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13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105" y="756000"/>
            <a:ext cx="673073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les sons « ay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». Soyez attentifs.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8126D7-9DE3-8132-4816-018D3A36C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208" y="2276375"/>
            <a:ext cx="4565583" cy="304372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8956C94-909F-E36A-BEE8-57D5E83A94C4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6C588BC-3529-2AB2-7E57-9BB68C1B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C9AAAE2-1D0E-D8D9-7185-AD76953BFC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F435288-5949-07DA-5D6D-82338074F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89BA62F-55A8-4DE2-DE45-818331D9840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79FF2E1-01CD-1BC4-473F-C3FB1775E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F833D4-E3EA-32FA-1369-68F1C487C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crayon ». Le son « ay » s’écrit avec les lettres a et y.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cr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ay</a:t>
            </a:r>
            <a:r>
              <a:rPr lang="fr-FR" sz="7200" b="0" dirty="0">
                <a:latin typeface="Dosis SemiBold" pitchFamily="2" charset="0"/>
              </a:rPr>
              <a:t>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C190D08-E702-4084-8373-D8F29C5299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719" y="2709280"/>
            <a:ext cx="3164180" cy="210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2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64F0BD31-7E03-4C30-AE67-A9992D6341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3845531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cr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>
                <a:latin typeface="Dosis SemiBold" pitchFamily="2" charset="0"/>
              </a:rPr>
              <a:t>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B80C911-8303-42C1-B4A3-34289A67A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719" y="2709280"/>
            <a:ext cx="3164180" cy="210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588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Crayon.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8" name="Espace réservé du texte 12">
            <a:extLst>
              <a:ext uri="{FF2B5EF4-FFF2-40B4-BE49-F238E27FC236}">
                <a16:creationId xmlns:a16="http://schemas.microsoft.com/office/drawing/2014/main" id="{802B0B21-4FF6-4059-A3B7-84916E35E9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cr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ay</a:t>
            </a:r>
            <a:r>
              <a:rPr lang="fr-FR" sz="7200" b="0" dirty="0">
                <a:latin typeface="Dosis SemiBold" pitchFamily="2" charset="0"/>
              </a:rPr>
              <a:t>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DDE801-9762-4E4E-8096-B48B4268D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719" y="2709280"/>
            <a:ext cx="3164180" cy="210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voyage ».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» s’écrit avec les lettres o et y.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v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oy</a:t>
            </a:r>
            <a:r>
              <a:rPr lang="fr-FR" sz="7200" b="0" dirty="0">
                <a:latin typeface="Dosis SemiBold" pitchFamily="2" charset="0"/>
              </a:rPr>
              <a:t>age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034B9A-330E-4AA7-A417-5C75DFBC2E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2" y="2357924"/>
            <a:ext cx="3416691" cy="3416691"/>
          </a:xfrm>
          <a:prstGeom prst="roundRect">
            <a:avLst>
              <a:gd name="adj" fmla="val 9233"/>
            </a:avLst>
          </a:prstGeom>
        </p:spPr>
      </p:pic>
    </p:spTree>
    <p:extLst>
      <p:ext uri="{BB962C8B-B14F-4D97-AF65-F5344CB8AC3E}">
        <p14:creationId xmlns:p14="http://schemas.microsoft.com/office/powerpoint/2010/main" val="11290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2E7D4C95-710D-4FFE-92FD-44F6D86C60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v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 err="1">
                <a:latin typeface="Dosis SemiBold" pitchFamily="2" charset="0"/>
              </a:rPr>
              <a:t>age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D159EAC-B783-4C0F-B4A3-9E5F7BB49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2" y="2357924"/>
            <a:ext cx="3416691" cy="3416691"/>
          </a:xfrm>
          <a:prstGeom prst="roundRect">
            <a:avLst>
              <a:gd name="adj" fmla="val 9233"/>
            </a:avLst>
          </a:prstGeom>
        </p:spPr>
      </p:pic>
    </p:spTree>
    <p:extLst>
      <p:ext uri="{BB962C8B-B14F-4D97-AF65-F5344CB8AC3E}">
        <p14:creationId xmlns:p14="http://schemas.microsoft.com/office/powerpoint/2010/main" val="3460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D35472A-1EB6-4F9E-B31C-7022B9BF8BDD}"/>
              </a:ext>
            </a:extLst>
          </p:cNvPr>
          <p:cNvGrpSpPr/>
          <p:nvPr/>
        </p:nvGrpSpPr>
        <p:grpSpPr>
          <a:xfrm>
            <a:off x="3731406" y="2376875"/>
            <a:ext cx="3418627" cy="2520123"/>
            <a:chOff x="-607177" y="182880"/>
            <a:chExt cx="8925810" cy="685800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41CB708B-93D5-42B2-97BC-D66AACC0A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7177" y="182880"/>
              <a:ext cx="4471068" cy="6858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5C23BC88-8870-4F27-8EC3-57B1C37B7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7565" y="182880"/>
              <a:ext cx="4471068" cy="6858000"/>
            </a:xfrm>
            <a:prstGeom prst="rect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E84D61AF-7337-48FE-8254-D88F97164D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029" y="2370596"/>
            <a:ext cx="1563818" cy="2521310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62F20D0C-F13D-4287-886F-67C28B1529D4}"/>
              </a:ext>
            </a:extLst>
          </p:cNvPr>
          <p:cNvGrpSpPr/>
          <p:nvPr/>
        </p:nvGrpSpPr>
        <p:grpSpPr>
          <a:xfrm>
            <a:off x="325281" y="2376875"/>
            <a:ext cx="3419646" cy="2521310"/>
            <a:chOff x="-69401" y="0"/>
            <a:chExt cx="8869359" cy="6858000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60AB602-4865-4B39-82C1-13363DE8A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9401" y="0"/>
              <a:ext cx="4471068" cy="6858000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B35668DF-3BD8-4711-B72B-B0C08DADF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8890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58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Voyage.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8" name="Espace réservé du texte 12">
            <a:extLst>
              <a:ext uri="{FF2B5EF4-FFF2-40B4-BE49-F238E27FC236}">
                <a16:creationId xmlns:a16="http://schemas.microsoft.com/office/drawing/2014/main" id="{284B45A9-31B9-43BA-B5AE-D78034B66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v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oy</a:t>
            </a:r>
            <a:r>
              <a:rPr lang="fr-FR" sz="7200" b="0" dirty="0">
                <a:latin typeface="Dosis SemiBold" pitchFamily="2" charset="0"/>
              </a:rPr>
              <a:t>age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1D964DC-CD5F-413B-B786-F10E540F0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2" y="2357924"/>
            <a:ext cx="3416691" cy="3416691"/>
          </a:xfrm>
          <a:prstGeom prst="roundRect">
            <a:avLst>
              <a:gd name="adj" fmla="val 9233"/>
            </a:avLst>
          </a:prstGeom>
        </p:spPr>
      </p:pic>
    </p:spTree>
    <p:extLst>
      <p:ext uri="{BB962C8B-B14F-4D97-AF65-F5344CB8AC3E}">
        <p14:creationId xmlns:p14="http://schemas.microsoft.com/office/powerpoint/2010/main" val="41684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tuyau ».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uy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» s’écrit avec les lettres u et y.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t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uy</a:t>
            </a:r>
            <a:r>
              <a:rPr lang="fr-FR" sz="7200" b="0" dirty="0">
                <a:latin typeface="Dosis SemiBold" pitchFamily="2" charset="0"/>
              </a:rPr>
              <a:t>au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FDA809-FC9A-4D0B-8CA5-D24ED40BCD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1" y="2358215"/>
            <a:ext cx="3416400" cy="3416400"/>
          </a:xfrm>
          <a:prstGeom prst="roundRect">
            <a:avLst>
              <a:gd name="adj" fmla="val 8148"/>
            </a:avLst>
          </a:prstGeom>
        </p:spPr>
      </p:pic>
    </p:spTree>
    <p:extLst>
      <p:ext uri="{BB962C8B-B14F-4D97-AF65-F5344CB8AC3E}">
        <p14:creationId xmlns:p14="http://schemas.microsoft.com/office/powerpoint/2010/main" val="191456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31378873-6C44-4277-BC4B-870F30B621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t</a:t>
            </a:r>
            <a:r>
              <a:rPr lang="fr-FR" sz="7200" b="0" dirty="0" err="1">
                <a:solidFill>
                  <a:srgbClr val="00ACA4"/>
                </a:solidFill>
                <a:latin typeface="Dosis SemiBold" pitchFamily="2" charset="0"/>
              </a:rPr>
              <a:t>____</a:t>
            </a:r>
            <a:r>
              <a:rPr lang="fr-FR" sz="7200" b="0" dirty="0" err="1">
                <a:latin typeface="Dosis SemiBold" pitchFamily="2" charset="0"/>
              </a:rPr>
              <a:t>au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41FD36F-EC29-4647-94F3-0F2737A480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1" y="2358215"/>
            <a:ext cx="3416400" cy="3416400"/>
          </a:xfrm>
          <a:prstGeom prst="roundRect">
            <a:avLst>
              <a:gd name="adj" fmla="val 8148"/>
            </a:avLst>
          </a:prstGeom>
        </p:spPr>
      </p:pic>
    </p:spTree>
    <p:extLst>
      <p:ext uri="{BB962C8B-B14F-4D97-AF65-F5344CB8AC3E}">
        <p14:creationId xmlns:p14="http://schemas.microsoft.com/office/powerpoint/2010/main" val="222439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837" y="756000"/>
            <a:ext cx="690116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636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Tuyau.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8" name="Espace réservé du texte 12">
            <a:extLst>
              <a:ext uri="{FF2B5EF4-FFF2-40B4-BE49-F238E27FC236}">
                <a16:creationId xmlns:a16="http://schemas.microsoft.com/office/drawing/2014/main" id="{B0CE5596-9BBB-48CF-B400-D86D8F273A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t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uy</a:t>
            </a:r>
            <a:r>
              <a:rPr lang="fr-FR" sz="7200" b="0" dirty="0">
                <a:latin typeface="Dosis SemiBold" pitchFamily="2" charset="0"/>
              </a:rPr>
              <a:t>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A02020-9842-43F9-B69B-D62C786EC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1" y="2358215"/>
            <a:ext cx="3416400" cy="3416400"/>
          </a:xfrm>
          <a:prstGeom prst="roundRect">
            <a:avLst>
              <a:gd name="adj" fmla="val 8148"/>
            </a:avLst>
          </a:prstGeom>
        </p:spPr>
      </p:pic>
    </p:spTree>
    <p:extLst>
      <p:ext uri="{BB962C8B-B14F-4D97-AF65-F5344CB8AC3E}">
        <p14:creationId xmlns:p14="http://schemas.microsoft.com/office/powerpoint/2010/main" val="294364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126.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2EF51F-0DF1-9B61-B1F1-181CDB0F637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D56DFEF-7137-D082-2558-93D3A0287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62B03E2-55DB-D2EF-E330-25605E51D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F53D922F-B9CA-459D-BDA0-527BA08AB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650" y="1624585"/>
            <a:ext cx="3060700" cy="471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9D43-3449-7748-F872-1C33F407D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D2AEEEF-28BF-475C-A453-057FD98E2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25" t="14052" r="10493" b="65027"/>
          <a:stretch/>
        </p:blipFill>
        <p:spPr>
          <a:xfrm>
            <a:off x="496021" y="2786386"/>
            <a:ext cx="4711627" cy="1752537"/>
          </a:xfrm>
          <a:prstGeom prst="rect">
            <a:avLst/>
          </a:prstGeom>
        </p:spPr>
      </p:pic>
      <p:sp>
        <p:nvSpPr>
          <p:cNvPr id="2" name="Titre 5">
            <a:extLst>
              <a:ext uri="{FF2B5EF4-FFF2-40B4-BE49-F238E27FC236}">
                <a16:creationId xmlns:a16="http://schemas.microsoft.com/office/drawing/2014/main" id="{EBAF27E3-974C-8D28-7BB0-112295C0845B}"/>
              </a:ext>
            </a:extLst>
          </p:cNvPr>
          <p:cNvSpPr txBox="1">
            <a:spLocks/>
          </p:cNvSpPr>
          <p:nvPr/>
        </p:nvSpPr>
        <p:spPr>
          <a:xfrm>
            <a:off x="1556897" y="777385"/>
            <a:ext cx="6964436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Je vais expliquer la consigne et passer entre les rangs pour vous aider.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960C7A6-A0AE-B873-6584-F3B83952B8DF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82544B2-12ED-3AF6-033B-D1AF2F6AA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3AB5A6-6265-C6A0-24BD-79BECE992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7034357-F5D7-AA5B-9E68-144310622F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66" y="2123712"/>
            <a:ext cx="3006113" cy="3006113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0B5543-74E9-471E-8B91-78E78CB3AD17}"/>
              </a:ext>
            </a:extLst>
          </p:cNvPr>
          <p:cNvSpPr/>
          <p:nvPr/>
        </p:nvSpPr>
        <p:spPr>
          <a:xfrm>
            <a:off x="409757" y="2729838"/>
            <a:ext cx="4797891" cy="185734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71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14374864-B24C-4CFF-BD89-B9DCC3350C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25" t="14052" r="10493" b="65027"/>
          <a:stretch/>
        </p:blipFill>
        <p:spPr>
          <a:xfrm>
            <a:off x="496020" y="2133600"/>
            <a:ext cx="8119062" cy="4022862"/>
          </a:xfrm>
          <a:prstGeom prst="rect">
            <a:avLst/>
          </a:prstGeom>
        </p:spPr>
      </p:pic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DE4410-2C85-36FB-DB4D-AE8488C90131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58FE3F3-5CEF-E26A-FB54-C97D9B836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0AF2237-7FDF-01CF-0043-F2129871E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2B1C4C0-D1FA-496B-A777-7EC2E3DC210D}"/>
              </a:ext>
            </a:extLst>
          </p:cNvPr>
          <p:cNvGrpSpPr/>
          <p:nvPr/>
        </p:nvGrpSpPr>
        <p:grpSpPr>
          <a:xfrm>
            <a:off x="1759330" y="5161441"/>
            <a:ext cx="3265032" cy="463902"/>
            <a:chOff x="1759330" y="5161441"/>
            <a:chExt cx="3265032" cy="463902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0E0EC35-807E-4C55-BF31-C0F072281EAC}"/>
                </a:ext>
              </a:extLst>
            </p:cNvPr>
            <p:cNvSpPr txBox="1"/>
            <p:nvPr/>
          </p:nvSpPr>
          <p:spPr>
            <a:xfrm>
              <a:off x="1759330" y="5163678"/>
              <a:ext cx="7334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err="1">
                  <a:solidFill>
                    <a:srgbClr val="C00000"/>
                  </a:solidFill>
                  <a:latin typeface="Dosis ExtraBold" pitchFamily="2" charset="0"/>
                </a:rPr>
                <a:t>oy</a:t>
              </a:r>
              <a:endParaRPr lang="fr-FR" dirty="0">
                <a:solidFill>
                  <a:srgbClr val="C00000"/>
                </a:solidFill>
                <a:latin typeface="Dosis ExtraBold" pitchFamily="2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F944690-9034-4ADC-981D-83870F20BBBA}"/>
                </a:ext>
              </a:extLst>
            </p:cNvPr>
            <p:cNvSpPr txBox="1"/>
            <p:nvPr/>
          </p:nvSpPr>
          <p:spPr>
            <a:xfrm>
              <a:off x="4492076" y="5161441"/>
              <a:ext cx="5322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C00000"/>
                  </a:solidFill>
                  <a:latin typeface="Dosis ExtraBold" pitchFamily="2" charset="0"/>
                </a:rPr>
                <a:t>ay</a:t>
              </a:r>
              <a:endParaRPr lang="fr-FR" dirty="0">
                <a:solidFill>
                  <a:srgbClr val="C00000"/>
                </a:solidFill>
                <a:latin typeface="Dosis ExtraBold" pitchFamily="2" charset="0"/>
              </a:endParaRP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927A5040-94A0-4C05-ACEF-8080A9930405}"/>
              </a:ext>
            </a:extLst>
          </p:cNvPr>
          <p:cNvSpPr txBox="1"/>
          <p:nvPr/>
        </p:nvSpPr>
        <p:spPr>
          <a:xfrm>
            <a:off x="7051855" y="5161440"/>
            <a:ext cx="53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>
                <a:solidFill>
                  <a:srgbClr val="C00000"/>
                </a:solidFill>
                <a:latin typeface="Dosis ExtraBold" pitchFamily="2" charset="0"/>
              </a:rPr>
              <a:t>uy</a:t>
            </a:r>
            <a:endParaRPr lang="fr-FR" dirty="0">
              <a:solidFill>
                <a:srgbClr val="C00000"/>
              </a:solidFill>
              <a:latin typeface="Dosis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61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1D264-138F-779B-378B-8BABAFBD5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2A8F124B-1ACA-2A4F-B73F-637A10D03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1" name="majd_wave">
            <a:hlinkClick r:id="" action="ppaction://media"/>
            <a:extLst>
              <a:ext uri="{FF2B5EF4-FFF2-40B4-BE49-F238E27FC236}">
                <a16:creationId xmlns:a16="http://schemas.microsoft.com/office/drawing/2014/main" id="{9FFD65ED-C090-0BEA-8460-79F862CD21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75387" y="2362199"/>
            <a:ext cx="1996613" cy="35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00" y="1119413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/>
              <a:t>É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691639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A0C4F78-66B1-85DB-62FE-AB32821E248D}"/>
              </a:ext>
            </a:extLst>
          </p:cNvPr>
          <p:cNvSpPr/>
          <p:nvPr/>
        </p:nvSpPr>
        <p:spPr>
          <a:xfrm>
            <a:off x="828000" y="3797892"/>
            <a:ext cx="3420000" cy="889829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814762" y="3867307"/>
            <a:ext cx="3613238" cy="810588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Oral – Acte de parole</a:t>
            </a:r>
          </a:p>
          <a:p>
            <a:pPr lvl="0">
              <a:defRPr/>
            </a:pPr>
            <a:r>
              <a:rPr lang="fr-FR" dirty="0"/>
              <a:t>Lecture – Graphème : ay - </a:t>
            </a:r>
            <a:r>
              <a:rPr lang="fr-FR" dirty="0" err="1"/>
              <a:t>oy</a:t>
            </a:r>
            <a:r>
              <a:rPr lang="fr-FR" dirty="0"/>
              <a:t> - </a:t>
            </a:r>
            <a:r>
              <a:rPr lang="fr-FR" dirty="0" err="1"/>
              <a:t>uy</a:t>
            </a:r>
            <a:r>
              <a:rPr lang="fr-FR" dirty="0"/>
              <a:t>. </a:t>
            </a:r>
          </a:p>
          <a:p>
            <a:pPr lvl="0">
              <a:defRPr/>
            </a:pPr>
            <a:r>
              <a:rPr lang="fr-FR" dirty="0"/>
              <a:t>Écriture – Graphème : ay - </a:t>
            </a:r>
            <a:r>
              <a:rPr lang="fr-FR" dirty="0" err="1"/>
              <a:t>oy</a:t>
            </a:r>
            <a:r>
              <a:rPr lang="fr-FR" dirty="0"/>
              <a:t> - </a:t>
            </a:r>
            <a:r>
              <a:rPr lang="fr-FR" dirty="0" err="1"/>
              <a:t>uy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293755-6AF3-429E-701A-AC3A2F601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192797" y="2152462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Acte de parole 1 : Poser la question « Est-ce que tu as mal après le sport ? » 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892EE380-A38B-92FB-E143-31DDD68E72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2797" y="4028135"/>
            <a:ext cx="4960805" cy="756000"/>
          </a:xfrm>
        </p:spPr>
        <p:txBody>
          <a:bodyPr/>
          <a:lstStyle/>
          <a:p>
            <a:r>
              <a:rPr lang="fr-FR" sz="1400" dirty="0"/>
              <a:t>Lecture des graphèmes : 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r>
              <a:rPr lang="fr-FR" sz="1400" dirty="0"/>
              <a:t> </a:t>
            </a:r>
            <a:endParaRPr lang="fr-MA" sz="1400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94B371D-3E1D-2CD2-1782-B60D9F8EB0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des graphèmes : 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endParaRPr lang="fr-MA" sz="1400" dirty="0"/>
          </a:p>
        </p:txBody>
      </p:sp>
      <p:pic>
        <p:nvPicPr>
          <p:cNvPr id="10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2DEA49F-63D4-2615-D31E-4269C8DC19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6691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0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5387" y="2362199"/>
            <a:ext cx="1996613" cy="3549535"/>
          </a:xfr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04AF7DE-C021-1CBB-B7DD-52C9EFC7643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6F25FE5-0F71-6D01-C44B-A4FC4190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BED0E36-872A-7A15-81B2-A0F5AA001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Motif (stylisme), estomac, épaule&#10;&#10;Le contenu généré par l’IA peut être incorrect.">
            <a:extLst>
              <a:ext uri="{FF2B5EF4-FFF2-40B4-BE49-F238E27FC236}">
                <a16:creationId xmlns:a16="http://schemas.microsoft.com/office/drawing/2014/main" id="{5048B250-A7E6-DED5-4AB9-9471A8F91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9" y="1898291"/>
            <a:ext cx="1875862" cy="205220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7069825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La tête – Le ventre – La main – Les yeux - Le genou – Un crayon.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238" y="3819257"/>
            <a:ext cx="2680936" cy="405053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tête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90855" y="3828854"/>
            <a:ext cx="2162290" cy="368672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 </a:t>
            </a:r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ventre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134881" y="3866686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FB0DBD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main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05966" y="6247796"/>
            <a:ext cx="1965069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 </a:t>
            </a:r>
            <a:r>
              <a:rPr lang="fr-FR" dirty="0">
                <a:solidFill>
                  <a:srgbClr val="424D7B"/>
                </a:solidFill>
                <a:latin typeface="Dosis SemiBold" pitchFamily="2" charset="0"/>
              </a:rPr>
              <a:t>crayon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236556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Les yeux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233927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 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genou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535876F-ED35-4667-B9C5-CD0072DDE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17" y="1898291"/>
            <a:ext cx="1875862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A9B1085-6938-4836-9B1A-B4A3EBA53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79" y="1898291"/>
            <a:ext cx="1875862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D8424C8-5A98-4CAE-A8C2-2EEA919284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723" y="4270870"/>
            <a:ext cx="1875862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5608A6E-6A51-4816-B00D-EE20EEF90D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29" y="4270870"/>
            <a:ext cx="1875862" cy="2052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FAFD802-D23E-4FB2-9337-375597530F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17" y="4270870"/>
            <a:ext cx="1875862" cy="205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4F538721-C96F-4D3F-A23B-F13C120BCC5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7408FCC5-F2FD-4378-95CD-ABA02A605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0F0BE04-5C70-42DB-9280-02850F3AF1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623BC4E-6C46-427A-A6D6-77233D7E2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17" y="1898291"/>
            <a:ext cx="1875862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ED1428E-F94A-41E9-A0C2-15BE4F19CD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79" y="1898291"/>
            <a:ext cx="1875862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43D0E26-5F7E-4AE2-B3FA-7916F51207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723" y="4270870"/>
            <a:ext cx="1875862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8DAC206-5649-4F79-91CD-211D9057E7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29" y="4270870"/>
            <a:ext cx="1875862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9BFC02F-FDE4-42BE-8F68-49583F180C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17" y="4270870"/>
            <a:ext cx="1875862" cy="2052000"/>
          </a:xfrm>
          <a:prstGeom prst="rect">
            <a:avLst/>
          </a:prstGeom>
        </p:spPr>
      </p:pic>
      <p:pic>
        <p:nvPicPr>
          <p:cNvPr id="2" name="Image 1" descr="Une image contenant habits, Motif (stylisme), estomac, épaule&#10;&#10;Le contenu généré par l’IA peut être incorrect.">
            <a:extLst>
              <a:ext uri="{FF2B5EF4-FFF2-40B4-BE49-F238E27FC236}">
                <a16:creationId xmlns:a16="http://schemas.microsoft.com/office/drawing/2014/main" id="{90481CDF-D99E-D5EE-304F-3AFA0FD73D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9" y="1898291"/>
            <a:ext cx="1875862" cy="205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BE855-8BB2-429D-A116-664B8BBEE7D7}">
  <ds:schemaRefs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0534ec5-868f-4ce6-85c7-99f0612daa5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2E6AA07-77C3-43AE-A96A-3665FF5A6A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42A20C-6713-4306-AF06-F55A46A24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15458</TotalTime>
  <Words>885</Words>
  <PresentationFormat>Affichage à l'écran (4:3)</PresentationFormat>
  <Paragraphs>162</Paragraphs>
  <Slides>49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49</vt:i4>
      </vt:variant>
    </vt:vector>
  </HeadingPairs>
  <TitlesOfParts>
    <vt:vector size="67" baseType="lpstr">
      <vt:lpstr>Calibri</vt:lpstr>
      <vt:lpstr>Arial</vt:lpstr>
      <vt:lpstr>Dosis</vt:lpstr>
      <vt:lpstr>Dosis SemiBold</vt:lpstr>
      <vt:lpstr>Dosis ExtraBold</vt:lpstr>
      <vt:lpstr>Aptos Display</vt:lpstr>
      <vt:lpstr>Dosis Medium</vt:lpstr>
      <vt:lpstr>Mistral</vt:lpstr>
      <vt:lpstr>Aptos</vt:lpstr>
      <vt:lpstr>Wingdings</vt:lpstr>
      <vt:lpstr>2_Conception personnalisée</vt:lpstr>
      <vt:lpstr>00_Env-Enseignant</vt:lpstr>
      <vt:lpstr>Oral</vt:lpstr>
      <vt:lpstr>Lecture</vt:lpstr>
      <vt:lpstr>Ecriture</vt:lpstr>
      <vt:lpstr>02_New Voc_01-Présentation</vt:lpstr>
      <vt:lpstr>Thème Office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2</vt:lpstr>
      <vt:lpstr>Bonjour les enfants ! La leçon de français commence maintenant. Soyez attentifs.</vt:lpstr>
      <vt:lpstr>Répétons ensemble : La tête – Le ventre – La main – Les yeux - Le genou – Un crayon.</vt:lpstr>
      <vt:lpstr>Qui veut passer au tableau pour nommer les images ? </vt:lpstr>
      <vt:lpstr>Répétons ensemble : Un tuyau – Joyeux – Nettoyer – Payer – Essuyer - Un voyage. </vt:lpstr>
      <vt:lpstr>Qui veut passer au tableau pour nommer les images ? </vt:lpstr>
      <vt:lpstr>Maintenant, on passe à l’activité de l’oral. Nous allons apprendre à poser une question avec Majd et Nada. </vt:lpstr>
      <vt:lpstr>Lecture de la vidéo. </vt:lpstr>
      <vt:lpstr>Répétons ensemble. </vt:lpstr>
      <vt:lpstr>Présentation PowerPoint</vt:lpstr>
      <vt:lpstr>Présentation PowerPoint</vt:lpstr>
      <vt:lpstr>Chacun pose la question à son voisin. </vt:lpstr>
      <vt:lpstr>Plan de la séance 2</vt:lpstr>
      <vt:lpstr>Maintenant, on va faire de la lecture. On va apprendre à lire les graphèmes « ay - oy - uy ».  Soyez attentifs.</vt:lpstr>
      <vt:lpstr>Lecture de la vidéo. </vt:lpstr>
      <vt:lpstr>Lisons ensemble :  « ay - oy - uy ». </vt:lpstr>
      <vt:lpstr>Qui veut passer au tableau pour montrer les cartes qui font le son « ay »  ?</vt:lpstr>
      <vt:lpstr>Qui veut passer au tableau pour montrer les cartes qui font le son « oy »  ?</vt:lpstr>
      <vt:lpstr>Qui veut passer au tableau pour montrer les cartes qui font le son « uy »  ?</vt:lpstr>
      <vt:lpstr>Qui veut passer au tableau pour lire ?</vt:lpstr>
      <vt:lpstr>Qui veut passer au tableau pour lire ?</vt:lpstr>
      <vt:lpstr>Ouvrez votre livret à la page 124. </vt:lpstr>
      <vt:lpstr>Vous allez faire l’activité 1. Qui veut expliquer la consigne dans sa langue ? </vt:lpstr>
      <vt:lpstr>Maintenant vous allez travailler en binômes. Comparez et discutez vos réponses avec votre voisin. </vt:lpstr>
      <vt:lpstr>Corrigez.</vt:lpstr>
      <vt:lpstr>Plan de la séance 2</vt:lpstr>
      <vt:lpstr>Maintenant, nous allons écrire des mots avec les sons « ay - oy - uy ». Soyez attentifs.</vt:lpstr>
      <vt:lpstr>Prenez vos ardoises.</vt:lpstr>
      <vt:lpstr>Observez le mot « crayon ». Le son « ay » s’écrit avec les lettres a et y. </vt:lpstr>
      <vt:lpstr>Écrivez le mot complet sur vos ardoises.</vt:lpstr>
      <vt:lpstr>Levez vos ardoises. </vt:lpstr>
      <vt:lpstr>Corrigez. Crayon.</vt:lpstr>
      <vt:lpstr>Observez le mot « voyage ». Le son « oy » s’écrit avec les lettres o et y. </vt:lpstr>
      <vt:lpstr>Écrivez le mot complet sur vos ardoises.</vt:lpstr>
      <vt:lpstr>Levez vos ardoises. </vt:lpstr>
      <vt:lpstr>Corrigez. Voyage. </vt:lpstr>
      <vt:lpstr>Observez le mot « tuyau ». Le son « uy » s’écrit avec les lettres u et y. </vt:lpstr>
      <vt:lpstr>Écrivez le mot complet sur vos ardoises.</vt:lpstr>
      <vt:lpstr>Levez vos ardoises. </vt:lpstr>
      <vt:lpstr>Corrigez. Tuyau. </vt:lpstr>
      <vt:lpstr>Prenez vos livrets à la page 126.</vt:lpstr>
      <vt:lpstr>Présentation PowerPoint</vt:lpstr>
      <vt:lpstr>Présentation PowerPoint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2026-05-24T18:29:40Z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