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701286c8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701286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bf195fde_1_1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bbf195fde_1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454d977a_1_4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454d977a_1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454d977a_1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454d977a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454d977a_1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454d977a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454d977a_1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454d977a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454d977a_1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454d977a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7454d977a_1_4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7454d977a_1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454d977a_1_4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454d977a_1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454d977a_1_4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454d977a_1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454d977a_1_7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454d977a_1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454d977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454d977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454d977a_1_5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454d977a_1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454d977a_1_7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7454d977a_1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454d977a_1_7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454d977a_1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7454d977a_1_7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7454d977a_1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454d977a_1_8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7454d977a_1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454d977a_1_8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454d977a_1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7454d977a_1_8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7454d977a_1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454d977a_1_1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454d977a_1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7454d977a_1_9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7454d977a_1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454d977a_1_9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7454d977a_1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454d977a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454d977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54d977a_1_9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54d977a_1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454d977a_1_9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454d977a_1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454d977a_1_1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454d977a_1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454d977a_1_9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454d977a_1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7454d977a_1_8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7454d977a_1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454d977a_1_8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454d977a_1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7454d977a_1_8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7454d977a_1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7454d977a_1_10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7454d977a_1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7454d977a_1_10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7454d977a_1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7454d977a_1_10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7454d977a_1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454d977a_1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454d977a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454d977a_1_9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454d977a_1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7454d977a_1_9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7454d977a_1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7454d977a_1_9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7454d977a_1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7454d977a_1_9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7454d977a_1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7454d977a_1_10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7454d977a_1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454d977a_1_10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454d977a_1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7454d977a_1_10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7454d977a_1_1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7454d977a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7454d977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7454d977a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7454d977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7454d977a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7454d977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454d977a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454d977a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d42e65a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d42e65a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454d977a_1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454d977a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454d977a_1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454d977a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454d977a_1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454d977a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1d72145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91d721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">
  <p:cSld name="TITLE_AND_BODY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1" name="Google Shape;91;p1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">
  <p:cSld name="TITLE_AND_BODY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12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12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1">
  <p:cSld name="TITLE_AND_BODY_1_1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08" name="Google Shape;108;p1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2">
  <p:cSld name="TITLE_AND_TWO_COLUMNS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2" name="Google Shape;132;p1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4" name="Google Shape;134;p1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6" name="Google Shape;13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1">
  <p:cSld name="TITLE_ONLY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 2">
  <p:cSld name="TITLE_ONLY_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Microsoft JhengHei"/>
              <a:buNone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19" name="Google Shape;1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3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  <a:endParaRPr sz="2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  <a:endParaRPr b="1" sz="30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4" name="Google Shape;154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22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23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5" name="Google Shape;165;p23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6" name="Google Shape;166;p2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73" name="Google Shape;173;p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5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556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 1 1 2">
  <p:cSld name="TITLE_AND_BODY_1_1_1_1_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9" name="Google Shape;189;p27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0" name="Google Shape;190;p2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1" name="Google Shape;191;p27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2" name="Google Shape;192;p27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400"/>
            </a:lvl1pPr>
            <a:lvl2pPr indent="-355600" lvl="1" marL="9144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93" name="Google Shape;193;p27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">
  <p:cSld name="SECTION_HEADER_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" name="Google Shape;24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">
  <p:cSld name="SECTION_HEADER_1_1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" name="Google Shape;35;p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">
  <p:cSld name="SECTION_HEADER_1_1_1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6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6" name="Google Shape;46;p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 1 1 1 1">
  <p:cSld name="SECTION_HEADER_1_1_1_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7" name="Google Shape;57;p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58" name="Google Shape;58;p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7" name="Google Shape;6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8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">
  <p:cSld name="TITLE_AND_BOD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內文 1 1">
  <p:cSld name="TITLE_AND_BODY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indent="-3810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2pPr>
            <a:lvl3pPr indent="-381000" lvl="2" marL="13716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600"/>
              </a:spcBef>
              <a:spcAft>
                <a:spcPts val="1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3" name="Google Shape;8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indent="-3556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indent="-3810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indent="-3810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indent="-3810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indent="-3810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indent="-3810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indent="-3810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indent="-3810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>
              <a:latin typeface="PMingLiu"/>
              <a:ea typeface="PMingLiu"/>
              <a:cs typeface="PMingLiu"/>
              <a:sym typeface="PMingLiu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Relationship Id="rId4" Type="http://schemas.openxmlformats.org/officeDocument/2006/relationships/image" Target="../media/image39.jpg"/><Relationship Id="rId5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jpg"/><Relationship Id="rId4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3.jpg"/><Relationship Id="rId5" Type="http://schemas.openxmlformats.org/officeDocument/2006/relationships/image" Target="../media/image17.jpg"/><Relationship Id="rId6" Type="http://schemas.openxmlformats.org/officeDocument/2006/relationships/image" Target="../media/image6.jpg"/><Relationship Id="rId7" Type="http://schemas.openxmlformats.org/officeDocument/2006/relationships/image" Target="../media/image15.jpg"/><Relationship Id="rId8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g"/><Relationship Id="rId4" Type="http://schemas.openxmlformats.org/officeDocument/2006/relationships/image" Target="../media/image4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jpg"/><Relationship Id="rId4" Type="http://schemas.openxmlformats.org/officeDocument/2006/relationships/image" Target="../media/image5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jpg"/><Relationship Id="rId4" Type="http://schemas.openxmlformats.org/officeDocument/2006/relationships/image" Target="../media/image53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8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長文件中的</a:t>
            </a:r>
            <a:r>
              <a:rPr lang="zh-TW"/>
              <a:t>SmartArt與表格</a:t>
            </a:r>
            <a:endParaRPr/>
          </a:p>
        </p:txBody>
      </p:sp>
      <p:sp>
        <p:nvSpPr>
          <p:cNvPr id="199" name="Google Shape;199;p28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講師陳勇汀 (布丁老師)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endParaRPr/>
          </a:p>
        </p:txBody>
      </p:sp>
      <p:sp>
        <p:nvSpPr>
          <p:cNvPr id="200" name="Google Shape;200;p28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面授課程 第6堂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 組織圖</a:t>
            </a:r>
            <a:endParaRPr/>
          </a:p>
        </p:txBody>
      </p:sp>
      <p:sp>
        <p:nvSpPr>
          <p:cNvPr id="295" name="Google Shape;295;p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98" name="Google Shape;298;p37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練習文件：6-A Smart Art 組織圖.docx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  <a:endParaRPr sz="2300" u="sng"/>
          </a:p>
        </p:txBody>
      </p:sp>
      <p:pic>
        <p:nvPicPr>
          <p:cNvPr id="299" name="Google Shape;2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750" y="3918273"/>
            <a:ext cx="3156899" cy="24079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5" name="Google Shape;305;p38"/>
          <p:cNvPicPr preferRelativeResize="0"/>
          <p:nvPr/>
        </p:nvPicPr>
        <p:blipFill rotWithShape="1">
          <a:blip r:embed="rId4">
            <a:alphaModFix/>
          </a:blip>
          <a:srcRect b="0" l="34988" r="0" t="0"/>
          <a:stretch/>
        </p:blipFill>
        <p:spPr>
          <a:xfrm>
            <a:off x="6162300" y="3921725"/>
            <a:ext cx="2466600" cy="24009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6" name="Google Shape;30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1749" y="1490226"/>
            <a:ext cx="6063549" cy="16926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" name="Google Shape;307;p38"/>
          <p:cNvSpPr txBox="1"/>
          <p:nvPr>
            <p:ph type="title"/>
          </p:nvPr>
        </p:nvSpPr>
        <p:spPr>
          <a:xfrm>
            <a:off x="311700" y="53676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什麼是SmartArt？</a:t>
            </a:r>
            <a:endParaRPr/>
          </a:p>
        </p:txBody>
      </p:sp>
      <p:sp>
        <p:nvSpPr>
          <p:cNvPr id="308" name="Google Shape;308;p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309" name="Google Shape;309;p38"/>
          <p:cNvGrpSpPr/>
          <p:nvPr/>
        </p:nvGrpSpPr>
        <p:grpSpPr>
          <a:xfrm>
            <a:off x="2375375" y="1412850"/>
            <a:ext cx="1261500" cy="417900"/>
            <a:chOff x="3003800" y="3424675"/>
            <a:chExt cx="1261500" cy="417900"/>
          </a:xfrm>
        </p:grpSpPr>
        <p:sp>
          <p:nvSpPr>
            <p:cNvPr id="310" name="Google Shape;310;p38"/>
            <p:cNvSpPr/>
            <p:nvPr/>
          </p:nvSpPr>
          <p:spPr>
            <a:xfrm>
              <a:off x="3003800" y="3424675"/>
              <a:ext cx="1261500" cy="417900"/>
            </a:xfrm>
            <a:prstGeom prst="roundRect">
              <a:avLst>
                <a:gd fmla="val 16667" name="adj"/>
              </a:avLst>
            </a:prstGeom>
            <a:solidFill>
              <a:srgbClr val="2A399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8"/>
            <p:cNvSpPr txBox="1"/>
            <p:nvPr/>
          </p:nvSpPr>
          <p:spPr>
            <a:xfrm>
              <a:off x="3124700" y="3508475"/>
              <a:ext cx="101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組織圖</a:t>
              </a:r>
              <a:endParaRPr b="1" sz="16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grpSp>
        <p:nvGrpSpPr>
          <p:cNvPr id="312" name="Google Shape;312;p38"/>
          <p:cNvGrpSpPr/>
          <p:nvPr/>
        </p:nvGrpSpPr>
        <p:grpSpPr>
          <a:xfrm>
            <a:off x="4623575" y="3797800"/>
            <a:ext cx="1261500" cy="417900"/>
            <a:chOff x="3003800" y="3424675"/>
            <a:chExt cx="1261500" cy="417900"/>
          </a:xfrm>
        </p:grpSpPr>
        <p:sp>
          <p:nvSpPr>
            <p:cNvPr id="313" name="Google Shape;313;p38"/>
            <p:cNvSpPr/>
            <p:nvPr/>
          </p:nvSpPr>
          <p:spPr>
            <a:xfrm>
              <a:off x="3003800" y="3424675"/>
              <a:ext cx="1261500" cy="417900"/>
            </a:xfrm>
            <a:prstGeom prst="roundRect">
              <a:avLst>
                <a:gd fmla="val 16667" name="adj"/>
              </a:avLst>
            </a:prstGeom>
            <a:solidFill>
              <a:srgbClr val="2A399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8"/>
            <p:cNvSpPr txBox="1"/>
            <p:nvPr/>
          </p:nvSpPr>
          <p:spPr>
            <a:xfrm>
              <a:off x="3124700" y="3508475"/>
              <a:ext cx="101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流程圖</a:t>
              </a:r>
              <a:endParaRPr b="1" sz="16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grpSp>
        <p:nvGrpSpPr>
          <p:cNvPr id="315" name="Google Shape;315;p38"/>
          <p:cNvGrpSpPr/>
          <p:nvPr/>
        </p:nvGrpSpPr>
        <p:grpSpPr>
          <a:xfrm>
            <a:off x="6056700" y="3797800"/>
            <a:ext cx="1261500" cy="417900"/>
            <a:chOff x="4508000" y="4028325"/>
            <a:chExt cx="1261500" cy="417900"/>
          </a:xfrm>
        </p:grpSpPr>
        <p:sp>
          <p:nvSpPr>
            <p:cNvPr id="316" name="Google Shape;316;p38"/>
            <p:cNvSpPr/>
            <p:nvPr/>
          </p:nvSpPr>
          <p:spPr>
            <a:xfrm>
              <a:off x="4508000" y="4028325"/>
              <a:ext cx="1261500" cy="417900"/>
            </a:xfrm>
            <a:prstGeom prst="roundRect">
              <a:avLst>
                <a:gd fmla="val 16667" name="adj"/>
              </a:avLst>
            </a:prstGeom>
            <a:solidFill>
              <a:srgbClr val="2A3990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8"/>
            <p:cNvSpPr txBox="1"/>
            <p:nvPr/>
          </p:nvSpPr>
          <p:spPr>
            <a:xfrm>
              <a:off x="4628900" y="4112125"/>
              <a:ext cx="101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關聯圖</a:t>
              </a:r>
              <a:endParaRPr b="1" sz="1600">
                <a:solidFill>
                  <a:srgbClr val="FFFFFF"/>
                </a:solidFill>
                <a:latin typeface="PMingLiu"/>
                <a:ea typeface="PMingLiu"/>
                <a:cs typeface="PMingLiu"/>
                <a:sym typeface="PMingLiu"/>
              </a:endParaRPr>
            </a:p>
          </p:txBody>
        </p:sp>
      </p:grpSp>
      <p:sp>
        <p:nvSpPr>
          <p:cNvPr id="318" name="Google Shape;318;p38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清單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流程圖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循環圖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階層圖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關聯圖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矩陣圖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金字塔圖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圖片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125" y="3512100"/>
            <a:ext cx="5281175" cy="3007125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56600"/>
            <a:ext cx="2779251" cy="3090324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5" name="Google Shape;325;p3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SmartArt 組織圖</a:t>
            </a:r>
            <a:endParaRPr/>
          </a:p>
        </p:txBody>
      </p:sp>
      <p:sp>
        <p:nvSpPr>
          <p:cNvPr id="326" name="Google Shape;326;p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172825" y="13811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0" name="Google Shape;330;p39"/>
          <p:cNvSpPr/>
          <p:nvPr/>
        </p:nvSpPr>
        <p:spPr>
          <a:xfrm>
            <a:off x="7772975" y="338345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331" name="Google Shape;331;p39"/>
          <p:cNvSpPr/>
          <p:nvPr/>
        </p:nvSpPr>
        <p:spPr>
          <a:xfrm rot="2700000">
            <a:off x="2773097" y="3048094"/>
            <a:ext cx="1178606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 組織圖</a:t>
            </a:r>
            <a:endParaRPr/>
          </a:p>
        </p:txBody>
      </p:sp>
      <p:sp>
        <p:nvSpPr>
          <p:cNvPr id="337" name="Google Shape;337;p40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開啟6-A SmartArt 組織圖.docx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[A-1]</a:t>
            </a:r>
            <a:r>
              <a:rPr lang="zh-TW"/>
              <a:t> 插入 &gt; Smart Art</a:t>
            </a:r>
            <a:br>
              <a:rPr lang="zh-TW"/>
            </a:br>
            <a:r>
              <a:rPr lang="zh-TW"/>
              <a:t>&gt; 階層圖 &gt; 階層圖, 將尺寸調整到頁面大小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[A-2] </a:t>
            </a:r>
            <a:r>
              <a:rPr lang="zh-TW">
                <a:solidFill>
                  <a:srgbClr val="000000"/>
                </a:solidFill>
              </a:rPr>
              <a:t>SMARTART工具 &gt; 設計 &gt; 文字窗格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在此鍵入文字：把階層文字複製貼上到文字窗格中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8" name="Google Shape;338;p4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9" name="Google Shape;339;p4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0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41" name="Google Shape;3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type="title"/>
          </p:nvPr>
        </p:nvSpPr>
        <p:spPr>
          <a:xfrm>
            <a:off x="311700" y="833774"/>
            <a:ext cx="46452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插入SmartArt組織圖</a:t>
            </a:r>
            <a:endParaRPr/>
          </a:p>
        </p:txBody>
      </p:sp>
      <p:sp>
        <p:nvSpPr>
          <p:cNvPr id="347" name="Google Shape;347;p4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插入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SmartArt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階層圖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組織圖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調整SmartArt到頁面大小</a:t>
            </a:r>
            <a:endParaRPr/>
          </a:p>
        </p:txBody>
      </p:sp>
      <p:sp>
        <p:nvSpPr>
          <p:cNvPr id="348" name="Google Shape;348;p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9" name="Google Shape;349;p41"/>
          <p:cNvSpPr txBox="1"/>
          <p:nvPr>
            <p:ph idx="1" type="subTitle"/>
          </p:nvPr>
        </p:nvSpPr>
        <p:spPr>
          <a:xfrm>
            <a:off x="311700" y="517575"/>
            <a:ext cx="4515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A-1</a:t>
            </a:r>
            <a:endParaRPr/>
          </a:p>
        </p:txBody>
      </p:sp>
      <p:sp>
        <p:nvSpPr>
          <p:cNvPr id="350" name="Google Shape;350;p4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188" y="290650"/>
            <a:ext cx="3362325" cy="1524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2" name="Google Shape;35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400" y="2008624"/>
            <a:ext cx="3999901" cy="222093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3" name="Google Shape;35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8400" y="4423520"/>
            <a:ext cx="4173901" cy="20690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4" name="Google Shape;354;p41"/>
          <p:cNvSpPr/>
          <p:nvPr/>
        </p:nvSpPr>
        <p:spPr>
          <a:xfrm>
            <a:off x="6104102" y="4650500"/>
            <a:ext cx="2552700" cy="1641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7663738" y="6145388"/>
            <a:ext cx="597000" cy="585300"/>
          </a:xfrm>
          <a:prstGeom prst="wedgeEllipseCallout">
            <a:avLst>
              <a:gd fmla="val 76891" name="adj1"/>
              <a:gd fmla="val -4904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56" name="Google Shape;356;p41"/>
          <p:cNvSpPr/>
          <p:nvPr/>
        </p:nvSpPr>
        <p:spPr>
          <a:xfrm>
            <a:off x="4359888" y="196773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57" name="Google Shape;357;p41"/>
          <p:cNvSpPr/>
          <p:nvPr/>
        </p:nvSpPr>
        <p:spPr>
          <a:xfrm>
            <a:off x="4784351" y="2749425"/>
            <a:ext cx="7695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1"/>
          <p:cNvSpPr/>
          <p:nvPr/>
        </p:nvSpPr>
        <p:spPr>
          <a:xfrm>
            <a:off x="5553850" y="2553050"/>
            <a:ext cx="5106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1"/>
          <p:cNvSpPr/>
          <p:nvPr/>
        </p:nvSpPr>
        <p:spPr>
          <a:xfrm>
            <a:off x="7712050" y="3935625"/>
            <a:ext cx="5487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1"/>
          <p:cNvSpPr/>
          <p:nvPr/>
        </p:nvSpPr>
        <p:spPr>
          <a:xfrm>
            <a:off x="7646500" y="749775"/>
            <a:ext cx="679800" cy="74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1"/>
          <p:cNvSpPr/>
          <p:nvPr/>
        </p:nvSpPr>
        <p:spPr>
          <a:xfrm>
            <a:off x="5310438" y="181463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62" name="Google Shape;362;p41"/>
          <p:cNvSpPr/>
          <p:nvPr/>
        </p:nvSpPr>
        <p:spPr>
          <a:xfrm>
            <a:off x="7180088" y="318938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4708688" y="620588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64" name="Google Shape;364;p41"/>
          <p:cNvSpPr/>
          <p:nvPr/>
        </p:nvSpPr>
        <p:spPr>
          <a:xfrm>
            <a:off x="6748013" y="1091913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65" name="Google Shape;365;p41"/>
          <p:cNvSpPr/>
          <p:nvPr/>
        </p:nvSpPr>
        <p:spPr>
          <a:xfrm rot="5400000">
            <a:off x="6105942" y="1545475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1"/>
          <p:cNvSpPr/>
          <p:nvPr/>
        </p:nvSpPr>
        <p:spPr>
          <a:xfrm rot="5400000">
            <a:off x="6247342" y="3680200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1"/>
          <p:cNvSpPr/>
          <p:nvPr/>
        </p:nvSpPr>
        <p:spPr>
          <a:xfrm>
            <a:off x="5510825" y="537675"/>
            <a:ext cx="679800" cy="276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2"/>
          <p:cNvSpPr txBox="1"/>
          <p:nvPr>
            <p:ph type="title"/>
          </p:nvPr>
        </p:nvSpPr>
        <p:spPr>
          <a:xfrm>
            <a:off x="235500" y="757574"/>
            <a:ext cx="77280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SmartArt &gt; 在此鍵入文字</a:t>
            </a:r>
            <a:endParaRPr/>
          </a:p>
        </p:txBody>
      </p:sp>
      <p:sp>
        <p:nvSpPr>
          <p:cNvPr id="373" name="Google Shape;373;p42"/>
          <p:cNvSpPr txBox="1"/>
          <p:nvPr>
            <p:ph idx="2" type="body"/>
          </p:nvPr>
        </p:nvSpPr>
        <p:spPr>
          <a:xfrm>
            <a:off x="311700" y="1639975"/>
            <a:ext cx="31542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複製 組織架構</a:t>
            </a:r>
            <a:br>
              <a:rPr lang="zh-TW"/>
            </a:br>
            <a:r>
              <a:rPr lang="zh-TW"/>
              <a:t>的文字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選取SmartArt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在此鍵入文字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Ctrl + A 全選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Ctrl + C 貼上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產生組織圖</a:t>
            </a:r>
            <a:endParaRPr/>
          </a:p>
        </p:txBody>
      </p:sp>
      <p:sp>
        <p:nvSpPr>
          <p:cNvPr id="374" name="Google Shape;374;p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5" name="Google Shape;375;p42"/>
          <p:cNvSpPr txBox="1"/>
          <p:nvPr>
            <p:ph idx="1" type="subTitle"/>
          </p:nvPr>
        </p:nvSpPr>
        <p:spPr>
          <a:xfrm>
            <a:off x="235500" y="441375"/>
            <a:ext cx="75132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A-2</a:t>
            </a:r>
            <a:endParaRPr/>
          </a:p>
        </p:txBody>
      </p:sp>
      <p:sp>
        <p:nvSpPr>
          <p:cNvPr id="376" name="Google Shape;376;p42"/>
          <p:cNvSpPr txBox="1"/>
          <p:nvPr>
            <p:ph idx="3" type="body"/>
          </p:nvPr>
        </p:nvSpPr>
        <p:spPr>
          <a:xfrm>
            <a:off x="51372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42"/>
          <p:cNvPicPr preferRelativeResize="0"/>
          <p:nvPr/>
        </p:nvPicPr>
        <p:blipFill rotWithShape="1">
          <a:blip r:embed="rId3">
            <a:alphaModFix/>
          </a:blip>
          <a:srcRect b="0" l="6657" r="20184" t="0"/>
          <a:stretch/>
        </p:blipFill>
        <p:spPr>
          <a:xfrm>
            <a:off x="3574209" y="1495563"/>
            <a:ext cx="2718966" cy="292353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8" name="Google Shape;378;p42"/>
          <p:cNvPicPr preferRelativeResize="0"/>
          <p:nvPr/>
        </p:nvPicPr>
        <p:blipFill rotWithShape="1">
          <a:blip r:embed="rId4">
            <a:alphaModFix/>
          </a:blip>
          <a:srcRect b="0" l="0" r="12694" t="0"/>
          <a:stretch/>
        </p:blipFill>
        <p:spPr>
          <a:xfrm>
            <a:off x="6683623" y="1495575"/>
            <a:ext cx="2270275" cy="3390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9" name="Google Shape;379;p42"/>
          <p:cNvPicPr preferRelativeResize="0"/>
          <p:nvPr/>
        </p:nvPicPr>
        <p:blipFill rotWithShape="1">
          <a:blip r:embed="rId5">
            <a:alphaModFix/>
          </a:blip>
          <a:srcRect b="29834" l="0" r="0" t="0"/>
          <a:stretch/>
        </p:blipFill>
        <p:spPr>
          <a:xfrm>
            <a:off x="3465800" y="4840500"/>
            <a:ext cx="5366500" cy="1640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0" name="Google Shape;380;p42"/>
          <p:cNvSpPr/>
          <p:nvPr/>
        </p:nvSpPr>
        <p:spPr>
          <a:xfrm rot="5400000">
            <a:off x="6852242" y="4247825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2"/>
          <p:cNvSpPr/>
          <p:nvPr/>
        </p:nvSpPr>
        <p:spPr>
          <a:xfrm>
            <a:off x="6080943" y="2409600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2"/>
          <p:cNvSpPr/>
          <p:nvPr/>
        </p:nvSpPr>
        <p:spPr>
          <a:xfrm>
            <a:off x="3940838" y="3904263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83" name="Google Shape;383;p42"/>
          <p:cNvSpPr/>
          <p:nvPr/>
        </p:nvSpPr>
        <p:spPr>
          <a:xfrm>
            <a:off x="4788175" y="3857075"/>
            <a:ext cx="7800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2"/>
          <p:cNvSpPr/>
          <p:nvPr/>
        </p:nvSpPr>
        <p:spPr>
          <a:xfrm>
            <a:off x="6826744" y="1863350"/>
            <a:ext cx="1170600" cy="1640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2"/>
          <p:cNvSpPr/>
          <p:nvPr/>
        </p:nvSpPr>
        <p:spPr>
          <a:xfrm>
            <a:off x="7864775" y="4937113"/>
            <a:ext cx="597000" cy="585300"/>
          </a:xfrm>
          <a:prstGeom prst="wedgeEllipseCallout">
            <a:avLst>
              <a:gd fmla="val -71265" name="adj1"/>
              <a:gd fmla="val 7283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86" name="Google Shape;386;p42"/>
          <p:cNvSpPr/>
          <p:nvPr/>
        </p:nvSpPr>
        <p:spPr>
          <a:xfrm>
            <a:off x="8146025" y="1265275"/>
            <a:ext cx="906600" cy="1460700"/>
          </a:xfrm>
          <a:prstGeom prst="wedgeRoundRectCallout">
            <a:avLst>
              <a:gd fmla="val -85492" name="adj1"/>
              <a:gd fmla="val 19647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2"/>
          <p:cNvSpPr/>
          <p:nvPr/>
        </p:nvSpPr>
        <p:spPr>
          <a:xfrm>
            <a:off x="8201975" y="1419375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88" name="Google Shape;388;p42"/>
          <p:cNvSpPr/>
          <p:nvPr/>
        </p:nvSpPr>
        <p:spPr>
          <a:xfrm>
            <a:off x="8426825" y="186335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2"/>
          <p:cNvSpPr/>
          <p:nvPr/>
        </p:nvSpPr>
        <p:spPr>
          <a:xfrm>
            <a:off x="8324975" y="2205625"/>
            <a:ext cx="548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A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90" name="Google Shape;390;p42"/>
          <p:cNvSpPr/>
          <p:nvPr/>
        </p:nvSpPr>
        <p:spPr>
          <a:xfrm>
            <a:off x="8324975" y="706588"/>
            <a:ext cx="597000" cy="585300"/>
          </a:xfrm>
          <a:prstGeom prst="wedgeEllipseCallout">
            <a:avLst>
              <a:gd fmla="val -28606" name="adj1"/>
              <a:gd fmla="val 6549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91" name="Google Shape;391;p42"/>
          <p:cNvSpPr/>
          <p:nvPr/>
        </p:nvSpPr>
        <p:spPr>
          <a:xfrm>
            <a:off x="8146025" y="3028875"/>
            <a:ext cx="906600" cy="1460700"/>
          </a:xfrm>
          <a:prstGeom prst="wedgeRoundRectCallout">
            <a:avLst>
              <a:gd fmla="val -83761" name="adj1"/>
              <a:gd fmla="val -3363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2"/>
          <p:cNvSpPr/>
          <p:nvPr/>
        </p:nvSpPr>
        <p:spPr>
          <a:xfrm>
            <a:off x="8201975" y="3182975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93" name="Google Shape;393;p42"/>
          <p:cNvSpPr/>
          <p:nvPr/>
        </p:nvSpPr>
        <p:spPr>
          <a:xfrm>
            <a:off x="8426825" y="362695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2"/>
          <p:cNvSpPr/>
          <p:nvPr/>
        </p:nvSpPr>
        <p:spPr>
          <a:xfrm>
            <a:off x="8324975" y="3969225"/>
            <a:ext cx="548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FFFF"/>
                </a:solidFill>
              </a:rPr>
              <a:t>C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95" name="Google Shape;395;p42"/>
          <p:cNvSpPr/>
          <p:nvPr/>
        </p:nvSpPr>
        <p:spPr>
          <a:xfrm>
            <a:off x="8426825" y="4502813"/>
            <a:ext cx="597000" cy="585300"/>
          </a:xfrm>
          <a:prstGeom prst="wedgeEllipseCallout">
            <a:avLst>
              <a:gd fmla="val -40402" name="adj1"/>
              <a:gd fmla="val -5965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7366575" y="989388"/>
            <a:ext cx="597000" cy="585300"/>
          </a:xfrm>
          <a:prstGeom prst="wedgeEllipseCallout">
            <a:avLst>
              <a:gd fmla="val -28606" name="adj1"/>
              <a:gd fmla="val 6549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 流程圖</a:t>
            </a:r>
            <a:endParaRPr/>
          </a:p>
        </p:txBody>
      </p:sp>
      <p:sp>
        <p:nvSpPr>
          <p:cNvPr id="402" name="Google Shape;402;p4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3" name="Google Shape;403;p43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3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05" name="Google Shape;405;p43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練習文件：6-B Smart Art 流程圖.docx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  <a:endParaRPr sz="2300" u="sng"/>
          </a:p>
        </p:txBody>
      </p:sp>
      <p:pic>
        <p:nvPicPr>
          <p:cNvPr id="406" name="Google Shape;4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54500"/>
            <a:ext cx="3102962" cy="3090325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2" name="Google Shape;41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775" y="2128325"/>
            <a:ext cx="5190525" cy="4136442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3" name="Google Shape;413;p4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SmartArt 流程圖</a:t>
            </a:r>
            <a:endParaRPr/>
          </a:p>
        </p:txBody>
      </p:sp>
      <p:sp>
        <p:nvSpPr>
          <p:cNvPr id="414" name="Google Shape;414;p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15" name="Google Shape;415;p44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16" name="Google Shape;416;p4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4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8" name="Google Shape;418;p44"/>
          <p:cNvSpPr/>
          <p:nvPr/>
        </p:nvSpPr>
        <p:spPr>
          <a:xfrm>
            <a:off x="8140850" y="206727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19" name="Google Shape;419;p44"/>
          <p:cNvSpPr/>
          <p:nvPr/>
        </p:nvSpPr>
        <p:spPr>
          <a:xfrm rot="900112">
            <a:off x="3099694" y="3236158"/>
            <a:ext cx="1178672" cy="934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 流程圖</a:t>
            </a:r>
            <a:endParaRPr/>
          </a:p>
        </p:txBody>
      </p:sp>
      <p:sp>
        <p:nvSpPr>
          <p:cNvPr id="425" name="Google Shape;425;p45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開啟6-B SmartArt 流程圖.docx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[B-1]</a:t>
            </a:r>
            <a:r>
              <a:rPr lang="zh-TW"/>
              <a:t> 插入 &gt; Smart Art</a:t>
            </a:r>
            <a:br>
              <a:rPr lang="zh-TW"/>
            </a:br>
            <a:r>
              <a:rPr lang="zh-TW"/>
              <a:t>&gt; 流程圖 &gt; 交錯流程圖, 將尺寸調整到頁面大小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000000"/>
                </a:solidFill>
              </a:rPr>
              <a:t>SMARTART工具 &gt; 設計 &gt; 文字窗格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在此鍵入文字：把階層文字複製貼上到文字窗格中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rgbClr val="980000"/>
                </a:solidFill>
              </a:rPr>
              <a:t>[B-3]</a:t>
            </a:r>
            <a:r>
              <a:rPr lang="zh-TW">
                <a:solidFill>
                  <a:srgbClr val="000000"/>
                </a:solidFill>
              </a:rPr>
              <a:t> </a:t>
            </a:r>
            <a:r>
              <a:rPr lang="zh-TW"/>
              <a:t>變更色彩 &gt; [與鄰近同學選擇不同顏色]</a:t>
            </a:r>
            <a:br>
              <a:rPr lang="zh-TW"/>
            </a:br>
            <a:r>
              <a:rPr lang="zh-TW"/>
              <a:t>SmartArt 樣式 &gt; [與鄰近同學選擇不同顏色]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26" name="Google Shape;426;p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7" name="Google Shape;427;p45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5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29" name="Google Shape;4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插入SmartArt 交錯流程圖</a:t>
            </a:r>
            <a:endParaRPr/>
          </a:p>
        </p:txBody>
      </p:sp>
      <p:sp>
        <p:nvSpPr>
          <p:cNvPr id="435" name="Google Shape;435;p4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7" name="Google Shape;437;p46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B-1</a:t>
            </a:r>
            <a:endParaRPr/>
          </a:p>
        </p:txBody>
      </p:sp>
      <p:pic>
        <p:nvPicPr>
          <p:cNvPr id="438" name="Google Shape;4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00" y="1916575"/>
            <a:ext cx="68961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6"/>
          <p:cNvSpPr/>
          <p:nvPr/>
        </p:nvSpPr>
        <p:spPr>
          <a:xfrm>
            <a:off x="3810576" y="3774949"/>
            <a:ext cx="830700" cy="737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6"/>
          <p:cNvSpPr/>
          <p:nvPr/>
        </p:nvSpPr>
        <p:spPr>
          <a:xfrm>
            <a:off x="2325575" y="5006500"/>
            <a:ext cx="2112000" cy="661800"/>
          </a:xfrm>
          <a:prstGeom prst="wedgeRoundRectCallout">
            <a:avLst>
              <a:gd fmla="val 26845" name="adj1"/>
              <a:gd fmla="val -11116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交錯流程圖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441" name="Google Shape;441;p46"/>
          <p:cNvSpPr/>
          <p:nvPr/>
        </p:nvSpPr>
        <p:spPr>
          <a:xfrm>
            <a:off x="399050" y="3618950"/>
            <a:ext cx="1384800" cy="661800"/>
          </a:xfrm>
          <a:prstGeom prst="wedgeRoundRectCallout">
            <a:avLst>
              <a:gd fmla="val 26377" name="adj1"/>
              <a:gd fmla="val -9920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流程圖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442" name="Google Shape;442;p46"/>
          <p:cNvSpPr/>
          <p:nvPr/>
        </p:nvSpPr>
        <p:spPr>
          <a:xfrm>
            <a:off x="1039674" y="2748874"/>
            <a:ext cx="13848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Part 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長文件</a:t>
            </a:r>
            <a:endParaRPr/>
          </a:p>
        </p:txBody>
      </p:sp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98" y="1926050"/>
            <a:ext cx="4283699" cy="344803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8" name="Google Shape;448;p4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SmartArt：變更色彩與樣式</a:t>
            </a:r>
            <a:endParaRPr/>
          </a:p>
        </p:txBody>
      </p:sp>
      <p:sp>
        <p:nvSpPr>
          <p:cNvPr id="449" name="Google Shape;449;p47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選取Smart Art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SMARTART工具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變更色彩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快速樣式</a:t>
            </a:r>
            <a:endParaRPr/>
          </a:p>
        </p:txBody>
      </p:sp>
      <p:sp>
        <p:nvSpPr>
          <p:cNvPr id="450" name="Google Shape;450;p4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1" name="Google Shape;451;p4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B-3</a:t>
            </a:r>
            <a:endParaRPr/>
          </a:p>
        </p:txBody>
      </p:sp>
      <p:sp>
        <p:nvSpPr>
          <p:cNvPr id="452" name="Google Shape;452;p47"/>
          <p:cNvSpPr/>
          <p:nvPr/>
        </p:nvSpPr>
        <p:spPr>
          <a:xfrm>
            <a:off x="7069150" y="1905338"/>
            <a:ext cx="448500" cy="449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7"/>
          <p:cNvSpPr/>
          <p:nvPr/>
        </p:nvSpPr>
        <p:spPr>
          <a:xfrm>
            <a:off x="5662125" y="2310325"/>
            <a:ext cx="548700" cy="526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7"/>
          <p:cNvSpPr/>
          <p:nvPr/>
        </p:nvSpPr>
        <p:spPr>
          <a:xfrm>
            <a:off x="6222850" y="2310325"/>
            <a:ext cx="1822800" cy="526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7"/>
          <p:cNvSpPr/>
          <p:nvPr/>
        </p:nvSpPr>
        <p:spPr>
          <a:xfrm>
            <a:off x="5881188" y="4870513"/>
            <a:ext cx="597000" cy="585300"/>
          </a:xfrm>
          <a:prstGeom prst="wedgeEllipseCallout">
            <a:avLst>
              <a:gd fmla="val 34667" name="adj1"/>
              <a:gd fmla="val -6744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56" name="Google Shape;456;p47"/>
          <p:cNvSpPr/>
          <p:nvPr/>
        </p:nvSpPr>
        <p:spPr>
          <a:xfrm>
            <a:off x="7248963" y="1189188"/>
            <a:ext cx="597000" cy="585300"/>
          </a:xfrm>
          <a:prstGeom prst="wedgeEllipseCallout">
            <a:avLst>
              <a:gd fmla="val -36799" name="adj1"/>
              <a:gd fmla="val 60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57" name="Google Shape;457;p47"/>
          <p:cNvSpPr/>
          <p:nvPr/>
        </p:nvSpPr>
        <p:spPr>
          <a:xfrm>
            <a:off x="4593238" y="2451463"/>
            <a:ext cx="597000" cy="585300"/>
          </a:xfrm>
          <a:prstGeom prst="wedgeEllipseCallout">
            <a:avLst>
              <a:gd fmla="val 102259" name="adj1"/>
              <a:gd fmla="val -17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458" name="Google Shape;4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045" y="3597870"/>
            <a:ext cx="2130950" cy="2846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9" name="Google Shape;459;p47"/>
          <p:cNvSpPr/>
          <p:nvPr/>
        </p:nvSpPr>
        <p:spPr>
          <a:xfrm rot="8045625">
            <a:off x="4650275" y="3167742"/>
            <a:ext cx="1233914" cy="4118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0" name="Google Shape;46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950" y="3176650"/>
            <a:ext cx="2078150" cy="32679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1" name="Google Shape;461;p47"/>
          <p:cNvSpPr/>
          <p:nvPr/>
        </p:nvSpPr>
        <p:spPr>
          <a:xfrm rot="3600265">
            <a:off x="6742713" y="3223151"/>
            <a:ext cx="943926" cy="4117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7"/>
          <p:cNvSpPr/>
          <p:nvPr/>
        </p:nvSpPr>
        <p:spPr>
          <a:xfrm>
            <a:off x="8235288" y="2451463"/>
            <a:ext cx="597000" cy="585300"/>
          </a:xfrm>
          <a:prstGeom prst="wedgeEllipseCallout">
            <a:avLst>
              <a:gd fmla="val -119897" name="adj1"/>
              <a:gd fmla="val -3657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8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 關聯圖</a:t>
            </a:r>
            <a:endParaRPr/>
          </a:p>
        </p:txBody>
      </p:sp>
      <p:sp>
        <p:nvSpPr>
          <p:cNvPr id="468" name="Google Shape;468;p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9" name="Google Shape;469;p48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8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71" name="Google Shape;471;p48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練習文件：6-C Smart Art 關聯圖.docx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  <a:endParaRPr sz="2300" u="sng"/>
          </a:p>
        </p:txBody>
      </p:sp>
      <p:pic>
        <p:nvPicPr>
          <p:cNvPr id="472" name="Google Shape;4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648" y="2733369"/>
            <a:ext cx="5084600" cy="370668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8" name="Google Shape;47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5" y="1681475"/>
            <a:ext cx="3298651" cy="3667876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9" name="Google Shape;479;p4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SmartArt 關聯圖</a:t>
            </a:r>
            <a:endParaRPr/>
          </a:p>
        </p:txBody>
      </p:sp>
      <p:sp>
        <p:nvSpPr>
          <p:cNvPr id="480" name="Google Shape;480;p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81" name="Google Shape;481;p49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82" name="Google Shape;482;p4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9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4" name="Google Shape;484;p49"/>
          <p:cNvSpPr/>
          <p:nvPr/>
        </p:nvSpPr>
        <p:spPr>
          <a:xfrm>
            <a:off x="8140850" y="26396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485" name="Google Shape;485;p49"/>
          <p:cNvSpPr/>
          <p:nvPr/>
        </p:nvSpPr>
        <p:spPr>
          <a:xfrm rot="900112">
            <a:off x="3168994" y="3335133"/>
            <a:ext cx="1178672" cy="934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 關聯圖</a:t>
            </a:r>
            <a:endParaRPr/>
          </a:p>
        </p:txBody>
      </p:sp>
      <p:sp>
        <p:nvSpPr>
          <p:cNvPr id="491" name="Google Shape;491;p50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開啟6-C SmartArt 關聯圖.docx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[C-1]</a:t>
            </a:r>
            <a:r>
              <a:rPr lang="zh-TW"/>
              <a:t> 插入 &gt; Smart Art</a:t>
            </a:r>
            <a:br>
              <a:rPr lang="zh-TW"/>
            </a:br>
            <a:r>
              <a:rPr lang="zh-TW"/>
              <a:t>&gt; 關聯圖 &gt; 基本圓形圖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000000"/>
                </a:solidFill>
              </a:rPr>
              <a:t>SMARTART工具 &gt; 設計 &gt; 文字窗格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在此鍵入文字：把階層文字複製貼上到文字窗格中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>
                <a:solidFill>
                  <a:srgbClr val="000000"/>
                </a:solidFill>
              </a:rPr>
              <a:t>變更色彩 &gt; 漸層循環-輔色2 [自行選擇]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[C-4]</a:t>
            </a:r>
            <a:r>
              <a:rPr b="1" lang="zh-TW">
                <a:solidFill>
                  <a:srgbClr val="5B0F00"/>
                </a:solidFill>
              </a:rPr>
              <a:t> </a:t>
            </a:r>
            <a:r>
              <a:rPr lang="zh-TW">
                <a:solidFill>
                  <a:srgbClr val="000000"/>
                </a:solidFill>
              </a:rPr>
              <a:t>選擇右上角「O型」的餅，把餅放大</a:t>
            </a:r>
            <a:endParaRPr/>
          </a:p>
        </p:txBody>
      </p:sp>
      <p:sp>
        <p:nvSpPr>
          <p:cNvPr id="492" name="Google Shape;492;p5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3" name="Google Shape;493;p5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0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95" name="Google Shape;49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75" y="1951300"/>
            <a:ext cx="68961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插入SmartArt 基本圓形圖</a:t>
            </a:r>
            <a:endParaRPr/>
          </a:p>
        </p:txBody>
      </p:sp>
      <p:sp>
        <p:nvSpPr>
          <p:cNvPr id="502" name="Google Shape;502;p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3" name="Google Shape;503;p51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C-1</a:t>
            </a:r>
            <a:endParaRPr/>
          </a:p>
        </p:txBody>
      </p:sp>
      <p:sp>
        <p:nvSpPr>
          <p:cNvPr id="504" name="Google Shape;504;p51"/>
          <p:cNvSpPr/>
          <p:nvPr/>
        </p:nvSpPr>
        <p:spPr>
          <a:xfrm>
            <a:off x="2503651" y="4160899"/>
            <a:ext cx="830700" cy="737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1"/>
          <p:cNvSpPr/>
          <p:nvPr/>
        </p:nvSpPr>
        <p:spPr>
          <a:xfrm>
            <a:off x="1731800" y="5412250"/>
            <a:ext cx="2112000" cy="661800"/>
          </a:xfrm>
          <a:prstGeom prst="wedgeRoundRectCallout">
            <a:avLst>
              <a:gd fmla="val 6697" name="adj1"/>
              <a:gd fmla="val -10518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基本圓形圖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06" name="Google Shape;506;p51"/>
          <p:cNvSpPr/>
          <p:nvPr/>
        </p:nvSpPr>
        <p:spPr>
          <a:xfrm>
            <a:off x="240725" y="2332450"/>
            <a:ext cx="1384800" cy="661800"/>
          </a:xfrm>
          <a:prstGeom prst="wedgeRoundRectCallout">
            <a:avLst>
              <a:gd fmla="val 39096" name="adj1"/>
              <a:gd fmla="val 102981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流程圖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07" name="Google Shape;507;p51"/>
          <p:cNvSpPr/>
          <p:nvPr/>
        </p:nvSpPr>
        <p:spPr>
          <a:xfrm>
            <a:off x="1039674" y="3441600"/>
            <a:ext cx="13848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52"/>
          <p:cNvPicPr preferRelativeResize="0"/>
          <p:nvPr/>
        </p:nvPicPr>
        <p:blipFill rotWithShape="1">
          <a:blip r:embed="rId3">
            <a:alphaModFix/>
          </a:blip>
          <a:srcRect b="13584" l="9503" r="7204" t="0"/>
          <a:stretch/>
        </p:blipFill>
        <p:spPr>
          <a:xfrm>
            <a:off x="3409750" y="1639975"/>
            <a:ext cx="5185550" cy="49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SmartArt：變更區塊的位置與大小</a:t>
            </a:r>
            <a:endParaRPr/>
          </a:p>
        </p:txBody>
      </p:sp>
      <p:sp>
        <p:nvSpPr>
          <p:cNvPr id="514" name="Google Shape;514;p52"/>
          <p:cNvSpPr txBox="1"/>
          <p:nvPr>
            <p:ph idx="2" type="body"/>
          </p:nvPr>
        </p:nvSpPr>
        <p:spPr>
          <a:xfrm>
            <a:off x="311700" y="1639975"/>
            <a:ext cx="32013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選取Smart Art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選取要變更的區塊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按住白色控點，改變大小</a:t>
            </a:r>
            <a:endParaRPr/>
          </a:p>
        </p:txBody>
      </p:sp>
      <p:sp>
        <p:nvSpPr>
          <p:cNvPr id="515" name="Google Shape;515;p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6" name="Google Shape;516;p52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C-4</a:t>
            </a:r>
            <a:endParaRPr/>
          </a:p>
        </p:txBody>
      </p:sp>
      <p:sp>
        <p:nvSpPr>
          <p:cNvPr id="517" name="Google Shape;517;p52"/>
          <p:cNvSpPr/>
          <p:nvPr/>
        </p:nvSpPr>
        <p:spPr>
          <a:xfrm>
            <a:off x="7788223" y="2073301"/>
            <a:ext cx="3336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2"/>
          <p:cNvSpPr/>
          <p:nvPr/>
        </p:nvSpPr>
        <p:spPr>
          <a:xfrm>
            <a:off x="8181163" y="1354488"/>
            <a:ext cx="597000" cy="585300"/>
          </a:xfrm>
          <a:prstGeom prst="wedgeEllipseCallout">
            <a:avLst>
              <a:gd fmla="val -57799" name="adj1"/>
              <a:gd fmla="val 6519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3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Part 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</a:t>
            </a:r>
            <a:endParaRPr/>
          </a:p>
        </p:txBody>
      </p:sp>
      <p:sp>
        <p:nvSpPr>
          <p:cNvPr id="524" name="Google Shape;524;p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5" name="Google Shape;525;p53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</a:t>
            </a:r>
            <a:endParaRPr/>
          </a:p>
        </p:txBody>
      </p:sp>
      <p:sp>
        <p:nvSpPr>
          <p:cNvPr id="531" name="Google Shape;531;p5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2" name="Google Shape;532;p5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33" name="Google Shape;53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21830"/>
            <a:ext cx="914399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50" y="1695662"/>
            <a:ext cx="8607451" cy="199008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4"/>
          <p:cNvSpPr/>
          <p:nvPr/>
        </p:nvSpPr>
        <p:spPr>
          <a:xfrm rot="5400000">
            <a:off x="4336783" y="3246109"/>
            <a:ext cx="1178700" cy="9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4"/>
          <p:cNvSpPr/>
          <p:nvPr/>
        </p:nvSpPr>
        <p:spPr>
          <a:xfrm>
            <a:off x="465100" y="1969325"/>
            <a:ext cx="346500" cy="336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54"/>
          <p:cNvSpPr/>
          <p:nvPr/>
        </p:nvSpPr>
        <p:spPr>
          <a:xfrm>
            <a:off x="568175" y="582625"/>
            <a:ext cx="2103900" cy="1015500"/>
          </a:xfrm>
          <a:prstGeom prst="wedgeRoundRectCallout">
            <a:avLst>
              <a:gd fmla="val -38436" name="adj1"/>
              <a:gd fmla="val 86652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選取表格/移動表格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38" name="Google Shape;538;p54"/>
          <p:cNvSpPr txBox="1"/>
          <p:nvPr/>
        </p:nvSpPr>
        <p:spPr>
          <a:xfrm>
            <a:off x="5661675" y="3545200"/>
            <a:ext cx="1533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選取之後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2809063"/>
            <a:ext cx="9144000" cy="2419323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表格的組成：儲存格</a:t>
            </a:r>
            <a:endParaRPr/>
          </a:p>
        </p:txBody>
      </p:sp>
      <p:sp>
        <p:nvSpPr>
          <p:cNvPr id="545" name="Google Shape;545;p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6" name="Google Shape;546;p55"/>
          <p:cNvSpPr/>
          <p:nvPr/>
        </p:nvSpPr>
        <p:spPr>
          <a:xfrm>
            <a:off x="415622" y="3184862"/>
            <a:ext cx="28797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5"/>
          <p:cNvSpPr/>
          <p:nvPr/>
        </p:nvSpPr>
        <p:spPr>
          <a:xfrm>
            <a:off x="1662525" y="5188313"/>
            <a:ext cx="2112000" cy="661800"/>
          </a:xfrm>
          <a:prstGeom prst="wedgeRoundRectCallout">
            <a:avLst>
              <a:gd fmla="val 6697" name="adj1"/>
              <a:gd fmla="val -10518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合併儲存格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48" name="Google Shape;548;p55"/>
          <p:cNvSpPr/>
          <p:nvPr/>
        </p:nvSpPr>
        <p:spPr>
          <a:xfrm>
            <a:off x="3132147" y="3560912"/>
            <a:ext cx="28797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5"/>
          <p:cNvSpPr/>
          <p:nvPr/>
        </p:nvSpPr>
        <p:spPr>
          <a:xfrm>
            <a:off x="351328" y="4283338"/>
            <a:ext cx="56604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5"/>
          <p:cNvSpPr/>
          <p:nvPr/>
        </p:nvSpPr>
        <p:spPr>
          <a:xfrm>
            <a:off x="4285000" y="2407488"/>
            <a:ext cx="2112000" cy="661800"/>
          </a:xfrm>
          <a:prstGeom prst="wedgeRoundRectCallout">
            <a:avLst>
              <a:gd fmla="val -18137" name="adj1"/>
              <a:gd fmla="val 105651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分割儲存格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51" name="Google Shape;551;p55"/>
          <p:cNvSpPr/>
          <p:nvPr/>
        </p:nvSpPr>
        <p:spPr>
          <a:xfrm>
            <a:off x="900525" y="2085463"/>
            <a:ext cx="2112000" cy="661800"/>
          </a:xfrm>
          <a:prstGeom prst="wedgeRoundRectCallout">
            <a:avLst>
              <a:gd fmla="val -18137" name="adj1"/>
              <a:gd fmla="val 105651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輸入文字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表格的組成：欄</a:t>
            </a:r>
            <a:endParaRPr/>
          </a:p>
        </p:txBody>
      </p:sp>
      <p:sp>
        <p:nvSpPr>
          <p:cNvPr id="557" name="Google Shape;557;p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58" name="Google Shape;55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771938"/>
            <a:ext cx="9161600" cy="21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6"/>
          <p:cNvSpPr/>
          <p:nvPr/>
        </p:nvSpPr>
        <p:spPr>
          <a:xfrm>
            <a:off x="415625" y="3394375"/>
            <a:ext cx="2107800" cy="1286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6"/>
          <p:cNvSpPr/>
          <p:nvPr/>
        </p:nvSpPr>
        <p:spPr>
          <a:xfrm>
            <a:off x="637450" y="1975500"/>
            <a:ext cx="817200" cy="661800"/>
          </a:xfrm>
          <a:prstGeom prst="wedgeRoundRectCallout">
            <a:avLst>
              <a:gd fmla="val -10539" name="adj1"/>
              <a:gd fmla="val 1464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欄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61" name="Google Shape;561;p56"/>
          <p:cNvSpPr/>
          <p:nvPr/>
        </p:nvSpPr>
        <p:spPr>
          <a:xfrm>
            <a:off x="1395350" y="3117276"/>
            <a:ext cx="287100" cy="277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6"/>
          <p:cNvSpPr/>
          <p:nvPr/>
        </p:nvSpPr>
        <p:spPr>
          <a:xfrm rot="-5400000">
            <a:off x="1226000" y="4226750"/>
            <a:ext cx="548700" cy="1848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6"/>
          <p:cNvSpPr txBox="1"/>
          <p:nvPr/>
        </p:nvSpPr>
        <p:spPr>
          <a:xfrm>
            <a:off x="733400" y="5527975"/>
            <a:ext cx="1533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欄寬</a:t>
            </a:r>
            <a:endParaRPr sz="1800"/>
          </a:p>
        </p:txBody>
      </p:sp>
      <p:sp>
        <p:nvSpPr>
          <p:cNvPr id="564" name="Google Shape;564;p56"/>
          <p:cNvSpPr/>
          <p:nvPr/>
        </p:nvSpPr>
        <p:spPr>
          <a:xfrm>
            <a:off x="1523975" y="2088075"/>
            <a:ext cx="817200" cy="810300"/>
          </a:xfrm>
          <a:prstGeom prst="wedgeEllipseCallout">
            <a:avLst>
              <a:gd fmla="val -34254" name="adj1"/>
              <a:gd fmla="val 66022" name="adj2"/>
            </a:avLst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6"/>
          <p:cNvSpPr/>
          <p:nvPr/>
        </p:nvSpPr>
        <p:spPr>
          <a:xfrm>
            <a:off x="1781300" y="2206825"/>
            <a:ext cx="287100" cy="548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6"/>
          <p:cNvSpPr/>
          <p:nvPr/>
        </p:nvSpPr>
        <p:spPr>
          <a:xfrm>
            <a:off x="3042175" y="1975500"/>
            <a:ext cx="2618400" cy="661800"/>
          </a:xfrm>
          <a:prstGeom prst="wedgeRoundRectCallout">
            <a:avLst>
              <a:gd fmla="val -73588" name="adj1"/>
              <a:gd fmla="val 193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(滑鼠)選取欄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96" y="3893836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346" y="3893837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0966" y="3893837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8683" y="3893837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9725" y="3910712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3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長文件：教材、報告、書籍</a:t>
            </a:r>
            <a:endParaRPr/>
          </a:p>
        </p:txBody>
      </p:sp>
      <p:sp>
        <p:nvSpPr>
          <p:cNvPr id="217" name="Google Shape;217;p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8" name="Google Shape;218;p30"/>
          <p:cNvSpPr txBox="1"/>
          <p:nvPr/>
        </p:nvSpPr>
        <p:spPr>
          <a:xfrm>
            <a:off x="5368025" y="2036050"/>
            <a:ext cx="1634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/>
              <a:t>長文件</a:t>
            </a:r>
            <a:endParaRPr b="1" sz="1800"/>
          </a:p>
        </p:txBody>
      </p:sp>
      <p:sp>
        <p:nvSpPr>
          <p:cNvPr id="219" name="Google Shape;219;p30"/>
          <p:cNvSpPr txBox="1"/>
          <p:nvPr/>
        </p:nvSpPr>
        <p:spPr>
          <a:xfrm>
            <a:off x="251396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封面</a:t>
            </a:r>
            <a:endParaRPr sz="1800"/>
          </a:p>
        </p:txBody>
      </p:sp>
      <p:sp>
        <p:nvSpPr>
          <p:cNvPr id="220" name="Google Shape;220;p30"/>
          <p:cNvSpPr txBox="1"/>
          <p:nvPr/>
        </p:nvSpPr>
        <p:spPr>
          <a:xfrm>
            <a:off x="1649725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目錄</a:t>
            </a:r>
            <a:endParaRPr sz="1800"/>
          </a:p>
        </p:txBody>
      </p:sp>
      <p:sp>
        <p:nvSpPr>
          <p:cNvPr id="221" name="Google Shape;221;p30"/>
          <p:cNvSpPr txBox="1"/>
          <p:nvPr/>
        </p:nvSpPr>
        <p:spPr>
          <a:xfrm>
            <a:off x="2971358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內文</a:t>
            </a:r>
            <a:endParaRPr sz="1800"/>
          </a:p>
        </p:txBody>
      </p:sp>
      <p:sp>
        <p:nvSpPr>
          <p:cNvPr id="222" name="Google Shape;222;p30"/>
          <p:cNvSpPr txBox="1"/>
          <p:nvPr/>
        </p:nvSpPr>
        <p:spPr>
          <a:xfrm>
            <a:off x="7788645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最後一頁</a:t>
            </a:r>
            <a:endParaRPr sz="1800"/>
          </a:p>
        </p:txBody>
      </p:sp>
      <p:sp>
        <p:nvSpPr>
          <p:cNvPr id="223" name="Google Shape;223;p30"/>
          <p:cNvSpPr txBox="1"/>
          <p:nvPr/>
        </p:nvSpPr>
        <p:spPr>
          <a:xfrm>
            <a:off x="6564813" y="434607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……</a:t>
            </a:r>
            <a:endParaRPr sz="3000"/>
          </a:p>
        </p:txBody>
      </p:sp>
      <p:sp>
        <p:nvSpPr>
          <p:cNvPr id="224" name="Google Shape;224;p30"/>
          <p:cNvSpPr/>
          <p:nvPr/>
        </p:nvSpPr>
        <p:spPr>
          <a:xfrm rot="5400000">
            <a:off x="4517000" y="-919175"/>
            <a:ext cx="361500" cy="8311200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3283" y="1541225"/>
            <a:ext cx="1237435" cy="1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4176750" y="434607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……</a:t>
            </a:r>
            <a:endParaRPr sz="3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表格的組成：列</a:t>
            </a:r>
            <a:endParaRPr/>
          </a:p>
        </p:txBody>
      </p:sp>
      <p:sp>
        <p:nvSpPr>
          <p:cNvPr id="572" name="Google Shape;572;p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73" name="Google Shape;57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53" y="2992278"/>
            <a:ext cx="8424750" cy="183355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7"/>
          <p:cNvSpPr/>
          <p:nvPr/>
        </p:nvSpPr>
        <p:spPr>
          <a:xfrm>
            <a:off x="1187525" y="3719250"/>
            <a:ext cx="77484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57"/>
          <p:cNvSpPr/>
          <p:nvPr/>
        </p:nvSpPr>
        <p:spPr>
          <a:xfrm>
            <a:off x="2408875" y="2330475"/>
            <a:ext cx="817200" cy="661800"/>
          </a:xfrm>
          <a:prstGeom prst="wedgeRoundRectCallout">
            <a:avLst>
              <a:gd fmla="val -10539" name="adj1"/>
              <a:gd fmla="val 1464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列</a:t>
            </a:r>
            <a:endParaRPr b="1" sz="2800">
              <a:solidFill>
                <a:srgbClr val="FFFFFF"/>
              </a:solidFill>
            </a:endParaRPr>
          </a:p>
        </p:txBody>
      </p:sp>
      <p:sp>
        <p:nvSpPr>
          <p:cNvPr id="576" name="Google Shape;576;p57"/>
          <p:cNvSpPr/>
          <p:nvPr/>
        </p:nvSpPr>
        <p:spPr>
          <a:xfrm>
            <a:off x="781775" y="4825825"/>
            <a:ext cx="961500" cy="953400"/>
          </a:xfrm>
          <a:prstGeom prst="wedgeEllipseCallout">
            <a:avLst>
              <a:gd fmla="val -26326" name="adj1"/>
              <a:gd fmla="val -108800" name="adj2"/>
            </a:avLst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7"/>
          <p:cNvSpPr/>
          <p:nvPr/>
        </p:nvSpPr>
        <p:spPr>
          <a:xfrm>
            <a:off x="2488000" y="4956225"/>
            <a:ext cx="2618400" cy="661800"/>
          </a:xfrm>
          <a:prstGeom prst="wedgeRoundRectCallout">
            <a:avLst>
              <a:gd fmla="val -73588" name="adj1"/>
              <a:gd fmla="val 193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(滑鼠)選取列</a:t>
            </a:r>
            <a:endParaRPr b="1" sz="2800">
              <a:solidFill>
                <a:srgbClr val="FFFFFF"/>
              </a:solidFill>
            </a:endParaRPr>
          </a:p>
        </p:txBody>
      </p:sp>
      <p:pic>
        <p:nvPicPr>
          <p:cNvPr id="578" name="Google Shape;578;p57"/>
          <p:cNvPicPr preferRelativeResize="0"/>
          <p:nvPr/>
        </p:nvPicPr>
        <p:blipFill rotWithShape="1">
          <a:blip r:embed="rId3">
            <a:alphaModFix/>
          </a:blip>
          <a:srcRect b="40948" l="1588" r="96269" t="43809"/>
          <a:stretch/>
        </p:blipFill>
        <p:spPr>
          <a:xfrm>
            <a:off x="1016325" y="4947000"/>
            <a:ext cx="465124" cy="7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57"/>
          <p:cNvSpPr/>
          <p:nvPr/>
        </p:nvSpPr>
        <p:spPr>
          <a:xfrm>
            <a:off x="672925" y="3719250"/>
            <a:ext cx="267300" cy="510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7"/>
          <p:cNvSpPr txBox="1"/>
          <p:nvPr/>
        </p:nvSpPr>
        <p:spPr>
          <a:xfrm>
            <a:off x="283125" y="3627925"/>
            <a:ext cx="282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列高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表格的樣式</a:t>
            </a:r>
            <a:endParaRPr/>
          </a:p>
        </p:txBody>
      </p:sp>
      <p:sp>
        <p:nvSpPr>
          <p:cNvPr id="586" name="Google Shape;586;p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87" name="Google Shape;58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0" y="2806775"/>
            <a:ext cx="9104300" cy="1836602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8"/>
          <p:cNvSpPr/>
          <p:nvPr/>
        </p:nvSpPr>
        <p:spPr>
          <a:xfrm>
            <a:off x="2408875" y="2330475"/>
            <a:ext cx="2004900" cy="661800"/>
          </a:xfrm>
          <a:prstGeom prst="wedgeRoundRectCallout">
            <a:avLst>
              <a:gd fmla="val -5288" name="adj1"/>
              <a:gd fmla="val 169073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網底顏色</a:t>
            </a:r>
            <a:endParaRPr b="1" sz="2800">
              <a:solidFill>
                <a:srgbClr val="FFFFFF"/>
              </a:solidFill>
            </a:endParaRPr>
          </a:p>
        </p:txBody>
      </p:sp>
      <p:pic>
        <p:nvPicPr>
          <p:cNvPr id="589" name="Google Shape;58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400" y="1844125"/>
            <a:ext cx="763375" cy="119485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0" name="Google Shape;590;p58"/>
          <p:cNvSpPr/>
          <p:nvPr/>
        </p:nvSpPr>
        <p:spPr>
          <a:xfrm>
            <a:off x="3706525" y="4753125"/>
            <a:ext cx="4142400" cy="661800"/>
          </a:xfrm>
          <a:prstGeom prst="wedgeRoundRectCallout">
            <a:avLst>
              <a:gd fmla="val -20268" name="adj1"/>
              <a:gd fmla="val -108772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框線：色彩, 樣式, 粗細</a:t>
            </a:r>
            <a:endParaRPr b="1" sz="2800">
              <a:solidFill>
                <a:srgbClr val="FFFFFF"/>
              </a:solidFill>
            </a:endParaRPr>
          </a:p>
        </p:txBody>
      </p:sp>
      <p:pic>
        <p:nvPicPr>
          <p:cNvPr id="591" name="Google Shape;591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6" y="4486600"/>
            <a:ext cx="2272792" cy="119485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9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來製作報名表吧</a:t>
            </a:r>
            <a:endParaRPr/>
          </a:p>
        </p:txBody>
      </p:sp>
      <p:sp>
        <p:nvSpPr>
          <p:cNvPr id="597" name="Google Shape;597;p59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99" name="Google Shape;599;p59"/>
          <p:cNvPicPr preferRelativeResize="0"/>
          <p:nvPr/>
        </p:nvPicPr>
        <p:blipFill rotWithShape="1">
          <a:blip r:embed="rId3">
            <a:alphaModFix/>
          </a:blip>
          <a:srcRect b="0" l="0" r="1390" t="0"/>
          <a:stretch/>
        </p:blipFill>
        <p:spPr>
          <a:xfrm>
            <a:off x="0" y="1679425"/>
            <a:ext cx="9144000" cy="452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0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報名表 </a:t>
            </a:r>
            <a:r>
              <a:rPr b="0" lang="zh-TW">
                <a:solidFill>
                  <a:srgbClr val="FFFFFF"/>
                </a:solidFill>
              </a:rPr>
              <a:t>前半部</a:t>
            </a:r>
            <a:endParaRPr/>
          </a:p>
        </p:txBody>
      </p:sp>
      <p:sp>
        <p:nvSpPr>
          <p:cNvPr id="605" name="Google Shape;605;p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6" name="Google Shape;606;p60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60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08" name="Google Shape;608;p60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練習文件：6-D 報名表.docx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  <a:endParaRPr sz="2300" u="sng"/>
          </a:p>
        </p:txBody>
      </p:sp>
      <p:pic>
        <p:nvPicPr>
          <p:cNvPr id="609" name="Google Shape;60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25" y="1960575"/>
            <a:ext cx="8520601" cy="3990393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5" name="Google Shape;615;p6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報名表 Part 1</a:t>
            </a:r>
            <a:endParaRPr/>
          </a:p>
        </p:txBody>
      </p:sp>
      <p:sp>
        <p:nvSpPr>
          <p:cNvPr id="616" name="Google Shape;616;p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17" name="Google Shape;617;p61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1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9" name="Google Shape;619;p61"/>
          <p:cNvSpPr/>
          <p:nvPr/>
        </p:nvSpPr>
        <p:spPr>
          <a:xfrm>
            <a:off x="7920900" y="18891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報名表 Part 1</a:t>
            </a:r>
            <a:endParaRPr/>
          </a:p>
        </p:txBody>
      </p:sp>
      <p:sp>
        <p:nvSpPr>
          <p:cNvPr id="625" name="Google Shape;625;p62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 6-D 報名表.docx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[D-1]</a:t>
            </a:r>
            <a:r>
              <a:rPr lang="zh-TW"/>
              <a:t> 插入 &gt; </a:t>
            </a:r>
            <a:r>
              <a:rPr b="1" lang="zh-TW" u="sng">
                <a:solidFill>
                  <a:schemeClr val="dk1"/>
                </a:solidFill>
              </a:rPr>
              <a:t>表格</a:t>
            </a:r>
            <a:r>
              <a:rPr lang="zh-TW"/>
              <a:t> &gt; 4x4 表格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[D-2] </a:t>
            </a:r>
            <a:r>
              <a:rPr lang="zh-TW"/>
              <a:t>參考表格內輸入文字「公司」,「電話」,「姓名」,「手機」,「地址」,「Email」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[D-3] </a:t>
            </a:r>
            <a:r>
              <a:rPr lang="zh-TW"/>
              <a:t>在第一列之前 </a:t>
            </a:r>
            <a:r>
              <a:rPr b="1" lang="zh-TW" u="sng">
                <a:solidFill>
                  <a:schemeClr val="dk1"/>
                </a:solidFill>
              </a:rPr>
              <a:t>插入上方列</a:t>
            </a:r>
            <a:br>
              <a:rPr lang="zh-TW"/>
            </a:br>
            <a:r>
              <a:rPr lang="zh-TW"/>
              <a:t>第一列的第一個儲存格輸入文字「報名表」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[D-4] </a:t>
            </a:r>
            <a:r>
              <a:rPr b="1" lang="zh-TW" u="sng">
                <a:solidFill>
                  <a:schemeClr val="dk1"/>
                </a:solidFill>
              </a:rPr>
              <a:t>合併儲存格</a:t>
            </a:r>
            <a:r>
              <a:rPr lang="zh-TW"/>
              <a:t>「報名表」、「地址」與「Email」</a:t>
            </a:r>
            <a:endParaRPr/>
          </a:p>
        </p:txBody>
      </p:sp>
      <p:sp>
        <p:nvSpPr>
          <p:cNvPr id="626" name="Google Shape;626;p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7" name="Google Shape;627;p62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2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29" name="Google Shape;62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538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3"/>
          <p:cNvSpPr txBox="1"/>
          <p:nvPr>
            <p:ph type="title"/>
          </p:nvPr>
        </p:nvSpPr>
        <p:spPr>
          <a:xfrm>
            <a:off x="311700" y="833774"/>
            <a:ext cx="64473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插入表格</a:t>
            </a:r>
            <a:endParaRPr/>
          </a:p>
        </p:txBody>
      </p:sp>
      <p:sp>
        <p:nvSpPr>
          <p:cNvPr id="635" name="Google Shape;635;p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6" name="Google Shape;636;p63"/>
          <p:cNvSpPr txBox="1"/>
          <p:nvPr>
            <p:ph idx="1" type="subTitle"/>
          </p:nvPr>
        </p:nvSpPr>
        <p:spPr>
          <a:xfrm>
            <a:off x="401366" y="517575"/>
            <a:ext cx="62679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D-1</a:t>
            </a:r>
            <a:endParaRPr/>
          </a:p>
        </p:txBody>
      </p:sp>
      <p:sp>
        <p:nvSpPr>
          <p:cNvPr id="637" name="Google Shape;637;p63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插入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表格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選擇表格欄跟列的數量</a:t>
            </a:r>
            <a:endParaRPr/>
          </a:p>
        </p:txBody>
      </p:sp>
      <p:sp>
        <p:nvSpPr>
          <p:cNvPr id="638" name="Google Shape;638;p63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9" name="Google Shape;63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550" y="580138"/>
            <a:ext cx="3169750" cy="569771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0" name="Google Shape;640;p63"/>
          <p:cNvSpPr/>
          <p:nvPr/>
        </p:nvSpPr>
        <p:spPr>
          <a:xfrm>
            <a:off x="5570575" y="2066530"/>
            <a:ext cx="2762100" cy="24165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63"/>
          <p:cNvSpPr/>
          <p:nvPr/>
        </p:nvSpPr>
        <p:spPr>
          <a:xfrm>
            <a:off x="5629950" y="1096803"/>
            <a:ext cx="597000" cy="871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63"/>
          <p:cNvSpPr/>
          <p:nvPr/>
        </p:nvSpPr>
        <p:spPr>
          <a:xfrm>
            <a:off x="6477000" y="729077"/>
            <a:ext cx="895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63"/>
          <p:cNvSpPr/>
          <p:nvPr/>
        </p:nvSpPr>
        <p:spPr>
          <a:xfrm>
            <a:off x="4832388" y="2639488"/>
            <a:ext cx="597000" cy="585300"/>
          </a:xfrm>
          <a:prstGeom prst="wedgeEllipseCallout">
            <a:avLst>
              <a:gd fmla="val 102259" name="adj1"/>
              <a:gd fmla="val -17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44" name="Google Shape;644;p63"/>
          <p:cNvSpPr/>
          <p:nvPr/>
        </p:nvSpPr>
        <p:spPr>
          <a:xfrm>
            <a:off x="4782888" y="1382688"/>
            <a:ext cx="597000" cy="585300"/>
          </a:xfrm>
          <a:prstGeom prst="wedgeEllipseCallout">
            <a:avLst>
              <a:gd fmla="val 102259" name="adj1"/>
              <a:gd fmla="val -17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45" name="Google Shape;645;p63"/>
          <p:cNvSpPr/>
          <p:nvPr/>
        </p:nvSpPr>
        <p:spPr>
          <a:xfrm>
            <a:off x="5871463" y="104063"/>
            <a:ext cx="597000" cy="585300"/>
          </a:xfrm>
          <a:prstGeom prst="wedgeEllipseCallout">
            <a:avLst>
              <a:gd fmla="val 62205" name="adj1"/>
              <a:gd fmla="val 6241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儲存格輸入文字</a:t>
            </a:r>
            <a:endParaRPr/>
          </a:p>
        </p:txBody>
      </p:sp>
      <p:sp>
        <p:nvSpPr>
          <p:cNvPr id="651" name="Google Shape;651;p6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2" name="Google Shape;652;p6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D-2</a:t>
            </a:r>
            <a:endParaRPr/>
          </a:p>
        </p:txBody>
      </p:sp>
      <p:pic>
        <p:nvPicPr>
          <p:cNvPr id="653" name="Google Shape;65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82654"/>
            <a:ext cx="9144000" cy="2521324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4"/>
          <p:cNvSpPr/>
          <p:nvPr/>
        </p:nvSpPr>
        <p:spPr>
          <a:xfrm>
            <a:off x="1138050" y="1929750"/>
            <a:ext cx="3107400" cy="1003200"/>
          </a:xfrm>
          <a:prstGeom prst="wedgeRoundRectCallout">
            <a:avLst>
              <a:gd fmla="val -31210" name="adj1"/>
              <a:gd fmla="val 95008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點選儲存格，</a:t>
            </a:r>
            <a:endParaRPr b="1" sz="28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輸入文字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50" y="4972000"/>
            <a:ext cx="7658100" cy="1581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0" name="Google Shape;660;p65"/>
          <p:cNvSpPr/>
          <p:nvPr/>
        </p:nvSpPr>
        <p:spPr>
          <a:xfrm>
            <a:off x="1484850" y="5948475"/>
            <a:ext cx="1850100" cy="4494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65"/>
          <p:cNvSpPr txBox="1"/>
          <p:nvPr>
            <p:ph type="title"/>
          </p:nvPr>
        </p:nvSpPr>
        <p:spPr>
          <a:xfrm>
            <a:off x="311700" y="6813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插入上方列</a:t>
            </a:r>
            <a:endParaRPr/>
          </a:p>
        </p:txBody>
      </p:sp>
      <p:sp>
        <p:nvSpPr>
          <p:cNvPr id="662" name="Google Shape;662;p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3" name="Google Shape;663;p65"/>
          <p:cNvSpPr txBox="1"/>
          <p:nvPr>
            <p:ph idx="1" type="subTitle"/>
          </p:nvPr>
        </p:nvSpPr>
        <p:spPr>
          <a:xfrm>
            <a:off x="430200" y="3651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D-3</a:t>
            </a:r>
            <a:endParaRPr/>
          </a:p>
        </p:txBody>
      </p:sp>
      <p:sp>
        <p:nvSpPr>
          <p:cNvPr id="664" name="Google Shape;664;p6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選擇第一列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</a:t>
            </a:r>
            <a:br>
              <a:rPr lang="zh-TW"/>
            </a:br>
            <a:r>
              <a:rPr lang="zh-TW"/>
              <a:t>表格工具</a:t>
            </a:r>
            <a:br>
              <a:rPr lang="zh-TW"/>
            </a:br>
            <a:r>
              <a:rPr lang="zh-TW"/>
              <a:t>&gt; 版面配置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插入上方列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輸入文字</a:t>
            </a:r>
            <a:br>
              <a:rPr lang="zh-TW"/>
            </a:br>
            <a:r>
              <a:rPr lang="zh-TW"/>
              <a:t>「報名表」</a:t>
            </a:r>
            <a:endParaRPr/>
          </a:p>
        </p:txBody>
      </p:sp>
      <p:pic>
        <p:nvPicPr>
          <p:cNvPr id="665" name="Google Shape;66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950" y="2173375"/>
            <a:ext cx="6221925" cy="21502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6" name="Google Shape;666;p65"/>
          <p:cNvSpPr/>
          <p:nvPr/>
        </p:nvSpPr>
        <p:spPr>
          <a:xfrm>
            <a:off x="2918425" y="3551650"/>
            <a:ext cx="1653600" cy="4494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65"/>
          <p:cNvSpPr/>
          <p:nvPr/>
        </p:nvSpPr>
        <p:spPr>
          <a:xfrm>
            <a:off x="7718950" y="2096925"/>
            <a:ext cx="994800" cy="5385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65"/>
          <p:cNvSpPr/>
          <p:nvPr/>
        </p:nvSpPr>
        <p:spPr>
          <a:xfrm>
            <a:off x="3995425" y="2502650"/>
            <a:ext cx="548700" cy="7362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65"/>
          <p:cNvSpPr/>
          <p:nvPr/>
        </p:nvSpPr>
        <p:spPr>
          <a:xfrm>
            <a:off x="1875263" y="5116488"/>
            <a:ext cx="597000" cy="585300"/>
          </a:xfrm>
          <a:prstGeom prst="wedgeEllipseCallout">
            <a:avLst>
              <a:gd fmla="val -12695" name="adj1"/>
              <a:gd fmla="val 8911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70" name="Google Shape;670;p65"/>
          <p:cNvSpPr/>
          <p:nvPr/>
        </p:nvSpPr>
        <p:spPr>
          <a:xfrm>
            <a:off x="2743938" y="2534025"/>
            <a:ext cx="597000" cy="585300"/>
          </a:xfrm>
          <a:prstGeom prst="wedgeEllipseCallout">
            <a:avLst>
              <a:gd fmla="val 12536" name="adj1"/>
              <a:gd fmla="val 902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71" name="Google Shape;671;p65"/>
          <p:cNvSpPr/>
          <p:nvPr/>
        </p:nvSpPr>
        <p:spPr>
          <a:xfrm>
            <a:off x="3714588" y="1588075"/>
            <a:ext cx="597000" cy="585300"/>
          </a:xfrm>
          <a:prstGeom prst="wedgeEllipseCallout">
            <a:avLst>
              <a:gd fmla="val 12536" name="adj1"/>
              <a:gd fmla="val 902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72" name="Google Shape;672;p65"/>
          <p:cNvSpPr/>
          <p:nvPr/>
        </p:nvSpPr>
        <p:spPr>
          <a:xfrm>
            <a:off x="7514688" y="1134725"/>
            <a:ext cx="597000" cy="585300"/>
          </a:xfrm>
          <a:prstGeom prst="wedgeEllipseCallout">
            <a:avLst>
              <a:gd fmla="val 12536" name="adj1"/>
              <a:gd fmla="val 902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73" name="Google Shape;673;p65"/>
          <p:cNvSpPr/>
          <p:nvPr/>
        </p:nvSpPr>
        <p:spPr>
          <a:xfrm rot="5400000">
            <a:off x="3479000" y="4528046"/>
            <a:ext cx="1746300" cy="9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合併儲存格</a:t>
            </a:r>
            <a:endParaRPr/>
          </a:p>
        </p:txBody>
      </p:sp>
      <p:sp>
        <p:nvSpPr>
          <p:cNvPr id="679" name="Google Shape;679;p6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0" name="Google Shape;680;p66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D-4</a:t>
            </a:r>
            <a:endParaRPr/>
          </a:p>
        </p:txBody>
      </p:sp>
      <p:sp>
        <p:nvSpPr>
          <p:cNvPr id="681" name="Google Shape;681;p66"/>
          <p:cNvSpPr txBox="1"/>
          <p:nvPr>
            <p:ph idx="2" type="body"/>
          </p:nvPr>
        </p:nvSpPr>
        <p:spPr>
          <a:xfrm>
            <a:off x="311700" y="1639975"/>
            <a:ext cx="71202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用滑鼠左鍵選取要合併的儲存格</a:t>
            </a:r>
            <a:br>
              <a:rPr lang="zh-TW"/>
            </a:br>
            <a:r>
              <a:rPr lang="zh-TW"/>
              <a:t>例：地址右邊的三格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表格工具/版面配置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合併儲存格</a:t>
            </a:r>
            <a:endParaRPr/>
          </a:p>
        </p:txBody>
      </p:sp>
      <p:pic>
        <p:nvPicPr>
          <p:cNvPr id="682" name="Google Shape;682;p66"/>
          <p:cNvPicPr preferRelativeResize="0"/>
          <p:nvPr/>
        </p:nvPicPr>
        <p:blipFill rotWithShape="1">
          <a:blip r:embed="rId3">
            <a:alphaModFix/>
          </a:blip>
          <a:srcRect b="10968" l="0" r="0" t="0"/>
          <a:stretch/>
        </p:blipFill>
        <p:spPr>
          <a:xfrm>
            <a:off x="1018475" y="3560525"/>
            <a:ext cx="7458075" cy="30698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3" name="Google Shape;683;p66"/>
          <p:cNvSpPr/>
          <p:nvPr/>
        </p:nvSpPr>
        <p:spPr>
          <a:xfrm>
            <a:off x="2817775" y="5936600"/>
            <a:ext cx="5406000" cy="5034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66"/>
          <p:cNvSpPr/>
          <p:nvPr/>
        </p:nvSpPr>
        <p:spPr>
          <a:xfrm>
            <a:off x="4545863" y="3032900"/>
            <a:ext cx="597000" cy="585300"/>
          </a:xfrm>
          <a:prstGeom prst="wedgeEllipseCallout">
            <a:avLst>
              <a:gd fmla="val -42305" name="adj1"/>
              <a:gd fmla="val 895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85" name="Google Shape;685;p66"/>
          <p:cNvSpPr/>
          <p:nvPr/>
        </p:nvSpPr>
        <p:spPr>
          <a:xfrm>
            <a:off x="6788575" y="3455875"/>
            <a:ext cx="1435200" cy="6618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66"/>
          <p:cNvSpPr/>
          <p:nvPr/>
        </p:nvSpPr>
        <p:spPr>
          <a:xfrm>
            <a:off x="3714600" y="4000150"/>
            <a:ext cx="1016100" cy="363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66"/>
          <p:cNvSpPr/>
          <p:nvPr/>
        </p:nvSpPr>
        <p:spPr>
          <a:xfrm>
            <a:off x="2348913" y="5071500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88" name="Google Shape;688;p66"/>
          <p:cNvSpPr/>
          <p:nvPr/>
        </p:nvSpPr>
        <p:spPr>
          <a:xfrm>
            <a:off x="6693313" y="2637050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封面</a:t>
            </a:r>
            <a:endParaRPr/>
          </a:p>
        </p:txBody>
      </p:sp>
      <p:sp>
        <p:nvSpPr>
          <p:cNvPr id="232" name="Google Shape;232;p31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4" name="Google Shape;234;p3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標題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作者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日期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96" y="1639954"/>
            <a:ext cx="3155106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7" name="Google Shape;237;p31"/>
          <p:cNvSpPr/>
          <p:nvPr/>
        </p:nvSpPr>
        <p:spPr>
          <a:xfrm>
            <a:off x="4413650" y="4631375"/>
            <a:ext cx="2523600" cy="1118100"/>
          </a:xfrm>
          <a:prstGeom prst="wedgeRoundRectCallout">
            <a:avLst>
              <a:gd fmla="val -71682" name="adj1"/>
              <a:gd fmla="val 4038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插入 &gt; 封面頁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7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報名表 </a:t>
            </a:r>
            <a:r>
              <a:rPr lang="zh-TW"/>
              <a:t>後半部</a:t>
            </a:r>
            <a:endParaRPr/>
          </a:p>
        </p:txBody>
      </p:sp>
      <p:sp>
        <p:nvSpPr>
          <p:cNvPr id="694" name="Google Shape;694;p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5" name="Google Shape;695;p67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67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97" name="Google Shape;697;p67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練習文件：前一份練習文件繼續</a:t>
            </a:r>
            <a:endParaRPr b="1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54" y="1495525"/>
            <a:ext cx="8167892" cy="4944525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3" name="Google Shape;703;p6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報名表 Part 2</a:t>
            </a:r>
            <a:endParaRPr/>
          </a:p>
        </p:txBody>
      </p:sp>
      <p:sp>
        <p:nvSpPr>
          <p:cNvPr id="704" name="Google Shape;704;p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05" name="Google Shape;705;p6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68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7" name="Google Shape;707;p68"/>
          <p:cNvSpPr/>
          <p:nvPr/>
        </p:nvSpPr>
        <p:spPr>
          <a:xfrm>
            <a:off x="7842225" y="138257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報名表 Part 2</a:t>
            </a:r>
            <a:endParaRPr/>
          </a:p>
        </p:txBody>
      </p:sp>
      <p:sp>
        <p:nvSpPr>
          <p:cNvPr id="713" name="Google Shape;713;p69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繼續前一份練習文件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[E-1] </a:t>
            </a:r>
            <a:r>
              <a:rPr lang="zh-TW"/>
              <a:t>調整欄寬：讓名稱的欄位比較窄，可填寫範圍欄位比較寬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[E-2] </a:t>
            </a:r>
            <a:r>
              <a:rPr lang="zh-TW"/>
              <a:t>調整整個表格的高度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[E-3]</a:t>
            </a:r>
            <a:r>
              <a:rPr lang="zh-TW">
                <a:solidFill>
                  <a:schemeClr val="accent3"/>
                </a:solidFill>
              </a:rPr>
              <a:t> </a:t>
            </a:r>
            <a:r>
              <a:rPr lang="zh-TW"/>
              <a:t>表格工具 &gt; 設計 &gt; 表格樣式 &gt; 格線表格 &gt; 格線表格2 - 輔色5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[E-4]</a:t>
            </a:r>
            <a:r>
              <a:rPr lang="zh-TW"/>
              <a:t> 選取表格; 表格工具 &gt; 版面配置 &gt; 對齊方式 &gt; 對齊中央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zh-TW"/>
              <a:t>把「電話」跟「手機」變成粗體</a:t>
            </a:r>
            <a:br>
              <a:rPr lang="zh-TW"/>
            </a:br>
            <a:endParaRPr/>
          </a:p>
        </p:txBody>
      </p:sp>
      <p:sp>
        <p:nvSpPr>
          <p:cNvPr id="714" name="Google Shape;714;p6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5" name="Google Shape;715;p6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69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17" name="Google Shape;7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調整欄寬</a:t>
            </a:r>
            <a:endParaRPr/>
          </a:p>
        </p:txBody>
      </p:sp>
      <p:sp>
        <p:nvSpPr>
          <p:cNvPr id="723" name="Google Shape;723;p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4" name="Google Shape;724;p70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E-1</a:t>
            </a:r>
            <a:endParaRPr/>
          </a:p>
        </p:txBody>
      </p:sp>
      <p:sp>
        <p:nvSpPr>
          <p:cNvPr id="725" name="Google Shape;725;p70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滑鼠移到要調整的垂直格線上，確認滑鼠指標改變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按滑鼠左鍵拖曳</a:t>
            </a:r>
            <a:endParaRPr/>
          </a:p>
        </p:txBody>
      </p:sp>
      <p:pic>
        <p:nvPicPr>
          <p:cNvPr id="726" name="Google Shape;72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63" y="3541525"/>
            <a:ext cx="8195875" cy="24341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7" name="Google Shape;727;p70"/>
          <p:cNvSpPr/>
          <p:nvPr/>
        </p:nvSpPr>
        <p:spPr>
          <a:xfrm>
            <a:off x="5255450" y="4314375"/>
            <a:ext cx="386400" cy="363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70"/>
          <p:cNvSpPr/>
          <p:nvPr/>
        </p:nvSpPr>
        <p:spPr>
          <a:xfrm>
            <a:off x="5641865" y="2616400"/>
            <a:ext cx="1318200" cy="1292400"/>
          </a:xfrm>
          <a:prstGeom prst="wedgeEllipseCallout">
            <a:avLst>
              <a:gd fmla="val -52497" name="adj1"/>
              <a:gd fmla="val 70315" name="adj2"/>
            </a:avLst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729" name="Google Shape;729;p70"/>
          <p:cNvPicPr preferRelativeResize="0"/>
          <p:nvPr/>
        </p:nvPicPr>
        <p:blipFill rotWithShape="1">
          <a:blip r:embed="rId3">
            <a:alphaModFix/>
          </a:blip>
          <a:srcRect b="55729" l="59585" r="37635" t="34910"/>
          <a:stretch/>
        </p:blipFill>
        <p:spPr>
          <a:xfrm>
            <a:off x="5836774" y="2829838"/>
            <a:ext cx="865425" cy="8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調整表格高度</a:t>
            </a:r>
            <a:endParaRPr/>
          </a:p>
        </p:txBody>
      </p:sp>
      <p:sp>
        <p:nvSpPr>
          <p:cNvPr id="735" name="Google Shape;735;p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6" name="Google Shape;736;p7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E-2</a:t>
            </a:r>
            <a:endParaRPr/>
          </a:p>
        </p:txBody>
      </p:sp>
      <p:sp>
        <p:nvSpPr>
          <p:cNvPr id="737" name="Google Shape;737;p71"/>
          <p:cNvSpPr txBox="1"/>
          <p:nvPr>
            <p:ph idx="2" type="body"/>
          </p:nvPr>
        </p:nvSpPr>
        <p:spPr>
          <a:xfrm>
            <a:off x="311700" y="1639975"/>
            <a:ext cx="4063800" cy="473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選擇表格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找到表格右下角的白色方塊控制點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拖曳控制點改變表格高度</a:t>
            </a:r>
            <a:endParaRPr/>
          </a:p>
        </p:txBody>
      </p:sp>
      <p:sp>
        <p:nvSpPr>
          <p:cNvPr id="738" name="Google Shape;738;p7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9" name="Google Shape;73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38" y="1639963"/>
            <a:ext cx="7153275" cy="22193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0" name="Google Shape;74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5625" y="4139470"/>
            <a:ext cx="4456674" cy="23341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1" name="Google Shape;741;p71"/>
          <p:cNvSpPr/>
          <p:nvPr/>
        </p:nvSpPr>
        <p:spPr>
          <a:xfrm rot="5400000">
            <a:off x="6185925" y="4265196"/>
            <a:ext cx="1746300" cy="9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71"/>
          <p:cNvSpPr/>
          <p:nvPr/>
        </p:nvSpPr>
        <p:spPr>
          <a:xfrm>
            <a:off x="6865875" y="3293150"/>
            <a:ext cx="386400" cy="363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71"/>
          <p:cNvSpPr/>
          <p:nvPr/>
        </p:nvSpPr>
        <p:spPr>
          <a:xfrm>
            <a:off x="1029363" y="1372275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44" name="Google Shape;744;p71"/>
          <p:cNvSpPr/>
          <p:nvPr/>
        </p:nvSpPr>
        <p:spPr>
          <a:xfrm>
            <a:off x="7252263" y="2524875"/>
            <a:ext cx="597000" cy="585300"/>
          </a:xfrm>
          <a:prstGeom prst="wedgeEllipseCallout">
            <a:avLst>
              <a:gd fmla="val -67356" name="adj1"/>
              <a:gd fmla="val 648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45" name="Google Shape;745;p71"/>
          <p:cNvSpPr/>
          <p:nvPr/>
        </p:nvSpPr>
        <p:spPr>
          <a:xfrm>
            <a:off x="8037838" y="5195800"/>
            <a:ext cx="597000" cy="585300"/>
          </a:xfrm>
          <a:prstGeom prst="wedgeEllipseCallout">
            <a:avLst>
              <a:gd fmla="val 30019" name="adj1"/>
              <a:gd fmla="val 9575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表格樣式</a:t>
            </a:r>
            <a:endParaRPr/>
          </a:p>
        </p:txBody>
      </p:sp>
      <p:sp>
        <p:nvSpPr>
          <p:cNvPr id="751" name="Google Shape;751;p7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2" name="Google Shape;752;p72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E-3</a:t>
            </a:r>
            <a:endParaRPr/>
          </a:p>
        </p:txBody>
      </p:sp>
      <p:sp>
        <p:nvSpPr>
          <p:cNvPr id="753" name="Google Shape;753;p72"/>
          <p:cNvSpPr txBox="1"/>
          <p:nvPr>
            <p:ph idx="2" type="body"/>
          </p:nvPr>
        </p:nvSpPr>
        <p:spPr>
          <a:xfrm>
            <a:off x="311700" y="1639975"/>
            <a:ext cx="3551400" cy="44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選取表格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表格工具/設計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表格樣式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選擇</a:t>
            </a:r>
            <a:br>
              <a:rPr lang="zh-TW"/>
            </a:br>
            <a:r>
              <a:rPr lang="zh-TW"/>
              <a:t>「表格格線2-輔色5」</a:t>
            </a:r>
            <a:endParaRPr/>
          </a:p>
        </p:txBody>
      </p:sp>
      <p:pic>
        <p:nvPicPr>
          <p:cNvPr id="754" name="Google Shape;75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647" y="1673700"/>
            <a:ext cx="6488153" cy="1690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5" name="Google Shape;755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088" y="3544450"/>
            <a:ext cx="5000625" cy="2895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6" name="Google Shape;756;p72"/>
          <p:cNvSpPr/>
          <p:nvPr/>
        </p:nvSpPr>
        <p:spPr>
          <a:xfrm>
            <a:off x="7242950" y="1639975"/>
            <a:ext cx="1661700" cy="7011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72"/>
          <p:cNvSpPr/>
          <p:nvPr/>
        </p:nvSpPr>
        <p:spPr>
          <a:xfrm>
            <a:off x="2416650" y="2260575"/>
            <a:ext cx="3624300" cy="11037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72"/>
          <p:cNvSpPr/>
          <p:nvPr/>
        </p:nvSpPr>
        <p:spPr>
          <a:xfrm>
            <a:off x="7136600" y="4949075"/>
            <a:ext cx="1661700" cy="9603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72"/>
          <p:cNvSpPr/>
          <p:nvPr/>
        </p:nvSpPr>
        <p:spPr>
          <a:xfrm rot="3599638">
            <a:off x="5884844" y="3362795"/>
            <a:ext cx="751063" cy="93451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72"/>
          <p:cNvSpPr/>
          <p:nvPr/>
        </p:nvSpPr>
        <p:spPr>
          <a:xfrm>
            <a:off x="7573138" y="833775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61" name="Google Shape;761;p72"/>
          <p:cNvSpPr/>
          <p:nvPr/>
        </p:nvSpPr>
        <p:spPr>
          <a:xfrm>
            <a:off x="5961863" y="1639975"/>
            <a:ext cx="597000" cy="585300"/>
          </a:xfrm>
          <a:prstGeom prst="wedgeEllipseCallout">
            <a:avLst>
              <a:gd fmla="val -52531" name="adj1"/>
              <a:gd fmla="val 10064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62" name="Google Shape;762;p72"/>
          <p:cNvSpPr/>
          <p:nvPr/>
        </p:nvSpPr>
        <p:spPr>
          <a:xfrm>
            <a:off x="6425363" y="4204200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3"/>
          <p:cNvSpPr txBox="1"/>
          <p:nvPr>
            <p:ph type="title"/>
          </p:nvPr>
        </p:nvSpPr>
        <p:spPr>
          <a:xfrm>
            <a:off x="311700" y="6813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對齊方式</a:t>
            </a:r>
            <a:endParaRPr/>
          </a:p>
        </p:txBody>
      </p:sp>
      <p:sp>
        <p:nvSpPr>
          <p:cNvPr id="768" name="Google Shape;768;p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9" name="Google Shape;769;p73"/>
          <p:cNvSpPr txBox="1"/>
          <p:nvPr>
            <p:ph idx="1" type="subTitle"/>
          </p:nvPr>
        </p:nvSpPr>
        <p:spPr>
          <a:xfrm>
            <a:off x="430200" y="3651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E-4</a:t>
            </a:r>
            <a:endParaRPr/>
          </a:p>
        </p:txBody>
      </p:sp>
      <p:sp>
        <p:nvSpPr>
          <p:cNvPr id="770" name="Google Shape;770;p73"/>
          <p:cNvSpPr txBox="1"/>
          <p:nvPr>
            <p:ph idx="2" type="body"/>
          </p:nvPr>
        </p:nvSpPr>
        <p:spPr>
          <a:xfrm>
            <a:off x="311700" y="1487575"/>
            <a:ext cx="68685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點選表格左上角十字箭頭控制點 &gt; 選取表格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索引標籤 表格工具/版面配置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對齊方式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/>
              <a:t>對齊中央</a:t>
            </a:r>
            <a:endParaRPr/>
          </a:p>
        </p:txBody>
      </p:sp>
      <p:pic>
        <p:nvPicPr>
          <p:cNvPr id="771" name="Google Shape;7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47" y="3348775"/>
            <a:ext cx="5411350" cy="32758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2" name="Google Shape;77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075" y="2354034"/>
            <a:ext cx="2990400" cy="408602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3" name="Google Shape;773;p73"/>
          <p:cNvSpPr/>
          <p:nvPr/>
        </p:nvSpPr>
        <p:spPr>
          <a:xfrm>
            <a:off x="351625" y="3920475"/>
            <a:ext cx="355500" cy="417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73"/>
          <p:cNvSpPr/>
          <p:nvPr/>
        </p:nvSpPr>
        <p:spPr>
          <a:xfrm>
            <a:off x="6164850" y="2284150"/>
            <a:ext cx="1753800" cy="7953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73"/>
          <p:cNvSpPr/>
          <p:nvPr/>
        </p:nvSpPr>
        <p:spPr>
          <a:xfrm>
            <a:off x="6512375" y="3079450"/>
            <a:ext cx="832800" cy="9033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73"/>
          <p:cNvSpPr/>
          <p:nvPr/>
        </p:nvSpPr>
        <p:spPr>
          <a:xfrm>
            <a:off x="6512375" y="4257800"/>
            <a:ext cx="1029000" cy="9978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73"/>
          <p:cNvSpPr/>
          <p:nvPr/>
        </p:nvSpPr>
        <p:spPr>
          <a:xfrm>
            <a:off x="5760138" y="4204200"/>
            <a:ext cx="597000" cy="585300"/>
          </a:xfrm>
          <a:prstGeom prst="wedgeEllipseCallout">
            <a:avLst>
              <a:gd fmla="val 127318" name="adj1"/>
              <a:gd fmla="val 356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78" name="Google Shape;778;p73"/>
          <p:cNvSpPr/>
          <p:nvPr/>
        </p:nvSpPr>
        <p:spPr>
          <a:xfrm>
            <a:off x="5604888" y="3186700"/>
            <a:ext cx="597000" cy="585300"/>
          </a:xfrm>
          <a:prstGeom prst="wedgeEllipseCallout">
            <a:avLst>
              <a:gd fmla="val 115161" name="adj1"/>
              <a:gd fmla="val -793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79" name="Google Shape;779;p73"/>
          <p:cNvSpPr/>
          <p:nvPr/>
        </p:nvSpPr>
        <p:spPr>
          <a:xfrm>
            <a:off x="7998288" y="1827650"/>
            <a:ext cx="597000" cy="585300"/>
          </a:xfrm>
          <a:prstGeom prst="wedgeEllipseCallout">
            <a:avLst>
              <a:gd fmla="val -93629" name="adj1"/>
              <a:gd fmla="val 9273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80" name="Google Shape;780;p73"/>
          <p:cNvSpPr/>
          <p:nvPr/>
        </p:nvSpPr>
        <p:spPr>
          <a:xfrm>
            <a:off x="936038" y="3626050"/>
            <a:ext cx="597000" cy="585300"/>
          </a:xfrm>
          <a:prstGeom prst="wedgeEllipseCallout">
            <a:avLst>
              <a:gd fmla="val -93624" name="adj1"/>
              <a:gd fmla="val 3122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781" name="Google Shape;781;p73"/>
          <p:cNvSpPr/>
          <p:nvPr/>
        </p:nvSpPr>
        <p:spPr>
          <a:xfrm rot="-1801398">
            <a:off x="4280181" y="3897183"/>
            <a:ext cx="1608067" cy="9346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7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Part 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注音字型</a:t>
            </a:r>
            <a:endParaRPr/>
          </a:p>
        </p:txBody>
      </p:sp>
      <p:sp>
        <p:nvSpPr>
          <p:cNvPr id="787" name="Google Shape;787;p7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88" name="Google Shape;788;p74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7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注音字型下載</a:t>
            </a:r>
            <a:endParaRPr/>
          </a:p>
        </p:txBody>
      </p:sp>
      <p:sp>
        <p:nvSpPr>
          <p:cNvPr id="794" name="Google Shape;794;p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5" name="Google Shape;795;p7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下載：課程網頁 &gt; 面授課程 第6堂 注音字型下載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注音字型：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王漢宗中明體注音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王漢宗中楷體注音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注音安裝方法：請看 面授講義 第3堂 實作B</a:t>
            </a:r>
            <a:endParaRPr/>
          </a:p>
        </p:txBody>
      </p:sp>
      <p:pic>
        <p:nvPicPr>
          <p:cNvPr id="796" name="Google Shape;79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359" y="1639975"/>
            <a:ext cx="3489975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75"/>
          <p:cNvSpPr/>
          <p:nvPr/>
        </p:nvSpPr>
        <p:spPr>
          <a:xfrm>
            <a:off x="5200025" y="4521750"/>
            <a:ext cx="1752300" cy="11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注音與破音字</a:t>
            </a:r>
            <a:endParaRPr/>
          </a:p>
        </p:txBody>
      </p:sp>
      <p:sp>
        <p:nvSpPr>
          <p:cNvPr id="803" name="Google Shape;803;p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4" name="Google Shape;804;p76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王漢宗中楷體與王漢宗中明體都有破音字的設計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注音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破音一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破音二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破音三</a:t>
            </a:r>
            <a:endParaRPr/>
          </a:p>
        </p:txBody>
      </p:sp>
      <p:pic>
        <p:nvPicPr>
          <p:cNvPr id="805" name="Google Shape;80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88" y="2506238"/>
            <a:ext cx="10572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76"/>
          <p:cNvSpPr txBox="1"/>
          <p:nvPr/>
        </p:nvSpPr>
        <p:spPr>
          <a:xfrm>
            <a:off x="6259800" y="2592775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王漢宗中楷體注音</a:t>
            </a:r>
            <a:endParaRPr sz="1800"/>
          </a:p>
        </p:txBody>
      </p:sp>
      <p:cxnSp>
        <p:nvCxnSpPr>
          <p:cNvPr id="807" name="Google Shape;807;p76"/>
          <p:cNvCxnSpPr/>
          <p:nvPr/>
        </p:nvCxnSpPr>
        <p:spPr>
          <a:xfrm>
            <a:off x="4285025" y="3196450"/>
            <a:ext cx="4581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4285025" y="3968338"/>
            <a:ext cx="4581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9" name="Google Shape;809;p76"/>
          <p:cNvCxnSpPr/>
          <p:nvPr/>
        </p:nvCxnSpPr>
        <p:spPr>
          <a:xfrm>
            <a:off x="4285025" y="4750138"/>
            <a:ext cx="4581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0" name="Google Shape;810;p76"/>
          <p:cNvSpPr txBox="1"/>
          <p:nvPr/>
        </p:nvSpPr>
        <p:spPr>
          <a:xfrm>
            <a:off x="6259800" y="3427963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王漢宗中楷體破音一</a:t>
            </a:r>
            <a:endParaRPr sz="1800"/>
          </a:p>
        </p:txBody>
      </p:sp>
      <p:sp>
        <p:nvSpPr>
          <p:cNvPr id="811" name="Google Shape;811;p76"/>
          <p:cNvSpPr txBox="1"/>
          <p:nvPr/>
        </p:nvSpPr>
        <p:spPr>
          <a:xfrm>
            <a:off x="6259800" y="4150288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王漢宗中楷體破音二</a:t>
            </a:r>
            <a:endParaRPr sz="1800"/>
          </a:p>
        </p:txBody>
      </p:sp>
      <p:sp>
        <p:nvSpPr>
          <p:cNvPr id="812" name="Google Shape;812;p76"/>
          <p:cNvSpPr txBox="1"/>
          <p:nvPr/>
        </p:nvSpPr>
        <p:spPr>
          <a:xfrm>
            <a:off x="6259800" y="4872613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王漢宗中楷體破音三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目錄</a:t>
            </a:r>
            <a:endParaRPr/>
          </a:p>
        </p:txBody>
      </p:sp>
      <p:sp>
        <p:nvSpPr>
          <p:cNvPr id="243" name="Google Shape;243;p3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5" name="Google Shape;245;p32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2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各章節標題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/>
              <a:t>頁碼</a:t>
            </a:r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00" y="1639954"/>
            <a:ext cx="3155106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" name="Google Shape;248;p32"/>
          <p:cNvSpPr/>
          <p:nvPr/>
        </p:nvSpPr>
        <p:spPr>
          <a:xfrm>
            <a:off x="4413650" y="4631375"/>
            <a:ext cx="2523600" cy="1118100"/>
          </a:xfrm>
          <a:prstGeom prst="wedgeRoundRectCallout">
            <a:avLst>
              <a:gd fmla="val -71682" name="adj1"/>
              <a:gd fmla="val 4038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參考資料 &gt; 目錄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7"/>
          <p:cNvSpPr txBox="1"/>
          <p:nvPr>
            <p:ph type="title"/>
          </p:nvPr>
        </p:nvSpPr>
        <p:spPr>
          <a:xfrm>
            <a:off x="3186550" y="1939650"/>
            <a:ext cx="5633700" cy="29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感謝聆聽</a:t>
            </a:r>
            <a:endParaRPr b="0" sz="2800"/>
          </a:p>
        </p:txBody>
      </p:sp>
      <p:sp>
        <p:nvSpPr>
          <p:cNvPr id="818" name="Google Shape;818;p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819" name="Google Shape;819;p77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820" name="Google Shape;820;p77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1" name="Google Shape;821;p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2" name="Google Shape;822;p77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/>
              <a:t>下課囉！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910" y="1793527"/>
            <a:ext cx="2809912" cy="39648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" name="Google Shape;254;p3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正文</a:t>
            </a:r>
            <a:endParaRPr/>
          </a:p>
        </p:txBody>
      </p: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73" y="1548454"/>
            <a:ext cx="2809912" cy="39648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7" name="Google Shape;25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8794" y="2127082"/>
            <a:ext cx="2809912" cy="39648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33"/>
          <p:cNvSpPr/>
          <p:nvPr/>
        </p:nvSpPr>
        <p:spPr>
          <a:xfrm>
            <a:off x="856225" y="1357025"/>
            <a:ext cx="1449900" cy="1118100"/>
          </a:xfrm>
          <a:prstGeom prst="wedgeRoundRectCallout">
            <a:avLst>
              <a:gd fmla="val 78643" name="adj1"/>
              <a:gd fmla="val 6533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格式要統一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樣式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1039100" y="4306075"/>
            <a:ext cx="1771800" cy="1118100"/>
          </a:xfrm>
          <a:prstGeom prst="wedgeRoundRectCallout">
            <a:avLst>
              <a:gd fmla="val 78643" name="adj1"/>
              <a:gd fmla="val 6533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豐富的圖片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SmartArt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6501750" y="2307050"/>
            <a:ext cx="1771800" cy="1118100"/>
          </a:xfrm>
          <a:prstGeom prst="wedgeRoundRectCallout">
            <a:avLst>
              <a:gd fmla="val -96917" name="adj1"/>
              <a:gd fmla="val -9398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漂亮的表格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表格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5888988" y="5513350"/>
            <a:ext cx="2246400" cy="1118100"/>
          </a:xfrm>
          <a:prstGeom prst="wedgeRoundRectCallout">
            <a:avLst>
              <a:gd fmla="val -106412" name="adj1"/>
              <a:gd fmla="val -20902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插入 &gt; 頁碼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6067113" y="1089800"/>
            <a:ext cx="2246400" cy="1118100"/>
          </a:xfrm>
          <a:prstGeom prst="wedgeRoundRectCallout">
            <a:avLst>
              <a:gd fmla="val -101578" name="adj1"/>
              <a:gd fmla="val 55214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插入 &gt; 頁首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排版</a:t>
            </a:r>
            <a:endParaRPr/>
          </a:p>
        </p:txBody>
      </p:sp>
      <p:sp>
        <p:nvSpPr>
          <p:cNvPr id="268" name="Google Shape;268;p34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0" name="Google Shape;270;p3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951" y="1639974"/>
            <a:ext cx="3155105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34"/>
          <p:cNvSpPr/>
          <p:nvPr/>
        </p:nvSpPr>
        <p:spPr>
          <a:xfrm>
            <a:off x="1683148" y="5483650"/>
            <a:ext cx="1919100" cy="1118100"/>
          </a:xfrm>
          <a:prstGeom prst="wedgeRoundRectCallout">
            <a:avLst>
              <a:gd fmla="val 80421" name="adj1"/>
              <a:gd fmla="val -20899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插入 &gt; 頁碼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6067113" y="1089800"/>
            <a:ext cx="2246400" cy="1118100"/>
          </a:xfrm>
          <a:prstGeom prst="wedgeRoundRectCallout">
            <a:avLst>
              <a:gd fmla="val -89684" name="adj1"/>
              <a:gd fmla="val 21581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插入 &gt; 頁首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5" name="Google Shape;275;p34"/>
          <p:cNvSpPr/>
          <p:nvPr/>
        </p:nvSpPr>
        <p:spPr>
          <a:xfrm>
            <a:off x="499713" y="2732550"/>
            <a:ext cx="2246400" cy="1118100"/>
          </a:xfrm>
          <a:prstGeom prst="wedgeRoundRectCallout">
            <a:avLst>
              <a:gd fmla="val 120708" name="adj1"/>
              <a:gd fmla="val 30433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版面配置 &gt; 欄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製作順序</a:t>
            </a:r>
            <a:endParaRPr/>
          </a:p>
        </p:txBody>
      </p:sp>
      <p:sp>
        <p:nvSpPr>
          <p:cNvPr id="281" name="Google Shape;281;p3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2" name="Google Shape;282;p35"/>
          <p:cNvSpPr txBox="1"/>
          <p:nvPr>
            <p:ph idx="1" type="body"/>
          </p:nvPr>
        </p:nvSpPr>
        <p:spPr>
          <a:xfrm>
            <a:off x="311700" y="1639975"/>
            <a:ext cx="41910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zh-TW" sz="2800"/>
              <a:t>正文</a:t>
            </a:r>
            <a:endParaRPr b="1" sz="2800"/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zh-TW" sz="2400">
                <a:solidFill>
                  <a:schemeClr val="dk1"/>
                </a:solidFill>
              </a:rPr>
              <a:t>圖片與表格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正文的樣式：佈景主題</a:t>
            </a:r>
            <a:endParaRPr sz="24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zh-TW" sz="2800"/>
              <a:t>目錄</a:t>
            </a:r>
            <a:endParaRPr b="1" sz="2800"/>
          </a:p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zh-TW" sz="2800"/>
              <a:t>封面</a:t>
            </a:r>
            <a:endParaRPr b="1" sz="2800"/>
          </a:p>
        </p:txBody>
      </p:sp>
      <p:sp>
        <p:nvSpPr>
          <p:cNvPr id="283" name="Google Shape;283;p3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 startAt="4"/>
            </a:pPr>
            <a:r>
              <a:rPr b="1" lang="zh-TW" sz="2800"/>
              <a:t>分節</a:t>
            </a:r>
            <a:endParaRPr b="1" sz="2800"/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欄</a:t>
            </a:r>
            <a:endParaRPr sz="2400"/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頁首與頁尾：頁碼</a:t>
            </a:r>
            <a:endParaRPr sz="2400"/>
          </a:p>
          <a:p>
            <a:pPr indent="-3810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zh-TW" sz="2400"/>
              <a:t>目錄：重新整理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Part 2.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Smart Art</a:t>
            </a:r>
            <a:endParaRPr/>
          </a:p>
        </p:txBody>
      </p:sp>
      <p:sp>
        <p:nvSpPr>
          <p:cNvPr id="289" name="Google Shape;289;p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