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5" r:id="rId19"/>
    <p:sldId id="273" r:id="rId20"/>
    <p:sldId id="274" r:id="rId21"/>
    <p:sldId id="275" r:id="rId22"/>
    <p:sldId id="276" r:id="rId23"/>
    <p:sldId id="286" r:id="rId24"/>
    <p:sldId id="308" r:id="rId25"/>
    <p:sldId id="309" r:id="rId26"/>
    <p:sldId id="310" r:id="rId27"/>
    <p:sldId id="311" r:id="rId28"/>
    <p:sldId id="312" r:id="rId29"/>
    <p:sldId id="313" r:id="rId30"/>
    <p:sldId id="334" r:id="rId31"/>
    <p:sldId id="335" r:id="rId32"/>
    <p:sldId id="346" r:id="rId33"/>
    <p:sldId id="336" r:id="rId34"/>
    <p:sldId id="316" r:id="rId35"/>
    <p:sldId id="318" r:id="rId36"/>
    <p:sldId id="320" r:id="rId37"/>
    <p:sldId id="337" r:id="rId38"/>
    <p:sldId id="327" r:id="rId39"/>
    <p:sldId id="326" r:id="rId40"/>
    <p:sldId id="347" r:id="rId41"/>
    <p:sldId id="348" r:id="rId42"/>
  </p:sldIdLst>
  <p:sldSz cx="12188825" cy="6858000"/>
  <p:notesSz cx="6858000" cy="9144000"/>
  <p:embeddedFontLst>
    <p:embeddedFont>
      <p:font typeface="Grandstander" pitchFamily="2" charset="0"/>
      <p:regular r:id="rId44"/>
      <p:bold r:id="rId45"/>
      <p:italic r:id="rId46"/>
      <p:boldItalic r:id="rId47"/>
    </p:embeddedFont>
    <p:embeddedFont>
      <p:font typeface="Grandstander Medium" pitchFamily="2" charset="0"/>
      <p:regular r:id="rId48"/>
      <p:bold r:id="rId49"/>
      <p:italic r:id="rId50"/>
      <p:boldItalic r:id="rId51"/>
    </p:embeddedFont>
    <p:embeddedFont>
      <p:font typeface="Grandstander SemiBold" pitchFamily="2" charset="0"/>
      <p:regular r:id="rId52"/>
      <p:bold r:id="rId53"/>
      <p:italic r:id="rId54"/>
      <p:boldItalic r:id="rId55"/>
    </p:embeddedFont>
    <p:embeddedFont>
      <p:font typeface="Lato" panose="020F0502020204030203" pitchFamily="34" charset="0"/>
      <p:regular r:id="rId56"/>
      <p:bold r:id="rId57"/>
      <p:italic r:id="rId58"/>
      <p:boldItalic r:id="rId59"/>
    </p:embeddedFont>
    <p:embeddedFont>
      <p:font typeface="Verdana" panose="020B0604030504040204" pitchFamily="34" charset="0"/>
      <p:regular r:id="rId60"/>
      <p:bold r:id="rId61"/>
      <p:italic r:id="rId62"/>
      <p:boldItalic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489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1620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5" roundtripDataSignature="AMtx7mgnuhyMRbwcATiNhlm8KEmnCLuwp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07A45E-4514-CAE5-3C40-E2CD3DAFA70C}" name="Isabel Cruz do amaral Pupo" initials="IC" userId="S::isabel_pupo@vanzolini-ead.org.br::8f4c32d8-231f-4630-ae3e-1dca2f05616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7448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D32568A-5E4B-4D8C-8DA5-C9E5FD579432}">
  <a:tblStyle styleId="{4D32568A-5E4B-4D8C-8DA5-C9E5FD57943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EEF"/>
          </a:solidFill>
        </a:fill>
      </a:tcStyle>
    </a:wholeTbl>
    <a:band1H>
      <a:tcTxStyle/>
      <a:tcStyle>
        <a:tcBdr/>
        <a:fill>
          <a:solidFill>
            <a:srgbClr val="D5DBD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5DBD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42" autoAdjust="0"/>
    <p:restoredTop sz="90467" autoAdjust="0"/>
  </p:normalViewPr>
  <p:slideViewPr>
    <p:cSldViewPr snapToGrid="0">
      <p:cViewPr varScale="1">
        <p:scale>
          <a:sx n="55" d="100"/>
          <a:sy n="55" d="100"/>
        </p:scale>
        <p:origin x="1110" y="66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162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63" Type="http://schemas.openxmlformats.org/officeDocument/2006/relationships/font" Target="fonts/font2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18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80" Type="http://schemas.microsoft.com/office/2018/10/relationships/authors" Target="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62" Type="http://schemas.openxmlformats.org/officeDocument/2006/relationships/font" Target="fonts/font19.fntdata"/><Relationship Id="rId75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font" Target="fonts/font17.fntdata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76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ilustra%C3%A7%C3%A3o/little-kid-open-the-door-for-friend-ilustra%C3%A7%C3%A3o-royalty-free/1406112925" TargetMode="External"/><Relationship Id="rId13" Type="http://schemas.openxmlformats.org/officeDocument/2006/relationships/hyperlink" Target="https://www.gettyimages.com.br/detail/foto/mother-putting-daughter-to-sleep-at-home-imagem-royalty-free/1328360160" TargetMode="External"/><Relationship Id="rId18" Type="http://schemas.openxmlformats.org/officeDocument/2006/relationships/hyperlink" Target="https://www.gettyimages.com.br/detail/ilustra%C3%A7%C3%A3o/girl-waking-ilustra%C3%A7%C3%A3o-royalty-free/1209104406" TargetMode="External"/><Relationship Id="rId3" Type="http://schemas.openxmlformats.org/officeDocument/2006/relationships/hyperlink" Target="https://www.gettyimages.com.br/detail/ilustra%C3%A7%C3%A3o/vector-landscape-illustration-field-and-sun-or-ilustra%C3%A7%C3%A3o-royalty-free/1065393212" TargetMode="External"/><Relationship Id="rId21" Type="http://schemas.openxmlformats.org/officeDocument/2006/relationships/hyperlink" Target="http://www.freetts.com" TargetMode="External"/><Relationship Id="rId7" Type="http://schemas.openxmlformats.org/officeDocument/2006/relationships/hyperlink" Target="https://www.gettyimages.com.br/detail/ilustra%C3%A7%C3%A3o/little-kids-boy-and-girl-ride-school-bus-and-ilustra%C3%A7%C3%A3o-royalty-free/1477368584" TargetMode="External"/><Relationship Id="rId12" Type="http://schemas.openxmlformats.org/officeDocument/2006/relationships/hyperlink" Target="https://www.gettyimages.com.br/detail/foto/young-adult-woman-stretching-in-bed-waking-up-imagem-royalty-free/1313258640" TargetMode="External"/><Relationship Id="rId17" Type="http://schemas.openxmlformats.org/officeDocument/2006/relationships/hyperlink" Target="https://www.gettyimages.com.br/detail/ilustra%C3%A7%C3%A3o/black-and-white-girl-sleeping-ilustra%C3%A7%C3%A3o-royalty-free/1209104207" TargetMode="External"/><Relationship Id="rId2" Type="http://schemas.openxmlformats.org/officeDocument/2006/relationships/slide" Target="../slides/slide21.xml"/><Relationship Id="rId16" Type="http://schemas.openxmlformats.org/officeDocument/2006/relationships/hyperlink" Target="https://www.gettyimages.com.br/detail/ilustra%C3%A7%C3%A3o/black-and-white-kids-daily-routine-activities-ilustra%C3%A7%C3%A3o-royalty-free/1209842751" TargetMode="External"/><Relationship Id="rId20" Type="http://schemas.openxmlformats.org/officeDocument/2006/relationships/hyperlink" Target="https://www.gettyimages.com.br/detail/ilustra%C3%A7%C3%A3o/girl-sleeping-ilustra%C3%A7%C3%A3o-royalty-free/1209104476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young-teacher-explain-to-student-about-letter-ilustra%C3%A7%C3%A3o-royalty-free/1413605027" TargetMode="External"/><Relationship Id="rId11" Type="http://schemas.openxmlformats.org/officeDocument/2006/relationships/hyperlink" Target="https://www.gettyimages.com.br/detail/ilustra%C3%A7%C3%A3o/little-kid-sleep-in-the-room-at-night-ilustra%C3%A7%C3%A3o-royalty-free/1399103371" TargetMode="External"/><Relationship Id="rId24" Type="http://schemas.openxmlformats.org/officeDocument/2006/relationships/hyperlink" Target="https://www.youtube.com/watch?v=CWA2pRIDHuI" TargetMode="External"/><Relationship Id="rId5" Type="http://schemas.openxmlformats.org/officeDocument/2006/relationships/hyperlink" Target="https://www.gettyimages.com.br/detail/ilustra%C3%A7%C3%A3o/little-kids-say-good-morning-to-teacher-ilustra%C3%A7%C3%A3o-royalty-free/1415548540" TargetMode="External"/><Relationship Id="rId15" Type="http://schemas.openxmlformats.org/officeDocument/2006/relationships/hyperlink" Target="https://www.gettyimages.com.br/detail/ilustra%C3%A7%C3%A3o/black-and-white-girl-waking-ilustra%C3%A7%C3%A3o-royalty-free/1209104475" TargetMode="External"/><Relationship Id="rId23" Type="http://schemas.openxmlformats.org/officeDocument/2006/relationships/hyperlink" Target="https://pixabay.com/sound-effects/rooster-cry-173621/" TargetMode="External"/><Relationship Id="rId10" Type="http://schemas.openxmlformats.org/officeDocument/2006/relationships/hyperlink" Target="https://www.gettyimages.com.br/detail/ilustra%C3%A7%C3%A3o/little-kid-open-the-door-for-friend-ilustra%C3%A7%C3%A3o-royalty-free/1406112997" TargetMode="External"/><Relationship Id="rId19" Type="http://schemas.openxmlformats.org/officeDocument/2006/relationships/hyperlink" Target="https://www.gettyimages.com.br/detail/ilustra%C3%A7%C3%A3o/kids-daily-routine-activities-ilustra%C3%A7%C3%A3o-royalty-free/1209843101" TargetMode="External"/><Relationship Id="rId4" Type="http://schemas.openxmlformats.org/officeDocument/2006/relationships/hyperlink" Target="https://www.gettyimages.com.br/detail/ilustra%C3%A7%C3%A3o/little-kid-wake-up-in-the-morning-ilustra%C3%A7%C3%A3o-royalty-free/1399103373" TargetMode="External"/><Relationship Id="rId9" Type="http://schemas.openxmlformats.org/officeDocument/2006/relationships/hyperlink" Target="https://www.gettyimages.com.br/detail/ilustra%C3%A7%C3%A3o/little-kid-play-a-dinosaur-toy-with-friend-and-ilustra%C3%A7%C3%A3o-royalty-free/1482743117" TargetMode="External"/><Relationship Id="rId14" Type="http://schemas.openxmlformats.org/officeDocument/2006/relationships/hyperlink" Target="https://www.gettyimages.com.br/detail/foto/african-descent-boy-moves-off-to-college-and-hugs-imagem-royalty-free/586045250" TargetMode="External"/><Relationship Id="rId22" Type="http://schemas.openxmlformats.org/officeDocument/2006/relationships/hyperlink" Target="https://pixabay.com/sound-effects/owl-hooting-223549/" TargetMode="Externa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sz="800" dirty="0"/>
          </a:p>
        </p:txBody>
      </p:sp>
      <p:sp>
        <p:nvSpPr>
          <p:cNvPr id="225" name="Google Shape;22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sz="700" b="1" dirty="0">
              <a:solidFill>
                <a:srgbClr val="38761D"/>
              </a:solidFill>
            </a:endParaRPr>
          </a:p>
        </p:txBody>
      </p:sp>
      <p:sp>
        <p:nvSpPr>
          <p:cNvPr id="241" name="Google Shape;24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sz="800" dirty="0">
              <a:solidFill>
                <a:schemeClr val="dk1"/>
              </a:solidFill>
            </a:endParaRPr>
          </a:p>
        </p:txBody>
      </p:sp>
      <p:sp>
        <p:nvSpPr>
          <p:cNvPr id="254" name="Google Shape;25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sz="800" dirty="0"/>
          </a:p>
        </p:txBody>
      </p:sp>
      <p:sp>
        <p:nvSpPr>
          <p:cNvPr id="272" name="Google Shape;27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21bbbf36c6b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800" dirty="0"/>
          </a:p>
        </p:txBody>
      </p:sp>
      <p:sp>
        <p:nvSpPr>
          <p:cNvPr id="287" name="Google Shape;287;g21bbbf36c6b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sz="800" dirty="0">
              <a:solidFill>
                <a:schemeClr val="dk1"/>
              </a:solidFill>
            </a:endParaRPr>
          </a:p>
        </p:txBody>
      </p:sp>
      <p:sp>
        <p:nvSpPr>
          <p:cNvPr id="303" name="Google Shape;30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1bbbf36c6b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sz="800" dirty="0">
              <a:solidFill>
                <a:schemeClr val="dk1"/>
              </a:solidFill>
            </a:endParaRPr>
          </a:p>
        </p:txBody>
      </p:sp>
      <p:sp>
        <p:nvSpPr>
          <p:cNvPr id="318" name="Google Shape;318;g21bbbf36c6b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5" name="Google Shape;33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056db4053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" name="Google Shape;321;g3056db4053b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0" name="Google Shape;35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3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21bbbf36c6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5" name="Google Shape;355;g21bbbf36c6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21bbbf36c6b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000" b="1" dirty="0"/>
              <a:t>Slide 3 </a:t>
            </a:r>
            <a:r>
              <a:rPr lang="pt-BR" sz="1000" b="1" dirty="0">
                <a:latin typeface="+mn-lt"/>
                <a:ea typeface="Arial"/>
                <a:cs typeface="Arial"/>
                <a:sym typeface="Arial"/>
              </a:rPr>
              <a:t>–</a:t>
            </a:r>
            <a:r>
              <a:rPr lang="pt-BR" sz="1000" b="1" dirty="0"/>
              <a:t> </a:t>
            </a:r>
            <a:r>
              <a:rPr lang="pt-BR" sz="800" dirty="0">
                <a:solidFill>
                  <a:schemeClr val="dk1"/>
                </a:solidFill>
              </a:rPr>
              <a:t>Parts of day: </a:t>
            </a:r>
            <a:r>
              <a:rPr lang="pt-BR" sz="800" u="sng" dirty="0">
                <a:solidFill>
                  <a:schemeClr val="hlink"/>
                </a:solidFill>
                <a:hlinkClick r:id="rId3"/>
              </a:rPr>
              <a:t>https://www.gettyimages.com.br/detail/ilustra%C3%A7%C3%A3o/vector-landscape-illustration-field-and-sun-or-ilustra%C3%A7%C3%A3o-royalty-free/1065393212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1000" b="1" dirty="0">
              <a:solidFill>
                <a:srgbClr val="38761D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000" b="1" dirty="0"/>
              <a:t>Slide 4 </a:t>
            </a:r>
            <a:r>
              <a:rPr lang="pt-BR" sz="1000" b="1" dirty="0">
                <a:latin typeface="+mn-lt"/>
                <a:ea typeface="Arial"/>
                <a:cs typeface="Arial"/>
                <a:sym typeface="Arial"/>
              </a:rPr>
              <a:t>–</a:t>
            </a:r>
            <a:r>
              <a:rPr lang="pt-BR" sz="1000" b="1" dirty="0"/>
              <a:t> </a:t>
            </a:r>
            <a:r>
              <a:rPr lang="pt-BR" sz="800" dirty="0">
                <a:solidFill>
                  <a:schemeClr val="dk1"/>
                </a:solidFill>
              </a:rPr>
              <a:t>Wake up: </a:t>
            </a:r>
            <a:r>
              <a:rPr lang="pt-BR" sz="800" u="sng" dirty="0">
                <a:solidFill>
                  <a:schemeClr val="hlink"/>
                </a:solidFill>
                <a:hlinkClick r:id="rId4"/>
              </a:rPr>
              <a:t>https://www.gettyimages.com.br/detail/ilustra%C3%A7%C3%A3o/little-kid-wake-up-in-the-morning-ilustra%C3%A7%C3%A3o-royalty-free/1399103373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lang="pt-BR" sz="1000" b="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000" b="1" dirty="0"/>
              <a:t>Slide 5 </a:t>
            </a:r>
            <a:r>
              <a:rPr lang="pt-BR" sz="1000" b="1" dirty="0">
                <a:latin typeface="+mn-lt"/>
                <a:ea typeface="Arial"/>
                <a:cs typeface="Arial"/>
                <a:sym typeface="Arial"/>
              </a:rPr>
              <a:t>–</a:t>
            </a:r>
            <a:r>
              <a:rPr lang="pt-BR" sz="1000" b="1" dirty="0"/>
              <a:t> </a:t>
            </a:r>
            <a:r>
              <a:rPr lang="pt-BR" sz="800" dirty="0">
                <a:solidFill>
                  <a:schemeClr val="dk1"/>
                </a:solidFill>
              </a:rPr>
              <a:t>Teacher/Kids: </a:t>
            </a:r>
            <a:r>
              <a:rPr lang="pt-BR" sz="800" u="sng" dirty="0">
                <a:solidFill>
                  <a:schemeClr val="hlink"/>
                </a:solidFill>
                <a:hlinkClick r:id="rId5"/>
              </a:rPr>
              <a:t>https://www.gettyimages.com.br/detail/ilustra%C3%A7%C3%A3o/little-kids-say-good-morning-to-teacher-ilustra%C3%A7%C3%A3o-royalty-free/1415548540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000" b="1" dirty="0"/>
              <a:t>Slide 6 </a:t>
            </a:r>
            <a:r>
              <a:rPr lang="pt-BR" sz="800" b="1" dirty="0">
                <a:latin typeface="+mn-lt"/>
                <a:ea typeface="Arial"/>
                <a:cs typeface="Arial"/>
                <a:sym typeface="Arial"/>
              </a:rPr>
              <a:t>– </a:t>
            </a:r>
            <a:r>
              <a:rPr lang="pt-BR" sz="800" dirty="0" err="1">
                <a:solidFill>
                  <a:schemeClr val="dk1"/>
                </a:solidFill>
              </a:rPr>
              <a:t>Teacher</a:t>
            </a:r>
            <a:r>
              <a:rPr lang="pt-BR" sz="800" dirty="0">
                <a:solidFill>
                  <a:schemeClr val="dk1"/>
                </a:solidFill>
              </a:rPr>
              <a:t>/Alphabet: </a:t>
            </a:r>
            <a:r>
              <a:rPr lang="pt-BR" sz="800" u="sng" dirty="0">
                <a:solidFill>
                  <a:schemeClr val="hlink"/>
                </a:solidFill>
                <a:hlinkClick r:id="rId6"/>
              </a:rPr>
              <a:t>https://www.gettyimages.com.br/detail/ilustra%C3%A7%C3%A3o/young-teacher-explain-to-student-about-letter-ilustra%C3%A7%C3%A3o-royalty-free/1413605027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lang="pt-BR" sz="1000" b="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000" b="1" dirty="0"/>
              <a:t>Slide 7 </a:t>
            </a:r>
            <a:r>
              <a:rPr lang="pt-BR" sz="1000" b="1" dirty="0">
                <a:latin typeface="+mn-lt"/>
                <a:ea typeface="Arial"/>
                <a:cs typeface="Arial"/>
                <a:sym typeface="Arial"/>
              </a:rPr>
              <a:t>–</a:t>
            </a:r>
            <a:r>
              <a:rPr lang="pt-BR" sz="1000" b="1" dirty="0"/>
              <a:t> </a:t>
            </a:r>
            <a:r>
              <a:rPr lang="pt-BR" sz="800" dirty="0">
                <a:solidFill>
                  <a:schemeClr val="dk1"/>
                </a:solidFill>
              </a:rPr>
              <a:t>Bus: </a:t>
            </a:r>
            <a:r>
              <a:rPr lang="pt-BR" sz="800" u="sng" dirty="0">
                <a:solidFill>
                  <a:schemeClr val="hlink"/>
                </a:solidFill>
                <a:hlinkClick r:id="rId7"/>
              </a:rPr>
              <a:t>https://www.gettyimages.com.br/detail/ilustra%C3%A7%C3%A3o/little-kids-boy-and-girl-ride-school-bus-and-ilustra%C3%A7%C3%A3o-royalty-free/1477368584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b="1" dirty="0"/>
              <a:t>Slide 8 </a:t>
            </a:r>
            <a:r>
              <a:rPr lang="pt-BR" sz="1000" b="1" dirty="0">
                <a:latin typeface="+mn-lt"/>
                <a:ea typeface="Arial"/>
                <a:cs typeface="Arial"/>
                <a:sym typeface="Arial"/>
              </a:rPr>
              <a:t>–</a:t>
            </a:r>
            <a:r>
              <a:rPr lang="pt-BR" sz="1000" b="1" dirty="0"/>
              <a:t> </a:t>
            </a:r>
            <a:r>
              <a:rPr lang="pt-BR" sz="800" dirty="0">
                <a:solidFill>
                  <a:schemeClr val="dk1"/>
                </a:solidFill>
              </a:rPr>
              <a:t>Boy/Girl/Door/Hi: </a:t>
            </a:r>
            <a:r>
              <a:rPr lang="pt-BR" sz="800" u="sng" dirty="0">
                <a:solidFill>
                  <a:schemeClr val="hlink"/>
                </a:solidFill>
                <a:hlinkClick r:id="rId8"/>
              </a:rPr>
              <a:t>https://www.gettyimages.com.br/detail/ilustra%C3%A7%C3%A3o/little-kid-open-the-door-for-friend-ilustra%C3%A7%C3%A3o-royalty-free/1406112925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b="1" dirty="0"/>
              <a:t>Slide 9 </a:t>
            </a:r>
            <a:r>
              <a:rPr lang="pt-BR" sz="1000" b="1" dirty="0">
                <a:latin typeface="+mn-lt"/>
                <a:ea typeface="Arial"/>
                <a:cs typeface="Arial"/>
                <a:sym typeface="Arial"/>
              </a:rPr>
              <a:t>–</a:t>
            </a:r>
            <a:r>
              <a:rPr lang="pt-BR" sz="1000" b="1" dirty="0"/>
              <a:t> </a:t>
            </a:r>
            <a:r>
              <a:rPr lang="pt-BR" sz="800" dirty="0">
                <a:solidFill>
                  <a:schemeClr val="dk1"/>
                </a:solidFill>
              </a:rPr>
              <a:t>Boy/Girl/Dinosaurs: </a:t>
            </a:r>
            <a:r>
              <a:rPr lang="pt-BR" sz="800" u="sng" dirty="0">
                <a:solidFill>
                  <a:schemeClr val="hlink"/>
                </a:solidFill>
                <a:hlinkClick r:id="rId9"/>
              </a:rPr>
              <a:t>https://www.gettyimages.com.br/detail/ilustra%C3%A7%C3%A3o/little-kid-play-a-dinosaur-toy-with-friend-and-ilustra%C3%A7%C3%A3o-royalty-free/1482743117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10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b="1" dirty="0"/>
              <a:t>Slide 10 </a:t>
            </a:r>
            <a:r>
              <a:rPr lang="pt-BR" sz="800" b="1" dirty="0">
                <a:latin typeface="+mn-lt"/>
                <a:ea typeface="Arial"/>
                <a:cs typeface="Arial"/>
                <a:sym typeface="Arial"/>
              </a:rPr>
              <a:t>– </a:t>
            </a:r>
            <a:r>
              <a:rPr lang="pt-BR" sz="800" dirty="0">
                <a:solidFill>
                  <a:schemeClr val="dk1"/>
                </a:solidFill>
              </a:rPr>
              <a:t>Boy/Girl/Door/Bye: </a:t>
            </a:r>
            <a:r>
              <a:rPr lang="pt-BR" sz="800" u="sng" dirty="0">
                <a:solidFill>
                  <a:schemeClr val="hlink"/>
                </a:solidFill>
                <a:hlinkClick r:id="rId10"/>
              </a:rPr>
              <a:t>https://www.gettyimages.com.br/detail/ilustra%C3%A7%C3%A3o/little-kid-open-the-door-for-friend-ilustra%C3%A7%C3%A3o-royalty-free/1406112997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000" b="1" dirty="0"/>
              <a:t>Slide 11 </a:t>
            </a:r>
            <a:r>
              <a:rPr lang="pt-BR" sz="1000" b="1" dirty="0">
                <a:latin typeface="+mn-lt"/>
                <a:ea typeface="Arial"/>
                <a:cs typeface="Arial"/>
                <a:sym typeface="Arial"/>
              </a:rPr>
              <a:t>–</a:t>
            </a:r>
            <a:r>
              <a:rPr lang="pt-BR" sz="1000" b="1" dirty="0"/>
              <a:t> </a:t>
            </a:r>
            <a:r>
              <a:rPr lang="pt-BR" sz="800" dirty="0">
                <a:solidFill>
                  <a:schemeClr val="dk1"/>
                </a:solidFill>
              </a:rPr>
              <a:t>Girl Sleep: </a:t>
            </a:r>
            <a:r>
              <a:rPr lang="pt-BR" sz="800" u="sng" dirty="0">
                <a:solidFill>
                  <a:schemeClr val="hlink"/>
                </a:solidFill>
                <a:hlinkClick r:id="rId11"/>
              </a:rPr>
              <a:t>https://www.gettyimages.com.br/detail/ilustra%C3%A7%C3%A3o/little-kid-sleep-in-the-room-at-night-ilustra%C3%A7%C3%A3o-royalty-free/1399103371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10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000" b="1" dirty="0"/>
              <a:t>Slide 12 </a:t>
            </a:r>
            <a:r>
              <a:rPr lang="pt-BR" sz="800" b="1" dirty="0">
                <a:latin typeface="+mn-lt"/>
                <a:ea typeface="Arial"/>
                <a:cs typeface="Arial"/>
                <a:sym typeface="Arial"/>
              </a:rPr>
              <a:t>–</a:t>
            </a:r>
            <a:br>
              <a:rPr lang="pt-BR" sz="800" b="1" dirty="0">
                <a:latin typeface="+mn-lt"/>
                <a:ea typeface="Arial"/>
                <a:cs typeface="Arial"/>
                <a:sym typeface="Arial"/>
              </a:rPr>
            </a:br>
            <a:r>
              <a:rPr lang="pt-BR" sz="800" dirty="0">
                <a:solidFill>
                  <a:schemeClr val="dk1"/>
                </a:solidFill>
              </a:rPr>
              <a:t>Bus: </a:t>
            </a:r>
            <a:r>
              <a:rPr lang="pt-BR" sz="800" u="sng" dirty="0">
                <a:solidFill>
                  <a:schemeClr val="hlink"/>
                </a:solidFill>
                <a:hlinkClick r:id="rId7"/>
              </a:rPr>
              <a:t>https://www.gettyimages.com.br/detail/ilustra%C3%A7%C3%A3o/little-kids-boy-and-girl-ride-school-bus-and-ilustra%C3%A7%C3%A3o-royalty-free/1477368584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Teacher/Kids: </a:t>
            </a:r>
            <a:r>
              <a:rPr lang="pt-BR" sz="800" u="sng" dirty="0">
                <a:solidFill>
                  <a:schemeClr val="hlink"/>
                </a:solidFill>
                <a:hlinkClick r:id="rId5"/>
              </a:rPr>
              <a:t>https://www.gettyimages.com.br/detail/ilustra%C3%A7%C3%A3o/little-kids-say-good-morning-to-teacher-ilustra%C3%A7%C3%A3o-royalty-free/1415548540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Boy/Girl/Door/Hi: </a:t>
            </a:r>
            <a:r>
              <a:rPr lang="pt-BR" sz="800" u="sng" dirty="0">
                <a:solidFill>
                  <a:schemeClr val="hlink"/>
                </a:solidFill>
                <a:hlinkClick r:id="rId8"/>
              </a:rPr>
              <a:t>https://www.gettyimages.com.br/detail/ilustra%C3%A7%C3%A3o/little-kid-open-the-door-for-friend-ilustra%C3%A7%C3%A3o-royalty-free/1406112925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Boy/Girl/Door/Bye: </a:t>
            </a:r>
            <a:r>
              <a:rPr lang="pt-BR" sz="800" u="sng" dirty="0">
                <a:solidFill>
                  <a:schemeClr val="hlink"/>
                </a:solidFill>
                <a:hlinkClick r:id="rId10"/>
              </a:rPr>
              <a:t>https://www.gettyimages.com.br/detail/ilustra%C3%A7%C3%A3o/little-kid-open-the-door-for-friend-ilustra%C3%A7%C3%A3o-royalty-free/1406112997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000" b="1" dirty="0"/>
              <a:t>Slides 13 e 14 </a:t>
            </a:r>
            <a:r>
              <a:rPr lang="pt-BR" sz="800" b="1" dirty="0">
                <a:latin typeface="+mn-lt"/>
                <a:ea typeface="Arial"/>
                <a:cs typeface="Arial"/>
                <a:sym typeface="Arial"/>
              </a:rPr>
              <a:t>–</a:t>
            </a:r>
            <a:br>
              <a:rPr lang="pt-BR" sz="800" b="1" dirty="0">
                <a:latin typeface="+mn-lt"/>
                <a:ea typeface="Arial"/>
                <a:cs typeface="Arial"/>
                <a:sym typeface="Arial"/>
              </a:rPr>
            </a:br>
            <a:r>
              <a:rPr lang="pt-BR" sz="800" dirty="0">
                <a:solidFill>
                  <a:schemeClr val="dk1"/>
                </a:solidFill>
              </a:rPr>
              <a:t>Girl Morning: </a:t>
            </a:r>
            <a:r>
              <a:rPr lang="pt-BR" sz="800" u="sng" dirty="0">
                <a:solidFill>
                  <a:schemeClr val="hlink"/>
                </a:solidFill>
                <a:hlinkClick r:id="rId12"/>
              </a:rPr>
              <a:t>https://www.gettyimages.com.br/detail/foto/young-adult-woman-stretching-in-bed-waking-up-imagem-royalty-free/1313258640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Mom/Daughter/Night: </a:t>
            </a:r>
            <a:r>
              <a:rPr lang="pt-BR" sz="800" u="sng" dirty="0">
                <a:solidFill>
                  <a:schemeClr val="hlink"/>
                </a:solidFill>
                <a:hlinkClick r:id="rId13"/>
              </a:rPr>
              <a:t>https://www.gettyimages.com.br/detail/foto/mother-putting-daughter-to-sleep-at-home-imagem-royalty-free/1328360160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Boy/Mom/Bye: </a:t>
            </a:r>
            <a:r>
              <a:rPr lang="pt-BR" sz="800" u="sng" dirty="0">
                <a:solidFill>
                  <a:schemeClr val="hlink"/>
                </a:solidFill>
                <a:hlinkClick r:id="rId14"/>
              </a:rPr>
              <a:t>https://www.gettyimages.com.br/detail/foto/african-descent-boy-moves-off-to-college-and-hugs-imagem-royalty-free/586045250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000" b="1" dirty="0"/>
              <a:t>Slide 15 </a:t>
            </a:r>
            <a:r>
              <a:rPr lang="pt-BR" sz="1000" b="1" dirty="0">
                <a:latin typeface="+mn-lt"/>
                <a:ea typeface="Arial"/>
                <a:cs typeface="Arial"/>
                <a:sym typeface="Arial"/>
              </a:rPr>
              <a:t>–</a:t>
            </a:r>
            <a:br>
              <a:rPr lang="pt-BR" sz="1000" b="1" dirty="0">
                <a:latin typeface="+mn-lt"/>
                <a:ea typeface="Arial"/>
                <a:cs typeface="Arial"/>
                <a:sym typeface="Arial"/>
              </a:rPr>
            </a:br>
            <a:r>
              <a:rPr lang="pt-BR" sz="800" dirty="0">
                <a:solidFill>
                  <a:schemeClr val="dk1"/>
                </a:solidFill>
              </a:rPr>
              <a:t>Wake up BW: </a:t>
            </a:r>
            <a:r>
              <a:rPr lang="pt-BR" sz="800" u="sng" dirty="0">
                <a:solidFill>
                  <a:schemeClr val="hlink"/>
                </a:solidFill>
                <a:hlinkClick r:id="rId15"/>
              </a:rPr>
              <a:t>https://www.gettyimages.com.br/detail/ilustra%C3%A7%C3%A3o/black-and-white-girl-waking-ilustra%C3%A7%C3%A3o-royalty-free/1209104475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Dinner BW: </a:t>
            </a:r>
            <a:r>
              <a:rPr lang="pt-BR" sz="800" u="sng" dirty="0">
                <a:solidFill>
                  <a:schemeClr val="hlink"/>
                </a:solidFill>
                <a:hlinkClick r:id="rId16"/>
              </a:rPr>
              <a:t>https://www.gettyimages.com.br/detail/ilustra%C3%A7%C3%A3o/black-and-white-kids-daily-routine-activities-ilustra%C3%A7%C3%A3o-royalty-free/1209842751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Sleep BW: </a:t>
            </a:r>
            <a:r>
              <a:rPr lang="pt-BR" sz="800" u="sng" dirty="0">
                <a:solidFill>
                  <a:schemeClr val="hlink"/>
                </a:solidFill>
                <a:hlinkClick r:id="rId17"/>
              </a:rPr>
              <a:t>https://www.gettyimages.com.br/detail/ilustra%C3%A7%C3%A3o/black-and-white-girl-sleeping-ilustra%C3%A7%C3%A3o-royalty-free/1209104207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pt-BR" sz="1000" b="1" dirty="0"/>
              <a:t>Slide 16 </a:t>
            </a:r>
            <a:r>
              <a:rPr lang="pt-BR" sz="1000" b="1" dirty="0">
                <a:latin typeface="+mn-lt"/>
                <a:ea typeface="Arial"/>
                <a:cs typeface="Arial"/>
                <a:sym typeface="Arial"/>
              </a:rPr>
              <a:t>–</a:t>
            </a:r>
            <a:br>
              <a:rPr lang="pt-BR" sz="1000" b="1" dirty="0">
                <a:latin typeface="+mn-lt"/>
                <a:ea typeface="Arial"/>
                <a:cs typeface="Arial"/>
                <a:sym typeface="Arial"/>
              </a:rPr>
            </a:br>
            <a:r>
              <a:rPr lang="pt-BR" sz="800" dirty="0">
                <a:solidFill>
                  <a:schemeClr val="dk1"/>
                </a:solidFill>
              </a:rPr>
              <a:t>Wake up: </a:t>
            </a:r>
            <a:r>
              <a:rPr lang="pt-BR" sz="800" u="sng" dirty="0">
                <a:solidFill>
                  <a:schemeClr val="hlink"/>
                </a:solidFill>
                <a:hlinkClick r:id="rId18"/>
              </a:rPr>
              <a:t>https://www.gettyimages.com.br/detail/ilustra%C3%A7%C3%A3o/girl-waking-ilustra%C3%A7%C3%A3o-royalty-free/1209104406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Dinner: </a:t>
            </a:r>
            <a:r>
              <a:rPr lang="pt-BR" sz="800" u="sng" dirty="0">
                <a:solidFill>
                  <a:schemeClr val="hlink"/>
                </a:solidFill>
                <a:hlinkClick r:id="rId19"/>
              </a:rPr>
              <a:t>https://www.gettyimages.com.br/detail/ilustra%C3%A7%C3%A3o/kids-daily-routine-activities-ilustra%C3%A7%C3%A3o-royalty-free/1209843101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dirty="0">
                <a:solidFill>
                  <a:schemeClr val="dk1"/>
                </a:solidFill>
              </a:rPr>
              <a:t>Sleep: </a:t>
            </a:r>
            <a:r>
              <a:rPr lang="pt-BR" sz="800" u="sng" dirty="0">
                <a:solidFill>
                  <a:schemeClr val="hlink"/>
                </a:solidFill>
                <a:hlinkClick r:id="rId20"/>
              </a:rPr>
              <a:t>https://www.gettyimages.com.br/detail/ilustra%C3%A7%C3%A3o/girl-sleeping-ilustra%C3%A7%C3%A3o-royalty-free/1209104476</a:t>
            </a:r>
            <a:r>
              <a:rPr lang="pt-BR" sz="800" dirty="0">
                <a:solidFill>
                  <a:schemeClr val="dk1"/>
                </a:solidFill>
              </a:rPr>
              <a:t> </a:t>
            </a:r>
            <a:endParaRPr sz="10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b="1" dirty="0">
              <a:solidFill>
                <a:srgbClr val="38761D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000" b="1" dirty="0"/>
              <a:t>Arquivos de áudio produzidos pelo website </a:t>
            </a:r>
            <a:r>
              <a:rPr lang="pt-BR" sz="1000" u="sng" dirty="0">
                <a:solidFill>
                  <a:srgbClr val="5097C0"/>
                </a:solidFill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www.freetts.com</a:t>
            </a:r>
            <a:r>
              <a:rPr lang="pt-BR" sz="1000" dirty="0">
                <a:solidFill>
                  <a:srgbClr val="5097C0"/>
                </a:solidFill>
              </a:rPr>
              <a:t> 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000" b="1" dirty="0"/>
              <a:t>Efeitos sonoros slides 11 e 12: 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000" dirty="0"/>
              <a:t>Sound effect owl: </a:t>
            </a:r>
            <a:r>
              <a:rPr lang="pt-BR" sz="1000" u="sng" dirty="0">
                <a:solidFill>
                  <a:srgbClr val="2200CC"/>
                </a:solidFill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https://pixabay.com/sound-effects/</a:t>
            </a:r>
            <a:r>
              <a:rPr lang="pt-BR" sz="1000" u="sng" dirty="0" err="1">
                <a:solidFill>
                  <a:srgbClr val="2200CC"/>
                </a:solidFill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owl</a:t>
            </a:r>
            <a:r>
              <a:rPr lang="pt-BR" sz="1000" u="sng" dirty="0">
                <a:solidFill>
                  <a:srgbClr val="2200CC"/>
                </a:solidFill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pt-BR" sz="1000" u="sng" dirty="0" err="1">
                <a:solidFill>
                  <a:srgbClr val="2200CC"/>
                </a:solidFill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hooting</a:t>
            </a:r>
            <a:r>
              <a:rPr lang="pt-BR" sz="1000" u="sng" dirty="0">
                <a:solidFill>
                  <a:srgbClr val="2200CC"/>
                </a:solidFill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-223549/</a:t>
            </a:r>
            <a:r>
              <a:rPr lang="pt-BR" sz="1000" u="sng" dirty="0">
                <a:solidFill>
                  <a:srgbClr val="2200CC"/>
                </a:solidFill>
              </a:rPr>
              <a:t>.</a:t>
            </a:r>
            <a:r>
              <a:rPr lang="pt-BR" sz="1000" dirty="0"/>
              <a:t> Acesso em: 16 jul. 2024.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/>
              <a:t>Sound effect rooster: </a:t>
            </a:r>
            <a:r>
              <a:rPr lang="pt-BR" sz="1000" u="sng" dirty="0">
                <a:solidFill>
                  <a:srgbClr val="2200CC"/>
                </a:solidFill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https://pixabay.com/sound-effects/</a:t>
            </a:r>
            <a:r>
              <a:rPr lang="pt-BR" sz="1000" u="sng" dirty="0" err="1">
                <a:solidFill>
                  <a:srgbClr val="2200CC"/>
                </a:solidFill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rooster</a:t>
            </a:r>
            <a:r>
              <a:rPr lang="pt-BR" sz="1000" u="sng" dirty="0">
                <a:solidFill>
                  <a:srgbClr val="2200CC"/>
                </a:solidFill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pt-BR" sz="1000" u="sng" dirty="0" err="1">
                <a:solidFill>
                  <a:srgbClr val="2200CC"/>
                </a:solidFill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cry</a:t>
            </a:r>
            <a:r>
              <a:rPr lang="pt-BR" sz="1000" u="sng" dirty="0">
                <a:solidFill>
                  <a:srgbClr val="2200CC"/>
                </a:solidFill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-173621/</a:t>
            </a:r>
            <a:r>
              <a:rPr lang="pt-BR" sz="1000" u="sng" dirty="0">
                <a:solidFill>
                  <a:srgbClr val="2200CC"/>
                </a:solidFill>
              </a:rPr>
              <a:t>.</a:t>
            </a:r>
            <a:r>
              <a:rPr lang="pt-BR" sz="1000" dirty="0"/>
              <a:t> Acesso em: 16 jul. 2024.</a:t>
            </a: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dirty="0"/>
              <a:t>Sound effect rattlesnake: </a:t>
            </a:r>
            <a:r>
              <a:rPr lang="pt-BR" sz="1000" u="sng" dirty="0">
                <a:solidFill>
                  <a:srgbClr val="2200CC"/>
                </a:solidFill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https://www.youtube.com/watch?v=CWA2pRIDHuI</a:t>
            </a:r>
            <a:r>
              <a:rPr lang="pt-BR" sz="1000" u="sng" dirty="0">
                <a:solidFill>
                  <a:srgbClr val="2200CC"/>
                </a:solidFill>
              </a:rPr>
              <a:t>.</a:t>
            </a:r>
            <a:r>
              <a:rPr lang="pt-BR" sz="1000" dirty="0"/>
              <a:t> Acesso em: 16 jul. 2024.</a:t>
            </a:r>
            <a:endParaRPr sz="10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dirty="0"/>
          </a:p>
        </p:txBody>
      </p:sp>
      <p:sp>
        <p:nvSpPr>
          <p:cNvPr id="360" name="Google Shape;360;g21bbbf36c6b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21bbbf36c6b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g21bbbf36c6b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C9B1FB52-8991-27DE-07B6-CA8C3E366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E860A3E6-2158-4A66-9A7B-2336588608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FD78EF8B-E89F-2DD4-55D8-8015C439CC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143529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F5222D24-7A8A-CE39-3E03-EC33493F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3CFAEBD5-FB18-0099-6FCF-FA45FF6537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7D65A55E-587D-4E82-FF7F-609DE3F76C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54296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A13590BB-AD5D-7F42-5156-B6CC9F9FE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0EEF8099-944E-D868-2685-4F75EA9FDA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86065C2D-A403-3A0F-B399-6E8AD9D126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05828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75E6DA81-9696-E19B-24C3-95A5CD238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7BA2E393-EC4D-2E31-97D0-DD5B16AE6D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840965D9-39A6-B4D3-B2E3-C09804771E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371102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13473C95-F0E8-2EA0-218D-D8A2C15C6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B0C1E936-43F1-759A-852B-3D838FEA2B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F32C9EF1-9B0A-B860-F43E-4F8B5CD51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247681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ABF8B0C0-2153-D6F6-B062-FA402149D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67EC7965-AC4F-C817-059F-F98C440BD5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EBCB6DD3-6EE5-D71D-49DC-5973C88079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33944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12A2ED65-DDD1-84C7-CFE1-E9618D5A9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4B10CA5A-AFB9-C6D9-3604-119E6B8ABC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96CBA4EC-44C2-E350-226C-7C2568670D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300612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537F4FD6-EA50-A502-EEF7-51C7D5962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00197E41-B39E-BB54-E539-B115327190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F79AB82B-AA44-8DC5-5E59-C976DB37CD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526150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079B42DE-CE71-39E3-D403-6E4E0AA97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6F8D4D86-1F60-29A1-A1C7-0AF6916144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8C1E9B2F-9E6B-3A29-12E7-7BCF252DB6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402831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568F7783-7C2B-73F5-E0F0-FBFF9C49B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D6D60E25-4002-AE29-75D8-000A6D1594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0823761F-D981-CE0E-74F2-B6501090B9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896499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DB1E7CE5-2E95-131F-23A3-B9E8969A1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A025D8DB-9AFC-906F-6CFA-CB6F97B0DE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D40BEC91-2733-5E0E-E2E7-3CFA771162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6814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75D27ADD-1799-921E-4F32-3216AA958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13E4CCC1-2E3C-DE8E-F062-B483BB4E32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44244496-2B5A-FF13-4BA1-3967BDD5AA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266502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954CA07F-E4D6-1E79-A586-7CC160D03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DBED1A14-76C0-A950-9F3E-1522E28ED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0FDF1E49-D996-E3BD-5021-0868185599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7724267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06232BD7-CB73-11D2-6E7D-53B6C8C70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434AE305-ADD0-6B21-D7FD-3500DF8FF9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CEF41836-8664-8493-D147-2BDE303317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2154154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E406A4AF-CA8E-D64B-9C0A-CB805B860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50744AA6-2E85-7A55-CB70-8B51DCDEA3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5997B965-83F2-EC58-72F2-862E54CF204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7340104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A8719186-69F6-C4BC-A126-5674379EF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17BEA031-7E13-EA2A-848F-289123F3BF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772F1CAF-4A1A-FCA1-816F-AB1E89F512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85013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sz="800" dirty="0"/>
          </a:p>
        </p:txBody>
      </p:sp>
      <p:sp>
        <p:nvSpPr>
          <p:cNvPr id="142" name="Google Shape;14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73AE3012-19CF-50F0-E45B-3D7249816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99BB660B-88F2-E1A2-64B5-DBBA4A8C7B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6500B3A5-3D76-4BD4-E7E0-B914C4249AB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325117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EA3AF9B1-2942-1BBA-E2C3-29B759720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>
            <a:extLst>
              <a:ext uri="{FF2B5EF4-FFF2-40B4-BE49-F238E27FC236}">
                <a16:creationId xmlns:a16="http://schemas.microsoft.com/office/drawing/2014/main" id="{2419E79B-82A1-1BD5-1049-C215D98A46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4" name="Google Shape;244;p27:notes">
            <a:extLst>
              <a:ext uri="{FF2B5EF4-FFF2-40B4-BE49-F238E27FC236}">
                <a16:creationId xmlns:a16="http://schemas.microsoft.com/office/drawing/2014/main" id="{C0111F11-B4A2-38F6-6F59-0F3416A59B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36887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/>
          </a:p>
        </p:txBody>
      </p:sp>
      <p:sp>
        <p:nvSpPr>
          <p:cNvPr id="155" name="Google Shape;1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sz="500" b="1" dirty="0">
              <a:solidFill>
                <a:srgbClr val="38761D"/>
              </a:solidFill>
            </a:endParaRPr>
          </a:p>
        </p:txBody>
      </p:sp>
      <p:sp>
        <p:nvSpPr>
          <p:cNvPr id="174" name="Google Shape;17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/>
          </a:p>
        </p:txBody>
      </p:sp>
      <p:sp>
        <p:nvSpPr>
          <p:cNvPr id="185" name="Google Shape;18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sz="800" dirty="0"/>
          </a:p>
        </p:txBody>
      </p:sp>
      <p:sp>
        <p:nvSpPr>
          <p:cNvPr id="198" name="Google Shape;19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14" name="Google Shape;2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jpe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5" name="Imagem 4" descr="Forma&#10;&#10;O conteúdo gerado por IA pode estar incorreto.">
            <a:extLst>
              <a:ext uri="{FF2B5EF4-FFF2-40B4-BE49-F238E27FC236}">
                <a16:creationId xmlns:a16="http://schemas.microsoft.com/office/drawing/2014/main" id="{A82A6499-AB05-3947-305A-D9083A2072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6585" y="5943072"/>
            <a:ext cx="3340824" cy="833547"/>
          </a:xfrm>
          <a:prstGeom prst="rect">
            <a:avLst/>
          </a:prstGeom>
        </p:spPr>
      </p:pic>
      <p:pic>
        <p:nvPicPr>
          <p:cNvPr id="2" name="Google Shape;10;p8">
            <a:extLst>
              <a:ext uri="{FF2B5EF4-FFF2-40B4-BE49-F238E27FC236}">
                <a16:creationId xmlns:a16="http://schemas.microsoft.com/office/drawing/2014/main" id="{23DE8B3E-80A2-0ADA-AAEF-4AF42FC725A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7;p8">
            <a:extLst>
              <a:ext uri="{FF2B5EF4-FFF2-40B4-BE49-F238E27FC236}">
                <a16:creationId xmlns:a16="http://schemas.microsoft.com/office/drawing/2014/main" id="{511C1F8E-6237-74F2-5DE2-17712EE3D7F8}"/>
              </a:ext>
            </a:extLst>
          </p:cNvPr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05974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 preserve="1">
  <p:cSld name="1_9. Referência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2" name="Google Shape;92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4014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5" name="Google Shape;95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2D36B78-4558-F5FB-4AC5-60000A0A6B41}"/>
              </a:ext>
            </a:extLst>
          </p:cNvPr>
          <p:cNvSpPr/>
          <p:nvPr/>
        </p:nvSpPr>
        <p:spPr>
          <a:xfrm rot="21480000">
            <a:off x="181335" y="164980"/>
            <a:ext cx="292900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ENGLISH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SOUNDS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717714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 preserve="1">
  <p:cSld name="1_9. Referência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2" name="Google Shape;92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4014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5" name="Google Shape;95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2D36B78-4558-F5FB-4AC5-60000A0A6B41}"/>
              </a:ext>
            </a:extLst>
          </p:cNvPr>
          <p:cNvSpPr/>
          <p:nvPr/>
        </p:nvSpPr>
        <p:spPr>
          <a:xfrm rot="21480000">
            <a:off x="181065" y="149574"/>
            <a:ext cx="381171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CLASSROOM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LANGUAGE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351287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 preserve="1">
  <p:cSld name="1_9. Referência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2" name="Google Shape;92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4014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5" name="Google Shape;95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2D36B78-4558-F5FB-4AC5-60000A0A6B41}"/>
              </a:ext>
            </a:extLst>
          </p:cNvPr>
          <p:cNvSpPr/>
          <p:nvPr/>
        </p:nvSpPr>
        <p:spPr>
          <a:xfrm rot="21480000">
            <a:off x="181609" y="180758"/>
            <a:ext cx="202511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CUT-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OUTS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588964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 preserve="1">
  <p:cSld name="1_9. Referência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2" name="Google Shape;92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4014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5" name="Google Shape;95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2D36B78-4558-F5FB-4AC5-60000A0A6B41}"/>
              </a:ext>
            </a:extLst>
          </p:cNvPr>
          <p:cNvSpPr/>
          <p:nvPr/>
        </p:nvSpPr>
        <p:spPr>
          <a:xfrm rot="21480000">
            <a:off x="181367" y="166964"/>
            <a:ext cx="281542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EXTRA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PRACTICE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917891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1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36" name="Google Shape;36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37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" name="Google Shape;38;p1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219388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 preserve="1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58C136F2-D3CE-D984-534E-839A3DA45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218882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031F1846-4908-7CC4-9C30-93D4772239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826" y="662248"/>
            <a:ext cx="4047706" cy="1400928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5D695C8-4FDD-CC39-BB79-EE550F0AF2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83259" y="1099786"/>
            <a:ext cx="7879987" cy="4815911"/>
          </a:xfrm>
          <a:prstGeom prst="rect">
            <a:avLst/>
          </a:prstGeom>
        </p:spPr>
      </p:pic>
      <p:sp>
        <p:nvSpPr>
          <p:cNvPr id="5" name="Google Shape;41;p6">
            <a:extLst>
              <a:ext uri="{FF2B5EF4-FFF2-40B4-BE49-F238E27FC236}">
                <a16:creationId xmlns:a16="http://schemas.microsoft.com/office/drawing/2014/main" id="{EF4751DE-85A4-D072-5AC1-1CAB1B41FF80}"/>
              </a:ext>
            </a:extLst>
          </p:cNvPr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6" name="Imagem 5" descr="Forma&#10;&#10;O conteúdo gerado por IA pode estar incorreto.">
            <a:extLst>
              <a:ext uri="{FF2B5EF4-FFF2-40B4-BE49-F238E27FC236}">
                <a16:creationId xmlns:a16="http://schemas.microsoft.com/office/drawing/2014/main" id="{FE572016-8A7E-F6E6-6D78-D2211D2EA1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6585" y="5943072"/>
            <a:ext cx="3340824" cy="833547"/>
          </a:xfrm>
          <a:prstGeom prst="rect">
            <a:avLst/>
          </a:prstGeom>
        </p:spPr>
      </p:pic>
      <p:sp>
        <p:nvSpPr>
          <p:cNvPr id="7" name="Google Shape;17;p10">
            <a:extLst>
              <a:ext uri="{FF2B5EF4-FFF2-40B4-BE49-F238E27FC236}">
                <a16:creationId xmlns:a16="http://schemas.microsoft.com/office/drawing/2014/main" id="{E577D0EB-9E78-7D6C-8622-964045259D11}"/>
              </a:ext>
            </a:extLst>
          </p:cNvPr>
          <p:cNvSpPr/>
          <p:nvPr/>
        </p:nvSpPr>
        <p:spPr>
          <a:xfrm rot="2155174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8779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1. Não usar - Base para orientações internas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/>
          <p:nvPr/>
        </p:nvSpPr>
        <p:spPr>
          <a:xfrm>
            <a:off x="273062" y="300433"/>
            <a:ext cx="11672959" cy="11484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93824252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DFF75B10-175A-7B66-6BC1-214BBED91F13}"/>
              </a:ext>
            </a:extLst>
          </p:cNvPr>
          <p:cNvSpPr/>
          <p:nvPr/>
        </p:nvSpPr>
        <p:spPr>
          <a:xfrm rot="21480000">
            <a:off x="181718" y="187004"/>
            <a:ext cx="166729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477EA449-2B3E-732B-1FAE-371F8B635E58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454" y="172620"/>
            <a:ext cx="1662524" cy="545388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91001069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/>
        </p:nvSpPr>
        <p:spPr>
          <a:xfrm rot="21480000">
            <a:off x="181718" y="187004"/>
            <a:ext cx="166729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CaixaDeTexto 7">
            <a:extLst>
              <a:ext uri="{FF2B5EF4-FFF2-40B4-BE49-F238E27FC236}">
                <a16:creationId xmlns:a16="http://schemas.microsoft.com/office/drawing/2014/main" id="{B43D708B-5853-1A55-8315-8E5E753121F8}"/>
              </a:ext>
            </a:extLst>
          </p:cNvPr>
          <p:cNvSpPr txBox="1"/>
          <p:nvPr/>
        </p:nvSpPr>
        <p:spPr>
          <a:xfrm>
            <a:off x="9771375" y="492692"/>
            <a:ext cx="1909583" cy="779026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1981" tIns="0" rIns="107972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sp>
        <p:nvSpPr>
          <p:cNvPr id="3" name="Espaço Reservado para Imagem 28">
            <a:extLst>
              <a:ext uri="{FF2B5EF4-FFF2-40B4-BE49-F238E27FC236}">
                <a16:creationId xmlns:a16="http://schemas.microsoft.com/office/drawing/2014/main" id="{AFC7ADCE-A46F-B7EB-5BAB-A5E5672C2FE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789692" y="826802"/>
            <a:ext cx="5912535" cy="3706935"/>
          </a:xfrm>
          <a:solidFill>
            <a:schemeClr val="tx2"/>
          </a:solidFill>
        </p:spPr>
        <p:txBody>
          <a:bodyPr/>
          <a:lstStyle/>
          <a:p>
            <a:r>
              <a:rPr lang="pt-BR"/>
              <a:t>Clique no ícone para adicionar uma imagem</a:t>
            </a: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AF3CF0A2-E4A7-4EBD-EB9F-939338A895D6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454" y="172620"/>
            <a:ext cx="1662524" cy="545388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3895755756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g28f99011d12_0_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5257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0" name="Google Shape;20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5122718" y="300433"/>
            <a:ext cx="6823403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5465618" y="987085"/>
            <a:ext cx="6140925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tabLst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 err="1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4B10FC1C-865A-01E8-24DD-A1E5C6048F6E}"/>
              </a:ext>
            </a:extLst>
          </p:cNvPr>
          <p:cNvSpPr/>
          <p:nvPr/>
        </p:nvSpPr>
        <p:spPr>
          <a:xfrm rot="2148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CONTENT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01820FF-F3F6-FB54-F855-00F92C10CF4C}"/>
              </a:ext>
            </a:extLst>
          </p:cNvPr>
          <p:cNvSpPr/>
          <p:nvPr/>
        </p:nvSpPr>
        <p:spPr>
          <a:xfrm rot="21540000">
            <a:off x="5053853" y="204425"/>
            <a:ext cx="392197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LEARNING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OBJECTIVES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655954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pos="5119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. Para Professores">
  <p:cSld name="15. Para Professore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35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5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8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35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09" name="Google Shape;109;p35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35"/>
          <p:cNvSpPr/>
          <p:nvPr/>
        </p:nvSpPr>
        <p:spPr>
          <a:xfrm rot="-48255" flipH="1">
            <a:off x="799839" y="1071806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30347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. SLIDE X Print" userDrawn="1">
  <p:cSld name="17. SLIDE X Pr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8" name="Google Shape;118;p3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37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21" name="Google Shape;121;p37"/>
          <p:cNvSpPr/>
          <p:nvPr/>
        </p:nvSpPr>
        <p:spPr>
          <a:xfrm>
            <a:off x="9771375" y="492692"/>
            <a:ext cx="1909583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1981" tIns="0" rIns="107972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99" b="1" i="0" u="none" strike="noStrike" cap="non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2488"/>
          </a:p>
        </p:txBody>
      </p:sp>
      <p:sp>
        <p:nvSpPr>
          <p:cNvPr id="122" name="Google Shape;122;p37"/>
          <p:cNvSpPr>
            <a:spLocks noGrp="1"/>
          </p:cNvSpPr>
          <p:nvPr>
            <p:ph type="pic" idx="2"/>
          </p:nvPr>
        </p:nvSpPr>
        <p:spPr>
          <a:xfrm>
            <a:off x="5789692" y="826801"/>
            <a:ext cx="5912534" cy="370693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" name="Google Shape;120;p37">
            <a:extLst>
              <a:ext uri="{FF2B5EF4-FFF2-40B4-BE49-F238E27FC236}">
                <a16:creationId xmlns:a16="http://schemas.microsoft.com/office/drawing/2014/main" id="{BB7CBD39-0DFE-D897-F657-882E8F36E3CC}"/>
              </a:ext>
            </a:extLst>
          </p:cNvPr>
          <p:cNvSpPr/>
          <p:nvPr userDrawn="1"/>
        </p:nvSpPr>
        <p:spPr>
          <a:xfrm rot="21480000">
            <a:off x="181685" y="185167"/>
            <a:ext cx="177259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1" tIns="45688" rIns="91401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" name="Espaço Reservado para Texto 4">
            <a:extLst>
              <a:ext uri="{FF2B5EF4-FFF2-40B4-BE49-F238E27FC236}">
                <a16:creationId xmlns:a16="http://schemas.microsoft.com/office/drawing/2014/main" id="{86540D38-E8A0-A587-FEDB-962242C365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21480000">
            <a:off x="271732" y="255189"/>
            <a:ext cx="1538436" cy="385763"/>
          </a:xfrm>
        </p:spPr>
        <p:txBody>
          <a:bodyPr anchor="ctr"/>
          <a:lstStyle>
            <a:lvl1pPr marL="0" indent="0" algn="ctr">
              <a:buFontTx/>
              <a:buNone/>
              <a:defRPr sz="2599" b="1">
                <a:solidFill>
                  <a:schemeClr val="bg1"/>
                </a:solidFill>
                <a:latin typeface="Grandstander" panose="020B0604020202020204" charset="0"/>
              </a:defRPr>
            </a:lvl1pPr>
          </a:lstStyle>
          <a:p>
            <a:pPr lvl="0"/>
            <a:r>
              <a:rPr lang="pt-BR" dirty="0"/>
              <a:t>SLIDE 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688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4" name="Google Shape;44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48" name="Google Shape;48;p1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966BE5EA-81FE-09B6-F076-D3E338CC8EDF}"/>
              </a:ext>
            </a:extLst>
          </p:cNvPr>
          <p:cNvSpPr/>
          <p:nvPr/>
        </p:nvSpPr>
        <p:spPr>
          <a:xfrm rot="21480000">
            <a:off x="181306" y="163422"/>
            <a:ext cx="301839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GETTING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STARTED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138886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?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1" name="Google Shape;51;p1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BB879E52-792F-FFFE-4C45-34FFD7334EAD}"/>
              </a:ext>
            </a:extLst>
          </p:cNvPr>
          <p:cNvSpPr/>
          <p:nvPr/>
        </p:nvSpPr>
        <p:spPr>
          <a:xfrm rot="21480000">
            <a:off x="181527" y="176000"/>
            <a:ext cx="229773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LET’S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LEARN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!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78444847-9E7C-28A5-DC59-74BBBC4DDF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D46D1324-9D4A-7B35-E8BE-0A7CB9C249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20178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8" name="Google Shape;58;p1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239F09A2-9BB2-8B76-B125-1A6948EABBE5}"/>
              </a:ext>
            </a:extLst>
          </p:cNvPr>
          <p:cNvSpPr/>
          <p:nvPr/>
        </p:nvSpPr>
        <p:spPr>
          <a:xfrm rot="21480000">
            <a:off x="181291" y="162454"/>
            <a:ext cx="307380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TIME TO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PRACTICE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!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B93208F6-82CA-A44C-CA4F-47027F2E66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tabLst>
                <a:tab pos="1971182" algn="l"/>
              </a:tabLst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1E25A2E-E2F9-7058-C659-4388285451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54672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/>
        </p:nvSpPr>
        <p:spPr>
          <a:xfrm rot="21480000">
            <a:off x="181214" y="158094"/>
            <a:ext cx="332370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ENGLISH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 IN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ACTION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!</a:t>
            </a: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C1608F40-D541-727F-682D-81DA8A9E4E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3E859FE-3917-2EB0-2F3B-1786EECE0E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2503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/>
        </p:nvSpPr>
        <p:spPr>
          <a:xfrm rot="21480000">
            <a:off x="181033" y="147794"/>
            <a:ext cx="391381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MY LEARNING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PROGRESS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" name="Google Shape;46;p13">
            <a:extLst>
              <a:ext uri="{FF2B5EF4-FFF2-40B4-BE49-F238E27FC236}">
                <a16:creationId xmlns:a16="http://schemas.microsoft.com/office/drawing/2014/main" id="{C1608F40-D541-727F-682D-81DA8A9E4E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Google Shape;47;p13">
            <a:extLst>
              <a:ext uri="{FF2B5EF4-FFF2-40B4-BE49-F238E27FC236}">
                <a16:creationId xmlns:a16="http://schemas.microsoft.com/office/drawing/2014/main" id="{F3E859FE-3917-2EB0-2F3B-1786EECE0E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11238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9" name="Google Shape;29;p1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7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60273" lvl="0" indent="-360273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740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3" name="Google Shape;33;p1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D5648439-68FA-DAC8-4010-B02E882481DF}"/>
              </a:ext>
            </a:extLst>
          </p:cNvPr>
          <p:cNvSpPr/>
          <p:nvPr/>
        </p:nvSpPr>
        <p:spPr>
          <a:xfrm rot="21480000">
            <a:off x="175526" y="205600"/>
            <a:ext cx="236253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LET’S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 </a:t>
            </a: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RECAP</a:t>
            </a:r>
            <a:r>
              <a:rPr lang="pt-BR" sz="2599" b="0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80797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2" name="Google Shape;92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8866" lvl="1" indent="-44014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297" lvl="2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29" lvl="3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162" lvl="4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595" lvl="5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027" lvl="6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459" lvl="7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4891" lvl="8" indent="-4232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5" name="Google Shape;95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2D36B78-4558-F5FB-4AC5-60000A0A6B41}"/>
              </a:ext>
            </a:extLst>
          </p:cNvPr>
          <p:cNvSpPr/>
          <p:nvPr/>
        </p:nvSpPr>
        <p:spPr>
          <a:xfrm rot="21480000">
            <a:off x="181555" y="177695"/>
            <a:ext cx="220058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REFERENCES</a:t>
            </a: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700786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35341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90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13" Type="http://schemas.openxmlformats.org/officeDocument/2006/relationships/image" Target="../media/image24.png"/><Relationship Id="rId3" Type="http://schemas.microsoft.com/office/2007/relationships/media" Target="../media/media14.mp3"/><Relationship Id="rId7" Type="http://schemas.openxmlformats.org/officeDocument/2006/relationships/slideLayout" Target="../slideLayouts/slideLayout4.xml"/><Relationship Id="rId12" Type="http://schemas.openxmlformats.org/officeDocument/2006/relationships/image" Target="../media/image23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audio" Target="../media/media15.mp3"/><Relationship Id="rId11" Type="http://schemas.openxmlformats.org/officeDocument/2006/relationships/image" Target="../media/image22.png"/><Relationship Id="rId5" Type="http://schemas.microsoft.com/office/2007/relationships/media" Target="../media/media15.mp3"/><Relationship Id="rId10" Type="http://schemas.openxmlformats.org/officeDocument/2006/relationships/image" Target="../media/image25.png"/><Relationship Id="rId4" Type="http://schemas.openxmlformats.org/officeDocument/2006/relationships/audio" Target="../media/media14.mp3"/><Relationship Id="rId9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17.mp3"/><Relationship Id="rId7" Type="http://schemas.openxmlformats.org/officeDocument/2006/relationships/image" Target="../media/image32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notesSlide" Target="../notesSlides/notesSlide11.xml"/><Relationship Id="rId11" Type="http://schemas.openxmlformats.org/officeDocument/2006/relationships/image" Target="../media/image24.png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23.png"/><Relationship Id="rId4" Type="http://schemas.openxmlformats.org/officeDocument/2006/relationships/audio" Target="../media/media17.mp3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8.png"/><Relationship Id="rId11" Type="http://schemas.openxmlformats.org/officeDocument/2006/relationships/image" Target="../media/image24.png"/><Relationship Id="rId5" Type="http://schemas.openxmlformats.org/officeDocument/2006/relationships/image" Target="../media/image31.jpg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5.jp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34.jpg"/><Relationship Id="rId11" Type="http://schemas.openxmlformats.org/officeDocument/2006/relationships/image" Target="../media/image25.png"/><Relationship Id="rId5" Type="http://schemas.openxmlformats.org/officeDocument/2006/relationships/image" Target="../media/image33.jp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5.jp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46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3/01/CP-Efape_Ingles-Anos-Iniciais___P4.pdf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tts.com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6.emf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8.emf"/><Relationship Id="rId5" Type="http://schemas.openxmlformats.org/officeDocument/2006/relationships/image" Target="../media/image55.png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0.emf"/><Relationship Id="rId5" Type="http://schemas.openxmlformats.org/officeDocument/2006/relationships/image" Target="../media/image59.pn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1.emf"/><Relationship Id="rId5" Type="http://schemas.openxmlformats.org/officeDocument/2006/relationships/image" Target="../media/image59.png"/><Relationship Id="rId4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63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9.png"/><Relationship Id="rId5" Type="http://schemas.openxmlformats.org/officeDocument/2006/relationships/image" Target="../media/image62.png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64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9.png"/><Relationship Id="rId5" Type="http://schemas.openxmlformats.org/officeDocument/2006/relationships/image" Target="../media/image62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65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9.png"/><Relationship Id="rId5" Type="http://schemas.openxmlformats.org/officeDocument/2006/relationships/image" Target="../media/image62.png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66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9.png"/><Relationship Id="rId5" Type="http://schemas.openxmlformats.org/officeDocument/2006/relationships/image" Target="../media/image62.png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7.emf"/><Relationship Id="rId5" Type="http://schemas.openxmlformats.org/officeDocument/2006/relationships/image" Target="../media/image59.png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8.emf"/><Relationship Id="rId5" Type="http://schemas.openxmlformats.org/officeDocument/2006/relationships/image" Target="../media/image59.png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9.emf"/><Relationship Id="rId5" Type="http://schemas.openxmlformats.org/officeDocument/2006/relationships/image" Target="../media/image59.png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0.emf"/><Relationship Id="rId5" Type="http://schemas.openxmlformats.org/officeDocument/2006/relationships/image" Target="../media/image59.png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1.emf"/><Relationship Id="rId5" Type="http://schemas.openxmlformats.org/officeDocument/2006/relationships/image" Target="../media/image59.png"/><Relationship Id="rId4" Type="http://schemas.openxmlformats.org/officeDocument/2006/relationships/image" Target="../media/image5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2.emf"/><Relationship Id="rId5" Type="http://schemas.openxmlformats.org/officeDocument/2006/relationships/image" Target="../media/image59.png"/><Relationship Id="rId4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3.emf"/><Relationship Id="rId5" Type="http://schemas.openxmlformats.org/officeDocument/2006/relationships/image" Target="../media/image59.png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5.emf"/><Relationship Id="rId5" Type="http://schemas.openxmlformats.org/officeDocument/2006/relationships/image" Target="../media/image74.pn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2.mp3"/><Relationship Id="rId7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24.png"/><Relationship Id="rId4" Type="http://schemas.openxmlformats.org/officeDocument/2006/relationships/audio" Target="../media/media2.mp3"/><Relationship Id="rId9" Type="http://schemas.openxmlformats.org/officeDocument/2006/relationships/image" Target="../media/image2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76.emf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13" Type="http://schemas.openxmlformats.org/officeDocument/2006/relationships/image" Target="../media/image24.png"/><Relationship Id="rId3" Type="http://schemas.microsoft.com/office/2007/relationships/media" Target="../media/media4.mp3"/><Relationship Id="rId7" Type="http://schemas.openxmlformats.org/officeDocument/2006/relationships/slideLayout" Target="../slideLayouts/slideLayout4.xml"/><Relationship Id="rId12" Type="http://schemas.openxmlformats.org/officeDocument/2006/relationships/image" Target="../media/image2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22.png"/><Relationship Id="rId5" Type="http://schemas.microsoft.com/office/2007/relationships/media" Target="../media/media5.mp3"/><Relationship Id="rId10" Type="http://schemas.openxmlformats.org/officeDocument/2006/relationships/image" Target="../media/image25.png"/><Relationship Id="rId4" Type="http://schemas.openxmlformats.org/officeDocument/2006/relationships/audio" Target="../media/media4.mp3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2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5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8.mp3"/><Relationship Id="rId7" Type="http://schemas.openxmlformats.org/officeDocument/2006/relationships/image" Target="../media/image28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24.png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23.png"/><Relationship Id="rId4" Type="http://schemas.openxmlformats.org/officeDocument/2006/relationships/audio" Target="../media/media8.mp3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13" Type="http://schemas.openxmlformats.org/officeDocument/2006/relationships/image" Target="../media/image24.png"/><Relationship Id="rId3" Type="http://schemas.microsoft.com/office/2007/relationships/media" Target="../media/media10.mp3"/><Relationship Id="rId7" Type="http://schemas.openxmlformats.org/officeDocument/2006/relationships/slideLayout" Target="../slideLayouts/slideLayout4.xml"/><Relationship Id="rId12" Type="http://schemas.openxmlformats.org/officeDocument/2006/relationships/image" Target="../media/image23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audio" Target="../media/media11.mp3"/><Relationship Id="rId11" Type="http://schemas.openxmlformats.org/officeDocument/2006/relationships/image" Target="../media/image22.png"/><Relationship Id="rId5" Type="http://schemas.microsoft.com/office/2007/relationships/media" Target="../media/media11.mp3"/><Relationship Id="rId10" Type="http://schemas.openxmlformats.org/officeDocument/2006/relationships/image" Target="../media/image25.png"/><Relationship Id="rId4" Type="http://schemas.openxmlformats.org/officeDocument/2006/relationships/audio" Target="../media/media10.mp3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5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"/>
          <p:cNvSpPr/>
          <p:nvPr/>
        </p:nvSpPr>
        <p:spPr>
          <a:xfrm rot="-48481" flipH="1">
            <a:off x="10628085" y="397661"/>
            <a:ext cx="1191008" cy="914651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200"/>
            </a:pPr>
            <a:r>
              <a:rPr lang="pt-BR" sz="5599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u="sng" baseline="30000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u="sng" baseline="30000" dirty="0">
              <a:solidFill>
                <a:srgbClr val="FFFFFF"/>
              </a:solidFill>
            </a:endParaRPr>
          </a:p>
        </p:txBody>
      </p:sp>
      <p:sp>
        <p:nvSpPr>
          <p:cNvPr id="126" name="Google Shape;126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529"/>
              </a:srgbClr>
            </a:outerShdw>
          </a:effectLst>
        </p:spPr>
        <p:txBody>
          <a:bodyPr spcFirstLastPara="1" wrap="square" lIns="119969" tIns="23994" rIns="121868" bIns="23994" anchor="ctr" anchorCtr="0">
            <a:normAutofit/>
          </a:bodyPr>
          <a:lstStyle/>
          <a:p>
            <a:pPr algn="ctr">
              <a:lnSpc>
                <a:spcPct val="115000"/>
              </a:lnSpc>
              <a:buSzPts val="1100"/>
            </a:pPr>
            <a:r>
              <a:rPr lang="pt-BR" sz="4799" b="1" dirty="0">
                <a:latin typeface="Grandstander"/>
                <a:ea typeface="Grandstander"/>
                <a:cs typeface="Grandstander"/>
                <a:sym typeface="Grandstander"/>
              </a:rPr>
              <a:t>GOOD MORNING, EVA!</a:t>
            </a:r>
            <a:endParaRPr sz="4799" b="1" dirty="0"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2" name="Google Shape;100;p1">
            <a:extLst>
              <a:ext uri="{FF2B5EF4-FFF2-40B4-BE49-F238E27FC236}">
                <a16:creationId xmlns:a16="http://schemas.microsoft.com/office/drawing/2014/main" id="{860125A8-BBDD-FFAA-B3B4-191203708212}"/>
              </a:ext>
            </a:extLst>
          </p:cNvPr>
          <p:cNvSpPr/>
          <p:nvPr/>
        </p:nvSpPr>
        <p:spPr>
          <a:xfrm flipH="1">
            <a:off x="315420" y="5453843"/>
            <a:ext cx="1841625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u="sng" baseline="300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dirty="0"/>
          </a:p>
        </p:txBody>
      </p:sp>
      <p:sp>
        <p:nvSpPr>
          <p:cNvPr id="3" name="Google Shape;101;p1">
            <a:extLst>
              <a:ext uri="{FF2B5EF4-FFF2-40B4-BE49-F238E27FC236}">
                <a16:creationId xmlns:a16="http://schemas.microsoft.com/office/drawing/2014/main" id="{DF60F832-D7C8-EEDA-2B6A-EAE13CA35DB0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200"/>
            </a:pPr>
            <a:r>
              <a:rPr lang="pt-BR" sz="2133" dirty="0"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dirty="0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276AFB5-FBBD-B1CC-C865-1E4A7B022683}"/>
              </a:ext>
            </a:extLst>
          </p:cNvPr>
          <p:cNvSpPr/>
          <p:nvPr/>
        </p:nvSpPr>
        <p:spPr>
          <a:xfrm rot="2148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04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25DEE0BA-209A-018D-4077-096666B0DB56}"/>
              </a:ext>
            </a:extLst>
          </p:cNvPr>
          <p:cNvSpPr/>
          <p:nvPr/>
        </p:nvSpPr>
        <p:spPr>
          <a:xfrm rot="21540000">
            <a:off x="4286167" y="4638200"/>
            <a:ext cx="3633824" cy="828901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ts val="1600"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INGLESA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10"/>
          <p:cNvPicPr preferRelativeResize="0"/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709" t="14934" r="7624" b="16274"/>
          <a:stretch/>
        </p:blipFill>
        <p:spPr>
          <a:xfrm>
            <a:off x="6190287" y="2301893"/>
            <a:ext cx="5169699" cy="4200315"/>
          </a:xfrm>
          <a:prstGeom prst="rect">
            <a:avLst/>
          </a:prstGeom>
          <a:noFill/>
          <a:ln>
            <a:noFill/>
          </a:ln>
          <a:effectLst>
            <a:outerShdw blurRad="50800" dist="38100" dir="2400000" algn="ctr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228" name="Google Shape;228;p10"/>
          <p:cNvSpPr txBox="1"/>
          <p:nvPr/>
        </p:nvSpPr>
        <p:spPr>
          <a:xfrm>
            <a:off x="479874" y="2721185"/>
            <a:ext cx="5099072" cy="1415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600"/>
            </a:pPr>
            <a:r>
              <a:rPr lang="pt-BR" sz="2600" dirty="0">
                <a:solidFill>
                  <a:schemeClr val="tx1"/>
                </a:solidFill>
              </a:rPr>
              <a:t>BEN</a:t>
            </a:r>
            <a:r>
              <a:rPr lang="pt-BR" sz="2600" dirty="0"/>
              <a:t> WAKES UP EARLY, TOO. SO, HE GOES BACK TO HIS HOUSE TO REST.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233" name="Google Shape;233;p10"/>
          <p:cNvSpPr/>
          <p:nvPr/>
        </p:nvSpPr>
        <p:spPr>
          <a:xfrm>
            <a:off x="5110786" y="1525862"/>
            <a:ext cx="2183831" cy="872573"/>
          </a:xfrm>
          <a:prstGeom prst="wedgeRectCallout">
            <a:avLst>
              <a:gd name="adj1" fmla="val 42617"/>
              <a:gd name="adj2" fmla="val 87710"/>
            </a:avLst>
          </a:prstGeom>
          <a:solidFill>
            <a:srgbClr val="FFFFFF"/>
          </a:solidFill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2666" b="1" dirty="0">
                <a:solidFill>
                  <a:srgbClr val="74489D"/>
                </a:solidFill>
              </a:rPr>
              <a:t>GOODBYE, EVA</a:t>
            </a:r>
            <a:r>
              <a:rPr lang="pt-BR" sz="2666" dirty="0">
                <a:solidFill>
                  <a:schemeClr val="dk1"/>
                </a:solidFill>
              </a:rPr>
              <a:t>!</a:t>
            </a:r>
            <a:endParaRPr sz="2666" dirty="0"/>
          </a:p>
        </p:txBody>
      </p:sp>
      <p:sp>
        <p:nvSpPr>
          <p:cNvPr id="234" name="Google Shape;234;p10"/>
          <p:cNvSpPr/>
          <p:nvPr/>
        </p:nvSpPr>
        <p:spPr>
          <a:xfrm>
            <a:off x="10206541" y="1865607"/>
            <a:ext cx="1584787" cy="872573"/>
          </a:xfrm>
          <a:prstGeom prst="wedgeRectCallout">
            <a:avLst>
              <a:gd name="adj1" fmla="val -28058"/>
              <a:gd name="adj2" fmla="val 107581"/>
            </a:avLst>
          </a:prstGeom>
          <a:solidFill>
            <a:srgbClr val="FFFFFF"/>
          </a:solidFill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2666" b="1" dirty="0">
                <a:solidFill>
                  <a:srgbClr val="74489D"/>
                </a:solidFill>
              </a:rPr>
              <a:t>GOOD NIGHT</a:t>
            </a:r>
            <a:r>
              <a:rPr lang="pt-BR" sz="2666" dirty="0">
                <a:solidFill>
                  <a:schemeClr val="dk1"/>
                </a:solidFill>
              </a:rPr>
              <a:t>!</a:t>
            </a:r>
            <a:endParaRPr sz="2666" dirty="0"/>
          </a:p>
        </p:txBody>
      </p:sp>
      <p:pic>
        <p:nvPicPr>
          <p:cNvPr id="3" name="Vol1_Bim1_Aula4_Slide10_audio1 Ben wakes up early">
            <a:hlinkClick r:id="" action="ppaction://media"/>
            <a:extLst>
              <a:ext uri="{FF2B5EF4-FFF2-40B4-BE49-F238E27FC236}">
                <a16:creationId xmlns:a16="http://schemas.microsoft.com/office/drawing/2014/main" id="{6CD481F2-E3D6-D37D-70B8-967E09771B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80039" y="4004509"/>
            <a:ext cx="812588" cy="812588"/>
          </a:xfrm>
          <a:prstGeom prst="rect">
            <a:avLst/>
          </a:prstGeom>
        </p:spPr>
      </p:pic>
      <p:pic>
        <p:nvPicPr>
          <p:cNvPr id="4" name="Vol1_Bim1_Aula4_Slide10_audio2 Goodbye Eva">
            <a:hlinkClick r:id="" action="ppaction://media"/>
            <a:extLst>
              <a:ext uri="{FF2B5EF4-FFF2-40B4-BE49-F238E27FC236}">
                <a16:creationId xmlns:a16="http://schemas.microsoft.com/office/drawing/2014/main" id="{E6D7F568-F6C1-D9CC-E21E-7C83C93F6B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34311" y="2301894"/>
            <a:ext cx="812588" cy="812588"/>
          </a:xfrm>
          <a:prstGeom prst="rect">
            <a:avLst/>
          </a:prstGeom>
        </p:spPr>
      </p:pic>
      <p:pic>
        <p:nvPicPr>
          <p:cNvPr id="5" name="Vol1_Bim1_Aula4_Slide10_audio3 Good night">
            <a:hlinkClick r:id="" action="ppaction://media"/>
            <a:extLst>
              <a:ext uri="{FF2B5EF4-FFF2-40B4-BE49-F238E27FC236}">
                <a16:creationId xmlns:a16="http://schemas.microsoft.com/office/drawing/2014/main" id="{15055C90-6041-F968-F8D3-B20DDC4CD98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083046" y="2708188"/>
            <a:ext cx="812588" cy="812588"/>
          </a:xfrm>
          <a:prstGeom prst="rect">
            <a:avLst/>
          </a:prstGeom>
        </p:spPr>
      </p:pic>
      <p:sp>
        <p:nvSpPr>
          <p:cNvPr id="2" name="Google Shape;146;p4">
            <a:extLst>
              <a:ext uri="{FF2B5EF4-FFF2-40B4-BE49-F238E27FC236}">
                <a16:creationId xmlns:a16="http://schemas.microsoft.com/office/drawing/2014/main" id="{25710334-F8B6-7203-A1D7-54662DB4B58C}"/>
              </a:ext>
            </a:extLst>
          </p:cNvPr>
          <p:cNvSpPr txBox="1"/>
          <p:nvPr/>
        </p:nvSpPr>
        <p:spPr>
          <a:xfrm>
            <a:off x="479875" y="720705"/>
            <a:ext cx="5243834" cy="73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3100" dirty="0">
                <a:solidFill>
                  <a:schemeClr val="tx1"/>
                </a:solidFill>
              </a:rPr>
              <a:t>LISTEN, READ, AND SAY.</a:t>
            </a:r>
            <a:endParaRPr sz="3100" dirty="0">
              <a:solidFill>
                <a:schemeClr val="tx1"/>
              </a:solidFill>
            </a:endParaRPr>
          </a:p>
        </p:txBody>
      </p:sp>
      <p:pic>
        <p:nvPicPr>
          <p:cNvPr id="6" name="Google Shape;148;p4">
            <a:extLst>
              <a:ext uri="{FF2B5EF4-FFF2-40B4-BE49-F238E27FC236}">
                <a16:creationId xmlns:a16="http://schemas.microsoft.com/office/drawing/2014/main" id="{10DB8D15-B248-78BA-762B-6A0502BB1AA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005337" y="461509"/>
            <a:ext cx="416121" cy="43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49;p4">
            <a:extLst>
              <a:ext uri="{FF2B5EF4-FFF2-40B4-BE49-F238E27FC236}">
                <a16:creationId xmlns:a16="http://schemas.microsoft.com/office/drawing/2014/main" id="{F75B57D3-895E-BBE9-4852-B8EBB456E715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158232" y="437112"/>
            <a:ext cx="591637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50;p4">
            <a:extLst>
              <a:ext uri="{FF2B5EF4-FFF2-40B4-BE49-F238E27FC236}">
                <a16:creationId xmlns:a16="http://schemas.microsoft.com/office/drawing/2014/main" id="{65D22151-F526-610A-B2FE-2221E3E31A28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497488" y="437129"/>
            <a:ext cx="584749" cy="47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8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11"/>
          <p:cNvPicPr preferRelativeResize="0"/>
          <p:nvPr/>
        </p:nvPicPr>
        <p:blipFill rotWithShape="1">
          <a:blip r:embed="rId7"/>
          <a:srcRect l="-571" t="-988" b="-581"/>
          <a:stretch/>
        </p:blipFill>
        <p:spPr>
          <a:xfrm>
            <a:off x="6601823" y="1459313"/>
            <a:ext cx="5002125" cy="498946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44" name="Google Shape;244;p11"/>
          <p:cNvSpPr txBox="1"/>
          <p:nvPr/>
        </p:nvSpPr>
        <p:spPr>
          <a:xfrm>
            <a:off x="479874" y="2228714"/>
            <a:ext cx="5891091" cy="1415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600"/>
            </a:pPr>
            <a:r>
              <a:rPr lang="pt-BR" sz="2600" dirty="0"/>
              <a:t>EVA HAS A VERY BUSY DAY. AT NIGHT, SHE GOES TO BED EARLY TO STUDY THE NEXT DAY.</a:t>
            </a:r>
            <a:endParaRPr sz="2600" dirty="0"/>
          </a:p>
        </p:txBody>
      </p:sp>
      <p:sp>
        <p:nvSpPr>
          <p:cNvPr id="245" name="Google Shape;245;p11"/>
          <p:cNvSpPr/>
          <p:nvPr/>
        </p:nvSpPr>
        <p:spPr>
          <a:xfrm>
            <a:off x="1295395" y="4477493"/>
            <a:ext cx="2727290" cy="872573"/>
          </a:xfrm>
          <a:prstGeom prst="wedgeRectCallout">
            <a:avLst>
              <a:gd name="adj1" fmla="val -60211"/>
              <a:gd name="adj2" fmla="val 105622"/>
            </a:avLst>
          </a:prstGeom>
          <a:solidFill>
            <a:srgbClr val="FFFFFF"/>
          </a:solidFill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2666" b="1" dirty="0">
                <a:solidFill>
                  <a:srgbClr val="74489D"/>
                </a:solidFill>
              </a:rPr>
              <a:t>GOOD NIGHT</a:t>
            </a:r>
            <a:r>
              <a:rPr lang="pt-BR" sz="2666" dirty="0"/>
              <a:t>,</a:t>
            </a:r>
            <a:r>
              <a:rPr lang="pt-BR" sz="2666" b="1" dirty="0">
                <a:solidFill>
                  <a:srgbClr val="74489D"/>
                </a:solidFill>
              </a:rPr>
              <a:t> </a:t>
            </a:r>
            <a:r>
              <a:rPr lang="pt-BR" sz="2666" dirty="0">
                <a:solidFill>
                  <a:srgbClr val="333333"/>
                </a:solidFill>
              </a:rPr>
              <a:t>EVA</a:t>
            </a:r>
            <a:r>
              <a:rPr lang="pt-BR" sz="2666" dirty="0">
                <a:solidFill>
                  <a:schemeClr val="dk1"/>
                </a:solidFill>
              </a:rPr>
              <a:t>!</a:t>
            </a:r>
            <a:endParaRPr sz="2666" dirty="0"/>
          </a:p>
        </p:txBody>
      </p:sp>
      <p:pic>
        <p:nvPicPr>
          <p:cNvPr id="2" name="Vol1_Bim1_Aula4_Slide11_audio1 Eva has a very busy">
            <a:hlinkClick r:id="" action="ppaction://media"/>
            <a:extLst>
              <a:ext uri="{FF2B5EF4-FFF2-40B4-BE49-F238E27FC236}">
                <a16:creationId xmlns:a16="http://schemas.microsoft.com/office/drawing/2014/main" id="{2D4DE6B6-7DB7-4B67-A693-CA3A0055BC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2807" y="3429000"/>
            <a:ext cx="812588" cy="812588"/>
          </a:xfrm>
          <a:prstGeom prst="rect">
            <a:avLst/>
          </a:prstGeom>
        </p:spPr>
      </p:pic>
      <p:pic>
        <p:nvPicPr>
          <p:cNvPr id="3" name="Vol1_Bim1_Aula4_Slide11_audio2 Good night Eva">
            <a:hlinkClick r:id="" action="ppaction://media"/>
            <a:extLst>
              <a:ext uri="{FF2B5EF4-FFF2-40B4-BE49-F238E27FC236}">
                <a16:creationId xmlns:a16="http://schemas.microsoft.com/office/drawing/2014/main" id="{5A557413-F271-0EB8-529D-B9EC3195111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89203" y="5415332"/>
            <a:ext cx="812588" cy="812588"/>
          </a:xfrm>
          <a:prstGeom prst="rect">
            <a:avLst/>
          </a:prstGeom>
        </p:spPr>
      </p:pic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CBB6E768-0DD8-25C8-183C-D325C169703E}"/>
              </a:ext>
            </a:extLst>
          </p:cNvPr>
          <p:cNvSpPr txBox="1"/>
          <p:nvPr/>
        </p:nvSpPr>
        <p:spPr>
          <a:xfrm>
            <a:off x="479875" y="720705"/>
            <a:ext cx="5243834" cy="73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3100" dirty="0">
                <a:solidFill>
                  <a:schemeClr val="dk1"/>
                </a:solidFill>
              </a:rPr>
              <a:t>LISTEN, READ, AND SAY.</a:t>
            </a:r>
            <a:endParaRPr sz="3100" dirty="0">
              <a:solidFill>
                <a:schemeClr val="dk1"/>
              </a:solidFill>
            </a:endParaRPr>
          </a:p>
        </p:txBody>
      </p:sp>
      <p:pic>
        <p:nvPicPr>
          <p:cNvPr id="5" name="Google Shape;148;p4">
            <a:extLst>
              <a:ext uri="{FF2B5EF4-FFF2-40B4-BE49-F238E27FC236}">
                <a16:creationId xmlns:a16="http://schemas.microsoft.com/office/drawing/2014/main" id="{C676FC4E-BE71-75E9-87AF-4A60D9D3AC4A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005337" y="461509"/>
            <a:ext cx="416121" cy="43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49;p4">
            <a:extLst>
              <a:ext uri="{FF2B5EF4-FFF2-40B4-BE49-F238E27FC236}">
                <a16:creationId xmlns:a16="http://schemas.microsoft.com/office/drawing/2014/main" id="{1A4226A5-2628-A579-DCAF-B2CC52193E32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158232" y="437112"/>
            <a:ext cx="591637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50;p4">
            <a:extLst>
              <a:ext uri="{FF2B5EF4-FFF2-40B4-BE49-F238E27FC236}">
                <a16:creationId xmlns:a16="http://schemas.microsoft.com/office/drawing/2014/main" id="{54F0D84B-A79C-2854-014C-76154A4B7100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497488" y="437129"/>
            <a:ext cx="584749" cy="47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12"/>
          <p:cNvPicPr preferRelativeResize="0"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780" b="6780"/>
          <a:stretch/>
        </p:blipFill>
        <p:spPr>
          <a:xfrm>
            <a:off x="8240159" y="3532533"/>
            <a:ext cx="3180771" cy="274948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ctr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257" name="Google Shape;257;p12"/>
          <p:cNvSpPr txBox="1"/>
          <p:nvPr/>
        </p:nvSpPr>
        <p:spPr>
          <a:xfrm>
            <a:off x="922727" y="5980029"/>
            <a:ext cx="3180771" cy="502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spAutoFit/>
          </a:bodyPr>
          <a:lstStyle/>
          <a:p>
            <a:pPr algn="ctr">
              <a:buSzPts val="1300"/>
            </a:pPr>
            <a:r>
              <a:rPr lang="pt-BR" sz="2666" dirty="0">
                <a:solidFill>
                  <a:schemeClr val="dk1"/>
                </a:solidFill>
              </a:rPr>
              <a:t>GOOD MORNING</a:t>
            </a:r>
            <a:endParaRPr sz="2666" dirty="0">
              <a:solidFill>
                <a:schemeClr val="dk1"/>
              </a:solidFill>
            </a:endParaRPr>
          </a:p>
        </p:txBody>
      </p:sp>
      <p:sp>
        <p:nvSpPr>
          <p:cNvPr id="258" name="Google Shape;258;p12"/>
          <p:cNvSpPr txBox="1"/>
          <p:nvPr/>
        </p:nvSpPr>
        <p:spPr>
          <a:xfrm>
            <a:off x="5747424" y="1704250"/>
            <a:ext cx="3509086" cy="502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spAutoFit/>
          </a:bodyPr>
          <a:lstStyle/>
          <a:p>
            <a:pPr algn="ctr">
              <a:buSzPts val="1300"/>
            </a:pPr>
            <a:r>
              <a:rPr lang="pt-BR" sz="2666" dirty="0">
                <a:solidFill>
                  <a:schemeClr val="dk1"/>
                </a:solidFill>
              </a:rPr>
              <a:t>GOOD AFTERNOON</a:t>
            </a:r>
            <a:endParaRPr sz="2666" dirty="0">
              <a:solidFill>
                <a:schemeClr val="dk1"/>
              </a:solidFill>
            </a:endParaRPr>
          </a:p>
        </p:txBody>
      </p:sp>
      <p:sp>
        <p:nvSpPr>
          <p:cNvPr id="259" name="Google Shape;259;p12"/>
          <p:cNvSpPr txBox="1"/>
          <p:nvPr/>
        </p:nvSpPr>
        <p:spPr>
          <a:xfrm>
            <a:off x="5159192" y="5980033"/>
            <a:ext cx="3085196" cy="502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spAutoFit/>
          </a:bodyPr>
          <a:lstStyle/>
          <a:p>
            <a:pPr algn="ctr">
              <a:buSzPts val="1300"/>
            </a:pPr>
            <a:r>
              <a:rPr lang="pt-BR" sz="2666" dirty="0">
                <a:solidFill>
                  <a:schemeClr val="dk1"/>
                </a:solidFill>
              </a:rPr>
              <a:t>GOOD EVENING</a:t>
            </a:r>
            <a:endParaRPr sz="2666" dirty="0">
              <a:solidFill>
                <a:schemeClr val="dk1"/>
              </a:solidFill>
            </a:endParaRPr>
          </a:p>
        </p:txBody>
      </p:sp>
      <p:sp>
        <p:nvSpPr>
          <p:cNvPr id="260" name="Google Shape;260;p12"/>
          <p:cNvSpPr txBox="1"/>
          <p:nvPr/>
        </p:nvSpPr>
        <p:spPr>
          <a:xfrm>
            <a:off x="7952549" y="5980033"/>
            <a:ext cx="3865393" cy="502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spAutoFit/>
          </a:bodyPr>
          <a:lstStyle/>
          <a:p>
            <a:pPr algn="ctr">
              <a:buSzPts val="1300"/>
            </a:pPr>
            <a:r>
              <a:rPr lang="pt-BR" sz="2666" dirty="0">
                <a:solidFill>
                  <a:schemeClr val="dk1"/>
                </a:solidFill>
              </a:rPr>
              <a:t>GOOD NIGHT</a:t>
            </a:r>
            <a:endParaRPr sz="2666" dirty="0">
              <a:solidFill>
                <a:schemeClr val="dk1"/>
              </a:solidFill>
            </a:endParaRPr>
          </a:p>
        </p:txBody>
      </p:sp>
      <p:pic>
        <p:nvPicPr>
          <p:cNvPr id="261" name="Google Shape;261;p12"/>
          <p:cNvPicPr preferRelativeResize="0"/>
          <p:nvPr/>
        </p:nvPicPr>
        <p:blipFill>
          <a:blip r:embed="rId6"/>
          <a:srcRect t="495" b="495"/>
          <a:stretch/>
        </p:blipFill>
        <p:spPr>
          <a:xfrm>
            <a:off x="6884755" y="1116212"/>
            <a:ext cx="4958662" cy="232922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2" name="Google Shape;262;p12"/>
          <p:cNvPicPr preferRelativeResize="0"/>
          <p:nvPr/>
        </p:nvPicPr>
        <p:blipFill rotWithShape="1">
          <a:blip r:embed="rId7"/>
          <a:srcRect l="-1995" r="-2224"/>
          <a:stretch/>
        </p:blipFill>
        <p:spPr>
          <a:xfrm>
            <a:off x="479874" y="3578636"/>
            <a:ext cx="4822264" cy="218701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3" name="Google Shape;263;p12"/>
          <p:cNvPicPr preferRelativeResize="0"/>
          <p:nvPr/>
        </p:nvPicPr>
        <p:blipFill>
          <a:blip r:embed="rId8"/>
          <a:srcRect l="1655" r="1655"/>
          <a:stretch/>
        </p:blipFill>
        <p:spPr>
          <a:xfrm>
            <a:off x="5602133" y="3783829"/>
            <a:ext cx="2686008" cy="21606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4" name="Google Shape;264;p12"/>
          <p:cNvSpPr txBox="1"/>
          <p:nvPr/>
        </p:nvSpPr>
        <p:spPr>
          <a:xfrm>
            <a:off x="479875" y="720705"/>
            <a:ext cx="6356344" cy="73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r>
              <a:rPr lang="pt-BR" sz="3100" dirty="0">
                <a:solidFill>
                  <a:schemeClr val="dk1"/>
                </a:solidFill>
              </a:rPr>
              <a:t>LISTEN, READ, AND PRACTICE.</a:t>
            </a:r>
            <a:endParaRPr sz="3100" dirty="0">
              <a:solidFill>
                <a:schemeClr val="dk1"/>
              </a:solidFill>
            </a:endParaRPr>
          </a:p>
        </p:txBody>
      </p:sp>
      <p:pic>
        <p:nvPicPr>
          <p:cNvPr id="265" name="Google Shape;265;p1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964418" y="460188"/>
            <a:ext cx="416121" cy="43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1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117313" y="435791"/>
            <a:ext cx="591637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456569" y="435808"/>
            <a:ext cx="584749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Vol1_Bim1_Aula4_Slide12_audio1 Greetings">
            <a:hlinkClick r:id="" action="ppaction://media"/>
            <a:extLst>
              <a:ext uri="{FF2B5EF4-FFF2-40B4-BE49-F238E27FC236}">
                <a16:creationId xmlns:a16="http://schemas.microsoft.com/office/drawing/2014/main" id="{0FDFC29A-2205-3046-8125-DB62576008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53742" y="1394171"/>
            <a:ext cx="812588" cy="812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3"/>
          <p:cNvSpPr txBox="1"/>
          <p:nvPr/>
        </p:nvSpPr>
        <p:spPr>
          <a:xfrm>
            <a:off x="540000" y="900000"/>
            <a:ext cx="6903402" cy="58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spAutoFit/>
          </a:bodyPr>
          <a:lstStyle/>
          <a:p>
            <a:pPr algn="just">
              <a:buSzPts val="1600"/>
            </a:pPr>
            <a:r>
              <a:rPr lang="pt-BR" sz="3100" dirty="0"/>
              <a:t>LOOK, LISTEN, AND MAKE AN </a:t>
            </a:r>
            <a:r>
              <a:rPr lang="pt-BR" sz="3100" b="1" dirty="0">
                <a:solidFill>
                  <a:srgbClr val="74489D"/>
                </a:solidFill>
              </a:rPr>
              <a:t>X</a:t>
            </a:r>
            <a:r>
              <a:rPr lang="pt-BR" sz="3100" dirty="0"/>
              <a:t>.</a:t>
            </a:r>
            <a:endParaRPr sz="3100" dirty="0"/>
          </a:p>
        </p:txBody>
      </p:sp>
      <p:sp>
        <p:nvSpPr>
          <p:cNvPr id="275" name="Google Shape;275;p13"/>
          <p:cNvSpPr/>
          <p:nvPr/>
        </p:nvSpPr>
        <p:spPr>
          <a:xfrm>
            <a:off x="5824524" y="5238076"/>
            <a:ext cx="539859" cy="539859"/>
          </a:xfrm>
          <a:prstGeom prst="roundRect">
            <a:avLst/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45688" rIns="91410" bIns="45688" anchor="ctr" anchorCtr="0">
            <a:noAutofit/>
          </a:bodyPr>
          <a:lstStyle/>
          <a:p>
            <a:pPr algn="ctr">
              <a:buSzPts val="1000"/>
            </a:pPr>
            <a:endParaRPr sz="2666" b="1" i="1" dirty="0">
              <a:solidFill>
                <a:srgbClr val="FF0000"/>
              </a:solidFill>
            </a:endParaRPr>
          </a:p>
        </p:txBody>
      </p:sp>
      <p:sp>
        <p:nvSpPr>
          <p:cNvPr id="276" name="Google Shape;276;p13"/>
          <p:cNvSpPr/>
          <p:nvPr/>
        </p:nvSpPr>
        <p:spPr>
          <a:xfrm>
            <a:off x="2031383" y="5238076"/>
            <a:ext cx="539859" cy="539859"/>
          </a:xfrm>
          <a:prstGeom prst="roundRect">
            <a:avLst/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45688" rIns="91410" bIns="45688" anchor="ctr" anchorCtr="0">
            <a:noAutofit/>
          </a:bodyPr>
          <a:lstStyle/>
          <a:p>
            <a:pPr algn="ctr">
              <a:buSzPts val="1000"/>
            </a:pPr>
            <a:endParaRPr sz="2666" b="1" i="1" dirty="0">
              <a:solidFill>
                <a:srgbClr val="FF0000"/>
              </a:solidFill>
            </a:endParaRPr>
          </a:p>
        </p:txBody>
      </p:sp>
      <p:sp>
        <p:nvSpPr>
          <p:cNvPr id="277" name="Google Shape;277;p13"/>
          <p:cNvSpPr/>
          <p:nvPr/>
        </p:nvSpPr>
        <p:spPr>
          <a:xfrm>
            <a:off x="9617665" y="5238076"/>
            <a:ext cx="539859" cy="539859"/>
          </a:xfrm>
          <a:prstGeom prst="roundRect">
            <a:avLst/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45688" rIns="91410" bIns="45688" anchor="ctr" anchorCtr="0">
            <a:noAutofit/>
          </a:bodyPr>
          <a:lstStyle/>
          <a:p>
            <a:pPr algn="ctr">
              <a:buSzPts val="1000"/>
            </a:pPr>
            <a:endParaRPr sz="2666" b="1" i="1" dirty="0">
              <a:solidFill>
                <a:srgbClr val="FF0000"/>
              </a:solidFill>
            </a:endParaRPr>
          </a:p>
        </p:txBody>
      </p:sp>
      <p:pic>
        <p:nvPicPr>
          <p:cNvPr id="278" name="Google Shape;278;p13"/>
          <p:cNvPicPr preferRelativeResize="0"/>
          <p:nvPr/>
        </p:nvPicPr>
        <p:blipFill>
          <a:blip r:embed="rId5"/>
          <a:srcRect l="32" r="32"/>
          <a:stretch/>
        </p:blipFill>
        <p:spPr>
          <a:xfrm>
            <a:off x="4283606" y="2668891"/>
            <a:ext cx="3523482" cy="234818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79" name="Google Shape;279;p13"/>
          <p:cNvPicPr preferRelativeResize="0"/>
          <p:nvPr/>
        </p:nvPicPr>
        <p:blipFill>
          <a:blip r:embed="rId6"/>
          <a:srcRect l="41" r="41"/>
          <a:stretch/>
        </p:blipFill>
        <p:spPr>
          <a:xfrm>
            <a:off x="446117" y="2630171"/>
            <a:ext cx="3581067" cy="238697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80" name="Google Shape;280;p13"/>
          <p:cNvPicPr preferRelativeResize="0"/>
          <p:nvPr/>
        </p:nvPicPr>
        <p:blipFill>
          <a:blip r:embed="rId7"/>
          <a:srcRect l="41" r="41"/>
          <a:stretch/>
        </p:blipFill>
        <p:spPr>
          <a:xfrm>
            <a:off x="8063333" y="2630263"/>
            <a:ext cx="3581067" cy="238697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81" name="Google Shape;281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948414" y="468094"/>
            <a:ext cx="572159" cy="38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656181" y="420119"/>
            <a:ext cx="462737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254522" y="420125"/>
            <a:ext cx="538145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Vol1_Bim1_Aula4_Slide13 14_audio1 Good night Good morning">
            <a:hlinkClick r:id="" action="ppaction://media"/>
            <a:extLst>
              <a:ext uri="{FF2B5EF4-FFF2-40B4-BE49-F238E27FC236}">
                <a16:creationId xmlns:a16="http://schemas.microsoft.com/office/drawing/2014/main" id="{6B9C53C0-82B2-B28F-3F5C-6C8400E9BA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104910" y="785997"/>
            <a:ext cx="812588" cy="812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1bbbf36c6b_0_242"/>
          <p:cNvSpPr/>
          <p:nvPr/>
        </p:nvSpPr>
        <p:spPr>
          <a:xfrm>
            <a:off x="5824524" y="5238076"/>
            <a:ext cx="539859" cy="539859"/>
          </a:xfrm>
          <a:prstGeom prst="roundRect">
            <a:avLst/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45688" rIns="91410" bIns="45688" anchor="ctr" anchorCtr="0">
            <a:noAutofit/>
          </a:bodyPr>
          <a:lstStyle/>
          <a:p>
            <a:pPr algn="ctr">
              <a:buSzPts val="1000"/>
            </a:pPr>
            <a:r>
              <a:rPr lang="pt-BR" sz="2666" b="1" i="1" dirty="0">
                <a:solidFill>
                  <a:srgbClr val="74489D"/>
                </a:solidFill>
              </a:rPr>
              <a:t>x</a:t>
            </a:r>
            <a:endParaRPr sz="2666" b="1" i="1" dirty="0">
              <a:solidFill>
                <a:srgbClr val="74489D"/>
              </a:solidFill>
            </a:endParaRPr>
          </a:p>
        </p:txBody>
      </p:sp>
      <p:sp>
        <p:nvSpPr>
          <p:cNvPr id="291" name="Google Shape;291;g21bbbf36c6b_0_242"/>
          <p:cNvSpPr/>
          <p:nvPr/>
        </p:nvSpPr>
        <p:spPr>
          <a:xfrm>
            <a:off x="2031383" y="5238076"/>
            <a:ext cx="539859" cy="539859"/>
          </a:xfrm>
          <a:prstGeom prst="roundRect">
            <a:avLst/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45688" rIns="91410" bIns="45688" anchor="ctr" anchorCtr="0">
            <a:noAutofit/>
          </a:bodyPr>
          <a:lstStyle/>
          <a:p>
            <a:pPr algn="ctr">
              <a:buSzPts val="1000"/>
            </a:pPr>
            <a:r>
              <a:rPr lang="pt-BR" sz="2666" b="1" i="1" dirty="0">
                <a:solidFill>
                  <a:srgbClr val="74489D"/>
                </a:solidFill>
              </a:rPr>
              <a:t>x</a:t>
            </a:r>
            <a:endParaRPr sz="2666" b="1" i="1" dirty="0">
              <a:solidFill>
                <a:srgbClr val="74489D"/>
              </a:solidFill>
            </a:endParaRPr>
          </a:p>
        </p:txBody>
      </p:sp>
      <p:sp>
        <p:nvSpPr>
          <p:cNvPr id="292" name="Google Shape;292;g21bbbf36c6b_0_242"/>
          <p:cNvSpPr/>
          <p:nvPr/>
        </p:nvSpPr>
        <p:spPr>
          <a:xfrm>
            <a:off x="9617665" y="5238076"/>
            <a:ext cx="539859" cy="539859"/>
          </a:xfrm>
          <a:prstGeom prst="roundRect">
            <a:avLst/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45688" rIns="91410" bIns="45688" anchor="ctr" anchorCtr="0">
            <a:noAutofit/>
          </a:bodyPr>
          <a:lstStyle/>
          <a:p>
            <a:pPr algn="ctr">
              <a:buSzPts val="1000"/>
            </a:pPr>
            <a:endParaRPr sz="2666" b="1" i="1" dirty="0">
              <a:solidFill>
                <a:srgbClr val="FF0000"/>
              </a:solidFill>
            </a:endParaRPr>
          </a:p>
        </p:txBody>
      </p:sp>
      <p:pic>
        <p:nvPicPr>
          <p:cNvPr id="4" name="Google Shape;278;p13">
            <a:extLst>
              <a:ext uri="{FF2B5EF4-FFF2-40B4-BE49-F238E27FC236}">
                <a16:creationId xmlns:a16="http://schemas.microsoft.com/office/drawing/2014/main" id="{33793E6B-0196-310D-29FF-F9A080D3FFE0}"/>
              </a:ext>
            </a:extLst>
          </p:cNvPr>
          <p:cNvPicPr preferRelativeResize="0"/>
          <p:nvPr/>
        </p:nvPicPr>
        <p:blipFill>
          <a:blip r:embed="rId5"/>
          <a:srcRect l="32" r="32"/>
          <a:stretch/>
        </p:blipFill>
        <p:spPr>
          <a:xfrm>
            <a:off x="4283606" y="2668891"/>
            <a:ext cx="3523482" cy="234818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5" name="Google Shape;279;p13">
            <a:extLst>
              <a:ext uri="{FF2B5EF4-FFF2-40B4-BE49-F238E27FC236}">
                <a16:creationId xmlns:a16="http://schemas.microsoft.com/office/drawing/2014/main" id="{7C5A8828-AE5B-7D18-F2CD-4190A7E86640}"/>
              </a:ext>
            </a:extLst>
          </p:cNvPr>
          <p:cNvPicPr preferRelativeResize="0"/>
          <p:nvPr/>
        </p:nvPicPr>
        <p:blipFill>
          <a:blip r:embed="rId6"/>
          <a:srcRect l="41" r="41"/>
          <a:stretch/>
        </p:blipFill>
        <p:spPr>
          <a:xfrm>
            <a:off x="446117" y="2630171"/>
            <a:ext cx="3581067" cy="238697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6" name="Google Shape;280;p13">
            <a:extLst>
              <a:ext uri="{FF2B5EF4-FFF2-40B4-BE49-F238E27FC236}">
                <a16:creationId xmlns:a16="http://schemas.microsoft.com/office/drawing/2014/main" id="{ADA049BA-BED3-D1DF-1A69-80073A0F8927}"/>
              </a:ext>
            </a:extLst>
          </p:cNvPr>
          <p:cNvPicPr preferRelativeResize="0"/>
          <p:nvPr/>
        </p:nvPicPr>
        <p:blipFill>
          <a:blip r:embed="rId7"/>
          <a:srcRect l="41" r="41"/>
          <a:stretch/>
        </p:blipFill>
        <p:spPr>
          <a:xfrm>
            <a:off x="8063333" y="2630263"/>
            <a:ext cx="3581067" cy="238697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7" name="Título 2">
            <a:extLst>
              <a:ext uri="{FF2B5EF4-FFF2-40B4-BE49-F238E27FC236}">
                <a16:creationId xmlns:a16="http://schemas.microsoft.com/office/drawing/2014/main" id="{B7B23ACC-6227-A2FA-9178-6AE9C476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8441" y="349273"/>
            <a:ext cx="2162143" cy="584745"/>
          </a:xfrm>
        </p:spPr>
        <p:txBody>
          <a:bodyPr/>
          <a:lstStyle/>
          <a:p>
            <a:pPr algn="ctr"/>
            <a:r>
              <a:rPr lang="pt-BR" sz="2600" dirty="0"/>
              <a:t>CORREÇÃO</a:t>
            </a:r>
          </a:p>
        </p:txBody>
      </p:sp>
      <p:sp>
        <p:nvSpPr>
          <p:cNvPr id="8" name="Google Shape;274;p13">
            <a:extLst>
              <a:ext uri="{FF2B5EF4-FFF2-40B4-BE49-F238E27FC236}">
                <a16:creationId xmlns:a16="http://schemas.microsoft.com/office/drawing/2014/main" id="{D60DEBC2-6B15-1BBB-8FC6-96DA69ED732C}"/>
              </a:ext>
            </a:extLst>
          </p:cNvPr>
          <p:cNvSpPr txBox="1"/>
          <p:nvPr/>
        </p:nvSpPr>
        <p:spPr>
          <a:xfrm>
            <a:off x="540000" y="900000"/>
            <a:ext cx="6903402" cy="58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spAutoFit/>
          </a:bodyPr>
          <a:lstStyle/>
          <a:p>
            <a:pPr algn="just">
              <a:buSzPts val="1600"/>
            </a:pPr>
            <a:r>
              <a:rPr lang="pt-BR" sz="3100" dirty="0"/>
              <a:t>LOOK, LISTEN, AND MAKE AN </a:t>
            </a:r>
            <a:r>
              <a:rPr lang="pt-BR" sz="3100" b="1" dirty="0">
                <a:solidFill>
                  <a:srgbClr val="74489D"/>
                </a:solidFill>
              </a:rPr>
              <a:t>X</a:t>
            </a:r>
            <a:r>
              <a:rPr lang="pt-BR" sz="3100" dirty="0"/>
              <a:t>.</a:t>
            </a:r>
            <a:endParaRPr sz="3100" dirty="0"/>
          </a:p>
        </p:txBody>
      </p:sp>
      <p:pic>
        <p:nvPicPr>
          <p:cNvPr id="9" name="Vol1_Bim1_Aula4_Slide13 14_audio1 Good night Good morning">
            <a:hlinkClick r:id="" action="ppaction://media"/>
            <a:extLst>
              <a:ext uri="{FF2B5EF4-FFF2-40B4-BE49-F238E27FC236}">
                <a16:creationId xmlns:a16="http://schemas.microsoft.com/office/drawing/2014/main" id="{A1C07A4F-20A0-7629-124C-6AE2356826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04910" y="785997"/>
            <a:ext cx="812588" cy="812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5"/>
          <p:cNvSpPr txBox="1"/>
          <p:nvPr/>
        </p:nvSpPr>
        <p:spPr>
          <a:xfrm>
            <a:off x="597174" y="1619925"/>
            <a:ext cx="6093613" cy="4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spAutoFit/>
          </a:bodyPr>
          <a:lstStyle/>
          <a:p>
            <a:pPr>
              <a:buSzPts val="1600"/>
            </a:pPr>
            <a:endParaRPr sz="2133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6" name="Google Shape;306;p15"/>
          <p:cNvSpPr txBox="1"/>
          <p:nvPr/>
        </p:nvSpPr>
        <p:spPr>
          <a:xfrm>
            <a:off x="540000" y="900000"/>
            <a:ext cx="10871168" cy="1046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spAutoFit/>
          </a:bodyPr>
          <a:lstStyle/>
          <a:p>
            <a:pPr>
              <a:buSzPts val="1800"/>
            </a:pPr>
            <a:r>
              <a:rPr lang="pt-BR" sz="3100" dirty="0"/>
              <a:t>DO YOU REMEMBER LUCY? TELL A CLASSMATE ABOUT IT AND COLOR LUCY’S ROUTINE.</a:t>
            </a:r>
            <a:r>
              <a:rPr lang="pt-BR" sz="3100" dirty="0">
                <a:latin typeface="Verdana"/>
                <a:ea typeface="Verdana"/>
                <a:cs typeface="Verdana"/>
                <a:sym typeface="Verdana"/>
              </a:rPr>
              <a:t> </a:t>
            </a:r>
            <a:endParaRPr sz="3100" dirty="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07" name="Google Shape;30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9591" y="2359472"/>
            <a:ext cx="3260876" cy="4014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5"/>
          <p:cNvPicPr preferRelativeResize="0"/>
          <p:nvPr/>
        </p:nvPicPr>
        <p:blipFill>
          <a:blip r:embed="rId4"/>
          <a:srcRect/>
          <a:stretch/>
        </p:blipFill>
        <p:spPr>
          <a:xfrm>
            <a:off x="8200047" y="2333106"/>
            <a:ext cx="3257126" cy="4014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5"/>
          <p:cNvPicPr preferRelativeResize="0"/>
          <p:nvPr/>
        </p:nvPicPr>
        <p:blipFill rotWithShape="1">
          <a:blip r:embed="rId5"/>
          <a:srcRect l="-6361" t="-5547" r="-5914" b="-3813"/>
          <a:stretch/>
        </p:blipFill>
        <p:spPr>
          <a:xfrm>
            <a:off x="4682845" y="2359472"/>
            <a:ext cx="2953332" cy="399769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" name="Google Shape;265;g1e3f887e06e_0_19">
            <a:extLst>
              <a:ext uri="{FF2B5EF4-FFF2-40B4-BE49-F238E27FC236}">
                <a16:creationId xmlns:a16="http://schemas.microsoft.com/office/drawing/2014/main" id="{20643C19-4F16-D7D0-7D44-AB6FC01C30F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83986" y="353253"/>
            <a:ext cx="491053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66;g1e3f887e06e_0_19" descr="Desenho de um cachorro&#10;&#10;Descrição gerada automaticamente">
            <a:extLst>
              <a:ext uri="{FF2B5EF4-FFF2-40B4-BE49-F238E27FC236}">
                <a16:creationId xmlns:a16="http://schemas.microsoft.com/office/drawing/2014/main" id="{CE9C7994-A4B3-0CF6-0D05-1C33533F6A0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169392" y="370206"/>
            <a:ext cx="526316" cy="4459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D253C618-DA82-5829-92E8-5E1CF0999A10}"/>
              </a:ext>
            </a:extLst>
          </p:cNvPr>
          <p:cNvGrpSpPr/>
          <p:nvPr/>
        </p:nvGrpSpPr>
        <p:grpSpPr>
          <a:xfrm>
            <a:off x="5899377" y="333425"/>
            <a:ext cx="1582820" cy="447532"/>
            <a:chOff x="305605" y="2234344"/>
            <a:chExt cx="1582820" cy="447532"/>
          </a:xfrm>
        </p:grpSpPr>
        <p:sp>
          <p:nvSpPr>
            <p:cNvPr id="11" name="CaixaDeTexto 7">
              <a:extLst>
                <a:ext uri="{FF2B5EF4-FFF2-40B4-BE49-F238E27FC236}">
                  <a16:creationId xmlns:a16="http://schemas.microsoft.com/office/drawing/2014/main" id="{A6215B1B-0E28-CB75-BBBC-89F5DD3A94B0}"/>
                </a:ext>
              </a:extLst>
            </p:cNvPr>
            <p:cNvSpPr txBox="1"/>
            <p:nvPr/>
          </p:nvSpPr>
          <p:spPr>
            <a:xfrm>
              <a:off x="428151" y="2362131"/>
              <a:ext cx="146027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MOSTRE-ME</a:t>
              </a:r>
            </a:p>
          </p:txBody>
        </p:sp>
        <p:pic>
          <p:nvPicPr>
            <p:cNvPr id="12" name="Gráfico 1">
              <a:extLst>
                <a:ext uri="{FF2B5EF4-FFF2-40B4-BE49-F238E27FC236}">
                  <a16:creationId xmlns:a16="http://schemas.microsoft.com/office/drawing/2014/main" id="{3541E10D-851A-457C-C3DF-6FF22EF932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11CD2323-A0FC-85A3-699D-B8A9E6E20CCA}"/>
              </a:ext>
            </a:extLst>
          </p:cNvPr>
          <p:cNvGrpSpPr/>
          <p:nvPr/>
        </p:nvGrpSpPr>
        <p:grpSpPr>
          <a:xfrm>
            <a:off x="7822731" y="406476"/>
            <a:ext cx="2398286" cy="415517"/>
            <a:chOff x="289560" y="3851596"/>
            <a:chExt cx="2398286" cy="415517"/>
          </a:xfrm>
        </p:grpSpPr>
        <p:sp>
          <p:nvSpPr>
            <p:cNvPr id="14" name="CaixaDeTexto 7">
              <a:extLst>
                <a:ext uri="{FF2B5EF4-FFF2-40B4-BE49-F238E27FC236}">
                  <a16:creationId xmlns:a16="http://schemas.microsoft.com/office/drawing/2014/main" id="{FFA86E13-930E-6030-5397-8C1407FB2B0D}"/>
                </a:ext>
              </a:extLst>
            </p:cNvPr>
            <p:cNvSpPr txBox="1"/>
            <p:nvPr/>
          </p:nvSpPr>
          <p:spPr>
            <a:xfrm>
              <a:off x="532705" y="3910261"/>
              <a:ext cx="2155141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VIREM E CONVERSEM</a:t>
              </a:r>
            </a:p>
          </p:txBody>
        </p:sp>
        <p:pic>
          <p:nvPicPr>
            <p:cNvPr id="15" name="Gráfico 3">
              <a:extLst>
                <a:ext uri="{FF2B5EF4-FFF2-40B4-BE49-F238E27FC236}">
                  <a16:creationId xmlns:a16="http://schemas.microsoft.com/office/drawing/2014/main" id="{10992720-A515-33DA-A27A-9C7B8B35C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21bbbf36c6b_0_269"/>
          <p:cNvSpPr txBox="1"/>
          <p:nvPr/>
        </p:nvSpPr>
        <p:spPr>
          <a:xfrm>
            <a:off x="597174" y="1619925"/>
            <a:ext cx="6093613" cy="4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spAutoFit/>
          </a:bodyPr>
          <a:lstStyle/>
          <a:p>
            <a:pPr>
              <a:buSzPts val="1600"/>
            </a:pPr>
            <a:endParaRPr sz="2133" dirty="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28" name="Google Shape;328;g21bbbf36c6b_0_269"/>
          <p:cNvPicPr preferRelativeResize="0"/>
          <p:nvPr/>
        </p:nvPicPr>
        <p:blipFill>
          <a:blip r:embed="rId3"/>
          <a:srcRect/>
          <a:stretch/>
        </p:blipFill>
        <p:spPr>
          <a:xfrm>
            <a:off x="597177" y="2176938"/>
            <a:ext cx="3261217" cy="401980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29" name="Google Shape;329;g21bbbf36c6b_0_269"/>
          <p:cNvPicPr preferRelativeResize="0"/>
          <p:nvPr/>
        </p:nvPicPr>
        <p:blipFill rotWithShape="1">
          <a:blip r:embed="rId4"/>
          <a:srcRect l="-3586" t="-4745" r="-5943" b="-2176"/>
          <a:stretch/>
        </p:blipFill>
        <p:spPr>
          <a:xfrm>
            <a:off x="4457206" y="2175097"/>
            <a:ext cx="2980654" cy="4023859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30" name="Google Shape;330;g21bbbf36c6b_0_269"/>
          <p:cNvPicPr preferRelativeResize="0"/>
          <p:nvPr/>
        </p:nvPicPr>
        <p:blipFill>
          <a:blip r:embed="rId5"/>
          <a:srcRect/>
          <a:stretch/>
        </p:blipFill>
        <p:spPr>
          <a:xfrm>
            <a:off x="8038719" y="2175264"/>
            <a:ext cx="3257128" cy="402351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31" name="Google Shape;331;g21bbbf36c6b_0_269"/>
          <p:cNvSpPr txBox="1"/>
          <p:nvPr/>
        </p:nvSpPr>
        <p:spPr>
          <a:xfrm>
            <a:off x="2750098" y="6161124"/>
            <a:ext cx="6688658" cy="44095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10" tIns="45688" rIns="91410" bIns="45688" anchor="t" anchorCtr="0">
            <a:spAutoFit/>
          </a:bodyPr>
          <a:lstStyle/>
          <a:p>
            <a:pPr algn="ctr">
              <a:buSzPts val="1700"/>
            </a:pPr>
            <a:r>
              <a:rPr lang="pt-BR" sz="2266" b="1" i="1" dirty="0">
                <a:solidFill>
                  <a:srgbClr val="74489D"/>
                </a:solidFill>
                <a:latin typeface="Verdana"/>
                <a:ea typeface="Verdana"/>
                <a:cs typeface="Verdana"/>
                <a:sym typeface="Verdana"/>
              </a:rPr>
              <a:t>RESPOSTA PESSOAL – SUGESTÃO</a:t>
            </a:r>
            <a:endParaRPr sz="2266" b="1" i="1" dirty="0">
              <a:solidFill>
                <a:srgbClr val="74489D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" name="Google Shape;306;p15">
            <a:extLst>
              <a:ext uri="{FF2B5EF4-FFF2-40B4-BE49-F238E27FC236}">
                <a16:creationId xmlns:a16="http://schemas.microsoft.com/office/drawing/2014/main" id="{0FC5F66B-42CF-569D-269C-F2E781C07E65}"/>
              </a:ext>
            </a:extLst>
          </p:cNvPr>
          <p:cNvSpPr txBox="1"/>
          <p:nvPr/>
        </p:nvSpPr>
        <p:spPr>
          <a:xfrm>
            <a:off x="540000" y="900000"/>
            <a:ext cx="10871168" cy="1046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spAutoFit/>
          </a:bodyPr>
          <a:lstStyle/>
          <a:p>
            <a:pPr>
              <a:buSzPts val="1800"/>
            </a:pPr>
            <a:r>
              <a:rPr lang="pt-BR" sz="3100" dirty="0"/>
              <a:t>DO YOU REMEMBER LUCY? TELL A CLASSMATE ABOUT IT AND COLOR LUCY’S ROUTINE.</a:t>
            </a:r>
            <a:r>
              <a:rPr lang="pt-BR" sz="3100" dirty="0">
                <a:latin typeface="Verdana"/>
                <a:ea typeface="Verdana"/>
                <a:cs typeface="Verdana"/>
                <a:sym typeface="Verdana"/>
              </a:rPr>
              <a:t> </a:t>
            </a:r>
            <a:endParaRPr sz="3100" dirty="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7"/>
          <p:cNvSpPr txBox="1"/>
          <p:nvPr/>
        </p:nvSpPr>
        <p:spPr>
          <a:xfrm>
            <a:off x="479875" y="976737"/>
            <a:ext cx="10770394" cy="91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spAutoFit/>
          </a:bodyPr>
          <a:lstStyle/>
          <a:p>
            <a:pPr algn="just">
              <a:buSzPts val="1800"/>
            </a:pPr>
            <a:r>
              <a:rPr lang="pt-BR" sz="2600" dirty="0"/>
              <a:t>DRAW WHAT YOU DO IN THE MORNING AND AT NIGHT. SHOW AND TELL A CLASSMATE YOUR FINAL PRODUCTION. </a:t>
            </a:r>
            <a:endParaRPr sz="2600" dirty="0"/>
          </a:p>
        </p:txBody>
      </p:sp>
      <p:sp>
        <p:nvSpPr>
          <p:cNvPr id="338" name="Google Shape;338;p17"/>
          <p:cNvSpPr txBox="1"/>
          <p:nvPr/>
        </p:nvSpPr>
        <p:spPr>
          <a:xfrm>
            <a:off x="720444" y="5920136"/>
            <a:ext cx="5174652" cy="461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spAutoFit/>
          </a:bodyPr>
          <a:lstStyle/>
          <a:p>
            <a:pPr algn="ctr">
              <a:buSzPts val="1800"/>
            </a:pPr>
            <a:r>
              <a:rPr lang="pt-BR" sz="2399" dirty="0">
                <a:latin typeface="Verdana"/>
                <a:ea typeface="Verdana"/>
                <a:cs typeface="Verdana"/>
                <a:sym typeface="Verdana"/>
              </a:rPr>
              <a:t>MORNING</a:t>
            </a:r>
            <a:endParaRPr sz="2399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9" name="Google Shape;339;p17"/>
          <p:cNvSpPr txBox="1"/>
          <p:nvPr/>
        </p:nvSpPr>
        <p:spPr>
          <a:xfrm>
            <a:off x="6293883" y="5920136"/>
            <a:ext cx="5174652" cy="461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spAutoFit/>
          </a:bodyPr>
          <a:lstStyle/>
          <a:p>
            <a:pPr algn="ctr">
              <a:buSzPts val="1800"/>
            </a:pPr>
            <a:r>
              <a:rPr lang="pt-BR" sz="2399" dirty="0">
                <a:latin typeface="Verdana"/>
                <a:ea typeface="Verdana"/>
                <a:cs typeface="Verdana"/>
                <a:sym typeface="Verdana"/>
              </a:rPr>
              <a:t>NIGHT</a:t>
            </a:r>
            <a:endParaRPr sz="2399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40" name="Google Shape;340;p17"/>
          <p:cNvSpPr/>
          <p:nvPr/>
        </p:nvSpPr>
        <p:spPr>
          <a:xfrm>
            <a:off x="720446" y="2111176"/>
            <a:ext cx="5174485" cy="3762757"/>
          </a:xfrm>
          <a:custGeom>
            <a:avLst/>
            <a:gdLst/>
            <a:ahLst/>
            <a:cxnLst/>
            <a:rect l="l" t="t" r="r" b="b"/>
            <a:pathLst>
              <a:path w="10934858" h="4887971" fill="none" extrusionOk="0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w="10934858" h="4887971" extrusionOk="0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noFill/>
          <a:ln w="12700" cap="flat" cmpd="sng">
            <a:solidFill>
              <a:srgbClr val="FFC519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233906" tIns="233906" rIns="233906" bIns="233906" anchor="t" anchorCtr="0">
            <a:noAutofit/>
          </a:bodyPr>
          <a:lstStyle/>
          <a:p>
            <a:pPr>
              <a:lnSpc>
                <a:spcPct val="150000"/>
              </a:lnSpc>
              <a:buSzPts val="2100"/>
            </a:pPr>
            <a:endParaRPr sz="1333" dirty="0"/>
          </a:p>
        </p:txBody>
      </p:sp>
      <p:sp>
        <p:nvSpPr>
          <p:cNvPr id="341" name="Google Shape;341;p17"/>
          <p:cNvSpPr/>
          <p:nvPr/>
        </p:nvSpPr>
        <p:spPr>
          <a:xfrm>
            <a:off x="6293894" y="2118507"/>
            <a:ext cx="5174485" cy="3762757"/>
          </a:xfrm>
          <a:custGeom>
            <a:avLst/>
            <a:gdLst/>
            <a:ahLst/>
            <a:cxnLst/>
            <a:rect l="l" t="t" r="r" b="b"/>
            <a:pathLst>
              <a:path w="10934858" h="4887971" fill="none" extrusionOk="0">
                <a:moveTo>
                  <a:pt x="0" y="0"/>
                </a:moveTo>
                <a:cubicBezTo>
                  <a:pt x="171387" y="4092"/>
                  <a:pt x="329635" y="-8431"/>
                  <a:pt x="574080" y="0"/>
                </a:cubicBezTo>
                <a:cubicBezTo>
                  <a:pt x="818525" y="8431"/>
                  <a:pt x="864096" y="28075"/>
                  <a:pt x="1148160" y="0"/>
                </a:cubicBezTo>
                <a:cubicBezTo>
                  <a:pt x="1432224" y="-28075"/>
                  <a:pt x="1793151" y="-8299"/>
                  <a:pt x="2050286" y="0"/>
                </a:cubicBezTo>
                <a:cubicBezTo>
                  <a:pt x="2307421" y="8299"/>
                  <a:pt x="2620310" y="31002"/>
                  <a:pt x="2843063" y="0"/>
                </a:cubicBezTo>
                <a:cubicBezTo>
                  <a:pt x="3065816" y="-31002"/>
                  <a:pt x="3034061" y="7367"/>
                  <a:pt x="3198446" y="0"/>
                </a:cubicBezTo>
                <a:cubicBezTo>
                  <a:pt x="3362831" y="-7367"/>
                  <a:pt x="3541450" y="23419"/>
                  <a:pt x="3881875" y="0"/>
                </a:cubicBezTo>
                <a:cubicBezTo>
                  <a:pt x="4222300" y="-23419"/>
                  <a:pt x="4079910" y="10252"/>
                  <a:pt x="4237257" y="0"/>
                </a:cubicBezTo>
                <a:cubicBezTo>
                  <a:pt x="4394604" y="-10252"/>
                  <a:pt x="4765046" y="-33697"/>
                  <a:pt x="5030035" y="0"/>
                </a:cubicBezTo>
                <a:cubicBezTo>
                  <a:pt x="5295024" y="33697"/>
                  <a:pt x="5557599" y="-163"/>
                  <a:pt x="5713463" y="0"/>
                </a:cubicBezTo>
                <a:cubicBezTo>
                  <a:pt x="5869327" y="163"/>
                  <a:pt x="5952471" y="7375"/>
                  <a:pt x="6178195" y="0"/>
                </a:cubicBezTo>
                <a:cubicBezTo>
                  <a:pt x="6403919" y="-7375"/>
                  <a:pt x="6614836" y="-28549"/>
                  <a:pt x="6752275" y="0"/>
                </a:cubicBezTo>
                <a:cubicBezTo>
                  <a:pt x="6889714" y="28549"/>
                  <a:pt x="7208419" y="-11886"/>
                  <a:pt x="7326355" y="0"/>
                </a:cubicBezTo>
                <a:cubicBezTo>
                  <a:pt x="7444291" y="11886"/>
                  <a:pt x="7586272" y="-17875"/>
                  <a:pt x="7791086" y="0"/>
                </a:cubicBezTo>
                <a:cubicBezTo>
                  <a:pt x="7995900" y="17875"/>
                  <a:pt x="8398225" y="18928"/>
                  <a:pt x="8583864" y="0"/>
                </a:cubicBezTo>
                <a:cubicBezTo>
                  <a:pt x="8769503" y="-18928"/>
                  <a:pt x="9027993" y="-39296"/>
                  <a:pt x="9376641" y="0"/>
                </a:cubicBezTo>
                <a:cubicBezTo>
                  <a:pt x="9725289" y="39296"/>
                  <a:pt x="9816733" y="-27380"/>
                  <a:pt x="9950721" y="0"/>
                </a:cubicBezTo>
                <a:cubicBezTo>
                  <a:pt x="10084709" y="27380"/>
                  <a:pt x="10616238" y="-41596"/>
                  <a:pt x="10934858" y="0"/>
                </a:cubicBezTo>
                <a:cubicBezTo>
                  <a:pt x="10960092" y="287335"/>
                  <a:pt x="10912756" y="538675"/>
                  <a:pt x="10934858" y="796041"/>
                </a:cubicBezTo>
                <a:cubicBezTo>
                  <a:pt x="10956960" y="1053407"/>
                  <a:pt x="10952023" y="1183788"/>
                  <a:pt x="10934858" y="1494323"/>
                </a:cubicBezTo>
                <a:cubicBezTo>
                  <a:pt x="10917693" y="1804858"/>
                  <a:pt x="10912927" y="1902445"/>
                  <a:pt x="10934858" y="2094845"/>
                </a:cubicBezTo>
                <a:cubicBezTo>
                  <a:pt x="10956789" y="2287245"/>
                  <a:pt x="10944823" y="2572538"/>
                  <a:pt x="10934858" y="2695367"/>
                </a:cubicBezTo>
                <a:cubicBezTo>
                  <a:pt x="10924893" y="2818196"/>
                  <a:pt x="10941115" y="3054296"/>
                  <a:pt x="10934858" y="3393648"/>
                </a:cubicBezTo>
                <a:cubicBezTo>
                  <a:pt x="10928601" y="3733000"/>
                  <a:pt x="10963694" y="3774257"/>
                  <a:pt x="10934858" y="4091930"/>
                </a:cubicBezTo>
                <a:cubicBezTo>
                  <a:pt x="10906022" y="4409603"/>
                  <a:pt x="10929465" y="4678776"/>
                  <a:pt x="10934858" y="4887971"/>
                </a:cubicBezTo>
                <a:cubicBezTo>
                  <a:pt x="10795803" y="4907555"/>
                  <a:pt x="10580739" y="4881620"/>
                  <a:pt x="10470127" y="4887971"/>
                </a:cubicBezTo>
                <a:cubicBezTo>
                  <a:pt x="10359515" y="4894322"/>
                  <a:pt x="10147503" y="4884302"/>
                  <a:pt x="9896046" y="4887971"/>
                </a:cubicBezTo>
                <a:cubicBezTo>
                  <a:pt x="9644589" y="4891640"/>
                  <a:pt x="9618448" y="4890423"/>
                  <a:pt x="9540664" y="4887971"/>
                </a:cubicBezTo>
                <a:cubicBezTo>
                  <a:pt x="9462880" y="4885519"/>
                  <a:pt x="9161236" y="4906242"/>
                  <a:pt x="8857235" y="4887971"/>
                </a:cubicBezTo>
                <a:cubicBezTo>
                  <a:pt x="8553234" y="4869700"/>
                  <a:pt x="8390614" y="4871692"/>
                  <a:pt x="7955109" y="4887971"/>
                </a:cubicBezTo>
                <a:cubicBezTo>
                  <a:pt x="7519604" y="4904250"/>
                  <a:pt x="7482608" y="4908844"/>
                  <a:pt x="7162332" y="4887971"/>
                </a:cubicBezTo>
                <a:cubicBezTo>
                  <a:pt x="6842056" y="4867098"/>
                  <a:pt x="6834065" y="4898049"/>
                  <a:pt x="6697601" y="4887971"/>
                </a:cubicBezTo>
                <a:cubicBezTo>
                  <a:pt x="6561137" y="4877893"/>
                  <a:pt x="6405142" y="4861653"/>
                  <a:pt x="6123520" y="4887971"/>
                </a:cubicBezTo>
                <a:cubicBezTo>
                  <a:pt x="5841898" y="4914289"/>
                  <a:pt x="5661759" y="4904276"/>
                  <a:pt x="5221395" y="4887971"/>
                </a:cubicBezTo>
                <a:cubicBezTo>
                  <a:pt x="4781031" y="4871666"/>
                  <a:pt x="4727291" y="4912002"/>
                  <a:pt x="4428617" y="4887971"/>
                </a:cubicBezTo>
                <a:cubicBezTo>
                  <a:pt x="4129943" y="4863940"/>
                  <a:pt x="4016030" y="4884073"/>
                  <a:pt x="3745189" y="4887971"/>
                </a:cubicBezTo>
                <a:cubicBezTo>
                  <a:pt x="3474348" y="4891869"/>
                  <a:pt x="3334611" y="4881883"/>
                  <a:pt x="3171109" y="4887971"/>
                </a:cubicBezTo>
                <a:cubicBezTo>
                  <a:pt x="3007607" y="4894059"/>
                  <a:pt x="2675961" y="4866933"/>
                  <a:pt x="2378332" y="4887971"/>
                </a:cubicBezTo>
                <a:cubicBezTo>
                  <a:pt x="2080703" y="4909009"/>
                  <a:pt x="1836744" y="4884728"/>
                  <a:pt x="1585554" y="4887971"/>
                </a:cubicBezTo>
                <a:cubicBezTo>
                  <a:pt x="1334364" y="4891214"/>
                  <a:pt x="1148521" y="4878344"/>
                  <a:pt x="792777" y="4887971"/>
                </a:cubicBezTo>
                <a:cubicBezTo>
                  <a:pt x="437033" y="4897598"/>
                  <a:pt x="302722" y="4915582"/>
                  <a:pt x="0" y="4887971"/>
                </a:cubicBezTo>
                <a:cubicBezTo>
                  <a:pt x="-30314" y="4520212"/>
                  <a:pt x="15252" y="4487189"/>
                  <a:pt x="0" y="4140810"/>
                </a:cubicBezTo>
                <a:cubicBezTo>
                  <a:pt x="-15252" y="3794431"/>
                  <a:pt x="-5383" y="3646759"/>
                  <a:pt x="0" y="3393648"/>
                </a:cubicBezTo>
                <a:cubicBezTo>
                  <a:pt x="5383" y="3140537"/>
                  <a:pt x="-26632" y="2920556"/>
                  <a:pt x="0" y="2744247"/>
                </a:cubicBezTo>
                <a:cubicBezTo>
                  <a:pt x="26632" y="2567938"/>
                  <a:pt x="4008" y="2329299"/>
                  <a:pt x="0" y="1948206"/>
                </a:cubicBezTo>
                <a:cubicBezTo>
                  <a:pt x="-4008" y="1567113"/>
                  <a:pt x="31678" y="1469850"/>
                  <a:pt x="0" y="1298804"/>
                </a:cubicBezTo>
                <a:cubicBezTo>
                  <a:pt x="-31678" y="1127758"/>
                  <a:pt x="16516" y="914209"/>
                  <a:pt x="0" y="600522"/>
                </a:cubicBezTo>
                <a:cubicBezTo>
                  <a:pt x="-16516" y="286835"/>
                  <a:pt x="17288" y="217964"/>
                  <a:pt x="0" y="0"/>
                </a:cubicBezTo>
                <a:close/>
              </a:path>
              <a:path w="10934858" h="4887971" extrusionOk="0">
                <a:moveTo>
                  <a:pt x="0" y="0"/>
                </a:moveTo>
                <a:cubicBezTo>
                  <a:pt x="115456" y="-16470"/>
                  <a:pt x="423847" y="-3284"/>
                  <a:pt x="574080" y="0"/>
                </a:cubicBezTo>
                <a:cubicBezTo>
                  <a:pt x="724313" y="3284"/>
                  <a:pt x="907228" y="7108"/>
                  <a:pt x="1038812" y="0"/>
                </a:cubicBezTo>
                <a:cubicBezTo>
                  <a:pt x="1170396" y="-7108"/>
                  <a:pt x="1400514" y="19378"/>
                  <a:pt x="1503543" y="0"/>
                </a:cubicBezTo>
                <a:cubicBezTo>
                  <a:pt x="1606572" y="-19378"/>
                  <a:pt x="1845850" y="6341"/>
                  <a:pt x="1968274" y="0"/>
                </a:cubicBezTo>
                <a:cubicBezTo>
                  <a:pt x="2090698" y="-6341"/>
                  <a:pt x="2243118" y="-2069"/>
                  <a:pt x="2323657" y="0"/>
                </a:cubicBezTo>
                <a:cubicBezTo>
                  <a:pt x="2404196" y="2069"/>
                  <a:pt x="2684333" y="-22604"/>
                  <a:pt x="3007086" y="0"/>
                </a:cubicBezTo>
                <a:cubicBezTo>
                  <a:pt x="3329839" y="22604"/>
                  <a:pt x="3502333" y="-35993"/>
                  <a:pt x="3799863" y="0"/>
                </a:cubicBezTo>
                <a:cubicBezTo>
                  <a:pt x="4097393" y="35993"/>
                  <a:pt x="4323836" y="-14903"/>
                  <a:pt x="4483292" y="0"/>
                </a:cubicBezTo>
                <a:cubicBezTo>
                  <a:pt x="4642748" y="14903"/>
                  <a:pt x="4889360" y="38198"/>
                  <a:pt x="5276069" y="0"/>
                </a:cubicBezTo>
                <a:cubicBezTo>
                  <a:pt x="5662778" y="-38198"/>
                  <a:pt x="5799741" y="-16106"/>
                  <a:pt x="5959498" y="0"/>
                </a:cubicBezTo>
                <a:cubicBezTo>
                  <a:pt x="6119255" y="16106"/>
                  <a:pt x="6558186" y="-5096"/>
                  <a:pt x="6861623" y="0"/>
                </a:cubicBezTo>
                <a:cubicBezTo>
                  <a:pt x="7165060" y="5096"/>
                  <a:pt x="7319303" y="-7412"/>
                  <a:pt x="7763749" y="0"/>
                </a:cubicBezTo>
                <a:cubicBezTo>
                  <a:pt x="8208195" y="7412"/>
                  <a:pt x="8383418" y="-30900"/>
                  <a:pt x="8665875" y="0"/>
                </a:cubicBezTo>
                <a:cubicBezTo>
                  <a:pt x="8948332" y="30900"/>
                  <a:pt x="9251622" y="35518"/>
                  <a:pt x="9458652" y="0"/>
                </a:cubicBezTo>
                <a:cubicBezTo>
                  <a:pt x="9665682" y="-35518"/>
                  <a:pt x="9882817" y="16347"/>
                  <a:pt x="10142081" y="0"/>
                </a:cubicBezTo>
                <a:cubicBezTo>
                  <a:pt x="10401345" y="-16347"/>
                  <a:pt x="10561597" y="13174"/>
                  <a:pt x="10934858" y="0"/>
                </a:cubicBezTo>
                <a:cubicBezTo>
                  <a:pt x="10928125" y="210602"/>
                  <a:pt x="10950636" y="491880"/>
                  <a:pt x="10934858" y="649402"/>
                </a:cubicBezTo>
                <a:cubicBezTo>
                  <a:pt x="10919080" y="806924"/>
                  <a:pt x="10948910" y="1086854"/>
                  <a:pt x="10934858" y="1201044"/>
                </a:cubicBezTo>
                <a:cubicBezTo>
                  <a:pt x="10920806" y="1315234"/>
                  <a:pt x="10922313" y="1632542"/>
                  <a:pt x="10934858" y="1752687"/>
                </a:cubicBezTo>
                <a:cubicBezTo>
                  <a:pt x="10947403" y="1872832"/>
                  <a:pt x="10947905" y="2267780"/>
                  <a:pt x="10934858" y="2450968"/>
                </a:cubicBezTo>
                <a:cubicBezTo>
                  <a:pt x="10921811" y="2634156"/>
                  <a:pt x="10954837" y="2925617"/>
                  <a:pt x="10934858" y="3100370"/>
                </a:cubicBezTo>
                <a:cubicBezTo>
                  <a:pt x="10914879" y="3275123"/>
                  <a:pt x="10923287" y="3602365"/>
                  <a:pt x="10934858" y="3798652"/>
                </a:cubicBezTo>
                <a:cubicBezTo>
                  <a:pt x="10946429" y="3994939"/>
                  <a:pt x="10936705" y="4479936"/>
                  <a:pt x="10934858" y="4887971"/>
                </a:cubicBezTo>
                <a:cubicBezTo>
                  <a:pt x="10591705" y="4894619"/>
                  <a:pt x="10274429" y="4898707"/>
                  <a:pt x="10032732" y="4887971"/>
                </a:cubicBezTo>
                <a:cubicBezTo>
                  <a:pt x="9791035" y="4877235"/>
                  <a:pt x="9620752" y="4868670"/>
                  <a:pt x="9458652" y="4887971"/>
                </a:cubicBezTo>
                <a:cubicBezTo>
                  <a:pt x="9296552" y="4907272"/>
                  <a:pt x="8865230" y="4915979"/>
                  <a:pt x="8665875" y="4887971"/>
                </a:cubicBezTo>
                <a:cubicBezTo>
                  <a:pt x="8466520" y="4859963"/>
                  <a:pt x="8178098" y="4927106"/>
                  <a:pt x="7763749" y="4887971"/>
                </a:cubicBezTo>
                <a:cubicBezTo>
                  <a:pt x="7349400" y="4848836"/>
                  <a:pt x="7285588" y="4910050"/>
                  <a:pt x="6861623" y="4887971"/>
                </a:cubicBezTo>
                <a:cubicBezTo>
                  <a:pt x="6437658" y="4865892"/>
                  <a:pt x="6413190" y="4890501"/>
                  <a:pt x="6287543" y="4887971"/>
                </a:cubicBezTo>
                <a:cubicBezTo>
                  <a:pt x="6161896" y="4885441"/>
                  <a:pt x="5770733" y="4914628"/>
                  <a:pt x="5604115" y="4887971"/>
                </a:cubicBezTo>
                <a:cubicBezTo>
                  <a:pt x="5437497" y="4861314"/>
                  <a:pt x="5322861" y="4889222"/>
                  <a:pt x="5248732" y="4887971"/>
                </a:cubicBezTo>
                <a:cubicBezTo>
                  <a:pt x="5174603" y="4886720"/>
                  <a:pt x="4877388" y="4870644"/>
                  <a:pt x="4784000" y="4887971"/>
                </a:cubicBezTo>
                <a:cubicBezTo>
                  <a:pt x="4690612" y="4905298"/>
                  <a:pt x="4362096" y="4924775"/>
                  <a:pt x="3991223" y="4887971"/>
                </a:cubicBezTo>
                <a:cubicBezTo>
                  <a:pt x="3620350" y="4851167"/>
                  <a:pt x="3703633" y="4911073"/>
                  <a:pt x="3417143" y="4887971"/>
                </a:cubicBezTo>
                <a:cubicBezTo>
                  <a:pt x="3130653" y="4864869"/>
                  <a:pt x="3172630" y="4902280"/>
                  <a:pt x="2952412" y="4887971"/>
                </a:cubicBezTo>
                <a:cubicBezTo>
                  <a:pt x="2732194" y="4873662"/>
                  <a:pt x="2508137" y="4885898"/>
                  <a:pt x="2268983" y="4887971"/>
                </a:cubicBezTo>
                <a:cubicBezTo>
                  <a:pt x="2029829" y="4890044"/>
                  <a:pt x="1990033" y="4898822"/>
                  <a:pt x="1913600" y="4887971"/>
                </a:cubicBezTo>
                <a:cubicBezTo>
                  <a:pt x="1837167" y="4877120"/>
                  <a:pt x="1395056" y="4924892"/>
                  <a:pt x="1120823" y="4887971"/>
                </a:cubicBezTo>
                <a:cubicBezTo>
                  <a:pt x="846590" y="4851050"/>
                  <a:pt x="293246" y="4913566"/>
                  <a:pt x="0" y="4887971"/>
                </a:cubicBezTo>
                <a:cubicBezTo>
                  <a:pt x="-14109" y="4692404"/>
                  <a:pt x="-18170" y="4380247"/>
                  <a:pt x="0" y="4189689"/>
                </a:cubicBezTo>
                <a:cubicBezTo>
                  <a:pt x="18170" y="3999131"/>
                  <a:pt x="-17895" y="3739036"/>
                  <a:pt x="0" y="3540288"/>
                </a:cubicBezTo>
                <a:cubicBezTo>
                  <a:pt x="17895" y="3341540"/>
                  <a:pt x="18547" y="3199996"/>
                  <a:pt x="0" y="2988645"/>
                </a:cubicBezTo>
                <a:cubicBezTo>
                  <a:pt x="-18547" y="2777294"/>
                  <a:pt x="22273" y="2572083"/>
                  <a:pt x="0" y="2339243"/>
                </a:cubicBezTo>
                <a:cubicBezTo>
                  <a:pt x="-22273" y="2106403"/>
                  <a:pt x="8674" y="1908490"/>
                  <a:pt x="0" y="1640962"/>
                </a:cubicBezTo>
                <a:cubicBezTo>
                  <a:pt x="-8674" y="1373434"/>
                  <a:pt x="-26544" y="1326014"/>
                  <a:pt x="0" y="1040440"/>
                </a:cubicBezTo>
                <a:cubicBezTo>
                  <a:pt x="26544" y="754866"/>
                  <a:pt x="-34966" y="281447"/>
                  <a:pt x="0" y="0"/>
                </a:cubicBezTo>
                <a:close/>
              </a:path>
            </a:pathLst>
          </a:custGeom>
          <a:noFill/>
          <a:ln w="12700" cap="flat" cmpd="sng">
            <a:solidFill>
              <a:srgbClr val="FFC519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233906" tIns="233906" rIns="233906" bIns="233906" anchor="t" anchorCtr="0">
            <a:noAutofit/>
          </a:bodyPr>
          <a:lstStyle/>
          <a:p>
            <a:pPr>
              <a:lnSpc>
                <a:spcPct val="150000"/>
              </a:lnSpc>
              <a:buSzPts val="2100"/>
            </a:pPr>
            <a:endParaRPr sz="1333" dirty="0"/>
          </a:p>
        </p:txBody>
      </p:sp>
      <p:pic>
        <p:nvPicPr>
          <p:cNvPr id="14" name="Google Shape;351;g1e3f887e06e_0_31">
            <a:extLst>
              <a:ext uri="{FF2B5EF4-FFF2-40B4-BE49-F238E27FC236}">
                <a16:creationId xmlns:a16="http://schemas.microsoft.com/office/drawing/2014/main" id="{8BB256B4-CF35-A61B-2D24-00E86EC1B80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10472" y="353253"/>
            <a:ext cx="418396" cy="4798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87CFC172-C46A-14EE-0F85-B31D5DF97625}"/>
              </a:ext>
            </a:extLst>
          </p:cNvPr>
          <p:cNvGrpSpPr/>
          <p:nvPr/>
        </p:nvGrpSpPr>
        <p:grpSpPr>
          <a:xfrm>
            <a:off x="5899377" y="333425"/>
            <a:ext cx="1582820" cy="447532"/>
            <a:chOff x="305605" y="2234344"/>
            <a:chExt cx="1582820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063D5CB1-A9D9-E438-4FEB-3E9665E2D232}"/>
                </a:ext>
              </a:extLst>
            </p:cNvPr>
            <p:cNvSpPr txBox="1"/>
            <p:nvPr/>
          </p:nvSpPr>
          <p:spPr>
            <a:xfrm>
              <a:off x="428151" y="2362131"/>
              <a:ext cx="146027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MOSTRE-ME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A008F302-7AC2-AD54-5EB1-02282625D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74E5430B-A8FB-434C-A8C2-419983938789}"/>
              </a:ext>
            </a:extLst>
          </p:cNvPr>
          <p:cNvGrpSpPr/>
          <p:nvPr/>
        </p:nvGrpSpPr>
        <p:grpSpPr>
          <a:xfrm>
            <a:off x="7822731" y="406476"/>
            <a:ext cx="2398286" cy="415517"/>
            <a:chOff x="289560" y="3851596"/>
            <a:chExt cx="2398286" cy="415517"/>
          </a:xfrm>
        </p:grpSpPr>
        <p:sp>
          <p:nvSpPr>
            <p:cNvPr id="6" name="CaixaDeTexto 7">
              <a:extLst>
                <a:ext uri="{FF2B5EF4-FFF2-40B4-BE49-F238E27FC236}">
                  <a16:creationId xmlns:a16="http://schemas.microsoft.com/office/drawing/2014/main" id="{271F78FC-A536-2705-46BD-D1B9B95E10D5}"/>
                </a:ext>
              </a:extLst>
            </p:cNvPr>
            <p:cNvSpPr txBox="1"/>
            <p:nvPr/>
          </p:nvSpPr>
          <p:spPr>
            <a:xfrm>
              <a:off x="532705" y="3910261"/>
              <a:ext cx="2155141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VIREM E CONVERSEM</a:t>
              </a:r>
            </a:p>
          </p:txBody>
        </p:sp>
        <p:pic>
          <p:nvPicPr>
            <p:cNvPr id="7" name="Gráfico 3">
              <a:extLst>
                <a:ext uri="{FF2B5EF4-FFF2-40B4-BE49-F238E27FC236}">
                  <a16:creationId xmlns:a16="http://schemas.microsoft.com/office/drawing/2014/main" id="{DB891B02-7C2D-55D0-A0AE-B23E13334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056db4053b_0_4"/>
          <p:cNvSpPr txBox="1">
            <a:spLocks noGrp="1"/>
          </p:cNvSpPr>
          <p:nvPr>
            <p:ph type="body" idx="1"/>
          </p:nvPr>
        </p:nvSpPr>
        <p:spPr>
          <a:xfrm>
            <a:off x="514313" y="846013"/>
            <a:ext cx="11097909" cy="1223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0" indent="0"/>
            <a:r>
              <a:rPr lang="pt-BR" sz="3100" dirty="0"/>
              <a:t>READ WITH THE HELP OF YOUR TEACHER. </a:t>
            </a:r>
            <a:endParaRPr sz="3100" dirty="0"/>
          </a:p>
          <a:p>
            <a:pPr marL="0" indent="0"/>
            <a:r>
              <a:rPr lang="pt-BR" sz="3100" dirty="0"/>
              <a:t>THEN, CHECK (</a:t>
            </a:r>
            <a:r>
              <a:rPr lang="pt-BR" sz="3100" b="1" dirty="0">
                <a:solidFill>
                  <a:srgbClr val="74489D"/>
                </a:solidFill>
              </a:rPr>
              <a:t>✔</a:t>
            </a:r>
            <a:r>
              <a:rPr lang="pt-BR" sz="3100" dirty="0"/>
              <a:t>) THE BEST OPTION.</a:t>
            </a:r>
            <a:endParaRPr sz="3100" dirty="0"/>
          </a:p>
          <a:p>
            <a:pPr marL="0" indent="0"/>
            <a:r>
              <a:rPr lang="pt-BR" sz="3100" dirty="0"/>
              <a:t> </a:t>
            </a:r>
            <a:endParaRPr sz="3100" dirty="0"/>
          </a:p>
        </p:txBody>
      </p:sp>
      <p:graphicFrame>
        <p:nvGraphicFramePr>
          <p:cNvPr id="324" name="Google Shape;324;g3056db4053b_0_4"/>
          <p:cNvGraphicFramePr/>
          <p:nvPr>
            <p:extLst>
              <p:ext uri="{D42A27DB-BD31-4B8C-83A1-F6EECF244321}">
                <p14:modId xmlns:p14="http://schemas.microsoft.com/office/powerpoint/2010/main" val="4218537104"/>
              </p:ext>
            </p:extLst>
          </p:nvPr>
        </p:nvGraphicFramePr>
        <p:xfrm>
          <a:off x="516608" y="2308705"/>
          <a:ext cx="9095789" cy="409174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367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1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25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4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16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2600" b="1" dirty="0">
                          <a:solidFill>
                            <a:schemeClr val="bg1"/>
                          </a:solidFill>
                        </a:rPr>
                        <a:t>MY LEARNING PROGRESS</a:t>
                      </a:r>
                      <a:endParaRPr sz="2600" b="1" u="none" strike="noStrike" cap="none" dirty="0">
                        <a:solidFill>
                          <a:schemeClr val="bg1"/>
                        </a:solidFill>
                      </a:endParaRPr>
                    </a:p>
                  </a:txBody>
                  <a:tcPr marL="121868" marR="121868" marT="121868" marB="121868" anchor="ctr">
                    <a:lnL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500" dirty="0"/>
                    </a:p>
                  </a:txBody>
                  <a:tcPr marL="121868" marR="121868" marT="121868" marB="121868">
                    <a:lnL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b="1" u="none" strike="noStrike" cap="none" dirty="0"/>
                    </a:p>
                  </a:txBody>
                  <a:tcPr marL="121868" marR="121868" marT="121868" marB="121868">
                    <a:lnL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b="1" u="none" strike="noStrike" cap="none" dirty="0"/>
                    </a:p>
                  </a:txBody>
                  <a:tcPr marL="121868" marR="121868" marT="121868" marB="121868">
                    <a:lnL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381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2400" u="none" strike="noStrike" cap="none" dirty="0"/>
                        <a:t>I C</a:t>
                      </a:r>
                      <a:r>
                        <a:rPr lang="pt-BR" sz="2400" dirty="0"/>
                        <a:t>AN IDENTIFY THE PARTS OF THE DAY.</a:t>
                      </a:r>
                      <a:endParaRPr sz="2400" u="none" strike="noStrike" cap="none" dirty="0"/>
                    </a:p>
                  </a:txBody>
                  <a:tcPr marL="121868" marR="121868" marT="121868" marB="121868" anchor="ctr">
                    <a:lnL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/>
                    </a:p>
                  </a:txBody>
                  <a:tcPr marL="121868" marR="121868" marT="121868" marB="121868" anchor="ctr">
                    <a:lnL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/>
                    </a:p>
                  </a:txBody>
                  <a:tcPr marL="121868" marR="121868" marT="121868" marB="121868" anchor="ctr">
                    <a:lnL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/>
                    </a:p>
                  </a:txBody>
                  <a:tcPr marL="121868" marR="121868" marT="121868" marB="121868" anchor="ctr">
                    <a:lnL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381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2400" u="none" strike="noStrike" cap="none" dirty="0"/>
                        <a:t>I CAN</a:t>
                      </a:r>
                      <a:r>
                        <a:rPr lang="pt-BR" sz="2400" dirty="0"/>
                        <a:t> SAY THE GREETINGS: “</a:t>
                      </a:r>
                      <a:r>
                        <a:rPr lang="pt-BR" sz="2400" b="1" dirty="0"/>
                        <a:t>GOOD MORNING</a:t>
                      </a:r>
                      <a:r>
                        <a:rPr lang="pt-BR" sz="2400" dirty="0"/>
                        <a:t>”, “</a:t>
                      </a:r>
                      <a:r>
                        <a:rPr lang="pt-BR" sz="2400" b="1" dirty="0"/>
                        <a:t>GOOD AFTERNOON</a:t>
                      </a:r>
                      <a:r>
                        <a:rPr lang="pt-BR" sz="2400" dirty="0"/>
                        <a:t>”, “</a:t>
                      </a:r>
                      <a:r>
                        <a:rPr lang="pt-BR" sz="2400" b="1" dirty="0"/>
                        <a:t>GOOD EVENING</a:t>
                      </a:r>
                      <a:r>
                        <a:rPr lang="pt-BR" sz="2400" dirty="0"/>
                        <a:t>”, “</a:t>
                      </a:r>
                      <a:r>
                        <a:rPr lang="pt-BR" sz="2400" b="1" dirty="0"/>
                        <a:t>GOOD NIGHT</a:t>
                      </a:r>
                      <a:r>
                        <a:rPr lang="pt-BR" sz="2400" dirty="0"/>
                        <a:t>”. </a:t>
                      </a:r>
                      <a:endParaRPr sz="2400" u="none" strike="noStrike" cap="none" dirty="0"/>
                    </a:p>
                  </a:txBody>
                  <a:tcPr marL="121868" marR="121868" marT="121868" marB="121868" anchor="ctr">
                    <a:lnL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/>
                    </a:p>
                  </a:txBody>
                  <a:tcPr marL="121868" marR="121868" marT="121868" marB="121868" anchor="ctr">
                    <a:lnL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/>
                    </a:p>
                  </a:txBody>
                  <a:tcPr marL="121868" marR="121868" marT="121868" marB="121868" anchor="ctr">
                    <a:lnL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/>
                    </a:p>
                  </a:txBody>
                  <a:tcPr marL="121868" marR="121868" marT="121868" marB="121868" anchor="ctr">
                    <a:lnL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381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2400" u="none" strike="noStrike" cap="none" dirty="0"/>
                        <a:t>I CAN</a:t>
                      </a:r>
                      <a:r>
                        <a:rPr lang="pt-BR" sz="2400" dirty="0"/>
                        <a:t> UNDERSTAND A STORY WITH THE HELP OF THE TEACHER.</a:t>
                      </a:r>
                      <a:endParaRPr sz="2400" u="none" strike="noStrike" cap="none" dirty="0"/>
                    </a:p>
                  </a:txBody>
                  <a:tcPr marL="121868" marR="121868" marT="121868" marB="121868" anchor="ctr">
                    <a:lnL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/>
                    </a:p>
                  </a:txBody>
                  <a:tcPr marL="121868" marR="121868" marT="121868" marB="121868" anchor="ctr">
                    <a:lnL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/>
                    </a:p>
                  </a:txBody>
                  <a:tcPr marL="121868" marR="121868" marT="121868" marB="121868" anchor="ctr">
                    <a:lnL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u="none" strike="noStrike" cap="none" dirty="0"/>
                    </a:p>
                  </a:txBody>
                  <a:tcPr marL="121868" marR="121868" marT="121868" marB="121868" anchor="ctr">
                    <a:lnL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74489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25" name="Google Shape;325;g3056db4053b_0_4"/>
          <p:cNvPicPr preferRelativeResize="0"/>
          <p:nvPr/>
        </p:nvPicPr>
        <p:blipFill>
          <a:blip r:embed="rId3"/>
          <a:srcRect l="785" r="785"/>
          <a:stretch/>
        </p:blipFill>
        <p:spPr>
          <a:xfrm>
            <a:off x="9442669" y="1625830"/>
            <a:ext cx="2300066" cy="18601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6" name="Google Shape;326;g3056db4053b_0_4"/>
          <p:cNvPicPr preferRelativeResize="0"/>
          <p:nvPr/>
        </p:nvPicPr>
        <p:blipFill>
          <a:blip r:embed="rId4"/>
          <a:srcRect t="680" b="680"/>
          <a:stretch/>
        </p:blipFill>
        <p:spPr>
          <a:xfrm>
            <a:off x="9848010" y="4086216"/>
            <a:ext cx="1912840" cy="18601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4AAA5AA3-91C4-45F3-A4DB-FFB85F318E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9176" y="2420510"/>
            <a:ext cx="2527818" cy="71428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8"/>
          <p:cNvSpPr txBox="1">
            <a:spLocks noGrp="1"/>
          </p:cNvSpPr>
          <p:nvPr>
            <p:ph type="body" idx="1"/>
          </p:nvPr>
        </p:nvSpPr>
        <p:spPr>
          <a:xfrm>
            <a:off x="4694294" y="2558237"/>
            <a:ext cx="6912199" cy="1741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609448" indent="-474015">
              <a:lnSpc>
                <a:spcPct val="115000"/>
              </a:lnSpc>
              <a:spcBef>
                <a:spcPts val="933"/>
              </a:spcBef>
              <a:spcAft>
                <a:spcPts val="0"/>
              </a:spcAft>
              <a:buSzPct val="100000"/>
            </a:pPr>
            <a:r>
              <a:rPr lang="pt-BR" dirty="0">
                <a:highlight>
                  <a:schemeClr val="lt1"/>
                </a:highlight>
              </a:rPr>
              <a:t>APRENDEMOS COMO CUMPRIMENTAR NAS DIFERENTES PARTES DO DIA.</a:t>
            </a:r>
            <a:endParaRPr dirty="0"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5406FC0-5167-7027-CF11-2FF8753856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pt-BR" sz="26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CONSTRUIR REPERTÓRIO LEXICAL EM LÍNGUA INGLESA RELATIVO AO COTIDIANO INFANTIL. CUMPRIMENTOS: </a:t>
            </a:r>
            <a:r>
              <a:rPr lang="pt-BR" sz="2600" b="1" kern="100" dirty="0">
                <a:solidFill>
                  <a:srgbClr val="7030A0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GOOD MORNING </a:t>
            </a:r>
            <a:r>
              <a:rPr lang="pt-BR" sz="2600" kern="100" dirty="0">
                <a:solidFill>
                  <a:srgbClr val="7030A0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/ </a:t>
            </a:r>
            <a:r>
              <a:rPr lang="pt-BR" sz="2600" b="1" kern="100" dirty="0">
                <a:solidFill>
                  <a:srgbClr val="7030A0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GOOD AFTERNOON </a:t>
            </a:r>
            <a:r>
              <a:rPr lang="pt-BR" sz="2600" kern="100" dirty="0">
                <a:solidFill>
                  <a:srgbClr val="7030A0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/ </a:t>
            </a:r>
            <a:r>
              <a:rPr lang="pt-BR" sz="2600" b="1" kern="100" dirty="0">
                <a:solidFill>
                  <a:srgbClr val="7030A0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GOOD EVENING </a:t>
            </a:r>
            <a:r>
              <a:rPr lang="pt-BR" sz="2600" kern="100" dirty="0">
                <a:solidFill>
                  <a:srgbClr val="7030A0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/</a:t>
            </a:r>
            <a:r>
              <a:rPr lang="pt-BR" sz="2600" b="1" kern="100" dirty="0">
                <a:solidFill>
                  <a:srgbClr val="7030A0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GOOD NIGHT</a:t>
            </a:r>
            <a:r>
              <a:rPr lang="pt-BR" sz="2600" kern="100" dirty="0">
                <a:solidFill>
                  <a:srgbClr val="7030A0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pt-BR" sz="26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36600">
              <a:spcAft>
                <a:spcPts val="1200"/>
              </a:spcAft>
            </a:pPr>
            <a:r>
              <a:rPr lang="pt-BR" sz="26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PRODUZIR REGISTROS, POR MEIO DE REPRESENTAÇÕES PICTÓRICAS.</a:t>
            </a:r>
          </a:p>
          <a:p>
            <a:pPr marL="336600">
              <a:spcAft>
                <a:spcPts val="1200"/>
              </a:spcAft>
            </a:pPr>
            <a:r>
              <a:rPr lang="pt-BR" sz="26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EXPERIENCIAR PEQUENOS DIÁLOGOS EM LÍNGUA INGLESA. </a:t>
            </a:r>
          </a:p>
          <a:p>
            <a:pPr marL="336600">
              <a:spcAft>
                <a:spcPts val="1200"/>
              </a:spcAft>
            </a:pP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4EB4607-FC0F-8823-4744-E021E18F73EF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●"/>
              <a:tabLst>
                <a:tab pos="457200" algn="l"/>
              </a:tabLst>
            </a:pPr>
            <a:r>
              <a:rPr lang="pt-BR" sz="2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CUMPRIMENTOS E PERÍODOS DO DIA.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●"/>
              <a:tabLst>
                <a:tab pos="457200" algn="l"/>
              </a:tabLst>
            </a:pPr>
            <a:r>
              <a:rPr lang="pt-BR" sz="2600" b="1" kern="1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GOOD MORNING </a:t>
            </a:r>
            <a:r>
              <a:rPr lang="pt-BR" sz="2600" kern="1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/</a:t>
            </a:r>
            <a:r>
              <a:rPr lang="pt-BR" sz="2600" b="1" kern="1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GOOD AFTERNOON </a:t>
            </a:r>
            <a:r>
              <a:rPr lang="pt-BR" sz="2600" kern="1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/</a:t>
            </a:r>
            <a:r>
              <a:rPr lang="pt-BR" sz="2600" b="1" kern="1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GOOD EVENING </a:t>
            </a:r>
            <a:r>
              <a:rPr lang="pt-BR" sz="2600" kern="1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/</a:t>
            </a:r>
            <a:r>
              <a:rPr lang="pt-BR" sz="2600" b="1" kern="1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GOOD NIGHT</a:t>
            </a:r>
            <a:r>
              <a:rPr lang="pt-BR" sz="2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r>
              <a:rPr lang="pt-BR" sz="26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pt-BR" sz="2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endParaRPr lang="pt-B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21bbbf36c6b_1_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35" tIns="121835" rIns="121835" bIns="121835" anchor="t" anchorCtr="0">
            <a:noAutofit/>
          </a:bodyPr>
          <a:lstStyle/>
          <a:p>
            <a:pPr>
              <a:spcAft>
                <a:spcPts val="1200"/>
              </a:spcAft>
            </a:pPr>
            <a:r>
              <a:rPr lang="pt-BR" dirty="0"/>
              <a:t>LEMOV, Doug. </a:t>
            </a:r>
            <a:r>
              <a:rPr lang="pt-BR" b="1" dirty="0"/>
              <a:t>Aula nota 10 3.0</a:t>
            </a:r>
            <a:r>
              <a:rPr lang="pt-BR" dirty="0"/>
              <a:t>: 63 técnicas para melhorar a gestão da sala de aula / Doug Lemov; tradução: Daniel Vieira, Sandra Maria Mallmann da Rosa; revisão técnica: Fausta Camargo, Thuinie Daros. 3. ed. Porto Alegre: Penso, 2023. </a:t>
            </a:r>
          </a:p>
          <a:p>
            <a:r>
              <a:rPr lang="pt-BR" dirty="0">
                <a:solidFill>
                  <a:schemeClr val="tx1"/>
                </a:solidFill>
              </a:rPr>
              <a:t>SÃO PAULO (Estado). Secretaria da Educação. </a:t>
            </a:r>
            <a:r>
              <a:rPr lang="pt-BR" b="1" dirty="0">
                <a:solidFill>
                  <a:schemeClr val="tx1"/>
                </a:solidFill>
              </a:rPr>
              <a:t>Currículo Paulista: </a:t>
            </a:r>
            <a:r>
              <a:rPr lang="pt-BR" dirty="0">
                <a:solidFill>
                  <a:schemeClr val="tx1"/>
                </a:solidFill>
              </a:rPr>
              <a:t>Ensino Fundamental – Anos Iniciais – Matriz de Habilidades. Língua Inglesa – Área de Linguagens. São Paulo, 2023. Disponível em:</a:t>
            </a:r>
            <a:r>
              <a:rPr lang="pt-BR" dirty="0">
                <a:solidFill>
                  <a:schemeClr val="tx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 dirty="0">
                <a:solidFill>
                  <a:schemeClr val="hlink"/>
                </a:solidFill>
                <a:hlinkClick r:id="rId3"/>
              </a:rPr>
              <a:t>https://efape.educacao.sp.gov.br/curriculopaulista/wp-content/uploads/2023/01/CP-Efape_Ingles-Anos-Iniciais___P4.pdf</a:t>
            </a:r>
            <a:r>
              <a:rPr lang="pt-BR" dirty="0">
                <a:solidFill>
                  <a:schemeClr val="accent2"/>
                </a:solidFill>
              </a:rPr>
              <a:t>. </a:t>
            </a:r>
            <a:r>
              <a:rPr lang="pt-BR" dirty="0">
                <a:solidFill>
                  <a:schemeClr val="tx1"/>
                </a:solidFill>
              </a:rPr>
              <a:t>Acesso em: 25 jul. 2025.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21bbbf36c6b_0_30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>
              <a:spcAft>
                <a:spcPts val="1600"/>
              </a:spcAft>
              <a:buClr>
                <a:schemeClr val="dk1"/>
              </a:buClr>
              <a:buSzPts val="2400"/>
            </a:pPr>
            <a:r>
              <a:rPr lang="pt-BR" b="1" dirty="0">
                <a:latin typeface="+mn-lt"/>
              </a:rPr>
              <a:t>Lista de imagens e vídeos</a:t>
            </a:r>
          </a:p>
          <a:p>
            <a:pPr>
              <a:spcAft>
                <a:spcPts val="1600"/>
              </a:spcAft>
            </a:pPr>
            <a:r>
              <a:rPr lang="pt-BR" b="1" dirty="0">
                <a:latin typeface="+mn-lt"/>
              </a:rPr>
              <a:t>Slide 1 – </a:t>
            </a:r>
            <a:r>
              <a:rPr lang="pt-BR" dirty="0">
                <a:latin typeface="+mn-lt"/>
              </a:rPr>
              <a:t>Imagem de capa: SEDUC-SP</a:t>
            </a:r>
          </a:p>
          <a:p>
            <a:pPr>
              <a:spcAft>
                <a:spcPts val="1600"/>
              </a:spcAft>
            </a:pPr>
            <a:r>
              <a:rPr lang="pt-BR" b="1" dirty="0">
                <a:latin typeface="+mn-lt"/>
              </a:rPr>
              <a:t>Slides 3, 4, 5, 6, 7, 8, 9, 10, 11, 12, 13, 14, 15 e 16 – </a:t>
            </a:r>
            <a:r>
              <a:rPr lang="pt-BR" dirty="0">
                <a:latin typeface="+mn-lt"/>
              </a:rPr>
              <a:t>© Getty Images</a:t>
            </a:r>
          </a:p>
          <a:p>
            <a:pPr>
              <a:spcAft>
                <a:spcPts val="1600"/>
              </a:spcAft>
            </a:pPr>
            <a:r>
              <a:rPr lang="pt-BR" b="1" dirty="0">
                <a:solidFill>
                  <a:srgbClr val="000000"/>
                </a:solidFill>
                <a:latin typeface="+mn-lt"/>
                <a:ea typeface="Verdana"/>
                <a:cs typeface="Verdana"/>
                <a:sym typeface="Verdana"/>
              </a:rPr>
              <a:t>Arquivos de áudio: produzidos pelo website </a:t>
            </a:r>
            <a:r>
              <a:rPr lang="pt-BR" u="sng" dirty="0">
                <a:solidFill>
                  <a:srgbClr val="5097C0"/>
                </a:solidFill>
                <a:latin typeface="+mn-lt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www.freetts.com</a:t>
            </a:r>
            <a:r>
              <a:rPr lang="pt-BR" u="sng" dirty="0">
                <a:solidFill>
                  <a:srgbClr val="5097C0"/>
                </a:solidFill>
                <a:latin typeface="+mn-lt"/>
                <a:ea typeface="Verdana"/>
                <a:cs typeface="Verdana"/>
                <a:sym typeface="Verdana"/>
              </a:rPr>
              <a:t>.</a:t>
            </a:r>
            <a:r>
              <a:rPr lang="pt-BR" dirty="0">
                <a:solidFill>
                  <a:srgbClr val="5097C0"/>
                </a:solidFill>
                <a:latin typeface="+mn-lt"/>
                <a:ea typeface="Verdana"/>
                <a:cs typeface="Verdana"/>
                <a:sym typeface="Verdana"/>
              </a:rPr>
              <a:t> </a:t>
            </a:r>
            <a:endParaRPr dirty="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92EA57D0-86CA-C8C7-BEE0-D7391C89F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27AD69B-B49D-C1CA-D932-353A3924C8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</a:t>
            </a:r>
          </a:p>
        </p:txBody>
      </p:sp>
      <p:sp>
        <p:nvSpPr>
          <p:cNvPr id="214" name="Google Shape;214;p26"/>
          <p:cNvSpPr txBox="1"/>
          <p:nvPr/>
        </p:nvSpPr>
        <p:spPr>
          <a:xfrm>
            <a:off x="1448758" y="827088"/>
            <a:ext cx="4084939" cy="1303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buSzPts val="1100"/>
            </a:pPr>
            <a:r>
              <a:rPr lang="pt-BR" sz="1600" b="1" dirty="0">
                <a:solidFill>
                  <a:schemeClr val="tx1"/>
                </a:solidFill>
              </a:rPr>
              <a:t>Dinâmica de condução: </a:t>
            </a:r>
            <a:r>
              <a:rPr lang="pt-BR" sz="1600" dirty="0">
                <a:solidFill>
                  <a:schemeClr val="tx1"/>
                </a:solidFill>
              </a:rPr>
              <a:t>caro professor, o título da aula é: “Bom dia, Eva!”.</a:t>
            </a:r>
          </a:p>
        </p:txBody>
      </p:sp>
      <p:grpSp>
        <p:nvGrpSpPr>
          <p:cNvPr id="236" name="Google Shape;236;p26"/>
          <p:cNvGrpSpPr/>
          <p:nvPr/>
        </p:nvGrpSpPr>
        <p:grpSpPr>
          <a:xfrm>
            <a:off x="607252" y="827088"/>
            <a:ext cx="692128" cy="719813"/>
            <a:chOff x="512793" y="2412643"/>
            <a:chExt cx="692308" cy="720000"/>
          </a:xfrm>
        </p:grpSpPr>
        <p:pic>
          <p:nvPicPr>
            <p:cNvPr id="237" name="Google Shape;237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" name="Espaço Reservado para Imagem 7">
            <a:extLst>
              <a:ext uri="{FF2B5EF4-FFF2-40B4-BE49-F238E27FC236}">
                <a16:creationId xmlns:a16="http://schemas.microsoft.com/office/drawing/2014/main" id="{2EB60325-F89E-4182-8305-F99E31101441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t="304" b="304"/>
          <a:stretch>
            <a:fillRect/>
          </a:stretch>
        </p:blipFill>
        <p:spPr>
          <a:xfrm>
            <a:off x="5789613" y="827088"/>
            <a:ext cx="5911850" cy="3305175"/>
          </a:xfrm>
        </p:spPr>
      </p:pic>
    </p:spTree>
    <p:extLst>
      <p:ext uri="{BB962C8B-B14F-4D97-AF65-F5344CB8AC3E}">
        <p14:creationId xmlns:p14="http://schemas.microsoft.com/office/powerpoint/2010/main" val="25967303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0E14C7B1-94B0-9884-A56F-6A01FC277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C86A6E0-4BB9-DF70-05CA-07759C7CA3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2</a:t>
            </a:r>
          </a:p>
        </p:txBody>
      </p:sp>
      <p:sp>
        <p:nvSpPr>
          <p:cNvPr id="220" name="Google Shape;220;p26">
            <a:extLst>
              <a:ext uri="{FF2B5EF4-FFF2-40B4-BE49-F238E27FC236}">
                <a16:creationId xmlns:a16="http://schemas.microsoft.com/office/drawing/2014/main" id="{030F6F08-EFF7-2D21-A04A-F93B35856D55}"/>
              </a:ext>
            </a:extLst>
          </p:cNvPr>
          <p:cNvSpPr txBox="1"/>
          <p:nvPr/>
        </p:nvSpPr>
        <p:spPr>
          <a:xfrm>
            <a:off x="1354165" y="826801"/>
            <a:ext cx="4148001" cy="2007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pt-BR" sz="1600" b="1" dirty="0">
                <a:solidFill>
                  <a:schemeClr val="tx1"/>
                </a:solidFill>
              </a:rPr>
              <a:t>Habilidades:</a:t>
            </a:r>
          </a:p>
          <a:p>
            <a:pPr lvl="0"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(EF01LI01) Inferir, com apoio do professor e do contexto discursivo, o tema/assunto, as informações principais e/ou explícitas em textos orais. </a:t>
            </a:r>
          </a:p>
          <a:p>
            <a:pPr lvl="0"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(EF12LI02) Utilizar os conhecimentos da língua inglesa para expressar-se em situações cotidianas. </a:t>
            </a:r>
          </a:p>
          <a:p>
            <a:pPr lvl="0"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(EF15LI02) Construir repertório lexical em língua inglesa relativo ao cotidiano infantil. </a:t>
            </a:r>
          </a:p>
          <a:p>
            <a:pPr lvl="0"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(EF12LI03) Produzir registros, por meio de representações pictóricas, gráficas ou fotográficas, considerando o tema e o assunto, bem como o sistema numérico.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2C286414-1C8B-CEC9-3E1F-C24670CAF5EE}"/>
              </a:ext>
            </a:extLst>
          </p:cNvPr>
          <p:cNvSpPr txBox="1"/>
          <p:nvPr/>
        </p:nvSpPr>
        <p:spPr>
          <a:xfrm>
            <a:off x="1354165" y="4613082"/>
            <a:ext cx="9544296" cy="314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leia o conteúdo e os objetivos de aprendizagem desta aula em voz alta para os estudantes. Convém tornar a linguagem mais acessível para os estudantes no momento da leitura, parafraseando cada objetivo lido para facilitar a compreensão.</a:t>
            </a:r>
            <a:endParaRPr sz="1600" b="1" dirty="0"/>
          </a:p>
        </p:txBody>
      </p:sp>
      <p:grpSp>
        <p:nvGrpSpPr>
          <p:cNvPr id="233" name="Google Shape;233;p26">
            <a:extLst>
              <a:ext uri="{FF2B5EF4-FFF2-40B4-BE49-F238E27FC236}">
                <a16:creationId xmlns:a16="http://schemas.microsoft.com/office/drawing/2014/main" id="{A8D6EC7A-883A-4DFC-2E48-20EE4F860C02}"/>
              </a:ext>
            </a:extLst>
          </p:cNvPr>
          <p:cNvGrpSpPr/>
          <p:nvPr/>
        </p:nvGrpSpPr>
        <p:grpSpPr>
          <a:xfrm>
            <a:off x="512659" y="826801"/>
            <a:ext cx="692128" cy="719813"/>
            <a:chOff x="512793" y="747344"/>
            <a:chExt cx="692308" cy="720000"/>
          </a:xfrm>
        </p:grpSpPr>
        <p:pic>
          <p:nvPicPr>
            <p:cNvPr id="234" name="Google Shape;234;p26">
              <a:extLst>
                <a:ext uri="{FF2B5EF4-FFF2-40B4-BE49-F238E27FC236}">
                  <a16:creationId xmlns:a16="http://schemas.microsoft.com/office/drawing/2014/main" id="{6E3297C1-05D4-5BF4-2101-FE407901A54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26">
              <a:extLst>
                <a:ext uri="{FF2B5EF4-FFF2-40B4-BE49-F238E27FC236}">
                  <a16:creationId xmlns:a16="http://schemas.microsoft.com/office/drawing/2014/main" id="{9D21ED59-9AFF-48C6-88F1-9F40456132A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73043" y="818751"/>
              <a:ext cx="371612" cy="5274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4A2DB044-8E8B-63F1-2ACA-E304ED6127DE}"/>
              </a:ext>
            </a:extLst>
          </p:cNvPr>
          <p:cNvGrpSpPr/>
          <p:nvPr/>
        </p:nvGrpSpPr>
        <p:grpSpPr>
          <a:xfrm>
            <a:off x="512659" y="4540853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A13B4850-F170-9539-B0AB-DA874B04AD9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4C5F6B9C-29EE-0B06-6621-FA658913407A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FD75C9B9-D5A4-AF7B-C5C9-B915DBAA882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6"/>
          <a:srcRect l="-295" r="-444" b="-143"/>
          <a:stretch/>
        </p:blipFill>
        <p:spPr>
          <a:xfrm>
            <a:off x="5789692" y="826801"/>
            <a:ext cx="5912534" cy="3305812"/>
          </a:xfrm>
        </p:spPr>
      </p:pic>
    </p:spTree>
    <p:extLst>
      <p:ext uri="{BB962C8B-B14F-4D97-AF65-F5344CB8AC3E}">
        <p14:creationId xmlns:p14="http://schemas.microsoft.com/office/powerpoint/2010/main" val="15218698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D3BB9DCE-3209-4667-8B0F-4FAB7191C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387A4D1-45F9-050D-F6A1-1C475F41AE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3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DB21F37C-7072-A38A-1396-5DFCF64AE4B0}"/>
              </a:ext>
            </a:extLst>
          </p:cNvPr>
          <p:cNvSpPr txBox="1"/>
          <p:nvPr/>
        </p:nvSpPr>
        <p:spPr>
          <a:xfrm>
            <a:off x="1354165" y="827088"/>
            <a:ext cx="4190675" cy="1421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100"/>
            </a:pPr>
            <a:r>
              <a:rPr lang="pt-BR" sz="1600" b="1" dirty="0"/>
              <a:t>Dinâmica de condução: </a:t>
            </a:r>
            <a:r>
              <a:rPr lang="pt-BR" sz="1600" dirty="0">
                <a:solidFill>
                  <a:schemeClr val="tx1"/>
                </a:solidFill>
              </a:rPr>
              <a:t>caro professor, utilize as questões norteadoras para explorar a imagem, bem como para </a:t>
            </a:r>
            <a:r>
              <a:rPr lang="pt-BR" sz="1600" dirty="0"/>
              <a:t>promover a ativação dos conhecimentos prévios dos estudantes sobre a temática da aula. Encoraje todos os estudantes a participarem da discussão.</a:t>
            </a:r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1EC50C29-F3BF-9AD2-5381-3E98F562E218}"/>
              </a:ext>
            </a:extLst>
          </p:cNvPr>
          <p:cNvSpPr txBox="1"/>
          <p:nvPr/>
        </p:nvSpPr>
        <p:spPr>
          <a:xfrm>
            <a:off x="1354165" y="2924363"/>
            <a:ext cx="4331287" cy="846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relembrem o vocabulário referente às partes do dia para responder à primeira pergunta.</a:t>
            </a:r>
            <a:endParaRPr sz="1600" b="1" dirty="0"/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0DA9172F-4E27-25C6-3E3A-1CA51F6000D9}"/>
              </a:ext>
            </a:extLst>
          </p:cNvPr>
          <p:cNvGrpSpPr/>
          <p:nvPr/>
        </p:nvGrpSpPr>
        <p:grpSpPr>
          <a:xfrm>
            <a:off x="512659" y="827088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54F6E301-0CED-4209-8CFE-16A4801705F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A12D78BA-3676-2319-E2DD-2353968733A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D64F64A3-DE8D-9DC2-F2A2-7419C7C1B00A}"/>
              </a:ext>
            </a:extLst>
          </p:cNvPr>
          <p:cNvGrpSpPr/>
          <p:nvPr/>
        </p:nvGrpSpPr>
        <p:grpSpPr>
          <a:xfrm>
            <a:off x="512659" y="2862497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AC4B2E9C-50CD-B13D-5E5E-04208DD2D51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3F8BB979-89D5-1817-44F3-6F54CE086DF4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CCAB0838-AA34-92C8-EE44-412752FFD18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6"/>
          <a:srcRect t="304" b="304"/>
          <a:stretch>
            <a:fillRect/>
          </a:stretch>
        </p:blipFill>
        <p:spPr>
          <a:xfrm>
            <a:off x="5789613" y="827088"/>
            <a:ext cx="5911850" cy="3305175"/>
          </a:xfrm>
        </p:spPr>
      </p:pic>
    </p:spTree>
    <p:extLst>
      <p:ext uri="{BB962C8B-B14F-4D97-AF65-F5344CB8AC3E}">
        <p14:creationId xmlns:p14="http://schemas.microsoft.com/office/powerpoint/2010/main" val="34718874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9D9C53EA-DB8E-68CC-72C4-AF2B0E34C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8F3E611-EE84-E08D-77FE-FEB4F3A64A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4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D065B336-68E9-0EC4-BE04-FF2A218FD457}"/>
              </a:ext>
            </a:extLst>
          </p:cNvPr>
          <p:cNvSpPr txBox="1"/>
          <p:nvPr/>
        </p:nvSpPr>
        <p:spPr>
          <a:xfrm>
            <a:off x="1354165" y="827088"/>
            <a:ext cx="3974580" cy="1563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pt-BR" sz="1600" b="1" dirty="0">
                <a:solidFill>
                  <a:schemeClr val="tx1"/>
                </a:solidFill>
              </a:rPr>
              <a:t>Dinâmica de condução: </a:t>
            </a:r>
            <a:r>
              <a:rPr lang="pt-BR" sz="1600" dirty="0">
                <a:solidFill>
                  <a:schemeClr val="tx1"/>
                </a:solidFill>
              </a:rPr>
              <a:t>caro professor, explore a imagem e contextualize a situação com a ajuda dos estudantes, perguntando o que eles veem e o que está acontecendo. Confirme ou direcione as respostas dos alunos para o que realmente acontece na imagem, lendo o texto em inglês “This is… (Eva).” (Esta é Eva.) e “Hello! My name is Eva.” (Olá! Meu nome é Eva.)</a:t>
            </a:r>
          </a:p>
          <a:p>
            <a:pPr>
              <a:buClr>
                <a:schemeClr val="dk1"/>
              </a:buClr>
              <a:buSzPts val="2400"/>
            </a:pPr>
            <a:r>
              <a:rPr lang="pt-BR" sz="1600" dirty="0">
                <a:solidFill>
                  <a:schemeClr val="tx1"/>
                </a:solidFill>
              </a:rPr>
              <a:t>Reproduza o áudio e peça para que os estudantes repitam em grupo e em pequenos grupos.</a:t>
            </a:r>
          </a:p>
        </p:txBody>
      </p:sp>
      <p:sp>
        <p:nvSpPr>
          <p:cNvPr id="215" name="Google Shape;215;p26">
            <a:extLst>
              <a:ext uri="{FF2B5EF4-FFF2-40B4-BE49-F238E27FC236}">
                <a16:creationId xmlns:a16="http://schemas.microsoft.com/office/drawing/2014/main" id="{7E3EF7FF-8A07-6A56-B97F-92A63DF8C971}"/>
              </a:ext>
            </a:extLst>
          </p:cNvPr>
          <p:cNvSpPr txBox="1"/>
          <p:nvPr/>
        </p:nvSpPr>
        <p:spPr>
          <a:xfrm>
            <a:off x="1354165" y="4323880"/>
            <a:ext cx="6458876" cy="719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reproduzam oralmente o vocabulário e as sentenças apresentadas.</a:t>
            </a:r>
            <a:endParaRPr sz="1600" b="1" dirty="0"/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EE49FF38-FB5F-69AD-6069-A23B97A3A1A2}"/>
              </a:ext>
            </a:extLst>
          </p:cNvPr>
          <p:cNvGrpSpPr/>
          <p:nvPr/>
        </p:nvGrpSpPr>
        <p:grpSpPr>
          <a:xfrm>
            <a:off x="512659" y="827088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1D9E2487-ED2A-F4C6-6573-4BAF6F86F15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0F104111-1F57-0EF7-2787-A211A5B2312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9" name="Google Shape;239;p26">
            <a:extLst>
              <a:ext uri="{FF2B5EF4-FFF2-40B4-BE49-F238E27FC236}">
                <a16:creationId xmlns:a16="http://schemas.microsoft.com/office/drawing/2014/main" id="{EC4FA275-3961-A8E9-73C8-9D1E9312FF4E}"/>
              </a:ext>
            </a:extLst>
          </p:cNvPr>
          <p:cNvGrpSpPr/>
          <p:nvPr/>
        </p:nvGrpSpPr>
        <p:grpSpPr>
          <a:xfrm>
            <a:off x="512659" y="4252190"/>
            <a:ext cx="692128" cy="719813"/>
            <a:chOff x="512793" y="3213794"/>
            <a:chExt cx="692308" cy="720000"/>
          </a:xfrm>
        </p:grpSpPr>
        <p:pic>
          <p:nvPicPr>
            <p:cNvPr id="240" name="Google Shape;240;p26">
              <a:extLst>
                <a:ext uri="{FF2B5EF4-FFF2-40B4-BE49-F238E27FC236}">
                  <a16:creationId xmlns:a16="http://schemas.microsoft.com/office/drawing/2014/main" id="{D73D7AA6-2BCD-BDD5-2268-752400F34B3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6">
              <a:extLst>
                <a:ext uri="{FF2B5EF4-FFF2-40B4-BE49-F238E27FC236}">
                  <a16:creationId xmlns:a16="http://schemas.microsoft.com/office/drawing/2014/main" id="{FFAEC0BF-A8C9-1E1E-4FA3-1D5CCDD93696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0D7E7D34-E115-96B0-46B7-A3E3EA8D4C3A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6"/>
          <a:srcRect t="304" b="304"/>
          <a:stretch>
            <a:fillRect/>
          </a:stretch>
        </p:blipFill>
        <p:spPr>
          <a:xfrm>
            <a:off x="5789613" y="827088"/>
            <a:ext cx="5911850" cy="3305175"/>
          </a:xfrm>
        </p:spPr>
      </p:pic>
    </p:spTree>
    <p:extLst>
      <p:ext uri="{BB962C8B-B14F-4D97-AF65-F5344CB8AC3E}">
        <p14:creationId xmlns:p14="http://schemas.microsoft.com/office/powerpoint/2010/main" val="10730931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12F40F50-D16F-3770-2954-D18F987CF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672CEFA-5D18-1C24-85E4-D7F229AF7D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5</a:t>
            </a:r>
          </a:p>
        </p:txBody>
      </p:sp>
      <p:sp>
        <p:nvSpPr>
          <p:cNvPr id="7" name="Google Shape;214;p26">
            <a:extLst>
              <a:ext uri="{FF2B5EF4-FFF2-40B4-BE49-F238E27FC236}">
                <a16:creationId xmlns:a16="http://schemas.microsoft.com/office/drawing/2014/main" id="{EF931AEA-1F9D-1E5C-F9EE-34AD69250910}"/>
              </a:ext>
            </a:extLst>
          </p:cNvPr>
          <p:cNvSpPr txBox="1"/>
          <p:nvPr/>
        </p:nvSpPr>
        <p:spPr>
          <a:xfrm>
            <a:off x="1354165" y="827088"/>
            <a:ext cx="3974580" cy="1563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pt-BR" sz="1600" b="1" dirty="0">
                <a:solidFill>
                  <a:schemeClr val="tx1"/>
                </a:solidFill>
              </a:rPr>
              <a:t>Dinâmica de condução: </a:t>
            </a:r>
            <a:r>
              <a:rPr lang="pt-BR" sz="1600" dirty="0">
                <a:solidFill>
                  <a:schemeClr val="tx1"/>
                </a:solidFill>
              </a:rPr>
              <a:t>caro professor, explore a imagem e contextualize a situação com a ajuda dos estudantes, perguntando o que eles veem e o que está acontecendo. Confirme ou direcione as respostas dos alunos para o que realmente acontece na imagem, lendo o texto em inglês: “In the morning, she goes to school. The principal greets the students.” (De manhã, ela vai à escola. A diretora cumprimenta os alunos.)</a:t>
            </a:r>
          </a:p>
          <a:p>
            <a:pPr>
              <a:buClr>
                <a:schemeClr val="dk1"/>
              </a:buClr>
              <a:buSzPts val="2400"/>
            </a:pPr>
            <a:r>
              <a:rPr lang="pt-BR" sz="1600" dirty="0">
                <a:solidFill>
                  <a:schemeClr val="tx1"/>
                </a:solidFill>
              </a:rPr>
              <a:t>Retome a palavra “MORNING” (manhã) e apresente o vocabulário pertinente à temática da aula, nesse caso, a expressão “GOOD MORNING” (Bom dia). </a:t>
            </a:r>
          </a:p>
          <a:p>
            <a:pPr>
              <a:buClr>
                <a:schemeClr val="dk1"/>
              </a:buClr>
              <a:buSzPts val="2400"/>
            </a:pPr>
            <a:r>
              <a:rPr lang="pt-BR" sz="1600" dirty="0">
                <a:solidFill>
                  <a:schemeClr val="tx1"/>
                </a:solidFill>
              </a:rPr>
              <a:t>Reproduza o áudio e peça para que os estudantes repitam em grupo e em pequenos grupos.</a:t>
            </a:r>
          </a:p>
        </p:txBody>
      </p:sp>
      <p:grpSp>
        <p:nvGrpSpPr>
          <p:cNvPr id="13" name="Google Shape;236;p26">
            <a:extLst>
              <a:ext uri="{FF2B5EF4-FFF2-40B4-BE49-F238E27FC236}">
                <a16:creationId xmlns:a16="http://schemas.microsoft.com/office/drawing/2014/main" id="{90275187-60DB-985E-6BD0-1B4D7BC60858}"/>
              </a:ext>
            </a:extLst>
          </p:cNvPr>
          <p:cNvGrpSpPr/>
          <p:nvPr/>
        </p:nvGrpSpPr>
        <p:grpSpPr>
          <a:xfrm>
            <a:off x="512659" y="827088"/>
            <a:ext cx="692128" cy="719813"/>
            <a:chOff x="512793" y="2412643"/>
            <a:chExt cx="692308" cy="720000"/>
          </a:xfrm>
        </p:grpSpPr>
        <p:pic>
          <p:nvPicPr>
            <p:cNvPr id="14" name="Google Shape;237;p26">
              <a:extLst>
                <a:ext uri="{FF2B5EF4-FFF2-40B4-BE49-F238E27FC236}">
                  <a16:creationId xmlns:a16="http://schemas.microsoft.com/office/drawing/2014/main" id="{A0121ED1-BEF3-A0B3-5665-6FB11CAC2F5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238;p26">
              <a:extLst>
                <a:ext uri="{FF2B5EF4-FFF2-40B4-BE49-F238E27FC236}">
                  <a16:creationId xmlns:a16="http://schemas.microsoft.com/office/drawing/2014/main" id="{8D89DFDE-950D-D1E9-129D-BE267DA48B5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" name="Google Shape;273;p28">
            <a:extLst>
              <a:ext uri="{FF2B5EF4-FFF2-40B4-BE49-F238E27FC236}">
                <a16:creationId xmlns:a16="http://schemas.microsoft.com/office/drawing/2014/main" id="{CB8847F9-C77A-57BE-713A-63968C9808D3}"/>
              </a:ext>
            </a:extLst>
          </p:cNvPr>
          <p:cNvGrpSpPr/>
          <p:nvPr/>
        </p:nvGrpSpPr>
        <p:grpSpPr>
          <a:xfrm>
            <a:off x="10192904" y="6400074"/>
            <a:ext cx="1878909" cy="472269"/>
            <a:chOff x="10195560" y="6400848"/>
            <a:chExt cx="1879398" cy="472392"/>
          </a:xfrm>
        </p:grpSpPr>
        <p:pic>
          <p:nvPicPr>
            <p:cNvPr id="20" name="Google Shape;274;p28">
              <a:extLst>
                <a:ext uri="{FF2B5EF4-FFF2-40B4-BE49-F238E27FC236}">
                  <a16:creationId xmlns:a16="http://schemas.microsoft.com/office/drawing/2014/main" id="{32E4EC9F-7DF6-6B4C-0807-C2C0B29B7039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Google Shape;275;p28">
              <a:extLst>
                <a:ext uri="{FF2B5EF4-FFF2-40B4-BE49-F238E27FC236}">
                  <a16:creationId xmlns:a16="http://schemas.microsoft.com/office/drawing/2014/main" id="{B8CA9056-9778-4B6D-AE5F-2BADC2004201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1" tIns="45688" rIns="91401" bIns="45688" anchor="t" anchorCtr="0">
              <a:spAutoFit/>
            </a:bodyPr>
            <a:lstStyle/>
            <a:p>
              <a:r>
                <a:rPr lang="pt-BR" sz="1799" b="1" dirty="0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 sz="2488" dirty="0"/>
            </a:p>
          </p:txBody>
        </p:sp>
      </p:grpSp>
      <p:sp>
        <p:nvSpPr>
          <p:cNvPr id="6" name="Google Shape;215;p26">
            <a:extLst>
              <a:ext uri="{FF2B5EF4-FFF2-40B4-BE49-F238E27FC236}">
                <a16:creationId xmlns:a16="http://schemas.microsoft.com/office/drawing/2014/main" id="{870D0255-2F3E-BF0B-B006-E3FD1B60800F}"/>
              </a:ext>
            </a:extLst>
          </p:cNvPr>
          <p:cNvSpPr txBox="1"/>
          <p:nvPr/>
        </p:nvSpPr>
        <p:spPr>
          <a:xfrm>
            <a:off x="1461937" y="5538252"/>
            <a:ext cx="6564463" cy="582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reproduzam oralmente o vocabulário e as sentenças apresentadas.</a:t>
            </a:r>
            <a:endParaRPr sz="1600" b="1" dirty="0"/>
          </a:p>
        </p:txBody>
      </p:sp>
      <p:grpSp>
        <p:nvGrpSpPr>
          <p:cNvPr id="8" name="Google Shape;239;p26">
            <a:extLst>
              <a:ext uri="{FF2B5EF4-FFF2-40B4-BE49-F238E27FC236}">
                <a16:creationId xmlns:a16="http://schemas.microsoft.com/office/drawing/2014/main" id="{896B6453-CB21-A356-EF00-07397DC0D259}"/>
              </a:ext>
            </a:extLst>
          </p:cNvPr>
          <p:cNvGrpSpPr/>
          <p:nvPr/>
        </p:nvGrpSpPr>
        <p:grpSpPr>
          <a:xfrm>
            <a:off x="662233" y="5538252"/>
            <a:ext cx="692128" cy="719813"/>
            <a:chOff x="512793" y="3213794"/>
            <a:chExt cx="692308" cy="720000"/>
          </a:xfrm>
        </p:grpSpPr>
        <p:pic>
          <p:nvPicPr>
            <p:cNvPr id="16" name="Google Shape;240;p26">
              <a:extLst>
                <a:ext uri="{FF2B5EF4-FFF2-40B4-BE49-F238E27FC236}">
                  <a16:creationId xmlns:a16="http://schemas.microsoft.com/office/drawing/2014/main" id="{B7158AE8-1BDC-E702-4B87-8BECEC49619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Google Shape;241;p26">
              <a:extLst>
                <a:ext uri="{FF2B5EF4-FFF2-40B4-BE49-F238E27FC236}">
                  <a16:creationId xmlns:a16="http://schemas.microsoft.com/office/drawing/2014/main" id="{2514B046-8A59-146A-C7E6-5641A1D628D9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Espaço Reservado para Imagem 9">
            <a:extLst>
              <a:ext uri="{FF2B5EF4-FFF2-40B4-BE49-F238E27FC236}">
                <a16:creationId xmlns:a16="http://schemas.microsoft.com/office/drawing/2014/main" id="{A6B90FCB-A916-33CA-844B-099D66C95A7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7"/>
          <a:srcRect t="304" b="304"/>
          <a:stretch>
            <a:fillRect/>
          </a:stretch>
        </p:blipFill>
        <p:spPr>
          <a:xfrm>
            <a:off x="5789613" y="827088"/>
            <a:ext cx="5911850" cy="3305175"/>
          </a:xfrm>
        </p:spPr>
      </p:pic>
    </p:spTree>
    <p:extLst>
      <p:ext uri="{BB962C8B-B14F-4D97-AF65-F5344CB8AC3E}">
        <p14:creationId xmlns:p14="http://schemas.microsoft.com/office/powerpoint/2010/main" val="25796591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9E184606-40DF-B492-5E74-4CD7F092B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595A077-6D79-C78C-9B3F-7735FAD08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6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AF1CA795-7CE8-D327-ACBD-CF8DF5DC6CD2}"/>
              </a:ext>
            </a:extLst>
          </p:cNvPr>
          <p:cNvSpPr txBox="1"/>
          <p:nvPr/>
        </p:nvSpPr>
        <p:spPr>
          <a:xfrm>
            <a:off x="1349310" y="826801"/>
            <a:ext cx="4053407" cy="237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pt-BR" sz="1600" b="1" dirty="0">
                <a:solidFill>
                  <a:schemeClr val="tx1"/>
                </a:solidFill>
              </a:rPr>
              <a:t>Dinâmica de condução: </a:t>
            </a:r>
            <a:r>
              <a:rPr lang="pt-BR" sz="1600" dirty="0">
                <a:solidFill>
                  <a:schemeClr val="tx1"/>
                </a:solidFill>
              </a:rPr>
              <a:t>caro professor, contextualize a situação com a ajuda dos estudantes, perguntando o que eles veem na imagem, quem são essas pessoas e o que estão fazendo. Encoraje-os a utilizar o que já sabem em inglês.</a:t>
            </a:r>
          </a:p>
          <a:p>
            <a:pPr>
              <a:buClr>
                <a:schemeClr val="dk1"/>
              </a:buClr>
              <a:buSzPts val="2400"/>
            </a:pPr>
            <a:r>
              <a:rPr lang="pt-BR" sz="1600" dirty="0">
                <a:solidFill>
                  <a:schemeClr val="tx1"/>
                </a:solidFill>
              </a:rPr>
              <a:t>Por exemplo: “Há uma </a:t>
            </a:r>
            <a:r>
              <a:rPr lang="pt-BR" sz="1600" i="1" dirty="0">
                <a:solidFill>
                  <a:schemeClr val="tx1"/>
                </a:solidFill>
              </a:rPr>
              <a:t>teacher</a:t>
            </a:r>
            <a:r>
              <a:rPr lang="pt-BR" sz="1600" dirty="0">
                <a:solidFill>
                  <a:schemeClr val="tx1"/>
                </a:solidFill>
              </a:rPr>
              <a:t> apresentando o alfabeto para os </a:t>
            </a:r>
            <a:r>
              <a:rPr lang="pt-BR" sz="1600" i="1" dirty="0">
                <a:solidFill>
                  <a:schemeClr val="tx1"/>
                </a:solidFill>
              </a:rPr>
              <a:t>students</a:t>
            </a:r>
            <a:r>
              <a:rPr lang="pt-BR" sz="1600" dirty="0">
                <a:solidFill>
                  <a:schemeClr val="tx1"/>
                </a:solidFill>
              </a:rPr>
              <a:t>.”</a:t>
            </a:r>
          </a:p>
          <a:p>
            <a:pPr>
              <a:buClr>
                <a:schemeClr val="dk1"/>
              </a:buClr>
              <a:buSzPts val="2400"/>
            </a:pPr>
            <a:r>
              <a:rPr lang="pt-BR" sz="1600" dirty="0">
                <a:solidFill>
                  <a:schemeClr val="tx1"/>
                </a:solidFill>
              </a:rPr>
              <a:t>Pergunte se os alunos parecem gostar da aula e da professora. Ouça as respostas dos estudantes.</a:t>
            </a:r>
          </a:p>
          <a:p>
            <a:pPr>
              <a:buClr>
                <a:schemeClr val="dk1"/>
              </a:buClr>
              <a:buSzPts val="2400"/>
            </a:pPr>
            <a:r>
              <a:rPr lang="pt-BR" sz="1600" dirty="0">
                <a:solidFill>
                  <a:schemeClr val="tx1"/>
                </a:solidFill>
              </a:rPr>
              <a:t>Confirme que sim, eles gostam da professora. Em seguida, diga a mesma sentença em inglês: “Eva and her friends really like the teacher.” Toque o áudio e peça para que os estudantes repitam em grupo e em pequenos grupos.</a:t>
            </a:r>
          </a:p>
          <a:p>
            <a:pPr>
              <a:buClr>
                <a:schemeClr val="dk1"/>
              </a:buClr>
              <a:buSzPts val="2400"/>
            </a:pPr>
            <a:endParaRPr lang="pt-BR" sz="1600" dirty="0">
              <a:solidFill>
                <a:schemeClr val="tx1"/>
              </a:solidFill>
            </a:endParaRPr>
          </a:p>
          <a:p>
            <a:pPr>
              <a:buClr>
                <a:schemeClr val="dk1"/>
              </a:buClr>
              <a:buSzPts val="2400"/>
            </a:pPr>
            <a:endParaRPr lang="pt-BR" sz="1600" dirty="0">
              <a:solidFill>
                <a:schemeClr val="tx1"/>
              </a:solidFill>
            </a:endParaRP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CD9FAE63-981C-CAE2-E366-25C2828F872C}"/>
              </a:ext>
            </a:extLst>
          </p:cNvPr>
          <p:cNvGrpSpPr/>
          <p:nvPr/>
        </p:nvGrpSpPr>
        <p:grpSpPr>
          <a:xfrm>
            <a:off x="531311" y="826801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9E8F4058-4832-15A6-C2C1-9F95C375DE6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A80FBCE8-95C7-EF22-D3E6-0DE798C1B52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Google Shape;273;p28">
            <a:extLst>
              <a:ext uri="{FF2B5EF4-FFF2-40B4-BE49-F238E27FC236}">
                <a16:creationId xmlns:a16="http://schemas.microsoft.com/office/drawing/2014/main" id="{C70253D3-E694-DB4B-9DB1-99CA26A46D64}"/>
              </a:ext>
            </a:extLst>
          </p:cNvPr>
          <p:cNvGrpSpPr/>
          <p:nvPr/>
        </p:nvGrpSpPr>
        <p:grpSpPr>
          <a:xfrm>
            <a:off x="10192904" y="6400074"/>
            <a:ext cx="1878909" cy="472269"/>
            <a:chOff x="10195560" y="6400848"/>
            <a:chExt cx="1879398" cy="472392"/>
          </a:xfrm>
        </p:grpSpPr>
        <p:pic>
          <p:nvPicPr>
            <p:cNvPr id="5" name="Google Shape;274;p28">
              <a:extLst>
                <a:ext uri="{FF2B5EF4-FFF2-40B4-BE49-F238E27FC236}">
                  <a16:creationId xmlns:a16="http://schemas.microsoft.com/office/drawing/2014/main" id="{0BF07CAD-EAEC-8653-5E5C-A1AC33A01702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Google Shape;275;p28">
              <a:extLst>
                <a:ext uri="{FF2B5EF4-FFF2-40B4-BE49-F238E27FC236}">
                  <a16:creationId xmlns:a16="http://schemas.microsoft.com/office/drawing/2014/main" id="{309836DA-8883-D4F0-DA92-042254491B21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1" tIns="45688" rIns="91401" bIns="45688" anchor="t" anchorCtr="0">
              <a:spAutoFit/>
            </a:bodyPr>
            <a:lstStyle/>
            <a:p>
              <a:r>
                <a:rPr lang="pt-BR" sz="1799" b="1" dirty="0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 sz="2488" dirty="0"/>
            </a:p>
          </p:txBody>
        </p:sp>
      </p:grpSp>
      <p:sp>
        <p:nvSpPr>
          <p:cNvPr id="9" name="Google Shape;215;p26">
            <a:extLst>
              <a:ext uri="{FF2B5EF4-FFF2-40B4-BE49-F238E27FC236}">
                <a16:creationId xmlns:a16="http://schemas.microsoft.com/office/drawing/2014/main" id="{C3001ACF-A3F7-7D28-378B-F312F169B08B}"/>
              </a:ext>
            </a:extLst>
          </p:cNvPr>
          <p:cNvSpPr txBox="1"/>
          <p:nvPr/>
        </p:nvSpPr>
        <p:spPr>
          <a:xfrm>
            <a:off x="1328105" y="5537860"/>
            <a:ext cx="6434136" cy="648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reproduzam oralmente o vocabulário e as sentenças apresentadas.</a:t>
            </a:r>
            <a:endParaRPr sz="1600" b="1" dirty="0"/>
          </a:p>
        </p:txBody>
      </p:sp>
      <p:grpSp>
        <p:nvGrpSpPr>
          <p:cNvPr id="10" name="Google Shape;239;p26">
            <a:extLst>
              <a:ext uri="{FF2B5EF4-FFF2-40B4-BE49-F238E27FC236}">
                <a16:creationId xmlns:a16="http://schemas.microsoft.com/office/drawing/2014/main" id="{2CB83703-6FA1-C0F5-B99C-3112DCF35A7C}"/>
              </a:ext>
            </a:extLst>
          </p:cNvPr>
          <p:cNvGrpSpPr/>
          <p:nvPr/>
        </p:nvGrpSpPr>
        <p:grpSpPr>
          <a:xfrm>
            <a:off x="486599" y="5466170"/>
            <a:ext cx="692128" cy="719813"/>
            <a:chOff x="512793" y="3213794"/>
            <a:chExt cx="692308" cy="720000"/>
          </a:xfrm>
        </p:grpSpPr>
        <p:pic>
          <p:nvPicPr>
            <p:cNvPr id="11" name="Google Shape;240;p26">
              <a:extLst>
                <a:ext uri="{FF2B5EF4-FFF2-40B4-BE49-F238E27FC236}">
                  <a16:creationId xmlns:a16="http://schemas.microsoft.com/office/drawing/2014/main" id="{EBEEF832-E53A-2D9D-86FD-EAF3853AE2E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241;p26">
              <a:extLst>
                <a:ext uri="{FF2B5EF4-FFF2-40B4-BE49-F238E27FC236}">
                  <a16:creationId xmlns:a16="http://schemas.microsoft.com/office/drawing/2014/main" id="{8F7EC24A-7F92-E37B-C63C-DCB6B829E0C8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" name="Espaço Reservado para Imagem 13">
            <a:extLst>
              <a:ext uri="{FF2B5EF4-FFF2-40B4-BE49-F238E27FC236}">
                <a16:creationId xmlns:a16="http://schemas.microsoft.com/office/drawing/2014/main" id="{32313634-530F-FA46-4A14-C5F03ACCE0F3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7"/>
          <a:srcRect t="304" b="304"/>
          <a:stretch>
            <a:fillRect/>
          </a:stretch>
        </p:blipFill>
        <p:spPr>
          <a:xfrm>
            <a:off x="5789613" y="826801"/>
            <a:ext cx="5911850" cy="3305175"/>
          </a:xfrm>
        </p:spPr>
      </p:pic>
    </p:spTree>
    <p:extLst>
      <p:ext uri="{BB962C8B-B14F-4D97-AF65-F5344CB8AC3E}">
        <p14:creationId xmlns:p14="http://schemas.microsoft.com/office/powerpoint/2010/main" val="816411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"/>
          <p:cNvSpPr txBox="1"/>
          <p:nvPr/>
        </p:nvSpPr>
        <p:spPr>
          <a:xfrm>
            <a:off x="444707" y="1114565"/>
            <a:ext cx="4590804" cy="337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spAutoFit/>
          </a:bodyPr>
          <a:lstStyle/>
          <a:p>
            <a:r>
              <a:rPr lang="pt-BR" sz="2600" dirty="0">
                <a:solidFill>
                  <a:schemeClr val="dk1"/>
                </a:solidFill>
              </a:rPr>
              <a:t>VAMOS RECORDAR AS PARTES DO DIA, EM INGLÊS? </a:t>
            </a:r>
            <a:endParaRPr sz="2600" dirty="0"/>
          </a:p>
          <a:p>
            <a:endParaRPr sz="2600" dirty="0">
              <a:solidFill>
                <a:schemeClr val="dk1"/>
              </a:solidFill>
            </a:endParaRPr>
          </a:p>
          <a:p>
            <a:r>
              <a:rPr lang="pt-BR" sz="2600" dirty="0"/>
              <a:t>PARA CADA PARTE DO DIA, USAMOS UM TIPO DE CUMPRIMENTO. QUAIS SÃO ELES?</a:t>
            </a:r>
            <a:endParaRPr sz="2600" dirty="0"/>
          </a:p>
        </p:txBody>
      </p:sp>
      <p:pic>
        <p:nvPicPr>
          <p:cNvPr id="138" name="Google Shape;138;p3"/>
          <p:cNvPicPr preferRelativeResize="0"/>
          <p:nvPr/>
        </p:nvPicPr>
        <p:blipFill>
          <a:blip r:embed="rId3"/>
          <a:srcRect/>
          <a:stretch/>
        </p:blipFill>
        <p:spPr>
          <a:xfrm>
            <a:off x="5035511" y="1311698"/>
            <a:ext cx="6764546" cy="276785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39" name="Google Shape;139;p3"/>
          <p:cNvSpPr txBox="1"/>
          <p:nvPr/>
        </p:nvSpPr>
        <p:spPr>
          <a:xfrm>
            <a:off x="444706" y="4618178"/>
            <a:ext cx="10859171" cy="132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88" rIns="91410" bIns="45688" anchor="t" anchorCtr="0">
            <a:spAutoFit/>
          </a:bodyPr>
          <a:lstStyle/>
          <a:p>
            <a:r>
              <a:rPr lang="pt-BR" sz="2600" dirty="0"/>
              <a:t>EM INGLÊS, VOCÊS JÁ SABEM USAR ESSES CUMPRIMENTOS? VAMOS </a:t>
            </a:r>
            <a:r>
              <a:rPr lang="pt-BR" sz="2600" dirty="0">
                <a:solidFill>
                  <a:schemeClr val="dk1"/>
                </a:solidFill>
              </a:rPr>
              <a:t>APRENDÊ-LOS COM A AJUDINHA </a:t>
            </a:r>
            <a:r>
              <a:rPr lang="pt-BR" sz="2600" dirty="0"/>
              <a:t>DA </a:t>
            </a:r>
            <a:r>
              <a:rPr lang="pt-BR" sz="2600" b="1" dirty="0">
                <a:solidFill>
                  <a:schemeClr val="tx1"/>
                </a:solidFill>
              </a:rPr>
              <a:t>EVA</a:t>
            </a:r>
            <a:r>
              <a:rPr lang="pt-BR" sz="2600" dirty="0"/>
              <a:t>! </a:t>
            </a:r>
            <a:endParaRPr sz="2600" dirty="0"/>
          </a:p>
          <a:p>
            <a:pPr marL="457086" indent="-287795" algn="just">
              <a:buClr>
                <a:srgbClr val="5097C0"/>
              </a:buClr>
              <a:buSzPts val="2000"/>
            </a:pPr>
            <a:endParaRPr sz="2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58CF325C-A3C7-EB4A-2270-9AF197A4F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E56D4B5-259D-7D5A-7841-6F6E0923BD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7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365C8FFF-D340-BAD8-1194-B4991F15C024}"/>
              </a:ext>
            </a:extLst>
          </p:cNvPr>
          <p:cNvSpPr txBox="1"/>
          <p:nvPr/>
        </p:nvSpPr>
        <p:spPr>
          <a:xfrm>
            <a:off x="1349310" y="827088"/>
            <a:ext cx="4053407" cy="237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pt-BR" sz="1600" b="1" dirty="0">
                <a:solidFill>
                  <a:schemeClr val="tx1"/>
                </a:solidFill>
              </a:rPr>
              <a:t>Dinâmica de condução: </a:t>
            </a:r>
            <a:r>
              <a:rPr lang="pt-BR" sz="1600" dirty="0">
                <a:solidFill>
                  <a:schemeClr val="tx1"/>
                </a:solidFill>
              </a:rPr>
              <a:t>caro professor, explore a imagem e contextualize a situação com a ajuda dos estudantes, perguntando o que eles veem e o que está acontecendo. Confirme ou direcione as respostas dos alunos para o que realmente acontece na imagem. Em seguida, leia o texto em inglês “In the afternoon, Eva goes back home.” (À tarde, Eva volta para casa.)</a:t>
            </a:r>
          </a:p>
          <a:p>
            <a:pPr>
              <a:buClr>
                <a:schemeClr val="dk1"/>
              </a:buClr>
              <a:buSzPts val="2400"/>
            </a:pPr>
            <a:r>
              <a:rPr lang="pt-BR" sz="1600" dirty="0">
                <a:solidFill>
                  <a:schemeClr val="tx1"/>
                </a:solidFill>
              </a:rPr>
              <a:t>Retome a palavra “AFTERNOON” (tarde) e apresente o vocabulário pertinente à temática da aula, neste caso, a expressão “GOOD AFTERNOON” (BOA TARDE). </a:t>
            </a:r>
          </a:p>
          <a:p>
            <a:pPr>
              <a:buClr>
                <a:schemeClr val="dk1"/>
              </a:buClr>
              <a:buSzPts val="2400"/>
            </a:pPr>
            <a:r>
              <a:rPr lang="pt-BR" sz="1600" dirty="0">
                <a:solidFill>
                  <a:schemeClr val="tx1"/>
                </a:solidFill>
              </a:rPr>
              <a:t>Reproduza o áudio e peça para que os estudantes repitam em grupo e em pequenos grupos.</a:t>
            </a: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ACD40B47-8315-FF9F-4673-4EBF1E305172}"/>
              </a:ext>
            </a:extLst>
          </p:cNvPr>
          <p:cNvGrpSpPr/>
          <p:nvPr/>
        </p:nvGrpSpPr>
        <p:grpSpPr>
          <a:xfrm>
            <a:off x="512659" y="827088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38675A24-CB3B-A71F-824F-7EA513A8AE9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1877D1DA-80ED-8903-A88D-FCF8A684260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Google Shape;273;p28">
            <a:extLst>
              <a:ext uri="{FF2B5EF4-FFF2-40B4-BE49-F238E27FC236}">
                <a16:creationId xmlns:a16="http://schemas.microsoft.com/office/drawing/2014/main" id="{79BA524D-311D-AB1B-5639-B4D5DD20054A}"/>
              </a:ext>
            </a:extLst>
          </p:cNvPr>
          <p:cNvGrpSpPr/>
          <p:nvPr/>
        </p:nvGrpSpPr>
        <p:grpSpPr>
          <a:xfrm>
            <a:off x="10192904" y="6400074"/>
            <a:ext cx="1878909" cy="472269"/>
            <a:chOff x="10195560" y="6400848"/>
            <a:chExt cx="1879398" cy="472392"/>
          </a:xfrm>
        </p:grpSpPr>
        <p:pic>
          <p:nvPicPr>
            <p:cNvPr id="5" name="Google Shape;274;p28">
              <a:extLst>
                <a:ext uri="{FF2B5EF4-FFF2-40B4-BE49-F238E27FC236}">
                  <a16:creationId xmlns:a16="http://schemas.microsoft.com/office/drawing/2014/main" id="{EE4C2123-324B-461C-C064-0B2D04D6614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Google Shape;275;p28">
              <a:extLst>
                <a:ext uri="{FF2B5EF4-FFF2-40B4-BE49-F238E27FC236}">
                  <a16:creationId xmlns:a16="http://schemas.microsoft.com/office/drawing/2014/main" id="{9AB0313D-64CC-0098-C504-59D5A90C3091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1" tIns="45688" rIns="91401" bIns="45688" anchor="t" anchorCtr="0">
              <a:spAutoFit/>
            </a:bodyPr>
            <a:lstStyle/>
            <a:p>
              <a:r>
                <a:rPr lang="pt-BR" sz="1799" b="1" dirty="0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 sz="2488" dirty="0"/>
            </a:p>
          </p:txBody>
        </p:sp>
      </p:grpSp>
      <p:sp>
        <p:nvSpPr>
          <p:cNvPr id="9" name="Google Shape;215;p26">
            <a:extLst>
              <a:ext uri="{FF2B5EF4-FFF2-40B4-BE49-F238E27FC236}">
                <a16:creationId xmlns:a16="http://schemas.microsoft.com/office/drawing/2014/main" id="{21142023-D75C-9868-7AD9-4D2A6D26DC92}"/>
              </a:ext>
            </a:extLst>
          </p:cNvPr>
          <p:cNvSpPr txBox="1"/>
          <p:nvPr/>
        </p:nvSpPr>
        <p:spPr>
          <a:xfrm>
            <a:off x="1328105" y="5238603"/>
            <a:ext cx="6596695" cy="636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reproduzam oralmente o vocabulário e as sentenças apresentadas.</a:t>
            </a:r>
            <a:endParaRPr sz="1600" b="1" dirty="0"/>
          </a:p>
        </p:txBody>
      </p:sp>
      <p:grpSp>
        <p:nvGrpSpPr>
          <p:cNvPr id="10" name="Google Shape;239;p26">
            <a:extLst>
              <a:ext uri="{FF2B5EF4-FFF2-40B4-BE49-F238E27FC236}">
                <a16:creationId xmlns:a16="http://schemas.microsoft.com/office/drawing/2014/main" id="{01B6D9F3-E490-56E1-DCDE-DD0626326A4C}"/>
              </a:ext>
            </a:extLst>
          </p:cNvPr>
          <p:cNvGrpSpPr/>
          <p:nvPr/>
        </p:nvGrpSpPr>
        <p:grpSpPr>
          <a:xfrm>
            <a:off x="486599" y="5238603"/>
            <a:ext cx="692128" cy="719813"/>
            <a:chOff x="512793" y="3213794"/>
            <a:chExt cx="692308" cy="720000"/>
          </a:xfrm>
        </p:grpSpPr>
        <p:pic>
          <p:nvPicPr>
            <p:cNvPr id="11" name="Google Shape;240;p26">
              <a:extLst>
                <a:ext uri="{FF2B5EF4-FFF2-40B4-BE49-F238E27FC236}">
                  <a16:creationId xmlns:a16="http://schemas.microsoft.com/office/drawing/2014/main" id="{70AD1C65-E0F1-BD8D-769D-DF46B5B3F94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241;p26">
              <a:extLst>
                <a:ext uri="{FF2B5EF4-FFF2-40B4-BE49-F238E27FC236}">
                  <a16:creationId xmlns:a16="http://schemas.microsoft.com/office/drawing/2014/main" id="{CF32B9CC-2C90-1562-9614-BA98D61D790A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" name="Espaço Reservado para Imagem 13">
            <a:extLst>
              <a:ext uri="{FF2B5EF4-FFF2-40B4-BE49-F238E27FC236}">
                <a16:creationId xmlns:a16="http://schemas.microsoft.com/office/drawing/2014/main" id="{1D17FA84-A49A-97B5-3EB1-A01CEC75ACF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7"/>
          <a:srcRect t="304" b="304"/>
          <a:stretch>
            <a:fillRect/>
          </a:stretch>
        </p:blipFill>
        <p:spPr>
          <a:xfrm>
            <a:off x="5789613" y="827088"/>
            <a:ext cx="5911850" cy="3305175"/>
          </a:xfrm>
        </p:spPr>
      </p:pic>
    </p:spTree>
    <p:extLst>
      <p:ext uri="{BB962C8B-B14F-4D97-AF65-F5344CB8AC3E}">
        <p14:creationId xmlns:p14="http://schemas.microsoft.com/office/powerpoint/2010/main" val="18279917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3A868BEF-CE5C-D450-EA5F-1C93F3B43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CD83534-2F81-EBBE-4FB0-9D4FC5FAB5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8</a:t>
            </a: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00E734A0-BA58-08D5-6992-C6B3C08AA495}"/>
              </a:ext>
            </a:extLst>
          </p:cNvPr>
          <p:cNvGrpSpPr/>
          <p:nvPr/>
        </p:nvGrpSpPr>
        <p:grpSpPr>
          <a:xfrm>
            <a:off x="512659" y="827088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F4DED0D3-0FCC-040A-97D1-8465B9440EC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5004A029-483D-A8C2-1EDC-63EB3E6F0D6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Google Shape;214;p26">
            <a:extLst>
              <a:ext uri="{FF2B5EF4-FFF2-40B4-BE49-F238E27FC236}">
                <a16:creationId xmlns:a16="http://schemas.microsoft.com/office/drawing/2014/main" id="{58100D43-9002-8D34-A142-DFCA7D180659}"/>
              </a:ext>
            </a:extLst>
          </p:cNvPr>
          <p:cNvSpPr txBox="1"/>
          <p:nvPr/>
        </p:nvSpPr>
        <p:spPr>
          <a:xfrm>
            <a:off x="1354165" y="827088"/>
            <a:ext cx="4142626" cy="1563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pt-BR" sz="1600" b="1" dirty="0">
                <a:solidFill>
                  <a:schemeClr val="tx1"/>
                </a:solidFill>
              </a:rPr>
              <a:t>Dinâmica de condução: </a:t>
            </a:r>
            <a:r>
              <a:rPr lang="pt-BR" sz="1600" dirty="0">
                <a:solidFill>
                  <a:schemeClr val="tx1"/>
                </a:solidFill>
              </a:rPr>
              <a:t>caro professor, explore a imagem e contextualize a situação com a ajuda dos estudantes, perguntando o que eles veem e o que está acontecendo. Confirme ou direcione as respostas dos alunos para o que realmente acontece na imagem, lendo o texto em inglês: “Sometimes, in the evening, her cousin Ben goes to her house to play.” (Às vezes, no início da noite, seu primo Ben vai até sua casa para brincar.)</a:t>
            </a:r>
          </a:p>
          <a:p>
            <a:pPr>
              <a:buClr>
                <a:schemeClr val="dk1"/>
              </a:buClr>
              <a:buSzPts val="2400"/>
            </a:pPr>
            <a:r>
              <a:rPr lang="pt-BR" sz="1600" dirty="0">
                <a:solidFill>
                  <a:schemeClr val="tx1"/>
                </a:solidFill>
              </a:rPr>
              <a:t>Retome a palavra “EVENING” (início da noite) e apresente o vocabulário pertinente à temática da aula, neste caso, a expressão “GOOD EVENING” (Boa noite).</a:t>
            </a:r>
          </a:p>
          <a:p>
            <a:pPr>
              <a:buClr>
                <a:schemeClr val="dk1"/>
              </a:buClr>
              <a:buSzPts val="2400"/>
            </a:pPr>
            <a:r>
              <a:rPr lang="pt-BR" sz="1600" dirty="0">
                <a:solidFill>
                  <a:schemeClr val="tx1"/>
                </a:solidFill>
              </a:rPr>
              <a:t>Reproduza o áudio e peça para que os estudantes repitam em grupo e em pequenos grupos.</a:t>
            </a:r>
          </a:p>
          <a:p>
            <a:pPr>
              <a:buClr>
                <a:schemeClr val="dk1"/>
              </a:buClr>
              <a:buSzPts val="2400"/>
            </a:pPr>
            <a:endParaRPr lang="pt-BR" sz="1600" dirty="0">
              <a:solidFill>
                <a:schemeClr val="tx1"/>
              </a:solidFill>
            </a:endParaRPr>
          </a:p>
        </p:txBody>
      </p:sp>
      <p:grpSp>
        <p:nvGrpSpPr>
          <p:cNvPr id="7" name="Google Shape;273;p28">
            <a:extLst>
              <a:ext uri="{FF2B5EF4-FFF2-40B4-BE49-F238E27FC236}">
                <a16:creationId xmlns:a16="http://schemas.microsoft.com/office/drawing/2014/main" id="{1B05F945-45C9-A755-2321-AEBE54F76CF3}"/>
              </a:ext>
            </a:extLst>
          </p:cNvPr>
          <p:cNvGrpSpPr/>
          <p:nvPr/>
        </p:nvGrpSpPr>
        <p:grpSpPr>
          <a:xfrm>
            <a:off x="10192904" y="6400074"/>
            <a:ext cx="1878909" cy="472269"/>
            <a:chOff x="10195560" y="6400848"/>
            <a:chExt cx="1879398" cy="472392"/>
          </a:xfrm>
        </p:grpSpPr>
        <p:pic>
          <p:nvPicPr>
            <p:cNvPr id="8" name="Google Shape;274;p28">
              <a:extLst>
                <a:ext uri="{FF2B5EF4-FFF2-40B4-BE49-F238E27FC236}">
                  <a16:creationId xmlns:a16="http://schemas.microsoft.com/office/drawing/2014/main" id="{FED30DCE-4C1F-F971-C638-82518E8545CB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275;p28">
              <a:extLst>
                <a:ext uri="{FF2B5EF4-FFF2-40B4-BE49-F238E27FC236}">
                  <a16:creationId xmlns:a16="http://schemas.microsoft.com/office/drawing/2014/main" id="{FD6A1C2E-FFF3-9BF9-4208-4D06AE4AB65D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1" tIns="45688" rIns="91401" bIns="45688" anchor="t" anchorCtr="0">
              <a:spAutoFit/>
            </a:bodyPr>
            <a:lstStyle/>
            <a:p>
              <a:r>
                <a:rPr lang="pt-BR" sz="1799" b="1" dirty="0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 sz="2488" dirty="0"/>
            </a:p>
          </p:txBody>
        </p:sp>
      </p:grpSp>
      <p:sp>
        <p:nvSpPr>
          <p:cNvPr id="6" name="Google Shape;215;p26">
            <a:extLst>
              <a:ext uri="{FF2B5EF4-FFF2-40B4-BE49-F238E27FC236}">
                <a16:creationId xmlns:a16="http://schemas.microsoft.com/office/drawing/2014/main" id="{7B151BEC-8092-A6A9-EA4A-16A789CF15E2}"/>
              </a:ext>
            </a:extLst>
          </p:cNvPr>
          <p:cNvSpPr txBox="1"/>
          <p:nvPr/>
        </p:nvSpPr>
        <p:spPr>
          <a:xfrm>
            <a:off x="1328105" y="5443497"/>
            <a:ext cx="6505255" cy="56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reproduzam oralmente o vocabulário e as sentenças apresentadas.</a:t>
            </a:r>
            <a:endParaRPr sz="1600" b="1" dirty="0"/>
          </a:p>
        </p:txBody>
      </p:sp>
      <p:grpSp>
        <p:nvGrpSpPr>
          <p:cNvPr id="11" name="Google Shape;239;p26">
            <a:extLst>
              <a:ext uri="{FF2B5EF4-FFF2-40B4-BE49-F238E27FC236}">
                <a16:creationId xmlns:a16="http://schemas.microsoft.com/office/drawing/2014/main" id="{AC692001-CAC7-8C49-FB42-9A98D05E010F}"/>
              </a:ext>
            </a:extLst>
          </p:cNvPr>
          <p:cNvGrpSpPr/>
          <p:nvPr/>
        </p:nvGrpSpPr>
        <p:grpSpPr>
          <a:xfrm>
            <a:off x="486599" y="5443497"/>
            <a:ext cx="692128" cy="719813"/>
            <a:chOff x="512793" y="3213794"/>
            <a:chExt cx="692308" cy="720000"/>
          </a:xfrm>
        </p:grpSpPr>
        <p:pic>
          <p:nvPicPr>
            <p:cNvPr id="12" name="Google Shape;240;p26">
              <a:extLst>
                <a:ext uri="{FF2B5EF4-FFF2-40B4-BE49-F238E27FC236}">
                  <a16:creationId xmlns:a16="http://schemas.microsoft.com/office/drawing/2014/main" id="{67FDF41A-94BE-F1C8-642A-EB6ED70CF52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241;p26">
              <a:extLst>
                <a:ext uri="{FF2B5EF4-FFF2-40B4-BE49-F238E27FC236}">
                  <a16:creationId xmlns:a16="http://schemas.microsoft.com/office/drawing/2014/main" id="{B0E5B4E1-523F-2F00-72E5-061C0931698B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Espaço Reservado para Imagem 14">
            <a:extLst>
              <a:ext uri="{FF2B5EF4-FFF2-40B4-BE49-F238E27FC236}">
                <a16:creationId xmlns:a16="http://schemas.microsoft.com/office/drawing/2014/main" id="{106D6D96-42CD-025E-CBAD-B9346AF5A55F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7"/>
          <a:srcRect t="304" b="304"/>
          <a:stretch>
            <a:fillRect/>
          </a:stretch>
        </p:blipFill>
        <p:spPr>
          <a:xfrm>
            <a:off x="5789613" y="827088"/>
            <a:ext cx="5911850" cy="3305175"/>
          </a:xfrm>
        </p:spPr>
      </p:pic>
    </p:spTree>
    <p:extLst>
      <p:ext uri="{BB962C8B-B14F-4D97-AF65-F5344CB8AC3E}">
        <p14:creationId xmlns:p14="http://schemas.microsoft.com/office/powerpoint/2010/main" val="38256514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2B9E346D-F551-8738-9405-E8406996D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6023D9A-BDD2-190A-E7E1-7510441A84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9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50B26EC3-F6C8-3FC6-8666-B94024091C5F}"/>
              </a:ext>
            </a:extLst>
          </p:cNvPr>
          <p:cNvSpPr txBox="1"/>
          <p:nvPr/>
        </p:nvSpPr>
        <p:spPr>
          <a:xfrm>
            <a:off x="1349310" y="827088"/>
            <a:ext cx="4053407" cy="237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pt-BR" sz="1600" b="1" dirty="0">
                <a:solidFill>
                  <a:schemeClr val="tx1"/>
                </a:solidFill>
              </a:rPr>
              <a:t>Dinâmica de condução: </a:t>
            </a:r>
            <a:r>
              <a:rPr lang="pt-BR" sz="1600" dirty="0">
                <a:solidFill>
                  <a:schemeClr val="tx1"/>
                </a:solidFill>
              </a:rPr>
              <a:t>caro professor, contextualize a situação com a ajuda dos estudantes, perguntando o que eles veem na imagem, e o que Eva e Ben estão fazendo. Confirme ou direcione a resposta dizendo que Eva e Ben estão se divertindo juntos e, em seguida, diga a mesma sentença em inglês: “Eva and Ben have fun together.” Toque o áudio e peça para que os estudantes repitam em grupo e em pequenos grupos.</a:t>
            </a:r>
          </a:p>
          <a:p>
            <a:pPr>
              <a:buClr>
                <a:schemeClr val="dk1"/>
              </a:buClr>
              <a:buSzPts val="2400"/>
            </a:pPr>
            <a:endParaRPr lang="pt-BR" sz="1600" dirty="0">
              <a:solidFill>
                <a:schemeClr val="tx1"/>
              </a:solidFill>
            </a:endParaRPr>
          </a:p>
          <a:p>
            <a:pPr>
              <a:buClr>
                <a:schemeClr val="dk1"/>
              </a:buClr>
              <a:buSzPts val="2400"/>
            </a:pPr>
            <a:endParaRPr lang="pt-BR" sz="1600" dirty="0">
              <a:solidFill>
                <a:schemeClr val="tx1"/>
              </a:solidFill>
            </a:endParaRP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DFEF7C35-8AC6-705B-DB17-F1314BFA05F8}"/>
              </a:ext>
            </a:extLst>
          </p:cNvPr>
          <p:cNvGrpSpPr/>
          <p:nvPr/>
        </p:nvGrpSpPr>
        <p:grpSpPr>
          <a:xfrm>
            <a:off x="531311" y="827088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1D0E8AFF-CF55-7704-0F86-9B76F88DFDC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D25A9443-66E2-1CD7-DE90-6358058E412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Google Shape;215;p26">
            <a:extLst>
              <a:ext uri="{FF2B5EF4-FFF2-40B4-BE49-F238E27FC236}">
                <a16:creationId xmlns:a16="http://schemas.microsoft.com/office/drawing/2014/main" id="{5116730A-DEBD-6D5D-2F82-CDA0186C4924}"/>
              </a:ext>
            </a:extLst>
          </p:cNvPr>
          <p:cNvSpPr txBox="1"/>
          <p:nvPr/>
        </p:nvSpPr>
        <p:spPr>
          <a:xfrm>
            <a:off x="1328104" y="3872956"/>
            <a:ext cx="4074613" cy="92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reproduzam oralmente a sentença apresentada.</a:t>
            </a:r>
            <a:endParaRPr sz="1600" b="1" dirty="0"/>
          </a:p>
        </p:txBody>
      </p:sp>
      <p:grpSp>
        <p:nvGrpSpPr>
          <p:cNvPr id="8" name="Google Shape;239;p26">
            <a:extLst>
              <a:ext uri="{FF2B5EF4-FFF2-40B4-BE49-F238E27FC236}">
                <a16:creationId xmlns:a16="http://schemas.microsoft.com/office/drawing/2014/main" id="{1FF7E115-C0D7-D0B7-89B8-928DFF4B67BC}"/>
              </a:ext>
            </a:extLst>
          </p:cNvPr>
          <p:cNvGrpSpPr/>
          <p:nvPr/>
        </p:nvGrpSpPr>
        <p:grpSpPr>
          <a:xfrm>
            <a:off x="486599" y="3872956"/>
            <a:ext cx="692128" cy="719813"/>
            <a:chOff x="512793" y="3213794"/>
            <a:chExt cx="692308" cy="720000"/>
          </a:xfrm>
        </p:grpSpPr>
        <p:pic>
          <p:nvPicPr>
            <p:cNvPr id="9" name="Google Shape;240;p26">
              <a:extLst>
                <a:ext uri="{FF2B5EF4-FFF2-40B4-BE49-F238E27FC236}">
                  <a16:creationId xmlns:a16="http://schemas.microsoft.com/office/drawing/2014/main" id="{C13347BC-DC83-00F9-66A0-EEADA9BE515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241;p26">
              <a:extLst>
                <a:ext uri="{FF2B5EF4-FFF2-40B4-BE49-F238E27FC236}">
                  <a16:creationId xmlns:a16="http://schemas.microsoft.com/office/drawing/2014/main" id="{2CE2FA0A-7BF9-1389-730D-D57C20A39259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Espaço Reservado para Imagem 10">
            <a:extLst>
              <a:ext uri="{FF2B5EF4-FFF2-40B4-BE49-F238E27FC236}">
                <a16:creationId xmlns:a16="http://schemas.microsoft.com/office/drawing/2014/main" id="{E65BC6AC-C9BE-39AB-4D7B-77210BB0A9B2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6"/>
          <a:srcRect t="304" b="304"/>
          <a:stretch>
            <a:fillRect/>
          </a:stretch>
        </p:blipFill>
        <p:spPr>
          <a:xfrm>
            <a:off x="5789613" y="827088"/>
            <a:ext cx="5911850" cy="3305175"/>
          </a:xfrm>
        </p:spPr>
      </p:pic>
    </p:spTree>
    <p:extLst>
      <p:ext uri="{BB962C8B-B14F-4D97-AF65-F5344CB8AC3E}">
        <p14:creationId xmlns:p14="http://schemas.microsoft.com/office/powerpoint/2010/main" val="5286649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B399085C-CB1D-BFA6-289D-47642698E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AC1CB67-3E6B-C8C0-24F4-9FB239A396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10</a:t>
            </a: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29B3B164-B4E7-FA57-C9CF-808B9227163C}"/>
              </a:ext>
            </a:extLst>
          </p:cNvPr>
          <p:cNvGrpSpPr/>
          <p:nvPr/>
        </p:nvGrpSpPr>
        <p:grpSpPr>
          <a:xfrm>
            <a:off x="512659" y="827088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99A6149D-133E-4F7D-DC2D-3B0CB12FE0A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A17C9BD6-5479-D6E4-204B-030F754E109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Google Shape;214;p26">
            <a:extLst>
              <a:ext uri="{FF2B5EF4-FFF2-40B4-BE49-F238E27FC236}">
                <a16:creationId xmlns:a16="http://schemas.microsoft.com/office/drawing/2014/main" id="{52F978A5-471F-5801-96C4-4388B1C76178}"/>
              </a:ext>
            </a:extLst>
          </p:cNvPr>
          <p:cNvSpPr txBox="1"/>
          <p:nvPr/>
        </p:nvSpPr>
        <p:spPr>
          <a:xfrm>
            <a:off x="1349310" y="827088"/>
            <a:ext cx="3974580" cy="1563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pt-BR" sz="1600" b="1" dirty="0">
                <a:solidFill>
                  <a:schemeClr val="tx1"/>
                </a:solidFill>
              </a:rPr>
              <a:t>Dinâmica de condução: </a:t>
            </a:r>
            <a:r>
              <a:rPr lang="pt-BR" sz="1600" dirty="0">
                <a:solidFill>
                  <a:schemeClr val="tx1"/>
                </a:solidFill>
              </a:rPr>
              <a:t>caro professor, explore a imagem e contextualize a situação com a ajuda dos estudantes, perguntando o que eles veem e o que está acontecendo. Confirme ou direcione as respostas dos alunos para o que realmente acontece na imagem, lendo o texto em inglês: “Ben wakes up early, too. So, he goes back to his house to rest.” (Ben acorda cedo também. Então, ele volta à sua casa para descansar.)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B6B67F1-4157-BC1C-8722-2916592CDEC4}"/>
              </a:ext>
            </a:extLst>
          </p:cNvPr>
          <p:cNvSpPr txBox="1"/>
          <p:nvPr/>
        </p:nvSpPr>
        <p:spPr>
          <a:xfrm>
            <a:off x="1346458" y="3611372"/>
            <a:ext cx="453618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pt-BR" sz="1600" dirty="0">
                <a:solidFill>
                  <a:schemeClr val="tx1"/>
                </a:solidFill>
              </a:rPr>
              <a:t>Retome a palavra “NIGHT” (noite) e apresente o vocabulário pertinente à temática da aula, Neste caso, as expressões “GOOD NIGHT! (Boa noite! – quando nos despedimos de alguém) e GOODBYE, EVA! (Tchau, Eva!).</a:t>
            </a:r>
          </a:p>
          <a:p>
            <a:pPr>
              <a:buClr>
                <a:schemeClr val="dk1"/>
              </a:buClr>
              <a:buSzPts val="2400"/>
            </a:pPr>
            <a:r>
              <a:rPr lang="pt-BR" sz="1600" dirty="0">
                <a:solidFill>
                  <a:schemeClr val="tx1"/>
                </a:solidFill>
              </a:rPr>
              <a:t>Reproduza o áudio e peça para que os estudantes repitam em grupo e em pequenos grupos.</a:t>
            </a:r>
          </a:p>
        </p:txBody>
      </p:sp>
      <p:sp>
        <p:nvSpPr>
          <p:cNvPr id="8" name="Google Shape;215;p26">
            <a:extLst>
              <a:ext uri="{FF2B5EF4-FFF2-40B4-BE49-F238E27FC236}">
                <a16:creationId xmlns:a16="http://schemas.microsoft.com/office/drawing/2014/main" id="{3A7936CB-F03C-2119-0147-58ECF62CC59A}"/>
              </a:ext>
            </a:extLst>
          </p:cNvPr>
          <p:cNvSpPr txBox="1"/>
          <p:nvPr/>
        </p:nvSpPr>
        <p:spPr>
          <a:xfrm>
            <a:off x="1328106" y="5730142"/>
            <a:ext cx="10266542" cy="51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reproduzam oralmente o vocabulário e as sentenças apresentadas.</a:t>
            </a:r>
            <a:endParaRPr sz="1600" b="1" dirty="0"/>
          </a:p>
        </p:txBody>
      </p:sp>
      <p:grpSp>
        <p:nvGrpSpPr>
          <p:cNvPr id="9" name="Google Shape;239;p26">
            <a:extLst>
              <a:ext uri="{FF2B5EF4-FFF2-40B4-BE49-F238E27FC236}">
                <a16:creationId xmlns:a16="http://schemas.microsoft.com/office/drawing/2014/main" id="{92574307-9704-0442-AD6A-FEFF70526A68}"/>
              </a:ext>
            </a:extLst>
          </p:cNvPr>
          <p:cNvGrpSpPr/>
          <p:nvPr/>
        </p:nvGrpSpPr>
        <p:grpSpPr>
          <a:xfrm>
            <a:off x="486600" y="5730142"/>
            <a:ext cx="692128" cy="719813"/>
            <a:chOff x="512793" y="3213794"/>
            <a:chExt cx="692308" cy="720000"/>
          </a:xfrm>
        </p:grpSpPr>
        <p:pic>
          <p:nvPicPr>
            <p:cNvPr id="10" name="Google Shape;240;p26">
              <a:extLst>
                <a:ext uri="{FF2B5EF4-FFF2-40B4-BE49-F238E27FC236}">
                  <a16:creationId xmlns:a16="http://schemas.microsoft.com/office/drawing/2014/main" id="{5A2FFC4D-2644-F283-5BC3-C58B30D97EE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241;p26">
              <a:extLst>
                <a:ext uri="{FF2B5EF4-FFF2-40B4-BE49-F238E27FC236}">
                  <a16:creationId xmlns:a16="http://schemas.microsoft.com/office/drawing/2014/main" id="{A37B56EC-BA76-EC0C-083F-2952DFE2ED6B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" name="Espaço Reservado para Imagem 12">
            <a:extLst>
              <a:ext uri="{FF2B5EF4-FFF2-40B4-BE49-F238E27FC236}">
                <a16:creationId xmlns:a16="http://schemas.microsoft.com/office/drawing/2014/main" id="{184758F1-D4CF-EB5F-5979-9334B76BDB58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6"/>
          <a:srcRect t="304" b="304"/>
          <a:stretch>
            <a:fillRect/>
          </a:stretch>
        </p:blipFill>
        <p:spPr>
          <a:xfrm>
            <a:off x="5789613" y="827088"/>
            <a:ext cx="5911850" cy="3305175"/>
          </a:xfrm>
        </p:spPr>
      </p:pic>
    </p:spTree>
    <p:extLst>
      <p:ext uri="{BB962C8B-B14F-4D97-AF65-F5344CB8AC3E}">
        <p14:creationId xmlns:p14="http://schemas.microsoft.com/office/powerpoint/2010/main" val="41955651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C27CA39C-C787-4BA6-E118-088AC149E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F42AC34-15D5-60F2-57E9-7CBA1D8040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11</a:t>
            </a: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C081FCB3-08DE-AB0F-11FB-B82BBE4D4D95}"/>
              </a:ext>
            </a:extLst>
          </p:cNvPr>
          <p:cNvGrpSpPr/>
          <p:nvPr/>
        </p:nvGrpSpPr>
        <p:grpSpPr>
          <a:xfrm>
            <a:off x="512659" y="827088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BF95DB5F-171E-86A0-404F-62C90077508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15940B50-EDE0-FFB8-04FD-51A0C30DCDA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Google Shape;214;p26">
            <a:extLst>
              <a:ext uri="{FF2B5EF4-FFF2-40B4-BE49-F238E27FC236}">
                <a16:creationId xmlns:a16="http://schemas.microsoft.com/office/drawing/2014/main" id="{DEBAFFA4-D004-A7A1-D46D-5AFC25C61E02}"/>
              </a:ext>
            </a:extLst>
          </p:cNvPr>
          <p:cNvSpPr txBox="1"/>
          <p:nvPr/>
        </p:nvSpPr>
        <p:spPr>
          <a:xfrm>
            <a:off x="1349310" y="827088"/>
            <a:ext cx="3974580" cy="1563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pt-BR" sz="1600" b="1" dirty="0">
                <a:solidFill>
                  <a:schemeClr val="tx1"/>
                </a:solidFill>
              </a:rPr>
              <a:t>Dinâmica de condução: </a:t>
            </a:r>
            <a:r>
              <a:rPr lang="pt-BR" sz="1600" dirty="0">
                <a:solidFill>
                  <a:schemeClr val="tx1"/>
                </a:solidFill>
              </a:rPr>
              <a:t>caro professor, explore a imagem e contextualize a situação com a ajuda dos estudantes, perguntando o que eles veem e o que está acontecendo. Confirme ou direcione as respostas dos alunos para o que realmente acontece na imagem, lendo o texto em inglês: “Eva has a very busy day. At night, she goes to bed early to study the next day.” (Eva tem um dia bastante cheio. Ela vai para a cama cedo para estudar no dia seguinte.)</a:t>
            </a:r>
          </a:p>
          <a:p>
            <a:pPr>
              <a:buClr>
                <a:schemeClr val="dk1"/>
              </a:buClr>
              <a:buSzPts val="2400"/>
            </a:pPr>
            <a:r>
              <a:rPr lang="pt-BR" sz="1600" dirty="0">
                <a:solidFill>
                  <a:schemeClr val="tx1"/>
                </a:solidFill>
              </a:rPr>
              <a:t>Reproduza o áudio e peça para que os estudantes repitam em grupo e em pequenos grupos.</a:t>
            </a:r>
          </a:p>
        </p:txBody>
      </p:sp>
      <p:sp>
        <p:nvSpPr>
          <p:cNvPr id="6" name="Google Shape;215;p26">
            <a:extLst>
              <a:ext uri="{FF2B5EF4-FFF2-40B4-BE49-F238E27FC236}">
                <a16:creationId xmlns:a16="http://schemas.microsoft.com/office/drawing/2014/main" id="{75EF552A-3DF1-9CD5-69DD-54073D54B815}"/>
              </a:ext>
            </a:extLst>
          </p:cNvPr>
          <p:cNvSpPr txBox="1"/>
          <p:nvPr/>
        </p:nvSpPr>
        <p:spPr>
          <a:xfrm>
            <a:off x="1349310" y="4767167"/>
            <a:ext cx="10374122" cy="719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reproduzam oralmente as sentenças apresentadas.</a:t>
            </a:r>
            <a:endParaRPr sz="1600" b="1" dirty="0"/>
          </a:p>
        </p:txBody>
      </p:sp>
      <p:grpSp>
        <p:nvGrpSpPr>
          <p:cNvPr id="7" name="Google Shape;239;p26">
            <a:extLst>
              <a:ext uri="{FF2B5EF4-FFF2-40B4-BE49-F238E27FC236}">
                <a16:creationId xmlns:a16="http://schemas.microsoft.com/office/drawing/2014/main" id="{EA908049-D6AB-A3D9-489B-08353A9B1811}"/>
              </a:ext>
            </a:extLst>
          </p:cNvPr>
          <p:cNvGrpSpPr/>
          <p:nvPr/>
        </p:nvGrpSpPr>
        <p:grpSpPr>
          <a:xfrm>
            <a:off x="507805" y="4767167"/>
            <a:ext cx="692128" cy="719813"/>
            <a:chOff x="512793" y="3213794"/>
            <a:chExt cx="692308" cy="720000"/>
          </a:xfrm>
        </p:grpSpPr>
        <p:pic>
          <p:nvPicPr>
            <p:cNvPr id="8" name="Google Shape;240;p26">
              <a:extLst>
                <a:ext uri="{FF2B5EF4-FFF2-40B4-BE49-F238E27FC236}">
                  <a16:creationId xmlns:a16="http://schemas.microsoft.com/office/drawing/2014/main" id="{C88E2DC8-EE02-6DC3-4C9D-8E149307BCB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241;p26">
              <a:extLst>
                <a:ext uri="{FF2B5EF4-FFF2-40B4-BE49-F238E27FC236}">
                  <a16:creationId xmlns:a16="http://schemas.microsoft.com/office/drawing/2014/main" id="{D19AE1AC-35AF-CEAB-2590-0C99F217B227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" name="Espaço Reservado para Imagem 11">
            <a:extLst>
              <a:ext uri="{FF2B5EF4-FFF2-40B4-BE49-F238E27FC236}">
                <a16:creationId xmlns:a16="http://schemas.microsoft.com/office/drawing/2014/main" id="{7C8FF323-3976-0A45-235E-E571A81B6064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6"/>
          <a:srcRect t="304" b="304"/>
          <a:stretch>
            <a:fillRect/>
          </a:stretch>
        </p:blipFill>
        <p:spPr>
          <a:xfrm>
            <a:off x="5789613" y="827088"/>
            <a:ext cx="5911850" cy="3305175"/>
          </a:xfrm>
        </p:spPr>
      </p:pic>
    </p:spTree>
    <p:extLst>
      <p:ext uri="{BB962C8B-B14F-4D97-AF65-F5344CB8AC3E}">
        <p14:creationId xmlns:p14="http://schemas.microsoft.com/office/powerpoint/2010/main" val="23301645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A5ED9662-976A-0685-7359-F81A86524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3513406-5B78-79A3-02AE-9E12706C8D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12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61991185-1373-255E-B1FD-8BA7F73B5EFE}"/>
              </a:ext>
            </a:extLst>
          </p:cNvPr>
          <p:cNvSpPr txBox="1"/>
          <p:nvPr/>
        </p:nvSpPr>
        <p:spPr>
          <a:xfrm>
            <a:off x="1349310" y="827088"/>
            <a:ext cx="4070829" cy="1405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pt-BR" sz="1600" b="1" dirty="0">
                <a:solidFill>
                  <a:schemeClr val="tx1"/>
                </a:solidFill>
              </a:rPr>
              <a:t>Dinâmica de condução: </a:t>
            </a:r>
            <a:r>
              <a:rPr lang="pt-BR" sz="1600" dirty="0">
                <a:solidFill>
                  <a:schemeClr val="tx1"/>
                </a:solidFill>
              </a:rPr>
              <a:t>caro professor, explore as imagens. Todas as palavras apresentadas até o momento aparecem aqui. Reproduza o áudio e peça aos estudantes que repitam em grupo, em pequenos grupos e individualmente.</a:t>
            </a: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ABB8B7BB-4663-403E-94A6-C8F4A4BB5B8A}"/>
              </a:ext>
            </a:extLst>
          </p:cNvPr>
          <p:cNvGrpSpPr/>
          <p:nvPr/>
        </p:nvGrpSpPr>
        <p:grpSpPr>
          <a:xfrm>
            <a:off x="512659" y="827088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F5691F9F-C85A-BAE4-74CC-733E67505DA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8271B5C8-E66E-191C-664C-50077BB2882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Google Shape;215;p26">
            <a:extLst>
              <a:ext uri="{FF2B5EF4-FFF2-40B4-BE49-F238E27FC236}">
                <a16:creationId xmlns:a16="http://schemas.microsoft.com/office/drawing/2014/main" id="{35A2C07B-AFA7-D36D-5FB2-8B0422AA335E}"/>
              </a:ext>
            </a:extLst>
          </p:cNvPr>
          <p:cNvSpPr txBox="1"/>
          <p:nvPr/>
        </p:nvSpPr>
        <p:spPr>
          <a:xfrm>
            <a:off x="1349310" y="2661037"/>
            <a:ext cx="3838982" cy="962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espera-se que os estudantes reproduzam oralmente o vocabulário e as sentenças apresentadas.</a:t>
            </a:r>
            <a:endParaRPr sz="1600" b="1" dirty="0"/>
          </a:p>
        </p:txBody>
      </p:sp>
      <p:grpSp>
        <p:nvGrpSpPr>
          <p:cNvPr id="5" name="Google Shape;239;p26">
            <a:extLst>
              <a:ext uri="{FF2B5EF4-FFF2-40B4-BE49-F238E27FC236}">
                <a16:creationId xmlns:a16="http://schemas.microsoft.com/office/drawing/2014/main" id="{9641A361-05FA-EC0B-7150-651AB26469BF}"/>
              </a:ext>
            </a:extLst>
          </p:cNvPr>
          <p:cNvGrpSpPr/>
          <p:nvPr/>
        </p:nvGrpSpPr>
        <p:grpSpPr>
          <a:xfrm>
            <a:off x="514464" y="2661037"/>
            <a:ext cx="692128" cy="719813"/>
            <a:chOff x="512793" y="3213794"/>
            <a:chExt cx="692308" cy="720000"/>
          </a:xfrm>
        </p:grpSpPr>
        <p:pic>
          <p:nvPicPr>
            <p:cNvPr id="6" name="Google Shape;240;p26">
              <a:extLst>
                <a:ext uri="{FF2B5EF4-FFF2-40B4-BE49-F238E27FC236}">
                  <a16:creationId xmlns:a16="http://schemas.microsoft.com/office/drawing/2014/main" id="{822C8EA0-07C2-6A06-2D03-FCD0BC3C80A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241;p26">
              <a:extLst>
                <a:ext uri="{FF2B5EF4-FFF2-40B4-BE49-F238E27FC236}">
                  <a16:creationId xmlns:a16="http://schemas.microsoft.com/office/drawing/2014/main" id="{2E675103-8F0E-5B83-40CE-CF8D27BD13A7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Espaço Reservado para Imagem 9">
            <a:extLst>
              <a:ext uri="{FF2B5EF4-FFF2-40B4-BE49-F238E27FC236}">
                <a16:creationId xmlns:a16="http://schemas.microsoft.com/office/drawing/2014/main" id="{3A8FCFC6-8AA2-2405-7EEF-78951106C7F8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6"/>
          <a:srcRect t="304" b="304"/>
          <a:stretch>
            <a:fillRect/>
          </a:stretch>
        </p:blipFill>
        <p:spPr>
          <a:xfrm>
            <a:off x="5789613" y="827088"/>
            <a:ext cx="5911850" cy="3305175"/>
          </a:xfrm>
        </p:spPr>
      </p:pic>
    </p:spTree>
    <p:extLst>
      <p:ext uri="{BB962C8B-B14F-4D97-AF65-F5344CB8AC3E}">
        <p14:creationId xmlns:p14="http://schemas.microsoft.com/office/powerpoint/2010/main" val="25788869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76126770-5CB4-405D-935F-27FAA8BD5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A8507F6-15A9-3D4E-63FA-A25DF8BB77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13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7D33CB0B-36DB-3C4E-01D0-46F0B7A64967}"/>
              </a:ext>
            </a:extLst>
          </p:cNvPr>
          <p:cNvSpPr txBox="1"/>
          <p:nvPr/>
        </p:nvSpPr>
        <p:spPr>
          <a:xfrm>
            <a:off x="1354165" y="827088"/>
            <a:ext cx="3990345" cy="116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buSzPts val="1100"/>
            </a:pPr>
            <a:r>
              <a:rPr lang="pt-BR" sz="1600" b="1" dirty="0">
                <a:solidFill>
                  <a:schemeClr val="tx1"/>
                </a:solidFill>
              </a:rPr>
              <a:t>Dinâmica de condução: </a:t>
            </a:r>
            <a:r>
              <a:rPr lang="pt-BR" sz="1600" dirty="0">
                <a:solidFill>
                  <a:schemeClr val="tx1"/>
                </a:solidFill>
              </a:rPr>
              <a:t>caro professor, explore as imagens. Pergunte aos estudantes qual frase pode ser usada para cada imagem. Explique a atividade: “Ouça e faça um X.” Reproduza o áudio e peça aos estudantes que façam um X no(s) quadrado(s) correspondente(s).</a:t>
            </a:r>
          </a:p>
          <a:p>
            <a:pPr lvl="0">
              <a:buSzPts val="1100"/>
            </a:pPr>
            <a:endParaRPr lang="pt-BR" sz="1600" dirty="0">
              <a:solidFill>
                <a:schemeClr val="tx1"/>
              </a:solidFill>
            </a:endParaRPr>
          </a:p>
          <a:p>
            <a:pPr lvl="0"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Segue o SCRIPT:</a:t>
            </a:r>
          </a:p>
          <a:p>
            <a:pPr lvl="0"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“GOOD NIGHT” e “GOOD MORNING”.</a:t>
            </a:r>
            <a:endParaRPr lang="pt-BR" sz="800" dirty="0">
              <a:solidFill>
                <a:schemeClr val="tx1"/>
              </a:solidFill>
            </a:endParaRP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D40E6797-45F4-D1CD-423E-F38690C34FB8}"/>
              </a:ext>
            </a:extLst>
          </p:cNvPr>
          <p:cNvGrpSpPr/>
          <p:nvPr/>
        </p:nvGrpSpPr>
        <p:grpSpPr>
          <a:xfrm>
            <a:off x="512659" y="827088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F33C0907-D43D-433A-283E-97A8714C48D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332E3FEB-07C5-425C-FF13-5004FE0B6DD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Google Shape;215;p26">
            <a:extLst>
              <a:ext uri="{FF2B5EF4-FFF2-40B4-BE49-F238E27FC236}">
                <a16:creationId xmlns:a16="http://schemas.microsoft.com/office/drawing/2014/main" id="{5B5DCBE7-58C6-7363-8CB6-8C6201375AEB}"/>
              </a:ext>
            </a:extLst>
          </p:cNvPr>
          <p:cNvSpPr txBox="1"/>
          <p:nvPr/>
        </p:nvSpPr>
        <p:spPr>
          <a:xfrm>
            <a:off x="1354165" y="3571717"/>
            <a:ext cx="3859103" cy="719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Expectativa de resposta: </a:t>
            </a:r>
            <a:r>
              <a:rPr lang="pt-BR" sz="1600" dirty="0"/>
              <a:t>vide correção no slide seguinte ao do print acima.</a:t>
            </a:r>
            <a:endParaRPr sz="1600" b="1" dirty="0"/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5" name="Google Shape;239;p26">
            <a:extLst>
              <a:ext uri="{FF2B5EF4-FFF2-40B4-BE49-F238E27FC236}">
                <a16:creationId xmlns:a16="http://schemas.microsoft.com/office/drawing/2014/main" id="{B24EF89E-B065-9205-448B-95E363BA5B79}"/>
              </a:ext>
            </a:extLst>
          </p:cNvPr>
          <p:cNvGrpSpPr/>
          <p:nvPr/>
        </p:nvGrpSpPr>
        <p:grpSpPr>
          <a:xfrm>
            <a:off x="512659" y="3571717"/>
            <a:ext cx="692128" cy="719813"/>
            <a:chOff x="512793" y="3213794"/>
            <a:chExt cx="692308" cy="720000"/>
          </a:xfrm>
        </p:grpSpPr>
        <p:pic>
          <p:nvPicPr>
            <p:cNvPr id="6" name="Google Shape;240;p26">
              <a:extLst>
                <a:ext uri="{FF2B5EF4-FFF2-40B4-BE49-F238E27FC236}">
                  <a16:creationId xmlns:a16="http://schemas.microsoft.com/office/drawing/2014/main" id="{9DBA2D98-C893-DDF2-2260-4E19887039A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241;p26">
              <a:extLst>
                <a:ext uri="{FF2B5EF4-FFF2-40B4-BE49-F238E27FC236}">
                  <a16:creationId xmlns:a16="http://schemas.microsoft.com/office/drawing/2014/main" id="{57749367-2172-5FEA-FBCE-3D7EF46172D6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Espaço Reservado para Imagem 9">
            <a:extLst>
              <a:ext uri="{FF2B5EF4-FFF2-40B4-BE49-F238E27FC236}">
                <a16:creationId xmlns:a16="http://schemas.microsoft.com/office/drawing/2014/main" id="{B1DC1770-AD8F-5CB7-F029-65DC2E9E2D8E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6"/>
          <a:srcRect t="304" b="304"/>
          <a:stretch>
            <a:fillRect/>
          </a:stretch>
        </p:blipFill>
        <p:spPr>
          <a:xfrm>
            <a:off x="5789613" y="827088"/>
            <a:ext cx="5911850" cy="3305175"/>
          </a:xfrm>
        </p:spPr>
      </p:pic>
    </p:spTree>
    <p:extLst>
      <p:ext uri="{BB962C8B-B14F-4D97-AF65-F5344CB8AC3E}">
        <p14:creationId xmlns:p14="http://schemas.microsoft.com/office/powerpoint/2010/main" val="4713117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4D29611C-8151-16ED-95D5-6CA31D4E3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4DF7C40-3919-4D91-A732-0CE5BB39FE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15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83F544E0-6D66-4F17-05DA-63450B07827D}"/>
              </a:ext>
            </a:extLst>
          </p:cNvPr>
          <p:cNvSpPr txBox="1"/>
          <p:nvPr/>
        </p:nvSpPr>
        <p:spPr>
          <a:xfrm>
            <a:off x="1354165" y="827088"/>
            <a:ext cx="3990345" cy="116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buSzPts val="1100"/>
            </a:pPr>
            <a:r>
              <a:rPr lang="pt-BR" sz="1600" b="1" dirty="0">
                <a:solidFill>
                  <a:schemeClr val="tx1"/>
                </a:solidFill>
              </a:rPr>
              <a:t>Dinâmica de condução: </a:t>
            </a:r>
            <a:r>
              <a:rPr lang="pt-BR" sz="1600" dirty="0">
                <a:solidFill>
                  <a:schemeClr val="tx1"/>
                </a:solidFill>
              </a:rPr>
              <a:t>caro professor, explore as imagens. Explique a atividade: “Você se lembra da rotina de Lucy? Conte a um colega de classe sobre ela e pinte a rotina.” É interessante retomar a rotina de Lucy, lembrando que ela acorda de manhã (MORNING), janta à noitinha (EVENING) e vai pra cama à noite (NIGHT). </a:t>
            </a:r>
          </a:p>
          <a:p>
            <a:pPr lvl="0"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(Técnicas LEMOV: “Mostre-me” e “Virem e Conversem”)</a:t>
            </a: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CAECE2BB-8061-3BE7-95D6-FC1EB242906E}"/>
              </a:ext>
            </a:extLst>
          </p:cNvPr>
          <p:cNvGrpSpPr/>
          <p:nvPr/>
        </p:nvGrpSpPr>
        <p:grpSpPr>
          <a:xfrm>
            <a:off x="512659" y="827088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25D12D0E-CE92-C3FA-3F42-77C3D17EAA4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0A9AED24-2ACE-4812-ACF4-9EAF43F89C0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Google Shape;215;p26">
            <a:extLst>
              <a:ext uri="{FF2B5EF4-FFF2-40B4-BE49-F238E27FC236}">
                <a16:creationId xmlns:a16="http://schemas.microsoft.com/office/drawing/2014/main" id="{D52C27A7-68D1-9A08-246D-43CF354DC9A4}"/>
              </a:ext>
            </a:extLst>
          </p:cNvPr>
          <p:cNvSpPr txBox="1"/>
          <p:nvPr/>
        </p:nvSpPr>
        <p:spPr>
          <a:xfrm>
            <a:off x="1354165" y="3763774"/>
            <a:ext cx="3990345" cy="685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Expectativa de resposta: </a:t>
            </a:r>
            <a:r>
              <a:rPr lang="pt-BR" sz="1600" dirty="0"/>
              <a:t>espera-se que os estudantes descrevam a rotina de Lucy com base nas imagens juntamente com um colega, utilizando o vocabulário apresentado nesta aula.</a:t>
            </a:r>
            <a:endParaRPr sz="1600" b="1" dirty="0"/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5" name="Google Shape;239;p26">
            <a:extLst>
              <a:ext uri="{FF2B5EF4-FFF2-40B4-BE49-F238E27FC236}">
                <a16:creationId xmlns:a16="http://schemas.microsoft.com/office/drawing/2014/main" id="{EEB7E5F6-09B1-2F12-13F7-16E11CB85ECF}"/>
              </a:ext>
            </a:extLst>
          </p:cNvPr>
          <p:cNvGrpSpPr/>
          <p:nvPr/>
        </p:nvGrpSpPr>
        <p:grpSpPr>
          <a:xfrm>
            <a:off x="528508" y="3763774"/>
            <a:ext cx="692128" cy="719813"/>
            <a:chOff x="512793" y="3213794"/>
            <a:chExt cx="692308" cy="720000"/>
          </a:xfrm>
        </p:grpSpPr>
        <p:pic>
          <p:nvPicPr>
            <p:cNvPr id="6" name="Google Shape;240;p26">
              <a:extLst>
                <a:ext uri="{FF2B5EF4-FFF2-40B4-BE49-F238E27FC236}">
                  <a16:creationId xmlns:a16="http://schemas.microsoft.com/office/drawing/2014/main" id="{8C8C8E0D-F58C-438A-619D-7D45DB4CA73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241;p26">
              <a:extLst>
                <a:ext uri="{FF2B5EF4-FFF2-40B4-BE49-F238E27FC236}">
                  <a16:creationId xmlns:a16="http://schemas.microsoft.com/office/drawing/2014/main" id="{70C6975C-A76C-2D45-9576-E6B137F303F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Espaço Reservado para Imagem 9">
            <a:extLst>
              <a:ext uri="{FF2B5EF4-FFF2-40B4-BE49-F238E27FC236}">
                <a16:creationId xmlns:a16="http://schemas.microsoft.com/office/drawing/2014/main" id="{219D7E87-7D3C-8BF2-B32B-6BB50A20FE4D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6"/>
          <a:srcRect t="304" b="304"/>
          <a:stretch>
            <a:fillRect/>
          </a:stretch>
        </p:blipFill>
        <p:spPr>
          <a:xfrm>
            <a:off x="5789613" y="827088"/>
            <a:ext cx="5911850" cy="3305175"/>
          </a:xfrm>
        </p:spPr>
      </p:pic>
    </p:spTree>
    <p:extLst>
      <p:ext uri="{BB962C8B-B14F-4D97-AF65-F5344CB8AC3E}">
        <p14:creationId xmlns:p14="http://schemas.microsoft.com/office/powerpoint/2010/main" val="28917679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78DBA25B-47AB-18E8-8873-1FE1EC436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3615652-E53E-E05B-625F-62719C839C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17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FA6512B3-87F7-7142-CDB4-A2FC2698D2E7}"/>
              </a:ext>
            </a:extLst>
          </p:cNvPr>
          <p:cNvSpPr txBox="1"/>
          <p:nvPr/>
        </p:nvSpPr>
        <p:spPr>
          <a:xfrm>
            <a:off x="1354165" y="827088"/>
            <a:ext cx="4254155" cy="116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buSzPts val="1100"/>
            </a:pPr>
            <a:r>
              <a:rPr lang="pt-BR" sz="1600" b="1" dirty="0">
                <a:solidFill>
                  <a:schemeClr val="tx1"/>
                </a:solidFill>
              </a:rPr>
              <a:t>Dinâmica de condução: </a:t>
            </a:r>
            <a:r>
              <a:rPr lang="pt-BR" sz="1600" dirty="0">
                <a:solidFill>
                  <a:schemeClr val="tx1"/>
                </a:solidFill>
              </a:rPr>
              <a:t>caro professor, explique a atividade: “Desenhe o que você faz de manhã e à noite. Mostre e conte para um colega de sala a sua produção final.” Aqui eles podem utilizar as técnicas LEMOV “Mostre-me” e “Virem e Conversem”.</a:t>
            </a: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B7D923B8-7D57-01E0-23E3-2BF9623D94C2}"/>
              </a:ext>
            </a:extLst>
          </p:cNvPr>
          <p:cNvGrpSpPr/>
          <p:nvPr/>
        </p:nvGrpSpPr>
        <p:grpSpPr>
          <a:xfrm>
            <a:off x="512659" y="827088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5AAEA09E-4578-A178-C1EC-D957E3A47C7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006D2880-C421-BC02-1004-FCC6063204A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Google Shape;215;p26">
            <a:extLst>
              <a:ext uri="{FF2B5EF4-FFF2-40B4-BE49-F238E27FC236}">
                <a16:creationId xmlns:a16="http://schemas.microsoft.com/office/drawing/2014/main" id="{118600C0-D346-E625-210B-26343335DF75}"/>
              </a:ext>
            </a:extLst>
          </p:cNvPr>
          <p:cNvSpPr txBox="1"/>
          <p:nvPr/>
        </p:nvSpPr>
        <p:spPr>
          <a:xfrm>
            <a:off x="1338316" y="2709187"/>
            <a:ext cx="4006194" cy="719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Expectativa de resposta: </a:t>
            </a:r>
            <a:r>
              <a:rPr lang="pt-BR" sz="1600" dirty="0"/>
              <a:t>espera-se que os estudantes descrevam sua própria rotina para um colega, utilizando o vocabulário apresentado nesta aula.</a:t>
            </a:r>
            <a:endParaRPr sz="1600" b="1" dirty="0"/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5" name="Google Shape;239;p26">
            <a:extLst>
              <a:ext uri="{FF2B5EF4-FFF2-40B4-BE49-F238E27FC236}">
                <a16:creationId xmlns:a16="http://schemas.microsoft.com/office/drawing/2014/main" id="{CF28221B-B03D-BE74-C0EB-842D38D7338B}"/>
              </a:ext>
            </a:extLst>
          </p:cNvPr>
          <p:cNvGrpSpPr/>
          <p:nvPr/>
        </p:nvGrpSpPr>
        <p:grpSpPr>
          <a:xfrm>
            <a:off x="512659" y="2709187"/>
            <a:ext cx="692128" cy="719813"/>
            <a:chOff x="512793" y="3213794"/>
            <a:chExt cx="692308" cy="720000"/>
          </a:xfrm>
        </p:grpSpPr>
        <p:pic>
          <p:nvPicPr>
            <p:cNvPr id="6" name="Google Shape;240;p26">
              <a:extLst>
                <a:ext uri="{FF2B5EF4-FFF2-40B4-BE49-F238E27FC236}">
                  <a16:creationId xmlns:a16="http://schemas.microsoft.com/office/drawing/2014/main" id="{B97D8B7E-32E7-6387-9260-19D6B4D5CFF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241;p26">
              <a:extLst>
                <a:ext uri="{FF2B5EF4-FFF2-40B4-BE49-F238E27FC236}">
                  <a16:creationId xmlns:a16="http://schemas.microsoft.com/office/drawing/2014/main" id="{E3E938A0-31BE-F470-8C7A-8745728C3AA0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Espaço Reservado para Imagem 9">
            <a:extLst>
              <a:ext uri="{FF2B5EF4-FFF2-40B4-BE49-F238E27FC236}">
                <a16:creationId xmlns:a16="http://schemas.microsoft.com/office/drawing/2014/main" id="{50D49617-09A2-CDDE-DD96-222C1B56F7C6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6"/>
          <a:srcRect t="304" b="304"/>
          <a:stretch>
            <a:fillRect/>
          </a:stretch>
        </p:blipFill>
        <p:spPr>
          <a:xfrm>
            <a:off x="5789613" y="827088"/>
            <a:ext cx="5911850" cy="3305175"/>
          </a:xfrm>
        </p:spPr>
      </p:pic>
    </p:spTree>
    <p:extLst>
      <p:ext uri="{BB962C8B-B14F-4D97-AF65-F5344CB8AC3E}">
        <p14:creationId xmlns:p14="http://schemas.microsoft.com/office/powerpoint/2010/main" val="41276545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7086B91F-D120-35A8-0820-B62C20CF8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1885AD-7C7A-B343-1DA6-6F4A4FA78C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18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68FDE923-A4A3-9F2C-2B3A-927DA4A770EF}"/>
              </a:ext>
            </a:extLst>
          </p:cNvPr>
          <p:cNvSpPr txBox="1"/>
          <p:nvPr/>
        </p:nvSpPr>
        <p:spPr>
          <a:xfrm>
            <a:off x="1354165" y="827088"/>
            <a:ext cx="4148001" cy="280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pt-BR" sz="1600" b="1" dirty="0">
                <a:solidFill>
                  <a:schemeClr val="tx1"/>
                </a:solidFill>
              </a:rPr>
              <a:t>Dinâmica de condução:</a:t>
            </a:r>
            <a:r>
              <a:rPr lang="pt-BR" sz="1600" dirty="0">
                <a:solidFill>
                  <a:schemeClr val="tx1"/>
                </a:solidFill>
              </a:rPr>
              <a:t> caro professor, esta atividade tem o objetivo de promover reflexão sobre o processo de aprendizagem dos estudantes de maneira lúdica, além de relembrar as experiências linguísticas vividas nas duas unidades anteriores. Eles deverão marcar um </a:t>
            </a:r>
            <a:r>
              <a:rPr lang="pt-BR" sz="1600" i="1" dirty="0">
                <a:solidFill>
                  <a:schemeClr val="tx1"/>
                </a:solidFill>
              </a:rPr>
              <a:t>check</a:t>
            </a:r>
            <a:r>
              <a:rPr lang="pt-BR" sz="1600" dirty="0">
                <a:solidFill>
                  <a:schemeClr val="tx1"/>
                </a:solidFill>
              </a:rPr>
              <a:t> na coluna que melhor representa o reconhecimento de sua aprendizagem. </a:t>
            </a:r>
          </a:p>
          <a:p>
            <a:pPr lvl="0">
              <a:buClr>
                <a:schemeClr val="dk1"/>
              </a:buClr>
              <a:buSzPts val="1100"/>
            </a:pPr>
            <a:r>
              <a:rPr lang="pt-BR" sz="1600" dirty="0">
                <a:solidFill>
                  <a:schemeClr val="tx1"/>
                </a:solidFill>
              </a:rPr>
              <a:t>Neste momento, é importante relembrar a história lida com a ajuda dos estudantes.</a:t>
            </a:r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11A996A5-48E5-2F19-DF0D-7C7D29BBB84B}"/>
              </a:ext>
            </a:extLst>
          </p:cNvPr>
          <p:cNvGrpSpPr/>
          <p:nvPr/>
        </p:nvGrpSpPr>
        <p:grpSpPr>
          <a:xfrm>
            <a:off x="512659" y="827088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D82976C6-FDC2-E571-F4F5-9576ADA073E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2358A272-9A6C-6D67-C61D-D3973CA6318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Google Shape;216;p26">
            <a:extLst>
              <a:ext uri="{FF2B5EF4-FFF2-40B4-BE49-F238E27FC236}">
                <a16:creationId xmlns:a16="http://schemas.microsoft.com/office/drawing/2014/main" id="{BC111FC2-B3E3-1F52-DBA7-1FCCD7397C9B}"/>
              </a:ext>
            </a:extLst>
          </p:cNvPr>
          <p:cNvSpPr txBox="1"/>
          <p:nvPr/>
        </p:nvSpPr>
        <p:spPr>
          <a:xfrm>
            <a:off x="1354165" y="3794601"/>
            <a:ext cx="3954105" cy="111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Aprofundamento: </a:t>
            </a:r>
            <a:r>
              <a:rPr lang="pt-BR" sz="1600" dirty="0"/>
              <a:t>pergunte aos estudantes em que momento do dia utilizamos cada cumprimento apresentado. Encoraje-os a responderem a pergunta em inglês.</a:t>
            </a:r>
            <a:endParaRPr sz="1600" b="1" dirty="0"/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1600"/>
            </a:pPr>
            <a:endParaRPr sz="1600" b="1" dirty="0"/>
          </a:p>
        </p:txBody>
      </p:sp>
      <p:grpSp>
        <p:nvGrpSpPr>
          <p:cNvPr id="5" name="Google Shape;227;p26">
            <a:extLst>
              <a:ext uri="{FF2B5EF4-FFF2-40B4-BE49-F238E27FC236}">
                <a16:creationId xmlns:a16="http://schemas.microsoft.com/office/drawing/2014/main" id="{E08F3878-B0A3-D27E-0FA4-1A8AAA7FCB74}"/>
              </a:ext>
            </a:extLst>
          </p:cNvPr>
          <p:cNvGrpSpPr/>
          <p:nvPr/>
        </p:nvGrpSpPr>
        <p:grpSpPr>
          <a:xfrm>
            <a:off x="512659" y="3794601"/>
            <a:ext cx="692128" cy="719813"/>
            <a:chOff x="512793" y="4038243"/>
            <a:chExt cx="692308" cy="720000"/>
          </a:xfrm>
        </p:grpSpPr>
        <p:pic>
          <p:nvPicPr>
            <p:cNvPr id="6" name="Google Shape;228;p26">
              <a:extLst>
                <a:ext uri="{FF2B5EF4-FFF2-40B4-BE49-F238E27FC236}">
                  <a16:creationId xmlns:a16="http://schemas.microsoft.com/office/drawing/2014/main" id="{C4B92B91-7901-B2D5-5613-75AC089AB6D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40382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229;p26">
              <a:extLst>
                <a:ext uri="{FF2B5EF4-FFF2-40B4-BE49-F238E27FC236}">
                  <a16:creationId xmlns:a16="http://schemas.microsoft.com/office/drawing/2014/main" id="{B10FB2E1-E75F-2176-0C0B-E600531C49E4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73801" y="4134378"/>
              <a:ext cx="423984" cy="50878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Espaço Reservado para Imagem 10">
            <a:extLst>
              <a:ext uri="{FF2B5EF4-FFF2-40B4-BE49-F238E27FC236}">
                <a16:creationId xmlns:a16="http://schemas.microsoft.com/office/drawing/2014/main" id="{7024ACDC-F2E2-B6FF-10C5-657BE04AE63E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6"/>
          <a:srcRect t="304" b="304"/>
          <a:stretch>
            <a:fillRect/>
          </a:stretch>
        </p:blipFill>
        <p:spPr>
          <a:xfrm>
            <a:off x="5789613" y="827088"/>
            <a:ext cx="5911850" cy="3305175"/>
          </a:xfrm>
        </p:spPr>
      </p:pic>
    </p:spTree>
    <p:extLst>
      <p:ext uri="{BB962C8B-B14F-4D97-AF65-F5344CB8AC3E}">
        <p14:creationId xmlns:p14="http://schemas.microsoft.com/office/powerpoint/2010/main" val="1476211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"/>
          <p:cNvSpPr txBox="1"/>
          <p:nvPr/>
        </p:nvSpPr>
        <p:spPr>
          <a:xfrm>
            <a:off x="589815" y="2152067"/>
            <a:ext cx="4763959" cy="1415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600"/>
            </a:pPr>
            <a:r>
              <a:rPr lang="pt-BR" sz="2600" b="1" dirty="0">
                <a:solidFill>
                  <a:srgbClr val="74489D"/>
                </a:solidFill>
              </a:rPr>
              <a:t>THIS IS</a:t>
            </a:r>
            <a:r>
              <a:rPr lang="pt-BR" sz="2600" dirty="0">
                <a:solidFill>
                  <a:srgbClr val="000099"/>
                </a:solidFill>
              </a:rPr>
              <a:t> </a:t>
            </a:r>
            <a:r>
              <a:rPr lang="pt-BR" sz="2600" dirty="0"/>
              <a:t>EVA</a:t>
            </a:r>
            <a:r>
              <a:rPr lang="pt-BR" sz="2600" dirty="0">
                <a:solidFill>
                  <a:srgbClr val="000099"/>
                </a:solidFill>
              </a:rPr>
              <a:t>. </a:t>
            </a:r>
            <a:endParaRPr sz="2600" b="1" dirty="0"/>
          </a:p>
          <a:p>
            <a:pPr>
              <a:buSzPts val="1600"/>
            </a:pPr>
            <a:r>
              <a:rPr lang="pt-BR" sz="2600" dirty="0"/>
              <a:t>SHE WAKES UP EARLY EVERY DAY. </a:t>
            </a:r>
            <a:endParaRPr sz="2600" dirty="0"/>
          </a:p>
        </p:txBody>
      </p:sp>
      <p:pic>
        <p:nvPicPr>
          <p:cNvPr id="145" name="Google Shape;145;p4"/>
          <p:cNvPicPr preferRelativeResize="0"/>
          <p:nvPr/>
        </p:nvPicPr>
        <p:blipFill>
          <a:blip r:embed="rId7"/>
          <a:srcRect t="1119" b="1119"/>
          <a:stretch/>
        </p:blipFill>
        <p:spPr>
          <a:xfrm>
            <a:off x="6690092" y="1802555"/>
            <a:ext cx="4763959" cy="45998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46" name="Google Shape;146;p4"/>
          <p:cNvSpPr txBox="1"/>
          <p:nvPr/>
        </p:nvSpPr>
        <p:spPr>
          <a:xfrm>
            <a:off x="479875" y="720705"/>
            <a:ext cx="5243834" cy="73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3100" dirty="0">
                <a:solidFill>
                  <a:schemeClr val="dk1"/>
                </a:solidFill>
              </a:rPr>
              <a:t>LISTEN, READ, AND SAY.</a:t>
            </a:r>
            <a:endParaRPr sz="3100" dirty="0">
              <a:solidFill>
                <a:schemeClr val="dk1"/>
              </a:solidFill>
            </a:endParaRPr>
          </a:p>
        </p:txBody>
      </p:sp>
      <p:sp>
        <p:nvSpPr>
          <p:cNvPr id="147" name="Google Shape;147;p4"/>
          <p:cNvSpPr/>
          <p:nvPr/>
        </p:nvSpPr>
        <p:spPr>
          <a:xfrm>
            <a:off x="9318812" y="1151010"/>
            <a:ext cx="2346849" cy="1431361"/>
          </a:xfrm>
          <a:prstGeom prst="wedgeRectCallout">
            <a:avLst>
              <a:gd name="adj1" fmla="val -32029"/>
              <a:gd name="adj2" fmla="val 73486"/>
            </a:avLst>
          </a:prstGeom>
          <a:noFill/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Clr>
                <a:schemeClr val="dk1"/>
              </a:buClr>
              <a:buSzPts val="1800"/>
            </a:pPr>
            <a:r>
              <a:rPr lang="pt-BR" sz="2666" b="1" dirty="0">
                <a:solidFill>
                  <a:srgbClr val="74489D"/>
                </a:solidFill>
              </a:rPr>
              <a:t>HELLO</a:t>
            </a:r>
            <a:r>
              <a:rPr lang="pt-BR" sz="2666" dirty="0">
                <a:solidFill>
                  <a:schemeClr val="dk1"/>
                </a:solidFill>
              </a:rPr>
              <a:t>! </a:t>
            </a:r>
            <a:endParaRPr sz="2666" dirty="0">
              <a:solidFill>
                <a:schemeClr val="dk1"/>
              </a:solidFill>
            </a:endParaRPr>
          </a:p>
          <a:p>
            <a:pPr algn="ctr">
              <a:buClr>
                <a:schemeClr val="dk1"/>
              </a:buClr>
              <a:buSzPts val="1800"/>
            </a:pPr>
            <a:r>
              <a:rPr lang="pt-BR" sz="2666" b="1" dirty="0">
                <a:solidFill>
                  <a:srgbClr val="74489D"/>
                </a:solidFill>
              </a:rPr>
              <a:t>MY NAME IS</a:t>
            </a:r>
            <a:r>
              <a:rPr lang="pt-BR" sz="2666" dirty="0">
                <a:solidFill>
                  <a:schemeClr val="dk1"/>
                </a:solidFill>
              </a:rPr>
              <a:t> EVA.</a:t>
            </a:r>
            <a:endParaRPr sz="2666" dirty="0"/>
          </a:p>
        </p:txBody>
      </p:sp>
      <p:pic>
        <p:nvPicPr>
          <p:cNvPr id="148" name="Google Shape;148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005337" y="461509"/>
            <a:ext cx="416121" cy="43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158232" y="437112"/>
            <a:ext cx="591637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497488" y="437129"/>
            <a:ext cx="584749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Vol1_Bim1_Aula4_Slide04_audio1 This is Eva">
            <a:hlinkClick r:id="" action="ppaction://media"/>
            <a:extLst>
              <a:ext uri="{FF2B5EF4-FFF2-40B4-BE49-F238E27FC236}">
                <a16:creationId xmlns:a16="http://schemas.microsoft.com/office/drawing/2014/main" id="{38783E1F-A59A-B3D1-281A-929570427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9815" y="3567697"/>
            <a:ext cx="812588" cy="812588"/>
          </a:xfrm>
          <a:prstGeom prst="rect">
            <a:avLst/>
          </a:prstGeom>
        </p:spPr>
      </p:pic>
      <p:pic>
        <p:nvPicPr>
          <p:cNvPr id="3" name="Vol1_Bim1_Aula4_Slide04_audio2 Hello my name is Eva">
            <a:hlinkClick r:id="" action="ppaction://media"/>
            <a:extLst>
              <a:ext uri="{FF2B5EF4-FFF2-40B4-BE49-F238E27FC236}">
                <a16:creationId xmlns:a16="http://schemas.microsoft.com/office/drawing/2014/main" id="{1B7AC3AC-C3D8-1C75-2F6B-FD77F9F63C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877124" y="2679484"/>
            <a:ext cx="812588" cy="812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9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61192DAA-813F-3533-AC92-A93CFA6A8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5C9608-53CD-2906-940C-9E1CD30027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SLIDE 19</a:t>
            </a:r>
          </a:p>
        </p:txBody>
      </p:sp>
      <p:sp>
        <p:nvSpPr>
          <p:cNvPr id="214" name="Google Shape;214;p26">
            <a:extLst>
              <a:ext uri="{FF2B5EF4-FFF2-40B4-BE49-F238E27FC236}">
                <a16:creationId xmlns:a16="http://schemas.microsoft.com/office/drawing/2014/main" id="{9DA7E922-E750-C526-4B11-A403480607E6}"/>
              </a:ext>
            </a:extLst>
          </p:cNvPr>
          <p:cNvSpPr txBox="1"/>
          <p:nvPr/>
        </p:nvSpPr>
        <p:spPr>
          <a:xfrm>
            <a:off x="1328105" y="827088"/>
            <a:ext cx="4148001" cy="280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>
                <a:solidFill>
                  <a:schemeClr val="tx1"/>
                </a:solidFill>
              </a:rPr>
              <a:t>Dinâmica de condução:</a:t>
            </a:r>
            <a:r>
              <a:rPr lang="pt-BR" sz="1600" dirty="0">
                <a:solidFill>
                  <a:schemeClr val="tx1"/>
                </a:solidFill>
              </a:rPr>
              <a:t> caro professor, p</a:t>
            </a:r>
            <a:r>
              <a:rPr lang="pt-BR" sz="1600" dirty="0"/>
              <a:t>ergunte aos estudantes em que momento do dia utilizamos cada cumprimento apresentado. Encoraje-os a responderem a pergunta em inglês.</a:t>
            </a:r>
            <a:endParaRPr lang="pt-BR" sz="1600" b="1" dirty="0"/>
          </a:p>
        </p:txBody>
      </p:sp>
      <p:grpSp>
        <p:nvGrpSpPr>
          <p:cNvPr id="236" name="Google Shape;236;p26">
            <a:extLst>
              <a:ext uri="{FF2B5EF4-FFF2-40B4-BE49-F238E27FC236}">
                <a16:creationId xmlns:a16="http://schemas.microsoft.com/office/drawing/2014/main" id="{B30836BB-8DA6-CE2B-8EEE-36E968143B9C}"/>
              </a:ext>
            </a:extLst>
          </p:cNvPr>
          <p:cNvGrpSpPr/>
          <p:nvPr/>
        </p:nvGrpSpPr>
        <p:grpSpPr>
          <a:xfrm>
            <a:off x="486599" y="827088"/>
            <a:ext cx="692128" cy="719813"/>
            <a:chOff x="512793" y="2412643"/>
            <a:chExt cx="692308" cy="720000"/>
          </a:xfrm>
        </p:grpSpPr>
        <p:pic>
          <p:nvPicPr>
            <p:cNvPr id="237" name="Google Shape;237;p26">
              <a:extLst>
                <a:ext uri="{FF2B5EF4-FFF2-40B4-BE49-F238E27FC236}">
                  <a16:creationId xmlns:a16="http://schemas.microsoft.com/office/drawing/2014/main" id="{39ED6769-1741-65FA-7ABA-5AB6A77F4F2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6">
              <a:extLst>
                <a:ext uri="{FF2B5EF4-FFF2-40B4-BE49-F238E27FC236}">
                  <a16:creationId xmlns:a16="http://schemas.microsoft.com/office/drawing/2014/main" id="{379DC659-80BD-337A-7BB5-39245D01B0D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1CB2974F-DD99-C5CB-FCAB-557C5276CAA7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t="304" b="304"/>
          <a:stretch>
            <a:fillRect/>
          </a:stretch>
        </p:blipFill>
        <p:spPr>
          <a:xfrm>
            <a:off x="5789613" y="827088"/>
            <a:ext cx="5911850" cy="3305175"/>
          </a:xfrm>
        </p:spPr>
      </p:pic>
    </p:spTree>
    <p:extLst>
      <p:ext uri="{BB962C8B-B14F-4D97-AF65-F5344CB8AC3E}">
        <p14:creationId xmlns:p14="http://schemas.microsoft.com/office/powerpoint/2010/main" val="34574950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2F36D662-D349-2DA2-F85B-0A3AAD8C1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7772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5"/>
          <p:cNvPicPr preferRelativeResize="0"/>
          <p:nvPr/>
        </p:nvPicPr>
        <p:blipFill>
          <a:blip r:embed="rId9"/>
          <a:srcRect l="865" r="865"/>
          <a:stretch/>
        </p:blipFill>
        <p:spPr>
          <a:xfrm>
            <a:off x="3036746" y="2741433"/>
            <a:ext cx="7341554" cy="353117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58" name="Google Shape;158;p5"/>
          <p:cNvSpPr/>
          <p:nvPr/>
        </p:nvSpPr>
        <p:spPr>
          <a:xfrm>
            <a:off x="5028990" y="3648576"/>
            <a:ext cx="5511764" cy="431088"/>
          </a:xfrm>
          <a:prstGeom prst="wedgeRectCallout">
            <a:avLst>
              <a:gd name="adj1" fmla="val -26422"/>
              <a:gd name="adj2" fmla="val 129314"/>
            </a:avLst>
          </a:prstGeom>
          <a:solidFill>
            <a:srgbClr val="FFFFFF"/>
          </a:solidFill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endParaRPr sz="2666" dirty="0">
              <a:solidFill>
                <a:schemeClr val="dk1"/>
              </a:solidFill>
            </a:endParaRPr>
          </a:p>
        </p:txBody>
      </p:sp>
      <p:sp>
        <p:nvSpPr>
          <p:cNvPr id="159" name="Google Shape;159;p5"/>
          <p:cNvSpPr txBox="1"/>
          <p:nvPr/>
        </p:nvSpPr>
        <p:spPr>
          <a:xfrm>
            <a:off x="479874" y="1594078"/>
            <a:ext cx="9837038" cy="1005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600"/>
            </a:pPr>
            <a:r>
              <a:rPr lang="pt-BR" sz="2600" dirty="0"/>
              <a:t>IN THE </a:t>
            </a:r>
            <a:r>
              <a:rPr lang="pt-BR" sz="2600" b="1" dirty="0">
                <a:solidFill>
                  <a:srgbClr val="74489D"/>
                </a:solidFill>
              </a:rPr>
              <a:t>MORNING</a:t>
            </a:r>
            <a:r>
              <a:rPr lang="pt-BR" sz="2600" dirty="0"/>
              <a:t>, SHE GOES TO SCHOOL. THE PRINCIPAL GREETS THE STUDENTS.</a:t>
            </a:r>
            <a:endParaRPr sz="2600" dirty="0"/>
          </a:p>
        </p:txBody>
      </p:sp>
      <p:sp>
        <p:nvSpPr>
          <p:cNvPr id="164" name="Google Shape;164;p5"/>
          <p:cNvSpPr/>
          <p:nvPr/>
        </p:nvSpPr>
        <p:spPr>
          <a:xfrm>
            <a:off x="4977503" y="2687593"/>
            <a:ext cx="3103192" cy="595045"/>
          </a:xfrm>
          <a:prstGeom prst="wedgeRectCallout">
            <a:avLst>
              <a:gd name="adj1" fmla="val -60615"/>
              <a:gd name="adj2" fmla="val 46738"/>
            </a:avLst>
          </a:prstGeom>
          <a:solidFill>
            <a:srgbClr val="FFFFFF"/>
          </a:solidFill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2666" b="1" dirty="0">
                <a:solidFill>
                  <a:srgbClr val="74489D"/>
                </a:solidFill>
              </a:rPr>
              <a:t>GOOD MORNING</a:t>
            </a:r>
            <a:r>
              <a:rPr lang="pt-BR" sz="2666" dirty="0">
                <a:solidFill>
                  <a:schemeClr val="dk1"/>
                </a:solidFill>
              </a:rPr>
              <a:t>!</a:t>
            </a:r>
            <a:endParaRPr sz="2666" dirty="0"/>
          </a:p>
        </p:txBody>
      </p:sp>
      <p:sp>
        <p:nvSpPr>
          <p:cNvPr id="165" name="Google Shape;165;p5"/>
          <p:cNvSpPr/>
          <p:nvPr/>
        </p:nvSpPr>
        <p:spPr>
          <a:xfrm>
            <a:off x="5028990" y="3648576"/>
            <a:ext cx="5511764" cy="431088"/>
          </a:xfrm>
          <a:prstGeom prst="wedgeRectCallout">
            <a:avLst>
              <a:gd name="adj1" fmla="val -8536"/>
              <a:gd name="adj2" fmla="val 116327"/>
            </a:avLst>
          </a:prstGeom>
          <a:solidFill>
            <a:srgbClr val="FFFFFF"/>
          </a:solidFill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endParaRPr sz="2666" dirty="0">
              <a:solidFill>
                <a:schemeClr val="dk1"/>
              </a:solidFill>
            </a:endParaRPr>
          </a:p>
        </p:txBody>
      </p:sp>
      <p:sp>
        <p:nvSpPr>
          <p:cNvPr id="166" name="Google Shape;166;p5"/>
          <p:cNvSpPr/>
          <p:nvPr/>
        </p:nvSpPr>
        <p:spPr>
          <a:xfrm>
            <a:off x="5028990" y="3648576"/>
            <a:ext cx="5511764" cy="431088"/>
          </a:xfrm>
          <a:prstGeom prst="wedgeRectCallout">
            <a:avLst>
              <a:gd name="adj1" fmla="val 9148"/>
              <a:gd name="adj2" fmla="val 108527"/>
            </a:avLst>
          </a:prstGeom>
          <a:solidFill>
            <a:srgbClr val="FFFFFF"/>
          </a:solidFill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endParaRPr sz="2666" dirty="0">
              <a:solidFill>
                <a:schemeClr val="dk1"/>
              </a:solidFill>
            </a:endParaRPr>
          </a:p>
        </p:txBody>
      </p:sp>
      <p:sp>
        <p:nvSpPr>
          <p:cNvPr id="167" name="Google Shape;167;p5"/>
          <p:cNvSpPr/>
          <p:nvPr/>
        </p:nvSpPr>
        <p:spPr>
          <a:xfrm>
            <a:off x="5028990" y="3648576"/>
            <a:ext cx="5511764" cy="431088"/>
          </a:xfrm>
          <a:prstGeom prst="wedgeRectCallout">
            <a:avLst>
              <a:gd name="adj1" fmla="val 31302"/>
              <a:gd name="adj2" fmla="val 118924"/>
            </a:avLst>
          </a:prstGeom>
          <a:solidFill>
            <a:srgbClr val="FFFFFF"/>
          </a:solidFill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endParaRPr sz="2666" dirty="0">
              <a:solidFill>
                <a:schemeClr val="dk1"/>
              </a:solidFill>
            </a:endParaRPr>
          </a:p>
        </p:txBody>
      </p:sp>
      <p:sp>
        <p:nvSpPr>
          <p:cNvPr id="168" name="Google Shape;168;p5"/>
          <p:cNvSpPr/>
          <p:nvPr/>
        </p:nvSpPr>
        <p:spPr>
          <a:xfrm>
            <a:off x="5028990" y="3648576"/>
            <a:ext cx="5511764" cy="431088"/>
          </a:xfrm>
          <a:prstGeom prst="wedgeRectCallout">
            <a:avLst>
              <a:gd name="adj1" fmla="val -43699"/>
              <a:gd name="adj2" fmla="val 111124"/>
            </a:avLst>
          </a:prstGeom>
          <a:solidFill>
            <a:srgbClr val="FFFFFF"/>
          </a:solidFill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pt-BR" sz="2666" b="1" dirty="0">
                <a:solidFill>
                  <a:srgbClr val="74489D"/>
                </a:solidFill>
              </a:rPr>
              <a:t>GOOD MORNING</a:t>
            </a:r>
            <a:r>
              <a:rPr lang="pt-BR" sz="2666" dirty="0">
                <a:solidFill>
                  <a:schemeClr val="dk1"/>
                </a:solidFill>
              </a:rPr>
              <a:t>, MS. TAYLOR.</a:t>
            </a:r>
            <a:endParaRPr sz="2666" dirty="0">
              <a:solidFill>
                <a:schemeClr val="dk1"/>
              </a:solidFill>
            </a:endParaRPr>
          </a:p>
        </p:txBody>
      </p:sp>
      <p:pic>
        <p:nvPicPr>
          <p:cNvPr id="2" name="Vol1_Bim1_Aula4_Slide05_audio1 In the morning">
            <a:hlinkClick r:id="" action="ppaction://media"/>
            <a:extLst>
              <a:ext uri="{FF2B5EF4-FFF2-40B4-BE49-F238E27FC236}">
                <a16:creationId xmlns:a16="http://schemas.microsoft.com/office/drawing/2014/main" id="{741704F5-61D6-D5A1-4E7A-FC93E5FD8B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52529" y="710356"/>
            <a:ext cx="812588" cy="812588"/>
          </a:xfrm>
          <a:prstGeom prst="rect">
            <a:avLst/>
          </a:prstGeom>
        </p:spPr>
      </p:pic>
      <p:pic>
        <p:nvPicPr>
          <p:cNvPr id="3" name="Vol1_Bim1_Aula4_Slide05_audio2 Good morning">
            <a:hlinkClick r:id="" action="ppaction://media"/>
            <a:extLst>
              <a:ext uri="{FF2B5EF4-FFF2-40B4-BE49-F238E27FC236}">
                <a16:creationId xmlns:a16="http://schemas.microsoft.com/office/drawing/2014/main" id="{2BCA6D4D-F73A-6AAD-FF43-8FC8FC5C0D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293181" y="2599416"/>
            <a:ext cx="812588" cy="812588"/>
          </a:xfrm>
          <a:prstGeom prst="rect">
            <a:avLst/>
          </a:prstGeom>
        </p:spPr>
      </p:pic>
      <p:pic>
        <p:nvPicPr>
          <p:cNvPr id="4" name="Vol1_Bim1_Aula4_Slide05_audio3 Good morning Ms Taylor">
            <a:hlinkClick r:id="" action="ppaction://media"/>
            <a:extLst>
              <a:ext uri="{FF2B5EF4-FFF2-40B4-BE49-F238E27FC236}">
                <a16:creationId xmlns:a16="http://schemas.microsoft.com/office/drawing/2014/main" id="{D8EC0AFA-6F55-BEA4-F531-77975B2720D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17289" y="3457826"/>
            <a:ext cx="812588" cy="812588"/>
          </a:xfrm>
          <a:prstGeom prst="rect">
            <a:avLst/>
          </a:prstGeom>
        </p:spPr>
      </p:pic>
      <p:sp>
        <p:nvSpPr>
          <p:cNvPr id="5" name="Google Shape;146;p4">
            <a:extLst>
              <a:ext uri="{FF2B5EF4-FFF2-40B4-BE49-F238E27FC236}">
                <a16:creationId xmlns:a16="http://schemas.microsoft.com/office/drawing/2014/main" id="{63941D4D-2A81-D322-5EF8-561885C687C0}"/>
              </a:ext>
            </a:extLst>
          </p:cNvPr>
          <p:cNvSpPr txBox="1"/>
          <p:nvPr/>
        </p:nvSpPr>
        <p:spPr>
          <a:xfrm>
            <a:off x="479875" y="720705"/>
            <a:ext cx="5243834" cy="73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3100" dirty="0">
                <a:solidFill>
                  <a:schemeClr val="tx1"/>
                </a:solidFill>
              </a:rPr>
              <a:t>LISTEN, READ, AND SAY.</a:t>
            </a:r>
            <a:endParaRPr sz="3100" dirty="0">
              <a:solidFill>
                <a:schemeClr val="tx1"/>
              </a:solidFill>
            </a:endParaRPr>
          </a:p>
        </p:txBody>
      </p:sp>
      <p:pic>
        <p:nvPicPr>
          <p:cNvPr id="6" name="Google Shape;148;p4">
            <a:extLst>
              <a:ext uri="{FF2B5EF4-FFF2-40B4-BE49-F238E27FC236}">
                <a16:creationId xmlns:a16="http://schemas.microsoft.com/office/drawing/2014/main" id="{350A5786-5C4A-3ED3-8FF2-ABA2FAF76988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005337" y="461509"/>
            <a:ext cx="416121" cy="43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49;p4">
            <a:extLst>
              <a:ext uri="{FF2B5EF4-FFF2-40B4-BE49-F238E27FC236}">
                <a16:creationId xmlns:a16="http://schemas.microsoft.com/office/drawing/2014/main" id="{C8EDB977-A581-53F7-75D9-D1B87CA2DE42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158232" y="437112"/>
            <a:ext cx="591637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50;p4">
            <a:extLst>
              <a:ext uri="{FF2B5EF4-FFF2-40B4-BE49-F238E27FC236}">
                <a16:creationId xmlns:a16="http://schemas.microsoft.com/office/drawing/2014/main" id="{C7FA7914-C893-A605-64CF-C9D418E8721C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497488" y="437129"/>
            <a:ext cx="584749" cy="47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6"/>
          <p:cNvPicPr preferRelativeResize="0"/>
          <p:nvPr/>
        </p:nvPicPr>
        <p:blipFill>
          <a:blip r:embed="rId5"/>
          <a:srcRect l="2785" r="2785"/>
          <a:stretch/>
        </p:blipFill>
        <p:spPr>
          <a:xfrm>
            <a:off x="1597270" y="2318239"/>
            <a:ext cx="8994292" cy="41828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77" name="Google Shape;177;p6"/>
          <p:cNvSpPr txBox="1"/>
          <p:nvPr/>
        </p:nvSpPr>
        <p:spPr>
          <a:xfrm>
            <a:off x="479875" y="1594078"/>
            <a:ext cx="10153755" cy="594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 algn="just">
              <a:buSzPts val="1600"/>
            </a:pPr>
            <a:r>
              <a:rPr lang="pt-BR" sz="2600" dirty="0"/>
              <a:t>EVA AND HER FRIENDS REALLY LIKE THE TEACHER!</a:t>
            </a:r>
            <a:endParaRPr sz="2600" dirty="0"/>
          </a:p>
        </p:txBody>
      </p:sp>
      <p:pic>
        <p:nvPicPr>
          <p:cNvPr id="2" name="Vol1_Bim1_Aula4_Slide06_audio1 Eva and her friends">
            <a:hlinkClick r:id="" action="ppaction://media"/>
            <a:extLst>
              <a:ext uri="{FF2B5EF4-FFF2-40B4-BE49-F238E27FC236}">
                <a16:creationId xmlns:a16="http://schemas.microsoft.com/office/drawing/2014/main" id="{D87B49BB-626E-32CD-A231-9A076CF333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56752" y="683626"/>
            <a:ext cx="812588" cy="812588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C7948C9D-16B3-8354-48C0-F1536F44B67F}"/>
              </a:ext>
            </a:extLst>
          </p:cNvPr>
          <p:cNvSpPr txBox="1"/>
          <p:nvPr/>
        </p:nvSpPr>
        <p:spPr>
          <a:xfrm>
            <a:off x="479875" y="720705"/>
            <a:ext cx="5243834" cy="73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3100" dirty="0">
                <a:solidFill>
                  <a:schemeClr val="dk1"/>
                </a:solidFill>
              </a:rPr>
              <a:t>LISTEN, READ, AND SAY.</a:t>
            </a:r>
            <a:endParaRPr sz="3100" dirty="0">
              <a:solidFill>
                <a:schemeClr val="dk1"/>
              </a:solidFill>
            </a:endParaRPr>
          </a:p>
        </p:txBody>
      </p:sp>
      <p:pic>
        <p:nvPicPr>
          <p:cNvPr id="4" name="Google Shape;148;p4">
            <a:extLst>
              <a:ext uri="{FF2B5EF4-FFF2-40B4-BE49-F238E27FC236}">
                <a16:creationId xmlns:a16="http://schemas.microsoft.com/office/drawing/2014/main" id="{670DAF2E-CA0C-04D7-A568-FEF1619B028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005337" y="461509"/>
            <a:ext cx="416121" cy="43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49;p4">
            <a:extLst>
              <a:ext uri="{FF2B5EF4-FFF2-40B4-BE49-F238E27FC236}">
                <a16:creationId xmlns:a16="http://schemas.microsoft.com/office/drawing/2014/main" id="{B4F2A259-B8BC-94BE-7612-5CCB033A9A1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158232" y="437112"/>
            <a:ext cx="591637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0;p4">
            <a:extLst>
              <a:ext uri="{FF2B5EF4-FFF2-40B4-BE49-F238E27FC236}">
                <a16:creationId xmlns:a16="http://schemas.microsoft.com/office/drawing/2014/main" id="{C59DA71F-9855-30AB-4291-2B289382077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497488" y="437129"/>
            <a:ext cx="584749" cy="47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7"/>
          <p:cNvPicPr preferRelativeResize="0"/>
          <p:nvPr/>
        </p:nvPicPr>
        <p:blipFill>
          <a:blip r:embed="rId7"/>
          <a:srcRect t="495" b="495"/>
          <a:stretch/>
        </p:blipFill>
        <p:spPr>
          <a:xfrm>
            <a:off x="1832815" y="2104342"/>
            <a:ext cx="9644877" cy="453048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88" name="Google Shape;188;p7"/>
          <p:cNvSpPr txBox="1"/>
          <p:nvPr/>
        </p:nvSpPr>
        <p:spPr>
          <a:xfrm>
            <a:off x="479875" y="2926332"/>
            <a:ext cx="4605200" cy="1005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600"/>
            </a:pPr>
            <a:r>
              <a:rPr lang="pt-BR" sz="2600" dirty="0"/>
              <a:t>IN THE </a:t>
            </a:r>
            <a:r>
              <a:rPr lang="pt-BR" sz="2600" b="1" dirty="0">
                <a:solidFill>
                  <a:srgbClr val="74489D"/>
                </a:solidFill>
              </a:rPr>
              <a:t>AFTERNOON</a:t>
            </a:r>
            <a:r>
              <a:rPr lang="pt-BR" sz="2600" dirty="0"/>
              <a:t>, EVA GOES BACK HOME.</a:t>
            </a:r>
            <a:endParaRPr sz="2600" dirty="0"/>
          </a:p>
        </p:txBody>
      </p:sp>
      <p:sp>
        <p:nvSpPr>
          <p:cNvPr id="189" name="Google Shape;189;p7"/>
          <p:cNvSpPr/>
          <p:nvPr/>
        </p:nvSpPr>
        <p:spPr>
          <a:xfrm>
            <a:off x="6781166" y="1448549"/>
            <a:ext cx="3862594" cy="595045"/>
          </a:xfrm>
          <a:prstGeom prst="wedgeRectCallout">
            <a:avLst>
              <a:gd name="adj1" fmla="val 20363"/>
              <a:gd name="adj2" fmla="val 101333"/>
            </a:avLst>
          </a:prstGeom>
          <a:solidFill>
            <a:srgbClr val="FFFFFF"/>
          </a:solidFill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2666" b="1" dirty="0">
                <a:solidFill>
                  <a:srgbClr val="74489D"/>
                </a:solidFill>
              </a:rPr>
              <a:t>GOOD AFTERNOON</a:t>
            </a:r>
            <a:r>
              <a:rPr lang="pt-BR" sz="2666" dirty="0">
                <a:solidFill>
                  <a:schemeClr val="dk1"/>
                </a:solidFill>
              </a:rPr>
              <a:t>!</a:t>
            </a:r>
            <a:endParaRPr sz="2666" dirty="0"/>
          </a:p>
        </p:txBody>
      </p:sp>
      <p:pic>
        <p:nvPicPr>
          <p:cNvPr id="2" name="Vol1_Bim1_Aula4_Slide07_audio1 In the afternoon">
            <a:hlinkClick r:id="" action="ppaction://media"/>
            <a:extLst>
              <a:ext uri="{FF2B5EF4-FFF2-40B4-BE49-F238E27FC236}">
                <a16:creationId xmlns:a16="http://schemas.microsoft.com/office/drawing/2014/main" id="{876DD4C4-54A7-AA97-F3DD-CB6AB36A39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79875" y="3931669"/>
            <a:ext cx="812588" cy="812588"/>
          </a:xfrm>
          <a:prstGeom prst="rect">
            <a:avLst/>
          </a:prstGeom>
        </p:spPr>
      </p:pic>
      <p:pic>
        <p:nvPicPr>
          <p:cNvPr id="3" name="Vol1_Bim1_Aula4_Slide07_audio2 Good afternoon">
            <a:hlinkClick r:id="" action="ppaction://media"/>
            <a:extLst>
              <a:ext uri="{FF2B5EF4-FFF2-40B4-BE49-F238E27FC236}">
                <a16:creationId xmlns:a16="http://schemas.microsoft.com/office/drawing/2014/main" id="{D5760290-678B-77AF-D8CD-02F6BA6E505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48017" y="1375534"/>
            <a:ext cx="812588" cy="812588"/>
          </a:xfrm>
          <a:prstGeom prst="rect">
            <a:avLst/>
          </a:prstGeom>
        </p:spPr>
      </p:pic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3AFF6327-1C6B-C651-FC0E-C439E92ED8CF}"/>
              </a:ext>
            </a:extLst>
          </p:cNvPr>
          <p:cNvSpPr txBox="1"/>
          <p:nvPr/>
        </p:nvSpPr>
        <p:spPr>
          <a:xfrm>
            <a:off x="479875" y="720705"/>
            <a:ext cx="5243834" cy="73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3100" dirty="0">
                <a:solidFill>
                  <a:schemeClr val="dk1"/>
                </a:solidFill>
              </a:rPr>
              <a:t>LISTEN, READ, AND SAY.</a:t>
            </a:r>
            <a:endParaRPr sz="3100" dirty="0">
              <a:solidFill>
                <a:schemeClr val="dk1"/>
              </a:solidFill>
            </a:endParaRPr>
          </a:p>
        </p:txBody>
      </p:sp>
      <p:pic>
        <p:nvPicPr>
          <p:cNvPr id="5" name="Google Shape;148;p4">
            <a:extLst>
              <a:ext uri="{FF2B5EF4-FFF2-40B4-BE49-F238E27FC236}">
                <a16:creationId xmlns:a16="http://schemas.microsoft.com/office/drawing/2014/main" id="{75FB7420-6F44-CB97-8523-E38501B5ECC3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005337" y="461509"/>
            <a:ext cx="416121" cy="43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49;p4">
            <a:extLst>
              <a:ext uri="{FF2B5EF4-FFF2-40B4-BE49-F238E27FC236}">
                <a16:creationId xmlns:a16="http://schemas.microsoft.com/office/drawing/2014/main" id="{1CDBDC35-B4DC-E5CB-B37F-53528A7B552B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158232" y="437112"/>
            <a:ext cx="591637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50;p4">
            <a:extLst>
              <a:ext uri="{FF2B5EF4-FFF2-40B4-BE49-F238E27FC236}">
                <a16:creationId xmlns:a16="http://schemas.microsoft.com/office/drawing/2014/main" id="{2FDD622B-7CA3-F199-A444-5884D35310E6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497488" y="437129"/>
            <a:ext cx="584749" cy="47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8"/>
          <p:cNvSpPr txBox="1"/>
          <p:nvPr/>
        </p:nvSpPr>
        <p:spPr>
          <a:xfrm>
            <a:off x="479875" y="2782769"/>
            <a:ext cx="5243834" cy="1415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>
              <a:buSzPts val="1600"/>
            </a:pPr>
            <a:r>
              <a:rPr lang="pt-BR" sz="2600" dirty="0"/>
              <a:t>SOMETIMES, IN THE </a:t>
            </a:r>
            <a:r>
              <a:rPr lang="pt-BR" sz="2600" b="1" dirty="0">
                <a:solidFill>
                  <a:srgbClr val="74489D"/>
                </a:solidFill>
              </a:rPr>
              <a:t>EVENING</a:t>
            </a:r>
            <a:r>
              <a:rPr lang="pt-BR" sz="2600" dirty="0"/>
              <a:t>, HER COUSIN BEN GOES TO HER HOUSE TO PLAY.</a:t>
            </a:r>
            <a:endParaRPr sz="2600" b="1" dirty="0"/>
          </a:p>
        </p:txBody>
      </p:sp>
      <p:pic>
        <p:nvPicPr>
          <p:cNvPr id="201" name="Google Shape;201;p8"/>
          <p:cNvPicPr preferRelativeResize="0"/>
          <p:nvPr/>
        </p:nvPicPr>
        <p:blipFill>
          <a:blip r:embed="rId9"/>
          <a:srcRect l="1655" r="1655"/>
          <a:stretch/>
        </p:blipFill>
        <p:spPr>
          <a:xfrm>
            <a:off x="6122814" y="2038509"/>
            <a:ext cx="5586137" cy="449352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02" name="Google Shape;202;p8"/>
          <p:cNvSpPr/>
          <p:nvPr/>
        </p:nvSpPr>
        <p:spPr>
          <a:xfrm>
            <a:off x="5614671" y="1924792"/>
            <a:ext cx="2021473" cy="872573"/>
          </a:xfrm>
          <a:prstGeom prst="wedgeRectCallout">
            <a:avLst>
              <a:gd name="adj1" fmla="val 39339"/>
              <a:gd name="adj2" fmla="val 72609"/>
            </a:avLst>
          </a:prstGeom>
          <a:solidFill>
            <a:srgbClr val="FFFFFF"/>
          </a:solidFill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2666" b="1" dirty="0">
                <a:solidFill>
                  <a:srgbClr val="74489D"/>
                </a:solidFill>
              </a:rPr>
              <a:t>GOOD EVENING</a:t>
            </a:r>
            <a:r>
              <a:rPr lang="pt-BR" sz="2666" dirty="0">
                <a:solidFill>
                  <a:schemeClr val="dk1"/>
                </a:solidFill>
              </a:rPr>
              <a:t>!</a:t>
            </a:r>
            <a:endParaRPr sz="2666" dirty="0"/>
          </a:p>
        </p:txBody>
      </p:sp>
      <p:sp>
        <p:nvSpPr>
          <p:cNvPr id="203" name="Google Shape;203;p8"/>
          <p:cNvSpPr/>
          <p:nvPr/>
        </p:nvSpPr>
        <p:spPr>
          <a:xfrm>
            <a:off x="10193644" y="1861941"/>
            <a:ext cx="1635974" cy="872573"/>
          </a:xfrm>
          <a:prstGeom prst="wedgeRectCallout">
            <a:avLst>
              <a:gd name="adj1" fmla="val -28058"/>
              <a:gd name="adj2" fmla="val 107581"/>
            </a:avLst>
          </a:prstGeom>
          <a:solidFill>
            <a:srgbClr val="FFFFFF"/>
          </a:solidFill>
          <a:ln w="19050" cap="flat" cmpd="sng">
            <a:solidFill>
              <a:srgbClr val="74489D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/>
            <a:r>
              <a:rPr lang="pt-BR" sz="2666" b="1" dirty="0">
                <a:solidFill>
                  <a:srgbClr val="74489D"/>
                </a:solidFill>
              </a:rPr>
              <a:t>HI, BEN</a:t>
            </a:r>
            <a:r>
              <a:rPr lang="pt-BR" sz="2666" dirty="0">
                <a:solidFill>
                  <a:schemeClr val="tx1"/>
                </a:solidFill>
              </a:rPr>
              <a:t>!</a:t>
            </a:r>
            <a:endParaRPr sz="2666" dirty="0">
              <a:solidFill>
                <a:schemeClr val="tx1"/>
              </a:solidFill>
            </a:endParaRPr>
          </a:p>
        </p:txBody>
      </p:sp>
      <p:pic>
        <p:nvPicPr>
          <p:cNvPr id="2" name="Vol1_Bim1_Aula4_Slide08_audio1 Sometimes">
            <a:hlinkClick r:id="" action="ppaction://media"/>
            <a:extLst>
              <a:ext uri="{FF2B5EF4-FFF2-40B4-BE49-F238E27FC236}">
                <a16:creationId xmlns:a16="http://schemas.microsoft.com/office/drawing/2014/main" id="{83BE09DF-59F7-F7FF-6A9C-E7C9EF5295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11213" y="4011043"/>
            <a:ext cx="812588" cy="812588"/>
          </a:xfrm>
          <a:prstGeom prst="rect">
            <a:avLst/>
          </a:prstGeom>
        </p:spPr>
      </p:pic>
      <p:pic>
        <p:nvPicPr>
          <p:cNvPr id="3" name="Vol1_Bim1_Aula4_Slide08_audio2 Good evening">
            <a:hlinkClick r:id="" action="ppaction://media"/>
            <a:extLst>
              <a:ext uri="{FF2B5EF4-FFF2-40B4-BE49-F238E27FC236}">
                <a16:creationId xmlns:a16="http://schemas.microsoft.com/office/drawing/2014/main" id="{2DF123FB-C982-AA0E-C2C0-B07EBB82D47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6893" y="2685294"/>
            <a:ext cx="812588" cy="812588"/>
          </a:xfrm>
          <a:prstGeom prst="rect">
            <a:avLst/>
          </a:prstGeom>
        </p:spPr>
      </p:pic>
      <p:pic>
        <p:nvPicPr>
          <p:cNvPr id="4" name="Vol1_Bim1_Aula4_Slide08_audio3 Hi Ben">
            <a:hlinkClick r:id="" action="ppaction://media"/>
            <a:extLst>
              <a:ext uri="{FF2B5EF4-FFF2-40B4-BE49-F238E27FC236}">
                <a16:creationId xmlns:a16="http://schemas.microsoft.com/office/drawing/2014/main" id="{2472CE98-B74D-7DFA-C7B3-EFB03FE666F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66551" y="2468020"/>
            <a:ext cx="812588" cy="812588"/>
          </a:xfrm>
          <a:prstGeom prst="rect">
            <a:avLst/>
          </a:prstGeom>
        </p:spPr>
      </p:pic>
      <p:sp>
        <p:nvSpPr>
          <p:cNvPr id="5" name="Google Shape;146;p4">
            <a:extLst>
              <a:ext uri="{FF2B5EF4-FFF2-40B4-BE49-F238E27FC236}">
                <a16:creationId xmlns:a16="http://schemas.microsoft.com/office/drawing/2014/main" id="{0E6EDF02-0AB3-27F4-3DA6-7D6FC191D27F}"/>
              </a:ext>
            </a:extLst>
          </p:cNvPr>
          <p:cNvSpPr txBox="1"/>
          <p:nvPr/>
        </p:nvSpPr>
        <p:spPr>
          <a:xfrm>
            <a:off x="479875" y="720705"/>
            <a:ext cx="5243834" cy="73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3100" dirty="0">
                <a:solidFill>
                  <a:schemeClr val="dk1"/>
                </a:solidFill>
              </a:rPr>
              <a:t>LISTEN, READ, AND SAY.</a:t>
            </a:r>
            <a:endParaRPr sz="3100" dirty="0">
              <a:solidFill>
                <a:schemeClr val="dk1"/>
              </a:solidFill>
            </a:endParaRPr>
          </a:p>
        </p:txBody>
      </p:sp>
      <p:pic>
        <p:nvPicPr>
          <p:cNvPr id="6" name="Google Shape;148;p4">
            <a:extLst>
              <a:ext uri="{FF2B5EF4-FFF2-40B4-BE49-F238E27FC236}">
                <a16:creationId xmlns:a16="http://schemas.microsoft.com/office/drawing/2014/main" id="{72B8CCA3-A4BB-8F6B-6B7C-D64029EBAF5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005337" y="461509"/>
            <a:ext cx="416121" cy="43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49;p4">
            <a:extLst>
              <a:ext uri="{FF2B5EF4-FFF2-40B4-BE49-F238E27FC236}">
                <a16:creationId xmlns:a16="http://schemas.microsoft.com/office/drawing/2014/main" id="{EA7973CF-F057-15B7-16F5-5B2D6EDD498D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158232" y="437112"/>
            <a:ext cx="591637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50;p4">
            <a:extLst>
              <a:ext uri="{FF2B5EF4-FFF2-40B4-BE49-F238E27FC236}">
                <a16:creationId xmlns:a16="http://schemas.microsoft.com/office/drawing/2014/main" id="{E5C76EEA-C432-63E7-BE51-03DB2DF76DF0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497488" y="437129"/>
            <a:ext cx="584749" cy="47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9"/>
          <p:cNvPicPr preferRelativeResize="0"/>
          <p:nvPr/>
        </p:nvPicPr>
        <p:blipFill rotWithShape="1">
          <a:blip r:embed="rId5"/>
          <a:srcRect l="-1768" r="-2132"/>
          <a:stretch/>
        </p:blipFill>
        <p:spPr>
          <a:xfrm>
            <a:off x="2352443" y="2396052"/>
            <a:ext cx="7057330" cy="39412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17" name="Google Shape;217;p9"/>
          <p:cNvSpPr txBox="1"/>
          <p:nvPr/>
        </p:nvSpPr>
        <p:spPr>
          <a:xfrm>
            <a:off x="479875" y="1594078"/>
            <a:ext cx="6625074" cy="594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91410" rIns="91410" bIns="91410" anchor="t" anchorCtr="0">
            <a:spAutoFit/>
          </a:bodyPr>
          <a:lstStyle/>
          <a:p>
            <a:pPr algn="just">
              <a:buSzPts val="1600"/>
            </a:pPr>
            <a:r>
              <a:rPr lang="pt-BR" sz="2600" dirty="0"/>
              <a:t>EVA AND BEN HAVE FUN TOGETHER!</a:t>
            </a:r>
            <a:endParaRPr sz="2600" dirty="0"/>
          </a:p>
        </p:txBody>
      </p:sp>
      <p:pic>
        <p:nvPicPr>
          <p:cNvPr id="2" name="Vol1_Bim1_Aula4_Slide09_audio1 Eva and Ben have fun">
            <a:hlinkClick r:id="" action="ppaction://media"/>
            <a:extLst>
              <a:ext uri="{FF2B5EF4-FFF2-40B4-BE49-F238E27FC236}">
                <a16:creationId xmlns:a16="http://schemas.microsoft.com/office/drawing/2014/main" id="{3F680904-B2E5-0EAB-0C05-A17D1381F0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11223" y="720705"/>
            <a:ext cx="812588" cy="812588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49F079AC-5AA3-1610-89A3-2050A9F30CC4}"/>
              </a:ext>
            </a:extLst>
          </p:cNvPr>
          <p:cNvSpPr txBox="1"/>
          <p:nvPr/>
        </p:nvSpPr>
        <p:spPr>
          <a:xfrm>
            <a:off x="479875" y="720705"/>
            <a:ext cx="5243834" cy="73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3100" dirty="0">
                <a:solidFill>
                  <a:schemeClr val="dk1"/>
                </a:solidFill>
              </a:rPr>
              <a:t>LISTEN, READ, AND SAY.</a:t>
            </a:r>
            <a:endParaRPr sz="3100" dirty="0">
              <a:solidFill>
                <a:schemeClr val="dk1"/>
              </a:solidFill>
            </a:endParaRPr>
          </a:p>
        </p:txBody>
      </p:sp>
      <p:pic>
        <p:nvPicPr>
          <p:cNvPr id="4" name="Google Shape;148;p4">
            <a:extLst>
              <a:ext uri="{FF2B5EF4-FFF2-40B4-BE49-F238E27FC236}">
                <a16:creationId xmlns:a16="http://schemas.microsoft.com/office/drawing/2014/main" id="{8BFB51EE-D070-E441-096E-85DCB99DE4A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005337" y="461509"/>
            <a:ext cx="416121" cy="43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49;p4">
            <a:extLst>
              <a:ext uri="{FF2B5EF4-FFF2-40B4-BE49-F238E27FC236}">
                <a16:creationId xmlns:a16="http://schemas.microsoft.com/office/drawing/2014/main" id="{3D181157-1EAA-1E89-F849-E0F73F5FAB2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158232" y="437112"/>
            <a:ext cx="591637" cy="47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0;p4">
            <a:extLst>
              <a:ext uri="{FF2B5EF4-FFF2-40B4-BE49-F238E27FC236}">
                <a16:creationId xmlns:a16="http://schemas.microsoft.com/office/drawing/2014/main" id="{E6CA50AB-4308-91FA-D41A-162F3136367D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497488" y="437129"/>
            <a:ext cx="584749" cy="47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2026 Template LI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Template LI" id="{5CE3388B-D4A6-41C2-B25B-2B7C7B023879}" vid="{6CDA67CD-7DB7-4FF5-9F88-44D566F907D5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2026 Template LI</Template>
  <TotalTime>830</TotalTime>
  <Words>3381</Words>
  <Application>Microsoft Office PowerPoint</Application>
  <PresentationFormat>Personalizar</PresentationFormat>
  <Paragraphs>179</Paragraphs>
  <Slides>41</Slides>
  <Notes>41</Notes>
  <HiddenSlides>0</HiddenSlides>
  <MMClips>20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48" baseType="lpstr">
      <vt:lpstr>Grandstander SemiBold</vt:lpstr>
      <vt:lpstr>Grandstander Medium</vt:lpstr>
      <vt:lpstr>Lato</vt:lpstr>
      <vt:lpstr>Arial</vt:lpstr>
      <vt:lpstr>Verdana</vt:lpstr>
      <vt:lpstr>Grandstander</vt:lpstr>
      <vt:lpstr>2026 Template LI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Neto</dc:creator>
  <cp:lastModifiedBy>Marcio Henrique Sampaio</cp:lastModifiedBy>
  <cp:revision>27</cp:revision>
  <dcterms:modified xsi:type="dcterms:W3CDTF">2025-08-22T13:36:57Z</dcterms:modified>
</cp:coreProperties>
</file>