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5"/>
    <p:sldMasterId id="2147483671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8CE327-0F13-496C-88F7-CBBFFFD67242}">
  <a:tblStyle styleId="{DB8CE327-0F13-496C-88F7-CBBFFFD6724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F09A9A5-64C3-4DDB-A3A5-2711003EA28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c0334d3938_0_0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c0334d39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c0334d3938_1_0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c0334d393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or sketch the pieces of information that will help you with your project.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20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c0334d3938_1_79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c0334d3938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f45ead3f43_0_25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f45ead3f4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Version retravaillée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36765ae161_0_5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36765ae16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3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3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3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37.png"/><Relationship Id="rId5" Type="http://schemas.openxmlformats.org/officeDocument/2006/relationships/image" Target="../media/image15.png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hyperlink" Target="https://creativecommons.org/licenses/by-nc-sa/4.0/" TargetMode="External"/><Relationship Id="rId8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3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3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3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3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3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37.png"/><Relationship Id="rId5" Type="http://schemas.openxmlformats.org/officeDocument/2006/relationships/image" Target="../media/image15.png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hyperlink" Target="https://creativecommons.org/licenses/by-nc-sa/4.0/" TargetMode="External"/><Relationship Id="rId8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3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3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3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3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3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10599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1036283" y="2598488"/>
            <a:ext cx="5869500" cy="130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4" name="Google Shape;14;p2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" name="Google Shape;15;p2"/>
          <p:cNvSpPr txBox="1"/>
          <p:nvPr>
            <p:ph type="title"/>
          </p:nvPr>
        </p:nvSpPr>
        <p:spPr>
          <a:xfrm>
            <a:off x="1741517" y="2828750"/>
            <a:ext cx="4458900" cy="8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294922" y="4749500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" name="Google Shape;17;p2"/>
          <p:cNvCxnSpPr/>
          <p:nvPr/>
        </p:nvCxnSpPr>
        <p:spPr>
          <a:xfrm>
            <a:off x="1075011" y="4669450"/>
            <a:ext cx="5792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966264" y="5364450"/>
            <a:ext cx="2807700" cy="3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3" type="body"/>
          </p:nvPr>
        </p:nvSpPr>
        <p:spPr>
          <a:xfrm>
            <a:off x="3998559" y="5364450"/>
            <a:ext cx="2807700" cy="3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>
            <a:off x="638695" y="2050125"/>
            <a:ext cx="1307100" cy="12303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DÉFI</a:t>
            </a:r>
            <a:r>
              <a:rPr b="1" lang="fr-CA" sz="1800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 sz="1800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4" name="Google Shape;24;p2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27" name="Google Shape;127;p1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 rotWithShape="1">
          <a:blip r:embed="rId3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36" name="Google Shape;136;p13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13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3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39" name="Google Shape;139;p13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40" name="Google Shape;140;p13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" name="Google Shape;141;p13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13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3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5" name="Google Shape;14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3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47" name="Google Shape;147;p13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3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14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54" name="Google Shape;154;p1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1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4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57" name="Google Shape;157;p14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4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4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fr-CA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2" name="Google Shape;162;p14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15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68" name="Google Shape;168;p1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15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5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71" name="Google Shape;171;p15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4" name="Google Shape;1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5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7" name="Google Shape;177;p15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8" name="Google Shape;1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5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80" name="Google Shape;180;p15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5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6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6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87" name="Google Shape;187;p16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" name="Google Shape;188;p1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6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6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92" name="Google Shape;1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6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94" name="Google Shape;194;p16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7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1" name="Google Shape;201;p17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02" name="Google Shape;202;p17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03" name="Google Shape;203;p17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" name="Google Shape;204;p17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/>
          <p:nvPr/>
        </p:nvSpPr>
        <p:spPr>
          <a:xfrm>
            <a:off x="1090375" y="2114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19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9837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9"/>
          <p:cNvSpPr txBox="1"/>
          <p:nvPr/>
        </p:nvSpPr>
        <p:spPr>
          <a:xfrm>
            <a:off x="4291783" y="4521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14" name="Google Shape;214;p19"/>
          <p:cNvCxnSpPr/>
          <p:nvPr/>
        </p:nvCxnSpPr>
        <p:spPr>
          <a:xfrm>
            <a:off x="4886730" y="7788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Google Shape;215;p19"/>
          <p:cNvSpPr/>
          <p:nvPr/>
        </p:nvSpPr>
        <p:spPr>
          <a:xfrm>
            <a:off x="638695" y="1592925"/>
            <a:ext cx="1307100" cy="12303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DÉFI</a:t>
            </a:r>
            <a:r>
              <a:rPr b="1" lang="fr-CA" sz="1800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 sz="1800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16" name="Google Shape;216;p19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9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19" name="Google Shape;219;p1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9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26" name="Google Shape;226;p2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0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1"/>
          <p:cNvPicPr preferRelativeResize="0"/>
          <p:nvPr/>
        </p:nvPicPr>
        <p:blipFill rotWithShape="1">
          <a:blip r:embed="rId3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1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35" name="Google Shape;235;p21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21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1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38" name="Google Shape;238;p21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39" name="Google Shape;239;p21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40" name="Google Shape;240;p21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1" name="Google Shape;241;p21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1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1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44" name="Google Shape;2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1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46" name="Google Shape;246;p21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1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22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2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53" name="Google Shape;253;p22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4" name="Google Shape;254;p22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2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56" name="Google Shape;256;p22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2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2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fr-CA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61" name="Google Shape;261;p22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1104425" y="3084275"/>
            <a:ext cx="5776800" cy="211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/>
          <p:nvPr/>
        </p:nvSpPr>
        <p:spPr>
          <a:xfrm>
            <a:off x="3281317" y="223525"/>
            <a:ext cx="72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Name </a:t>
            </a: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2" name="Google Shape;32;p3"/>
          <p:cNvCxnSpPr/>
          <p:nvPr/>
        </p:nvCxnSpPr>
        <p:spPr>
          <a:xfrm>
            <a:off x="3936475" y="550275"/>
            <a:ext cx="353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" name="Google Shape;33;p3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2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3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4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"/>
          <p:cNvSpPr/>
          <p:nvPr/>
        </p:nvSpPr>
        <p:spPr>
          <a:xfrm>
            <a:off x="1104425" y="5845050"/>
            <a:ext cx="5776800" cy="3046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" name="Google Shape;3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0" name="Google Shape;40;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23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3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67" name="Google Shape;267;p23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23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3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70" name="Google Shape;270;p23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3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3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73" name="Google Shape;27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3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6" name="Google Shape;276;p23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77" name="Google Shape;2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3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79" name="Google Shape;279;p2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3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4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86" name="Google Shape;286;p2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7" name="Google Shape;287;p2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24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4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91" name="Google Shape;2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4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93" name="Google Shape;293;p24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4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8" name="Google Shape;29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5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0" name="Google Shape;300;p25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01" name="Google Shape;301;p2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02" name="Google Shape;302;p2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3" name="Google Shape;303;p25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" name="Google Shape;45;p4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7" name="Google Shape;47;p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Google Shape;48;p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Font typeface="Comic Sans MS"/>
              <a:buNone/>
              <a:defRPr b="1" sz="1400">
                <a:solidFill>
                  <a:srgbClr val="2A71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9" name="Google Shape;49;p4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0" name="Google Shape;50;p4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" name="Google Shape;5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fr-CA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5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5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2" name="Google Shape;62;p5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5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pic>
        <p:nvPicPr>
          <p:cNvPr id="65" name="Google Shape;6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5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8" name="Google Shape;68;p5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9" name="Google Shape;69;p5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6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75" name="Google Shape;7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6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7" name="Google Shape;77;p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6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erge">
  <p:cSld name="TITLE_2_1_1_1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7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5" name="Google Shape;85;p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8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" name="Google Shape;92;p8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93" name="Google Shape;93;p8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/>
          <p:nvPr/>
        </p:nvSpPr>
        <p:spPr>
          <a:xfrm>
            <a:off x="1090375" y="2114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0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9837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0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0"/>
          <p:cNvGrpSpPr/>
          <p:nvPr/>
        </p:nvGrpSpPr>
        <p:grpSpPr>
          <a:xfrm>
            <a:off x="117647" y="1515771"/>
            <a:ext cx="1739205" cy="1405573"/>
            <a:chOff x="76200" y="1731500"/>
            <a:chExt cx="2078400" cy="1679700"/>
          </a:xfrm>
        </p:grpSpPr>
        <p:sp>
          <p:nvSpPr>
            <p:cNvPr id="104" name="Google Shape;104;p10"/>
            <p:cNvSpPr/>
            <p:nvPr/>
          </p:nvSpPr>
          <p:spPr>
            <a:xfrm>
              <a:off x="228575" y="1731500"/>
              <a:ext cx="1752000" cy="1679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5" name="Google Shape;105;p10"/>
            <p:cNvSpPr txBox="1"/>
            <p:nvPr/>
          </p:nvSpPr>
          <p:spPr>
            <a:xfrm>
              <a:off x="76200" y="2171150"/>
              <a:ext cx="2078400" cy="88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17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CHALLENGE</a:t>
              </a:r>
              <a:r>
                <a:rPr b="1" lang="fr-CA" sz="1700">
                  <a:solidFill>
                    <a:srgbClr val="2A71FF"/>
                  </a:solidFill>
                  <a:latin typeface="Fira Sans"/>
                  <a:ea typeface="Fira Sans"/>
                  <a:cs typeface="Fira Sans"/>
                  <a:sym typeface="Fira Sans"/>
                </a:rPr>
                <a:t>_</a:t>
              </a:r>
              <a:endParaRPr b="1" sz="13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19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reminder</a:t>
              </a:r>
              <a:endParaRPr sz="12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pic>
        <p:nvPicPr>
          <p:cNvPr id="106" name="Google Shape;10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0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8" name="Google Shape;108;p1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0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3">
  <p:cSld name="TITLE_4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/>
          <p:nvPr/>
        </p:nvSpPr>
        <p:spPr>
          <a:xfrm>
            <a:off x="1090375" y="2114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1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1"/>
          <p:cNvPicPr preferRelativeResize="0"/>
          <p:nvPr/>
        </p:nvPicPr>
        <p:blipFill rotWithShape="1">
          <a:blip r:embed="rId4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1"/>
          <p:cNvGrpSpPr/>
          <p:nvPr/>
        </p:nvGrpSpPr>
        <p:grpSpPr>
          <a:xfrm>
            <a:off x="115675" y="1822200"/>
            <a:ext cx="2078400" cy="1679700"/>
            <a:chOff x="76200" y="1731500"/>
            <a:chExt cx="2078400" cy="1679700"/>
          </a:xfrm>
        </p:grpSpPr>
        <p:sp>
          <p:nvSpPr>
            <p:cNvPr id="117" name="Google Shape;117;p11"/>
            <p:cNvSpPr/>
            <p:nvPr/>
          </p:nvSpPr>
          <p:spPr>
            <a:xfrm>
              <a:off x="228575" y="1731500"/>
              <a:ext cx="1752000" cy="1679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8" name="Google Shape;118;p11"/>
            <p:cNvSpPr txBox="1"/>
            <p:nvPr/>
          </p:nvSpPr>
          <p:spPr>
            <a:xfrm>
              <a:off x="76200" y="2171150"/>
              <a:ext cx="2078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19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CHALLENGE</a:t>
              </a:r>
              <a:r>
                <a:rPr b="1" lang="fr-CA" sz="1900">
                  <a:solidFill>
                    <a:srgbClr val="2A71FF"/>
                  </a:solidFill>
                  <a:latin typeface="Fira Sans"/>
                  <a:ea typeface="Fira Sans"/>
                  <a:cs typeface="Fira Sans"/>
                  <a:sym typeface="Fira Sans"/>
                </a:rPr>
                <a:t>_</a:t>
              </a:r>
              <a:endParaRPr b="1" sz="15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21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reminder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119" name="Google Shape;119;p11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20" name="Google Shape;120;p11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sz="18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9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sz="18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97" name="Google Shape;97;p9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7" name="Google Shape;207;p18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sz="18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08" name="Google Shape;208;p18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"/>
          <p:cNvSpPr txBox="1"/>
          <p:nvPr>
            <p:ph idx="2" type="subTitle"/>
          </p:nvPr>
        </p:nvSpPr>
        <p:spPr>
          <a:xfrm>
            <a:off x="1294947" y="19422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0" lang="fr-CA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Planning my work</a:t>
            </a:r>
            <a:endParaRPr b="0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26"/>
          <p:cNvSpPr txBox="1"/>
          <p:nvPr>
            <p:ph idx="4" type="subTitle"/>
          </p:nvPr>
        </p:nvSpPr>
        <p:spPr>
          <a:xfrm>
            <a:off x="1075000" y="2737975"/>
            <a:ext cx="53415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fr-CA" sz="1410">
                <a:latin typeface="Century Gothic"/>
                <a:ea typeface="Century Gothic"/>
                <a:cs typeface="Century Gothic"/>
                <a:sym typeface="Century Gothic"/>
              </a:rPr>
              <a:t>What subject(s) do you want to include in your project ?</a:t>
            </a:r>
            <a:endParaRPr sz="141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26"/>
          <p:cNvSpPr txBox="1"/>
          <p:nvPr/>
        </p:nvSpPr>
        <p:spPr>
          <a:xfrm>
            <a:off x="1175439" y="3704475"/>
            <a:ext cx="26244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Refuse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Recycle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Repurpose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26"/>
          <p:cNvSpPr txBox="1"/>
          <p:nvPr/>
        </p:nvSpPr>
        <p:spPr>
          <a:xfrm>
            <a:off x="3867150" y="3706500"/>
            <a:ext cx="28077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Composting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waste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: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26"/>
          <p:cNvSpPr txBox="1"/>
          <p:nvPr/>
        </p:nvSpPr>
        <p:spPr>
          <a:xfrm>
            <a:off x="1352425" y="3077550"/>
            <a:ext cx="53415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Ideas for presenting an action from the Sustainable goal:</a:t>
            </a:r>
            <a:b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i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Responsible Consumption and Production</a:t>
            </a: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26"/>
          <p:cNvSpPr txBox="1"/>
          <p:nvPr>
            <p:ph idx="4" type="subTitle"/>
          </p:nvPr>
        </p:nvSpPr>
        <p:spPr>
          <a:xfrm>
            <a:off x="1074997" y="5483825"/>
            <a:ext cx="26244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fr-CA" sz="1410">
                <a:latin typeface="Century Gothic"/>
                <a:ea typeface="Century Gothic"/>
                <a:cs typeface="Century Gothic"/>
                <a:sym typeface="Century Gothic"/>
              </a:rPr>
              <a:t>My first thoughts </a:t>
            </a:r>
            <a:endParaRPr sz="141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Google Shape;3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840600" y="1689136"/>
            <a:ext cx="944326" cy="978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Élément décoratif" id="315" name="Google Shape;315;p26" title="Personnage Kre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5000" y="1527201"/>
            <a:ext cx="944314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6"/>
          <p:cNvSpPr txBox="1"/>
          <p:nvPr/>
        </p:nvSpPr>
        <p:spPr>
          <a:xfrm>
            <a:off x="1132375" y="5895395"/>
            <a:ext cx="5781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Write your thoughts and ideas here :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26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"/>
          <p:cNvSpPr txBox="1"/>
          <p:nvPr>
            <p:ph idx="4294967295" type="title"/>
          </p:nvPr>
        </p:nvSpPr>
        <p:spPr>
          <a:xfrm>
            <a:off x="1944050" y="691425"/>
            <a:ext cx="54663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entury Gothic"/>
                <a:ea typeface="Century Gothic"/>
                <a:cs typeface="Century Gothic"/>
                <a:sym typeface="Century Gothic"/>
              </a:rPr>
              <a:t>Building my knowledge !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27"/>
          <p:cNvSpPr txBox="1"/>
          <p:nvPr>
            <p:ph idx="4294967295" type="body"/>
          </p:nvPr>
        </p:nvSpPr>
        <p:spPr>
          <a:xfrm>
            <a:off x="1944047" y="1189300"/>
            <a:ext cx="52377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207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or sketch the pieces of information that will help you with your project.</a:t>
            </a:r>
            <a:endParaRPr b="1" sz="520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4" name="Google Shape;324;p27"/>
          <p:cNvCxnSpPr/>
          <p:nvPr/>
        </p:nvCxnSpPr>
        <p:spPr>
          <a:xfrm>
            <a:off x="2049216" y="1814925"/>
            <a:ext cx="507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5" name="Google Shape;325;p27"/>
          <p:cNvSpPr/>
          <p:nvPr/>
        </p:nvSpPr>
        <p:spPr>
          <a:xfrm>
            <a:off x="487800" y="600275"/>
            <a:ext cx="1252500" cy="1214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6" name="Google Shape;3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23" y="855425"/>
            <a:ext cx="606949" cy="7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7"/>
          <p:cNvSpPr/>
          <p:nvPr/>
        </p:nvSpPr>
        <p:spPr>
          <a:xfrm>
            <a:off x="615325" y="8268625"/>
            <a:ext cx="6528300" cy="98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Procedure(s) to follow</a:t>
            </a:r>
            <a:r>
              <a:rPr b="1" lang="fr-CA" sz="13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27"/>
          <p:cNvSpPr/>
          <p:nvPr/>
        </p:nvSpPr>
        <p:spPr>
          <a:xfrm>
            <a:off x="615325" y="2056475"/>
            <a:ext cx="6528300" cy="132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1</a:t>
            </a:r>
            <a:r>
              <a:rPr b="1" lang="fr-CA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 b="1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27"/>
          <p:cNvSpPr/>
          <p:nvPr/>
        </p:nvSpPr>
        <p:spPr>
          <a:xfrm>
            <a:off x="615325" y="3609050"/>
            <a:ext cx="6528300" cy="132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2</a:t>
            </a:r>
            <a:r>
              <a:rPr b="1" lang="fr-CA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27"/>
          <p:cNvSpPr/>
          <p:nvPr/>
        </p:nvSpPr>
        <p:spPr>
          <a:xfrm>
            <a:off x="615325" y="5171150"/>
            <a:ext cx="6528300" cy="132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3</a:t>
            </a:r>
            <a:r>
              <a:rPr b="1" lang="fr-CA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27"/>
          <p:cNvSpPr/>
          <p:nvPr/>
        </p:nvSpPr>
        <p:spPr>
          <a:xfrm>
            <a:off x="615325" y="6723725"/>
            <a:ext cx="6528300" cy="132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4</a:t>
            </a:r>
            <a:r>
              <a:rPr b="1" lang="fr-CA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27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/>
          <p:nvPr>
            <p:ph idx="1" type="subTitle"/>
          </p:nvPr>
        </p:nvSpPr>
        <p:spPr>
          <a:xfrm>
            <a:off x="1418572" y="169487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-CA" sz="1700">
                <a:latin typeface="Century Gothic"/>
                <a:ea typeface="Century Gothic"/>
                <a:cs typeface="Century Gothic"/>
                <a:sym typeface="Century Gothic"/>
              </a:rPr>
              <a:t>If you use a dialogue between two sprites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28"/>
          <p:cNvSpPr/>
          <p:nvPr/>
        </p:nvSpPr>
        <p:spPr>
          <a:xfrm>
            <a:off x="267431" y="1694875"/>
            <a:ext cx="513745" cy="4722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Fira Sans"/>
              </a:rPr>
              <a:t>«</a:t>
            </a:r>
          </a:p>
        </p:txBody>
      </p:sp>
      <p:sp>
        <p:nvSpPr>
          <p:cNvPr id="339" name="Google Shape;339;p28"/>
          <p:cNvSpPr/>
          <p:nvPr/>
        </p:nvSpPr>
        <p:spPr>
          <a:xfrm rot="10800000">
            <a:off x="988701" y="1880219"/>
            <a:ext cx="513745" cy="4722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Fira Sans"/>
              </a:rPr>
              <a:t>«</a:t>
            </a:r>
          </a:p>
        </p:txBody>
      </p:sp>
      <p:graphicFrame>
        <p:nvGraphicFramePr>
          <p:cNvPr id="340" name="Google Shape;340;p28"/>
          <p:cNvGraphicFramePr/>
          <p:nvPr/>
        </p:nvGraphicFramePr>
        <p:xfrm>
          <a:off x="354291" y="24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{DB8CE327-0F13-496C-88F7-CBBFFFD67242}</a:tableStyleId>
              </a:tblPr>
              <a:tblGrid>
                <a:gridCol w="2480375"/>
                <a:gridCol w="970075"/>
                <a:gridCol w="2480375"/>
                <a:gridCol w="970075"/>
              </a:tblGrid>
              <a:tr h="4017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fr-CA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Sprite 1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fr-CA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Sprite 2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  <a:tr h="401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 sz="13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Dialogue or action</a:t>
                      </a:r>
                      <a:endParaRPr sz="13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Duration</a:t>
                      </a:r>
                      <a:br>
                        <a:rPr lang="fr-CA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fr-CA" sz="10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(in seconds)</a:t>
                      </a:r>
                      <a:endParaRPr sz="11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Dialogue or action</a:t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Duration</a:t>
                      </a:r>
                      <a:br>
                        <a:rPr lang="fr-CA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fr-CA" sz="10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(in seconds)</a:t>
                      </a:r>
                      <a:endParaRPr sz="11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576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1" name="Google Shape;341;p28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"/>
          <p:cNvSpPr txBox="1"/>
          <p:nvPr/>
        </p:nvSpPr>
        <p:spPr>
          <a:xfrm>
            <a:off x="2057825" y="2154675"/>
            <a:ext cx="4677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Scratch</a:t>
            </a: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present at least one concrete action you can take to help achieve </a:t>
            </a:r>
            <a:r>
              <a:rPr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Responsible Consumption and Production </a:t>
            </a:r>
            <a:r>
              <a:rPr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29"/>
          <p:cNvSpPr txBox="1"/>
          <p:nvPr/>
        </p:nvSpPr>
        <p:spPr>
          <a:xfrm>
            <a:off x="1033500" y="3470925"/>
            <a:ext cx="570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take on this challenge, you will need</a:t>
            </a:r>
            <a:b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follow certain criteria. </a:t>
            </a:r>
            <a:endParaRPr b="1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48" name="Google Shape;348;p29"/>
          <p:cNvGraphicFramePr/>
          <p:nvPr/>
        </p:nvGraphicFramePr>
        <p:xfrm>
          <a:off x="1033500" y="4746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{3F09A9A5-64C3-4DDB-A3A5-2711003EA28E}</a:tableStyleId>
              </a:tblPr>
              <a:tblGrid>
                <a:gridCol w="476250"/>
                <a:gridCol w="5229150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animation or game must include: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concrete action you can take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two backdrops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two sprites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sound or audio recording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dialogue between two sprites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 interaction (e.g: question) with the user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49" name="Google Shape;349;p29"/>
          <p:cNvSpPr txBox="1"/>
          <p:nvPr/>
        </p:nvSpPr>
        <p:spPr>
          <a:xfrm>
            <a:off x="953850" y="4346075"/>
            <a:ext cx="441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Century Gothic"/>
                <a:ea typeface="Century Gothic"/>
                <a:cs typeface="Century Gothic"/>
                <a:sym typeface="Century Gothic"/>
              </a:rPr>
              <a:t>Content of the animation or interactive game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hat orange qui marche" id="350" name="Google Shape;350;p29" title="Lutin Scratc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73690" y="1678925"/>
            <a:ext cx="802344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9"/>
          <p:cNvSpPr txBox="1"/>
          <p:nvPr/>
        </p:nvSpPr>
        <p:spPr>
          <a:xfrm>
            <a:off x="2057816" y="1312050"/>
            <a:ext cx="3933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Checklist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29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7" name="Google Shape;357;p30"/>
          <p:cNvGraphicFramePr/>
          <p:nvPr/>
        </p:nvGraphicFramePr>
        <p:xfrm>
          <a:off x="923200" y="120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{3F09A9A5-64C3-4DDB-A3A5-2711003EA28E}</a:tableStyleId>
              </a:tblPr>
              <a:tblGrid>
                <a:gridCol w="476250"/>
                <a:gridCol w="509587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program must include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motion blocks to animate your sprites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sensing block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(e.g.: to ask the user a question)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conditional statement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programming loop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two different event blocks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 animation between 2 and 4 minutes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58" name="Google Shape;358;p30"/>
          <p:cNvSpPr txBox="1"/>
          <p:nvPr/>
        </p:nvSpPr>
        <p:spPr>
          <a:xfrm>
            <a:off x="923200" y="701825"/>
            <a:ext cx="36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Century Gothic"/>
                <a:ea typeface="Century Gothic"/>
                <a:cs typeface="Century Gothic"/>
                <a:sym typeface="Century Gothic"/>
              </a:rPr>
              <a:t>Content of your Scratch program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59" name="Google Shape;359;p30"/>
          <p:cNvGraphicFramePr/>
          <p:nvPr/>
        </p:nvGraphicFramePr>
        <p:xfrm>
          <a:off x="923200" y="511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{3F09A9A5-64C3-4DDB-A3A5-2711003EA28E}</a:tableStyleId>
              </a:tblPr>
              <a:tblGrid>
                <a:gridCol w="486025"/>
                <a:gridCol w="5200400"/>
              </a:tblGrid>
              <a:tr h="396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publish your project, you should: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609575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have a meaningful title followed by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Kreocode 20XX 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(e.g..: Game About Recycling - Kreocode 20XX)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 images, photos or sounds that are copyright free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cite any sources used in the space reserved for </a:t>
                      </a:r>
                      <a:r>
                        <a:rPr i="1"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Notes and Citations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pay close attention to your use of language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indicate how to start your program in the </a:t>
                      </a:r>
                      <a:r>
                        <a:rPr i="1"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Instructions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section (if it does not start with the green flag)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shart the project (* once your project is complete)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60" name="Google Shape;360;p30"/>
          <p:cNvSpPr txBox="1"/>
          <p:nvPr/>
        </p:nvSpPr>
        <p:spPr>
          <a:xfrm>
            <a:off x="923200" y="4672175"/>
            <a:ext cx="36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Century Gothic"/>
                <a:ea typeface="Century Gothic"/>
                <a:cs typeface="Century Gothic"/>
                <a:sym typeface="Century Gothic"/>
              </a:rPr>
              <a:t>Elements related to publication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30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