
<file path=[Content_Types].xml><?xml version="1.0" encoding="utf-8"?>
<Types xmlns="http://schemas.openxmlformats.org/package/2006/content-types">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Lst>
  <p:sldSz cy="10058400" cx="77724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584">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8217FE2-0E03-4C47-9844-A793DF1D7442}">
  <a:tblStyle styleId="{38217FE2-0E03-4C47-9844-A793DF1D744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584" orient="horz"/>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5" Type="http://schemas.openxmlformats.org/officeDocument/2006/relationships/slideMaster" Target="slideMasters/slideMaster1.xml"/><Relationship Id="rId19" Type="http://schemas.openxmlformats.org/officeDocument/2006/relationships/slide" Target="slides/slide13.xml"/><Relationship Id="rId6" Type="http://schemas.openxmlformats.org/officeDocument/2006/relationships/notesMaster" Target="notesMasters/notesMaster1.xml"/><Relationship Id="rId18" Type="http://schemas.openxmlformats.org/officeDocument/2006/relationships/slide" Target="slides/slide12.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72b677daaa_0_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72b677daa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72b677daaa_0_126: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272b677daaa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72b677daaa_0_136: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272b677daaa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72b677daaa_0_15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272b677daaa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72b677daaa_0_160: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272b677daaa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72b677daaa_0_1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72b677daa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272b677daaa_0_36: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272b677daaa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72b677daaa_0_48: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272b677daaa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72b677daaa_0_64: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272b677daaa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72b677daaa_0_78: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272b677daaa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72b677daaa_0_88: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72b677daaa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72b677daaa_0_102: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72b677daaa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72b677daaa_0_112: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272b677daaa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64952" y="1456058"/>
            <a:ext cx="7242600" cy="40140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64945" y="5542289"/>
            <a:ext cx="7242600" cy="1550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64945" y="2163089"/>
            <a:ext cx="7242600" cy="38397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64945" y="6164351"/>
            <a:ext cx="7242600" cy="2543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64945" y="4206107"/>
            <a:ext cx="7242600" cy="1646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64945" y="2253729"/>
            <a:ext cx="7242600" cy="66810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64945"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107540"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64945" y="1086507"/>
            <a:ext cx="2386800" cy="1477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64945" y="2717440"/>
            <a:ext cx="2386800" cy="6217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16713" y="880293"/>
            <a:ext cx="5412600" cy="7999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886200" y="-244"/>
            <a:ext cx="3886200" cy="1005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5675" y="2411542"/>
            <a:ext cx="3438300" cy="28986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5675" y="5481569"/>
            <a:ext cx="3438300" cy="2415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198575" y="1415969"/>
            <a:ext cx="3261300" cy="7226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64945" y="8273124"/>
            <a:ext cx="5099100" cy="11832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4945" y="870271"/>
            <a:ext cx="7242600" cy="11199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64945" y="2253729"/>
            <a:ext cx="7242600" cy="6681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mysteryscience.com/plants/plant-adaptations" TargetMode="External"/><Relationship Id="rId4" Type="http://schemas.openxmlformats.org/officeDocument/2006/relationships/hyperlink" Target="https://mysteryscience.com/getting-started?modal=pacing-guide-modal" TargetMode="External"/><Relationship Id="rId5" Type="http://schemas.openxmlformats.org/officeDocument/2006/relationships/hyperlink" Target="https://mysteryscience.com/getting-started?modal=anchor-layer-teacher-guides-modal" TargetMode="External"/><Relationship Id="rId6" Type="http://schemas.openxmlformats.org/officeDocument/2006/relationships/image" Target="../media/image14.png"/><Relationship Id="rId7" Type="http://schemas.openxmlformats.org/officeDocument/2006/relationships/hyperlink" Target="http://mysteryscience.com/anchor" TargetMode="External"/><Relationship Id="rId8"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4.png"/><Relationship Id="rId5" Type="http://schemas.openxmlformats.org/officeDocument/2006/relationships/image" Target="../media/image17.png"/><Relationship Id="rId6"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0.png"/><Relationship Id="rId4" Type="http://schemas.openxmlformats.org/officeDocument/2006/relationships/image" Target="../media/image4.png"/><Relationship Id="rId5" Type="http://schemas.openxmlformats.org/officeDocument/2006/relationships/image" Target="../media/image16.png"/></Relationships>
</file>

<file path=ppt/slides/_rels/slide2.xml.rels><?xml version="1.0" encoding="UTF-8" standalone="yes"?><Relationships xmlns="http://schemas.openxmlformats.org/package/2006/relationships"><Relationship Id="rId11" Type="http://schemas.openxmlformats.org/officeDocument/2006/relationships/hyperlink" Target="https://mysteryscience.com/plants/mystery-3/water-sunlight-plant-growth/571" TargetMode="External"/><Relationship Id="rId10" Type="http://schemas.openxmlformats.org/officeDocument/2006/relationships/hyperlink" Target="https://mysteryscience.com/plants/mystery-2/animal-seed-dispersal/1003" TargetMode="External"/><Relationship Id="rId13" Type="http://schemas.openxmlformats.org/officeDocument/2006/relationships/hyperlink" Target="https://mysteryscience.com/plants/mystery-10/water-plants-animals-habitats/756" TargetMode="External"/><Relationship Id="rId12" Type="http://schemas.openxmlformats.org/officeDocument/2006/relationships/hyperlink" Target="https://mysteryscience.com/plants/mystery-3/water-sunlight-plant-growth/571" TargetMode="External"/><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hyperlink" Target="https://mysteryscience.com/plants/plant-adaptations?modal=assessments_modal" TargetMode="External"/><Relationship Id="rId9" Type="http://schemas.openxmlformats.org/officeDocument/2006/relationships/hyperlink" Target="https://mysteryscience.com/plants/mystery-2/animal-seed-dispersal/1003" TargetMode="External"/><Relationship Id="rId15" Type="http://schemas.openxmlformats.org/officeDocument/2006/relationships/image" Target="../media/image4.png"/><Relationship Id="rId14" Type="http://schemas.openxmlformats.org/officeDocument/2006/relationships/hyperlink" Target="https://mysteryscience.com/plants/mystery-10/water-plants-animals-habitats/756" TargetMode="External"/><Relationship Id="rId17" Type="http://schemas.openxmlformats.org/officeDocument/2006/relationships/hyperlink" Target="https://mysteryscience.com/plants/mystery-4/plant-needs-habitats/1004" TargetMode="External"/><Relationship Id="rId16" Type="http://schemas.openxmlformats.org/officeDocument/2006/relationships/hyperlink" Target="https://mysteryscience.com/plants/mystery-4/plant-needs-habitats/1004" TargetMode="External"/><Relationship Id="rId5" Type="http://schemas.openxmlformats.org/officeDocument/2006/relationships/hyperlink" Target="https://mysteryscience.com/plants/mystery-0/plant-growth-and-habitat/755" TargetMode="External"/><Relationship Id="rId6" Type="http://schemas.openxmlformats.org/officeDocument/2006/relationships/hyperlink" Target="https://mysteryscience.com/plants/mystery-0/plant-growth-and-habitat/755" TargetMode="External"/><Relationship Id="rId7" Type="http://schemas.openxmlformats.org/officeDocument/2006/relationships/hyperlink" Target="https://mysteryscience.com/plants/mystery-1/seed-dispersal/912" TargetMode="External"/><Relationship Id="rId8" Type="http://schemas.openxmlformats.org/officeDocument/2006/relationships/hyperlink" Target="https://mysteryscience.com/plants/mystery-1/seed-dispersal/912"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1.pn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4.png"/><Relationship Id="rId5" Type="http://schemas.openxmlformats.org/officeDocument/2006/relationships/image" Target="../media/image11.png"/><Relationship Id="rId6"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ADF"/>
        </a:solidFill>
      </p:bgPr>
    </p:bg>
    <p:spTree>
      <p:nvGrpSpPr>
        <p:cNvPr id="53" name="Shape 53"/>
        <p:cNvGrpSpPr/>
        <p:nvPr/>
      </p:nvGrpSpPr>
      <p:grpSpPr>
        <a:xfrm>
          <a:off x="0" y="0"/>
          <a:ext cx="0" cy="0"/>
          <a:chOff x="0" y="0"/>
          <a:chExt cx="0" cy="0"/>
        </a:xfrm>
      </p:grpSpPr>
      <p:sp>
        <p:nvSpPr>
          <p:cNvPr id="54" name="Google Shape;54;p13"/>
          <p:cNvSpPr/>
          <p:nvPr/>
        </p:nvSpPr>
        <p:spPr>
          <a:xfrm>
            <a:off x="0" y="0"/>
            <a:ext cx="2726100" cy="10058400"/>
          </a:xfrm>
          <a:prstGeom prst="rect">
            <a:avLst/>
          </a:prstGeom>
          <a:solidFill>
            <a:srgbClr val="7FAF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txBox="1"/>
          <p:nvPr/>
        </p:nvSpPr>
        <p:spPr>
          <a:xfrm>
            <a:off x="3305550" y="3127248"/>
            <a:ext cx="4009500" cy="184800"/>
          </a:xfrm>
          <a:prstGeom prst="rect">
            <a:avLst/>
          </a:prstGeom>
          <a:noFill/>
          <a:ln>
            <a:noFill/>
          </a:ln>
        </p:spPr>
        <p:txBody>
          <a:bodyPr anchorCtr="0" anchor="t" bIns="0" lIns="0" spcFirstLastPara="1" rIns="0" wrap="square" tIns="0">
            <a:spAutoFit/>
          </a:bodyPr>
          <a:lstStyle/>
          <a:p>
            <a:pPr indent="0" lvl="0" marL="0" rtl="0" algn="l">
              <a:lnSpc>
                <a:spcPct val="150000"/>
              </a:lnSpc>
              <a:spcBef>
                <a:spcPts val="0"/>
              </a:spcBef>
              <a:spcAft>
                <a:spcPts val="0"/>
              </a:spcAft>
              <a:buNone/>
            </a:pPr>
            <a:r>
              <a:rPr lang="en" sz="1200" u="sng">
                <a:solidFill>
                  <a:schemeClr val="dk1"/>
                </a:solidFill>
                <a:latin typeface="Poppins"/>
                <a:ea typeface="Poppins"/>
                <a:cs typeface="Poppins"/>
                <a:sym typeface="Poppins"/>
                <a:hlinkClick r:id="rId3">
                  <a:extLst>
                    <a:ext uri="{A12FA001-AC4F-418D-AE19-62706E023703}">
                      <ahyp:hlinkClr val="tx"/>
                    </a:ext>
                  </a:extLst>
                </a:hlinkClick>
              </a:rPr>
              <a:t>Unit Web Link</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4">
                  <a:extLst>
                    <a:ext uri="{A12FA001-AC4F-418D-AE19-62706E023703}">
                      <ahyp:hlinkClr val="tx"/>
                    </a:ext>
                  </a:extLst>
                </a:hlinkClick>
              </a:rPr>
              <a:t>Pacing Guide</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5">
                  <a:extLst>
                    <a:ext uri="{A12FA001-AC4F-418D-AE19-62706E023703}">
                      <ahyp:hlinkClr val="tx"/>
                    </a:ext>
                  </a:extLst>
                </a:hlinkClick>
              </a:rPr>
              <a:t>Other Units</a:t>
            </a:r>
            <a:endParaRPr sz="1200">
              <a:solidFill>
                <a:schemeClr val="dk1"/>
              </a:solidFill>
              <a:latin typeface="Poppins"/>
              <a:ea typeface="Poppins"/>
              <a:cs typeface="Poppins"/>
              <a:sym typeface="Poppins"/>
            </a:endParaRPr>
          </a:p>
        </p:txBody>
      </p:sp>
      <p:sp>
        <p:nvSpPr>
          <p:cNvPr id="56" name="Google Shape;56;p13"/>
          <p:cNvSpPr txBox="1"/>
          <p:nvPr/>
        </p:nvSpPr>
        <p:spPr>
          <a:xfrm>
            <a:off x="3305550" y="1709928"/>
            <a:ext cx="4009500" cy="1323600"/>
          </a:xfrm>
          <a:prstGeom prst="rect">
            <a:avLst/>
          </a:prstGeom>
          <a:noFill/>
          <a:ln>
            <a:noFill/>
          </a:ln>
        </p:spPr>
        <p:txBody>
          <a:bodyPr anchorCtr="0" anchor="t" bIns="91425" lIns="0" spcFirstLastPara="1" rIns="0" wrap="square" tIns="0">
            <a:spAutoFit/>
          </a:bodyPr>
          <a:lstStyle/>
          <a:p>
            <a:pPr indent="0" lvl="0" marL="0" rtl="0" algn="l">
              <a:spcBef>
                <a:spcPts val="1000"/>
              </a:spcBef>
              <a:spcAft>
                <a:spcPts val="1000"/>
              </a:spcAft>
              <a:buNone/>
            </a:pPr>
            <a:r>
              <a:rPr b="1" lang="en" sz="4000">
                <a:solidFill>
                  <a:schemeClr val="dk1"/>
                </a:solidFill>
                <a:latin typeface="Poppins"/>
                <a:ea typeface="Poppins"/>
                <a:cs typeface="Poppins"/>
                <a:sym typeface="Poppins"/>
              </a:rPr>
              <a:t>Plant Growth &amp; Interactions</a:t>
            </a:r>
            <a:endParaRPr b="1" sz="1000"/>
          </a:p>
        </p:txBody>
      </p:sp>
      <p:pic>
        <p:nvPicPr>
          <p:cNvPr id="57" name="Google Shape;57;p13"/>
          <p:cNvPicPr preferRelativeResize="0"/>
          <p:nvPr/>
        </p:nvPicPr>
        <p:blipFill rotWithShape="1">
          <a:blip r:embed="rId6">
            <a:alphaModFix/>
          </a:blip>
          <a:srcRect b="2846" l="0" r="15640" t="0"/>
          <a:stretch/>
        </p:blipFill>
        <p:spPr>
          <a:xfrm>
            <a:off x="3305550" y="4928150"/>
            <a:ext cx="4466850" cy="5130249"/>
          </a:xfrm>
          <a:prstGeom prst="rect">
            <a:avLst/>
          </a:prstGeom>
          <a:noFill/>
          <a:ln>
            <a:noFill/>
          </a:ln>
        </p:spPr>
      </p:pic>
      <p:sp>
        <p:nvSpPr>
          <p:cNvPr id="58" name="Google Shape;58;p13"/>
          <p:cNvSpPr txBox="1"/>
          <p:nvPr/>
        </p:nvSpPr>
        <p:spPr>
          <a:xfrm>
            <a:off x="457200" y="953202"/>
            <a:ext cx="2008800" cy="1246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2000">
                <a:solidFill>
                  <a:srgbClr val="000000"/>
                </a:solidFill>
                <a:latin typeface="Poppins"/>
                <a:ea typeface="Poppins"/>
                <a:cs typeface="Poppins"/>
                <a:sym typeface="Poppins"/>
              </a:rPr>
              <a:t>Anchor Layer Teacher Guide</a:t>
            </a:r>
            <a:endParaRPr b="1" sz="2000">
              <a:solidFill>
                <a:srgbClr val="000000"/>
              </a:solidFill>
              <a:latin typeface="Poppins"/>
              <a:ea typeface="Poppins"/>
              <a:cs typeface="Poppins"/>
              <a:sym typeface="Poppins"/>
            </a:endParaRPr>
          </a:p>
          <a:p>
            <a:pPr indent="0" lvl="0" marL="0" rtl="0" algn="l">
              <a:spcBef>
                <a:spcPts val="0"/>
              </a:spcBef>
              <a:spcAft>
                <a:spcPts val="0"/>
              </a:spcAft>
              <a:buNone/>
            </a:pPr>
            <a:r>
              <a:t/>
            </a:r>
            <a:endParaRPr sz="1200">
              <a:solidFill>
                <a:srgbClr val="000000"/>
              </a:solidFill>
              <a:latin typeface="Poppins"/>
              <a:ea typeface="Poppins"/>
              <a:cs typeface="Poppins"/>
              <a:sym typeface="Poppins"/>
            </a:endParaRPr>
          </a:p>
          <a:p>
            <a:pPr indent="0" lvl="0" marL="0" rtl="0" algn="l">
              <a:spcBef>
                <a:spcPts val="0"/>
              </a:spcBef>
              <a:spcAft>
                <a:spcPts val="0"/>
              </a:spcAft>
              <a:buNone/>
            </a:pPr>
            <a:r>
              <a:t/>
            </a:r>
            <a:endParaRPr sz="500">
              <a:solidFill>
                <a:srgbClr val="000000"/>
              </a:solidFill>
              <a:latin typeface="Poppins"/>
              <a:ea typeface="Poppins"/>
              <a:cs typeface="Poppins"/>
              <a:sym typeface="Poppins"/>
            </a:endParaRPr>
          </a:p>
          <a:p>
            <a:pPr indent="0" lvl="0" marL="0" rtl="0" algn="l">
              <a:spcBef>
                <a:spcPts val="0"/>
              </a:spcBef>
              <a:spcAft>
                <a:spcPts val="0"/>
              </a:spcAft>
              <a:buNone/>
            </a:pPr>
            <a:r>
              <a:rPr lang="en" sz="1200">
                <a:solidFill>
                  <a:srgbClr val="000000"/>
                </a:solidFill>
                <a:latin typeface="Poppins"/>
                <a:ea typeface="Poppins"/>
                <a:cs typeface="Poppins"/>
                <a:sym typeface="Poppins"/>
              </a:rPr>
              <a:t>A curriculum companion for </a:t>
            </a:r>
            <a:r>
              <a:rPr lang="en" sz="1200" u="sng">
                <a:solidFill>
                  <a:srgbClr val="000000"/>
                </a:solidFill>
                <a:latin typeface="Poppins"/>
                <a:ea typeface="Poppins"/>
                <a:cs typeface="Poppins"/>
                <a:sym typeface="Poppins"/>
                <a:hlinkClick r:id="rId7">
                  <a:extLst>
                    <a:ext uri="{A12FA001-AC4F-418D-AE19-62706E023703}">
                      <ahyp:hlinkClr val="tx"/>
                    </a:ext>
                  </a:extLst>
                </a:hlinkClick>
              </a:rPr>
              <a:t>Anchor Layer</a:t>
            </a:r>
            <a:r>
              <a:rPr lang="en" sz="1200">
                <a:solidFill>
                  <a:srgbClr val="000000"/>
                </a:solidFill>
                <a:latin typeface="Poppins"/>
                <a:ea typeface="Poppins"/>
                <a:cs typeface="Poppins"/>
                <a:sym typeface="Poppins"/>
              </a:rPr>
              <a:t> users</a:t>
            </a:r>
            <a:endParaRPr sz="1200">
              <a:solidFill>
                <a:srgbClr val="000000"/>
              </a:solidFill>
              <a:latin typeface="Poppins"/>
              <a:ea typeface="Poppins"/>
              <a:cs typeface="Poppins"/>
              <a:sym typeface="Poppins"/>
            </a:endParaRPr>
          </a:p>
        </p:txBody>
      </p:sp>
      <p:pic>
        <p:nvPicPr>
          <p:cNvPr id="59" name="Google Shape;59;p13"/>
          <p:cNvPicPr preferRelativeResize="0"/>
          <p:nvPr/>
        </p:nvPicPr>
        <p:blipFill rotWithShape="1">
          <a:blip r:embed="rId8">
            <a:alphaModFix/>
          </a:blip>
          <a:srcRect b="1276" l="0" r="0" t="1276"/>
          <a:stretch/>
        </p:blipFill>
        <p:spPr>
          <a:xfrm>
            <a:off x="463261" y="457200"/>
            <a:ext cx="1232057" cy="161925"/>
          </a:xfrm>
          <a:prstGeom prst="rect">
            <a:avLst/>
          </a:prstGeom>
          <a:noFill/>
          <a:ln>
            <a:noFill/>
          </a:ln>
        </p:spPr>
      </p:pic>
      <p:sp>
        <p:nvSpPr>
          <p:cNvPr id="60" name="Google Shape;60;p13"/>
          <p:cNvSpPr txBox="1"/>
          <p:nvPr/>
        </p:nvSpPr>
        <p:spPr>
          <a:xfrm>
            <a:off x="3305550" y="1261872"/>
            <a:ext cx="3000000" cy="400200"/>
          </a:xfrm>
          <a:prstGeom prst="rect">
            <a:avLst/>
          </a:prstGeom>
          <a:noFill/>
          <a:ln>
            <a:noFill/>
          </a:ln>
        </p:spPr>
        <p:txBody>
          <a:bodyPr anchorCtr="0" anchor="t" bIns="91425" lIns="0" spcFirstLastPara="1" rIns="91425" wrap="square" tIns="0">
            <a:spAutoFit/>
          </a:bodyPr>
          <a:lstStyle/>
          <a:p>
            <a:pPr indent="0" lvl="0" marL="0" rtl="0" algn="l">
              <a:spcBef>
                <a:spcPts val="1000"/>
              </a:spcBef>
              <a:spcAft>
                <a:spcPts val="1000"/>
              </a:spcAft>
              <a:buNone/>
            </a:pPr>
            <a:r>
              <a:rPr b="1" lang="en" sz="2000">
                <a:solidFill>
                  <a:srgbClr val="000000"/>
                </a:solidFill>
                <a:latin typeface="Poppins"/>
                <a:ea typeface="Poppins"/>
                <a:cs typeface="Poppins"/>
                <a:sym typeface="Poppins"/>
              </a:rPr>
              <a:t>Grade </a:t>
            </a:r>
            <a:r>
              <a:rPr b="1" lang="en" sz="2000">
                <a:latin typeface="Poppins"/>
                <a:ea typeface="Poppins"/>
                <a:cs typeface="Poppins"/>
                <a:sym typeface="Poppins"/>
              </a:rPr>
              <a:t>2</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2"/>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90" name="Google Shape;190;p22"/>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91" name="Google Shape;191;p22"/>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Could a plant survive without light? </a:t>
            </a:r>
            <a:r>
              <a:rPr lang="en" sz="1200">
                <a:solidFill>
                  <a:schemeClr val="dk1"/>
                </a:solidFill>
                <a:latin typeface="Poppins"/>
                <a:ea typeface="Poppins"/>
                <a:cs typeface="Poppins"/>
                <a:sym typeface="Poppins"/>
              </a:rPr>
              <a:t>(pg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Water, Sunlight, &amp; Plant Growth</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While plants can grow in the dark, they can’t do it for long without becoming sick. Light is a requirement for plants to fully grow and be healthy. Fortunately for plants in Death Valley, there is an abundance of sunlight.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worksheet that they worked on during the Anchor Phenomenon. They should understand that the plants also require sunlight to grow and be healthy. Fortunately, Death Valley has an abundance of sunlight.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may add to their worksheet by drawing pictures and/or writing words to show that sunlight is an important part of the superbloom cycle.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Why do the flowers eventually dry up and disappear?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pic>
        <p:nvPicPr>
          <p:cNvPr id="192" name="Google Shape;192;p22"/>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pic>
        <p:nvPicPr>
          <p:cNvPr id="193" name="Google Shape;193;p22"/>
          <p:cNvPicPr preferRelativeResize="0"/>
          <p:nvPr/>
        </p:nvPicPr>
        <p:blipFill>
          <a:blip r:embed="rId4">
            <a:alphaModFix/>
          </a:blip>
          <a:stretch>
            <a:fillRect/>
          </a:stretch>
        </p:blipFill>
        <p:spPr>
          <a:xfrm>
            <a:off x="5576925" y="1280150"/>
            <a:ext cx="1738275" cy="986369"/>
          </a:xfrm>
          <a:prstGeom prst="rect">
            <a:avLst/>
          </a:prstGeom>
          <a:noFill/>
          <a:ln>
            <a:noFill/>
          </a:ln>
        </p:spPr>
      </p:pic>
      <p:graphicFrame>
        <p:nvGraphicFramePr>
          <p:cNvPr id="194" name="Google Shape;194;p22"/>
          <p:cNvGraphicFramePr/>
          <p:nvPr/>
        </p:nvGraphicFramePr>
        <p:xfrm>
          <a:off x="5576925" y="1280160"/>
          <a:ext cx="3000000" cy="3000000"/>
        </p:xfrm>
        <a:graphic>
          <a:graphicData uri="http://schemas.openxmlformats.org/drawingml/2006/table">
            <a:tbl>
              <a:tblPr>
                <a:noFill/>
                <a:tableStyleId>{38217FE2-0E03-4C47-9844-A793DF1D7442}</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18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85100">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7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8510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009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95" name="Google Shape;195;p22"/>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Plant Growth &amp; Interactions</a:t>
            </a:r>
            <a:r>
              <a:rPr lang="en" sz="1200">
                <a:latin typeface="Poppins"/>
                <a:ea typeface="Poppins"/>
                <a:cs typeface="Poppins"/>
                <a:sym typeface="Poppins"/>
              </a:rPr>
              <a:t>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r>
              <a:rPr lang="en" sz="1000">
                <a:solidFill>
                  <a:srgbClr val="000000"/>
                </a:solidFill>
                <a:latin typeface="Poppins"/>
                <a:ea typeface="Poppins"/>
                <a:cs typeface="Poppins"/>
                <a:sym typeface="Poppins"/>
              </a:rPr>
              <a:t> </a:t>
            </a:r>
            <a:endParaRPr sz="800">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pic>
        <p:nvPicPr>
          <p:cNvPr id="200" name="Google Shape;200;p23"/>
          <p:cNvPicPr preferRelativeResize="0"/>
          <p:nvPr/>
        </p:nvPicPr>
        <p:blipFill>
          <a:blip r:embed="rId3">
            <a:alphaModFix/>
          </a:blip>
          <a:stretch>
            <a:fillRect/>
          </a:stretch>
        </p:blipFill>
        <p:spPr>
          <a:xfrm>
            <a:off x="5576925" y="1280150"/>
            <a:ext cx="1738275" cy="986369"/>
          </a:xfrm>
          <a:prstGeom prst="rect">
            <a:avLst/>
          </a:prstGeom>
          <a:noFill/>
          <a:ln>
            <a:noFill/>
          </a:ln>
        </p:spPr>
      </p:pic>
      <p:sp>
        <p:nvSpPr>
          <p:cNvPr id="201" name="Google Shape;201;p23"/>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02" name="Google Shape;202;p23"/>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03" name="Google Shape;203;p23"/>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4: How much water should you give a plant? </a:t>
            </a:r>
            <a:r>
              <a:rPr lang="en" sz="1200">
                <a:solidFill>
                  <a:schemeClr val="dk1"/>
                </a:solidFill>
                <a:latin typeface="Poppins"/>
                <a:ea typeface="Poppins"/>
                <a:cs typeface="Poppins"/>
                <a:sym typeface="Poppins"/>
              </a:rPr>
              <a:t>(pg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Plant Needs &amp; Habitats</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investigate how different plants grow best under very different conditions, ranging from deserts to tropical rainforests.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Puzzling Plants, students plan and conduct virtual experiments in order to determine how much water and sunlight a set of mystery plants need to grow and stay healthy.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sz="1000">
              <a:solidFill>
                <a:schemeClr val="dk1"/>
              </a:solidFill>
              <a:latin typeface="Poppins"/>
              <a:ea typeface="Poppins"/>
              <a:cs typeface="Poppins"/>
              <a:sym typeface="Poppins"/>
            </a:endParaRPr>
          </a:p>
        </p:txBody>
      </p:sp>
      <p:graphicFrame>
        <p:nvGraphicFramePr>
          <p:cNvPr id="204" name="Google Shape;204;p23"/>
          <p:cNvGraphicFramePr/>
          <p:nvPr/>
        </p:nvGraphicFramePr>
        <p:xfrm>
          <a:off x="5576925" y="1280160"/>
          <a:ext cx="3000000" cy="3000000"/>
        </p:xfrm>
        <a:graphic>
          <a:graphicData uri="http://schemas.openxmlformats.org/drawingml/2006/table">
            <a:tbl>
              <a:tblPr>
                <a:noFill/>
                <a:tableStyleId>{38217FE2-0E03-4C47-9844-A793DF1D7442}</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85100">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009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205" name="Google Shape;205;p23"/>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06" name="Google Shape;206;p23"/>
          <p:cNvSpPr/>
          <p:nvPr/>
        </p:nvSpPr>
        <p:spPr>
          <a:xfrm>
            <a:off x="457350" y="4499700"/>
            <a:ext cx="6857700" cy="35469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7" name="Google Shape;207;p23"/>
          <p:cNvSpPr txBox="1"/>
          <p:nvPr/>
        </p:nvSpPr>
        <p:spPr>
          <a:xfrm>
            <a:off x="3341300" y="4870950"/>
            <a:ext cx="36822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We suggest students work in pairs to share ideas. This activity walks students through virtual experiments to help reinforce the concept that an experiment should only change one part (variable), but keep all the other parts the same (controls).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We think it’s best to follow-up these learnings with a hands-on experiment that uses real plants! If you have radish plants leftover from the lesson “Could a plant survive without light?”, you can guide your students to plan and conduct a few classroom experiments.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208" name="Google Shape;208;p23"/>
          <p:cNvPicPr preferRelativeResize="0"/>
          <p:nvPr/>
        </p:nvPicPr>
        <p:blipFill rotWithShape="1">
          <a:blip r:embed="rId5">
            <a:alphaModFix/>
          </a:blip>
          <a:srcRect b="0" l="0" r="3072" t="0"/>
          <a:stretch/>
        </p:blipFill>
        <p:spPr>
          <a:xfrm>
            <a:off x="929650" y="6475860"/>
            <a:ext cx="2018575" cy="1113665"/>
          </a:xfrm>
          <a:prstGeom prst="rect">
            <a:avLst/>
          </a:prstGeom>
          <a:noFill/>
          <a:ln>
            <a:noFill/>
          </a:ln>
          <a:effectLst>
            <a:outerShdw blurRad="57150" rotWithShape="0" algn="bl" dir="5400000" dist="19050">
              <a:srgbClr val="000000">
                <a:alpha val="50000"/>
              </a:srgbClr>
            </a:outerShdw>
          </a:effectLst>
        </p:spPr>
      </p:pic>
      <p:pic>
        <p:nvPicPr>
          <p:cNvPr id="209" name="Google Shape;209;p23"/>
          <p:cNvPicPr preferRelativeResize="0"/>
          <p:nvPr/>
        </p:nvPicPr>
        <p:blipFill>
          <a:blip r:embed="rId6">
            <a:alphaModFix/>
          </a:blip>
          <a:stretch>
            <a:fillRect/>
          </a:stretch>
        </p:blipFill>
        <p:spPr>
          <a:xfrm>
            <a:off x="929651" y="4870950"/>
            <a:ext cx="2018576" cy="1450166"/>
          </a:xfrm>
          <a:prstGeom prst="rect">
            <a:avLst/>
          </a:prstGeom>
          <a:noFill/>
          <a:ln>
            <a:noFill/>
          </a:ln>
          <a:effectLst>
            <a:outerShdw blurRad="57150" rotWithShape="0" algn="bl" dir="5400000" dist="19050">
              <a:srgbClr val="000000">
                <a:alpha val="50000"/>
              </a:srgbClr>
            </a:outerShdw>
          </a:effectLst>
        </p:spPr>
      </p:pic>
      <p:sp>
        <p:nvSpPr>
          <p:cNvPr id="210" name="Google Shape;210;p23"/>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Plant Growth &amp; Interactions</a:t>
            </a:r>
            <a:r>
              <a:rPr lang="en" sz="1200">
                <a:latin typeface="Poppins"/>
                <a:ea typeface="Poppins"/>
                <a:cs typeface="Poppins"/>
                <a:sym typeface="Poppins"/>
              </a:rPr>
              <a:t>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r>
              <a:rPr lang="en" sz="1000">
                <a:solidFill>
                  <a:srgbClr val="000000"/>
                </a:solidFill>
                <a:latin typeface="Poppins"/>
                <a:ea typeface="Poppins"/>
                <a:cs typeface="Poppins"/>
                <a:sym typeface="Poppins"/>
              </a:rPr>
              <a:t> </a:t>
            </a:r>
            <a:endParaRPr sz="800">
              <a:latin typeface="Poppins"/>
              <a:ea typeface="Poppins"/>
              <a:cs typeface="Poppins"/>
              <a:sym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24"/>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16" name="Google Shape;216;p24"/>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17" name="Google Shape;217;p24"/>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4: How much water should you give a plant? </a:t>
            </a:r>
            <a:r>
              <a:rPr lang="en" sz="1200">
                <a:solidFill>
                  <a:schemeClr val="dk1"/>
                </a:solidFill>
                <a:latin typeface="Poppins"/>
                <a:ea typeface="Poppins"/>
                <a:cs typeface="Poppins"/>
                <a:sym typeface="Poppins"/>
              </a:rPr>
              <a:t>(pg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Plant Needs &amp; Habitats</a:t>
            </a:r>
            <a:endParaRPr b="1"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All plants require water and light to grow and be healthy. Unfortunately, Death Valley is a place of extremes. No matter how good the conditions are for a superbloom, they don’t last for long. After blooming for just a few weeks, there is just too much sunlight (which causes too much heat) and not enough water for the flowers to survive. They eventually dry up and crumble. The seeds they produced, however, sit in wait for the next time that conditions are just right!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worksheet that they worked on during the Anchor Phenomenon. They should understand that the flowers eventually dry up from too much sunlight and not enough water. Their seeds are left behind, though, waiting for the next time the rains come.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may add to their worksheet by writing words to explain that the flowers dry up because of too much heat/light and not enough water.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What other living things need water in Death Valley?</a:t>
            </a:r>
            <a:endParaRPr b="1" sz="1000">
              <a:solidFill>
                <a:schemeClr val="dk1"/>
              </a:solidFill>
              <a:latin typeface="Poppins"/>
              <a:ea typeface="Poppins"/>
              <a:cs typeface="Poppins"/>
              <a:sym typeface="Poppins"/>
            </a:endParaRPr>
          </a:p>
        </p:txBody>
      </p:sp>
      <p:pic>
        <p:nvPicPr>
          <p:cNvPr id="218" name="Google Shape;218;p24"/>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pic>
        <p:nvPicPr>
          <p:cNvPr id="219" name="Google Shape;219;p24"/>
          <p:cNvPicPr preferRelativeResize="0"/>
          <p:nvPr/>
        </p:nvPicPr>
        <p:blipFill>
          <a:blip r:embed="rId4">
            <a:alphaModFix/>
          </a:blip>
          <a:stretch>
            <a:fillRect/>
          </a:stretch>
        </p:blipFill>
        <p:spPr>
          <a:xfrm>
            <a:off x="5576925" y="1280150"/>
            <a:ext cx="1738275" cy="986369"/>
          </a:xfrm>
          <a:prstGeom prst="rect">
            <a:avLst/>
          </a:prstGeom>
          <a:noFill/>
          <a:ln>
            <a:noFill/>
          </a:ln>
        </p:spPr>
      </p:pic>
      <p:graphicFrame>
        <p:nvGraphicFramePr>
          <p:cNvPr id="220" name="Google Shape;220;p24"/>
          <p:cNvGraphicFramePr/>
          <p:nvPr/>
        </p:nvGraphicFramePr>
        <p:xfrm>
          <a:off x="5576925" y="1280160"/>
          <a:ext cx="3000000" cy="3000000"/>
        </p:xfrm>
        <a:graphic>
          <a:graphicData uri="http://schemas.openxmlformats.org/drawingml/2006/table">
            <a:tbl>
              <a:tblPr>
                <a:noFill/>
                <a:tableStyleId>{38217FE2-0E03-4C47-9844-A793DF1D7442}</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85100">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009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221" name="Google Shape;221;p24"/>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Plant Growth &amp; Interactions</a:t>
            </a:r>
            <a:r>
              <a:rPr lang="en" sz="1200">
                <a:latin typeface="Poppins"/>
                <a:ea typeface="Poppins"/>
                <a:cs typeface="Poppins"/>
                <a:sym typeface="Poppins"/>
              </a:rPr>
              <a:t>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r>
              <a:rPr lang="en" sz="1000">
                <a:solidFill>
                  <a:srgbClr val="000000"/>
                </a:solidFill>
                <a:latin typeface="Poppins"/>
                <a:ea typeface="Poppins"/>
                <a:cs typeface="Poppins"/>
                <a:sym typeface="Poppins"/>
              </a:rPr>
              <a:t> </a:t>
            </a:r>
            <a:endParaRPr sz="800">
              <a:latin typeface="Poppins"/>
              <a:ea typeface="Poppins"/>
              <a:cs typeface="Poppins"/>
              <a:sym typeface="Poppi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id="226" name="Google Shape;226;p25"/>
          <p:cNvPicPr preferRelativeResize="0"/>
          <p:nvPr/>
        </p:nvPicPr>
        <p:blipFill>
          <a:blip r:embed="rId3">
            <a:alphaModFix/>
          </a:blip>
          <a:stretch>
            <a:fillRect/>
          </a:stretch>
        </p:blipFill>
        <p:spPr>
          <a:xfrm>
            <a:off x="5577800" y="1255745"/>
            <a:ext cx="1737400" cy="985873"/>
          </a:xfrm>
          <a:prstGeom prst="rect">
            <a:avLst/>
          </a:prstGeom>
          <a:noFill/>
          <a:ln>
            <a:noFill/>
          </a:ln>
        </p:spPr>
      </p:pic>
      <p:sp>
        <p:nvSpPr>
          <p:cNvPr id="227" name="Google Shape;227;p25"/>
          <p:cNvSpPr txBox="1"/>
          <p:nvPr/>
        </p:nvSpPr>
        <p:spPr>
          <a:xfrm>
            <a:off x="7023423" y="9290304"/>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28" name="Google Shape;228;p25"/>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29" name="Google Shape;229;p25"/>
          <p:cNvSpPr txBox="1"/>
          <p:nvPr/>
        </p:nvSpPr>
        <p:spPr>
          <a:xfrm>
            <a:off x="457200" y="1280150"/>
            <a:ext cx="4918800" cy="3885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Performance Task: How can anything live in Death Valley?</a:t>
            </a:r>
            <a:endParaRPr sz="1200">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Water, Plants, &amp; Animals, &amp; Habitats</a:t>
            </a:r>
            <a:endParaRPr sz="1200">
              <a:solidFill>
                <a:schemeClr val="dk1"/>
              </a:solidFill>
              <a:latin typeface="Poppins"/>
              <a:ea typeface="Poppins"/>
              <a:cs typeface="Poppins"/>
              <a:sym typeface="Poppins"/>
            </a:endParaRPr>
          </a:p>
          <a:p>
            <a:pPr indent="0" lvl="0" marL="0" rtl="0" algn="l">
              <a:spcBef>
                <a:spcPts val="0"/>
              </a:spcBef>
              <a:spcAft>
                <a:spcPts val="0"/>
              </a:spcAft>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In this performance task, students will obtain information about Death Valley in order to see how different living things make use of water in different forms and in different places.</a:t>
            </a:r>
            <a:endParaRPr sz="1000">
              <a:solidFill>
                <a:schemeClr val="dk1"/>
              </a:solidFill>
              <a:latin typeface="Poppins"/>
              <a:ea typeface="Poppins"/>
              <a:cs typeface="Poppins"/>
              <a:sym typeface="Poppins"/>
            </a:endParaRPr>
          </a:p>
        </p:txBody>
      </p:sp>
      <p:graphicFrame>
        <p:nvGraphicFramePr>
          <p:cNvPr id="230" name="Google Shape;230;p25"/>
          <p:cNvGraphicFramePr/>
          <p:nvPr/>
        </p:nvGraphicFramePr>
        <p:xfrm>
          <a:off x="5577800" y="1280160"/>
          <a:ext cx="3000000" cy="3000000"/>
        </p:xfrm>
        <a:graphic>
          <a:graphicData uri="http://schemas.openxmlformats.org/drawingml/2006/table">
            <a:tbl>
              <a:tblPr>
                <a:noFill/>
                <a:tableStyleId>{38217FE2-0E03-4C47-9844-A793DF1D7442}</a:tableStyleId>
              </a:tblPr>
              <a:tblGrid>
                <a:gridCol w="1737400"/>
              </a:tblGrid>
              <a:tr h="93230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7085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Unit Review</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497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231" name="Google Shape;231;p25"/>
          <p:cNvSpPr/>
          <p:nvPr/>
        </p:nvSpPr>
        <p:spPr>
          <a:xfrm>
            <a:off x="457650" y="3566325"/>
            <a:ext cx="6857700" cy="23700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2" name="Google Shape;232;p25"/>
          <p:cNvSpPr txBox="1"/>
          <p:nvPr/>
        </p:nvSpPr>
        <p:spPr>
          <a:xfrm>
            <a:off x="3627300" y="3948825"/>
            <a:ext cx="33960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Performance Task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After a review of the Plant Adventures unit, students will virtually travel to different locations in Death Valley. They will make observations about how the water at each location supports a wide variety of incredible living things, ranging from one of the oldest living things on Earth to one of the rarest.</a:t>
            </a:r>
            <a:endParaRPr sz="1000">
              <a:solidFill>
                <a:schemeClr val="dk1"/>
              </a:solidFill>
              <a:latin typeface="Poppins"/>
              <a:ea typeface="Poppins"/>
              <a:cs typeface="Poppins"/>
              <a:sym typeface="Poppins"/>
            </a:endParaRPr>
          </a:p>
        </p:txBody>
      </p:sp>
      <p:sp>
        <p:nvSpPr>
          <p:cNvPr id="233" name="Google Shape;233;p25"/>
          <p:cNvSpPr/>
          <p:nvPr/>
        </p:nvSpPr>
        <p:spPr>
          <a:xfrm>
            <a:off x="457200" y="6247050"/>
            <a:ext cx="6857700" cy="3141300"/>
          </a:xfrm>
          <a:prstGeom prst="rect">
            <a:avLst/>
          </a:prstGeom>
          <a:solidFill>
            <a:srgbClr val="BBE28B">
              <a:alpha val="137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4" name="Google Shape;234;p25"/>
          <p:cNvSpPr txBox="1"/>
          <p:nvPr/>
        </p:nvSpPr>
        <p:spPr>
          <a:xfrm>
            <a:off x="821475" y="6467750"/>
            <a:ext cx="5594700" cy="3387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Crosscutting Concepts</a:t>
            </a:r>
            <a:endParaRPr/>
          </a:p>
        </p:txBody>
      </p:sp>
      <p:sp>
        <p:nvSpPr>
          <p:cNvPr id="235" name="Google Shape;235;p25"/>
          <p:cNvSpPr txBox="1"/>
          <p:nvPr/>
        </p:nvSpPr>
        <p:spPr>
          <a:xfrm>
            <a:off x="821475" y="6730250"/>
            <a:ext cx="2928000" cy="24165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rPr i="1" lang="en" sz="1000">
                <a:solidFill>
                  <a:schemeClr val="dk1"/>
                </a:solidFill>
                <a:latin typeface="Poppins"/>
                <a:ea typeface="Poppins"/>
                <a:cs typeface="Poppins"/>
                <a:sym typeface="Poppins"/>
              </a:rPr>
              <a:t>Systems and System Models: </a:t>
            </a:r>
            <a:r>
              <a:rPr lang="en" sz="1000">
                <a:solidFill>
                  <a:schemeClr val="dk1"/>
                </a:solidFill>
                <a:latin typeface="Poppins"/>
                <a:ea typeface="Poppins"/>
                <a:cs typeface="Poppins"/>
                <a:sym typeface="Poppins"/>
              </a:rPr>
              <a:t> A system is made up of a collection of interacting parts and processes. The extreme temperature and dryness in Death Valley ultimately control when and how many of the seeds can begin to grow and produce flowers. This interaction between the conditions in Death Valley and the living things that inhabit the area can be modeled as a cycle that is labeled with various words and drawings.</a:t>
            </a:r>
            <a:endParaRPr sz="1000">
              <a:solidFill>
                <a:schemeClr val="dk1"/>
              </a:solidFill>
              <a:latin typeface="Poppins"/>
              <a:ea typeface="Poppins"/>
              <a:cs typeface="Poppins"/>
              <a:sym typeface="Poppins"/>
            </a:endParaRPr>
          </a:p>
        </p:txBody>
      </p:sp>
      <p:pic>
        <p:nvPicPr>
          <p:cNvPr id="236" name="Google Shape;236;p25"/>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237" name="Google Shape;237;p25"/>
          <p:cNvPicPr preferRelativeResize="0"/>
          <p:nvPr/>
        </p:nvPicPr>
        <p:blipFill>
          <a:blip r:embed="rId5">
            <a:alphaModFix/>
          </a:blip>
          <a:stretch>
            <a:fillRect/>
          </a:stretch>
        </p:blipFill>
        <p:spPr>
          <a:xfrm>
            <a:off x="905326" y="3948825"/>
            <a:ext cx="2112200" cy="1575074"/>
          </a:xfrm>
          <a:prstGeom prst="rect">
            <a:avLst/>
          </a:prstGeom>
          <a:noFill/>
          <a:ln>
            <a:noFill/>
          </a:ln>
          <a:effectLst>
            <a:outerShdw blurRad="57150" rotWithShape="0" algn="bl" dir="5400000" dist="19050">
              <a:srgbClr val="000000">
                <a:alpha val="50000"/>
              </a:srgbClr>
            </a:outerShdw>
          </a:effectLst>
        </p:spPr>
      </p:pic>
      <p:sp>
        <p:nvSpPr>
          <p:cNvPr id="238" name="Google Shape;238;p25"/>
          <p:cNvSpPr txBox="1"/>
          <p:nvPr/>
        </p:nvSpPr>
        <p:spPr>
          <a:xfrm>
            <a:off x="4012800" y="6730250"/>
            <a:ext cx="2928000" cy="10314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rPr i="1" lang="en" sz="1000">
                <a:solidFill>
                  <a:schemeClr val="dk1"/>
                </a:solidFill>
                <a:latin typeface="Poppins"/>
                <a:ea typeface="Poppins"/>
                <a:cs typeface="Poppins"/>
                <a:sym typeface="Poppins"/>
              </a:rPr>
              <a:t>Cause and Effect: </a:t>
            </a:r>
            <a:r>
              <a:rPr lang="en" sz="1000">
                <a:solidFill>
                  <a:schemeClr val="dk1"/>
                </a:solidFill>
                <a:latin typeface="Poppins"/>
                <a:ea typeface="Poppins"/>
                <a:cs typeface="Poppins"/>
                <a:sym typeface="Poppins"/>
              </a:rPr>
              <a:t>The environmental conditions in Death Valley are the causes that lead to the effects of huge numbers of flowers blooming—or not!</a:t>
            </a:r>
            <a:endParaRPr sz="1000">
              <a:solidFill>
                <a:schemeClr val="dk1"/>
              </a:solidFill>
              <a:latin typeface="Poppins"/>
              <a:ea typeface="Poppins"/>
              <a:cs typeface="Poppins"/>
              <a:sym typeface="Poppins"/>
            </a:endParaRPr>
          </a:p>
        </p:txBody>
      </p:sp>
      <p:sp>
        <p:nvSpPr>
          <p:cNvPr id="239" name="Google Shape;239;p25"/>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Plant Growth &amp; Interactions</a:t>
            </a:r>
            <a:r>
              <a:rPr lang="en" sz="1200">
                <a:latin typeface="Poppins"/>
                <a:ea typeface="Poppins"/>
                <a:cs typeface="Poppins"/>
                <a:sym typeface="Poppins"/>
              </a:rPr>
              <a:t>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r>
              <a:rPr lang="en" sz="1000">
                <a:solidFill>
                  <a:srgbClr val="000000"/>
                </a:solidFill>
                <a:latin typeface="Poppins"/>
                <a:ea typeface="Poppins"/>
                <a:cs typeface="Poppins"/>
                <a:sym typeface="Poppins"/>
              </a:rPr>
              <a:t> </a:t>
            </a:r>
            <a:endParaRPr sz="800">
              <a:latin typeface="Poppins"/>
              <a:ea typeface="Poppins"/>
              <a:cs typeface="Poppins"/>
              <a:sym typeface="Poppi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pic>
        <p:nvPicPr>
          <p:cNvPr id="65" name="Google Shape;65;p14"/>
          <p:cNvPicPr preferRelativeResize="0"/>
          <p:nvPr/>
        </p:nvPicPr>
        <p:blipFill rotWithShape="1">
          <a:blip r:embed="rId3">
            <a:alphaModFix/>
          </a:blip>
          <a:srcRect b="0" l="39" r="39" t="0"/>
          <a:stretch/>
        </p:blipFill>
        <p:spPr>
          <a:xfrm>
            <a:off x="465590" y="5455955"/>
            <a:ext cx="6858002" cy="4085083"/>
          </a:xfrm>
          <a:prstGeom prst="rect">
            <a:avLst/>
          </a:prstGeom>
          <a:noFill/>
          <a:ln>
            <a:noFill/>
          </a:ln>
        </p:spPr>
      </p:pic>
      <p:sp>
        <p:nvSpPr>
          <p:cNvPr id="66" name="Google Shape;66;p14"/>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67" name="Google Shape;67;p14"/>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68" name="Google Shape;68;p14"/>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Plant Growth &amp; Interactions</a:t>
            </a:r>
            <a:r>
              <a:rPr lang="en" sz="1200">
                <a:latin typeface="Poppins"/>
                <a:ea typeface="Poppins"/>
                <a:cs typeface="Poppins"/>
                <a:sym typeface="Poppins"/>
              </a:rPr>
              <a:t>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r>
              <a:rPr lang="en" sz="1000">
                <a:solidFill>
                  <a:srgbClr val="000000"/>
                </a:solidFill>
                <a:latin typeface="Poppins"/>
                <a:ea typeface="Poppins"/>
                <a:cs typeface="Poppins"/>
                <a:sym typeface="Poppins"/>
              </a:rPr>
              <a:t> </a:t>
            </a:r>
            <a:endParaRPr sz="800">
              <a:latin typeface="Poppins"/>
              <a:ea typeface="Poppins"/>
              <a:cs typeface="Poppins"/>
              <a:sym typeface="Poppins"/>
            </a:endParaRPr>
          </a:p>
        </p:txBody>
      </p:sp>
      <p:sp>
        <p:nvSpPr>
          <p:cNvPr id="69" name="Google Shape;69;p14"/>
          <p:cNvSpPr txBox="1"/>
          <p:nvPr/>
        </p:nvSpPr>
        <p:spPr>
          <a:xfrm>
            <a:off x="457200" y="1280160"/>
            <a:ext cx="6858000" cy="1152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rgbClr val="000000"/>
              </a:buClr>
              <a:buSzPts val="1100"/>
              <a:buFont typeface="Arial"/>
              <a:buNone/>
            </a:pPr>
            <a:r>
              <a:rPr b="1" lang="en" sz="1200">
                <a:solidFill>
                  <a:schemeClr val="dk1"/>
                </a:solidFill>
                <a:latin typeface="Poppins"/>
                <a:ea typeface="Poppins"/>
                <a:cs typeface="Poppins"/>
                <a:sym typeface="Poppins"/>
              </a:rPr>
              <a:t>Unit Summary</a:t>
            </a:r>
            <a:endParaRPr sz="12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In this unit, students explore how plants interact with the environment to meet their needs. Students build models of seeds to explore how and why plants disperse their seeds. Students also conduct hands-on investigations to determine what those seeds need in order to grow, and what the adult plants need in order to survive and thrive. </a:t>
            </a:r>
            <a:r>
              <a:rPr lang="en" sz="1000" u="sng">
                <a:solidFill>
                  <a:schemeClr val="dk1"/>
                </a:solidFill>
                <a:latin typeface="Poppins"/>
                <a:ea typeface="Poppins"/>
                <a:cs typeface="Poppins"/>
                <a:sym typeface="Poppins"/>
                <a:hlinkClick r:id="rId4">
                  <a:extLst>
                    <a:ext uri="{A12FA001-AC4F-418D-AE19-62706E023703}">
                      <ahyp:hlinkClr val="tx"/>
                    </a:ext>
                  </a:extLst>
                </a:hlinkClick>
              </a:rPr>
              <a:t>Assessments</a:t>
            </a:r>
            <a:endParaRPr b="1" sz="1200">
              <a:solidFill>
                <a:schemeClr val="dk1"/>
              </a:solidFill>
              <a:latin typeface="Poppins"/>
              <a:ea typeface="Poppins"/>
              <a:cs typeface="Poppins"/>
              <a:sym typeface="Poppins"/>
            </a:endParaRPr>
          </a:p>
        </p:txBody>
      </p:sp>
      <p:graphicFrame>
        <p:nvGraphicFramePr>
          <p:cNvPr id="70" name="Google Shape;70;p14"/>
          <p:cNvGraphicFramePr/>
          <p:nvPr/>
        </p:nvGraphicFramePr>
        <p:xfrm>
          <a:off x="457200" y="2514600"/>
          <a:ext cx="3000000" cy="3000000"/>
        </p:xfrm>
        <a:graphic>
          <a:graphicData uri="http://schemas.openxmlformats.org/drawingml/2006/table">
            <a:tbl>
              <a:tblPr>
                <a:noFill/>
                <a:tableStyleId>{38217FE2-0E03-4C47-9844-A793DF1D7442}</a:tableStyleId>
              </a:tblPr>
              <a:tblGrid>
                <a:gridCol w="2985725"/>
                <a:gridCol w="1354850"/>
                <a:gridCol w="1317750"/>
                <a:gridCol w="1199675"/>
              </a:tblGrid>
              <a:tr h="183700">
                <a:tc>
                  <a:txBody>
                    <a:bodyPr/>
                    <a:lstStyle/>
                    <a:p>
                      <a:pPr indent="0" lvl="0" marL="0" rtl="0" algn="l">
                        <a:spcBef>
                          <a:spcPts val="0"/>
                        </a:spcBef>
                        <a:spcAft>
                          <a:spcPts val="0"/>
                        </a:spcAft>
                        <a:buNone/>
                      </a:pPr>
                      <a:r>
                        <a:rPr b="1" lang="en" sz="800">
                          <a:latin typeface="Poppins"/>
                          <a:ea typeface="Poppins"/>
                          <a:cs typeface="Poppins"/>
                          <a:sym typeface="Poppins"/>
                        </a:rPr>
                        <a:t>Performance</a:t>
                      </a:r>
                      <a:endParaRPr b="1" sz="800">
                        <a:latin typeface="Poppins"/>
                        <a:ea typeface="Poppins"/>
                        <a:cs typeface="Poppins"/>
                        <a:sym typeface="Poppins"/>
                      </a:endParaRPr>
                    </a:p>
                    <a:p>
                      <a:pPr indent="0" lvl="0" marL="0" rtl="0" algn="l">
                        <a:spcBef>
                          <a:spcPts val="0"/>
                        </a:spcBef>
                        <a:spcAft>
                          <a:spcPts val="0"/>
                        </a:spcAft>
                        <a:buNone/>
                      </a:pPr>
                      <a:r>
                        <a:rPr b="1" lang="en" sz="800">
                          <a:latin typeface="Poppins"/>
                          <a:ea typeface="Poppins"/>
                          <a:cs typeface="Poppins"/>
                          <a:sym typeface="Poppins"/>
                        </a:rPr>
                        <a:t> Expectations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Science &amp; Eng</a:t>
                      </a:r>
                      <a:r>
                        <a:rPr b="1" lang="en" sz="800">
                          <a:latin typeface="Poppins"/>
                          <a:ea typeface="Poppins"/>
                          <a:cs typeface="Poppins"/>
                          <a:sym typeface="Poppins"/>
                        </a:rPr>
                        <a:t>ineering </a:t>
                      </a:r>
                      <a:endParaRPr b="1" sz="800">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Practices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Disciplinary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b="1" lang="en" sz="800">
                          <a:solidFill>
                            <a:srgbClr val="000000"/>
                          </a:solidFill>
                          <a:latin typeface="Poppins"/>
                          <a:ea typeface="Poppins"/>
                          <a:cs typeface="Poppins"/>
                          <a:sym typeface="Poppins"/>
                        </a:rPr>
                        <a:t>Core Ideas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Crosscutting Concepts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r>
              <a:tr h="903750">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K-2-ETS1-2. Develop a simple sketch, drawing, or physical model to illustrate how the shape of an object helps it function as needed to solve a given problem.</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2-LS2-1. Plan and conduct an investigation to determine if plants need sunlight and water to grow.</a:t>
                      </a:r>
                      <a:endParaRPr sz="8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2-LS2-2. Develop a simple model that mimics the function of an animal in dispersing seeds or pollinating plants.</a:t>
                      </a:r>
                      <a:endParaRPr sz="800">
                        <a:solidFill>
                          <a:schemeClr val="dk1"/>
                        </a:solidFill>
                        <a:latin typeface="Poppins"/>
                        <a:ea typeface="Poppins"/>
                        <a:cs typeface="Poppins"/>
                        <a:sym typeface="Poppins"/>
                      </a:endParaRPr>
                    </a:p>
                  </a:txBody>
                  <a:tcPr marT="91425" marB="91425" marR="0" marL="91425">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Developing and Using Models</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Planning and Carrying Out Investigations</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Analyzing and Interpreting Data</a:t>
                      </a:r>
                      <a:endParaRPr sz="800">
                        <a:solidFill>
                          <a:schemeClr val="dk1"/>
                        </a:solidFill>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LS2.A: Interdependent</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latin typeface="Poppins"/>
                          <a:ea typeface="Poppins"/>
                          <a:cs typeface="Poppins"/>
                          <a:sym typeface="Poppins"/>
                        </a:rPr>
                        <a:t>Relationships in</a:t>
                      </a:r>
                      <a:endParaRPr sz="8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800">
                          <a:latin typeface="Poppins"/>
                          <a:ea typeface="Poppins"/>
                          <a:cs typeface="Poppins"/>
                          <a:sym typeface="Poppins"/>
                        </a:rPr>
                        <a:t>Ecosystems</a:t>
                      </a:r>
                      <a:endParaRPr sz="800">
                        <a:latin typeface="Poppins"/>
                        <a:ea typeface="Poppins"/>
                        <a:cs typeface="Poppins"/>
                        <a:sym typeface="Poppins"/>
                      </a:endParaRPr>
                    </a:p>
                    <a:p>
                      <a:pPr indent="0" lvl="0" marL="0" rtl="0" algn="l">
                        <a:lnSpc>
                          <a:spcPct val="150000"/>
                        </a:lnSpc>
                        <a:spcBef>
                          <a:spcPts val="0"/>
                        </a:spcBef>
                        <a:spcAft>
                          <a:spcPts val="0"/>
                        </a:spcAft>
                        <a:buNone/>
                      </a:pPr>
                      <a:r>
                        <a:rPr lang="en" sz="800">
                          <a:latin typeface="Poppins"/>
                          <a:ea typeface="Poppins"/>
                          <a:cs typeface="Poppins"/>
                          <a:sym typeface="Poppins"/>
                        </a:rPr>
                        <a:t> </a:t>
                      </a:r>
                      <a:endParaRPr sz="800">
                        <a:solidFill>
                          <a:schemeClr val="dk1"/>
                        </a:solidFill>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Structure and Function</a:t>
                      </a:r>
                      <a:endParaRPr sz="800">
                        <a:solidFill>
                          <a:srgbClr val="000000"/>
                        </a:solidFill>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Cause and Effect</a:t>
                      </a:r>
                      <a:endParaRPr sz="800">
                        <a:latin typeface="Poppins"/>
                        <a:ea typeface="Poppins"/>
                        <a:cs typeface="Poppins"/>
                        <a:sym typeface="Poppins"/>
                      </a:endParaRPr>
                    </a:p>
                  </a:txBody>
                  <a:tcPr marT="91425" marB="91425" marR="91425" marL="91425">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sp>
        <p:nvSpPr>
          <p:cNvPr id="71" name="Google Shape;71;p14"/>
          <p:cNvSpPr txBox="1"/>
          <p:nvPr/>
        </p:nvSpPr>
        <p:spPr>
          <a:xfrm>
            <a:off x="528625" y="5534075"/>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Anchor Phenomenon</a:t>
            </a:r>
            <a:endParaRPr b="1" sz="1000">
              <a:solidFill>
                <a:schemeClr val="lt1"/>
              </a:solidFill>
              <a:latin typeface="Poppins"/>
              <a:ea typeface="Poppins"/>
              <a:cs typeface="Poppins"/>
              <a:sym typeface="Poppins"/>
            </a:endParaRPr>
          </a:p>
        </p:txBody>
      </p:sp>
      <p:sp>
        <p:nvSpPr>
          <p:cNvPr id="72" name="Google Shape;72;p14"/>
          <p:cNvSpPr txBox="1"/>
          <p:nvPr/>
        </p:nvSpPr>
        <p:spPr>
          <a:xfrm>
            <a:off x="2331720" y="7776100"/>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Performance Task</a:t>
            </a:r>
            <a:endParaRPr b="1" sz="1000">
              <a:solidFill>
                <a:schemeClr val="lt1"/>
              </a:solidFill>
              <a:latin typeface="Poppins"/>
              <a:ea typeface="Poppins"/>
              <a:cs typeface="Poppins"/>
              <a:sym typeface="Poppins"/>
            </a:endParaRPr>
          </a:p>
        </p:txBody>
      </p:sp>
      <p:sp>
        <p:nvSpPr>
          <p:cNvPr id="73" name="Google Shape;73;p14"/>
          <p:cNvSpPr txBox="1"/>
          <p:nvPr/>
        </p:nvSpPr>
        <p:spPr>
          <a:xfrm>
            <a:off x="2335075" y="55340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1</a:t>
            </a:r>
            <a:endParaRPr b="1" sz="1000">
              <a:solidFill>
                <a:schemeClr val="lt1"/>
              </a:solidFill>
              <a:latin typeface="Poppins"/>
              <a:ea typeface="Poppins"/>
              <a:cs typeface="Poppins"/>
              <a:sym typeface="Poppins"/>
            </a:endParaRPr>
          </a:p>
        </p:txBody>
      </p:sp>
      <p:sp>
        <p:nvSpPr>
          <p:cNvPr id="74" name="Google Shape;74;p14"/>
          <p:cNvSpPr txBox="1"/>
          <p:nvPr/>
        </p:nvSpPr>
        <p:spPr>
          <a:xfrm>
            <a:off x="4136575" y="55340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2</a:t>
            </a:r>
            <a:endParaRPr b="1" sz="1000">
              <a:solidFill>
                <a:schemeClr val="lt1"/>
              </a:solidFill>
              <a:latin typeface="Poppins"/>
              <a:ea typeface="Poppins"/>
              <a:cs typeface="Poppins"/>
              <a:sym typeface="Poppins"/>
            </a:endParaRPr>
          </a:p>
        </p:txBody>
      </p:sp>
      <p:sp>
        <p:nvSpPr>
          <p:cNvPr id="75" name="Google Shape;75;p14"/>
          <p:cNvSpPr txBox="1"/>
          <p:nvPr/>
        </p:nvSpPr>
        <p:spPr>
          <a:xfrm>
            <a:off x="5938075" y="55340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3</a:t>
            </a:r>
            <a:endParaRPr b="1" sz="1000">
              <a:solidFill>
                <a:schemeClr val="lt1"/>
              </a:solidFill>
              <a:latin typeface="Poppins"/>
              <a:ea typeface="Poppins"/>
              <a:cs typeface="Poppins"/>
              <a:sym typeface="Poppins"/>
            </a:endParaRPr>
          </a:p>
        </p:txBody>
      </p:sp>
      <p:sp>
        <p:nvSpPr>
          <p:cNvPr id="76" name="Google Shape;76;p14"/>
          <p:cNvSpPr txBox="1"/>
          <p:nvPr/>
        </p:nvSpPr>
        <p:spPr>
          <a:xfrm>
            <a:off x="531150" y="6248400"/>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100"/>
              <a:buFont typeface="Arial"/>
              <a:buNone/>
            </a:pPr>
            <a:r>
              <a:rPr b="1"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Plant Growth and Habitat</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Superbloom</a:t>
            </a:r>
            <a:endParaRPr sz="800">
              <a:solidFill>
                <a:schemeClr val="dk1"/>
              </a:solidFill>
              <a:latin typeface="Poppins"/>
              <a:ea typeface="Poppins"/>
              <a:cs typeface="Poppins"/>
              <a:sym typeface="Poppins"/>
            </a:endParaRPr>
          </a:p>
        </p:txBody>
      </p:sp>
      <p:sp>
        <p:nvSpPr>
          <p:cNvPr id="77" name="Google Shape;77;p14"/>
          <p:cNvSpPr txBox="1"/>
          <p:nvPr/>
        </p:nvSpPr>
        <p:spPr>
          <a:xfrm>
            <a:off x="2337600" y="6248400"/>
            <a:ext cx="13278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Seed Dispersal</a:t>
            </a:r>
            <a:endParaRPr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How did a tree travel halfway around the world?</a:t>
            </a:r>
            <a:endParaRPr sz="800">
              <a:solidFill>
                <a:schemeClr val="dk1"/>
              </a:solidFill>
              <a:latin typeface="Poppins"/>
              <a:ea typeface="Poppins"/>
              <a:cs typeface="Poppins"/>
              <a:sym typeface="Poppins"/>
            </a:endParaRPr>
          </a:p>
        </p:txBody>
      </p:sp>
      <p:sp>
        <p:nvSpPr>
          <p:cNvPr id="78" name="Google Shape;78;p14"/>
          <p:cNvSpPr txBox="1"/>
          <p:nvPr/>
        </p:nvSpPr>
        <p:spPr>
          <a:xfrm>
            <a:off x="4139100" y="6248400"/>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Animal Seed Dispersal</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Why do seeds have so many different shapes?</a:t>
            </a:r>
            <a:endParaRPr sz="800">
              <a:solidFill>
                <a:schemeClr val="dk1"/>
              </a:solidFill>
              <a:latin typeface="Poppins"/>
              <a:ea typeface="Poppins"/>
              <a:cs typeface="Poppins"/>
              <a:sym typeface="Poppins"/>
            </a:endParaRPr>
          </a:p>
        </p:txBody>
      </p:sp>
      <p:sp>
        <p:nvSpPr>
          <p:cNvPr id="79" name="Google Shape;79;p14"/>
          <p:cNvSpPr txBox="1"/>
          <p:nvPr/>
        </p:nvSpPr>
        <p:spPr>
          <a:xfrm>
            <a:off x="5938075" y="6248400"/>
            <a:ext cx="12654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Water, Sunlight, &amp; Plant Growth</a:t>
            </a:r>
            <a:endParaRPr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2">
                  <a:extLst>
                    <a:ext uri="{A12FA001-AC4F-418D-AE19-62706E023703}">
                      <ahyp:hlinkClr val="tx"/>
                    </a:ext>
                  </a:extLst>
                </a:hlinkClick>
              </a:rPr>
              <a:t>Could a plant survive without light?</a:t>
            </a:r>
            <a:endParaRPr sz="800">
              <a:solidFill>
                <a:schemeClr val="dk1"/>
              </a:solidFill>
              <a:latin typeface="Poppins"/>
              <a:ea typeface="Poppins"/>
              <a:cs typeface="Poppins"/>
              <a:sym typeface="Poppins"/>
            </a:endParaRPr>
          </a:p>
        </p:txBody>
      </p:sp>
      <p:sp>
        <p:nvSpPr>
          <p:cNvPr id="80" name="Google Shape;80;p14"/>
          <p:cNvSpPr txBox="1"/>
          <p:nvPr/>
        </p:nvSpPr>
        <p:spPr>
          <a:xfrm>
            <a:off x="2334245" y="8502075"/>
            <a:ext cx="13278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3">
                  <a:extLst>
                    <a:ext uri="{A12FA001-AC4F-418D-AE19-62706E023703}">
                      <ahyp:hlinkClr val="tx"/>
                    </a:ext>
                  </a:extLst>
                </a:hlinkClick>
              </a:rPr>
              <a:t>Water, Plants, &amp; Animals, &amp; Habitats</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14">
                  <a:extLst>
                    <a:ext uri="{A12FA001-AC4F-418D-AE19-62706E023703}">
                      <ahyp:hlinkClr val="tx"/>
                    </a:ext>
                  </a:extLst>
                </a:hlinkClick>
              </a:rPr>
              <a:t>How can anything live in Death Valley?</a:t>
            </a:r>
            <a:endParaRPr sz="800">
              <a:solidFill>
                <a:schemeClr val="dk1"/>
              </a:solidFill>
              <a:latin typeface="Poppins"/>
              <a:ea typeface="Poppins"/>
              <a:cs typeface="Poppins"/>
              <a:sym typeface="Poppins"/>
            </a:endParaRPr>
          </a:p>
          <a:p>
            <a:pPr indent="0" lvl="0" marL="0" rtl="0" algn="l">
              <a:spcBef>
                <a:spcPts val="0"/>
              </a:spcBef>
              <a:spcAft>
                <a:spcPts val="0"/>
              </a:spcAft>
              <a:buNone/>
            </a:pPr>
            <a:r>
              <a:t/>
            </a:r>
            <a:endParaRPr b="1" sz="800">
              <a:solidFill>
                <a:schemeClr val="dk1"/>
              </a:solidFill>
              <a:latin typeface="Poppins"/>
              <a:ea typeface="Poppins"/>
              <a:cs typeface="Poppins"/>
              <a:sym typeface="Poppins"/>
            </a:endParaRPr>
          </a:p>
        </p:txBody>
      </p:sp>
      <p:sp>
        <p:nvSpPr>
          <p:cNvPr id="81" name="Google Shape;81;p14"/>
          <p:cNvSpPr txBox="1"/>
          <p:nvPr/>
        </p:nvSpPr>
        <p:spPr>
          <a:xfrm>
            <a:off x="2326500" y="70726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2" name="Google Shape;82;p14"/>
          <p:cNvSpPr txBox="1"/>
          <p:nvPr/>
        </p:nvSpPr>
        <p:spPr>
          <a:xfrm>
            <a:off x="4119425" y="70726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3" name="Google Shape;83;p14"/>
          <p:cNvSpPr txBox="1"/>
          <p:nvPr/>
        </p:nvSpPr>
        <p:spPr>
          <a:xfrm>
            <a:off x="5929500" y="70726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pic>
        <p:nvPicPr>
          <p:cNvPr id="84" name="Google Shape;84;p14"/>
          <p:cNvPicPr preferRelativeResize="0"/>
          <p:nvPr/>
        </p:nvPicPr>
        <p:blipFill rotWithShape="1">
          <a:blip r:embed="rId15">
            <a:alphaModFix/>
          </a:blip>
          <a:srcRect b="1276" l="0" r="0" t="1276"/>
          <a:stretch/>
        </p:blipFill>
        <p:spPr>
          <a:xfrm>
            <a:off x="6055623" y="354825"/>
            <a:ext cx="1232057" cy="161925"/>
          </a:xfrm>
          <a:prstGeom prst="rect">
            <a:avLst/>
          </a:prstGeom>
          <a:noFill/>
          <a:ln>
            <a:noFill/>
          </a:ln>
        </p:spPr>
      </p:pic>
      <p:sp>
        <p:nvSpPr>
          <p:cNvPr id="85" name="Google Shape;85;p14"/>
          <p:cNvSpPr txBox="1"/>
          <p:nvPr/>
        </p:nvSpPr>
        <p:spPr>
          <a:xfrm>
            <a:off x="538927" y="7781544"/>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4</a:t>
            </a:r>
            <a:endParaRPr b="1" sz="1000">
              <a:solidFill>
                <a:schemeClr val="lt1"/>
              </a:solidFill>
              <a:latin typeface="Poppins"/>
              <a:ea typeface="Poppins"/>
              <a:cs typeface="Poppins"/>
              <a:sym typeface="Poppins"/>
            </a:endParaRPr>
          </a:p>
        </p:txBody>
      </p:sp>
      <p:sp>
        <p:nvSpPr>
          <p:cNvPr id="86" name="Google Shape;86;p14"/>
          <p:cNvSpPr txBox="1"/>
          <p:nvPr/>
        </p:nvSpPr>
        <p:spPr>
          <a:xfrm>
            <a:off x="541452" y="8495869"/>
            <a:ext cx="13278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16">
                  <a:extLst>
                    <a:ext uri="{A12FA001-AC4F-418D-AE19-62706E023703}">
                      <ahyp:hlinkClr val="tx"/>
                    </a:ext>
                  </a:extLst>
                </a:hlinkClick>
              </a:rPr>
              <a:t>Plant Needs &amp; Habitats</a:t>
            </a:r>
            <a:endParaRPr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17">
                  <a:extLst>
                    <a:ext uri="{A12FA001-AC4F-418D-AE19-62706E023703}">
                      <ahyp:hlinkClr val="tx"/>
                    </a:ext>
                  </a:extLst>
                </a:hlinkClick>
              </a:rPr>
              <a:t>How much water should you give a plant?</a:t>
            </a:r>
            <a:endParaRPr sz="800">
              <a:solidFill>
                <a:schemeClr val="dk1"/>
              </a:solidFill>
              <a:latin typeface="Poppins"/>
              <a:ea typeface="Poppins"/>
              <a:cs typeface="Poppins"/>
              <a:sym typeface="Poppins"/>
            </a:endParaRPr>
          </a:p>
        </p:txBody>
      </p:sp>
      <p:sp>
        <p:nvSpPr>
          <p:cNvPr id="87" name="Google Shape;87;p14"/>
          <p:cNvSpPr txBox="1"/>
          <p:nvPr/>
        </p:nvSpPr>
        <p:spPr>
          <a:xfrm>
            <a:off x="530352" y="9320144"/>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5"/>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93" name="Google Shape;93;p15"/>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94" name="Google Shape;94;p15"/>
          <p:cNvSpPr txBox="1"/>
          <p:nvPr/>
        </p:nvSpPr>
        <p:spPr>
          <a:xfrm>
            <a:off x="457200" y="4111800"/>
            <a:ext cx="3159000" cy="42759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Death Valley is an incredible place. Located in California, USA, it is a place of extremes. It is one of the hottest and driest places anywhere in the world. In the summer months, the average high temperature each day is a blistering 114°F (46°C), and the average annual rainfall is just 1.94 inches (4.9 cm).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Despite these harsh conditions, a wide variety of plants and animals inhabit the area. They have adapted to live in an environment with a scarcity of water and an overabundance of heat and light.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Approximately once every ten years, though, Death Valley experiences a slight reprieve. It is rare, but in some winters, Death Valley receives a series of multiple gentle rainstorms. These gentle rain storms soak into the dry earth, and millions of tiny wildflower seeds begin to germinate. This is the beginning of one of the most amazing phenomena seen in any desert: a superbloom!</a:t>
            </a:r>
            <a:endParaRPr sz="1000">
              <a:solidFill>
                <a:schemeClr val="dk1"/>
              </a:solidFill>
              <a:latin typeface="Poppins"/>
              <a:ea typeface="Poppins"/>
              <a:cs typeface="Poppins"/>
              <a:sym typeface="Poppins"/>
            </a:endParaRPr>
          </a:p>
        </p:txBody>
      </p:sp>
      <p:sp>
        <p:nvSpPr>
          <p:cNvPr id="95" name="Google Shape;95;p15"/>
          <p:cNvSpPr txBox="1"/>
          <p:nvPr/>
        </p:nvSpPr>
        <p:spPr>
          <a:xfrm>
            <a:off x="457200" y="1280160"/>
            <a:ext cx="3000000" cy="276900"/>
          </a:xfrm>
          <a:prstGeom prst="rect">
            <a:avLst/>
          </a:prstGeom>
          <a:noFill/>
          <a:ln>
            <a:noFill/>
          </a:ln>
        </p:spPr>
        <p:txBody>
          <a:bodyPr anchorCtr="0" anchor="t" bIns="91425" lIns="0" spcFirstLastPara="1" rIns="91425" wrap="square" tIns="0">
            <a:sp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Anchor Phenomenon  Background</a:t>
            </a:r>
            <a:endParaRPr b="1" sz="1600"/>
          </a:p>
        </p:txBody>
      </p:sp>
      <p:sp>
        <p:nvSpPr>
          <p:cNvPr id="96" name="Google Shape;96;p15"/>
          <p:cNvSpPr txBox="1"/>
          <p:nvPr/>
        </p:nvSpPr>
        <p:spPr>
          <a:xfrm>
            <a:off x="457200" y="3683400"/>
            <a:ext cx="6858000" cy="369300"/>
          </a:xfrm>
          <a:prstGeom prst="rect">
            <a:avLst/>
          </a:prstGeom>
          <a:noFill/>
          <a:ln>
            <a:noFill/>
          </a:ln>
        </p:spPr>
        <p:txBody>
          <a:bodyPr anchorCtr="0" anchor="b" bIns="91425" lIns="0" spcFirstLastPara="1" rIns="91425" wrap="square" tIns="91425">
            <a:noAutofit/>
          </a:bodyPr>
          <a:lstStyle/>
          <a:p>
            <a:pPr indent="0" lvl="0" marL="0" rtl="0" algn="l">
              <a:lnSpc>
                <a:spcPct val="150000"/>
              </a:lnSpc>
              <a:spcBef>
                <a:spcPts val="0"/>
              </a:spcBef>
              <a:spcAft>
                <a:spcPts val="0"/>
              </a:spcAft>
              <a:buNone/>
            </a:pPr>
            <a:r>
              <a:rPr lang="en" sz="1200">
                <a:solidFill>
                  <a:schemeClr val="dk1"/>
                </a:solidFill>
                <a:latin typeface="Poppins"/>
                <a:ea typeface="Poppins"/>
                <a:cs typeface="Poppins"/>
                <a:sym typeface="Poppins"/>
              </a:rPr>
              <a:t>How can fields of flowers grow in one of the hottest, driest places on Earth?</a:t>
            </a:r>
            <a:endParaRPr sz="1200">
              <a:solidFill>
                <a:schemeClr val="dk1"/>
              </a:solidFill>
              <a:latin typeface="Poppins"/>
              <a:ea typeface="Poppins"/>
              <a:cs typeface="Poppins"/>
              <a:sym typeface="Poppins"/>
            </a:endParaRPr>
          </a:p>
        </p:txBody>
      </p:sp>
      <p:pic>
        <p:nvPicPr>
          <p:cNvPr id="97" name="Google Shape;97;p15"/>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sp>
        <p:nvSpPr>
          <p:cNvPr id="98" name="Google Shape;98;p15"/>
          <p:cNvSpPr txBox="1"/>
          <p:nvPr/>
        </p:nvSpPr>
        <p:spPr>
          <a:xfrm>
            <a:off x="4128600" y="4111800"/>
            <a:ext cx="3159000" cy="42759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The conditions that lead to a superbloom are very rare. There has to be enough water from winter rain storms for the seeds to begin to grow. They eventually begin growing in the spring, and the new plants are in a race to produce flowers and new seeds before the Sun builds in intensity and inevitably dries the flowers up. The flowers can suddenly appear, completely covering areas that were barren sand and rock just a few months prior, and then disappear within just a few weeks.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When the flowers dry up and disappear, however, they leave their seeds behind. Those seeds then lie dormant for years, until the conditions are just right for the superbloom cycle to repeat!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99" name="Google Shape;99;p15"/>
          <p:cNvPicPr preferRelativeResize="0"/>
          <p:nvPr/>
        </p:nvPicPr>
        <p:blipFill rotWithShape="1">
          <a:blip r:embed="rId4">
            <a:alphaModFix/>
          </a:blip>
          <a:srcRect b="17974" l="0" r="0" t="8866"/>
          <a:stretch/>
        </p:blipFill>
        <p:spPr>
          <a:xfrm>
            <a:off x="457200" y="1694200"/>
            <a:ext cx="6857999" cy="1760600"/>
          </a:xfrm>
          <a:prstGeom prst="rect">
            <a:avLst/>
          </a:prstGeom>
          <a:noFill/>
          <a:ln>
            <a:noFill/>
          </a:ln>
        </p:spPr>
      </p:pic>
      <p:sp>
        <p:nvSpPr>
          <p:cNvPr id="100" name="Google Shape;100;p15"/>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Plant Growth &amp; Interactions</a:t>
            </a:r>
            <a:r>
              <a:rPr lang="en" sz="1200">
                <a:latin typeface="Poppins"/>
                <a:ea typeface="Poppins"/>
                <a:cs typeface="Poppins"/>
                <a:sym typeface="Poppins"/>
              </a:rPr>
              <a:t>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r>
              <a:rPr lang="en" sz="1000">
                <a:solidFill>
                  <a:srgbClr val="000000"/>
                </a:solidFill>
                <a:latin typeface="Poppins"/>
                <a:ea typeface="Poppins"/>
                <a:cs typeface="Poppins"/>
                <a:sym typeface="Poppins"/>
              </a:rPr>
              <a:t> </a:t>
            </a:r>
            <a:endParaRPr sz="800">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id="105" name="Google Shape;105;p16"/>
          <p:cNvPicPr preferRelativeResize="0"/>
          <p:nvPr/>
        </p:nvPicPr>
        <p:blipFill>
          <a:blip r:embed="rId3">
            <a:alphaModFix/>
          </a:blip>
          <a:stretch>
            <a:fillRect/>
          </a:stretch>
        </p:blipFill>
        <p:spPr>
          <a:xfrm>
            <a:off x="5577800" y="1280151"/>
            <a:ext cx="1737400" cy="985873"/>
          </a:xfrm>
          <a:prstGeom prst="rect">
            <a:avLst/>
          </a:prstGeom>
          <a:noFill/>
          <a:ln>
            <a:noFill/>
          </a:ln>
        </p:spPr>
      </p:pic>
      <p:sp>
        <p:nvSpPr>
          <p:cNvPr id="106" name="Google Shape;106;p16"/>
          <p:cNvSpPr/>
          <p:nvPr/>
        </p:nvSpPr>
        <p:spPr>
          <a:xfrm>
            <a:off x="475050" y="6007525"/>
            <a:ext cx="6839100" cy="34116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7" name="Google Shape;107;p16"/>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08" name="Google Shape;108;p16"/>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09" name="Google Shape;109;p16"/>
          <p:cNvSpPr txBox="1"/>
          <p:nvPr/>
        </p:nvSpPr>
        <p:spPr>
          <a:xfrm>
            <a:off x="457250" y="1280150"/>
            <a:ext cx="4918800" cy="37023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Anchor Phenomenon: Superbloom</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Plant Growth and Habitat</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Phenomenon Lesson 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Note: This lesson is part of this unit’s Anchor Layer. If you have the Anchor Layer turned on, we recommend teaching all lessons in the remainder of this unit in order.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anchor phenomenon for this unit is an amazing burst of life in a place called Death Valley. How can huge fields of flowers suddenly grow in one of the hottest, driest places on Earth?</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During the introduction, students generate observations and questions about the phenomenon and create an initial conceptual model to explain the phenomenon. You can split this introduction into two parts with a break in between: complete everything up through the See-Think-Wonder, and then complete everything after that point. Students will use these initial ideas to track how their understanding grows throughout the unit.</a:t>
            </a:r>
            <a:endParaRPr sz="1000">
              <a:solidFill>
                <a:schemeClr val="dk1"/>
              </a:solidFill>
              <a:latin typeface="Poppins"/>
              <a:ea typeface="Poppins"/>
              <a:cs typeface="Poppins"/>
              <a:sym typeface="Poppins"/>
            </a:endParaRPr>
          </a:p>
        </p:txBody>
      </p:sp>
      <p:sp>
        <p:nvSpPr>
          <p:cNvPr id="110" name="Google Shape;110;p16"/>
          <p:cNvSpPr txBox="1"/>
          <p:nvPr/>
        </p:nvSpPr>
        <p:spPr>
          <a:xfrm>
            <a:off x="797850" y="6333900"/>
            <a:ext cx="24678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Student Work Samples &amp;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Students will gather clues during and after each lesson in this unit to help them improve their understanding and explanations. It is important to encourage students to recognize that even if they don't know the perfect answer yet, they are going to learn a lot throughout the unit and will have an opportunity to revisit the phenomenon over time.</a:t>
            </a:r>
            <a:endParaRPr sz="1000">
              <a:solidFill>
                <a:schemeClr val="dk1"/>
              </a:solidFill>
              <a:latin typeface="Poppins"/>
              <a:ea typeface="Poppins"/>
              <a:cs typeface="Poppins"/>
              <a:sym typeface="Poppins"/>
            </a:endParaRPr>
          </a:p>
        </p:txBody>
      </p:sp>
      <p:graphicFrame>
        <p:nvGraphicFramePr>
          <p:cNvPr id="111" name="Google Shape;111;p16"/>
          <p:cNvGraphicFramePr/>
          <p:nvPr/>
        </p:nvGraphicFramePr>
        <p:xfrm>
          <a:off x="5577800" y="1280185"/>
          <a:ext cx="3000000" cy="3000000"/>
        </p:xfrm>
        <a:graphic>
          <a:graphicData uri="http://schemas.openxmlformats.org/drawingml/2006/table">
            <a:tbl>
              <a:tblPr>
                <a:noFill/>
                <a:tableStyleId>{38217FE2-0E03-4C47-9844-A793DF1D7442}</a:tableStyleId>
              </a:tblPr>
              <a:tblGrid>
                <a:gridCol w="1737400"/>
              </a:tblGrid>
              <a:tr h="91515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220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Anchor Phenomenon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Guided Inquiry</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64250">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12" name="Google Shape;112;p16"/>
          <p:cNvPicPr preferRelativeResize="0"/>
          <p:nvPr/>
        </p:nvPicPr>
        <p:blipFill>
          <a:blip r:embed="rId4">
            <a:alphaModFix/>
          </a:blip>
          <a:stretch>
            <a:fillRect/>
          </a:stretch>
        </p:blipFill>
        <p:spPr>
          <a:xfrm>
            <a:off x="3433550" y="6357700"/>
            <a:ext cx="3538750" cy="2734178"/>
          </a:xfrm>
          <a:prstGeom prst="rect">
            <a:avLst/>
          </a:prstGeom>
          <a:noFill/>
          <a:ln>
            <a:noFill/>
          </a:ln>
          <a:effectLst>
            <a:outerShdw blurRad="57150" rotWithShape="0" algn="bl" dir="5400000" dist="19050">
              <a:srgbClr val="000000">
                <a:alpha val="50000"/>
              </a:srgbClr>
            </a:outerShdw>
          </a:effectLst>
        </p:spPr>
      </p:pic>
      <p:sp>
        <p:nvSpPr>
          <p:cNvPr id="113" name="Google Shape;113;p16"/>
          <p:cNvSpPr txBox="1"/>
          <p:nvPr/>
        </p:nvSpPr>
        <p:spPr>
          <a:xfrm>
            <a:off x="3631900" y="7257375"/>
            <a:ext cx="9321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A hot, dry place</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Sand and rocks</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No clouds</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Lots and lots of flowers</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Mountains</a:t>
            </a:r>
            <a:endParaRPr sz="800">
              <a:solidFill>
                <a:schemeClr val="dk1"/>
              </a:solidFill>
              <a:latin typeface="Comic Sans MS"/>
              <a:ea typeface="Comic Sans MS"/>
              <a:cs typeface="Comic Sans MS"/>
              <a:sym typeface="Comic Sans MS"/>
            </a:endParaRPr>
          </a:p>
          <a:p>
            <a:pPr indent="0" lvl="0" marL="0" rtl="0" algn="l">
              <a:lnSpc>
                <a:spcPct val="100000"/>
              </a:lnSpc>
              <a:spcBef>
                <a:spcPts val="0"/>
              </a:spcBef>
              <a:spcAft>
                <a:spcPts val="0"/>
              </a:spcAft>
              <a:buNone/>
            </a:pPr>
            <a:r>
              <a:t/>
            </a:r>
            <a:endParaRPr sz="800">
              <a:solidFill>
                <a:schemeClr val="dk1"/>
              </a:solidFill>
              <a:latin typeface="Comic Sans MS"/>
              <a:ea typeface="Comic Sans MS"/>
              <a:cs typeface="Comic Sans MS"/>
              <a:sym typeface="Comic Sans MS"/>
            </a:endParaRPr>
          </a:p>
        </p:txBody>
      </p:sp>
      <p:sp>
        <p:nvSpPr>
          <p:cNvPr id="114" name="Google Shape;114;p16"/>
          <p:cNvSpPr txBox="1"/>
          <p:nvPr/>
        </p:nvSpPr>
        <p:spPr>
          <a:xfrm>
            <a:off x="4688700" y="7257375"/>
            <a:ext cx="11226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I think it’s too hot for flowers to grow</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I think the flowers get blown in by the wind</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I think it might rain sometimes</a:t>
            </a:r>
            <a:endParaRPr sz="800">
              <a:solidFill>
                <a:schemeClr val="dk1"/>
              </a:solidFill>
              <a:latin typeface="Comic Sans MS"/>
              <a:ea typeface="Comic Sans MS"/>
              <a:cs typeface="Comic Sans MS"/>
              <a:sym typeface="Comic Sans MS"/>
            </a:endParaRPr>
          </a:p>
        </p:txBody>
      </p:sp>
      <p:sp>
        <p:nvSpPr>
          <p:cNvPr id="115" name="Google Shape;115;p16"/>
          <p:cNvSpPr txBox="1"/>
          <p:nvPr/>
        </p:nvSpPr>
        <p:spPr>
          <a:xfrm>
            <a:off x="5867975" y="7257375"/>
            <a:ext cx="932100" cy="16554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Comic Sans MS"/>
                <a:ea typeface="Comic Sans MS"/>
                <a:cs typeface="Comic Sans MS"/>
                <a:sym typeface="Comic Sans MS"/>
              </a:rPr>
              <a:t>Where do the flowers come from?</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8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 sz="800">
                <a:solidFill>
                  <a:schemeClr val="dk1"/>
                </a:solidFill>
                <a:latin typeface="Comic Sans MS"/>
                <a:ea typeface="Comic Sans MS"/>
                <a:cs typeface="Comic Sans MS"/>
                <a:sym typeface="Comic Sans MS"/>
              </a:rPr>
              <a:t>Why don’t the flowers grow every year?</a:t>
            </a:r>
            <a:endParaRPr sz="800">
              <a:solidFill>
                <a:schemeClr val="dk1"/>
              </a:solidFill>
              <a:latin typeface="Comic Sans MS"/>
              <a:ea typeface="Comic Sans MS"/>
              <a:cs typeface="Comic Sans MS"/>
              <a:sym typeface="Comic Sans MS"/>
            </a:endParaRPr>
          </a:p>
        </p:txBody>
      </p:sp>
      <p:pic>
        <p:nvPicPr>
          <p:cNvPr id="116" name="Google Shape;116;p16"/>
          <p:cNvPicPr preferRelativeResize="0"/>
          <p:nvPr/>
        </p:nvPicPr>
        <p:blipFill rotWithShape="1">
          <a:blip r:embed="rId5">
            <a:alphaModFix/>
          </a:blip>
          <a:srcRect b="1276" l="0" r="0" t="1276"/>
          <a:stretch/>
        </p:blipFill>
        <p:spPr>
          <a:xfrm>
            <a:off x="6055623" y="354825"/>
            <a:ext cx="1232057" cy="161925"/>
          </a:xfrm>
          <a:prstGeom prst="rect">
            <a:avLst/>
          </a:prstGeom>
          <a:noFill/>
          <a:ln>
            <a:noFill/>
          </a:ln>
        </p:spPr>
      </p:pic>
      <p:sp>
        <p:nvSpPr>
          <p:cNvPr id="117" name="Google Shape;117;p16"/>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Plant Growth &amp; Interactions</a:t>
            </a:r>
            <a:r>
              <a:rPr lang="en" sz="1200">
                <a:latin typeface="Poppins"/>
                <a:ea typeface="Poppins"/>
                <a:cs typeface="Poppins"/>
                <a:sym typeface="Poppins"/>
              </a:rPr>
              <a:t>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r>
              <a:rPr lang="en" sz="1000">
                <a:solidFill>
                  <a:srgbClr val="000000"/>
                </a:solidFill>
                <a:latin typeface="Poppins"/>
                <a:ea typeface="Poppins"/>
                <a:cs typeface="Poppins"/>
                <a:sym typeface="Poppins"/>
              </a:rPr>
              <a:t> </a:t>
            </a:r>
            <a:endParaRPr sz="800">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id="122" name="Google Shape;122;p17"/>
          <p:cNvPicPr preferRelativeResize="0"/>
          <p:nvPr/>
        </p:nvPicPr>
        <p:blipFill>
          <a:blip r:embed="rId3">
            <a:alphaModFix/>
          </a:blip>
          <a:stretch>
            <a:fillRect/>
          </a:stretch>
        </p:blipFill>
        <p:spPr>
          <a:xfrm>
            <a:off x="5576925" y="1280151"/>
            <a:ext cx="1738275" cy="986370"/>
          </a:xfrm>
          <a:prstGeom prst="rect">
            <a:avLst/>
          </a:prstGeom>
          <a:noFill/>
          <a:ln>
            <a:noFill/>
          </a:ln>
        </p:spPr>
      </p:pic>
      <p:sp>
        <p:nvSpPr>
          <p:cNvPr id="123" name="Google Shape;123;p17"/>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24" name="Google Shape;124;p17"/>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25" name="Google Shape;125;p17"/>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How did a tree travel halfway around the world?</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Seed Dispersal (pg 1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investigate the mystery of the koa tree, a type of tree that grows in only two places—islands halfway across the world from one another.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students develop three different physical models of seed structures. They observe how structure affects the seed’s function in dispersing away from the tree. Then, they use these observations to evaluate whether koa seeds are likely dispersed by wind, water, or animals.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sz="1000">
              <a:solidFill>
                <a:schemeClr val="dk1"/>
              </a:solidFill>
              <a:latin typeface="Poppins"/>
              <a:ea typeface="Poppins"/>
              <a:cs typeface="Poppins"/>
              <a:sym typeface="Poppins"/>
            </a:endParaRPr>
          </a:p>
        </p:txBody>
      </p:sp>
      <p:graphicFrame>
        <p:nvGraphicFramePr>
          <p:cNvPr id="126" name="Google Shape;126;p17"/>
          <p:cNvGraphicFramePr/>
          <p:nvPr/>
        </p:nvGraphicFramePr>
        <p:xfrm>
          <a:off x="5576925" y="1280160"/>
          <a:ext cx="3000000" cy="3000000"/>
        </p:xfrm>
        <a:graphic>
          <a:graphicData uri="http://schemas.openxmlformats.org/drawingml/2006/table">
            <a:tbl>
              <a:tblPr>
                <a:noFill/>
                <a:tableStyleId>{38217FE2-0E03-4C47-9844-A793DF1D7442}</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8510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009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27" name="Google Shape;127;p17"/>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28" name="Google Shape;128;p17"/>
          <p:cNvSpPr/>
          <p:nvPr/>
        </p:nvSpPr>
        <p:spPr>
          <a:xfrm>
            <a:off x="457350" y="4499700"/>
            <a:ext cx="6857700" cy="39432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9" name="Google Shape;129;p17"/>
          <p:cNvSpPr txBox="1"/>
          <p:nvPr/>
        </p:nvSpPr>
        <p:spPr>
          <a:xfrm>
            <a:off x="3114525" y="4870950"/>
            <a:ext cx="39090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You and your students may notice that the seed models don’t look exactly like the real seed structures. The models may look different than the real things, but they should mimic the function of how the real seeds fall and float to the ground.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We suggest students work in pairs. Each student will make their own seed models, but having a partner is useful for discussion and testing during the activity.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Each of the printouts has multiple seed models. We suggest cutting these seed models ahead of time for your students. Using a paper cutter can make this prep go quickly.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130" name="Google Shape;130;p17"/>
          <p:cNvPicPr preferRelativeResize="0"/>
          <p:nvPr/>
        </p:nvPicPr>
        <p:blipFill rotWithShape="1">
          <a:blip r:embed="rId5">
            <a:alphaModFix/>
          </a:blip>
          <a:srcRect b="0" l="0" r="5598" t="0"/>
          <a:stretch/>
        </p:blipFill>
        <p:spPr>
          <a:xfrm>
            <a:off x="771650" y="6798961"/>
            <a:ext cx="2085851" cy="1225352"/>
          </a:xfrm>
          <a:prstGeom prst="rect">
            <a:avLst/>
          </a:prstGeom>
          <a:noFill/>
          <a:ln>
            <a:noFill/>
          </a:ln>
          <a:effectLst>
            <a:outerShdw blurRad="57150" rotWithShape="0" algn="bl" dir="5400000" dist="19050">
              <a:srgbClr val="000000">
                <a:alpha val="50000"/>
              </a:srgbClr>
            </a:outerShdw>
          </a:effectLst>
        </p:spPr>
      </p:pic>
      <p:pic>
        <p:nvPicPr>
          <p:cNvPr id="131" name="Google Shape;131;p17"/>
          <p:cNvPicPr preferRelativeResize="0"/>
          <p:nvPr/>
        </p:nvPicPr>
        <p:blipFill rotWithShape="1">
          <a:blip r:embed="rId6">
            <a:alphaModFix/>
          </a:blip>
          <a:srcRect b="0" l="5811" r="0" t="0"/>
          <a:stretch/>
        </p:blipFill>
        <p:spPr>
          <a:xfrm>
            <a:off x="771650" y="4870938"/>
            <a:ext cx="2085847" cy="1567184"/>
          </a:xfrm>
          <a:prstGeom prst="rect">
            <a:avLst/>
          </a:prstGeom>
          <a:noFill/>
          <a:ln>
            <a:noFill/>
          </a:ln>
          <a:effectLst>
            <a:outerShdw blurRad="57150" rotWithShape="0" algn="bl" dir="5400000" dist="19050">
              <a:srgbClr val="000000">
                <a:alpha val="50000"/>
              </a:srgbClr>
            </a:outerShdw>
          </a:effectLst>
        </p:spPr>
      </p:pic>
      <p:sp>
        <p:nvSpPr>
          <p:cNvPr id="132" name="Google Shape;132;p17"/>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Plant Growth &amp; Interactions</a:t>
            </a:r>
            <a:r>
              <a:rPr lang="en" sz="1200">
                <a:latin typeface="Poppins"/>
                <a:ea typeface="Poppins"/>
                <a:cs typeface="Poppins"/>
                <a:sym typeface="Poppins"/>
              </a:rPr>
              <a:t>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r>
              <a:rPr lang="en" sz="1000">
                <a:solidFill>
                  <a:srgbClr val="000000"/>
                </a:solidFill>
                <a:latin typeface="Poppins"/>
                <a:ea typeface="Poppins"/>
                <a:cs typeface="Poppins"/>
                <a:sym typeface="Poppins"/>
              </a:rPr>
              <a:t> </a:t>
            </a:r>
            <a:endParaRPr sz="800">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18"/>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38" name="Google Shape;138;p18"/>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39" name="Google Shape;139;p18"/>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How did a tree travel halfway around the world?</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Seed Dispersal (pg 2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Many plants produce seeds. Seeds can grow and produce new plants. The seeds in Death Valley are tiny, but they are important! Even though the seeds are too tiny to be seen in any of the images that students have viewed, they are there, waiting to grow and become superblooms. The plants that grow in a given superbloom continue the cycle: they produce new seeds that will eventually become the next superbloom.</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worksheet that they worked on during the Anchor Phenomenon. They should understand that the flowers don’t come out of nowhere—they grow from seeds. The seeds for each superbloom come from the previous superbloom.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may add to their worksheet by drawing seeds on the ground in the non-superbloom image, drawing seeds falling from the flowers in the superbloom image, and by adding in words/labels as is applicable for their ability level.</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Why do the seeds sit for so long without growing?</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pic>
        <p:nvPicPr>
          <p:cNvPr id="140" name="Google Shape;140;p18"/>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pic>
        <p:nvPicPr>
          <p:cNvPr id="141" name="Google Shape;141;p18"/>
          <p:cNvPicPr preferRelativeResize="0"/>
          <p:nvPr/>
        </p:nvPicPr>
        <p:blipFill>
          <a:blip r:embed="rId4">
            <a:alphaModFix/>
          </a:blip>
          <a:stretch>
            <a:fillRect/>
          </a:stretch>
        </p:blipFill>
        <p:spPr>
          <a:xfrm>
            <a:off x="5576925" y="1280151"/>
            <a:ext cx="1738275" cy="986370"/>
          </a:xfrm>
          <a:prstGeom prst="rect">
            <a:avLst/>
          </a:prstGeom>
          <a:noFill/>
          <a:ln>
            <a:noFill/>
          </a:ln>
        </p:spPr>
      </p:pic>
      <p:graphicFrame>
        <p:nvGraphicFramePr>
          <p:cNvPr id="142" name="Google Shape;142;p18"/>
          <p:cNvGraphicFramePr/>
          <p:nvPr/>
        </p:nvGraphicFramePr>
        <p:xfrm>
          <a:off x="5576925" y="1280160"/>
          <a:ext cx="3000000" cy="3000000"/>
        </p:xfrm>
        <a:graphic>
          <a:graphicData uri="http://schemas.openxmlformats.org/drawingml/2006/table">
            <a:tbl>
              <a:tblPr>
                <a:noFill/>
                <a:tableStyleId>{38217FE2-0E03-4C47-9844-A793DF1D7442}</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8510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10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009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43" name="Google Shape;143;p18"/>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Plant Growth &amp; Interactions</a:t>
            </a:r>
            <a:r>
              <a:rPr lang="en" sz="1200">
                <a:latin typeface="Poppins"/>
                <a:ea typeface="Poppins"/>
                <a:cs typeface="Poppins"/>
                <a:sym typeface="Poppins"/>
              </a:rPr>
              <a:t>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r>
              <a:rPr lang="en" sz="1000">
                <a:solidFill>
                  <a:srgbClr val="000000"/>
                </a:solidFill>
                <a:latin typeface="Poppins"/>
                <a:ea typeface="Poppins"/>
                <a:cs typeface="Poppins"/>
                <a:sym typeface="Poppins"/>
              </a:rPr>
              <a:t> </a:t>
            </a:r>
            <a:endParaRPr sz="800">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id="148" name="Google Shape;148;p19"/>
          <p:cNvPicPr preferRelativeResize="0"/>
          <p:nvPr/>
        </p:nvPicPr>
        <p:blipFill>
          <a:blip r:embed="rId3">
            <a:alphaModFix/>
          </a:blip>
          <a:stretch>
            <a:fillRect/>
          </a:stretch>
        </p:blipFill>
        <p:spPr>
          <a:xfrm>
            <a:off x="5576925" y="1280151"/>
            <a:ext cx="1738275" cy="986370"/>
          </a:xfrm>
          <a:prstGeom prst="rect">
            <a:avLst/>
          </a:prstGeom>
          <a:noFill/>
          <a:ln>
            <a:noFill/>
          </a:ln>
        </p:spPr>
      </p:pic>
      <p:sp>
        <p:nvSpPr>
          <p:cNvPr id="149" name="Google Shape;149;p19"/>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50" name="Google Shape;150;p19"/>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51" name="Google Shape;151;p19"/>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2: Why do seeds have so many different shapes?</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Animal Seed Dispersal (pg 1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explore how the structures of seeds enable them to disperse, with a focus on seeds that utilize animal structures to aid in their dispersal.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Seed Travelers, students develop a model of a furry animal (“fluffadoo”) and then use it to test how far seed models with different structures can travel.</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sz="1000">
              <a:solidFill>
                <a:schemeClr val="dk1"/>
              </a:solidFill>
              <a:latin typeface="Poppins"/>
              <a:ea typeface="Poppins"/>
              <a:cs typeface="Poppins"/>
              <a:sym typeface="Poppins"/>
            </a:endParaRPr>
          </a:p>
        </p:txBody>
      </p:sp>
      <p:graphicFrame>
        <p:nvGraphicFramePr>
          <p:cNvPr id="152" name="Google Shape;152;p19"/>
          <p:cNvGraphicFramePr/>
          <p:nvPr/>
        </p:nvGraphicFramePr>
        <p:xfrm>
          <a:off x="5576925" y="1280160"/>
          <a:ext cx="3000000" cy="3000000"/>
        </p:xfrm>
        <a:graphic>
          <a:graphicData uri="http://schemas.openxmlformats.org/drawingml/2006/table">
            <a:tbl>
              <a:tblPr>
                <a:noFill/>
                <a:tableStyleId>{38217FE2-0E03-4C47-9844-A793DF1D7442}</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85100">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009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53" name="Google Shape;153;p19"/>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54" name="Google Shape;154;p19"/>
          <p:cNvSpPr/>
          <p:nvPr/>
        </p:nvSpPr>
        <p:spPr>
          <a:xfrm>
            <a:off x="457350" y="4499700"/>
            <a:ext cx="6857700" cy="44274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5" name="Google Shape;155;p19"/>
          <p:cNvSpPr txBox="1"/>
          <p:nvPr/>
        </p:nvSpPr>
        <p:spPr>
          <a:xfrm>
            <a:off x="3114525" y="4870950"/>
            <a:ext cx="39090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We suggest students work in pairs for the activity. Separate materials for distribution. Seed A (pompom) is distributed in Step 7 and Seed B (bean) is distributed in Step 14.</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Make sure students have space to hop up and down in place when doing fluffadoo + seed model tests. Seed A should stay on the fluffadoo the longest. Oftentimes, it can stay attached until the maximum of 15 hops. Seed B should fall off of the fluffadoo almost immediately- usually within 1 or 2 hops. See our lesson page for troubleshooting options.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As an accessibility accommodation, instead of hopping in place, students can test their fluffadoo + seed by raising and lowering their arms while seated (mimicking the motion of a hopping fluffadoo).</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156" name="Google Shape;156;p19"/>
          <p:cNvPicPr preferRelativeResize="0"/>
          <p:nvPr/>
        </p:nvPicPr>
        <p:blipFill rotWithShape="1">
          <a:blip r:embed="rId5">
            <a:alphaModFix/>
          </a:blip>
          <a:srcRect b="0" l="8491" r="0" t="0"/>
          <a:stretch/>
        </p:blipFill>
        <p:spPr>
          <a:xfrm>
            <a:off x="758351" y="7278450"/>
            <a:ext cx="2060474" cy="1178401"/>
          </a:xfrm>
          <a:prstGeom prst="rect">
            <a:avLst/>
          </a:prstGeom>
          <a:noFill/>
          <a:ln>
            <a:noFill/>
          </a:ln>
          <a:effectLst>
            <a:outerShdw blurRad="57150" rotWithShape="0" algn="bl" dir="5400000" dist="19050">
              <a:srgbClr val="000000">
                <a:alpha val="50000"/>
              </a:srgbClr>
            </a:outerShdw>
          </a:effectLst>
        </p:spPr>
      </p:pic>
      <p:pic>
        <p:nvPicPr>
          <p:cNvPr id="157" name="Google Shape;157;p19"/>
          <p:cNvPicPr preferRelativeResize="0"/>
          <p:nvPr/>
        </p:nvPicPr>
        <p:blipFill>
          <a:blip r:embed="rId6">
            <a:alphaModFix/>
          </a:blip>
          <a:stretch>
            <a:fillRect/>
          </a:stretch>
        </p:blipFill>
        <p:spPr>
          <a:xfrm>
            <a:off x="758350" y="4870950"/>
            <a:ext cx="2060474" cy="1486725"/>
          </a:xfrm>
          <a:prstGeom prst="rect">
            <a:avLst/>
          </a:prstGeom>
          <a:noFill/>
          <a:ln>
            <a:noFill/>
          </a:ln>
          <a:effectLst>
            <a:outerShdw blurRad="57150" rotWithShape="0" algn="bl" dir="5400000" dist="19050">
              <a:srgbClr val="000000">
                <a:alpha val="50000"/>
              </a:srgbClr>
            </a:outerShdw>
          </a:effectLst>
        </p:spPr>
      </p:pic>
      <p:sp>
        <p:nvSpPr>
          <p:cNvPr id="158" name="Google Shape;158;p19"/>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Plant Growth &amp; Interactions</a:t>
            </a:r>
            <a:r>
              <a:rPr lang="en" sz="1200">
                <a:latin typeface="Poppins"/>
                <a:ea typeface="Poppins"/>
                <a:cs typeface="Poppins"/>
                <a:sym typeface="Poppins"/>
              </a:rPr>
              <a:t>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r>
              <a:rPr lang="en" sz="1000">
                <a:solidFill>
                  <a:srgbClr val="000000"/>
                </a:solidFill>
                <a:latin typeface="Poppins"/>
                <a:ea typeface="Poppins"/>
                <a:cs typeface="Poppins"/>
                <a:sym typeface="Poppins"/>
              </a:rPr>
              <a:t> </a:t>
            </a:r>
            <a:endParaRPr sz="800">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0"/>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64" name="Google Shape;164;p20"/>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65" name="Google Shape;165;p20"/>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2: Why do seeds have so many different shapes?</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Animal Seed Dispersal (pg 2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Seeds have plenty of room to grow in Death Valley, but seeds won’t begin to grow unless they are exposed to water. This explains why seeds can remain dormant in Death Valley for so many years. It is rare for there to be enough rain in Death Valley for the seeds to grow. When it does rain, the seeds spring to life!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worksheet that they worked on during the Anchor Phenomenon. They should understand that seeds begin growing when they are exposed to enough water. It is very, very rare for it to rain enough in Death Valley for a superbloom.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may add to their worksheet by drawing pictures and/or writing words to show that it must rain before a superbloom in order for the seeds to begin growing.</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What else do the plants need to be able to grow?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pic>
        <p:nvPicPr>
          <p:cNvPr id="166" name="Google Shape;166;p20"/>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pic>
        <p:nvPicPr>
          <p:cNvPr id="167" name="Google Shape;167;p20"/>
          <p:cNvPicPr preferRelativeResize="0"/>
          <p:nvPr/>
        </p:nvPicPr>
        <p:blipFill>
          <a:blip r:embed="rId4">
            <a:alphaModFix/>
          </a:blip>
          <a:stretch>
            <a:fillRect/>
          </a:stretch>
        </p:blipFill>
        <p:spPr>
          <a:xfrm>
            <a:off x="5576925" y="1280151"/>
            <a:ext cx="1738275" cy="986370"/>
          </a:xfrm>
          <a:prstGeom prst="rect">
            <a:avLst/>
          </a:prstGeom>
          <a:noFill/>
          <a:ln>
            <a:noFill/>
          </a:ln>
        </p:spPr>
      </p:pic>
      <p:graphicFrame>
        <p:nvGraphicFramePr>
          <p:cNvPr id="168" name="Google Shape;168;p20"/>
          <p:cNvGraphicFramePr/>
          <p:nvPr/>
        </p:nvGraphicFramePr>
        <p:xfrm>
          <a:off x="5576925" y="1280160"/>
          <a:ext cx="3000000" cy="3000000"/>
        </p:xfrm>
        <a:graphic>
          <a:graphicData uri="http://schemas.openxmlformats.org/drawingml/2006/table">
            <a:tbl>
              <a:tblPr>
                <a:noFill/>
                <a:tableStyleId>{38217FE2-0E03-4C47-9844-A793DF1D7442}</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85100">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009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69" name="Google Shape;169;p20"/>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Plant Growth &amp; Interactions</a:t>
            </a:r>
            <a:r>
              <a:rPr lang="en" sz="1200">
                <a:latin typeface="Poppins"/>
                <a:ea typeface="Poppins"/>
                <a:cs typeface="Poppins"/>
                <a:sym typeface="Poppins"/>
              </a:rPr>
              <a:t>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r>
              <a:rPr lang="en" sz="1000">
                <a:solidFill>
                  <a:srgbClr val="000000"/>
                </a:solidFill>
                <a:latin typeface="Poppins"/>
                <a:ea typeface="Poppins"/>
                <a:cs typeface="Poppins"/>
                <a:sym typeface="Poppins"/>
              </a:rPr>
              <a:t> </a:t>
            </a:r>
            <a:endParaRPr sz="800">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id="174" name="Google Shape;174;p21"/>
          <p:cNvPicPr preferRelativeResize="0"/>
          <p:nvPr/>
        </p:nvPicPr>
        <p:blipFill>
          <a:blip r:embed="rId3">
            <a:alphaModFix/>
          </a:blip>
          <a:stretch>
            <a:fillRect/>
          </a:stretch>
        </p:blipFill>
        <p:spPr>
          <a:xfrm>
            <a:off x="5576925" y="1280150"/>
            <a:ext cx="1738275" cy="986369"/>
          </a:xfrm>
          <a:prstGeom prst="rect">
            <a:avLst/>
          </a:prstGeom>
          <a:noFill/>
          <a:ln>
            <a:noFill/>
          </a:ln>
        </p:spPr>
      </p:pic>
      <p:sp>
        <p:nvSpPr>
          <p:cNvPr id="175" name="Google Shape;175;p21"/>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76" name="Google Shape;176;p21"/>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77" name="Google Shape;177;p21"/>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Could a plant survive without light? </a:t>
            </a:r>
            <a:r>
              <a:rPr lang="en" sz="1200">
                <a:solidFill>
                  <a:schemeClr val="dk1"/>
                </a:solidFill>
                <a:latin typeface="Poppins"/>
                <a:ea typeface="Poppins"/>
                <a:cs typeface="Poppins"/>
                <a:sym typeface="Poppins"/>
              </a:rPr>
              <a:t>(pg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Water, Sunlight, &amp; Plant Growth</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investigate how plants need water and sunlight to grow.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two-part activity, Seeds — Light and Dark, students experiment with growing radish seeds in light and dark conditions. They plant them in cups, place half of the cups in sunlight, and put the other half in a dark container. Three to seven days later, students compare the seedlings and then watch what happens when all are placed in sunlight.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highlight>
                <a:schemeClr val="accent6"/>
              </a:highlight>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i="1" lang="en" sz="1000">
                <a:solidFill>
                  <a:schemeClr val="dk1"/>
                </a:solidFill>
                <a:latin typeface="Poppins"/>
                <a:ea typeface="Poppins"/>
                <a:cs typeface="Poppins"/>
                <a:sym typeface="Poppins"/>
              </a:rPr>
              <a:t>Anchor Connection on Next Page</a:t>
            </a:r>
            <a:endParaRPr sz="1000">
              <a:solidFill>
                <a:schemeClr val="dk1"/>
              </a:solidFill>
              <a:latin typeface="Poppins"/>
              <a:ea typeface="Poppins"/>
              <a:cs typeface="Poppins"/>
              <a:sym typeface="Poppins"/>
            </a:endParaRPr>
          </a:p>
        </p:txBody>
      </p:sp>
      <p:graphicFrame>
        <p:nvGraphicFramePr>
          <p:cNvPr id="178" name="Google Shape;178;p21"/>
          <p:cNvGraphicFramePr/>
          <p:nvPr/>
        </p:nvGraphicFramePr>
        <p:xfrm>
          <a:off x="5576925" y="1280160"/>
          <a:ext cx="3000000" cy="3000000"/>
        </p:xfrm>
        <a:graphic>
          <a:graphicData uri="http://schemas.openxmlformats.org/drawingml/2006/table">
            <a:tbl>
              <a:tblPr>
                <a:noFill/>
                <a:tableStyleId>{38217FE2-0E03-4C47-9844-A793DF1D7442}</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18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85100">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7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8510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15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009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79" name="Google Shape;179;p21"/>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80" name="Google Shape;180;p21"/>
          <p:cNvSpPr/>
          <p:nvPr/>
        </p:nvSpPr>
        <p:spPr>
          <a:xfrm>
            <a:off x="457350" y="4956900"/>
            <a:ext cx="6857700" cy="36993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1" name="Google Shape;181;p21"/>
          <p:cNvSpPr txBox="1"/>
          <p:nvPr/>
        </p:nvSpPr>
        <p:spPr>
          <a:xfrm>
            <a:off x="3114525" y="5328150"/>
            <a:ext cx="3909000" cy="1178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This is a two-part activity. We recommend that you allow at least three days (up to one week) in between Part One and Part Two of the experiment to give the radish seeds time to germinate.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You will need access to a sunny windowsill for radish seeds to grow in the light. You will also need access to water so that you can fill up the spray bottles.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We suggest students work in pairs. For more detailed instructions on how to prep your seeds, cups, and spray bottles, see our lesson page.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pic>
        <p:nvPicPr>
          <p:cNvPr id="182" name="Google Shape;182;p21"/>
          <p:cNvPicPr preferRelativeResize="0"/>
          <p:nvPr/>
        </p:nvPicPr>
        <p:blipFill>
          <a:blip r:embed="rId5">
            <a:alphaModFix/>
          </a:blip>
          <a:stretch>
            <a:fillRect/>
          </a:stretch>
        </p:blipFill>
        <p:spPr>
          <a:xfrm>
            <a:off x="883925" y="6824461"/>
            <a:ext cx="1822372" cy="1389888"/>
          </a:xfrm>
          <a:prstGeom prst="rect">
            <a:avLst/>
          </a:prstGeom>
          <a:noFill/>
          <a:ln>
            <a:noFill/>
          </a:ln>
          <a:effectLst>
            <a:outerShdw blurRad="57150" rotWithShape="0" algn="bl" dir="5400000" dist="19050">
              <a:srgbClr val="000000">
                <a:alpha val="50000"/>
              </a:srgbClr>
            </a:outerShdw>
          </a:effectLst>
        </p:spPr>
      </p:pic>
      <p:pic>
        <p:nvPicPr>
          <p:cNvPr id="183" name="Google Shape;183;p21"/>
          <p:cNvPicPr preferRelativeResize="0"/>
          <p:nvPr/>
        </p:nvPicPr>
        <p:blipFill>
          <a:blip r:embed="rId6">
            <a:alphaModFix/>
          </a:blip>
          <a:stretch>
            <a:fillRect/>
          </a:stretch>
        </p:blipFill>
        <p:spPr>
          <a:xfrm>
            <a:off x="883925" y="5328150"/>
            <a:ext cx="1822374" cy="1374815"/>
          </a:xfrm>
          <a:prstGeom prst="rect">
            <a:avLst/>
          </a:prstGeom>
          <a:noFill/>
          <a:ln>
            <a:noFill/>
          </a:ln>
          <a:effectLst>
            <a:outerShdw blurRad="57150" rotWithShape="0" algn="bl" dir="5400000" dist="19050">
              <a:srgbClr val="000000">
                <a:alpha val="50000"/>
              </a:srgbClr>
            </a:outerShdw>
          </a:effectLst>
        </p:spPr>
      </p:pic>
      <p:sp>
        <p:nvSpPr>
          <p:cNvPr id="184" name="Google Shape;184;p21"/>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Plant Growth &amp; Interactions</a:t>
            </a:r>
            <a:r>
              <a:rPr lang="en" sz="1200">
                <a:latin typeface="Poppins"/>
                <a:ea typeface="Poppins"/>
                <a:cs typeface="Poppins"/>
                <a:sym typeface="Poppins"/>
              </a:rPr>
              <a:t> • Grade 2</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r>
              <a:rPr lang="en" sz="1000">
                <a:solidFill>
                  <a:srgbClr val="000000"/>
                </a:solidFill>
                <a:latin typeface="Poppins"/>
                <a:ea typeface="Poppins"/>
                <a:cs typeface="Poppins"/>
                <a:sym typeface="Poppins"/>
              </a:rPr>
              <a:t> </a:t>
            </a:r>
            <a:endParaRPr sz="800">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