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70" r:id="rId4"/>
    <p:sldId id="272" r:id="rId5"/>
    <p:sldId id="273" r:id="rId6"/>
    <p:sldId id="274" r:id="rId7"/>
    <p:sldId id="275" r:id="rId8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222C"/>
    <a:srgbClr val="1E3657"/>
    <a:srgbClr val="F8F087"/>
    <a:srgbClr val="F6ED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810" y="278"/>
      </p:cViewPr>
      <p:guideLst>
        <p:guide orient="horz" pos="184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0D6C9D6-EDED-1877-14E2-8B1ED992210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CDCD74-737D-706B-CC27-0054C4757CF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4803DCD-F299-40FB-9551-D3E1DAB2365C}" type="datetime1">
              <a:rPr lang="en-US" altLang="de-DE"/>
              <a:pPr>
                <a:defRPr/>
              </a:pPr>
              <a:t>12/22/2025</a:t>
            </a:fld>
            <a:endParaRPr lang="en-US" alt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06985C-1E51-3E10-2774-B2D9E7F77ED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5DC83A-3791-EA1F-42CD-466389C4CBE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23A2A51-CF96-4107-976C-1CC4B5323487}" type="slidenum">
              <a:rPr lang="en-US" altLang="de-DE"/>
              <a:pPr>
                <a:defRPr/>
              </a:pPr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47F84E8-24C1-6A2E-B2CE-E43A5552242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72396D-7DDC-B824-611B-2180743E384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3E74201-CA15-4A75-A9FF-6545E8693DEB}" type="datetime1">
              <a:rPr lang="en-US" altLang="de-DE"/>
              <a:pPr>
                <a:defRPr/>
              </a:pPr>
              <a:t>12/22/2025</a:t>
            </a:fld>
            <a:endParaRPr lang="en-US" altLang="de-DE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EBCC820D-97D2-94DE-AFF4-F49153A2F8B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0CDEAC77-2846-C84B-016B-6F163357FC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0701E3-ECFB-C69D-3D1D-078A531D82D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41236-FBFF-1599-6BDF-8963D5D099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1C706F3-B5BC-4F4D-BDE6-85DC64B1B0B0}" type="slidenum">
              <a:rPr lang="en-US" altLang="de-DE"/>
              <a:pPr>
                <a:defRPr/>
              </a:pPr>
              <a:t>‹Nr.›</a:t>
            </a:fld>
            <a:endParaRPr lang="en-US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7410" y="935441"/>
            <a:ext cx="6184320" cy="1470025"/>
          </a:xfrm>
          <a:prstGeom prst="rect">
            <a:avLst/>
          </a:prstGeom>
        </p:spPr>
        <p:txBody>
          <a:bodyPr/>
          <a:lstStyle>
            <a:lvl1pPr algn="l">
              <a:defRPr sz="4400" b="1" i="0">
                <a:solidFill>
                  <a:srgbClr val="1E3657"/>
                </a:solidFill>
                <a:latin typeface="Arial Bold"/>
                <a:cs typeface="Arial Bold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67410" y="2938052"/>
            <a:ext cx="6519390" cy="295082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800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Slide Number Placeholder 11">
            <a:extLst>
              <a:ext uri="{FF2B5EF4-FFF2-40B4-BE49-F238E27FC236}">
                <a16:creationId xmlns:a16="http://schemas.microsoft.com/office/drawing/2014/main" id="{351E2A31-74BB-9793-2EF4-FAD0DB088EE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de-DE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266525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08653E-04E2-153A-623F-36E1071E64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3C0AEE0-4830-4142-BF08-E9D61A177F0D}" type="slidenum">
              <a:rPr lang="en-US" altLang="de-DE"/>
              <a:pPr>
                <a:defRPr/>
              </a:pPr>
              <a:t>‹Nr.›</a:t>
            </a:fld>
            <a:endParaRPr lang="en-US" altLang="de-DE"/>
          </a:p>
        </p:txBody>
      </p:sp>
      <p:pic>
        <p:nvPicPr>
          <p:cNvPr id="1027" name="Picture 6" descr="ppt pg bkgd-1.png">
            <a:extLst>
              <a:ext uri="{FF2B5EF4-FFF2-40B4-BE49-F238E27FC236}">
                <a16:creationId xmlns:a16="http://schemas.microsoft.com/office/drawing/2014/main" id="{590133F4-AC95-9379-37A1-6455DE3813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0"/>
            <a:ext cx="91344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ヒラギノ角ゴ Pro W3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ヒラギノ角ゴ Pro W3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ヒラギノ角ゴ Pro W3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ヒラギノ角ゴ Pro W3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ヒラギノ角ゴ Pro W3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ヒラギノ角ゴ Pro W3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ヒラギノ角ゴ Pro W3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ヒラギノ角ゴ Pro W3" charset="-128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ヒラギノ角ゴ Pro W3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ヒラギノ角ゴ Pro W3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5" descr="ppt pg bkgd-2.png">
            <a:extLst>
              <a:ext uri="{FF2B5EF4-FFF2-40B4-BE49-F238E27FC236}">
                <a16:creationId xmlns:a16="http://schemas.microsoft.com/office/drawing/2014/main" id="{3BF8E4CC-3E7B-6DD9-ED03-F53737450B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0"/>
            <a:ext cx="91344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C4D198E-8240-11D8-142F-E470E5EEE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4190" y="1547813"/>
            <a:ext cx="4129088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 eaLnBrk="1" hangingPunct="1"/>
            <a:r>
              <a:rPr lang="de-DE" sz="4800" b="1" noProof="0" dirty="0">
                <a:solidFill>
                  <a:schemeClr val="bg1"/>
                </a:solidFill>
                <a:latin typeface="Arial Bold" charset="0"/>
              </a:rPr>
              <a:t>Das Publikum kennen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782D61-D1B7-D6EA-C0DD-508B0B3CA4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5006" y="935067"/>
            <a:ext cx="41290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 eaLnBrk="1" hangingPunct="1"/>
            <a:r>
              <a:rPr lang="en-US" altLang="de-DE" sz="2400" dirty="0">
                <a:solidFill>
                  <a:srgbClr val="F8F087"/>
                </a:solidFill>
                <a:cs typeface="Arial" panose="020B0604020202020204" pitchFamily="34" charset="0"/>
              </a:rPr>
              <a:t>The Better Speaker Series</a:t>
            </a:r>
          </a:p>
        </p:txBody>
      </p:sp>
      <p:sp>
        <p:nvSpPr>
          <p:cNvPr id="5125" name="TextBox 8">
            <a:extLst>
              <a:ext uri="{FF2B5EF4-FFF2-40B4-BE49-F238E27FC236}">
                <a16:creationId xmlns:a16="http://schemas.microsoft.com/office/drawing/2014/main" id="{B3C2DDF4-2CF1-095A-2FFC-58EC3CE928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625" y="6391275"/>
            <a:ext cx="7747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 eaLnBrk="1" hangingPunct="1"/>
            <a:r>
              <a:rPr lang="en-US" altLang="de-DE" sz="1200">
                <a:solidFill>
                  <a:srgbClr val="BFBFBF"/>
                </a:solidFill>
                <a:cs typeface="Arial" panose="020B0604020202020204" pitchFamily="34" charset="0"/>
              </a:rPr>
              <a:t>275</a:t>
            </a:r>
          </a:p>
        </p:txBody>
      </p:sp>
      <p:sp>
        <p:nvSpPr>
          <p:cNvPr id="2" name="TextBox 7">
            <a:extLst>
              <a:ext uri="{FF2B5EF4-FFF2-40B4-BE49-F238E27FC236}">
                <a16:creationId xmlns:a16="http://schemas.microsoft.com/office/drawing/2014/main" id="{56461E58-E2DF-C1CC-F2B0-A37C5DC10B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0350" y="4304026"/>
            <a:ext cx="41290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charset="-128"/>
              </a:defRPr>
            </a:lvl9pPr>
          </a:lstStyle>
          <a:p>
            <a:pPr eaLnBrk="1" hangingPunct="1"/>
            <a:r>
              <a:rPr lang="de-DE" altLang="de-DE" sz="2400" dirty="0">
                <a:solidFill>
                  <a:srgbClr val="F8F087"/>
                </a:solidFill>
                <a:cs typeface="Arial" panose="020B0604020202020204" pitchFamily="34" charset="0"/>
              </a:rPr>
              <a:t>Serie “Der bessere Redn</a:t>
            </a:r>
            <a:r>
              <a:rPr lang="en-US" altLang="de-DE" sz="2400" dirty="0">
                <a:solidFill>
                  <a:srgbClr val="F8F087"/>
                </a:solidFill>
                <a:cs typeface="Arial" panose="020B0604020202020204" pitchFamily="34" charset="0"/>
              </a:rPr>
              <a:t>er”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E7D548F8-0B61-4360-8FD5-82C70564AA86}"/>
              </a:ext>
            </a:extLst>
          </p:cNvPr>
          <p:cNvSpPr txBox="1"/>
          <p:nvPr/>
        </p:nvSpPr>
        <p:spPr>
          <a:xfrm>
            <a:off x="1695450" y="6399439"/>
            <a:ext cx="61531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de-DE" sz="1400" dirty="0">
                <a:solidFill>
                  <a:schemeClr val="bg1"/>
                </a:solidFill>
                <a:ea typeface="+mn-ea"/>
                <a:cs typeface="Arial" panose="020B0604020202020204" pitchFamily="34" charset="0"/>
              </a:rPr>
              <a:t>Frei übersetzt von Sarah Mewes, Division A </a:t>
            </a:r>
            <a:r>
              <a:rPr lang="de-DE" sz="1400" dirty="0" err="1">
                <a:solidFill>
                  <a:schemeClr val="bg1"/>
                </a:solidFill>
                <a:ea typeface="+mn-ea"/>
                <a:cs typeface="Arial" panose="020B0604020202020204" pitchFamily="34" charset="0"/>
              </a:rPr>
              <a:t>Director</a:t>
            </a:r>
            <a:r>
              <a:rPr lang="de-DE" sz="1400" dirty="0">
                <a:solidFill>
                  <a:schemeClr val="bg1"/>
                </a:solidFill>
                <a:ea typeface="+mn-ea"/>
                <a:cs typeface="Arial" panose="020B0604020202020204" pitchFamily="34" charset="0"/>
              </a:rPr>
              <a:t> 2025/2026, District 95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5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C2AF6-3C2B-83B9-2FBB-77BDFB70A813}"/>
              </a:ext>
            </a:extLst>
          </p:cNvPr>
          <p:cNvSpPr>
            <a:spLocks noGrp="1"/>
          </p:cNvSpPr>
          <p:nvPr>
            <p:ph type="ctrTitle"/>
          </p:nvPr>
        </p:nvSpPr>
        <p:spPr bwMode="auto">
          <a:xfrm>
            <a:off x="2012950" y="890588"/>
            <a:ext cx="6858000" cy="1470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e-DE" sz="4000" noProof="0" dirty="0">
                <a:latin typeface="Arial Bold" charset="0"/>
              </a:rPr>
              <a:t>Publikums-Variablen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F4555E-355D-85D3-B6E8-7AF3B63F10C6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1912938" y="2116138"/>
            <a:ext cx="6692900" cy="39957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7663" indent="-347663" eaLnBrk="1" hangingPunct="1">
              <a:spcBef>
                <a:spcPts val="1325"/>
              </a:spcBef>
              <a:buClr>
                <a:srgbClr val="CD222C"/>
              </a:buClr>
              <a:buFont typeface="Webdings" panose="05030102010509060703" pitchFamily="18" charset="2"/>
              <a:buChar char=""/>
            </a:pPr>
            <a:r>
              <a:rPr lang="de-DE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Altersgruppe </a:t>
            </a:r>
          </a:p>
          <a:p>
            <a:pPr marL="347663" indent="-347663" eaLnBrk="1" hangingPunct="1">
              <a:spcBef>
                <a:spcPts val="1325"/>
              </a:spcBef>
              <a:buClr>
                <a:srgbClr val="CD222C"/>
              </a:buClr>
              <a:buFont typeface="Webdings" panose="05030102010509060703" pitchFamily="18" charset="2"/>
              <a:buChar char=""/>
            </a:pPr>
            <a:r>
              <a:rPr lang="de-DE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Geschlechterverhältnis (inkl. nichtbinärer Personen</a:t>
            </a:r>
            <a:r>
              <a:rPr lang="en-US" altLang="de-DE" sz="2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marL="347663" indent="-347663" eaLnBrk="1" hangingPunct="1">
              <a:spcBef>
                <a:spcPts val="1325"/>
              </a:spcBef>
              <a:buClr>
                <a:srgbClr val="CD222C"/>
              </a:buClr>
              <a:buFont typeface="Webdings" panose="05030102010509060703" pitchFamily="18" charset="2"/>
              <a:buChar char=""/>
            </a:pPr>
            <a:r>
              <a:rPr lang="de-DE" altLang="de-DE" sz="2400" dirty="0">
                <a:latin typeface="Arial" panose="020B0604020202020204" pitchFamily="34" charset="0"/>
                <a:cs typeface="Arial" panose="020B0604020202020204" pitchFamily="34" charset="0"/>
              </a:rPr>
              <a:t>Beruflicher und wirtschaftlicher Status</a:t>
            </a:r>
            <a:r>
              <a:rPr lang="en-US" alt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7663" indent="-347663" eaLnBrk="1" hangingPunct="1">
              <a:spcBef>
                <a:spcPts val="1325"/>
              </a:spcBef>
              <a:buClr>
                <a:srgbClr val="CD222C"/>
              </a:buClr>
              <a:buFont typeface="Webdings" panose="05030102010509060703" pitchFamily="18" charset="2"/>
              <a:buChar char=""/>
            </a:pPr>
            <a:r>
              <a:rPr lang="de-DE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Bildungsstand </a:t>
            </a:r>
          </a:p>
          <a:p>
            <a:pPr marL="347663" indent="-347663" eaLnBrk="1" hangingPunct="1">
              <a:spcBef>
                <a:spcPts val="1325"/>
              </a:spcBef>
              <a:buClr>
                <a:srgbClr val="CD222C"/>
              </a:buClr>
              <a:buFont typeface="Webdings" panose="05030102010509060703" pitchFamily="18" charset="2"/>
              <a:buChar char=""/>
            </a:pPr>
            <a:r>
              <a:rPr lang="de-DE" altLang="de-DE" sz="2400" dirty="0">
                <a:latin typeface="Arial" panose="020B0604020202020204" pitchFamily="34" charset="0"/>
                <a:cs typeface="Arial" panose="020B0604020202020204" pitchFamily="34" charset="0"/>
              </a:rPr>
              <a:t>Politische Ausrichtung (sensibel und respektvoll handhaben)</a:t>
            </a:r>
            <a:r>
              <a:rPr lang="en-US" alt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7663" indent="-347663" eaLnBrk="1" hangingPunct="1">
              <a:spcBef>
                <a:spcPts val="1325"/>
              </a:spcBef>
              <a:buClr>
                <a:srgbClr val="CD222C"/>
              </a:buClr>
              <a:buFont typeface="Webdings" panose="05030102010509060703" pitchFamily="18" charset="2"/>
              <a:buChar char=""/>
            </a:pPr>
            <a:r>
              <a:rPr lang="de-DE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Freizeitaktivitäten</a:t>
            </a:r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F80CA9B7-855B-7F9E-1E35-B68D6AD0994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r>
              <a:rPr lang="en-US" altLang="de-DE">
                <a:solidFill>
                  <a:srgbClr val="7F7F7F"/>
                </a:solidFill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7B51E-26D2-9A43-CB80-67288D33D9BD}"/>
              </a:ext>
            </a:extLst>
          </p:cNvPr>
          <p:cNvSpPr>
            <a:spLocks noGrp="1"/>
          </p:cNvSpPr>
          <p:nvPr>
            <p:ph type="ctrTitle"/>
          </p:nvPr>
        </p:nvSpPr>
        <p:spPr bwMode="auto">
          <a:xfrm>
            <a:off x="2012950" y="890588"/>
            <a:ext cx="6858000" cy="1470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e-DE" altLang="de-DE" sz="4000" dirty="0">
                <a:latin typeface="Arial Bold" charset="0"/>
              </a:rPr>
              <a:t>Die Aufmerksamkeit des Publikums halten</a:t>
            </a:r>
            <a:r>
              <a:rPr lang="en-US" altLang="de-DE" sz="4000" dirty="0">
                <a:latin typeface="Arial Bold" charset="0"/>
              </a:rPr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68D54B-3781-DEDA-CC95-ACE29582A0ED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1912938" y="2593975"/>
            <a:ext cx="6223000" cy="36083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7663" indent="-347663" eaLnBrk="1" hangingPunct="1">
              <a:spcBef>
                <a:spcPts val="1325"/>
              </a:spcBef>
              <a:buClr>
                <a:srgbClr val="CD222C"/>
              </a:buClr>
              <a:buFont typeface="Webdings" panose="05030102010509060703" pitchFamily="18" charset="2"/>
              <a:buChar char=""/>
            </a:pPr>
            <a:r>
              <a:rPr lang="de-DE" sz="3000" noProof="0" dirty="0">
                <a:latin typeface="Arial" panose="020B0604020202020204" pitchFamily="34" charset="0"/>
                <a:cs typeface="Arial" panose="020B0604020202020204" pitchFamily="34" charset="0"/>
              </a:rPr>
              <a:t>Raumakustik</a:t>
            </a:r>
          </a:p>
          <a:p>
            <a:pPr marL="347663" indent="-347663" eaLnBrk="1" hangingPunct="1">
              <a:spcBef>
                <a:spcPts val="1325"/>
              </a:spcBef>
              <a:buClr>
                <a:srgbClr val="CD222C"/>
              </a:buClr>
              <a:buFont typeface="Webdings" panose="05030102010509060703" pitchFamily="18" charset="2"/>
              <a:buChar char=""/>
            </a:pPr>
            <a:r>
              <a:rPr lang="de-DE" sz="3000" noProof="0" dirty="0">
                <a:latin typeface="Arial" panose="020B0604020202020204" pitchFamily="34" charset="0"/>
                <a:cs typeface="Arial" panose="020B0604020202020204" pitchFamily="34" charset="0"/>
              </a:rPr>
              <a:t>Bestuhlung</a:t>
            </a:r>
          </a:p>
          <a:p>
            <a:pPr marL="347663" indent="-347663" eaLnBrk="1" hangingPunct="1">
              <a:spcBef>
                <a:spcPts val="1325"/>
              </a:spcBef>
              <a:buClr>
                <a:srgbClr val="CD222C"/>
              </a:buClr>
              <a:buFont typeface="Webdings" panose="05030102010509060703" pitchFamily="18" charset="2"/>
              <a:buChar char=""/>
            </a:pPr>
            <a:r>
              <a:rPr lang="de-DE" sz="3000" noProof="0" dirty="0">
                <a:latin typeface="Arial" panose="020B0604020202020204" pitchFamily="34" charset="0"/>
                <a:cs typeface="Arial" panose="020B0604020202020204" pitchFamily="34" charset="0"/>
              </a:rPr>
              <a:t>Beleuchtung</a:t>
            </a:r>
          </a:p>
          <a:p>
            <a:pPr marL="347663" indent="-347663" eaLnBrk="1" hangingPunct="1">
              <a:spcBef>
                <a:spcPts val="1325"/>
              </a:spcBef>
              <a:buClr>
                <a:srgbClr val="CD222C"/>
              </a:buClr>
              <a:buFont typeface="Webdings" panose="05030102010509060703" pitchFamily="18" charset="2"/>
              <a:buChar char=""/>
            </a:pPr>
            <a:r>
              <a:rPr lang="de-DE" sz="3000" noProof="0" dirty="0">
                <a:latin typeface="Arial" panose="020B0604020202020204" pitchFamily="34" charset="0"/>
                <a:cs typeface="Arial" panose="020B0604020202020204" pitchFamily="34" charset="0"/>
              </a:rPr>
              <a:t>Temperaturregelung</a:t>
            </a:r>
          </a:p>
          <a:p>
            <a:pPr marL="347663" indent="-347663" eaLnBrk="1" hangingPunct="1">
              <a:spcBef>
                <a:spcPts val="1325"/>
              </a:spcBef>
              <a:buClr>
                <a:srgbClr val="CD222C"/>
              </a:buClr>
              <a:buFont typeface="Webdings" panose="05030102010509060703" pitchFamily="18" charset="2"/>
              <a:buChar char=""/>
            </a:pPr>
            <a:r>
              <a:rPr lang="de-DE" sz="3000" noProof="0" dirty="0">
                <a:latin typeface="Arial" panose="020B0604020202020204" pitchFamily="34" charset="0"/>
                <a:cs typeface="Arial" panose="020B0604020202020204" pitchFamily="34" charset="0"/>
              </a:rPr>
              <a:t>Außengeräusche</a:t>
            </a:r>
          </a:p>
          <a:p>
            <a:pPr marL="347663" indent="-347663" eaLnBrk="1" hangingPunct="1">
              <a:spcBef>
                <a:spcPts val="1325"/>
              </a:spcBef>
              <a:buClr>
                <a:srgbClr val="CD222C"/>
              </a:buClr>
              <a:buFont typeface="Webdings" panose="05030102010509060703" pitchFamily="18" charset="2"/>
              <a:buChar char=""/>
            </a:pPr>
            <a:r>
              <a:rPr lang="de-DE" sz="3000" noProof="0" dirty="0">
                <a:latin typeface="Arial" panose="020B0604020202020204" pitchFamily="34" charset="0"/>
                <a:cs typeface="Arial" panose="020B0604020202020204" pitchFamily="34" charset="0"/>
              </a:rPr>
              <a:t>Weitere mögliche Störquellen </a:t>
            </a:r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F8F5AA52-590D-BC72-18B3-339F97A2D4F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r>
              <a:rPr lang="en-US" altLang="de-DE">
                <a:solidFill>
                  <a:srgbClr val="7F7F7F"/>
                </a:solidFill>
              </a:rPr>
              <a:t>2a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E1C4E-A702-C9C2-EA23-67F33E2EB24D}"/>
              </a:ext>
            </a:extLst>
          </p:cNvPr>
          <p:cNvSpPr>
            <a:spLocks noGrp="1"/>
          </p:cNvSpPr>
          <p:nvPr>
            <p:ph type="ctrTitle"/>
          </p:nvPr>
        </p:nvSpPr>
        <p:spPr bwMode="auto">
          <a:xfrm>
            <a:off x="2012950" y="890588"/>
            <a:ext cx="6858000" cy="1470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e-DE" altLang="de-DE" sz="4000" dirty="0">
                <a:latin typeface="Arial Bold" charset="0"/>
              </a:rPr>
              <a:t>Die Aufmerksamkeit des Publikums halten</a:t>
            </a:r>
            <a:r>
              <a:rPr lang="en-US" altLang="de-DE" sz="4000" dirty="0">
                <a:latin typeface="Arial Bold" charset="0"/>
              </a:rPr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21A8AB-1FBD-BC7B-8A36-B35B40680B98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1931988" y="2705100"/>
            <a:ext cx="5514975" cy="29638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98463" indent="-398463" eaLnBrk="1" hangingPunct="1">
              <a:spcBef>
                <a:spcPts val="1325"/>
              </a:spcBef>
              <a:buClr>
                <a:srgbClr val="CD222C"/>
              </a:buClr>
              <a:buFont typeface="Webdings" panose="05030102010509060703" pitchFamily="18" charset="2"/>
              <a:buChar char=""/>
            </a:pPr>
            <a:r>
              <a:rPr lang="de-DE" sz="3000" noProof="0" dirty="0">
                <a:latin typeface="Arial" panose="020B0604020202020204" pitchFamily="34" charset="0"/>
                <a:cs typeface="Arial" panose="020B0604020202020204" pitchFamily="34" charset="0"/>
              </a:rPr>
              <a:t>Tageszeit</a:t>
            </a:r>
          </a:p>
          <a:p>
            <a:pPr marL="398463" indent="-398463" eaLnBrk="1" hangingPunct="1">
              <a:spcBef>
                <a:spcPts val="1325"/>
              </a:spcBef>
              <a:buClr>
                <a:srgbClr val="CD222C"/>
              </a:buClr>
              <a:buFont typeface="Webdings" panose="05030102010509060703" pitchFamily="18" charset="2"/>
              <a:buChar char=""/>
            </a:pPr>
            <a:r>
              <a:rPr lang="de-DE" sz="3000" noProof="0" dirty="0">
                <a:latin typeface="Arial" panose="020B0604020202020204" pitchFamily="34" charset="0"/>
                <a:cs typeface="Arial" panose="020B0604020202020204" pitchFamily="34" charset="0"/>
              </a:rPr>
              <a:t>Parallel stattfindende Veranstaltungen/Aktivitäten</a:t>
            </a:r>
          </a:p>
          <a:p>
            <a:pPr marL="398463" indent="-398463" eaLnBrk="1" hangingPunct="1">
              <a:spcBef>
                <a:spcPts val="1325"/>
              </a:spcBef>
              <a:buClr>
                <a:srgbClr val="CD222C"/>
              </a:buClr>
              <a:buFont typeface="Webdings" panose="05030102010509060703" pitchFamily="18" charset="2"/>
              <a:buChar char=""/>
            </a:pPr>
            <a:r>
              <a:rPr lang="de-DE" sz="3000" noProof="0" dirty="0">
                <a:latin typeface="Arial" panose="020B0604020202020204" pitchFamily="34" charset="0"/>
                <a:cs typeface="Arial" panose="020B0604020202020204" pitchFamily="34" charset="0"/>
              </a:rPr>
              <a:t>Pausen bei längeren Präsentationen</a:t>
            </a:r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665A7E75-F891-4577-4AAA-F2B2758388B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r>
              <a:rPr lang="en-US" altLang="de-DE">
                <a:solidFill>
                  <a:srgbClr val="7F7F7F"/>
                </a:solidFill>
              </a:rPr>
              <a:t>2b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D1299-DE92-40A0-908D-49C78E4C8014}"/>
              </a:ext>
            </a:extLst>
          </p:cNvPr>
          <p:cNvSpPr>
            <a:spLocks noGrp="1"/>
          </p:cNvSpPr>
          <p:nvPr>
            <p:ph type="ctrTitle"/>
          </p:nvPr>
        </p:nvSpPr>
        <p:spPr bwMode="auto">
          <a:xfrm>
            <a:off x="2012950" y="890588"/>
            <a:ext cx="6858000" cy="1470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e-DE" sz="4000" noProof="0" dirty="0">
                <a:latin typeface="Arial Bold" charset="0"/>
              </a:rPr>
              <a:t>Das Publikum ansprechen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36D0DD-19EA-8083-C1F5-7B45E4E984BC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auto">
          <a:xfrm>
            <a:off x="1912938" y="2149475"/>
            <a:ext cx="6958012" cy="41608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01638" indent="-401638" eaLnBrk="1" hangingPunct="1">
              <a:spcBef>
                <a:spcPts val="1325"/>
              </a:spcBef>
              <a:buClr>
                <a:srgbClr val="CD222C"/>
              </a:buClr>
              <a:buFont typeface="Webdings" panose="05030102010509060703" pitchFamily="18" charset="2"/>
              <a:buChar char=""/>
            </a:pPr>
            <a:r>
              <a:rPr lang="de-DE" altLang="de-DE" dirty="0">
                <a:latin typeface="Arial" panose="020B0604020202020204" pitchFamily="34" charset="0"/>
                <a:cs typeface="Arial" panose="020B0604020202020204" pitchFamily="34" charset="0"/>
              </a:rPr>
              <a:t>Was wissen die Teilnehmenden bereits?</a:t>
            </a:r>
            <a:endParaRPr lang="en-US" alt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1638" indent="-401638" eaLnBrk="1" hangingPunct="1">
              <a:spcBef>
                <a:spcPts val="1325"/>
              </a:spcBef>
              <a:buClr>
                <a:srgbClr val="CD222C"/>
              </a:buClr>
              <a:buFont typeface="Webdings" panose="05030102010509060703" pitchFamily="18" charset="2"/>
              <a:buChar char=""/>
            </a:pPr>
            <a:r>
              <a:rPr lang="de-DE" altLang="de-DE" dirty="0">
                <a:latin typeface="Arial" panose="020B0604020202020204" pitchFamily="34" charset="0"/>
                <a:cs typeface="Arial" panose="020B0604020202020204" pitchFamily="34" charset="0"/>
              </a:rPr>
              <a:t>Zielgruppenspezifische Publikationen sichten</a:t>
            </a:r>
            <a:endParaRPr lang="en-US" alt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1638" indent="-401638" eaLnBrk="1" hangingPunct="1">
              <a:spcBef>
                <a:spcPts val="1325"/>
              </a:spcBef>
              <a:buClr>
                <a:srgbClr val="CD222C"/>
              </a:buClr>
              <a:buFont typeface="Webdings" panose="05030102010509060703" pitchFamily="18" charset="2"/>
              <a:buChar char=""/>
            </a:pPr>
            <a:r>
              <a:rPr lang="de-DE" noProof="0" dirty="0">
                <a:latin typeface="Arial" panose="020B0604020202020204" pitchFamily="34" charset="0"/>
                <a:cs typeface="Arial" panose="020B0604020202020204" pitchFamily="34" charset="0"/>
              </a:rPr>
              <a:t>Lokale Verantwortliche kontaktieren</a:t>
            </a:r>
          </a:p>
          <a:p>
            <a:pPr marL="401638" indent="-401638" eaLnBrk="1" hangingPunct="1">
              <a:spcBef>
                <a:spcPts val="1325"/>
              </a:spcBef>
              <a:buClr>
                <a:srgbClr val="CD222C"/>
              </a:buClr>
              <a:buFont typeface="Webdings" panose="05030102010509060703" pitchFamily="18" charset="2"/>
              <a:buChar char=""/>
            </a:pPr>
            <a:r>
              <a:rPr lang="de-DE" noProof="0" dirty="0">
                <a:latin typeface="Arial" panose="020B0604020202020204" pitchFamily="34" charset="0"/>
                <a:cs typeface="Arial" panose="020B0604020202020204" pitchFamily="34" charset="0"/>
              </a:rPr>
              <a:t>Verlässliche Quellen konsultieren</a:t>
            </a:r>
          </a:p>
          <a:p>
            <a:pPr marL="401638" indent="-401638" eaLnBrk="1" hangingPunct="1">
              <a:spcBef>
                <a:spcPts val="1325"/>
              </a:spcBef>
              <a:buClr>
                <a:srgbClr val="CD222C"/>
              </a:buClr>
              <a:buFont typeface="Webdings" panose="05030102010509060703" pitchFamily="18" charset="2"/>
              <a:buChar char=""/>
            </a:pPr>
            <a:r>
              <a:rPr lang="de-DE" altLang="de-DE" dirty="0">
                <a:latin typeface="Arial" panose="020B0604020202020204" pitchFamily="34" charset="0"/>
                <a:cs typeface="Arial" panose="020B0604020202020204" pitchFamily="34" charset="0"/>
              </a:rPr>
              <a:t>Mit anderen Vortragenden oder einem aktuellen Mitglied des Publikums sprechen</a:t>
            </a:r>
            <a:endParaRPr lang="en-US" alt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id="{77A435B8-E72C-7360-791B-44D0115393D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r>
              <a:rPr lang="en-US" altLang="de-DE">
                <a:solidFill>
                  <a:srgbClr val="7F7F7F"/>
                </a:solidFill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D4F3F-16FD-454F-E16C-1F544A6394AB}"/>
              </a:ext>
            </a:extLst>
          </p:cNvPr>
          <p:cNvSpPr>
            <a:spLocks noGrp="1"/>
          </p:cNvSpPr>
          <p:nvPr>
            <p:ph type="ctrTitle"/>
          </p:nvPr>
        </p:nvSpPr>
        <p:spPr bwMode="auto">
          <a:xfrm>
            <a:off x="2012950" y="890588"/>
            <a:ext cx="6858000" cy="1470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e-DE" sz="4000" noProof="0" dirty="0">
                <a:latin typeface="Arial Bold" charset="0"/>
              </a:rPr>
              <a:t>Häufige Redeziele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2E4A05-39AD-CB5C-5846-59BACC54F02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032000" y="2660650"/>
            <a:ext cx="6402388" cy="34321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1325"/>
              </a:spcBef>
              <a:spcAft>
                <a:spcPts val="600"/>
              </a:spcAft>
            </a:pPr>
            <a:r>
              <a:rPr lang="de-DE" altLang="de-DE" sz="3000" b="1" dirty="0">
                <a:solidFill>
                  <a:srgbClr val="CD22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Erfülle die Ziele des Publikums:</a:t>
            </a:r>
            <a:endParaRPr lang="en-US" altLang="de-DE" sz="3000" b="1" dirty="0">
              <a:solidFill>
                <a:srgbClr val="CD222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1325"/>
              </a:spcBef>
              <a:buClr>
                <a:srgbClr val="CD222C"/>
              </a:buClr>
              <a:buFont typeface="Webdings" panose="05030102010509060703" pitchFamily="18" charset="2"/>
              <a:buChar char=""/>
            </a:pPr>
            <a:r>
              <a:rPr lang="de-DE" sz="3000" noProof="0" dirty="0">
                <a:latin typeface="Arial" panose="020B0604020202020204" pitchFamily="34" charset="0"/>
                <a:cs typeface="Arial" panose="020B0604020202020204" pitchFamily="34" charset="0"/>
              </a:rPr>
              <a:t>Informieren</a:t>
            </a:r>
          </a:p>
          <a:p>
            <a:pPr eaLnBrk="1" hangingPunct="1">
              <a:spcBef>
                <a:spcPts val="1325"/>
              </a:spcBef>
              <a:buClr>
                <a:srgbClr val="CD222C"/>
              </a:buClr>
              <a:buFont typeface="Webdings" panose="05030102010509060703" pitchFamily="18" charset="2"/>
              <a:buChar char=""/>
            </a:pPr>
            <a:r>
              <a:rPr lang="de-DE" sz="3000" noProof="0" dirty="0">
                <a:latin typeface="Arial" panose="020B0604020202020204" pitchFamily="34" charset="0"/>
                <a:cs typeface="Arial" panose="020B0604020202020204" pitchFamily="34" charset="0"/>
              </a:rPr>
              <a:t>Inspirieren</a:t>
            </a:r>
          </a:p>
          <a:p>
            <a:pPr eaLnBrk="1" hangingPunct="1">
              <a:spcBef>
                <a:spcPts val="1325"/>
              </a:spcBef>
              <a:buClr>
                <a:srgbClr val="CD222C"/>
              </a:buClr>
              <a:buFont typeface="Webdings" panose="05030102010509060703" pitchFamily="18" charset="2"/>
              <a:buChar char=""/>
            </a:pPr>
            <a:r>
              <a:rPr lang="de-DE" sz="3000" noProof="0" dirty="0">
                <a:latin typeface="Arial" panose="020B0604020202020204" pitchFamily="34" charset="0"/>
                <a:cs typeface="Arial" panose="020B0604020202020204" pitchFamily="34" charset="0"/>
              </a:rPr>
              <a:t>Überzeugen</a:t>
            </a:r>
          </a:p>
          <a:p>
            <a:pPr eaLnBrk="1" hangingPunct="1">
              <a:spcBef>
                <a:spcPts val="1325"/>
              </a:spcBef>
              <a:buClr>
                <a:srgbClr val="CD222C"/>
              </a:buClr>
              <a:buFont typeface="Webdings" panose="05030102010509060703" pitchFamily="18" charset="2"/>
              <a:buChar char=""/>
            </a:pPr>
            <a:r>
              <a:rPr lang="de-DE" sz="3000" noProof="0" dirty="0">
                <a:latin typeface="Arial" panose="020B0604020202020204" pitchFamily="34" charset="0"/>
                <a:cs typeface="Arial" panose="020B0604020202020204" pitchFamily="34" charset="0"/>
              </a:rPr>
              <a:t>Unterhalten</a:t>
            </a:r>
            <a:endParaRPr lang="en-US" altLang="de-DE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5AFC3481-5B0C-B331-DB0C-F99B4413F7A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r>
              <a:rPr lang="en-US" altLang="de-DE">
                <a:solidFill>
                  <a:srgbClr val="7F7F7F"/>
                </a:solidFill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99E26-B424-9BA8-2221-A37F7570B464}"/>
              </a:ext>
            </a:extLst>
          </p:cNvPr>
          <p:cNvSpPr>
            <a:spLocks noGrp="1"/>
          </p:cNvSpPr>
          <p:nvPr>
            <p:ph type="ctrTitle"/>
          </p:nvPr>
        </p:nvSpPr>
        <p:spPr bwMode="auto">
          <a:xfrm>
            <a:off x="2012950" y="890588"/>
            <a:ext cx="6858000" cy="1470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e-DE" sz="4000" noProof="0" dirty="0">
                <a:latin typeface="Arial Bold" charset="0"/>
              </a:rPr>
              <a:t>Fazit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7AF2B3-74B7-FD37-03CB-A3BA249F902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2032000" y="2043113"/>
            <a:ext cx="6388100" cy="34337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1325"/>
              </a:spcBef>
              <a:spcAft>
                <a:spcPts val="600"/>
              </a:spcAft>
            </a:pPr>
            <a:r>
              <a:rPr lang="de-DE" altLang="de-DE" sz="2400" b="1" dirty="0">
                <a:solidFill>
                  <a:srgbClr val="CD22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Gute Vorbereitung führt dazu, dass du:</a:t>
            </a:r>
            <a:endParaRPr lang="en-US" altLang="de-DE" sz="2400" b="1" dirty="0">
              <a:solidFill>
                <a:srgbClr val="CD222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ts val="1325"/>
              </a:spcBef>
              <a:buClr>
                <a:srgbClr val="CD222C"/>
              </a:buClr>
              <a:buFont typeface="Webdings" panose="05030102010509060703" pitchFamily="18" charset="2"/>
              <a:buChar char=""/>
            </a:pPr>
            <a:r>
              <a:rPr lang="de-DE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gut informiert bist,</a:t>
            </a:r>
          </a:p>
          <a:p>
            <a:pPr eaLnBrk="1" hangingPunct="1">
              <a:spcBef>
                <a:spcPts val="1325"/>
              </a:spcBef>
              <a:buClr>
                <a:srgbClr val="CD222C"/>
              </a:buClr>
              <a:buFont typeface="Webdings" panose="05030102010509060703" pitchFamily="18" charset="2"/>
              <a:buChar char=""/>
            </a:pPr>
            <a:r>
              <a:rPr lang="de-DE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selbstsicher auftrittst,</a:t>
            </a:r>
          </a:p>
          <a:p>
            <a:pPr eaLnBrk="1" hangingPunct="1">
              <a:spcBef>
                <a:spcPts val="1325"/>
              </a:spcBef>
              <a:buClr>
                <a:srgbClr val="CD222C"/>
              </a:buClr>
              <a:buFont typeface="Webdings" panose="05030102010509060703" pitchFamily="18" charset="2"/>
              <a:buChar char=""/>
            </a:pPr>
            <a:r>
              <a:rPr lang="de-DE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positive Energie ausstrahlst,</a:t>
            </a:r>
          </a:p>
          <a:p>
            <a:pPr eaLnBrk="1" hangingPunct="1">
              <a:spcBef>
                <a:spcPts val="1325"/>
              </a:spcBef>
              <a:buClr>
                <a:srgbClr val="CD222C"/>
              </a:buClr>
              <a:buFont typeface="Webdings" panose="05030102010509060703" pitchFamily="18" charset="2"/>
              <a:buChar char=""/>
            </a:pPr>
            <a:r>
              <a:rPr lang="de-DE" altLang="de-DE" sz="2400" dirty="0">
                <a:latin typeface="Arial" panose="020B0604020202020204" pitchFamily="34" charset="0"/>
                <a:cs typeface="Arial" panose="020B0604020202020204" pitchFamily="34" charset="0"/>
              </a:rPr>
              <a:t>und ein </a:t>
            </a:r>
            <a:r>
              <a:rPr lang="de-DE" altLang="de-DE" sz="2400" dirty="0" err="1">
                <a:latin typeface="Arial" panose="020B0604020202020204" pitchFamily="34" charset="0"/>
                <a:cs typeface="Arial" panose="020B0604020202020204" pitchFamily="34" charset="0"/>
              </a:rPr>
              <a:t>dem:der</a:t>
            </a:r>
            <a:r>
              <a:rPr lang="de-DE" alt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400" dirty="0" err="1">
                <a:latin typeface="Arial" panose="020B0604020202020204" pitchFamily="34" charset="0"/>
                <a:cs typeface="Arial" panose="020B0604020202020204" pitchFamily="34" charset="0"/>
              </a:rPr>
              <a:t>Redner:in</a:t>
            </a:r>
            <a:r>
              <a:rPr lang="de-DE" alt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freundlich gesinntes Publikum vorfindest.</a:t>
            </a:r>
            <a:endParaRPr lang="en-US" alt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68" name="Slide Number Placeholder 3">
            <a:extLst>
              <a:ext uri="{FF2B5EF4-FFF2-40B4-BE49-F238E27FC236}">
                <a16:creationId xmlns:a16="http://schemas.microsoft.com/office/drawing/2014/main" id="{A92A40B4-9BFF-0487-A6C5-F8A8F62CAA9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r>
              <a:rPr lang="en-US" altLang="de-DE">
                <a:solidFill>
                  <a:srgbClr val="7F7F7F"/>
                </a:solidFill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etter Speaker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Better Speaker template.potx</Template>
  <TotalTime>0</TotalTime>
  <Words>158</Words>
  <Application>Microsoft Office PowerPoint</Application>
  <PresentationFormat>Bildschirmpräsentation (4:3)</PresentationFormat>
  <Paragraphs>47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2" baseType="lpstr">
      <vt:lpstr>Arial</vt:lpstr>
      <vt:lpstr>Arial Bold</vt:lpstr>
      <vt:lpstr>Calibri</vt:lpstr>
      <vt:lpstr>Webdings</vt:lpstr>
      <vt:lpstr>Better Speaker template</vt:lpstr>
      <vt:lpstr>PowerPoint-Präsentation</vt:lpstr>
      <vt:lpstr>Publikums-Variablen</vt:lpstr>
      <vt:lpstr>Die Aufmerksamkeit des Publikums halten </vt:lpstr>
      <vt:lpstr>Die Aufmerksamkeit des Publikums halten </vt:lpstr>
      <vt:lpstr>Das Publikum ansprechen</vt:lpstr>
      <vt:lpstr>Häufige Redeziele</vt:lpstr>
      <vt:lpstr>Fazit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Lisa Lerma</dc:creator>
  <cp:lastModifiedBy>A. Hoffmann</cp:lastModifiedBy>
  <cp:revision>19</cp:revision>
  <cp:lastPrinted>2011-05-09T21:08:52Z</cp:lastPrinted>
  <dcterms:created xsi:type="dcterms:W3CDTF">2011-07-13T17:28:31Z</dcterms:created>
  <dcterms:modified xsi:type="dcterms:W3CDTF">2025-12-22T12:13:36Z</dcterms:modified>
</cp:coreProperties>
</file>