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8"/>
  </p:notesMasterIdLst>
  <p:sldIdLst>
    <p:sldId id="257" r:id="rId2"/>
    <p:sldId id="763" r:id="rId3"/>
    <p:sldId id="833" r:id="rId4"/>
    <p:sldId id="846" r:id="rId5"/>
    <p:sldId id="792" r:id="rId6"/>
    <p:sldId id="829" r:id="rId7"/>
    <p:sldId id="794" r:id="rId8"/>
    <p:sldId id="795" r:id="rId9"/>
    <p:sldId id="819" r:id="rId10"/>
    <p:sldId id="831" r:id="rId11"/>
    <p:sldId id="865" r:id="rId12"/>
    <p:sldId id="821" r:id="rId13"/>
    <p:sldId id="741" r:id="rId14"/>
    <p:sldId id="743" r:id="rId15"/>
    <p:sldId id="742" r:id="rId16"/>
    <p:sldId id="744" r:id="rId17"/>
    <p:sldId id="746" r:id="rId18"/>
    <p:sldId id="748" r:id="rId19"/>
    <p:sldId id="866" r:id="rId20"/>
    <p:sldId id="729" r:id="rId21"/>
    <p:sldId id="756" r:id="rId22"/>
    <p:sldId id="732" r:id="rId23"/>
    <p:sldId id="733" r:id="rId24"/>
    <p:sldId id="870" r:id="rId25"/>
    <p:sldId id="736" r:id="rId26"/>
    <p:sldId id="734" r:id="rId27"/>
    <p:sldId id="872" r:id="rId28"/>
    <p:sldId id="836" r:id="rId29"/>
    <p:sldId id="837" r:id="rId30"/>
    <p:sldId id="871" r:id="rId31"/>
    <p:sldId id="839" r:id="rId32"/>
    <p:sldId id="841" r:id="rId33"/>
    <p:sldId id="843" r:id="rId34"/>
    <p:sldId id="844" r:id="rId35"/>
    <p:sldId id="750" r:id="rId36"/>
    <p:sldId id="752" r:id="rId37"/>
    <p:sldId id="867" r:id="rId38"/>
    <p:sldId id="697" r:id="rId39"/>
    <p:sldId id="679" r:id="rId40"/>
    <p:sldId id="701" r:id="rId41"/>
    <p:sldId id="698" r:id="rId42"/>
    <p:sldId id="857" r:id="rId43"/>
    <p:sldId id="684" r:id="rId44"/>
    <p:sldId id="683" r:id="rId45"/>
    <p:sldId id="687" r:id="rId46"/>
    <p:sldId id="688" r:id="rId47"/>
    <p:sldId id="858" r:id="rId48"/>
    <p:sldId id="685" r:id="rId49"/>
    <p:sldId id="859" r:id="rId50"/>
    <p:sldId id="689" r:id="rId51"/>
    <p:sldId id="690" r:id="rId52"/>
    <p:sldId id="860" r:id="rId53"/>
    <p:sldId id="705" r:id="rId54"/>
    <p:sldId id="706" r:id="rId55"/>
    <p:sldId id="707" r:id="rId56"/>
    <p:sldId id="861" r:id="rId57"/>
    <p:sldId id="691" r:id="rId58"/>
    <p:sldId id="692" r:id="rId59"/>
    <p:sldId id="694" r:id="rId60"/>
    <p:sldId id="695" r:id="rId61"/>
    <p:sldId id="868" r:id="rId62"/>
    <p:sldId id="599" r:id="rId63"/>
    <p:sldId id="586" r:id="rId64"/>
    <p:sldId id="587" r:id="rId65"/>
    <p:sldId id="608" r:id="rId66"/>
    <p:sldId id="590" r:id="rId67"/>
    <p:sldId id="592" r:id="rId68"/>
    <p:sldId id="646" r:id="rId69"/>
    <p:sldId id="651" r:id="rId70"/>
    <p:sldId id="594" r:id="rId71"/>
    <p:sldId id="595" r:id="rId72"/>
    <p:sldId id="862" r:id="rId73"/>
    <p:sldId id="644" r:id="rId74"/>
    <p:sldId id="652" r:id="rId75"/>
    <p:sldId id="645" r:id="rId76"/>
    <p:sldId id="863" r:id="rId77"/>
    <p:sldId id="358" r:id="rId78"/>
    <p:sldId id="359" r:id="rId79"/>
    <p:sldId id="360" r:id="rId80"/>
    <p:sldId id="361" r:id="rId81"/>
    <p:sldId id="362" r:id="rId82"/>
    <p:sldId id="864" r:id="rId83"/>
    <p:sldId id="458" r:id="rId84"/>
    <p:sldId id="459" r:id="rId85"/>
    <p:sldId id="725" r:id="rId86"/>
    <p:sldId id="835" r:id="rId8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0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03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65" y="3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B759-0F7C-4CC9-A632-B5616B91C8F9}" type="datetimeFigureOut">
              <a:rPr lang="zh-TW" altLang="en-US" smtClean="0"/>
              <a:t>2024/11/3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AFB60-9ED4-48B6-BFD8-B2BBDDFC56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86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組合件可以抓設計基準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4632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8473-8182-47ED-B087-C3B91571955C}" type="slidenum">
              <a:rPr lang="zh-TW" altLang="en-US"/>
              <a:pPr/>
              <a:t>53</a:t>
            </a:fld>
            <a:endParaRPr lang="en-US" altLang="zh-TW"/>
          </a:p>
        </p:txBody>
      </p:sp>
      <p:sp>
        <p:nvSpPr>
          <p:cNvPr id="150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094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8473-8182-47ED-B087-C3B91571955C}" type="slidenum">
              <a:rPr lang="zh-TW" altLang="en-US"/>
              <a:pPr/>
              <a:t>54</a:t>
            </a:fld>
            <a:endParaRPr lang="en-US" altLang="zh-TW"/>
          </a:p>
        </p:txBody>
      </p:sp>
      <p:sp>
        <p:nvSpPr>
          <p:cNvPr id="150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757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8473-8182-47ED-B087-C3B91571955C}" type="slidenum">
              <a:rPr lang="zh-TW" altLang="en-US"/>
              <a:pPr/>
              <a:t>55</a:t>
            </a:fld>
            <a:endParaRPr lang="en-US" altLang="zh-TW"/>
          </a:p>
        </p:txBody>
      </p:sp>
      <p:sp>
        <p:nvSpPr>
          <p:cNvPr id="150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18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8473-8182-47ED-B087-C3B91571955C}" type="slidenum">
              <a:rPr lang="zh-TW" altLang="en-US"/>
              <a:pPr/>
              <a:t>57</a:t>
            </a:fld>
            <a:endParaRPr lang="en-US" altLang="zh-TW"/>
          </a:p>
        </p:txBody>
      </p:sp>
      <p:sp>
        <p:nvSpPr>
          <p:cNvPr id="150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399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8473-8182-47ED-B087-C3B91571955C}" type="slidenum">
              <a:rPr lang="zh-TW" altLang="en-US"/>
              <a:pPr/>
              <a:t>58</a:t>
            </a:fld>
            <a:endParaRPr lang="en-US" altLang="zh-TW"/>
          </a:p>
        </p:txBody>
      </p:sp>
      <p:sp>
        <p:nvSpPr>
          <p:cNvPr id="150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3376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把握一個重大原則，</a:t>
            </a:r>
            <a:r>
              <a:rPr lang="zh-TW" altLang="zh-TW" sz="1200" b="1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花越多時間在結合組裝，對自己越不利</a:t>
            </a:r>
            <a:r>
              <a:rPr lang="zh-TW" altLang="zh-TW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，因為組合件組裝是最簡單的，業界不會把組裝時間分開計算，同時你也要會計算組裝時間。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9932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把握一個重大原則，</a:t>
            </a:r>
            <a:r>
              <a:rPr lang="zh-TW" altLang="zh-TW" sz="1200" b="1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花越多時間在結合組裝，對自己越不利</a:t>
            </a:r>
            <a:r>
              <a:rPr lang="zh-TW" altLang="zh-TW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，因為組合件組裝是最簡單的，業界不會把組裝時間分開計算，同時你也要會計算組裝時間。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8341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把握一個重大原則，</a:t>
            </a:r>
            <a:r>
              <a:rPr lang="zh-TW" altLang="zh-TW" sz="1200" b="1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花越多時間在結合組裝，對自己越不利</a:t>
            </a:r>
            <a:r>
              <a:rPr lang="zh-TW" altLang="zh-TW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，因為組合件組裝是最簡單的，業界不會把組裝時間分開計算，同時你也要會計算組裝時間。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551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直接跳到 下一節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457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1742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0224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316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54BA02-4E3D-4EE5-9E4E-4899A3CAA42A}" type="slidenum">
              <a:rPr lang="zh-TW" altLang="en-US"/>
              <a:pPr/>
              <a:t>45</a:t>
            </a:fld>
            <a:endParaRPr lang="en-US" altLang="zh-TW"/>
          </a:p>
        </p:txBody>
      </p:sp>
      <p:sp>
        <p:nvSpPr>
          <p:cNvPr id="150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42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8473-8182-47ED-B087-C3B91571955C}" type="slidenum">
              <a:rPr lang="zh-TW" altLang="en-US"/>
              <a:pPr/>
              <a:t>46</a:t>
            </a:fld>
            <a:endParaRPr lang="en-US" altLang="zh-TW"/>
          </a:p>
        </p:txBody>
      </p:sp>
      <p:sp>
        <p:nvSpPr>
          <p:cNvPr id="150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360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8473-8182-47ED-B087-C3B91571955C}" type="slidenum">
              <a:rPr lang="zh-TW" altLang="en-US"/>
              <a:pPr/>
              <a:t>50</a:t>
            </a:fld>
            <a:endParaRPr lang="en-US" altLang="zh-TW"/>
          </a:p>
        </p:txBody>
      </p:sp>
      <p:sp>
        <p:nvSpPr>
          <p:cNvPr id="150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91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8473-8182-47ED-B087-C3B91571955C}" type="slidenum">
              <a:rPr lang="zh-TW" altLang="en-US"/>
              <a:pPr/>
              <a:t>51</a:t>
            </a:fld>
            <a:endParaRPr lang="en-US" altLang="zh-TW"/>
          </a:p>
        </p:txBody>
      </p:sp>
      <p:sp>
        <p:nvSpPr>
          <p:cNvPr id="150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27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32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F9D9070-30CD-4A0B-8F55-5D143CA5266D}"/>
              </a:ext>
            </a:extLst>
          </p:cNvPr>
          <p:cNvSpPr/>
          <p:nvPr userDrawn="1"/>
        </p:nvSpPr>
        <p:spPr>
          <a:xfrm>
            <a:off x="2294318" y="0"/>
            <a:ext cx="7603363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zh-TW" altLang="en-US" sz="4800" dirty="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組合</a:t>
            </a:r>
            <a:r>
              <a:rPr lang="zh-TW" altLang="en-US" sz="48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件組裝技術</a:t>
            </a:r>
            <a:endParaRPr lang="en-US" altLang="zh-TW" sz="4800">
              <a:solidFill>
                <a:srgbClr val="0000FF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5613130-27B3-426C-84DB-752AA4FBD8A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6347012"/>
            <a:ext cx="1290918" cy="3942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fld id="{038630E6-9768-4EA1-B3E1-E333B35FCF1B}" type="slidenum">
              <a:rPr lang="en-US" altLang="zh-TW" sz="2185" b="1" smtClean="0">
                <a:solidFill>
                  <a:srgbClr val="FF0000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r>
              <a:rPr lang="en-US" altLang="zh-TW" sz="2185" b="1">
                <a:solidFill>
                  <a:srgbClr val="FF0000"/>
                </a:solidFill>
                <a:latin typeface="Arial" pitchFamily="34" charset="0"/>
              </a:rPr>
              <a:t>/85</a:t>
            </a:r>
            <a:endParaRPr lang="en-US" altLang="zh-TW" sz="2185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CCDDF31-D8FC-4F1D-8EAF-CC6C07EBA2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265" y="6138000"/>
            <a:ext cx="22077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6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solidworks.org.tw/forum.php?mod=viewthread&amp;tid=32757&amp;extra=page%3D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solidworks.org.tw/forum.php?mod=viewthread&amp;tid=27088&amp;extra=page%3D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olidworks.org.tw/forum.php?mod=viewthread&amp;tid=11812&amp;extra=page%3D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8.png"/><Relationship Id="rId7" Type="http://schemas.openxmlformats.org/officeDocument/2006/relationships/image" Target="../media/image6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iff"/><Relationship Id="rId2" Type="http://schemas.openxmlformats.org/officeDocument/2006/relationships/image" Target="../media/image14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gif"/><Relationship Id="rId4" Type="http://schemas.openxmlformats.org/officeDocument/2006/relationships/hyperlink" Target="https://geometry-sw.com.tw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ava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7" y="4967330"/>
            <a:ext cx="838379" cy="89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期版面配置區 3"/>
          <p:cNvSpPr txBox="1">
            <a:spLocks/>
          </p:cNvSpPr>
          <p:nvPr/>
        </p:nvSpPr>
        <p:spPr>
          <a:xfrm>
            <a:off x="75604" y="6014141"/>
            <a:ext cx="1264913" cy="2490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/>
              <a:pPr/>
              <a:t>2024/11/3</a:t>
            </a:fld>
            <a:endParaRPr lang="zh-TW" altLang="en-US" sz="1632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13" y="913211"/>
            <a:ext cx="1337770" cy="152528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300" y="4407362"/>
            <a:ext cx="1678486" cy="160677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670" y="2560932"/>
            <a:ext cx="1566554" cy="18199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559" y="3773865"/>
            <a:ext cx="2067969" cy="18634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0206" y="2644803"/>
            <a:ext cx="1451366" cy="59897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1001" y="3980474"/>
            <a:ext cx="947805" cy="110094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8951" y="4403537"/>
            <a:ext cx="454992" cy="31100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5995" y="529578"/>
            <a:ext cx="1882401" cy="193505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6525" y="3030643"/>
            <a:ext cx="1500409" cy="160376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3">
            <a:lum bright="20000"/>
          </a:blip>
          <a:stretch>
            <a:fillRect/>
          </a:stretch>
        </p:blipFill>
        <p:spPr>
          <a:xfrm>
            <a:off x="3732938" y="763921"/>
            <a:ext cx="4530930" cy="314580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26129" y="6218746"/>
            <a:ext cx="6470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latin typeface="華康細圓體(P)" panose="020F0300000000000000" pitchFamily="34" charset="-120"/>
                <a:ea typeface="華康細圓體(P)" panose="020F0300000000000000" pitchFamily="34" charset="-120"/>
                <a:hlinkClick r:id="rId14"/>
              </a:rPr>
              <a:t>5-90-2 SolidWorks </a:t>
            </a:r>
            <a:r>
              <a:rPr lang="zh-TW" altLang="en-US" sz="3200" b="1" dirty="0">
                <a:latin typeface="華康細圓體(P)" panose="020F0300000000000000" pitchFamily="34" charset="-120"/>
                <a:ea typeface="華康細圓體(P)" panose="020F0300000000000000" pitchFamily="34" charset="-120"/>
                <a:hlinkClick r:id="rId14"/>
              </a:rPr>
              <a:t>組合件組裝技術</a:t>
            </a:r>
            <a:endParaRPr lang="zh-TW" altLang="en-US" sz="3200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5E0A69B-B171-41CA-9693-33AE1BCA16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3739" y="6197102"/>
            <a:ext cx="621982" cy="628065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EEDAE08A-FED0-4BBF-8434-CCF1AEC91543}"/>
              </a:ext>
            </a:extLst>
          </p:cNvPr>
          <p:cNvGrpSpPr/>
          <p:nvPr/>
        </p:nvGrpSpPr>
        <p:grpSpPr>
          <a:xfrm>
            <a:off x="10150869" y="4601430"/>
            <a:ext cx="1503044" cy="1410904"/>
            <a:chOff x="530763" y="5337866"/>
            <a:chExt cx="1657350" cy="1555750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E387C7D7-8B9D-4AA3-9A87-7BC18ED07E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21" name="Oval 4">
                <a:extLst>
                  <a:ext uri="{FF2B5EF4-FFF2-40B4-BE49-F238E27FC236}">
                    <a16:creationId xmlns:a16="http://schemas.microsoft.com/office/drawing/2014/main" id="{7B88E4E2-5EF2-418F-9DB2-8403A6511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9F286C95-DAF9-4B57-848C-968746555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23" name="Rectangle 6">
                <a:extLst>
                  <a:ext uri="{FF2B5EF4-FFF2-40B4-BE49-F238E27FC236}">
                    <a16:creationId xmlns:a16="http://schemas.microsoft.com/office/drawing/2014/main" id="{D0EDDAA0-4D9C-4EA9-9A9D-735958DA9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24" name="Rectangle 7">
                <a:extLst>
                  <a:ext uri="{FF2B5EF4-FFF2-40B4-BE49-F238E27FC236}">
                    <a16:creationId xmlns:a16="http://schemas.microsoft.com/office/drawing/2014/main" id="{6CB3D410-824C-4F0D-8954-35FDD4C7E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25" name="Rectangle 8">
                <a:extLst>
                  <a:ext uri="{FF2B5EF4-FFF2-40B4-BE49-F238E27FC236}">
                    <a16:creationId xmlns:a16="http://schemas.microsoft.com/office/drawing/2014/main" id="{F88412F2-0E00-4E6E-BE10-A96C7E65F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</p:grp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EB750AEC-A94E-4E60-815A-7E996E35B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768" y="6206959"/>
              <a:ext cx="923027" cy="471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zh-TW" sz="2177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15</a:t>
              </a:r>
              <a:r>
                <a:rPr lang="en-US" altLang="ko-KR" sz="2177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altLang="ko-KR" sz="1270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min</a:t>
              </a:r>
            </a:p>
          </p:txBody>
        </p:sp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C95B9F75-3A2D-4732-96A5-C9D435A19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2177">
                <a:ea typeface="MS PGothic" pitchFamily="34" charset="-128"/>
              </a:endParaRPr>
            </a:p>
          </p:txBody>
        </p:sp>
      </p:grpSp>
      <p:sp>
        <p:nvSpPr>
          <p:cNvPr id="26" name="Line 10">
            <a:extLst>
              <a:ext uri="{FF2B5EF4-FFF2-40B4-BE49-F238E27FC236}">
                <a16:creationId xmlns:a16="http://schemas.microsoft.com/office/drawing/2014/main" id="{82938481-0CF0-43DC-AF7C-8920528792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70913" y="5338606"/>
            <a:ext cx="471831" cy="33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00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加入模型</a:t>
            </a:r>
            <a:endParaRPr lang="zh-TW" altLang="en-US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0.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與視圖產生觀念相同</a:t>
            </a:r>
          </a:p>
        </p:txBody>
      </p:sp>
      <p:pic>
        <p:nvPicPr>
          <p:cNvPr id="4098" name="Picture 2">
            <a:hlinkClick r:id="rId2"/>
            <a:extLst>
              <a:ext uri="{FF2B5EF4-FFF2-40B4-BE49-F238E27FC236}">
                <a16:creationId xmlns:a16="http://schemas.microsoft.com/office/drawing/2014/main" id="{0096FEBE-AC34-4EC6-8BA3-AFC7E532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93" y="1831204"/>
            <a:ext cx="7867813" cy="44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1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9E371AB-C44D-495E-AE3F-C216EE9A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495" y="1015609"/>
            <a:ext cx="6221506" cy="5056374"/>
          </a:xfrm>
          <a:prstGeom prst="rect">
            <a:avLst/>
          </a:prstGeom>
        </p:spPr>
      </p:pic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342414" y="2255574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2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342411" y="1291364"/>
            <a:ext cx="2540637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加入模型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342414" y="3249000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 </a:t>
            </a:r>
            <a:r>
              <a:rPr lang="zh-TW" altLang="en-US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  <a:endParaRPr lang="en-US" altLang="zh-TW" sz="2800" dirty="0">
              <a:solidFill>
                <a:srgbClr val="7030A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5F9654E5-7078-456A-AD57-AABF77CC1B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4213210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市購件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007FDC01-6FE3-49FA-BB98-26334F5A51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5206636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業界實務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11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7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0.3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大步驟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959" r="27317"/>
          <a:stretch/>
        </p:blipFill>
        <p:spPr>
          <a:xfrm>
            <a:off x="710543" y="2488766"/>
            <a:ext cx="2349710" cy="249686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729" y="2945236"/>
            <a:ext cx="2910489" cy="186594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981" y="1874853"/>
            <a:ext cx="3527960" cy="40067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368292" y="5723878"/>
            <a:ext cx="3405695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2539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拖曳模型到組合件</a:t>
            </a:r>
            <a:endParaRPr lang="zh-TW" altLang="en-US" sz="2539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31515" y="5723879"/>
            <a:ext cx="285765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zh-TW" sz="2539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模型分散備料</a:t>
            </a:r>
            <a:endParaRPr lang="zh-TW" altLang="en-US" sz="2539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73547" y="5723877"/>
            <a:ext cx="2439438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zh-TW" sz="2539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endParaRPr lang="zh-TW" altLang="en-US" sz="2539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向右箭號 8"/>
          <p:cNvSpPr/>
          <p:nvPr/>
        </p:nvSpPr>
        <p:spPr bwMode="auto">
          <a:xfrm>
            <a:off x="4209234" y="5317933"/>
            <a:ext cx="1444561" cy="2993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1" name="向右箭號 10"/>
          <p:cNvSpPr/>
          <p:nvPr/>
        </p:nvSpPr>
        <p:spPr bwMode="auto">
          <a:xfrm>
            <a:off x="7842362" y="5488319"/>
            <a:ext cx="1444561" cy="2993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08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7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0.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細節流程圖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35" y="1903387"/>
            <a:ext cx="1796837" cy="17968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674" y="1977709"/>
            <a:ext cx="2852486" cy="16890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229" y="4629273"/>
            <a:ext cx="1203890" cy="12038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745" y="4238680"/>
            <a:ext cx="2713370" cy="17395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7925" y="4299167"/>
            <a:ext cx="983458" cy="16332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9985" y="1918336"/>
            <a:ext cx="1558800" cy="177033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03908" y="3705438"/>
            <a:ext cx="2111158" cy="922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開新組合件</a:t>
            </a:r>
            <a:endParaRPr lang="zh-TW" altLang="en-US" sz="2539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10705" y="3713075"/>
            <a:ext cx="3405695" cy="922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拖曳模型到組合件中</a:t>
            </a:r>
            <a:endParaRPr lang="zh-TW" altLang="en-US" sz="2539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99544" y="3688669"/>
            <a:ext cx="285765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zh-TW" sz="2539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模型分散備料</a:t>
            </a:r>
            <a:endParaRPr lang="zh-TW" altLang="en-US" sz="2539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78546" y="5908425"/>
            <a:ext cx="2681574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定義</a:t>
            </a:r>
            <a:r>
              <a:rPr lang="zh-TW" altLang="en-US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基準模型</a:t>
            </a:r>
          </a:p>
        </p:txBody>
      </p:sp>
      <p:sp>
        <p:nvSpPr>
          <p:cNvPr id="14" name="矩形 13"/>
          <p:cNvSpPr/>
          <p:nvPr/>
        </p:nvSpPr>
        <p:spPr>
          <a:xfrm>
            <a:off x="7523743" y="5810190"/>
            <a:ext cx="2918514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en-US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拖曳</a:t>
            </a:r>
            <a:r>
              <a:rPr lang="zh-TW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檢查</a:t>
            </a:r>
            <a:endParaRPr lang="zh-TW" altLang="en-US" sz="2539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17541" y="5938025"/>
            <a:ext cx="2681574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zh-TW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endParaRPr lang="zh-TW" altLang="en-US" sz="2539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44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7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第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開新組合件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向右箭號 5"/>
          <p:cNvSpPr/>
          <p:nvPr/>
        </p:nvSpPr>
        <p:spPr bwMode="auto">
          <a:xfrm>
            <a:off x="5166393" y="5961266"/>
            <a:ext cx="1444561" cy="2993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4BDDCA-9672-4C7A-BF8B-FA09BD43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83" y="2190720"/>
            <a:ext cx="5491663" cy="26143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2E501F0-2EE0-4A3D-98D3-639F4FC62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82" y="1899134"/>
            <a:ext cx="5709706" cy="39135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726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7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第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拖曳模型到組合件中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0468851" y="2324286"/>
            <a:ext cx="1268008" cy="1313073"/>
          </a:xfrm>
          <a:prstGeom prst="wedgeRoundRectCallout">
            <a:avLst>
              <a:gd name="adj1" fmla="val -41494"/>
              <a:gd name="adj2" fmla="val 7303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要組裝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的模型</a:t>
            </a:r>
          </a:p>
        </p:txBody>
      </p:sp>
      <p:sp>
        <p:nvSpPr>
          <p:cNvPr id="6" name="矩形 5"/>
          <p:cNvSpPr/>
          <p:nvPr/>
        </p:nvSpPr>
        <p:spPr>
          <a:xfrm>
            <a:off x="3811895" y="6344212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準備組裝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3C4388C-6556-4E0D-BBD0-DDA6F1438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232" y="2575240"/>
            <a:ext cx="2732879" cy="263013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3557E42-9439-48ED-A94B-2271AB35F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20" y="1903201"/>
            <a:ext cx="6940741" cy="44410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24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第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模型分散與備料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259143" y="2137356"/>
            <a:ext cx="3918410" cy="4215473"/>
          </a:xfrm>
          <a:prstGeom prst="rect">
            <a:avLst/>
          </a:prstGeom>
        </p:spPr>
      </p:pic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836166" y="4880291"/>
            <a:ext cx="1382182" cy="691091"/>
          </a:xfrm>
          <a:prstGeom prst="wedgeRoundRectCallout">
            <a:avLst>
              <a:gd name="adj1" fmla="val -37569"/>
              <a:gd name="adj2" fmla="val -9865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基準模型</a:t>
            </a:r>
          </a:p>
        </p:txBody>
      </p:sp>
      <p:sp>
        <p:nvSpPr>
          <p:cNvPr id="7" name="矩形 6"/>
          <p:cNvSpPr/>
          <p:nvPr/>
        </p:nvSpPr>
        <p:spPr>
          <a:xfrm>
            <a:off x="548743" y="5852323"/>
            <a:ext cx="2185493" cy="50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找出基準模型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D96BBC0-F35B-454B-A43D-0EBA446C27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8214414" y="2137356"/>
            <a:ext cx="3360478" cy="38165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3AEACED-818E-4D66-A35E-E1FD7270A204}"/>
              </a:ext>
            </a:extLst>
          </p:cNvPr>
          <p:cNvSpPr/>
          <p:nvPr/>
        </p:nvSpPr>
        <p:spPr>
          <a:xfrm>
            <a:off x="5300036" y="6352829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拖曳模型到組裝後位置*重點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DC6D81A-13AA-44F4-8D1B-03DCCFBDA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332" y="1876114"/>
            <a:ext cx="2564754" cy="39071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AutoShape 12">
            <a:extLst>
              <a:ext uri="{FF2B5EF4-FFF2-40B4-BE49-F238E27FC236}">
                <a16:creationId xmlns:a16="http://schemas.microsoft.com/office/drawing/2014/main" id="{29B0DF6E-934D-45B6-8C30-534ADD7E2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323" y="4880290"/>
            <a:ext cx="1382182" cy="691091"/>
          </a:xfrm>
          <a:prstGeom prst="wedgeRoundRectCallout">
            <a:avLst>
              <a:gd name="adj1" fmla="val -75836"/>
              <a:gd name="adj2" fmla="val -14924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基準模型</a:t>
            </a:r>
          </a:p>
        </p:txBody>
      </p:sp>
    </p:spTree>
    <p:extLst>
      <p:ext uri="{BB962C8B-B14F-4D97-AF65-F5344CB8AC3E}">
        <p14:creationId xmlns:p14="http://schemas.microsoft.com/office/powerpoint/2010/main" val="9296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7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第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8072" y="6263195"/>
            <a:ext cx="4975856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一個接一個組裝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2979" r="-1"/>
          <a:stretch/>
        </p:blipFill>
        <p:spPr>
          <a:xfrm>
            <a:off x="4905829" y="1963994"/>
            <a:ext cx="4407082" cy="4215656"/>
          </a:xfrm>
          <a:prstGeom prst="rect">
            <a:avLst/>
          </a:prstGeom>
        </p:spPr>
      </p:pic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9067692" y="2323254"/>
            <a:ext cx="1382182" cy="691091"/>
          </a:xfrm>
          <a:prstGeom prst="wedgeRoundRectCallout">
            <a:avLst>
              <a:gd name="adj1" fmla="val -88159"/>
              <a:gd name="adj2" fmla="val -5584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同軸心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7834A70-40BC-4B39-AB78-F1C64DD93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629" y="1920119"/>
            <a:ext cx="2664354" cy="422316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5826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7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第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 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拖曳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檢查組合件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247" y="2014356"/>
            <a:ext cx="3600082" cy="38730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184" y="5164045"/>
            <a:ext cx="506826" cy="6047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11895" y="6344212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是否有組裝錯誤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9" y="1830511"/>
            <a:ext cx="5055345" cy="451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9E371AB-C44D-495E-AE3F-C216EE9A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495" y="1015609"/>
            <a:ext cx="6221506" cy="5056374"/>
          </a:xfrm>
          <a:prstGeom prst="rect">
            <a:avLst/>
          </a:prstGeom>
        </p:spPr>
      </p:pic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342414" y="2255574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2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342411" y="1291364"/>
            <a:ext cx="2540637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加入模型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342414" y="3249000"/>
            <a:ext cx="2540636" cy="7200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 </a:t>
            </a:r>
            <a:r>
              <a:rPr lang="zh-TW" altLang="en-US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  <a:endParaRPr lang="en-US" altLang="zh-TW" sz="2800" dirty="0">
              <a:solidFill>
                <a:srgbClr val="7030A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5F9654E5-7078-456A-AD57-AABF77CC1B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4213210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市購件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007FDC01-6FE3-49FA-BB98-26334F5A51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5206636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業界實務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726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 bwMode="auto">
          <a:xfrm>
            <a:off x="7353925" y="1815149"/>
            <a:ext cx="2298592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902">
                <a:solidFill>
                  <a:srgbClr val="0000FF"/>
                </a:solidFill>
                <a:latin typeface="華康中圓體" panose="020F0509000000000000" pitchFamily="49" charset="-120"/>
              </a:rPr>
              <a:t>1</a:t>
            </a:r>
            <a:r>
              <a:rPr lang="zh-TW" altLang="en-US" sz="2902">
                <a:solidFill>
                  <a:srgbClr val="0000FF"/>
                </a:solidFill>
                <a:latin typeface="華康中圓體" panose="020F0509000000000000" pitchFamily="49" charset="-120"/>
              </a:rPr>
              <a:t> 機構運動</a:t>
            </a:r>
            <a:endParaRPr lang="zh-TW" altLang="en-US" sz="2902" dirty="0">
              <a:ea typeface="新細明體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7275443" y="1052515"/>
            <a:ext cx="2377073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733" dirty="0">
                <a:solidFill>
                  <a:srgbClr val="FFFF00"/>
                </a:solidFill>
                <a:ea typeface="華康細圓體" pitchFamily="49" charset="-120"/>
              </a:rPr>
              <a:t>課程效益</a:t>
            </a:r>
          </a:p>
        </p:txBody>
      </p:sp>
      <p:sp>
        <p:nvSpPr>
          <p:cNvPr id="18" name="剪去對角線角落矩形 17"/>
          <p:cNvSpPr/>
          <p:nvPr/>
        </p:nvSpPr>
        <p:spPr bwMode="auto">
          <a:xfrm>
            <a:off x="9746447" y="1052515"/>
            <a:ext cx="2377073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733" dirty="0">
                <a:solidFill>
                  <a:srgbClr val="FFFF00"/>
                </a:solidFill>
                <a:ea typeface="華康細圓體" pitchFamily="49" charset="-120"/>
              </a:rPr>
              <a:t>訓練方式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9787261" y="1791420"/>
            <a:ext cx="2306436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中圓體" panose="020F0509000000000000" pitchFamily="49" charset="-120"/>
              </a:rPr>
              <a:t>1</a:t>
            </a:r>
            <a:r>
              <a:rPr lang="zh-TW" altLang="en-US" sz="2902">
                <a:solidFill>
                  <a:srgbClr val="0000FF"/>
                </a:solidFill>
                <a:latin typeface="華康中圓體" panose="020F0509000000000000" pitchFamily="49" charset="-120"/>
              </a:rPr>
              <a:t> 投影片</a:t>
            </a:r>
            <a:endParaRPr lang="zh-TW" altLang="en-US" sz="2902" dirty="0">
              <a:ea typeface="新細明體" charset="-120"/>
            </a:endParaRPr>
          </a:p>
        </p:txBody>
      </p:sp>
      <p:sp>
        <p:nvSpPr>
          <p:cNvPr id="20" name="圓角矩形 19"/>
          <p:cNvSpPr/>
          <p:nvPr/>
        </p:nvSpPr>
        <p:spPr bwMode="auto">
          <a:xfrm>
            <a:off x="9787034" y="2629023"/>
            <a:ext cx="2306097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中圓體" panose="020F0509000000000000" pitchFamily="49" charset="-120"/>
              </a:rPr>
              <a:t>2</a:t>
            </a:r>
            <a:r>
              <a:rPr lang="zh-TW" altLang="en-US" sz="2902">
                <a:solidFill>
                  <a:srgbClr val="0000FF"/>
                </a:solidFill>
                <a:latin typeface="華康中圓體" panose="020F0509000000000000" pitchFamily="49" charset="-120"/>
              </a:rPr>
              <a:t> 技術</a:t>
            </a:r>
            <a:r>
              <a:rPr lang="zh-TW" altLang="en-US" sz="2902" dirty="0">
                <a:solidFill>
                  <a:srgbClr val="0000FF"/>
                </a:solidFill>
                <a:latin typeface="華康中圓體" panose="020F0509000000000000" pitchFamily="49" charset="-120"/>
              </a:rPr>
              <a:t>講義</a:t>
            </a:r>
            <a:endParaRPr lang="zh-TW" altLang="en-US" sz="2902" dirty="0">
              <a:ea typeface="新細明體" charset="-120"/>
            </a:endParaRPr>
          </a:p>
        </p:txBody>
      </p:sp>
      <p:sp>
        <p:nvSpPr>
          <p:cNvPr id="21" name="圓角矩形 20"/>
          <p:cNvSpPr/>
          <p:nvPr/>
        </p:nvSpPr>
        <p:spPr bwMode="auto">
          <a:xfrm>
            <a:off x="9787034" y="3399844"/>
            <a:ext cx="2306097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中圓體" panose="020F0509000000000000" pitchFamily="49" charset="-120"/>
              </a:rPr>
              <a:t>3</a:t>
            </a:r>
            <a:r>
              <a:rPr lang="zh-TW" altLang="en-US" sz="2902">
                <a:solidFill>
                  <a:srgbClr val="0000FF"/>
                </a:solidFill>
                <a:latin typeface="華康中圓體" panose="020F0509000000000000" pitchFamily="49" charset="-120"/>
              </a:rPr>
              <a:t> 模型檔</a:t>
            </a:r>
            <a:endParaRPr lang="zh-TW" altLang="en-US" sz="2902" dirty="0">
              <a:ea typeface="新細明體" charset="-120"/>
            </a:endParaRPr>
          </a:p>
        </p:txBody>
      </p:sp>
      <p:sp>
        <p:nvSpPr>
          <p:cNvPr id="22" name="圓角矩形 21"/>
          <p:cNvSpPr/>
          <p:nvPr/>
        </p:nvSpPr>
        <p:spPr bwMode="auto">
          <a:xfrm>
            <a:off x="9787034" y="4169551"/>
            <a:ext cx="2306097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中圓體" panose="020F0509000000000000" pitchFamily="49" charset="-120"/>
              </a:rPr>
              <a:t>4</a:t>
            </a:r>
            <a:r>
              <a:rPr lang="zh-TW" altLang="en-US" sz="2902">
                <a:solidFill>
                  <a:srgbClr val="0000FF"/>
                </a:solidFill>
                <a:latin typeface="華康中圓體" panose="020F0509000000000000" pitchFamily="49" charset="-120"/>
              </a:rPr>
              <a:t> 實務</a:t>
            </a:r>
            <a:r>
              <a:rPr lang="zh-TW" altLang="en-US" sz="2902" dirty="0">
                <a:solidFill>
                  <a:srgbClr val="0000FF"/>
                </a:solidFill>
                <a:latin typeface="華康中圓體" panose="020F0509000000000000" pitchFamily="49" charset="-120"/>
              </a:rPr>
              <a:t>探討</a:t>
            </a:r>
            <a:endParaRPr lang="zh-TW" altLang="en-US" sz="2902" dirty="0">
              <a:ea typeface="新細明體" charset="-120"/>
            </a:endParaRPr>
          </a:p>
        </p:txBody>
      </p:sp>
      <p:sp>
        <p:nvSpPr>
          <p:cNvPr id="9" name="圓角矩形 19">
            <a:extLst>
              <a:ext uri="{FF2B5EF4-FFF2-40B4-BE49-F238E27FC236}">
                <a16:creationId xmlns:a16="http://schemas.microsoft.com/office/drawing/2014/main" id="{232954A6-25E4-4E74-9182-8300130461DA}"/>
              </a:ext>
            </a:extLst>
          </p:cNvPr>
          <p:cNvSpPr/>
          <p:nvPr/>
        </p:nvSpPr>
        <p:spPr bwMode="auto">
          <a:xfrm>
            <a:off x="7353925" y="2629023"/>
            <a:ext cx="2311074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中圓體" panose="020F0509000000000000" pitchFamily="49" charset="-120"/>
              </a:rPr>
              <a:t>2</a:t>
            </a:r>
            <a:r>
              <a:rPr lang="zh-TW" altLang="en-US" sz="2902">
                <a:solidFill>
                  <a:srgbClr val="0000FF"/>
                </a:solidFill>
                <a:latin typeface="華康中圓體" panose="020F0509000000000000" pitchFamily="49" charset="-120"/>
              </a:rPr>
              <a:t> 技術</a:t>
            </a:r>
            <a:r>
              <a:rPr lang="zh-TW" altLang="en-US" sz="2902" dirty="0">
                <a:solidFill>
                  <a:srgbClr val="0000FF"/>
                </a:solidFill>
                <a:latin typeface="華康中圓體" panose="020F0509000000000000" pitchFamily="49" charset="-120"/>
              </a:rPr>
              <a:t>講義</a:t>
            </a:r>
            <a:endParaRPr lang="zh-TW" altLang="en-US" sz="2902" dirty="0">
              <a:ea typeface="新細明體" charset="-120"/>
            </a:endParaRPr>
          </a:p>
        </p:txBody>
      </p:sp>
      <p:pic>
        <p:nvPicPr>
          <p:cNvPr id="2" name="圖片 1">
            <a:hlinkClick r:id="rId2"/>
            <a:extLst>
              <a:ext uri="{FF2B5EF4-FFF2-40B4-BE49-F238E27FC236}">
                <a16:creationId xmlns:a16="http://schemas.microsoft.com/office/drawing/2014/main" id="{B58F2352-629D-FC0D-5127-0C02E89DA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21" y="2507854"/>
            <a:ext cx="2678268" cy="38540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FF59E75-D15C-8212-6709-06D2A6EF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46" y="1418712"/>
            <a:ext cx="2954417" cy="41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36C937E-6ADB-54BA-AE87-138C7ED40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47" y="716997"/>
            <a:ext cx="3870834" cy="54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81744" y="1128721"/>
            <a:ext cx="3128221" cy="720000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81744" y="2040238"/>
            <a:ext cx="3128221" cy="72000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機件原理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446" y="830469"/>
            <a:ext cx="6096000" cy="5682574"/>
          </a:xfrm>
          <a:prstGeom prst="rect">
            <a:avLst/>
          </a:prstGeom>
        </p:spPr>
      </p:pic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9410" y="2951756"/>
            <a:ext cx="3150555" cy="72000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組裝手法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6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=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設計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defTabSz="902695">
              <a:lnSpc>
                <a:spcPct val="110000"/>
              </a:lnSpc>
            </a:pPr>
            <a:r>
              <a:rPr lang="en-US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軸承座組</a:t>
            </a:r>
            <a:endParaRPr lang="zh-TW" altLang="en-US" sz="2539" b="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10257061" y="0"/>
            <a:ext cx="1980060" cy="2716044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98318" y="6279879"/>
            <a:ext cx="2920434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主軸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-&gt;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鎖孔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55CEBC0-C726-4C65-9123-7F952D38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4518752" y="2180236"/>
            <a:ext cx="2703512" cy="3285145"/>
          </a:xfrm>
          <a:prstGeom prst="rect">
            <a:avLst/>
          </a:prstGeom>
        </p:spPr>
      </p:pic>
      <p:sp>
        <p:nvSpPr>
          <p:cNvPr id="10" name="AutoShape 12">
            <a:extLst>
              <a:ext uri="{FF2B5EF4-FFF2-40B4-BE49-F238E27FC236}">
                <a16:creationId xmlns:a16="http://schemas.microsoft.com/office/drawing/2014/main" id="{DD3C6171-3AC2-42DC-ACDF-AEA7E4A30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0770" y="4342033"/>
            <a:ext cx="880648" cy="501082"/>
          </a:xfrm>
          <a:prstGeom prst="wedgeRoundRectCallout">
            <a:avLst>
              <a:gd name="adj1" fmla="val -75963"/>
              <a:gd name="adj2" fmla="val -6181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  <a:r>
              <a:rPr lang="en-US" altLang="zh-TW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endParaRPr lang="zh-TW" altLang="en-US" sz="2775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5955F334-3D51-492C-8878-1E85D2CDB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264" y="3178459"/>
            <a:ext cx="880648" cy="501082"/>
          </a:xfrm>
          <a:prstGeom prst="wedgeRoundRectCallout">
            <a:avLst>
              <a:gd name="adj1" fmla="val -73927"/>
              <a:gd name="adj2" fmla="val 5626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  <a:r>
              <a:rPr lang="en-US" altLang="zh-TW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endParaRPr lang="zh-TW" altLang="en-US" sz="2775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24D824F-3DA8-470D-9435-6B7AF262E97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8503940" y="2982500"/>
            <a:ext cx="3506241" cy="225542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ACCBA5D-957D-40FF-AA7F-93B8519D8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024" y="5731837"/>
            <a:ext cx="2920434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重合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57BBB8C-4158-49F8-9AB1-BE7E49589C4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360713" y="2068680"/>
            <a:ext cx="4013210" cy="4112304"/>
          </a:xfrm>
          <a:prstGeom prst="rect">
            <a:avLst/>
          </a:prstGeom>
        </p:spPr>
      </p:pic>
      <p:sp>
        <p:nvSpPr>
          <p:cNvPr id="15" name="橢圓形圖說文字 11">
            <a:extLst>
              <a:ext uri="{FF2B5EF4-FFF2-40B4-BE49-F238E27FC236}">
                <a16:creationId xmlns:a16="http://schemas.microsoft.com/office/drawing/2014/main" id="{688C3287-EB3D-467D-8D54-CE26408EA980}"/>
              </a:ext>
            </a:extLst>
          </p:cNvPr>
          <p:cNvSpPr/>
          <p:nvPr/>
        </p:nvSpPr>
        <p:spPr>
          <a:xfrm>
            <a:off x="87835" y="5731837"/>
            <a:ext cx="472581" cy="453208"/>
          </a:xfrm>
          <a:prstGeom prst="wedgeEllipseCallout">
            <a:avLst>
              <a:gd name="adj1" fmla="val 116521"/>
              <a:gd name="adj2" fmla="val -102853"/>
            </a:avLst>
          </a:prstGeom>
          <a:solidFill>
            <a:srgbClr val="00B0F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80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1</a:t>
            </a:r>
            <a:endParaRPr lang="zh-TW" altLang="en-US" sz="280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21" name="橢圓形圖說文字 11">
            <a:extLst>
              <a:ext uri="{FF2B5EF4-FFF2-40B4-BE49-F238E27FC236}">
                <a16:creationId xmlns:a16="http://schemas.microsoft.com/office/drawing/2014/main" id="{2C01A752-5260-4452-AB40-38DB6EC18BB5}"/>
              </a:ext>
            </a:extLst>
          </p:cNvPr>
          <p:cNvSpPr/>
          <p:nvPr/>
        </p:nvSpPr>
        <p:spPr>
          <a:xfrm>
            <a:off x="1894737" y="3596204"/>
            <a:ext cx="472581" cy="453208"/>
          </a:xfrm>
          <a:prstGeom prst="wedgeEllipseCallout">
            <a:avLst>
              <a:gd name="adj1" fmla="val 59875"/>
              <a:gd name="adj2" fmla="val -81043"/>
            </a:avLst>
          </a:prstGeom>
          <a:solidFill>
            <a:srgbClr val="00B0F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80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1</a:t>
            </a:r>
            <a:endParaRPr lang="zh-TW" altLang="en-US" sz="280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22" name="橢圓形圖說文字 11">
            <a:extLst>
              <a:ext uri="{FF2B5EF4-FFF2-40B4-BE49-F238E27FC236}">
                <a16:creationId xmlns:a16="http://schemas.microsoft.com/office/drawing/2014/main" id="{5C2DA29F-5EAE-40CA-BE02-94603F712E18}"/>
              </a:ext>
            </a:extLst>
          </p:cNvPr>
          <p:cNvSpPr/>
          <p:nvPr/>
        </p:nvSpPr>
        <p:spPr>
          <a:xfrm>
            <a:off x="1021105" y="2084366"/>
            <a:ext cx="452161" cy="447630"/>
          </a:xfrm>
          <a:prstGeom prst="wedgeEllipseCallout">
            <a:avLst>
              <a:gd name="adj1" fmla="val 119923"/>
              <a:gd name="adj2" fmla="val 32242"/>
            </a:avLst>
          </a:prstGeom>
          <a:solidFill>
            <a:srgbClr val="00B0F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80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2</a:t>
            </a:r>
            <a:endParaRPr lang="zh-TW" altLang="en-US" sz="280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23" name="橢圓形圖說文字 11">
            <a:extLst>
              <a:ext uri="{FF2B5EF4-FFF2-40B4-BE49-F238E27FC236}">
                <a16:creationId xmlns:a16="http://schemas.microsoft.com/office/drawing/2014/main" id="{20C5BD8A-8368-4354-8F8F-89984CEAD59B}"/>
              </a:ext>
            </a:extLst>
          </p:cNvPr>
          <p:cNvSpPr/>
          <p:nvPr/>
        </p:nvSpPr>
        <p:spPr>
          <a:xfrm>
            <a:off x="525500" y="3343755"/>
            <a:ext cx="452161" cy="447630"/>
          </a:xfrm>
          <a:prstGeom prst="wedgeEllipseCallout">
            <a:avLst>
              <a:gd name="adj1" fmla="val 34774"/>
              <a:gd name="adj2" fmla="val 129004"/>
            </a:avLst>
          </a:prstGeom>
          <a:solidFill>
            <a:srgbClr val="00B0F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80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2</a:t>
            </a:r>
            <a:endParaRPr lang="zh-TW" altLang="en-US" sz="280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A4F835F-289E-4469-99EC-76738CB18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373" y="6327052"/>
            <a:ext cx="423970" cy="4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179614" y="6246727"/>
            <a:ext cx="383277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重合底面基準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085494" y="1750522"/>
            <a:ext cx="5202123" cy="4496181"/>
          </a:xfrm>
          <a:prstGeom prst="rect">
            <a:avLst/>
          </a:prstGeom>
        </p:spPr>
      </p:pic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=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設計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defTabSz="902695">
              <a:lnSpc>
                <a:spcPct val="110000"/>
              </a:lnSpc>
            </a:pPr>
            <a:r>
              <a:rPr lang="en-US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電池盒組</a:t>
            </a:r>
            <a:endParaRPr lang="zh-TW" altLang="en-US" sz="2539" b="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7463192" y="2697925"/>
            <a:ext cx="3829583" cy="2601398"/>
          </a:xfrm>
          <a:prstGeom prst="rect">
            <a:avLst/>
          </a:prstGeom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0BEBA405-BCF1-40A9-B649-BED49B268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152" y="5620871"/>
            <a:ext cx="712094" cy="469120"/>
          </a:xfrm>
          <a:prstGeom prst="wedgeRoundRectCallout">
            <a:avLst>
              <a:gd name="adj1" fmla="val 32404"/>
              <a:gd name="adj2" fmla="val -14321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  <a:r>
              <a:rPr lang="en-US" altLang="zh-TW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endParaRPr lang="zh-TW" altLang="en-US" sz="2775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40C0EB45-844B-46B7-817D-8B5C2C288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693" y="4543213"/>
            <a:ext cx="804389" cy="473823"/>
          </a:xfrm>
          <a:prstGeom prst="wedgeRoundRectCallout">
            <a:avLst>
              <a:gd name="adj1" fmla="val 98763"/>
              <a:gd name="adj2" fmla="val -9966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  <a:r>
              <a:rPr lang="en-US" altLang="zh-TW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endParaRPr lang="zh-TW" altLang="en-US" sz="2775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87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3331454" y="2165346"/>
            <a:ext cx="3317420" cy="410964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7478183" y="1942814"/>
            <a:ext cx="3442670" cy="4084422"/>
          </a:xfrm>
          <a:prstGeom prst="rect">
            <a:avLst/>
          </a:prstGeom>
        </p:spPr>
      </p:pic>
      <p:cxnSp>
        <p:nvCxnSpPr>
          <p:cNvPr id="8" name="AutoShape 10"/>
          <p:cNvCxnSpPr>
            <a:cxnSpLocks noChangeShapeType="1"/>
          </p:cNvCxnSpPr>
          <p:nvPr/>
        </p:nvCxnSpPr>
        <p:spPr bwMode="auto">
          <a:xfrm rot="10800000">
            <a:off x="4599715" y="3438470"/>
            <a:ext cx="1136213" cy="415741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45" y="4877150"/>
            <a:ext cx="1538620" cy="15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46" y="5002762"/>
            <a:ext cx="1243964" cy="124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AutoShape 10"/>
          <p:cNvCxnSpPr>
            <a:cxnSpLocks noChangeShapeType="1"/>
          </p:cNvCxnSpPr>
          <p:nvPr/>
        </p:nvCxnSpPr>
        <p:spPr bwMode="auto">
          <a:xfrm rot="16200000" flipV="1">
            <a:off x="8766983" y="3315055"/>
            <a:ext cx="877854" cy="829309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=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設計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defTabSz="902695">
              <a:lnSpc>
                <a:spcPct val="110000"/>
              </a:lnSpc>
            </a:pPr>
            <a:r>
              <a:rPr lang="en-US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齒輪組</a:t>
            </a:r>
            <a:endParaRPr lang="zh-TW" altLang="en-US" sz="2539" b="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98" y="2333886"/>
            <a:ext cx="1716298" cy="3524746"/>
          </a:xfrm>
          <a:prstGeom prst="rect">
            <a:avLst/>
          </a:prstGeom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179614" y="6246727"/>
            <a:ext cx="383277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重合基準面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48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81744" y="1128721"/>
            <a:ext cx="3128221" cy="720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81744" y="2040238"/>
            <a:ext cx="3128221" cy="720000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機件原理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446" y="830469"/>
            <a:ext cx="6096000" cy="5682574"/>
          </a:xfrm>
          <a:prstGeom prst="rect">
            <a:avLst/>
          </a:prstGeom>
        </p:spPr>
      </p:pic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9410" y="2951756"/>
            <a:ext cx="3150555" cy="72000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組裝手法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25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機件原理</a:t>
            </a:r>
          </a:p>
          <a:p>
            <a:pPr algn="ctr" defTabSz="902695">
              <a:lnSpc>
                <a:spcPct val="110000"/>
              </a:lnSpc>
            </a:pPr>
            <a:r>
              <a:rPr lang="en-US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C</a:t>
            </a:r>
            <a:r>
              <a:rPr lang="zh-TW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型扣環同軸心</a:t>
            </a:r>
            <a:endParaRPr lang="zh-TW" altLang="en-US" sz="2539" b="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179614" y="6246727"/>
            <a:ext cx="383277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型扣環同軸基準面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2596" r="9025" b="4509"/>
          <a:stretch/>
        </p:blipFill>
        <p:spPr>
          <a:xfrm>
            <a:off x="164306" y="2253559"/>
            <a:ext cx="3862850" cy="3993168"/>
          </a:xfrm>
          <a:prstGeom prst="rect">
            <a:avLst/>
          </a:prstGeom>
        </p:spPr>
      </p:pic>
      <p:sp>
        <p:nvSpPr>
          <p:cNvPr id="9" name="AutoShape 12">
            <a:extLst>
              <a:ext uri="{FF2B5EF4-FFF2-40B4-BE49-F238E27FC236}">
                <a16:creationId xmlns:a16="http://schemas.microsoft.com/office/drawing/2014/main" id="{31E5F9DE-C393-4F2F-B91C-DEEC5CB63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92" y="2317169"/>
            <a:ext cx="804389" cy="473823"/>
          </a:xfrm>
          <a:prstGeom prst="wedgeRoundRectCallout">
            <a:avLst>
              <a:gd name="adj1" fmla="val 78463"/>
              <a:gd name="adj2" fmla="val 346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偏心</a:t>
            </a: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875E497F-671F-4AA5-9C86-9F8374F93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06" y="3220620"/>
            <a:ext cx="804389" cy="473823"/>
          </a:xfrm>
          <a:prstGeom prst="wedgeRoundRectCallout">
            <a:avLst>
              <a:gd name="adj1" fmla="val -86001"/>
              <a:gd name="adj2" fmla="val -4588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偏心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254A62-A39C-4B20-BDD2-5D9E9B96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307" y="2002773"/>
            <a:ext cx="2117327" cy="388630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BC8B87A-6269-451E-B005-60DB8CA9C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005" y="2002773"/>
            <a:ext cx="3673995" cy="4036858"/>
          </a:xfrm>
          <a:prstGeom prst="rect">
            <a:avLst/>
          </a:prstGeom>
        </p:spPr>
      </p:pic>
      <p:sp>
        <p:nvSpPr>
          <p:cNvPr id="17" name="AutoShape 12">
            <a:extLst>
              <a:ext uri="{FF2B5EF4-FFF2-40B4-BE49-F238E27FC236}">
                <a16:creationId xmlns:a16="http://schemas.microsoft.com/office/drawing/2014/main" id="{EFBE2721-9D89-4D95-9F23-892EFB52E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056" y="3292138"/>
            <a:ext cx="804389" cy="473823"/>
          </a:xfrm>
          <a:prstGeom prst="wedgeRoundRectCallout">
            <a:avLst>
              <a:gd name="adj1" fmla="val 78463"/>
              <a:gd name="adj2" fmla="val 346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  <a:r>
              <a:rPr lang="en-US" altLang="zh-TW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endParaRPr lang="zh-TW" altLang="en-US" sz="2775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1F959571-9A40-47A8-B6C0-0FE8985DD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7766" y="4721548"/>
            <a:ext cx="804389" cy="473823"/>
          </a:xfrm>
          <a:prstGeom prst="wedgeRoundRectCallout">
            <a:avLst>
              <a:gd name="adj1" fmla="val 78463"/>
              <a:gd name="adj2" fmla="val 346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  <a:r>
              <a:rPr lang="en-US" altLang="zh-TW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endParaRPr lang="zh-TW" altLang="en-US" sz="2775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06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9565679" y="2128072"/>
            <a:ext cx="2033064" cy="37263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593257" y="1579829"/>
            <a:ext cx="4340369" cy="4495382"/>
          </a:xfrm>
          <a:prstGeom prst="rect">
            <a:avLst/>
          </a:prstGeom>
        </p:spPr>
      </p:pic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1" y="782789"/>
            <a:ext cx="12190562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機件原理</a:t>
            </a:r>
          </a:p>
          <a:p>
            <a:pPr algn="ctr" defTabSz="902695">
              <a:lnSpc>
                <a:spcPct val="110000"/>
              </a:lnSpc>
            </a:pPr>
            <a:r>
              <a:rPr lang="en-US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zh-TW" sz="2539" b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扣環與軸心凹槽</a:t>
            </a:r>
            <a:endParaRPr lang="zh-TW" altLang="en-US" sz="2539" b="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179614" y="6246727"/>
            <a:ext cx="383277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型扣環重合基準面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5705891" y="2688022"/>
            <a:ext cx="2306496" cy="2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/>
          <a:srcRect r="-10" b="52087"/>
          <a:stretch/>
        </p:blipFill>
        <p:spPr>
          <a:xfrm>
            <a:off x="3041573" y="4085405"/>
            <a:ext cx="1007992" cy="182401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213028" y="1837169"/>
            <a:ext cx="2702494" cy="4336832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機件原理</a:t>
            </a:r>
          </a:p>
          <a:p>
            <a:pPr algn="ctr" defTabSz="902695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螺絲、螺帽、墊圈重合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179614" y="6246727"/>
            <a:ext cx="383277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基準組裝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=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重合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5204D59-C31E-4045-A1E1-43017624D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20000"/>
          </a:blip>
          <a:srcRect l="52177"/>
          <a:stretch/>
        </p:blipFill>
        <p:spPr>
          <a:xfrm>
            <a:off x="5062058" y="1837169"/>
            <a:ext cx="2067883" cy="353925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F76671D-CF90-495E-82B2-9627AD58D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6121" y="1900190"/>
            <a:ext cx="1890652" cy="36624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72C8D1D-739F-42C4-A085-419294307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547" y="2223026"/>
            <a:ext cx="1963951" cy="3196461"/>
          </a:xfrm>
          <a:prstGeom prst="rect">
            <a:avLst/>
          </a:prstGeom>
        </p:spPr>
      </p:pic>
      <p:pic>
        <p:nvPicPr>
          <p:cNvPr id="16" name="Picture 6" descr="http://ico.ooopic.com/ajax/iconpng/?id=117487.png">
            <a:extLst>
              <a:ext uri="{FF2B5EF4-FFF2-40B4-BE49-F238E27FC236}">
                <a16:creationId xmlns:a16="http://schemas.microsoft.com/office/drawing/2014/main" id="{D3F77E10-B153-43CD-95C7-CF51B96A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835" y="2093874"/>
            <a:ext cx="691091" cy="6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co.ooopic.com/ajax/iconpng/?id=163220.png">
            <a:extLst>
              <a:ext uri="{FF2B5EF4-FFF2-40B4-BE49-F238E27FC236}">
                <a16:creationId xmlns:a16="http://schemas.microsoft.com/office/drawing/2014/main" id="{C7D8CD8F-7D9A-40F2-8838-3E5B79BE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11" y="4668406"/>
            <a:ext cx="1010741" cy="10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AutoShape 10">
            <a:extLst>
              <a:ext uri="{FF2B5EF4-FFF2-40B4-BE49-F238E27FC236}">
                <a16:creationId xmlns:a16="http://schemas.microsoft.com/office/drawing/2014/main" id="{6C80E311-B739-4B41-BF96-C42067F0A09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765363" y="4018364"/>
            <a:ext cx="656283" cy="429732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0000FF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AutoShape 10">
            <a:extLst>
              <a:ext uri="{FF2B5EF4-FFF2-40B4-BE49-F238E27FC236}">
                <a16:creationId xmlns:a16="http://schemas.microsoft.com/office/drawing/2014/main" id="{EE6A2028-2F5E-4EA4-B4F2-624447204F8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0119984" y="3841816"/>
            <a:ext cx="528302" cy="487179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0000FF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AutoShape 12">
            <a:extLst>
              <a:ext uri="{FF2B5EF4-FFF2-40B4-BE49-F238E27FC236}">
                <a16:creationId xmlns:a16="http://schemas.microsoft.com/office/drawing/2014/main" id="{8109F02B-63C2-4E05-AC75-F40670E74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492" y="5159706"/>
            <a:ext cx="804389" cy="473823"/>
          </a:xfrm>
          <a:prstGeom prst="wedgeRoundRectCallout">
            <a:avLst>
              <a:gd name="adj1" fmla="val -48746"/>
              <a:gd name="adj2" fmla="val -6412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  <a:r>
              <a:rPr lang="en-US" altLang="zh-TW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endParaRPr lang="zh-TW" altLang="en-US" sz="2775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D470B6C0-7BA2-446F-BE1E-A3B5337B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86" y="5162281"/>
            <a:ext cx="804389" cy="473823"/>
          </a:xfrm>
          <a:prstGeom prst="wedgeRoundRectCallout">
            <a:avLst>
              <a:gd name="adj1" fmla="val 78463"/>
              <a:gd name="adj2" fmla="val 346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86357"/>
            <a:r>
              <a:rPr lang="zh-TW" altLang="en-US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面</a:t>
            </a:r>
            <a:r>
              <a:rPr lang="en-US" altLang="zh-TW" sz="2775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endParaRPr lang="zh-TW" altLang="en-US" sz="2775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97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384" y="2528047"/>
            <a:ext cx="5020014" cy="29995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195" y="2342668"/>
            <a:ext cx="3028838" cy="3288173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機件原理</a:t>
            </a:r>
          </a:p>
          <a:p>
            <a:pPr algn="ctr" defTabSz="902695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貫通零件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179614" y="6246727"/>
            <a:ext cx="383277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同軸心和重合要選誰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6275039" y="5571181"/>
            <a:ext cx="1180601" cy="691091"/>
          </a:xfrm>
          <a:prstGeom prst="wedgeRoundRectCallout">
            <a:avLst>
              <a:gd name="adj1" fmla="val 884"/>
              <a:gd name="adj2" fmla="val -9292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同軸心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8398682" y="2770761"/>
            <a:ext cx="1036637" cy="553592"/>
          </a:xfrm>
          <a:prstGeom prst="wedgeRoundRectCallout">
            <a:avLst>
              <a:gd name="adj1" fmla="val -150363"/>
              <a:gd name="adj2" fmla="val 6258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重合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201915" y="1998042"/>
            <a:ext cx="854774" cy="1925659"/>
          </a:xfrm>
          <a:prstGeom prst="wedgeRoundRectCallout">
            <a:avLst>
              <a:gd name="adj1" fmla="val 233546"/>
              <a:gd name="adj2" fmla="val 2456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038" y="1807103"/>
            <a:ext cx="2024802" cy="210314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60" y="2112776"/>
            <a:ext cx="417564" cy="16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機件原理</a:t>
            </a:r>
          </a:p>
          <a:p>
            <a:pPr algn="ctr" defTabSz="902695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對稱式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192703" y="2602301"/>
            <a:ext cx="3236776" cy="33634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lum bright="20000"/>
          </a:blip>
          <a:srcRect l="6672" t="7065" r="15625"/>
          <a:stretch/>
        </p:blipFill>
        <p:spPr>
          <a:xfrm>
            <a:off x="4852036" y="2035027"/>
            <a:ext cx="2854881" cy="4211701"/>
          </a:xfrm>
          <a:prstGeom prst="rect">
            <a:avLst/>
          </a:prstGeom>
        </p:spPr>
      </p:pic>
      <p:cxnSp>
        <p:nvCxnSpPr>
          <p:cNvPr id="7" name="AutoShape 10"/>
          <p:cNvCxnSpPr>
            <a:cxnSpLocks noChangeShapeType="1"/>
          </p:cNvCxnSpPr>
          <p:nvPr/>
        </p:nvCxnSpPr>
        <p:spPr bwMode="auto">
          <a:xfrm rot="5400000" flipH="1" flipV="1">
            <a:off x="5238889" y="3802347"/>
            <a:ext cx="1161349" cy="138218"/>
          </a:xfrm>
          <a:prstGeom prst="curvedConnector3">
            <a:avLst>
              <a:gd name="adj1" fmla="val 53466"/>
            </a:avLst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4702467" y="1839492"/>
            <a:ext cx="3121262" cy="4423704"/>
          </a:xfrm>
          <a:prstGeom prst="wedgeRoundRectCallout">
            <a:avLst>
              <a:gd name="adj1" fmla="val -102867"/>
              <a:gd name="adj2" fmla="val 20206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spcBef>
                <a:spcPct val="50000"/>
              </a:spcBef>
            </a:pPr>
            <a:endParaRPr lang="en-US" altLang="zh-TW" sz="2539" b="1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8466639" y="1800437"/>
            <a:ext cx="2280601" cy="446275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204997" y="6263195"/>
            <a:ext cx="3764172" cy="492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02695"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對稱式設計＝對稱式組裝</a:t>
            </a:r>
            <a:endParaRPr lang="zh-TW" altLang="en-US" sz="2539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503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766610"/>
            <a:ext cx="12108494" cy="103552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1-0</a:t>
            </a:r>
            <a:r>
              <a:rPr lang="zh-TW" altLang="en-US" sz="3265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心理建設</a:t>
            </a:r>
            <a:endParaRPr lang="zh-TW" altLang="en-US" sz="3265" dirty="0">
              <a:solidFill>
                <a:srgbClr val="FFFF00"/>
              </a:solidFill>
              <a:latin typeface="華康細圓體" pitchFamily="49" charset="-120"/>
            </a:endParaRPr>
          </a:p>
          <a:p>
            <a:pPr algn="ctr" defTabSz="817752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</a:rPr>
              <a:t>1.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</a:rPr>
              <a:t>天高地厚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</a:endParaRPr>
          </a:p>
        </p:txBody>
      </p:sp>
      <p:sp>
        <p:nvSpPr>
          <p:cNvPr id="3" name="箭號: ＞形 2"/>
          <p:cNvSpPr/>
          <p:nvPr/>
        </p:nvSpPr>
        <p:spPr bwMode="auto">
          <a:xfrm>
            <a:off x="552700" y="2019803"/>
            <a:ext cx="2849928" cy="936777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ctr" anchorCtr="0" compatLnSpc="1">
            <a:prstTxWarp prst="textNoShape">
              <a:avLst/>
            </a:prstTxWarp>
          </a:bodyPr>
          <a:lstStyle/>
          <a:p>
            <a:pPr algn="ctr" defTabSz="902695"/>
            <a:r>
              <a:rPr lang="zh-TW" altLang="en-US" sz="3265">
                <a:solidFill>
                  <a:schemeClr val="bg1"/>
                </a:solidFill>
                <a:ea typeface="華康細圓體" pitchFamily="49" charset="-120"/>
              </a:rPr>
              <a:t>第</a:t>
            </a:r>
            <a:r>
              <a:rPr lang="en-US" altLang="zh-TW" sz="3265">
                <a:solidFill>
                  <a:schemeClr val="bg1"/>
                </a:solidFill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chemeClr val="bg1"/>
                </a:solidFill>
                <a:ea typeface="華康細圓體" pitchFamily="49" charset="-120"/>
              </a:rPr>
              <a:t>階段</a:t>
            </a:r>
            <a:endParaRPr lang="en-US" altLang="zh-TW" sz="3265">
              <a:solidFill>
                <a:schemeClr val="bg1"/>
              </a:solidFill>
              <a:ea typeface="華康細圓體" pitchFamily="49" charset="-120"/>
            </a:endParaRPr>
          </a:p>
          <a:p>
            <a:pPr algn="ctr" defTabSz="902695"/>
            <a:r>
              <a:rPr lang="en-US" altLang="zh-TW" sz="1632">
                <a:solidFill>
                  <a:schemeClr val="bg1"/>
                </a:solidFill>
              </a:rPr>
              <a:t>3</a:t>
            </a:r>
            <a:r>
              <a:rPr lang="zh-TW" altLang="en-US" sz="1632">
                <a:solidFill>
                  <a:schemeClr val="bg1"/>
                </a:solidFill>
              </a:rPr>
              <a:t>大組裝與特性</a:t>
            </a:r>
            <a:endParaRPr lang="zh-TW" altLang="en-US" sz="1632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14" name="箭號: ＞形 13"/>
          <p:cNvSpPr/>
          <p:nvPr/>
        </p:nvSpPr>
        <p:spPr bwMode="auto">
          <a:xfrm>
            <a:off x="546940" y="3774545"/>
            <a:ext cx="2849928" cy="936777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ctr" anchorCtr="0" compatLnSpc="1">
            <a:prstTxWarp prst="textNoShape">
              <a:avLst/>
            </a:prstTxWarp>
          </a:bodyPr>
          <a:lstStyle/>
          <a:p>
            <a:pPr algn="ctr" defTabSz="902695"/>
            <a:r>
              <a:rPr lang="zh-TW" altLang="en-US" sz="3265">
                <a:solidFill>
                  <a:schemeClr val="bg1"/>
                </a:solidFill>
                <a:ea typeface="華康細圓體" pitchFamily="49" charset="-120"/>
              </a:rPr>
              <a:t>第</a:t>
            </a:r>
            <a:r>
              <a:rPr lang="en-US" altLang="zh-TW" sz="3265">
                <a:solidFill>
                  <a:schemeClr val="bg1"/>
                </a:solidFill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chemeClr val="bg1"/>
                </a:solidFill>
                <a:ea typeface="華康細圓體" pitchFamily="49" charset="-120"/>
              </a:rPr>
              <a:t>階段</a:t>
            </a:r>
            <a:endParaRPr lang="en-US" altLang="zh-TW" sz="3265">
              <a:solidFill>
                <a:schemeClr val="bg1"/>
              </a:solidFill>
              <a:ea typeface="華康細圓體" pitchFamily="49" charset="-120"/>
            </a:endParaRPr>
          </a:p>
          <a:p>
            <a:pPr algn="ctr" defTabSz="902695"/>
            <a:r>
              <a:rPr lang="zh-TW" altLang="en-US" sz="1632">
                <a:solidFill>
                  <a:schemeClr val="bg1"/>
                </a:solidFill>
              </a:rPr>
              <a:t>組裝效率</a:t>
            </a:r>
            <a:endParaRPr lang="zh-TW" altLang="en-US" sz="1632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15" name="箭號: ＞形 14"/>
          <p:cNvSpPr/>
          <p:nvPr/>
        </p:nvSpPr>
        <p:spPr bwMode="auto">
          <a:xfrm>
            <a:off x="449209" y="5120762"/>
            <a:ext cx="3109908" cy="1109598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ctr" anchorCtr="0" compatLnSpc="1">
            <a:prstTxWarp prst="textNoShape">
              <a:avLst/>
            </a:prstTxWarp>
          </a:bodyPr>
          <a:lstStyle/>
          <a:p>
            <a:pPr algn="ctr" defTabSz="902695"/>
            <a:r>
              <a:rPr lang="zh-TW" altLang="en-US" sz="3265">
                <a:solidFill>
                  <a:schemeClr val="bg1"/>
                </a:solidFill>
                <a:ea typeface="華康細圓體" pitchFamily="49" charset="-120"/>
              </a:rPr>
              <a:t>第</a:t>
            </a:r>
            <a:r>
              <a:rPr lang="en-US" altLang="zh-TW" sz="3265">
                <a:solidFill>
                  <a:schemeClr val="bg1"/>
                </a:solidFill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chemeClr val="bg1"/>
                </a:solidFill>
                <a:ea typeface="華康細圓體" pitchFamily="49" charset="-120"/>
              </a:rPr>
              <a:t>階段</a:t>
            </a:r>
            <a:endParaRPr lang="en-US" altLang="zh-TW" sz="3265">
              <a:solidFill>
                <a:schemeClr val="bg1"/>
              </a:solidFill>
              <a:ea typeface="華康細圓體" pitchFamily="49" charset="-120"/>
            </a:endParaRPr>
          </a:p>
          <a:p>
            <a:pPr algn="ctr" defTabSz="902695"/>
            <a:r>
              <a:rPr lang="zh-TW" altLang="en-US" sz="1632">
                <a:solidFill>
                  <a:schemeClr val="bg1"/>
                </a:solidFill>
                <a:ea typeface="華康細圓體" pitchFamily="49" charset="-120"/>
              </a:rPr>
              <a:t>驗證組裝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334" y="1953522"/>
            <a:ext cx="961358" cy="13112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634" y="1930018"/>
            <a:ext cx="950154" cy="13050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07" y="1943666"/>
            <a:ext cx="966946" cy="133445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997131"/>
            <a:ext cx="1814512" cy="1424956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362" y="4921688"/>
            <a:ext cx="771316" cy="150774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91" y="5158504"/>
            <a:ext cx="772180" cy="103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10" y="4932673"/>
            <a:ext cx="770847" cy="14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5627" y="3315098"/>
            <a:ext cx="2196128" cy="1541513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5593" y="3419108"/>
            <a:ext cx="1803409" cy="11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81744" y="1128721"/>
            <a:ext cx="3128221" cy="720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81744" y="2040238"/>
            <a:ext cx="3128221" cy="72000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機件原理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446" y="830469"/>
            <a:ext cx="6096000" cy="5682574"/>
          </a:xfrm>
          <a:prstGeom prst="rect">
            <a:avLst/>
          </a:prstGeom>
        </p:spPr>
      </p:pic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9410" y="2951756"/>
            <a:ext cx="3150555" cy="720000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組裝手法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38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8297724" y="2713212"/>
            <a:ext cx="3114976" cy="3396706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組裝手法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defTabSz="902695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次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組件先組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8791256" y="1934478"/>
            <a:ext cx="1935055" cy="59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65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先組</a:t>
            </a:r>
            <a:r>
              <a:rPr lang="en-US" altLang="zh-TW" sz="3265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:234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338746" y="1794980"/>
            <a:ext cx="7054306" cy="5091016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 bwMode="auto">
          <a:xfrm>
            <a:off x="5038166" y="3843655"/>
            <a:ext cx="2354886" cy="297169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9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82789"/>
            <a:ext cx="12190562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組裝手法</a:t>
            </a:r>
          </a:p>
          <a:p>
            <a:pPr algn="ctr" defTabSz="902695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先主後次</a:t>
            </a:r>
            <a:endParaRPr lang="en-US" altLang="zh-TW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569918" y="6320490"/>
            <a:ext cx="505216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先設計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組裝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，次要後設計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組裝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80" y="1801851"/>
            <a:ext cx="6237743" cy="4420924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7897997" y="1953188"/>
            <a:ext cx="2764365" cy="141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446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主先</a:t>
            </a:r>
            <a:r>
              <a:rPr lang="en-US" altLang="zh-TW" sz="3446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:12345</a:t>
            </a:r>
          </a:p>
          <a:p>
            <a:pPr>
              <a:spcBef>
                <a:spcPct val="50000"/>
              </a:spcBef>
            </a:pPr>
            <a:r>
              <a:rPr lang="zh-TW" altLang="en-US" sz="3446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次後</a:t>
            </a:r>
            <a:r>
              <a:rPr lang="en-US" altLang="zh-TW" sz="3446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:6789</a:t>
            </a:r>
          </a:p>
        </p:txBody>
      </p:sp>
    </p:spTree>
    <p:extLst>
      <p:ext uri="{BB962C8B-B14F-4D97-AF65-F5344CB8AC3E}">
        <p14:creationId xmlns:p14="http://schemas.microsoft.com/office/powerpoint/2010/main" val="35058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6304821" y="1719203"/>
            <a:ext cx="5395649" cy="4112444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539772" y="2039792"/>
            <a:ext cx="3294371" cy="3662972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組裝手法</a:t>
            </a:r>
          </a:p>
          <a:p>
            <a:pPr algn="ctr" defTabSz="902695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應付 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VS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標準</a:t>
            </a:r>
          </a:p>
        </p:txBody>
      </p:sp>
      <p:cxnSp>
        <p:nvCxnSpPr>
          <p:cNvPr id="10" name="AutoShape 10"/>
          <p:cNvCxnSpPr>
            <a:cxnSpLocks noChangeShapeType="1"/>
          </p:cNvCxnSpPr>
          <p:nvPr/>
        </p:nvCxnSpPr>
        <p:spPr bwMode="auto">
          <a:xfrm flipV="1">
            <a:off x="8492860" y="4206109"/>
            <a:ext cx="1313073" cy="1111440"/>
          </a:xfrm>
          <a:prstGeom prst="curvedConnector3">
            <a:avLst>
              <a:gd name="adj1" fmla="val -1675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748450" y="5658672"/>
            <a:ext cx="1345798" cy="431319"/>
          </a:xfrm>
          <a:prstGeom prst="wedgeRoundRectCallout">
            <a:avLst>
              <a:gd name="adj1" fmla="val 56859"/>
              <a:gd name="adj2" fmla="val -10750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前面重合</a:t>
            </a: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3010450" y="5615987"/>
            <a:ext cx="1434286" cy="431319"/>
          </a:xfrm>
          <a:prstGeom prst="wedgeRoundRectCallout">
            <a:avLst>
              <a:gd name="adj1" fmla="val -47037"/>
              <a:gd name="adj2" fmla="val -11915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B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側面重合</a:t>
            </a: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3785900" y="4969009"/>
            <a:ext cx="1328335" cy="431319"/>
          </a:xfrm>
          <a:prstGeom prst="wedgeRoundRectCallout">
            <a:avLst>
              <a:gd name="adj1" fmla="val -68853"/>
              <a:gd name="adj2" fmla="val -6438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共面重合</a:t>
            </a:r>
          </a:p>
        </p:txBody>
      </p:sp>
      <p:sp>
        <p:nvSpPr>
          <p:cNvPr id="24" name="AutoShape 12"/>
          <p:cNvSpPr>
            <a:spLocks noChangeArrowheads="1"/>
          </p:cNvSpPr>
          <p:nvPr/>
        </p:nvSpPr>
        <p:spPr bwMode="auto">
          <a:xfrm>
            <a:off x="7191063" y="6047306"/>
            <a:ext cx="967528" cy="431319"/>
          </a:xfrm>
          <a:prstGeom prst="wedgeRoundRectCallout">
            <a:avLst>
              <a:gd name="adj1" fmla="val 64651"/>
              <a:gd name="adj2" fmla="val -12886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同軸心</a:t>
            </a:r>
          </a:p>
        </p:txBody>
      </p:sp>
      <p:cxnSp>
        <p:nvCxnSpPr>
          <p:cNvPr id="28" name="AutoShape 10"/>
          <p:cNvCxnSpPr>
            <a:cxnSpLocks noChangeShapeType="1"/>
          </p:cNvCxnSpPr>
          <p:nvPr/>
        </p:nvCxnSpPr>
        <p:spPr bwMode="auto">
          <a:xfrm flipV="1">
            <a:off x="9705105" y="3990450"/>
            <a:ext cx="1823507" cy="731434"/>
          </a:xfrm>
          <a:prstGeom prst="curvedConnector3">
            <a:avLst>
              <a:gd name="adj1" fmla="val 108503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10676965" y="4895660"/>
            <a:ext cx="1092990" cy="431319"/>
          </a:xfrm>
          <a:prstGeom prst="wedgeRoundRectCallout">
            <a:avLst>
              <a:gd name="adj1" fmla="val 10971"/>
              <a:gd name="adj2" fmla="val -11139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B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同軸心</a:t>
            </a:r>
          </a:p>
        </p:txBody>
      </p:sp>
      <p:sp>
        <p:nvSpPr>
          <p:cNvPr id="35" name="AutoShape 12"/>
          <p:cNvSpPr>
            <a:spLocks noChangeArrowheads="1"/>
          </p:cNvSpPr>
          <p:nvPr/>
        </p:nvSpPr>
        <p:spPr bwMode="auto">
          <a:xfrm>
            <a:off x="9322169" y="5725760"/>
            <a:ext cx="967528" cy="431319"/>
          </a:xfrm>
          <a:prstGeom prst="wedgeRoundRectCallout">
            <a:avLst>
              <a:gd name="adj1" fmla="val -87199"/>
              <a:gd name="adj2" fmla="val -20301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重合</a:t>
            </a: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221629" y="2216569"/>
            <a:ext cx="1053642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應付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4928163" y="2216569"/>
            <a:ext cx="851901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標準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87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782" y="1875146"/>
            <a:ext cx="3232866" cy="437613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41" y="2113684"/>
            <a:ext cx="2880429" cy="3899057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組裝手法</a:t>
            </a:r>
          </a:p>
          <a:p>
            <a:pPr algn="ctr" defTabSz="902695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應付 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VS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標準</a:t>
            </a: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3874088" y="2021471"/>
            <a:ext cx="1313073" cy="431319"/>
          </a:xfrm>
          <a:prstGeom prst="wedgeRoundRectCallout">
            <a:avLst>
              <a:gd name="adj1" fmla="val -95079"/>
              <a:gd name="adj2" fmla="val 6983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上面重合</a:t>
            </a: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3795407" y="4860372"/>
            <a:ext cx="1604772" cy="431319"/>
          </a:xfrm>
          <a:prstGeom prst="wedgeRoundRectCallout">
            <a:avLst>
              <a:gd name="adj1" fmla="val -85168"/>
              <a:gd name="adj2" fmla="val 1524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共面重合</a:t>
            </a: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3955063" y="3578868"/>
            <a:ext cx="1313073" cy="431319"/>
          </a:xfrm>
          <a:prstGeom prst="wedgeRoundRectCallout">
            <a:avLst>
              <a:gd name="adj1" fmla="val -82060"/>
              <a:gd name="adj2" fmla="val -91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B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側面重合</a:t>
            </a:r>
          </a:p>
        </p:txBody>
      </p:sp>
      <p:sp>
        <p:nvSpPr>
          <p:cNvPr id="24" name="AutoShape 12"/>
          <p:cNvSpPr>
            <a:spLocks noChangeArrowheads="1"/>
          </p:cNvSpPr>
          <p:nvPr/>
        </p:nvSpPr>
        <p:spPr bwMode="auto">
          <a:xfrm>
            <a:off x="9998855" y="2392003"/>
            <a:ext cx="1178301" cy="431319"/>
          </a:xfrm>
          <a:prstGeom prst="wedgeRoundRectCallout">
            <a:avLst>
              <a:gd name="adj1" fmla="val -123963"/>
              <a:gd name="adj2" fmla="val 15674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同軸心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9998855" y="3464780"/>
            <a:ext cx="1178301" cy="431319"/>
          </a:xfrm>
          <a:prstGeom prst="wedgeRoundRectCallout">
            <a:avLst>
              <a:gd name="adj1" fmla="val -123643"/>
              <a:gd name="adj2" fmla="val 11448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B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同軸心</a:t>
            </a:r>
          </a:p>
        </p:txBody>
      </p:sp>
      <p:sp>
        <p:nvSpPr>
          <p:cNvPr id="35" name="AutoShape 12"/>
          <p:cNvSpPr>
            <a:spLocks noChangeArrowheads="1"/>
          </p:cNvSpPr>
          <p:nvPr/>
        </p:nvSpPr>
        <p:spPr bwMode="auto">
          <a:xfrm>
            <a:off x="10007056" y="4858027"/>
            <a:ext cx="967528" cy="431319"/>
          </a:xfrm>
          <a:prstGeom prst="wedgeRoundRectCallout">
            <a:avLst>
              <a:gd name="adj1" fmla="val -133088"/>
              <a:gd name="adj2" fmla="val 4435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en-US" sz="1814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重合</a:t>
            </a: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1666928" y="6239460"/>
            <a:ext cx="851901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應付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7059315" y="6235116"/>
            <a:ext cx="3140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02695"/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標準</a:t>
            </a:r>
            <a:r>
              <a:rPr lang="zh-TW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組裝過程驗證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41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4" grpId="0" animBg="1"/>
      <p:bldP spid="34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503" y="1859887"/>
            <a:ext cx="4209402" cy="4230104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0" y="768009"/>
            <a:ext cx="12190564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組裝手法</a:t>
            </a:r>
          </a:p>
          <a:p>
            <a:pPr algn="ctr" defTabSz="902695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組態配合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898890" y="6273012"/>
            <a:ext cx="383277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原始組裝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7498503" y="5463151"/>
            <a:ext cx="198604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輕量組裝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61" y="1861616"/>
            <a:ext cx="6124809" cy="44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82788"/>
            <a:ext cx="12190562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組裝手法</a:t>
            </a:r>
          </a:p>
          <a:p>
            <a:pPr algn="ctr" defTabSz="902695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從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模型看設計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178894" y="6267955"/>
            <a:ext cx="383277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由紀錄知道工程師想法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61F976-7819-4499-9C3F-58A2EB93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578" y="1858683"/>
            <a:ext cx="3831872" cy="401149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DEF0F4D-05ED-4DDB-8FF7-7D5343C1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449" y="1958027"/>
            <a:ext cx="2849831" cy="115981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A29AA5-0E58-4E87-9F97-6FB69CD38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05" y="1958027"/>
            <a:ext cx="2758334" cy="229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9E371AB-C44D-495E-AE3F-C216EE9A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495" y="1015609"/>
            <a:ext cx="6221506" cy="5056374"/>
          </a:xfrm>
          <a:prstGeom prst="rect">
            <a:avLst/>
          </a:prstGeom>
        </p:spPr>
      </p:pic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342414" y="2255574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2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342411" y="1291364"/>
            <a:ext cx="2540637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加入模型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342414" y="3249000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>
                    <a:lumMod val="95000"/>
                  </a:schemeClr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 </a:t>
            </a:r>
            <a:r>
              <a:rPr lang="zh-TW" altLang="en-US" sz="2800">
                <a:solidFill>
                  <a:schemeClr val="bg1">
                    <a:lumMod val="95000"/>
                  </a:schemeClr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>
                <a:solidFill>
                  <a:schemeClr val="bg1">
                    <a:lumMod val="95000"/>
                  </a:schemeClr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800">
                <a:solidFill>
                  <a:schemeClr val="bg1">
                    <a:lumMod val="95000"/>
                  </a:schemeClr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  <a:endParaRPr lang="en-US" altLang="zh-TW" sz="2800" dirty="0">
              <a:solidFill>
                <a:schemeClr val="bg1">
                  <a:lumMod val="95000"/>
                </a:schemeClr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5F9654E5-7078-456A-AD57-AABF77CC1B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4213210"/>
            <a:ext cx="2540636" cy="720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市購件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007FDC01-6FE3-49FA-BB98-26334F5A51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5206636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業界實務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62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49179" y="1192306"/>
            <a:ext cx="2134045" cy="5528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49179" y="1943838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81" y="2695370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價值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99" y="1192306"/>
            <a:ext cx="5763422" cy="5372552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349180" y="3454551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驗證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9180" y="4206082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9180" y="4965264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</a:t>
            </a:r>
          </a:p>
        </p:txBody>
      </p:sp>
    </p:spTree>
    <p:extLst>
      <p:ext uri="{BB962C8B-B14F-4D97-AF65-F5344CB8AC3E}">
        <p14:creationId xmlns:p14="http://schemas.microsoft.com/office/powerpoint/2010/main" val="27735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84" name="AutoShape 16"/>
          <p:cNvSpPr>
            <a:spLocks noChangeArrowheads="1"/>
          </p:cNvSpPr>
          <p:nvPr/>
        </p:nvSpPr>
        <p:spPr bwMode="auto">
          <a:xfrm>
            <a:off x="4661288" y="5301515"/>
            <a:ext cx="1097107" cy="601825"/>
          </a:xfrm>
          <a:prstGeom prst="wedgeRoundRectCallout">
            <a:avLst>
              <a:gd name="adj1" fmla="val -77726"/>
              <a:gd name="adj2" fmla="val -41761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 b="1">
                <a:latin typeface="華康細圓體" panose="020F0309000000000000" pitchFamily="49" charset="-120"/>
                <a:ea typeface="華康細圓體" panose="020F0309000000000000" pitchFamily="49" charset="-120"/>
              </a:rPr>
              <a:t>次組件</a:t>
            </a:r>
            <a:endParaRPr lang="zh-TW" altLang="en-US" sz="2539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88789" name="AutoShape 21"/>
          <p:cNvSpPr>
            <a:spLocks noChangeArrowheads="1"/>
          </p:cNvSpPr>
          <p:nvPr/>
        </p:nvSpPr>
        <p:spPr bwMode="auto">
          <a:xfrm>
            <a:off x="9862170" y="4711758"/>
            <a:ext cx="1097107" cy="601825"/>
          </a:xfrm>
          <a:prstGeom prst="wedgeRoundRectCallout">
            <a:avLst>
              <a:gd name="adj1" fmla="val -87281"/>
              <a:gd name="adj2" fmla="val 36085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 b="1">
                <a:ea typeface="新細明體" pitchFamily="18" charset="-120"/>
              </a:rPr>
              <a:t>次組件</a:t>
            </a:r>
            <a:endParaRPr lang="zh-TW" altLang="en-US" sz="2539"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71734" y="6294025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活用次組件層級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0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時間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C561DE-25D5-4497-A46E-489551DF6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31" y="1770116"/>
            <a:ext cx="5069734" cy="508788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52EEC4B-52F2-467F-9DB1-65C0E4C0D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8" y="2011421"/>
            <a:ext cx="4086945" cy="40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8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84" grpId="0" animBg="1"/>
      <p:bldP spid="2887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9E371AB-C44D-495E-AE3F-C216EE9A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495" y="1015609"/>
            <a:ext cx="6221506" cy="5056374"/>
          </a:xfrm>
          <a:prstGeom prst="rect">
            <a:avLst/>
          </a:prstGeom>
        </p:spPr>
      </p:pic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342414" y="2255574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2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342411" y="1291364"/>
            <a:ext cx="2540637" cy="720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加入模型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342414" y="3249000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 </a:t>
            </a:r>
            <a:r>
              <a:rPr lang="zh-TW" altLang="en-US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  <a:endParaRPr lang="en-US" altLang="zh-TW" sz="2800" dirty="0">
              <a:solidFill>
                <a:srgbClr val="7030A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5F9654E5-7078-456A-AD57-AABF77CC1B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4213210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市購件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007FDC01-6FE3-49FA-BB98-26334F5A51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5206636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業界實務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17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07" y="2091489"/>
            <a:ext cx="8581053" cy="415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804" name="AutoShape 12"/>
          <p:cNvSpPr>
            <a:spLocks noChangeArrowheads="1"/>
          </p:cNvSpPr>
          <p:nvPr/>
        </p:nvSpPr>
        <p:spPr bwMode="auto">
          <a:xfrm>
            <a:off x="8031055" y="5225838"/>
            <a:ext cx="829309" cy="488804"/>
          </a:xfrm>
          <a:prstGeom prst="wedgeRoundRectCallout">
            <a:avLst>
              <a:gd name="adj1" fmla="val -29105"/>
              <a:gd name="adj2" fmla="val -130369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 b="1">
                <a:latin typeface="華康中圓體" pitchFamily="49" charset="-120"/>
                <a:ea typeface="華康中圓體" pitchFamily="49" charset="-120"/>
              </a:rPr>
              <a:t>滑塊</a:t>
            </a:r>
            <a:endParaRPr lang="zh-TW" altLang="en-US" sz="2539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0" y="768010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機構有關才組裝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294999" y="5760752"/>
            <a:ext cx="829309" cy="488804"/>
          </a:xfrm>
          <a:prstGeom prst="wedgeRoundRectCallout">
            <a:avLst>
              <a:gd name="adj1" fmla="val 4549"/>
              <a:gd name="adj2" fmla="val -140157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夾手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921145" y="5772952"/>
            <a:ext cx="829309" cy="488804"/>
          </a:xfrm>
          <a:prstGeom prst="wedgeRoundRectCallout">
            <a:avLst>
              <a:gd name="adj1" fmla="val -115643"/>
              <a:gd name="adj2" fmla="val -110792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轉軸</a:t>
            </a:r>
          </a:p>
        </p:txBody>
      </p:sp>
    </p:spTree>
    <p:extLst>
      <p:ext uri="{BB962C8B-B14F-4D97-AF65-F5344CB8AC3E}">
        <p14:creationId xmlns:p14="http://schemas.microsoft.com/office/powerpoint/2010/main" val="8126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4" grpId="0" animBg="1"/>
      <p:bldP spid="8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220417" y="6351418"/>
            <a:ext cx="3768980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CAD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不可能有市購件？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Picture 3" descr="F:\專案\聯仲\WM-AA00(整體圖)\WM-AA00(整體圖)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67" y="2046818"/>
            <a:ext cx="9479375" cy="400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0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無市購件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69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49179" y="1192306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49179" y="1943838"/>
            <a:ext cx="2134045" cy="552873"/>
          </a:xfrm>
          <a:prstGeom prst="roundRect">
            <a:avLst>
              <a:gd name="adj" fmla="val 11125"/>
            </a:avLst>
          </a:prstGeom>
          <a:solidFill>
            <a:srgbClr val="2A03E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81" y="2695370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價值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99" y="1192306"/>
            <a:ext cx="5763422" cy="5372552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349180" y="3454551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驗證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9180" y="4206082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9180" y="4965264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</a:t>
            </a:r>
          </a:p>
        </p:txBody>
      </p:sp>
    </p:spTree>
    <p:extLst>
      <p:ext uri="{BB962C8B-B14F-4D97-AF65-F5344CB8AC3E}">
        <p14:creationId xmlns:p14="http://schemas.microsoft.com/office/powerpoint/2010/main" val="26383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63" y="1756225"/>
            <a:ext cx="3471614" cy="45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3925770" y="6261753"/>
            <a:ext cx="425629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BOM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影響組裝的品質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精確度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0" y="768011"/>
            <a:ext cx="12190564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BOM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 err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1.BOM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的品質來自於模型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0" y="3380522"/>
            <a:ext cx="1889334" cy="290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54" y="1987179"/>
            <a:ext cx="5004382" cy="417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5805074" y="3083454"/>
            <a:ext cx="4921238" cy="932734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632">
              <a:ea typeface="新細明體" pitchFamily="18" charset="-12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5819565" y="5470238"/>
            <a:ext cx="4921238" cy="687979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632">
              <a:ea typeface="新細明體" pitchFamily="18" charset="-120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5805074" y="4258309"/>
            <a:ext cx="4921238" cy="687979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632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04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7" descr="B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13" y="1750523"/>
            <a:ext cx="1304435" cy="490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 descr="BOM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09" y="2392364"/>
            <a:ext cx="7329886" cy="259447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281" name="AutoShape 9"/>
          <p:cNvSpPr>
            <a:spLocks noChangeArrowheads="1"/>
          </p:cNvSpPr>
          <p:nvPr/>
        </p:nvSpPr>
        <p:spPr bwMode="auto">
          <a:xfrm>
            <a:off x="3607597" y="3634660"/>
            <a:ext cx="5805166" cy="898419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632">
              <a:ea typeface="新細明體" pitchFamily="18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76893" y="6267452"/>
            <a:ext cx="425629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BOM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影響組裝的品質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精確度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1" y="768010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BOM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 err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1.BOM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的品質來自於模型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376601" y="5225838"/>
            <a:ext cx="1243964" cy="488804"/>
          </a:xfrm>
          <a:prstGeom prst="wedgeRoundRectCallout">
            <a:avLst>
              <a:gd name="adj1" fmla="val -7063"/>
              <a:gd name="adj2" fmla="val -183068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 b="1">
                <a:latin typeface="華康中圓體" pitchFamily="49" charset="-120"/>
                <a:ea typeface="華康中圓體" pitchFamily="49" charset="-120"/>
              </a:rPr>
              <a:t>市購件</a:t>
            </a:r>
            <a:endParaRPr lang="zh-TW" altLang="en-US" sz="2539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F3DE8E-5099-4928-A524-B53FCDC797AA}"/>
              </a:ext>
            </a:extLst>
          </p:cNvPr>
          <p:cNvSpPr/>
          <p:nvPr/>
        </p:nvSpPr>
        <p:spPr bwMode="auto">
          <a:xfrm>
            <a:off x="1207601" y="1805225"/>
            <a:ext cx="9398840" cy="4284765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3717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81" grpId="0" animBg="1"/>
      <p:bldP spid="11" grpId="0" animBg="1"/>
      <p:bldP spid="8" grpId="0" animBg="1"/>
      <p:bldP spid="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:\專案\聯仲\WM-AA00(整體圖)\WM-AA00(整體圖)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2" y="1839491"/>
            <a:ext cx="9479375" cy="436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9141" name="Rectangle 5"/>
          <p:cNvSpPr>
            <a:spLocks noChangeArrowheads="1"/>
          </p:cNvSpPr>
          <p:nvPr/>
        </p:nvSpPr>
        <p:spPr bwMode="auto">
          <a:xfrm>
            <a:off x="2888097" y="2963364"/>
            <a:ext cx="6597651" cy="2791726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789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ＢＯＭ有</a:t>
            </a:r>
          </a:p>
          <a:p>
            <a:pPr algn="ctr">
              <a:lnSpc>
                <a:spcPct val="120000"/>
              </a:lnSpc>
            </a:pPr>
            <a:r>
              <a:rPr lang="zh-TW" altLang="en-US" sz="789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五金零件嗎？</a:t>
            </a:r>
          </a:p>
        </p:txBody>
      </p:sp>
      <p:sp>
        <p:nvSpPr>
          <p:cNvPr id="1499144" name="Rectangle 8"/>
          <p:cNvSpPr>
            <a:spLocks noChangeArrowheads="1"/>
          </p:cNvSpPr>
          <p:nvPr/>
        </p:nvSpPr>
        <p:spPr bwMode="auto">
          <a:xfrm>
            <a:off x="2888096" y="6234809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＜ＢＯＭ哪有五金零件的＞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1" y="768011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BOM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ＢＯＭ用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KEY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的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35" y="2145299"/>
            <a:ext cx="1965291" cy="38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6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9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9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9141" grpId="0" animBg="1"/>
      <p:bldP spid="14991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58" y="1965403"/>
            <a:ext cx="8877686" cy="409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1189" name="Rectangle 5"/>
          <p:cNvSpPr>
            <a:spLocks noChangeArrowheads="1"/>
          </p:cNvSpPr>
          <p:nvPr/>
        </p:nvSpPr>
        <p:spPr bwMode="auto">
          <a:xfrm>
            <a:off x="2888097" y="2963364"/>
            <a:ext cx="6597651" cy="2791726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789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你確定ＢＯＭ沒有錯嗎？</a:t>
            </a:r>
          </a:p>
        </p:txBody>
      </p:sp>
      <p:sp>
        <p:nvSpPr>
          <p:cNvPr id="1501192" name="Rectangle 8"/>
          <p:cNvSpPr>
            <a:spLocks noChangeArrowheads="1"/>
          </p:cNvSpPr>
          <p:nvPr/>
        </p:nvSpPr>
        <p:spPr bwMode="auto">
          <a:xfrm>
            <a:off x="2888096" y="6234809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＜</a:t>
            </a:r>
            <a:r>
              <a:rPr lang="en-US" altLang="zh-TW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BOM</a:t>
            </a: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哪有一次就正確＞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35" y="2145299"/>
            <a:ext cx="1965291" cy="38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1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BOM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ＢＯＭ用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KEY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的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1395860" y="1917094"/>
            <a:ext cx="9398840" cy="4284765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8252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0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0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1189" grpId="0" animBg="1"/>
      <p:bldP spid="1501192" grpId="0"/>
      <p:bldP spid="10" grpId="0" animBg="1"/>
      <p:bldP spid="1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49179" y="1192306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49179" y="1943838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81" y="2695370"/>
            <a:ext cx="2134044" cy="552873"/>
          </a:xfrm>
          <a:prstGeom prst="roundRect">
            <a:avLst>
              <a:gd name="adj" fmla="val 11125"/>
            </a:avLst>
          </a:prstGeom>
          <a:solidFill>
            <a:srgbClr val="2A03E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價值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99" y="1192306"/>
            <a:ext cx="5763422" cy="5372552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349180" y="3454551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驗證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9180" y="4206082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9180" y="4965264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</a:t>
            </a:r>
          </a:p>
        </p:txBody>
      </p:sp>
    </p:spTree>
    <p:extLst>
      <p:ext uri="{BB962C8B-B14F-4D97-AF65-F5344CB8AC3E}">
        <p14:creationId xmlns:p14="http://schemas.microsoft.com/office/powerpoint/2010/main" val="29274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9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4" y="1981038"/>
            <a:ext cx="4641829" cy="3855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10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00" y="1944091"/>
            <a:ext cx="4647588" cy="384131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Rectangle 13"/>
          <p:cNvSpPr>
            <a:spLocks noChangeArrowheads="1"/>
          </p:cNvSpPr>
          <p:nvPr/>
        </p:nvSpPr>
        <p:spPr bwMode="auto">
          <a:xfrm>
            <a:off x="528835" y="4883621"/>
            <a:ext cx="1537600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02695"/>
            <a:r>
              <a:rPr lang="zh-TW" altLang="en-US" sz="263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高品質</a:t>
            </a:r>
          </a:p>
          <a:p>
            <a:pPr algn="ctr" defTabSz="902695"/>
            <a:r>
              <a:rPr lang="zh-TW" altLang="en-US" sz="263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有市購件</a:t>
            </a:r>
          </a:p>
        </p:txBody>
      </p:sp>
      <p:sp>
        <p:nvSpPr>
          <p:cNvPr id="37895" name="Rectangle 14"/>
          <p:cNvSpPr>
            <a:spLocks noChangeArrowheads="1"/>
          </p:cNvSpPr>
          <p:nvPr/>
        </p:nvSpPr>
        <p:spPr bwMode="auto">
          <a:xfrm>
            <a:off x="6738578" y="4846675"/>
            <a:ext cx="187583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02695"/>
            <a:r>
              <a:rPr lang="zh-TW" altLang="en-US" sz="263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一般品質</a:t>
            </a:r>
          </a:p>
          <a:p>
            <a:pPr algn="ctr" defTabSz="902695"/>
            <a:r>
              <a:rPr lang="zh-TW" altLang="en-US" sz="263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沒有市購件</a:t>
            </a: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1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價值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價值來自於模型</a:t>
            </a:r>
          </a:p>
        </p:txBody>
      </p:sp>
    </p:spTree>
    <p:extLst>
      <p:ext uri="{BB962C8B-B14F-4D97-AF65-F5344CB8AC3E}">
        <p14:creationId xmlns:p14="http://schemas.microsoft.com/office/powerpoint/2010/main" val="362280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49179" y="1192306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49179" y="1943838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81" y="2695370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價值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99" y="1192306"/>
            <a:ext cx="5763422" cy="5372552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349180" y="3454551"/>
            <a:ext cx="2134044" cy="552873"/>
          </a:xfrm>
          <a:prstGeom prst="roundRect">
            <a:avLst>
              <a:gd name="adj" fmla="val 11125"/>
            </a:avLst>
          </a:prstGeom>
          <a:solidFill>
            <a:srgbClr val="2A03E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驗證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9180" y="4206082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9180" y="4965264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</a:t>
            </a:r>
          </a:p>
        </p:txBody>
      </p:sp>
    </p:spTree>
    <p:extLst>
      <p:ext uri="{BB962C8B-B14F-4D97-AF65-F5344CB8AC3E}">
        <p14:creationId xmlns:p14="http://schemas.microsoft.com/office/powerpoint/2010/main" val="17176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F8EA64-7520-4009-9071-B0FFD39B3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339" y="2460799"/>
            <a:ext cx="4245540" cy="3331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BEAEC19-C2CB-4A43-9919-5F964FD23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79" y="1884196"/>
            <a:ext cx="2673262" cy="4387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0" y="768008"/>
            <a:ext cx="12190564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加入模型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defTabSz="902695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插入零組件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使用率最高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84695" y="6156576"/>
            <a:ext cx="4426489" cy="533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坊間最常教的一招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484" y="4126357"/>
            <a:ext cx="2374171" cy="1690469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 bwMode="auto">
          <a:xfrm rot="21152008">
            <a:off x="4484712" y="4149751"/>
            <a:ext cx="1120944" cy="2993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749" y="2036976"/>
            <a:ext cx="999212" cy="965342"/>
          </a:xfrm>
          <a:prstGeom prst="rect">
            <a:avLst/>
          </a:prstGeom>
        </p:spPr>
      </p:pic>
      <p:sp>
        <p:nvSpPr>
          <p:cNvPr id="15" name="AutoShape 32">
            <a:extLst>
              <a:ext uri="{FF2B5EF4-FFF2-40B4-BE49-F238E27FC236}">
                <a16:creationId xmlns:a16="http://schemas.microsoft.com/office/drawing/2014/main" id="{78D5B231-DCF8-4723-8247-2FDC7D0FF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50" y="2054877"/>
            <a:ext cx="1938331" cy="1154541"/>
          </a:xfrm>
          <a:prstGeom prst="wedgeRoundRectCallout">
            <a:avLst>
              <a:gd name="adj1" fmla="val 76952"/>
              <a:gd name="adj2" fmla="val 138842"/>
              <a:gd name="adj3" fmla="val 16667"/>
            </a:avLst>
          </a:prstGeom>
          <a:solidFill>
            <a:srgbClr val="00B0F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87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瀏覽</a:t>
            </a:r>
            <a:r>
              <a:rPr lang="en-US" altLang="zh-TW" sz="2487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..</a:t>
            </a:r>
          </a:p>
          <a:p>
            <a:pPr>
              <a:lnSpc>
                <a:spcPct val="150000"/>
              </a:lnSpc>
            </a:pPr>
            <a:r>
              <a:rPr lang="zh-TW" altLang="en-US" sz="2487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沒效率</a:t>
            </a:r>
            <a:endParaRPr lang="en-US" altLang="zh-TW" sz="2487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6" name="AutoShape 32">
            <a:extLst>
              <a:ext uri="{FF2B5EF4-FFF2-40B4-BE49-F238E27FC236}">
                <a16:creationId xmlns:a16="http://schemas.microsoft.com/office/drawing/2014/main" id="{DE733C72-7C23-4787-9952-6E363B72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5" y="4644354"/>
            <a:ext cx="2120142" cy="1445638"/>
          </a:xfrm>
          <a:prstGeom prst="wedgeRoundRectCallout">
            <a:avLst>
              <a:gd name="adj1" fmla="val 61643"/>
              <a:gd name="adj2" fmla="val -10008"/>
              <a:gd name="adj3" fmla="val 16667"/>
            </a:avLst>
          </a:prstGeom>
          <a:solidFill>
            <a:srgbClr val="00B0F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87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產生新組合件時啟動指令</a:t>
            </a:r>
            <a:endParaRPr lang="en-US" altLang="zh-TW" sz="2487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22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77" y="2001811"/>
            <a:ext cx="7769017" cy="39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1192" name="Rectangle 8"/>
          <p:cNvSpPr>
            <a:spLocks noChangeArrowheads="1"/>
          </p:cNvSpPr>
          <p:nvPr/>
        </p:nvSpPr>
        <p:spPr bwMode="auto">
          <a:xfrm>
            <a:off x="2888096" y="6234809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根本不該有這場會議</a:t>
            </a:r>
            <a:r>
              <a:rPr lang="en-US" altLang="zh-TW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!</a:t>
            </a: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老闆很無奈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35" y="2145299"/>
            <a:ext cx="1965291" cy="38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2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可避免的錯誤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1811235" y="1750525"/>
            <a:ext cx="9398840" cy="4284765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7710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92" name="Rectangle 8"/>
          <p:cNvSpPr>
            <a:spLocks noChangeArrowheads="1"/>
          </p:cNvSpPr>
          <p:nvPr/>
        </p:nvSpPr>
        <p:spPr bwMode="auto">
          <a:xfrm>
            <a:off x="2888096" y="6234809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根本不該回收</a:t>
            </a:r>
            <a:r>
              <a:rPr lang="en-US" altLang="zh-TW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!</a:t>
            </a: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老闆很無奈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3328" y="1847020"/>
            <a:ext cx="4465564" cy="43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193417" y="3503882"/>
            <a:ext cx="2487928" cy="961755"/>
          </a:xfrm>
          <a:prstGeom prst="wedgeRoundRectCallout">
            <a:avLst>
              <a:gd name="adj1" fmla="val 92853"/>
              <a:gd name="adj2" fmla="val -4234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電源線與端子座</a:t>
            </a:r>
            <a:endParaRPr lang="en-US" altLang="zh-TW" sz="2539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的連接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1423108" y="1834219"/>
            <a:ext cx="9398840" cy="4284765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1" y="768012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可避免的錯誤</a:t>
            </a:r>
          </a:p>
        </p:txBody>
      </p:sp>
    </p:spTree>
    <p:extLst>
      <p:ext uri="{BB962C8B-B14F-4D97-AF65-F5344CB8AC3E}">
        <p14:creationId xmlns:p14="http://schemas.microsoft.com/office/powerpoint/2010/main" val="24254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49179" y="1192306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49179" y="1943838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81" y="2695370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價值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99" y="1192306"/>
            <a:ext cx="5763422" cy="5372552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349180" y="3454551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驗證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9180" y="4206082"/>
            <a:ext cx="2134044" cy="552873"/>
          </a:xfrm>
          <a:prstGeom prst="roundRect">
            <a:avLst>
              <a:gd name="adj" fmla="val 11125"/>
            </a:avLst>
          </a:prstGeom>
          <a:solidFill>
            <a:srgbClr val="2A03E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9180" y="4965264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</a:t>
            </a:r>
          </a:p>
        </p:txBody>
      </p:sp>
    </p:spTree>
    <p:extLst>
      <p:ext uri="{BB962C8B-B14F-4D97-AF65-F5344CB8AC3E}">
        <p14:creationId xmlns:p14="http://schemas.microsoft.com/office/powerpoint/2010/main" val="38329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92" name="Rectangle 8"/>
          <p:cNvSpPr>
            <a:spLocks noChangeArrowheads="1"/>
          </p:cNvSpPr>
          <p:nvPr/>
        </p:nvSpPr>
        <p:spPr bwMode="auto">
          <a:xfrm>
            <a:off x="2888096" y="6234809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看出螺絲的重要性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2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設計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螺絲種類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746291" y="2263922"/>
            <a:ext cx="1658619" cy="651669"/>
          </a:xfrm>
          <a:prstGeom prst="wedgeRoundRectCallout">
            <a:avLst>
              <a:gd name="adj1" fmla="val -68159"/>
              <a:gd name="adj2" fmla="val 1677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十字螺絲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13" y="1997317"/>
            <a:ext cx="4284765" cy="38795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091" y="2323256"/>
            <a:ext cx="3746744" cy="3553613"/>
          </a:xfrm>
          <a:prstGeom prst="rect">
            <a:avLst/>
          </a:prstGeom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9041880" y="1818444"/>
            <a:ext cx="1658619" cy="919466"/>
          </a:xfrm>
          <a:prstGeom prst="wedgeRoundRectCallout">
            <a:avLst>
              <a:gd name="adj1" fmla="val -69246"/>
              <a:gd name="adj2" fmla="val 4029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外六角</a:t>
            </a:r>
            <a:endParaRPr lang="en-US" altLang="zh-TW" sz="2539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螺絲</a:t>
            </a:r>
          </a:p>
        </p:txBody>
      </p:sp>
    </p:spTree>
    <p:extLst>
      <p:ext uri="{BB962C8B-B14F-4D97-AF65-F5344CB8AC3E}">
        <p14:creationId xmlns:p14="http://schemas.microsoft.com/office/powerpoint/2010/main" val="37348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1192" grpId="0"/>
      <p:bldP spid="13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92" name="Rectangle 8"/>
          <p:cNvSpPr>
            <a:spLocks noChangeArrowheads="1"/>
          </p:cNvSpPr>
          <p:nvPr/>
        </p:nvSpPr>
        <p:spPr bwMode="auto">
          <a:xfrm>
            <a:off x="2888096" y="6234809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看出螺絲的重要性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設計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螺絲規格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大小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401" y="1851918"/>
            <a:ext cx="2539631" cy="40232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01" y="1834294"/>
            <a:ext cx="2505334" cy="438289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698" y="1834294"/>
            <a:ext cx="2581164" cy="3289041"/>
          </a:xfrm>
          <a:prstGeom prst="rect">
            <a:avLst/>
          </a:prstGeom>
        </p:spPr>
      </p:pic>
      <p:pic>
        <p:nvPicPr>
          <p:cNvPr id="14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39" y="5335357"/>
            <a:ext cx="926398" cy="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372" y="5156616"/>
            <a:ext cx="926398" cy="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92" name="Rectangle 8"/>
          <p:cNvSpPr>
            <a:spLocks noChangeArrowheads="1"/>
          </p:cNvSpPr>
          <p:nvPr/>
        </p:nvSpPr>
        <p:spPr bwMode="auto">
          <a:xfrm>
            <a:off x="2888096" y="6234809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看出螺絲的重要性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設計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有無墊圈</a:t>
            </a:r>
            <a:endParaRPr lang="en-US" altLang="zh-TW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908" y="1801644"/>
            <a:ext cx="2505334" cy="4382895"/>
          </a:xfrm>
          <a:prstGeom prst="rect">
            <a:avLst/>
          </a:prstGeom>
        </p:spPr>
      </p:pic>
      <p:pic>
        <p:nvPicPr>
          <p:cNvPr id="10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64" y="5274072"/>
            <a:ext cx="883831" cy="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74" y="5312327"/>
            <a:ext cx="883831" cy="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506" y="1908601"/>
            <a:ext cx="1986990" cy="29200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835" y="1908601"/>
            <a:ext cx="2018821" cy="32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49179" y="1192306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49179" y="1943838"/>
            <a:ext cx="2134045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81" y="2695370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價值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99" y="1192306"/>
            <a:ext cx="5763422" cy="5372552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349180" y="3454551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驗證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9180" y="4206082"/>
            <a:ext cx="213404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9180" y="4965264"/>
            <a:ext cx="2134044" cy="552873"/>
          </a:xfrm>
          <a:prstGeom prst="roundRect">
            <a:avLst>
              <a:gd name="adj" fmla="val 11125"/>
            </a:avLst>
          </a:prstGeom>
          <a:solidFill>
            <a:srgbClr val="2A03E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</a:t>
            </a:r>
          </a:p>
        </p:txBody>
      </p:sp>
    </p:spTree>
    <p:extLst>
      <p:ext uri="{BB962C8B-B14F-4D97-AF65-F5344CB8AC3E}">
        <p14:creationId xmlns:p14="http://schemas.microsoft.com/office/powerpoint/2010/main" val="26762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92" name="Rectangle 8"/>
          <p:cNvSpPr>
            <a:spLocks noChangeArrowheads="1"/>
          </p:cNvSpPr>
          <p:nvPr/>
        </p:nvSpPr>
        <p:spPr bwMode="auto">
          <a:xfrm>
            <a:off x="2888096" y="6234809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看出螺絲的重要性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1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實務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顏色</a:t>
            </a:r>
          </a:p>
        </p:txBody>
      </p:sp>
      <p:pic>
        <p:nvPicPr>
          <p:cNvPr id="12" name="Picture 2" descr="G:\DCIM\105_FUJI\DSCF53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576" y="1850997"/>
            <a:ext cx="3912678" cy="40339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G:\DCIM\105_FUJI\DSCF5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92" y="2173842"/>
            <a:ext cx="4780047" cy="35850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8722146" y="5156730"/>
            <a:ext cx="1658619" cy="977606"/>
          </a:xfrm>
          <a:prstGeom prst="wedgeRoundRectCallout">
            <a:avLst>
              <a:gd name="adj1" fmla="val -86094"/>
              <a:gd name="adj2" fmla="val -6645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防鬆脫</a:t>
            </a:r>
            <a:endParaRPr lang="en-US" altLang="zh-TW" sz="2539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螺絲設計</a:t>
            </a:r>
          </a:p>
        </p:txBody>
      </p:sp>
    </p:spTree>
    <p:extLst>
      <p:ext uri="{BB962C8B-B14F-4D97-AF65-F5344CB8AC3E}">
        <p14:creationId xmlns:p14="http://schemas.microsoft.com/office/powerpoint/2010/main" val="39273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1192" grpId="0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92" name="Rectangle 8"/>
          <p:cNvSpPr>
            <a:spLocks noChangeArrowheads="1"/>
          </p:cNvSpPr>
          <p:nvPr/>
        </p:nvSpPr>
        <p:spPr bwMode="auto">
          <a:xfrm>
            <a:off x="754496" y="6216880"/>
            <a:ext cx="6187337" cy="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3C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72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可避免人員組裝或拆卸錯誤</a:t>
            </a:r>
            <a:endParaRPr lang="en-US" altLang="zh-TW" sz="272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6" y="1890670"/>
            <a:ext cx="6248705" cy="43908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5265972" y="2896508"/>
            <a:ext cx="1658619" cy="977606"/>
          </a:xfrm>
          <a:prstGeom prst="wedgeRoundRectCallout">
            <a:avLst>
              <a:gd name="adj1" fmla="val -102294"/>
              <a:gd name="adj2" fmla="val -1930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紅色</a:t>
            </a:r>
            <a:endParaRPr lang="en-US" altLang="zh-TW" sz="2539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不可拆卸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92289" y="4655037"/>
            <a:ext cx="1658619" cy="977606"/>
          </a:xfrm>
          <a:prstGeom prst="wedgeRoundRectCallout">
            <a:avLst>
              <a:gd name="adj1" fmla="val 96102"/>
              <a:gd name="adj2" fmla="val -4240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藍色</a:t>
            </a:r>
            <a:endParaRPr lang="en-US" altLang="zh-TW" sz="2539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不可不裝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5154855" y="5012911"/>
            <a:ext cx="1658619" cy="977606"/>
          </a:xfrm>
          <a:prstGeom prst="wedgeRoundRectCallout">
            <a:avLst>
              <a:gd name="adj1" fmla="val -85877"/>
              <a:gd name="adj2" fmla="val -7894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沒有螺絲</a:t>
            </a:r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1" y="768011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實務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顏色</a:t>
            </a:r>
          </a:p>
        </p:txBody>
      </p:sp>
      <p:pic>
        <p:nvPicPr>
          <p:cNvPr id="9" name="Picture 2" descr="G:\DCIM\105_FUJI\DSCF5304.JPG">
            <a:extLst>
              <a:ext uri="{FF2B5EF4-FFF2-40B4-BE49-F238E27FC236}">
                <a16:creationId xmlns:a16="http://schemas.microsoft.com/office/drawing/2014/main" id="{D98B9248-437E-4690-874C-A9B50567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87" y="2429085"/>
            <a:ext cx="4518730" cy="32035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4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1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實務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打破迷失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40" y="1877094"/>
            <a:ext cx="7602003" cy="442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5" y="1385093"/>
            <a:ext cx="2522743" cy="491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302290" y="1807177"/>
            <a:ext cx="2093811" cy="1120858"/>
          </a:xfrm>
          <a:prstGeom prst="wedgeRoundRectCallout">
            <a:avLst>
              <a:gd name="adj1" fmla="val -68093"/>
              <a:gd name="adj2" fmla="val 82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這一行沒人</a:t>
            </a:r>
            <a:endParaRPr lang="en-US" altLang="zh-TW" sz="2539">
              <a:latin typeface="華康中圓體" pitchFamily="49" charset="-120"/>
              <a:ea typeface="華康中圓體" pitchFamily="49" charset="-120"/>
            </a:endParaRPr>
          </a:p>
          <a:p>
            <a:pPr defTabSz="902695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上市購件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64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207448" y="6294618"/>
            <a:ext cx="3939220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1995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年，當時創新做法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加入模型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defTabSz="902695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垂直非重疊視窗拖曳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AB5C03-5556-4E2A-9224-E2B19229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571" y="1905740"/>
            <a:ext cx="7783421" cy="423366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06CC66D-A99F-4508-A3E3-6BCC20DED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466" y="450769"/>
            <a:ext cx="2207097" cy="13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98" y="1839491"/>
            <a:ext cx="9214549" cy="442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7" y="2136444"/>
            <a:ext cx="1965291" cy="38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027314" y="2303700"/>
            <a:ext cx="3292803" cy="2528276"/>
          </a:xfrm>
          <a:prstGeom prst="wedgeRoundRectCallout">
            <a:avLst>
              <a:gd name="adj1" fmla="val -86948"/>
              <a:gd name="adj2" fmla="val -2062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>
              <a:lnSpc>
                <a:spcPct val="150000"/>
              </a:lnSpc>
            </a:pP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軟體功能和電腦提升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  <a:p>
            <a:pPr defTabSz="902695">
              <a:lnSpc>
                <a:spcPct val="150000"/>
              </a:lnSpc>
            </a:pP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價格便宜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  <a:p>
            <a:pPr defTabSz="902695">
              <a:lnSpc>
                <a:spcPct val="150000"/>
              </a:lnSpc>
            </a:pP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以上穫得解決   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  <a:p>
            <a:pPr defTabSz="902695">
              <a:lnSpc>
                <a:spcPct val="150000"/>
              </a:lnSpc>
            </a:pP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剩下的是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……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1" y="768011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實務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打破迷失</a:t>
            </a:r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788FBC4F-3F7B-4B4A-879E-22F5179B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298" y="4920943"/>
            <a:ext cx="2902583" cy="1243963"/>
          </a:xfrm>
          <a:prstGeom prst="wedgeRoundRectCallout">
            <a:avLst>
              <a:gd name="adj1" fmla="val -62995"/>
              <a:gd name="adj2" fmla="val -6197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工程師有沒有能力</a:t>
            </a:r>
            <a:endParaRPr lang="en-US" altLang="zh-TW" sz="2539">
              <a:latin typeface="華康中圓體" pitchFamily="49" charset="-120"/>
              <a:ea typeface="華康中圓體" pitchFamily="49" charset="-120"/>
            </a:endParaRPr>
          </a:p>
          <a:p>
            <a:pPr defTabSz="902695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或要不要去做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5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9E371AB-C44D-495E-AE3F-C216EE9A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495" y="1015609"/>
            <a:ext cx="6221506" cy="5056374"/>
          </a:xfrm>
          <a:prstGeom prst="rect">
            <a:avLst/>
          </a:prstGeom>
        </p:spPr>
      </p:pic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342414" y="2255574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2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342411" y="1291364"/>
            <a:ext cx="2540637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加入模型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342414" y="3249000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 </a:t>
            </a:r>
            <a:r>
              <a:rPr lang="zh-TW" altLang="en-US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</a:t>
            </a:r>
            <a:r>
              <a:rPr lang="en-US" altLang="zh-TW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800">
                <a:solidFill>
                  <a:srgbClr val="7030A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</a:t>
            </a:r>
            <a:endParaRPr lang="en-US" altLang="zh-TW" sz="2800" dirty="0">
              <a:solidFill>
                <a:srgbClr val="7030A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5F9654E5-7078-456A-AD57-AABF77CC1B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4213210"/>
            <a:ext cx="2540636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市購件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007FDC01-6FE3-49FA-BB98-26334F5A51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413" y="5206636"/>
            <a:ext cx="2540636" cy="7200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業界實務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74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66820" y="1298861"/>
            <a:ext cx="2623687" cy="5528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圖面用途 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79" y="2025813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製圖手法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69324" y="2781196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細圓體" pitchFamily="49" charset="-120"/>
              </a:rPr>
              <a:t>報酬</a:t>
            </a:r>
            <a:endParaRPr lang="zh-TW" altLang="en-US" sz="2539">
              <a:solidFill>
                <a:schemeClr val="bg1"/>
              </a:solidFill>
              <a:latin typeface="+mj-lt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66820" y="3527615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細圓體" pitchFamily="49" charset="-120"/>
              </a:rPr>
              <a:t>價值</a:t>
            </a:r>
            <a:endParaRPr lang="zh-TW" altLang="en-US" sz="2539">
              <a:solidFill>
                <a:schemeClr val="bg1"/>
              </a:solidFill>
              <a:latin typeface="+mj-lt"/>
              <a:ea typeface="華康中圓體" pitchFamily="49" charset="-120"/>
            </a:endParaRPr>
          </a:p>
        </p:txBody>
      </p:sp>
      <p:pic>
        <p:nvPicPr>
          <p:cNvPr id="10" name="Picture 9" descr="Baker%20Final%20Image%202%204500%20x%204000">
            <a:extLst>
              <a:ext uri="{FF2B5EF4-FFF2-40B4-BE49-F238E27FC236}">
                <a16:creationId xmlns:a16="http://schemas.microsoft.com/office/drawing/2014/main" id="{A76E46BA-B305-47F7-8BB7-85B6EC02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76" y="849969"/>
            <a:ext cx="5851765" cy="52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14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維修手冊</a:t>
            </a:r>
          </a:p>
        </p:txBody>
      </p:sp>
      <p:sp>
        <p:nvSpPr>
          <p:cNvPr id="8" name="矩形 7"/>
          <p:cNvSpPr/>
          <p:nvPr/>
        </p:nvSpPr>
        <p:spPr>
          <a:xfrm>
            <a:off x="5222354" y="6262524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單板手冊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6"/>
          <a:stretch/>
        </p:blipFill>
        <p:spPr bwMode="auto">
          <a:xfrm>
            <a:off x="95708" y="1910768"/>
            <a:ext cx="5408621" cy="33736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BB6457-E4F2-42AB-AAB1-D7A2174D4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r="3743" b="11515"/>
          <a:stretch/>
        </p:blipFill>
        <p:spPr bwMode="auto">
          <a:xfrm>
            <a:off x="5746376" y="1843836"/>
            <a:ext cx="6206481" cy="3507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0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6" y="1773556"/>
            <a:ext cx="5720770" cy="43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1506253" y="6295902"/>
            <a:ext cx="409118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系統號碼為組裝順序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步驟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</p:txBody>
      </p:sp>
      <p:sp>
        <p:nvSpPr>
          <p:cNvPr id="8" name="向右箭號 7"/>
          <p:cNvSpPr/>
          <p:nvPr/>
        </p:nvSpPr>
        <p:spPr bwMode="auto">
          <a:xfrm rot="9625287">
            <a:off x="4952929" y="3770880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維修手冊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C15B3A25-EB64-45CB-9D06-414A327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44" y="1889083"/>
            <a:ext cx="4656911" cy="421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B2DC3F-6C76-4C50-AED1-902829538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17" y="1968750"/>
            <a:ext cx="4284765" cy="322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B38C026-4104-4D5F-8313-E80E2F963EDC}"/>
              </a:ext>
            </a:extLst>
          </p:cNvPr>
          <p:cNvSpPr/>
          <p:nvPr/>
        </p:nvSpPr>
        <p:spPr>
          <a:xfrm>
            <a:off x="7030019" y="6295901"/>
            <a:ext cx="311335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維修手冊共用組合圖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27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7" descr="操作手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64" y="1813346"/>
            <a:ext cx="4353874" cy="250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62" y="4259030"/>
            <a:ext cx="1355135" cy="19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55" y="4269252"/>
            <a:ext cx="1492626" cy="201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5360942" y="6282200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這樣更好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21920" y="2047006"/>
            <a:ext cx="3317238" cy="377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3250" tIns="163250" rIns="82920" bIns="163250" anchor="ctr" anchorCtr="1">
            <a:spAutoFit/>
          </a:bodyPr>
          <a:lstStyle/>
          <a:p>
            <a:pPr defTabSz="902695">
              <a:lnSpc>
                <a:spcPct val="150000"/>
              </a:lnSpc>
            </a:pPr>
            <a:r>
              <a:rPr lang="en-US" altLang="zh-TW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組裝作業手冊</a:t>
            </a:r>
          </a:p>
          <a:p>
            <a:pPr defTabSz="902695">
              <a:lnSpc>
                <a:spcPct val="150000"/>
              </a:lnSpc>
            </a:pPr>
            <a:r>
              <a:rPr lang="en-US" altLang="zh-TW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維修手冊</a:t>
            </a:r>
          </a:p>
          <a:p>
            <a:pPr defTabSz="902695">
              <a:lnSpc>
                <a:spcPct val="150000"/>
              </a:lnSpc>
            </a:pPr>
            <a:r>
              <a:rPr lang="en-US" altLang="zh-TW" sz="2539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539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操作手冊</a:t>
            </a:r>
          </a:p>
          <a:p>
            <a:pPr defTabSz="902695">
              <a:lnSpc>
                <a:spcPct val="150000"/>
              </a:lnSpc>
            </a:pPr>
            <a:r>
              <a:rPr lang="en-US" altLang="zh-TW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產品型錄</a:t>
            </a:r>
            <a:r>
              <a:rPr lang="en-US" altLang="zh-TW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封面</a:t>
            </a:r>
            <a:r>
              <a:rPr lang="en-US" altLang="zh-TW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</a:p>
          <a:p>
            <a:pPr defTabSz="902695">
              <a:lnSpc>
                <a:spcPct val="150000"/>
              </a:lnSpc>
            </a:pPr>
            <a:r>
              <a:rPr lang="en-US" altLang="zh-TW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en-US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專利說明</a:t>
            </a:r>
          </a:p>
          <a:p>
            <a:pPr defTabSz="902695">
              <a:lnSpc>
                <a:spcPct val="150000"/>
              </a:lnSpc>
            </a:pPr>
            <a:r>
              <a:rPr lang="en-US" altLang="zh-TW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en-US" sz="2539">
                <a:solidFill>
                  <a:schemeClr val="bg1">
                    <a:lumMod val="8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工程溝通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" y="791044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操作手冊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圖文並茂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1633354" y="1813346"/>
            <a:ext cx="9329731" cy="4468854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135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" y="791044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操作手冊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圖文並茂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442" y="2007929"/>
            <a:ext cx="2444163" cy="1654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886" y="2722519"/>
            <a:ext cx="4837638" cy="3502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FA51F04-2BB4-459F-98EB-9D8D6047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8" b="1563"/>
          <a:stretch>
            <a:fillRect/>
          </a:stretch>
        </p:blipFill>
        <p:spPr bwMode="auto">
          <a:xfrm>
            <a:off x="7644099" y="2007929"/>
            <a:ext cx="4488289" cy="35805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4B40CD8-0BF1-41FA-8369-E7E2F197327B}"/>
              </a:ext>
            </a:extLst>
          </p:cNvPr>
          <p:cNvSpPr/>
          <p:nvPr/>
        </p:nvSpPr>
        <p:spPr>
          <a:xfrm>
            <a:off x="4101027" y="6295946"/>
            <a:ext cx="4414991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以前說是假的；現在還是假的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57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" y="1927694"/>
            <a:ext cx="6565366" cy="424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" y="802158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產品型錄</a:t>
            </a:r>
          </a:p>
        </p:txBody>
      </p:sp>
      <p:pic>
        <p:nvPicPr>
          <p:cNvPr id="6" name="Picture 2" descr="C:\Users\tsiemaszko\Documents\SWW2012\5381 - Composing a SolidWorks Symphony\SW mod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5" y="3028668"/>
            <a:ext cx="3211035" cy="18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34A0853-C5B0-46FC-AF51-B0730BC7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94" y="1895297"/>
            <a:ext cx="5372764" cy="415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7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847873" y="5812388"/>
            <a:ext cx="83548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圖示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" y="802158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型錄</a:t>
            </a:r>
          </a:p>
        </p:txBody>
      </p:sp>
      <p:pic>
        <p:nvPicPr>
          <p:cNvPr id="13" name="Picture 2" descr="watler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793" y="1923960"/>
            <a:ext cx="3797085" cy="437150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a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58" y="1923960"/>
            <a:ext cx="3317238" cy="426166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watler003">
            <a:extLst>
              <a:ext uri="{FF2B5EF4-FFF2-40B4-BE49-F238E27FC236}">
                <a16:creationId xmlns:a16="http://schemas.microsoft.com/office/drawing/2014/main" id="{CDCF3A40-3964-4000-ABE1-6BFB52CD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891" y="1972662"/>
            <a:ext cx="2724034" cy="381364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1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847873" y="5812388"/>
            <a:ext cx="83548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圖示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" y="802158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產品型錄</a:t>
            </a:r>
          </a:p>
        </p:txBody>
      </p:sp>
      <p:sp>
        <p:nvSpPr>
          <p:cNvPr id="11" name="矩形 10"/>
          <p:cNvSpPr/>
          <p:nvPr/>
        </p:nvSpPr>
        <p:spPr>
          <a:xfrm>
            <a:off x="7268553" y="6151599"/>
            <a:ext cx="83548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真實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Picture 2" descr="watler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1659" y="1904462"/>
            <a:ext cx="3332428" cy="43651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x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0969" y="2115927"/>
            <a:ext cx="4796796" cy="38010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2804875" y="6383884"/>
            <a:ext cx="83548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圖示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60DA75F4-6B8D-4F7D-90D1-6ED17C703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459" y="1768321"/>
            <a:ext cx="5160208" cy="455809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CB06715-C8F6-4455-B3BB-F70399495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05" y="1853730"/>
            <a:ext cx="5805499" cy="449788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5D5DFFF-D939-4A74-A245-5214A5C34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2"/>
          <a:stretch/>
        </p:blipFill>
        <p:spPr>
          <a:xfrm>
            <a:off x="712174" y="2031256"/>
            <a:ext cx="5452216" cy="3049219"/>
          </a:xfrm>
          <a:prstGeom prst="rect">
            <a:avLst/>
          </a:prstGeom>
          <a:ln>
            <a:noFill/>
          </a:ln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加入模型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defTabSz="902695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檔案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總管拖曳</a:t>
            </a:r>
          </a:p>
        </p:txBody>
      </p:sp>
      <p:sp>
        <p:nvSpPr>
          <p:cNvPr id="7" name="矩形 6"/>
          <p:cNvSpPr/>
          <p:nvPr/>
        </p:nvSpPr>
        <p:spPr>
          <a:xfrm>
            <a:off x="3811895" y="6344212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適用雙螢幕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482EE64-8F87-4068-AE49-02B6244F2CF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99" y="2192240"/>
            <a:ext cx="4806528" cy="2727250"/>
          </a:xfrm>
          <a:prstGeom prst="rect">
            <a:avLst/>
          </a:prstGeom>
          <a:ln w="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566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" y="802160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專利說明</a:t>
            </a:r>
          </a:p>
        </p:txBody>
      </p:sp>
      <p:sp>
        <p:nvSpPr>
          <p:cNvPr id="7" name="矩形 6"/>
          <p:cNvSpPr/>
          <p:nvPr/>
        </p:nvSpPr>
        <p:spPr>
          <a:xfrm>
            <a:off x="4506492" y="6295883"/>
            <a:ext cx="344998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現在˙ </a:t>
            </a:r>
            <a:r>
              <a:rPr lang="en-US" altLang="zh-TW" sz="2539" b="1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SolidWorks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3D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27" y="2643554"/>
            <a:ext cx="3933588" cy="309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6DEE735-4BFD-4686-BB69-7F7D1615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5" y="2136409"/>
            <a:ext cx="3489545" cy="339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151325184143">
            <a:extLst>
              <a:ext uri="{FF2B5EF4-FFF2-40B4-BE49-F238E27FC236}">
                <a16:creationId xmlns:a16="http://schemas.microsoft.com/office/drawing/2014/main" id="{31BBB0E4-6E61-4D4C-9C49-49173DA87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74" y="2396828"/>
            <a:ext cx="3774855" cy="321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8" descr="e-drawing-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3" y="1984567"/>
            <a:ext cx="6135458" cy="40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" y="802161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圖面用途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工程溝通</a:t>
            </a:r>
          </a:p>
        </p:txBody>
      </p:sp>
      <p:sp>
        <p:nvSpPr>
          <p:cNvPr id="5" name="矩形 4"/>
          <p:cNvSpPr/>
          <p:nvPr/>
        </p:nvSpPr>
        <p:spPr>
          <a:xfrm>
            <a:off x="1495766" y="6136249"/>
            <a:ext cx="3121367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539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eDrawings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電子視圖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2" descr="http://www.tamashii.tw/special/mazingerZ/images/web_japanese-800_01.jpg">
            <a:extLst>
              <a:ext uri="{FF2B5EF4-FFF2-40B4-BE49-F238E27FC236}">
                <a16:creationId xmlns:a16="http://schemas.microsoft.com/office/drawing/2014/main" id="{5279B8D6-6929-475F-94F2-8207E5BF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68" y="2088776"/>
            <a:ext cx="4740275" cy="388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CF219F9-A9B9-40F5-AFAA-670259452BD8}"/>
              </a:ext>
            </a:extLst>
          </p:cNvPr>
          <p:cNvSpPr/>
          <p:nvPr/>
        </p:nvSpPr>
        <p:spPr>
          <a:xfrm>
            <a:off x="7864925" y="6136249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緊急補充文件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75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66820" y="1298861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圖面用途 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79" y="2025813"/>
            <a:ext cx="2623687" cy="552873"/>
          </a:xfrm>
          <a:prstGeom prst="roundRect">
            <a:avLst>
              <a:gd name="adj" fmla="val 11125"/>
            </a:avLst>
          </a:prstGeom>
          <a:solidFill>
            <a:srgbClr val="2A03E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製圖手法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69324" y="2781196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細圓體" pitchFamily="49" charset="-120"/>
              </a:rPr>
              <a:t>報酬</a:t>
            </a:r>
            <a:endParaRPr lang="zh-TW" altLang="en-US" sz="2539">
              <a:solidFill>
                <a:schemeClr val="bg1"/>
              </a:solidFill>
              <a:latin typeface="+mj-lt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66820" y="3527615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細圓體" pitchFamily="49" charset="-120"/>
              </a:rPr>
              <a:t>價值</a:t>
            </a:r>
            <a:endParaRPr lang="zh-TW" altLang="en-US" sz="2539">
              <a:solidFill>
                <a:schemeClr val="bg1"/>
              </a:solidFill>
              <a:latin typeface="+mj-lt"/>
              <a:ea typeface="華康中圓體" pitchFamily="49" charset="-120"/>
            </a:endParaRPr>
          </a:p>
        </p:txBody>
      </p:sp>
      <p:pic>
        <p:nvPicPr>
          <p:cNvPr id="10" name="Picture 9" descr="Baker%20Final%20Image%202%204500%20x%204000">
            <a:extLst>
              <a:ext uri="{FF2B5EF4-FFF2-40B4-BE49-F238E27FC236}">
                <a16:creationId xmlns:a16="http://schemas.microsoft.com/office/drawing/2014/main" id="{A76E46BA-B305-47F7-8BB7-85B6EC02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76" y="849969"/>
            <a:ext cx="5851765" cy="52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2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製圖手法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拆卸運動</a:t>
            </a:r>
          </a:p>
        </p:txBody>
      </p:sp>
      <p:pic>
        <p:nvPicPr>
          <p:cNvPr id="97284" name="Picture 4" descr="http://www.resomatique.net/solution-cao/img/3dvia-annotations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97" y="1936377"/>
            <a:ext cx="5835319" cy="437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2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製圖手法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背景與主題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0" y="1830038"/>
            <a:ext cx="3801001" cy="454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SW_concept1_0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27" y="1830038"/>
            <a:ext cx="4561202" cy="43182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337165" y="6141035"/>
            <a:ext cx="1822935" cy="23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90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設計師一定要懂的產品繪圖知識</a:t>
            </a:r>
            <a:endParaRPr lang="en-US" altLang="zh-TW" sz="907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25653" y="5654890"/>
            <a:ext cx="83548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拐杖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10683" y="5654890"/>
            <a:ext cx="83548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面罩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13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" y="768012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製圖手法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框架與配件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8" y="1949722"/>
            <a:ext cx="4823097" cy="445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49" y="2192918"/>
            <a:ext cx="4325079" cy="396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9551456" y="2100917"/>
            <a:ext cx="1106466" cy="621982"/>
          </a:xfrm>
          <a:prstGeom prst="wedgeRoundRectCallout">
            <a:avLst>
              <a:gd name="adj1" fmla="val -82053"/>
              <a:gd name="adj2" fmla="val 671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框架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6769973" y="5513739"/>
            <a:ext cx="1106466" cy="621982"/>
          </a:xfrm>
          <a:prstGeom prst="wedgeRoundRectCallout">
            <a:avLst>
              <a:gd name="adj1" fmla="val 18382"/>
              <a:gd name="adj2" fmla="val -13282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配件</a:t>
            </a:r>
          </a:p>
        </p:txBody>
      </p:sp>
      <p:sp>
        <p:nvSpPr>
          <p:cNvPr id="11" name="矩形 10"/>
          <p:cNvSpPr/>
          <p:nvPr/>
        </p:nvSpPr>
        <p:spPr>
          <a:xfrm>
            <a:off x="1385388" y="5840161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主體虛線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48764" y="5734494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主體透明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38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66820" y="1298861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圖面用途 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79" y="2025813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製圖手法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69324" y="2781196"/>
            <a:ext cx="2623687" cy="552873"/>
          </a:xfrm>
          <a:prstGeom prst="roundRect">
            <a:avLst>
              <a:gd name="adj" fmla="val 11125"/>
            </a:avLst>
          </a:prstGeom>
          <a:solidFill>
            <a:srgbClr val="2A03E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細圓體" pitchFamily="49" charset="-120"/>
              </a:rPr>
              <a:t>報酬</a:t>
            </a:r>
            <a:endParaRPr lang="zh-TW" altLang="en-US" sz="2539">
              <a:solidFill>
                <a:schemeClr val="bg1"/>
              </a:solidFill>
              <a:latin typeface="+mj-lt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66820" y="3527615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細圓體" pitchFamily="49" charset="-120"/>
              </a:rPr>
              <a:t>價值</a:t>
            </a:r>
            <a:endParaRPr lang="zh-TW" altLang="en-US" sz="2539">
              <a:solidFill>
                <a:schemeClr val="bg1"/>
              </a:solidFill>
              <a:latin typeface="+mj-lt"/>
              <a:ea typeface="華康中圓體" pitchFamily="49" charset="-120"/>
            </a:endParaRPr>
          </a:p>
        </p:txBody>
      </p:sp>
      <p:pic>
        <p:nvPicPr>
          <p:cNvPr id="10" name="Picture 9" descr="Baker%20Final%20Image%202%204500%20x%204000">
            <a:extLst>
              <a:ext uri="{FF2B5EF4-FFF2-40B4-BE49-F238E27FC236}">
                <a16:creationId xmlns:a16="http://schemas.microsoft.com/office/drawing/2014/main" id="{A76E46BA-B305-47F7-8BB7-85B6EC02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76" y="849969"/>
            <a:ext cx="5851765" cy="52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4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報酬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評估作業能力與報價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1989" name="Picture 28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48" y="1783657"/>
            <a:ext cx="5719118" cy="429092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035283" y="6261755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抄出一模一樣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7" y="2215991"/>
            <a:ext cx="1965291" cy="38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320012" y="2145899"/>
            <a:ext cx="1495388" cy="902101"/>
          </a:xfrm>
          <a:prstGeom prst="wedgeRoundRectCallout">
            <a:avLst>
              <a:gd name="adj1" fmla="val -74228"/>
              <a:gd name="adj2" fmla="val 349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畫多久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333208" y="4337382"/>
            <a:ext cx="1382182" cy="829309"/>
          </a:xfrm>
          <a:prstGeom prst="wedgeRoundRectCallout">
            <a:avLst>
              <a:gd name="adj1" fmla="val -54009"/>
              <a:gd name="adj2" fmla="val -9127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中圓體" pitchFamily="49" charset="-120"/>
                <a:ea typeface="華康中圓體" pitchFamily="49" charset="-120"/>
              </a:rPr>
              <a:t>多少錢</a:t>
            </a:r>
          </a:p>
        </p:txBody>
      </p:sp>
    </p:spTree>
    <p:extLst>
      <p:ext uri="{BB962C8B-B14F-4D97-AF65-F5344CB8AC3E}">
        <p14:creationId xmlns:p14="http://schemas.microsoft.com/office/powerpoint/2010/main" val="21683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 bwMode="auto">
          <a:xfrm>
            <a:off x="1811235" y="4880291"/>
            <a:ext cx="6980021" cy="898419"/>
          </a:xfrm>
          <a:prstGeom prst="roundRect">
            <a:avLst/>
          </a:prstGeom>
          <a:solidFill>
            <a:srgbClr val="FF6600"/>
          </a:solidFill>
          <a:ln w="381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報酬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計算自我工時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35283" y="6261755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工時計算方法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73017" y="1977709"/>
            <a:ext cx="572945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32000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月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20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天  ＝１６００ 元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天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39465" y="2954469"/>
            <a:ext cx="5405647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1600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元 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8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時  ＝ 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００ 元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時</a:t>
            </a:r>
            <a:endParaRPr lang="en-US" altLang="zh-TW" sz="2539" b="1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39464" y="3991106"/>
            <a:ext cx="5245347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200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元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60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分  ＝  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3.3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元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分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73017" y="5096852"/>
            <a:ext cx="5081840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200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元 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60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分  ＝   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 元</a:t>
            </a:r>
            <a:r>
              <a:rPr lang="en-US" altLang="zh-TW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b="1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分</a:t>
            </a:r>
            <a:endParaRPr lang="en-US" altLang="zh-TW" sz="2539" b="1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cxnSp>
        <p:nvCxnSpPr>
          <p:cNvPr id="3" name="直線接點 2"/>
          <p:cNvCxnSpPr/>
          <p:nvPr/>
        </p:nvCxnSpPr>
        <p:spPr bwMode="auto">
          <a:xfrm flipV="1">
            <a:off x="5223276" y="3932684"/>
            <a:ext cx="712355" cy="552873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 bwMode="auto">
          <a:xfrm flipH="1" flipV="1">
            <a:off x="5404909" y="3991106"/>
            <a:ext cx="414655" cy="494451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7712646" y="1977710"/>
            <a:ext cx="603050" cy="594778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65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月</a:t>
            </a:r>
            <a:endParaRPr lang="en-US" altLang="zh-TW" sz="3265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23288" y="2981033"/>
            <a:ext cx="603050" cy="594778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65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時</a:t>
            </a:r>
            <a:endParaRPr lang="en-US" altLang="zh-TW" sz="3265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48801" y="4985198"/>
            <a:ext cx="603050" cy="594778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65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分</a:t>
            </a:r>
            <a:endParaRPr lang="en-US" altLang="zh-TW" sz="3265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42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2" grpId="0"/>
      <p:bldP spid="10" grpId="0" animBg="1"/>
      <p:bldP spid="11" grpId="0" animBg="1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報酬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評估是否有賺錢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1989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95" y="1889617"/>
            <a:ext cx="5567724" cy="417734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709625" y="6267395"/>
            <a:ext cx="278794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沒利潤＝雙方放棄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" y="1896516"/>
            <a:ext cx="2247336" cy="437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369373" y="1889616"/>
            <a:ext cx="3036345" cy="1283889"/>
          </a:xfrm>
          <a:prstGeom prst="wedgeRoundRectCallout">
            <a:avLst>
              <a:gd name="adj1" fmla="val -70473"/>
              <a:gd name="adj2" fmla="val 1264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成本</a:t>
            </a:r>
            <a:endParaRPr lang="en-US" altLang="zh-TW" sz="2539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4(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)X10(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分</a:t>
            </a: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)=40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2417666" y="3300460"/>
            <a:ext cx="2574446" cy="1283889"/>
          </a:xfrm>
          <a:prstGeom prst="wedgeRoundRectCallout">
            <a:avLst>
              <a:gd name="adj1" fmla="val -70750"/>
              <a:gd name="adj2" fmla="val -495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利潤</a:t>
            </a:r>
            <a:endParaRPr lang="en-US" altLang="zh-TW" sz="2539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40X3=120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2369373" y="5084445"/>
            <a:ext cx="1764601" cy="1104746"/>
          </a:xfrm>
          <a:prstGeom prst="wedgeRoundRectCallout">
            <a:avLst>
              <a:gd name="adj1" fmla="val -72993"/>
              <a:gd name="adj2" fmla="val -9088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 行情</a:t>
            </a:r>
            <a:endParaRPr lang="en-US" altLang="zh-TW" sz="2539">
              <a:solidFill>
                <a:srgbClr val="00CC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10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320936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加入模型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defTabSz="902695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工作窗格之檔案總管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179614" y="6246728"/>
            <a:ext cx="3832773" cy="49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適用寬螢幕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A4CA1A3-E27E-4224-922E-307F77B35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0"/>
          <a:stretch/>
        </p:blipFill>
        <p:spPr>
          <a:xfrm>
            <a:off x="2188419" y="1809527"/>
            <a:ext cx="7801835" cy="4280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AutoShape 32">
            <a:extLst>
              <a:ext uri="{FF2B5EF4-FFF2-40B4-BE49-F238E27FC236}">
                <a16:creationId xmlns:a16="http://schemas.microsoft.com/office/drawing/2014/main" id="{87C3ED8A-8063-4166-BD2A-B03406414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8691" y="3236864"/>
            <a:ext cx="1199755" cy="1442711"/>
          </a:xfrm>
          <a:prstGeom prst="wedgeRoundRectCallout">
            <a:avLst>
              <a:gd name="adj1" fmla="val -108604"/>
              <a:gd name="adj2" fmla="val 45909"/>
              <a:gd name="adj3" fmla="val 16667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975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endParaRPr lang="en-US" altLang="zh-TW" sz="975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Line 25">
            <a:extLst>
              <a:ext uri="{FF2B5EF4-FFF2-40B4-BE49-F238E27FC236}">
                <a16:creationId xmlns:a16="http://schemas.microsoft.com/office/drawing/2014/main" id="{6EFD05E3-2CE4-4290-9E3A-9FECE00E9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5436" y="3208403"/>
            <a:ext cx="347154" cy="27182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642" tIns="28820" rIns="57642" bIns="28820"/>
          <a:lstStyle/>
          <a:p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12042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72" y="1957232"/>
            <a:ext cx="4634622" cy="412084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259780" y="6261753"/>
            <a:ext cx="181171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勉強不賺錢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報酬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中報酬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-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零件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9" y="2117380"/>
            <a:ext cx="1965291" cy="38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617205" y="2163174"/>
            <a:ext cx="3147101" cy="1265825"/>
          </a:xfrm>
          <a:prstGeom prst="wedgeRoundRectCallout">
            <a:avLst>
              <a:gd name="adj1" fmla="val -72881"/>
              <a:gd name="adj2" fmla="val 854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成本</a:t>
            </a:r>
            <a:endParaRPr lang="en-US" altLang="zh-TW" sz="2539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4(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)X30(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分</a:t>
            </a: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)=120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752208" y="3687090"/>
            <a:ext cx="2169416" cy="1218295"/>
          </a:xfrm>
          <a:prstGeom prst="wedgeRoundRectCallout">
            <a:avLst>
              <a:gd name="adj1" fmla="val -88106"/>
              <a:gd name="adj2" fmla="val -7339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利潤</a:t>
            </a:r>
            <a:endParaRPr lang="en-US" altLang="zh-TW" sz="2539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120X3=360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617205" y="5043458"/>
            <a:ext cx="1814376" cy="1218295"/>
          </a:xfrm>
          <a:prstGeom prst="wedgeRoundRectCallout">
            <a:avLst>
              <a:gd name="adj1" fmla="val -74517"/>
              <a:gd name="adj2" fmla="val -3489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 行情</a:t>
            </a:r>
            <a:endParaRPr lang="en-US" altLang="zh-TW" sz="2539">
              <a:solidFill>
                <a:srgbClr val="00CC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50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80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12770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61" y="1872670"/>
            <a:ext cx="5844039" cy="419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報酬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高報酬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-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組合件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1" y="1575824"/>
            <a:ext cx="2361101" cy="459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2569283" y="1827552"/>
            <a:ext cx="3520958" cy="1215583"/>
          </a:xfrm>
          <a:prstGeom prst="wedgeRoundRectCallout">
            <a:avLst>
              <a:gd name="adj1" fmla="val -70118"/>
              <a:gd name="adj2" fmla="val 2372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成本</a:t>
            </a:r>
            <a:endParaRPr lang="en-US" altLang="zh-TW" sz="2539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200(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)X2(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時</a:t>
            </a: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)=400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569283" y="3458119"/>
            <a:ext cx="2448427" cy="1215583"/>
          </a:xfrm>
          <a:prstGeom prst="wedgeRoundRectCallout">
            <a:avLst>
              <a:gd name="adj1" fmla="val -79537"/>
              <a:gd name="adj2" fmla="val -7575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利潤</a:t>
            </a:r>
            <a:endParaRPr lang="en-US" altLang="zh-TW" sz="2539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400X3=1200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390568" y="4820124"/>
            <a:ext cx="2597593" cy="1917710"/>
          </a:xfrm>
          <a:prstGeom prst="wedgeRoundRectCallout">
            <a:avLst>
              <a:gd name="adj1" fmla="val -72446"/>
              <a:gd name="adj2" fmla="val -5639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 行情</a:t>
            </a:r>
            <a:endParaRPr lang="en-US" altLang="zh-TW" sz="2539">
              <a:solidFill>
                <a:srgbClr val="00CC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1500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en-US" altLang="zh-TW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2500</a:t>
            </a: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元</a:t>
            </a:r>
            <a:endParaRPr lang="en-US" altLang="zh-TW" sz="2539">
              <a:solidFill>
                <a:srgbClr val="00CC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539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包含工程圖</a:t>
            </a:r>
          </a:p>
        </p:txBody>
      </p:sp>
      <p:sp>
        <p:nvSpPr>
          <p:cNvPr id="11" name="矩形 10"/>
          <p:cNvSpPr/>
          <p:nvPr/>
        </p:nvSpPr>
        <p:spPr>
          <a:xfrm>
            <a:off x="5259781" y="6261753"/>
            <a:ext cx="1487908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有 賺 錢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95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66820" y="1298861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圖面用途 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349179" y="2025813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製圖手法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69324" y="2781196"/>
            <a:ext cx="262368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細圓體" pitchFamily="49" charset="-120"/>
              </a:rPr>
              <a:t>報酬</a:t>
            </a:r>
            <a:endParaRPr lang="zh-TW" altLang="en-US" sz="2539">
              <a:solidFill>
                <a:schemeClr val="bg1"/>
              </a:solidFill>
              <a:latin typeface="+mj-lt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66820" y="3527615"/>
            <a:ext cx="2623687" cy="552873"/>
          </a:xfrm>
          <a:prstGeom prst="roundRect">
            <a:avLst>
              <a:gd name="adj" fmla="val 11125"/>
            </a:avLst>
          </a:prstGeom>
          <a:solidFill>
            <a:srgbClr val="2A03E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中圓體" pitchFamily="49" charset="-120"/>
              </a:rPr>
              <a:t> </a:t>
            </a:r>
            <a:r>
              <a:rPr lang="zh-TW" altLang="en-US" sz="2539">
                <a:solidFill>
                  <a:schemeClr val="bg1"/>
                </a:solidFill>
                <a:latin typeface="+mj-lt"/>
                <a:ea typeface="華康細圓體" pitchFamily="49" charset="-120"/>
              </a:rPr>
              <a:t>價值</a:t>
            </a:r>
            <a:endParaRPr lang="zh-TW" altLang="en-US" sz="2539">
              <a:solidFill>
                <a:schemeClr val="bg1"/>
              </a:solidFill>
              <a:latin typeface="+mj-lt"/>
              <a:ea typeface="華康中圓體" pitchFamily="49" charset="-120"/>
            </a:endParaRPr>
          </a:p>
        </p:txBody>
      </p:sp>
      <p:pic>
        <p:nvPicPr>
          <p:cNvPr id="10" name="Picture 9" descr="Baker%20Final%20Image%202%204500%20x%204000">
            <a:extLst>
              <a:ext uri="{FF2B5EF4-FFF2-40B4-BE49-F238E27FC236}">
                <a16:creationId xmlns:a16="http://schemas.microsoft.com/office/drawing/2014/main" id="{A76E46BA-B305-47F7-8BB7-85B6EC02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76" y="849969"/>
            <a:ext cx="5851765" cy="52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1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價值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表現專業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53939" y="6286883"/>
            <a:ext cx="311495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別懷疑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!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這是用畫的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4"/>
          <a:stretch/>
        </p:blipFill>
        <p:spPr>
          <a:xfrm>
            <a:off x="6882621" y="2196846"/>
            <a:ext cx="4699420" cy="38701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9" y="1944795"/>
            <a:ext cx="4416894" cy="40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32622" y="6292022"/>
            <a:ext cx="2307042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提供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Edrawings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" y="791044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價值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增加溝通說服力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4" y="1955391"/>
            <a:ext cx="5741816" cy="4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01F061B-792F-4A50-91BF-D7D52852C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15" y="2302909"/>
            <a:ext cx="5511377" cy="376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66C72F2-3150-4800-92E2-7D0E46FAA044}"/>
              </a:ext>
            </a:extLst>
          </p:cNvPr>
          <p:cNvSpPr/>
          <p:nvPr/>
        </p:nvSpPr>
        <p:spPr>
          <a:xfrm>
            <a:off x="6868177" y="6261753"/>
            <a:ext cx="116089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滿意度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76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" y="791044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價值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提升客戶滿意度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S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907" y="1856048"/>
            <a:ext cx="8776858" cy="4405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07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54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93" y="897376"/>
            <a:ext cx="7333169" cy="51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3B72FC19-0B04-6214-0553-5DA0E449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3" y="897376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23B06751-2C9E-390D-1198-1747C01200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416" y="2418199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14FE6570-8976-AFC9-0186-51CBC5B79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967" y="2538551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6226078" y="3079325"/>
            <a:ext cx="2882521" cy="2364786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" y="768007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加入模型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開啟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組合件和製作組合件不同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24600" y="6151289"/>
            <a:ext cx="2626146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快點</a:t>
            </a: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下開啟</a:t>
            </a:r>
            <a:endParaRPr lang="en-US" altLang="zh-TW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270855" y="5784952"/>
            <a:ext cx="2626146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拖曳製作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095A8A4-21DD-446A-9D32-E5F5979F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" y="3275794"/>
            <a:ext cx="2530995" cy="17036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2BCF8B-C0BB-4765-9595-341E32DB2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66" y="2172571"/>
            <a:ext cx="3395022" cy="359279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9B8E4F5-9054-4E76-8705-70BD940E694F}"/>
              </a:ext>
            </a:extLst>
          </p:cNvPr>
          <p:cNvSpPr/>
          <p:nvPr/>
        </p:nvSpPr>
        <p:spPr>
          <a:xfrm>
            <a:off x="71719" y="2172572"/>
            <a:ext cx="5876070" cy="361238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97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63944D0-F0BC-441B-B603-030B73751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467" y="2369688"/>
            <a:ext cx="3011681" cy="324484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A9DB0E1-D061-459A-93A4-F699B00BEA47}"/>
              </a:ext>
            </a:extLst>
          </p:cNvPr>
          <p:cNvSpPr/>
          <p:nvPr/>
        </p:nvSpPr>
        <p:spPr>
          <a:xfrm>
            <a:off x="6226078" y="2172572"/>
            <a:ext cx="5876070" cy="361238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97"/>
          </a:p>
        </p:txBody>
      </p:sp>
    </p:spTree>
    <p:extLst>
      <p:ext uri="{BB962C8B-B14F-4D97-AF65-F5344CB8AC3E}">
        <p14:creationId xmlns:p14="http://schemas.microsoft.com/office/powerpoint/2010/main" val="38207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華康細圓體"/>
        <a:ea typeface="華康細圓體"/>
        <a:cs typeface=""/>
      </a:majorFont>
      <a:minorFont>
        <a:latin typeface="華康細圓體"/>
        <a:ea typeface="華康細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1688</Words>
  <Application>Microsoft Office PowerPoint</Application>
  <PresentationFormat>寬螢幕</PresentationFormat>
  <Paragraphs>461</Paragraphs>
  <Slides>86</Slides>
  <Notes>17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86</vt:i4>
      </vt:variant>
    </vt:vector>
  </HeadingPairs>
  <TitlesOfParts>
    <vt:vector size="97" baseType="lpstr">
      <vt:lpstr>MS PGothic</vt:lpstr>
      <vt:lpstr>華康中圓體</vt:lpstr>
      <vt:lpstr>華康中圓體(P)</vt:lpstr>
      <vt:lpstr>華康特粗圓體</vt:lpstr>
      <vt:lpstr>華康細圓體</vt:lpstr>
      <vt:lpstr>華康細圓體(P)</vt:lpstr>
      <vt:lpstr>新細明體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46</cp:revision>
  <dcterms:created xsi:type="dcterms:W3CDTF">2018-11-14T03:15:27Z</dcterms:created>
  <dcterms:modified xsi:type="dcterms:W3CDTF">2024-11-03T09:11:41Z</dcterms:modified>
</cp:coreProperties>
</file>