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Sloop Script Pro" panose="020B0604020202020204" charset="0"/>
      <p:regular r:id="rId12"/>
    </p:embeddedFont>
    <p:embeddedFont>
      <p:font typeface="Loubag Heavy" panose="020B0604020202020204" charset="0"/>
      <p:regular r:id="rId13"/>
    </p:embeddedFont>
    <p:embeddedFont>
      <p:font typeface="Cooper BT Light" panose="020B0604020202020204" charset="0"/>
      <p:regular r:id="rId14"/>
    </p:embeddedFont>
    <p:embeddedFont>
      <p:font typeface="Loubag Thin" panose="020B0604020202020204" charset="0"/>
      <p:regular r:id="rId15"/>
    </p:embeddedFont>
    <p:embeddedFont>
      <p:font typeface="Loubag Bold" panose="020B0604020202020204" charset="0"/>
      <p:regular r:id="rId16"/>
    </p:embeddedFont>
    <p:embeddedFont>
      <p:font typeface="Cooper BT Light Italics" panose="020B0604020202020204" charset="0"/>
      <p:regular r:id="rId17"/>
    </p:embeddedFont>
    <p:embeddedFont>
      <p:font typeface="Open Sans Bol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oubag" panose="020B0604020202020204" charset="0"/>
      <p:regular r:id="rId23"/>
    </p:embeddedFont>
    <p:embeddedFont>
      <p:font typeface="Cooper BT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3700544" y="3725760"/>
            <a:ext cx="682833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8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22527" y="8103079"/>
            <a:ext cx="2072306" cy="5727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9238" y="-12700"/>
            <a:ext cx="9148762" cy="10299700"/>
          </a:xfrm>
          <a:custGeom>
            <a:avLst/>
            <a:gdLst/>
            <a:ahLst/>
            <a:cxnLst/>
            <a:rect l="l" t="t" r="r" b="b"/>
            <a:pathLst>
              <a:path w="9148762" h="10299700">
                <a:moveTo>
                  <a:pt x="0" y="0"/>
                </a:moveTo>
                <a:lnTo>
                  <a:pt x="9148762" y="0"/>
                </a:lnTo>
                <a:lnTo>
                  <a:pt x="9148762" y="10299700"/>
                </a:lnTo>
                <a:lnTo>
                  <a:pt x="0" y="1029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816" r="-6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-12700"/>
            <a:ext cx="9139238" cy="10299700"/>
          </a:xfrm>
          <a:custGeom>
            <a:avLst/>
            <a:gdLst/>
            <a:ahLst/>
            <a:cxnLst/>
            <a:rect l="l" t="t" r="r" b="b"/>
            <a:pathLst>
              <a:path w="9139238" h="10299700">
                <a:moveTo>
                  <a:pt x="9139238" y="0"/>
                </a:moveTo>
                <a:lnTo>
                  <a:pt x="0" y="0"/>
                </a:lnTo>
                <a:lnTo>
                  <a:pt x="0" y="10299700"/>
                </a:lnTo>
                <a:lnTo>
                  <a:pt x="9139238" y="10299700"/>
                </a:lnTo>
                <a:lnTo>
                  <a:pt x="9139238" y="0"/>
                </a:lnTo>
                <a:close/>
              </a:path>
            </a:pathLst>
          </a:custGeom>
          <a:blipFill>
            <a:blip r:embed="rId2"/>
            <a:stretch>
              <a:fillRect l="-31210" t="-144" r="-85287" b="-2568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3783" y="2022549"/>
            <a:ext cx="12260435" cy="282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98"/>
              </a:lnSpc>
            </a:pPr>
            <a:r>
              <a:rPr lang="en-US" sz="9104">
                <a:solidFill>
                  <a:srgbClr val="FFC0A8"/>
                </a:solidFill>
                <a:latin typeface="Loubag Thin"/>
              </a:rPr>
              <a:t>ESTÁS A UN CHECK IN DE TU PRÓXIMO VIAJE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64020" y="4167550"/>
            <a:ext cx="11159961" cy="243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4"/>
              </a:lnSpc>
            </a:pPr>
            <a:r>
              <a:rPr lang="en-US" sz="14195">
                <a:solidFill>
                  <a:srgbClr val="FFC0A8"/>
                </a:solidFill>
                <a:latin typeface="Sloop Script Pro"/>
              </a:rPr>
              <a:t>¿Empezamos?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178666" y="8021844"/>
            <a:ext cx="3930667" cy="1526883"/>
            <a:chOff x="0" y="0"/>
            <a:chExt cx="5240889" cy="2035843"/>
          </a:xfrm>
        </p:grpSpPr>
        <p:sp>
          <p:nvSpPr>
            <p:cNvPr id="7" name="Freeform 7"/>
            <p:cNvSpPr/>
            <p:nvPr/>
          </p:nvSpPr>
          <p:spPr>
            <a:xfrm>
              <a:off x="2292074" y="0"/>
              <a:ext cx="656742" cy="656742"/>
            </a:xfrm>
            <a:custGeom>
              <a:avLst/>
              <a:gdLst/>
              <a:ahLst/>
              <a:cxnLst/>
              <a:rect l="l" t="t" r="r" b="b"/>
              <a:pathLst>
                <a:path w="656742" h="656742">
                  <a:moveTo>
                    <a:pt x="0" y="0"/>
                  </a:moveTo>
                  <a:lnTo>
                    <a:pt x="656742" y="0"/>
                  </a:lnTo>
                  <a:lnTo>
                    <a:pt x="656742" y="656742"/>
                  </a:lnTo>
                  <a:lnTo>
                    <a:pt x="0" y="656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1521992"/>
              <a:ext cx="5240889" cy="51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5"/>
                </a:lnSpc>
              </a:pPr>
              <a:r>
                <a:rPr lang="en-US" sz="2304">
                  <a:solidFill>
                    <a:srgbClr val="FFC0A8"/>
                  </a:solidFill>
                  <a:latin typeface="Cooper BT Light Italics"/>
                </a:rPr>
                <a:t>TU AGENCIA DE VIAJES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03896"/>
              <a:ext cx="5240889" cy="720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C0A8"/>
                  </a:solidFill>
                  <a:latin typeface="Loubag Heavy"/>
                </a:rPr>
                <a:t>2VIAJA2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089536" y="679558"/>
            <a:ext cx="4099403" cy="34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Open Sans Bold"/>
              </a:rPr>
              <a:t>https://plantillaspowerpoint.org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5" b="-201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39238" y="4965700"/>
            <a:ext cx="9525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2721421" y="1955522"/>
            <a:ext cx="12854683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5"/>
              </a:lnSpc>
            </a:pPr>
            <a:r>
              <a:rPr lang="en-US" sz="9104">
                <a:solidFill>
                  <a:srgbClr val="FFC0A8"/>
                </a:solidFill>
                <a:latin typeface="Loubag Thin"/>
              </a:rPr>
              <a:t>GAUDEIX MOLT 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1421" y="2546825"/>
            <a:ext cx="12854683" cy="243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74"/>
              </a:lnSpc>
            </a:pPr>
            <a:r>
              <a:rPr lang="en-US" sz="14195">
                <a:solidFill>
                  <a:srgbClr val="FFC0A8"/>
                </a:solidFill>
                <a:latin typeface="Sloop Script Pro"/>
              </a:rPr>
              <a:t>bon viatje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178666" y="8021844"/>
            <a:ext cx="3930667" cy="1526883"/>
            <a:chOff x="0" y="0"/>
            <a:chExt cx="5240889" cy="2035843"/>
          </a:xfrm>
        </p:grpSpPr>
        <p:sp>
          <p:nvSpPr>
            <p:cNvPr id="7" name="Freeform 7"/>
            <p:cNvSpPr/>
            <p:nvPr/>
          </p:nvSpPr>
          <p:spPr>
            <a:xfrm>
              <a:off x="2292074" y="0"/>
              <a:ext cx="656742" cy="656742"/>
            </a:xfrm>
            <a:custGeom>
              <a:avLst/>
              <a:gdLst/>
              <a:ahLst/>
              <a:cxnLst/>
              <a:rect l="l" t="t" r="r" b="b"/>
              <a:pathLst>
                <a:path w="656742" h="656742">
                  <a:moveTo>
                    <a:pt x="0" y="0"/>
                  </a:moveTo>
                  <a:lnTo>
                    <a:pt x="656742" y="0"/>
                  </a:lnTo>
                  <a:lnTo>
                    <a:pt x="656742" y="656742"/>
                  </a:lnTo>
                  <a:lnTo>
                    <a:pt x="0" y="656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0" y="1521992"/>
              <a:ext cx="5240889" cy="5138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5"/>
                </a:lnSpc>
              </a:pPr>
              <a:r>
                <a:rPr lang="en-US" sz="2304">
                  <a:solidFill>
                    <a:srgbClr val="FFC0A8"/>
                  </a:solidFill>
                  <a:latin typeface="Cooper BT Light Italics"/>
                </a:rPr>
                <a:t>TU AGENCIA DE VIAJES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03896"/>
              <a:ext cx="5240889" cy="720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C0A8"/>
                  </a:solidFill>
                  <a:latin typeface="Loubag Heavy"/>
                </a:rPr>
                <a:t>2VIAJA2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39238" y="0"/>
            <a:ext cx="9148762" cy="10287000"/>
          </a:xfrm>
          <a:custGeom>
            <a:avLst/>
            <a:gdLst/>
            <a:ahLst/>
            <a:cxnLst/>
            <a:rect l="l" t="t" r="r" b="b"/>
            <a:pathLst>
              <a:path w="9148762" h="10287000">
                <a:moveTo>
                  <a:pt x="0" y="0"/>
                </a:moveTo>
                <a:lnTo>
                  <a:pt x="9148762" y="0"/>
                </a:lnTo>
                <a:lnTo>
                  <a:pt x="91487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567" r="-391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5300" y="371475"/>
            <a:ext cx="8260467" cy="961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000" spc="315">
                <a:solidFill>
                  <a:srgbClr val="000000"/>
                </a:solidFill>
                <a:latin typeface="Loubag Thin"/>
              </a:rPr>
              <a:t>AJUSTA EL CINTURÓN DE SEGURIDAD. ESTE VUELO DESPEGA AHORA, CON DESTINO A...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05938" y="8601075"/>
            <a:ext cx="82604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>
                <a:solidFill>
                  <a:srgbClr val="FFC0A8"/>
                </a:solidFill>
                <a:latin typeface="Loubag"/>
              </a:rPr>
              <a:t>.O1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810" y="484274"/>
            <a:ext cx="17315906" cy="9318452"/>
          </a:xfrm>
          <a:custGeom>
            <a:avLst/>
            <a:gdLst/>
            <a:ahLst/>
            <a:cxnLst/>
            <a:rect l="l" t="t" r="r" b="b"/>
            <a:pathLst>
              <a:path w="17315906" h="9318452">
                <a:moveTo>
                  <a:pt x="0" y="0"/>
                </a:moveTo>
                <a:lnTo>
                  <a:pt x="17315905" y="0"/>
                </a:lnTo>
                <a:lnTo>
                  <a:pt x="17315905" y="9318452"/>
                </a:lnTo>
                <a:lnTo>
                  <a:pt x="0" y="931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02" b="-1190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83988" y="3346059"/>
            <a:ext cx="12920024" cy="322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19"/>
              </a:lnSpc>
            </a:pPr>
            <a:r>
              <a:rPr lang="en-US" sz="18728">
                <a:solidFill>
                  <a:srgbClr val="FFC0A8"/>
                </a:solidFill>
                <a:latin typeface="Sloop Script Pro"/>
              </a:rPr>
              <a:t>Barcelona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2050" y="-2819400"/>
            <a:ext cx="9363501" cy="13239750"/>
          </a:xfrm>
          <a:custGeom>
            <a:avLst/>
            <a:gdLst/>
            <a:ahLst/>
            <a:cxnLst/>
            <a:rect l="l" t="t" r="r" b="b"/>
            <a:pathLst>
              <a:path w="9363501" h="13239750">
                <a:moveTo>
                  <a:pt x="0" y="0"/>
                </a:moveTo>
                <a:lnTo>
                  <a:pt x="9363501" y="0"/>
                </a:lnTo>
                <a:lnTo>
                  <a:pt x="9363501" y="13239750"/>
                </a:lnTo>
                <a:lnTo>
                  <a:pt x="0" y="132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85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48762" y="8601075"/>
            <a:ext cx="8517642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800"/>
              </a:lnSpc>
              <a:spcBef>
                <a:spcPct val="0"/>
              </a:spcBef>
            </a:pPr>
            <a:r>
              <a:rPr lang="en-US" sz="9000" u="none" strike="noStrike" spc="315">
                <a:solidFill>
                  <a:srgbClr val="000000"/>
                </a:solidFill>
                <a:latin typeface="Loubag Thin"/>
              </a:rPr>
              <a:t>.O3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886682" y="1128268"/>
            <a:ext cx="8779722" cy="7068439"/>
            <a:chOff x="0" y="0"/>
            <a:chExt cx="11706296" cy="9424586"/>
          </a:xfrm>
        </p:grpSpPr>
        <p:sp>
          <p:nvSpPr>
            <p:cNvPr id="5" name="TextBox 5"/>
            <p:cNvSpPr txBox="1"/>
            <p:nvPr/>
          </p:nvSpPr>
          <p:spPr>
            <a:xfrm>
              <a:off x="0" y="5173261"/>
              <a:ext cx="11706296" cy="425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500" spc="-50">
                  <a:solidFill>
                    <a:srgbClr val="000000"/>
                  </a:solidFill>
                  <a:latin typeface="Cooper BT Light"/>
                </a:rPr>
                <a:t>SAGRADA FAMILIA. Aún en construcción, considerada como Patrimonio de la Humanidad por la UNESCO.</a:t>
              </a:r>
            </a:p>
            <a:p>
              <a:pPr>
                <a:lnSpc>
                  <a:spcPts val="3150"/>
                </a:lnSpc>
              </a:pPr>
              <a:endParaRPr lang="en-US" sz="2500" spc="-50">
                <a:solidFill>
                  <a:srgbClr val="000000"/>
                </a:solidFill>
                <a:latin typeface="Cooper BT Light"/>
              </a:endParaRPr>
            </a:p>
            <a:p>
              <a:pPr>
                <a:lnSpc>
                  <a:spcPts val="3150"/>
                </a:lnSpc>
              </a:pPr>
              <a:r>
                <a:rPr lang="en-US" sz="2500" spc="-50">
                  <a:solidFill>
                    <a:srgbClr val="000000"/>
                  </a:solidFill>
                  <a:latin typeface="Cooper BT Light"/>
                </a:rPr>
                <a:t>CASA BATLLÓ. Conocida por su fachada ondulada y colorida, con forma de dragón.</a:t>
              </a:r>
            </a:p>
            <a:p>
              <a:pPr>
                <a:lnSpc>
                  <a:spcPts val="3150"/>
                </a:lnSpc>
              </a:pPr>
              <a:endParaRPr lang="en-US" sz="2500" spc="-50">
                <a:solidFill>
                  <a:srgbClr val="000000"/>
                </a:solidFill>
                <a:latin typeface="Cooper BT Light"/>
              </a:endParaRPr>
            </a:p>
            <a:p>
              <a:pPr>
                <a:lnSpc>
                  <a:spcPts val="3150"/>
                </a:lnSpc>
              </a:pPr>
              <a:r>
                <a:rPr lang="en-US" sz="2500" spc="-50">
                  <a:solidFill>
                    <a:srgbClr val="000000"/>
                  </a:solidFill>
                  <a:latin typeface="Cooper BT Light"/>
                </a:rPr>
                <a:t>CASA MILÀ (La Pedrera). Conocida por su característica azotea con chimeneas decorativas y gran manejo de la luz en su interior.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076" y="-95250"/>
              <a:ext cx="11693220" cy="4552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59"/>
                </a:lnSpc>
                <a:spcBef>
                  <a:spcPct val="0"/>
                </a:spcBef>
              </a:pPr>
              <a:r>
                <a:rPr lang="en-US" sz="4899" spc="-97">
                  <a:solidFill>
                    <a:srgbClr val="000000"/>
                  </a:solidFill>
                  <a:latin typeface="Loubag Thin"/>
                </a:rPr>
                <a:t>ALLÍ PODRÁS DESCUBRIR SU ESPÍRITU MODERNISTA EN LAS OBRAS MÁS IMPONENTES DE ANTONI GAUDÍ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844695" y="921865"/>
            <a:ext cx="8443305" cy="8443271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t="-13091" b="-1309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9405938" y="8601075"/>
            <a:ext cx="82604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800"/>
              </a:lnSpc>
              <a:spcBef>
                <a:spcPct val="0"/>
              </a:spcBef>
            </a:pPr>
            <a:r>
              <a:rPr lang="en-US" sz="9000" u="none" strike="noStrike" spc="315">
                <a:solidFill>
                  <a:srgbClr val="000000"/>
                </a:solidFill>
                <a:latin typeface="Loubag Thin"/>
              </a:rPr>
              <a:t>.O4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9844695" cy="921865"/>
          </a:xfrm>
          <a:custGeom>
            <a:avLst/>
            <a:gdLst/>
            <a:ahLst/>
            <a:cxnLst/>
            <a:rect l="l" t="t" r="r" b="b"/>
            <a:pathLst>
              <a:path w="9844695" h="921865">
                <a:moveTo>
                  <a:pt x="0" y="0"/>
                </a:moveTo>
                <a:lnTo>
                  <a:pt x="9844695" y="0"/>
                </a:lnTo>
                <a:lnTo>
                  <a:pt x="9844695" y="921865"/>
                </a:lnTo>
                <a:lnTo>
                  <a:pt x="0" y="921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8553" b="-5689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365135"/>
            <a:ext cx="9844695" cy="921865"/>
          </a:xfrm>
          <a:custGeom>
            <a:avLst/>
            <a:gdLst/>
            <a:ahLst/>
            <a:cxnLst/>
            <a:rect l="l" t="t" r="r" b="b"/>
            <a:pathLst>
              <a:path w="9844695" h="921865">
                <a:moveTo>
                  <a:pt x="0" y="0"/>
                </a:moveTo>
                <a:lnTo>
                  <a:pt x="9844695" y="0"/>
                </a:lnTo>
                <a:lnTo>
                  <a:pt x="9844695" y="921865"/>
                </a:lnTo>
                <a:lnTo>
                  <a:pt x="0" y="921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39329" b="-43983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4879" y="2264599"/>
            <a:ext cx="8674362" cy="5757801"/>
            <a:chOff x="0" y="0"/>
            <a:chExt cx="11565816" cy="7677068"/>
          </a:xfrm>
        </p:grpSpPr>
        <p:sp>
          <p:nvSpPr>
            <p:cNvPr id="8" name="TextBox 8"/>
            <p:cNvSpPr txBox="1"/>
            <p:nvPr/>
          </p:nvSpPr>
          <p:spPr>
            <a:xfrm>
              <a:off x="0" y="1292144"/>
              <a:ext cx="11565816" cy="6384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BARRIO GÓTICO. Es uno de los barrios más antiguos,  el núcleo histórico, con calles empedradas y angostas.</a:t>
              </a: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endParaRPr lang="en-US" sz="2500" u="none" strike="noStrike" spc="-50">
                <a:solidFill>
                  <a:srgbClr val="000000"/>
                </a:solidFill>
                <a:latin typeface="Cooper BT Light"/>
              </a:endParaRP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EL BORN. Es un barrio bohemio y turístico, forma parte de la parte antigua, sus calles ondulantes formaban la antigua judería.</a:t>
              </a: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endParaRPr lang="en-US" sz="2500" u="none" strike="noStrike" spc="-50">
                <a:solidFill>
                  <a:srgbClr val="000000"/>
                </a:solidFill>
                <a:latin typeface="Cooper BT Light"/>
              </a:endParaRP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BARCELONETA. El barrio que está frente al mar, caótico y  bello a la vez. Un pedacito de Nápoles escondido en el corazón de Barcelona.</a:t>
              </a: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endParaRPr lang="en-US" sz="2500" u="none" strike="noStrike" spc="-50">
                <a:solidFill>
                  <a:srgbClr val="000000"/>
                </a:solidFill>
                <a:latin typeface="Cooper BT Light"/>
              </a:endParaRP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GRÀCIA. Es un barrio más hipster, con ambiente más local, grandes plazas secas rodeadas de bares y actividades culturales.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1565816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  <a:spcBef>
                  <a:spcPct val="0"/>
                </a:spcBef>
              </a:pPr>
              <a:r>
                <a:rPr lang="en-US" sz="3200" spc="-16">
                  <a:solidFill>
                    <a:srgbClr val="000000"/>
                  </a:solidFill>
                  <a:latin typeface="Loubag Thin"/>
                </a:rPr>
                <a:t>SUS BARRIOS MÁS CARACTERÍSTICOS SON: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019" y="519968"/>
            <a:ext cx="9896029" cy="9247065"/>
          </a:xfrm>
          <a:custGeom>
            <a:avLst/>
            <a:gdLst/>
            <a:ahLst/>
            <a:cxnLst/>
            <a:rect l="l" t="t" r="r" b="b"/>
            <a:pathLst>
              <a:path w="9896029" h="9247065">
                <a:moveTo>
                  <a:pt x="0" y="0"/>
                </a:moveTo>
                <a:lnTo>
                  <a:pt x="9896029" y="0"/>
                </a:lnTo>
                <a:lnTo>
                  <a:pt x="9896029" y="9247064"/>
                </a:lnTo>
                <a:lnTo>
                  <a:pt x="0" y="9247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15" r="-178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48502" y="1425642"/>
            <a:ext cx="6617902" cy="6589138"/>
            <a:chOff x="0" y="0"/>
            <a:chExt cx="8823869" cy="8785517"/>
          </a:xfrm>
        </p:grpSpPr>
        <p:sp>
          <p:nvSpPr>
            <p:cNvPr id="4" name="TextBox 4"/>
            <p:cNvSpPr txBox="1"/>
            <p:nvPr/>
          </p:nvSpPr>
          <p:spPr>
            <a:xfrm>
              <a:off x="0" y="1867192"/>
              <a:ext cx="8823869" cy="691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PLAYA DE BOGATELL. Una playa de ciudad, amplia y concurrida, ideal para familias y amigos que practiquen deportes, como volley playa.</a:t>
              </a: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endParaRPr lang="en-US" sz="2500" u="none" strike="noStrike" spc="-50">
                <a:solidFill>
                  <a:srgbClr val="000000"/>
                </a:solidFill>
                <a:latin typeface="Cooper BT Light"/>
              </a:endParaRP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PLAYA DE OCATA. Accesible en un corto paseo de tren, en la localidad de El Masnou. Es una playa ancha, familiar y con chiringuitos para ver el atardecer.</a:t>
              </a: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endParaRPr lang="en-US" sz="2500" u="none" strike="noStrike" spc="-50">
                <a:solidFill>
                  <a:srgbClr val="000000"/>
                </a:solidFill>
                <a:latin typeface="Cooper BT Light"/>
              </a:endParaRPr>
            </a:p>
            <a:p>
              <a:pPr marL="0" lvl="0" indent="0" algn="l">
                <a:lnSpc>
                  <a:spcPts val="3150"/>
                </a:lnSpc>
                <a:spcBef>
                  <a:spcPct val="0"/>
                </a:spcBef>
              </a:pPr>
              <a:r>
                <a:rPr lang="en-US" sz="2500" u="none" strike="noStrike" spc="-50">
                  <a:solidFill>
                    <a:srgbClr val="000000"/>
                  </a:solidFill>
                  <a:latin typeface="Cooper BT Light"/>
                </a:rPr>
                <a:t>PLAYA DE SITGES. También accesible en tren. Es un pueblo mediterráneo con mucho ambiente, playas nudistas, bares y mucha actividad cultural y de la comunidad LGTBQI.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526745" cy="1447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 u="none" strike="noStrike" spc="-16">
                  <a:solidFill>
                    <a:srgbClr val="000000"/>
                  </a:solidFill>
                  <a:latin typeface="Loubag Thin"/>
                </a:rPr>
                <a:t>SUS PLAYAS MÁS BONITAS Y CERCANAS SON: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05938" y="8601075"/>
            <a:ext cx="8260467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800"/>
              </a:lnSpc>
              <a:spcBef>
                <a:spcPct val="0"/>
              </a:spcBef>
            </a:pPr>
            <a:r>
              <a:rPr lang="en-US" sz="9000" u="none" strike="noStrike" spc="315">
                <a:solidFill>
                  <a:srgbClr val="000000"/>
                </a:solidFill>
                <a:latin typeface="Loubag Thin"/>
              </a:rPr>
              <a:t>.O5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9971" y="228318"/>
            <a:ext cx="17288059" cy="958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0896"/>
              </a:lnSpc>
            </a:pPr>
            <a:r>
              <a:rPr lang="en-US" sz="6896" u="none" strike="noStrike">
                <a:solidFill>
                  <a:srgbClr val="000000"/>
                </a:solidFill>
                <a:latin typeface="Loubag Thin"/>
              </a:rPr>
              <a:t>BARCELONA ES UNO DE LOS DESTINOS TURÍSTICOS MÁS </a:t>
            </a:r>
            <a:r>
              <a:rPr lang="en-US" sz="6896" strike="noStrike">
                <a:solidFill>
                  <a:srgbClr val="000000"/>
                </a:solidFill>
                <a:latin typeface="Loubag Bold"/>
              </a:rPr>
              <a:t>POPULARES</a:t>
            </a:r>
            <a:r>
              <a:rPr lang="en-US" sz="6896" u="none" strike="noStrike">
                <a:solidFill>
                  <a:srgbClr val="000000"/>
                </a:solidFill>
                <a:latin typeface="Loubag Thin"/>
              </a:rPr>
              <a:t> DE EUROPA. ANTES DE LA PANDEMIA, </a:t>
            </a:r>
            <a:r>
              <a:rPr lang="en-US" sz="6896" strike="noStrike">
                <a:solidFill>
                  <a:srgbClr val="000000"/>
                </a:solidFill>
                <a:latin typeface="Loubag Bold"/>
              </a:rPr>
              <a:t>BARCELONA</a:t>
            </a:r>
            <a:r>
              <a:rPr lang="en-US" sz="6896" u="none" strike="noStrike">
                <a:solidFill>
                  <a:srgbClr val="000000"/>
                </a:solidFill>
                <a:latin typeface="Loubag Thin"/>
              </a:rPr>
              <a:t> RECIBÍA UN PROMEDIO ANUAL DE 30 MILLONES DE TURISTAS, PERO SIN PERDER SU </a:t>
            </a:r>
            <a:r>
              <a:rPr lang="en-US" sz="6896" u="none" strike="noStrike">
                <a:solidFill>
                  <a:srgbClr val="000000"/>
                </a:solidFill>
                <a:latin typeface="Loubag Bold"/>
              </a:rPr>
              <a:t>ALMA DE PUEBLO</a:t>
            </a:r>
            <a:r>
              <a:rPr lang="en-US" sz="6896" u="none" strike="noStrike">
                <a:solidFill>
                  <a:srgbClr val="000000"/>
                </a:solidFill>
                <a:latin typeface="Loubag Thin"/>
              </a:rPr>
              <a:t> PEQUEÑO  DEVENIDO  EN  GRAN  URBE.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15500" y="1733546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24" t="-4043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7105840"/>
            <a:ext cx="7753350" cy="215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9"/>
              </a:lnSpc>
            </a:pPr>
            <a:r>
              <a:rPr lang="en-US" sz="2700">
                <a:solidFill>
                  <a:srgbClr val="000000"/>
                </a:solidFill>
                <a:latin typeface="Cooper BT Light"/>
              </a:rPr>
              <a:t>Sabes que puedes comunicarte con </a:t>
            </a:r>
            <a:r>
              <a:rPr lang="en-US" sz="2700">
                <a:solidFill>
                  <a:srgbClr val="000000"/>
                </a:solidFill>
                <a:latin typeface="Cooper BT Bold"/>
              </a:rPr>
              <a:t>2VIAJA2</a:t>
            </a:r>
            <a:r>
              <a:rPr lang="en-US" sz="2700">
                <a:solidFill>
                  <a:srgbClr val="000000"/>
                </a:solidFill>
                <a:latin typeface="Cooper BT Light"/>
              </a:rPr>
              <a:t> en cualquier momento de tu viaje en nuestro teléfono gratuito: </a:t>
            </a:r>
            <a:r>
              <a:rPr lang="en-US" sz="2700">
                <a:solidFill>
                  <a:srgbClr val="000000"/>
                </a:solidFill>
                <a:latin typeface="Cooper BT Bold"/>
              </a:rPr>
              <a:t>123 456 789</a:t>
            </a:r>
          </a:p>
          <a:p>
            <a:pPr algn="just">
              <a:lnSpc>
                <a:spcPts val="3429"/>
              </a:lnSpc>
            </a:pPr>
            <a:endParaRPr lang="en-US" sz="2700">
              <a:solidFill>
                <a:srgbClr val="000000"/>
              </a:solidFill>
              <a:latin typeface="Cooper BT Bold"/>
            </a:endParaRPr>
          </a:p>
          <a:p>
            <a:pPr algn="just">
              <a:lnSpc>
                <a:spcPts val="3429"/>
              </a:lnSpc>
            </a:pPr>
            <a:r>
              <a:rPr lang="en-US" sz="2700">
                <a:solidFill>
                  <a:srgbClr val="000000"/>
                </a:solidFill>
                <a:latin typeface="Cooper BT Light"/>
              </a:rPr>
              <a:t>O puedes escribirnos a</a:t>
            </a:r>
            <a:r>
              <a:rPr lang="en-US" sz="2700">
                <a:solidFill>
                  <a:srgbClr val="000000"/>
                </a:solidFill>
                <a:latin typeface="Cooper BT Bold"/>
              </a:rPr>
              <a:t> hola@unsitiogenial.es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5306" y="322584"/>
            <a:ext cx="17197388" cy="126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 spc="-37">
                <a:solidFill>
                  <a:srgbClr val="000000"/>
                </a:solidFill>
                <a:latin typeface="Loubag Thin"/>
              </a:rPr>
              <a:t>¿TIENES TODO LISTO PARA TU VIAJE?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74545" y="6773545"/>
            <a:ext cx="2484755" cy="2484755"/>
          </a:xfrm>
          <a:custGeom>
            <a:avLst/>
            <a:gdLst/>
            <a:ahLst/>
            <a:cxnLst/>
            <a:rect l="l" t="t" r="r" b="b"/>
            <a:pathLst>
              <a:path w="2484755" h="2484755">
                <a:moveTo>
                  <a:pt x="0" y="0"/>
                </a:moveTo>
                <a:lnTo>
                  <a:pt x="2484755" y="0"/>
                </a:lnTo>
                <a:lnTo>
                  <a:pt x="2484755" y="2484755"/>
                </a:lnTo>
                <a:lnTo>
                  <a:pt x="0" y="248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979742" y="7063740"/>
            <a:ext cx="4479059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0"/>
              </a:lnSpc>
            </a:pPr>
            <a:r>
              <a:rPr lang="en-US" sz="2700" u="none" strike="noStrike">
                <a:solidFill>
                  <a:srgbClr val="000000"/>
                </a:solidFill>
                <a:latin typeface="Cooper BT Light"/>
              </a:rPr>
              <a:t>Para ver detalles del check in de tu hotel y descargar tu tarjeta de embarque, </a:t>
            </a:r>
            <a:r>
              <a:rPr lang="en-US" sz="2700" u="none" strike="noStrike">
                <a:solidFill>
                  <a:srgbClr val="000000"/>
                </a:solidFill>
                <a:latin typeface="Cooper BT Bold"/>
              </a:rPr>
              <a:t>escanea el siguiente código: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45306" y="322584"/>
            <a:ext cx="17197388" cy="1269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 spc="-37">
                <a:solidFill>
                  <a:srgbClr val="000000"/>
                </a:solidFill>
                <a:latin typeface="Loubag Thin"/>
              </a:rPr>
              <a:t>¿TIENES TODO LISTO PARA TU VIAJE?</a:t>
            </a:r>
          </a:p>
        </p:txBody>
      </p:sp>
      <p:sp>
        <p:nvSpPr>
          <p:cNvPr id="5" name="Freeform 5"/>
          <p:cNvSpPr/>
          <p:nvPr/>
        </p:nvSpPr>
        <p:spPr>
          <a:xfrm>
            <a:off x="340749" y="1733546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046" r="-25046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6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429</Words>
  <Application>Microsoft Office PowerPoint</Application>
  <PresentationFormat>Personalizado</PresentationFormat>
  <Paragraphs>42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22" baseType="lpstr">
      <vt:lpstr>Sloop Script Pro</vt:lpstr>
      <vt:lpstr>Loubag Heavy</vt:lpstr>
      <vt:lpstr>Arial</vt:lpstr>
      <vt:lpstr>Cooper BT Light</vt:lpstr>
      <vt:lpstr>Loubag Thin</vt:lpstr>
      <vt:lpstr>Loubag Bold</vt:lpstr>
      <vt:lpstr>Cooper BT Light Italics</vt:lpstr>
      <vt:lpstr>Open Sans Bold</vt:lpstr>
      <vt:lpstr>Calibri</vt:lpstr>
      <vt:lpstr>Loubag</vt:lpstr>
      <vt:lpstr>Cooper BT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Salmón y Vintage con Foto sobre Viaje a Barcelona</dc:title>
  <cp:lastModifiedBy>eduardo</cp:lastModifiedBy>
  <cp:revision>2</cp:revision>
  <dcterms:created xsi:type="dcterms:W3CDTF">2006-08-16T00:00:00Z</dcterms:created>
  <dcterms:modified xsi:type="dcterms:W3CDTF">2023-12-10T05:46:48Z</dcterms:modified>
  <dc:identifier>DAFw3jLWIsY</dc:identifier>
</cp:coreProperties>
</file>