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85" r:id="rId5"/>
    <p:sldMasterId id="2147483686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8F1C948-8C99-445F-9D2C-B76DDCF9F54F}">
  <a:tblStyle styleId="{58F1C948-8C99-445F-9D2C-B76DDCF9F54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7290E269-0DCD-4423-AF77-FDA2826D1F0C}" styleName="Table_1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29" Type="http://schemas.openxmlformats.org/officeDocument/2006/relationships/slide" Target="slides/slide2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32" Type="http://schemas.openxmlformats.org/officeDocument/2006/relationships/slide" Target="slides/slide25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2febf6bf48b_0_3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2febf6bf48b_0_3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2febf6bf48b_0_8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2febf6bf48b_0_8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2feea805e38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2feea805e38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2febf6bf48b_0_8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2febf6bf48b_0_8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2febf6bf48b_0_8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" name="Google Shape;351;g2febf6bf48b_0_8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2febf6bf48b_0_8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2febf6bf48b_0_8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2febf6bf48b_0_8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Google Shape;390;g2febf6bf48b_0_8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2febf6bf48b_0_9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" name="Google Shape;404;g2febf6bf48b_0_9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2febf6bf48b_0_8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4" name="Google Shape;434;g2febf6bf48b_0_8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2febf6bf48b_0_10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1" name="Google Shape;441;g2febf6bf48b_0_10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g31bfb13f4a0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7" name="Google Shape;447;g31bfb13f4a0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2febf6bf48b_0_5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2febf6bf48b_0_5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g2febf6bf48b_0_9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6" name="Google Shape;456;g2febf6bf48b_0_9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2feea805e38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1" name="Google Shape;461;g2feea805e38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2febf6bf48b_0_12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2febf6bf48b_0_12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g2febf6bf48b_0_10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7" name="Google Shape;477;g2febf6bf48b_0_10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CA">
                <a:solidFill>
                  <a:schemeClr val="dk1"/>
                </a:solidFill>
              </a:rPr>
              <a:t>Geneviève</a:t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g2febf6bf48b_0_1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0" name="Google Shape;490;g2febf6bf48b_0_1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CA">
                <a:solidFill>
                  <a:schemeClr val="dk1"/>
                </a:solidFill>
              </a:rPr>
              <a:t>Geneviève</a:t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g2febf6bf48b_0_10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7" name="Google Shape;497;g2febf6bf48b_0_1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CA">
                <a:solidFill>
                  <a:schemeClr val="dk1"/>
                </a:solidFill>
              </a:rPr>
              <a:t>Geneviève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2febf6bf48b_0_9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2febf6bf48b_0_9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2febf6bf48b_0_5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2febf6bf48b_0_5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CA">
                <a:solidFill>
                  <a:schemeClr val="dk1"/>
                </a:solidFill>
              </a:rPr>
              <a:t>Geneviève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2febf6bf48b_0_5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2febf6bf48b_0_5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CA">
                <a:solidFill>
                  <a:schemeClr val="dk1"/>
                </a:solidFill>
              </a:rPr>
              <a:t>Geneviève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2febf6bf48b_0_5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2febf6bf48b_0_5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2febf6bf48b_0_6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2febf6bf48b_0_6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solidFill>
                  <a:schemeClr val="dk1"/>
                </a:solidFill>
              </a:rPr>
              <a:t>Geneviève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CA">
                <a:solidFill>
                  <a:schemeClr val="dk1"/>
                </a:solidFill>
              </a:rPr>
              <a:t>Passer du concret à l’abstrait (symboles et opérations) pour ceux qui ont besoin de voir et manipuler des objets.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2febf6bf48b_0_7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2febf6bf48b_0_7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31ed2d7ad72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31ed2d7ad72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letely blank">
  <p:cSld name="BLANK_1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4297650" y="4853299"/>
            <a:ext cx="548700" cy="29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85000" lnSpcReduction="20000"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 1" showMasterSp="0">
  <p:cSld name="TITLE_2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idx="12" type="sldNum"/>
          </p:nvPr>
        </p:nvSpPr>
        <p:spPr>
          <a:xfrm>
            <a:off x="6442998" y="4531022"/>
            <a:ext cx="512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Trebuchet MS"/>
              <a:buNone/>
              <a:defRPr b="0" i="0" sz="7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Trebuchet MS"/>
              <a:buNone/>
              <a:defRPr b="0" i="0" sz="7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Trebuchet MS"/>
              <a:buNone/>
              <a:defRPr b="0" i="0" sz="7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Trebuchet MS"/>
              <a:buNone/>
              <a:defRPr b="0" i="0" sz="7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Trebuchet MS"/>
              <a:buNone/>
              <a:defRPr b="0" i="0" sz="7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Trebuchet MS"/>
              <a:buNone/>
              <a:defRPr b="0" i="0" sz="7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Trebuchet MS"/>
              <a:buNone/>
              <a:defRPr b="0" i="0" sz="7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Trebuchet MS"/>
              <a:buNone/>
              <a:defRPr b="0" i="0" sz="7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Trebuchet MS"/>
              <a:buNone/>
              <a:defRPr b="0" i="0" sz="7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/>
          <p:nvPr>
            <p:ph type="title"/>
          </p:nvPr>
        </p:nvSpPr>
        <p:spPr>
          <a:xfrm>
            <a:off x="508001" y="457200"/>
            <a:ext cx="6447600" cy="99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Trebuchet MS"/>
              <a:buNone/>
              <a:defRPr sz="2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5"/>
          <p:cNvSpPr txBox="1"/>
          <p:nvPr>
            <p:ph idx="1" type="body"/>
          </p:nvPr>
        </p:nvSpPr>
        <p:spPr>
          <a:xfrm>
            <a:off x="508001" y="1620442"/>
            <a:ext cx="6447600" cy="29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175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►"/>
              <a:defRPr/>
            </a:lvl1pPr>
            <a:lvl2pPr indent="-317500" lvl="1" marL="914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►"/>
              <a:defRPr/>
            </a:lvl2pPr>
            <a:lvl3pPr indent="-317500" lvl="2" marL="1371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►"/>
              <a:defRPr/>
            </a:lvl3pPr>
            <a:lvl4pPr indent="-317500" lvl="3" marL="1828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►"/>
              <a:defRPr/>
            </a:lvl4pPr>
            <a:lvl5pPr indent="-317500" lvl="4" marL="22860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►"/>
              <a:defRPr/>
            </a:lvl5pPr>
            <a:lvl6pPr indent="-317500" lvl="5" marL="2743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►"/>
              <a:defRPr/>
            </a:lvl6pPr>
            <a:lvl7pPr indent="-317500" lvl="6" marL="3200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►"/>
              <a:defRPr/>
            </a:lvl7pPr>
            <a:lvl8pPr indent="-317500" lvl="7" marL="3657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►"/>
              <a:defRPr/>
            </a:lvl8pPr>
            <a:lvl9pPr indent="-317500" lvl="8" marL="4114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►"/>
              <a:defRPr/>
            </a:lvl9pPr>
          </a:lstStyle>
          <a:p/>
        </p:txBody>
      </p:sp>
      <p:sp>
        <p:nvSpPr>
          <p:cNvPr id="61" name="Google Shape;61;p15"/>
          <p:cNvSpPr txBox="1"/>
          <p:nvPr>
            <p:ph idx="10" type="dt"/>
          </p:nvPr>
        </p:nvSpPr>
        <p:spPr>
          <a:xfrm>
            <a:off x="5403850" y="4531022"/>
            <a:ext cx="6840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62" name="Google Shape;62;p15"/>
          <p:cNvSpPr txBox="1"/>
          <p:nvPr>
            <p:ph idx="11" type="ftr"/>
          </p:nvPr>
        </p:nvSpPr>
        <p:spPr>
          <a:xfrm>
            <a:off x="508001" y="4531022"/>
            <a:ext cx="4723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63" name="Google Shape;63;p15"/>
          <p:cNvSpPr txBox="1"/>
          <p:nvPr>
            <p:ph idx="12" type="sldNum"/>
          </p:nvPr>
        </p:nvSpPr>
        <p:spPr>
          <a:xfrm>
            <a:off x="6442998" y="4531022"/>
            <a:ext cx="512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Trebuchet MS"/>
              <a:buNone/>
              <a:defRPr b="0" i="0" sz="7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Trebuchet MS"/>
              <a:buNone/>
              <a:defRPr b="0" i="0" sz="7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Trebuchet MS"/>
              <a:buNone/>
              <a:defRPr b="0" i="0" sz="7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Trebuchet MS"/>
              <a:buNone/>
              <a:defRPr b="0" i="0" sz="7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Trebuchet MS"/>
              <a:buNone/>
              <a:defRPr b="0" i="0" sz="7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Trebuchet MS"/>
              <a:buNone/>
              <a:defRPr b="0" i="0" sz="7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Trebuchet MS"/>
              <a:buNone/>
              <a:defRPr b="0" i="0" sz="7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Trebuchet MS"/>
              <a:buNone/>
              <a:defRPr b="0" i="0" sz="7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Trebuchet MS"/>
              <a:buNone/>
              <a:defRPr b="0" i="0" sz="7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434343"/>
        </a:solid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7"/>
          <p:cNvSpPr txBox="1"/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70" name="Google Shape;70;p17"/>
          <p:cNvSpPr txBox="1"/>
          <p:nvPr>
            <p:ph idx="1" type="subTitle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bg>
      <p:bgPr>
        <a:solidFill>
          <a:srgbClr val="FFFFFF"/>
        </a:solid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8"/>
          <p:cNvSpPr/>
          <p:nvPr/>
        </p:nvSpPr>
        <p:spPr>
          <a:xfrm>
            <a:off x="50" y="113000"/>
            <a:ext cx="9143982" cy="4385340"/>
          </a:xfrm>
          <a:prstGeom prst="flowChartDocument">
            <a:avLst/>
          </a:prstGeom>
          <a:solidFill>
            <a:srgbClr val="3564B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3" name="Google Shape;73;p18"/>
          <p:cNvSpPr/>
          <p:nvPr/>
        </p:nvSpPr>
        <p:spPr>
          <a:xfrm>
            <a:off x="50" y="0"/>
            <a:ext cx="9143982" cy="4385340"/>
          </a:xfrm>
          <a:prstGeom prst="flowChartDocumen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égende 1">
  <p:cSld name="CAPTION_ONLY_1">
    <p:bg>
      <p:bgPr>
        <a:solidFill>
          <a:srgbClr val="FFFFFF"/>
        </a:solid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9"/>
          <p:cNvSpPr/>
          <p:nvPr/>
        </p:nvSpPr>
        <p:spPr>
          <a:xfrm>
            <a:off x="50" y="113000"/>
            <a:ext cx="9143982" cy="4385340"/>
          </a:xfrm>
          <a:prstGeom prst="flowChartDocumen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6" name="Google Shape;76;p19"/>
          <p:cNvSpPr/>
          <p:nvPr/>
        </p:nvSpPr>
        <p:spPr>
          <a:xfrm>
            <a:off x="50" y="0"/>
            <a:ext cx="9143982" cy="4385340"/>
          </a:xfrm>
          <a:prstGeom prst="flowChartDocument">
            <a:avLst/>
          </a:prstGeom>
          <a:solidFill>
            <a:srgbClr val="3564B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3564B9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/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79" name="Google Shape;79;p20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 1">
  <p:cSld name="TITLE_AND_BODY_1">
    <p:bg>
      <p:bgPr>
        <a:solidFill>
          <a:srgbClr val="3564B9"/>
        </a:solid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 rot="10800000">
            <a:off x="9" y="1494007"/>
            <a:ext cx="9143982" cy="929340"/>
          </a:xfrm>
          <a:prstGeom prst="flowChartDocumen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2" name="Google Shape;82;p21"/>
          <p:cNvSpPr/>
          <p:nvPr/>
        </p:nvSpPr>
        <p:spPr>
          <a:xfrm flipH="1" rot="10800000">
            <a:off x="0" y="2373000"/>
            <a:ext cx="9144000" cy="2770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21"/>
          <p:cNvSpPr/>
          <p:nvPr/>
        </p:nvSpPr>
        <p:spPr>
          <a:xfrm rot="10799980">
            <a:off x="13" y="1574044"/>
            <a:ext cx="9143982" cy="929286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4" name="Google Shape;84;p21"/>
          <p:cNvSpPr txBox="1"/>
          <p:nvPr>
            <p:ph type="title"/>
          </p:nvPr>
        </p:nvSpPr>
        <p:spPr>
          <a:xfrm>
            <a:off x="974825" y="23046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200"/>
              <a:buNone/>
              <a:defRPr>
                <a:solidFill>
                  <a:srgbClr val="43434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85" name="Google Shape;85;p21"/>
          <p:cNvSpPr txBox="1"/>
          <p:nvPr>
            <p:ph idx="1" type="body"/>
          </p:nvPr>
        </p:nvSpPr>
        <p:spPr>
          <a:xfrm>
            <a:off x="883375" y="2869050"/>
            <a:ext cx="7719300" cy="177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86" name="Google Shape;86;p2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809625" y="2150850"/>
            <a:ext cx="8022600" cy="8418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69BF"/>
              </a:buClr>
              <a:buSzPts val="3600"/>
              <a:buNone/>
              <a:defRPr sz="3600">
                <a:solidFill>
                  <a:srgbClr val="0069BF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  <p:sp>
        <p:nvSpPr>
          <p:cNvPr id="16" name="Google Shape;16;p3"/>
          <p:cNvSpPr/>
          <p:nvPr/>
        </p:nvSpPr>
        <p:spPr>
          <a:xfrm rot="5400000">
            <a:off x="-303375" y="2166905"/>
            <a:ext cx="1416300" cy="809700"/>
          </a:xfrm>
          <a:prstGeom prst="triangle">
            <a:avLst>
              <a:gd fmla="val 50000" name="adj"/>
            </a:avLst>
          </a:prstGeom>
          <a:solidFill>
            <a:srgbClr val="0069B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 1 1">
  <p:cSld name="TITLE_AND_BODY_1_1">
    <p:bg>
      <p:bgPr>
        <a:solidFill>
          <a:srgbClr val="3564B9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2"/>
          <p:cNvSpPr/>
          <p:nvPr/>
        </p:nvSpPr>
        <p:spPr>
          <a:xfrm rot="10800000">
            <a:off x="9" y="1494007"/>
            <a:ext cx="9143982" cy="929340"/>
          </a:xfrm>
          <a:prstGeom prst="flowChartDocumen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9" name="Google Shape;89;p22"/>
          <p:cNvSpPr/>
          <p:nvPr/>
        </p:nvSpPr>
        <p:spPr>
          <a:xfrm flipH="1" rot="10800000">
            <a:off x="0" y="2373000"/>
            <a:ext cx="9144000" cy="2770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2"/>
          <p:cNvSpPr/>
          <p:nvPr/>
        </p:nvSpPr>
        <p:spPr>
          <a:xfrm rot="10799980">
            <a:off x="13" y="1574044"/>
            <a:ext cx="9143982" cy="929286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1" name="Google Shape;91;p22"/>
          <p:cNvSpPr txBox="1"/>
          <p:nvPr>
            <p:ph type="title"/>
          </p:nvPr>
        </p:nvSpPr>
        <p:spPr>
          <a:xfrm>
            <a:off x="974825" y="23046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200"/>
              <a:buNone/>
              <a:defRPr>
                <a:solidFill>
                  <a:srgbClr val="43434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92" name="Google Shape;92;p22"/>
          <p:cNvSpPr txBox="1"/>
          <p:nvPr>
            <p:ph idx="1" type="body"/>
          </p:nvPr>
        </p:nvSpPr>
        <p:spPr>
          <a:xfrm>
            <a:off x="883375" y="2869050"/>
            <a:ext cx="7719300" cy="177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3" name="Google Shape;93;p2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 1 1 1">
  <p:cSld name="TITLE_AND_BODY_1_1_1">
    <p:bg>
      <p:bgPr>
        <a:solidFill>
          <a:srgbClr val="3564B9"/>
        </a:solid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3"/>
          <p:cNvSpPr/>
          <p:nvPr/>
        </p:nvSpPr>
        <p:spPr>
          <a:xfrm rot="10800000">
            <a:off x="9" y="2637007"/>
            <a:ext cx="9143982" cy="929340"/>
          </a:xfrm>
          <a:prstGeom prst="flowChartDocumen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6" name="Google Shape;96;p23"/>
          <p:cNvSpPr/>
          <p:nvPr/>
        </p:nvSpPr>
        <p:spPr>
          <a:xfrm flipH="1" rot="10800000">
            <a:off x="0" y="3127200"/>
            <a:ext cx="9144000" cy="2016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23"/>
          <p:cNvSpPr/>
          <p:nvPr/>
        </p:nvSpPr>
        <p:spPr>
          <a:xfrm rot="10799980">
            <a:off x="13" y="2717044"/>
            <a:ext cx="9143982" cy="929286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8" name="Google Shape;98;p23"/>
          <p:cNvSpPr txBox="1"/>
          <p:nvPr>
            <p:ph type="title"/>
          </p:nvPr>
        </p:nvSpPr>
        <p:spPr>
          <a:xfrm>
            <a:off x="974825" y="23046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200"/>
              <a:buNone/>
              <a:defRPr>
                <a:solidFill>
                  <a:srgbClr val="43434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99" name="Google Shape;99;p23"/>
          <p:cNvSpPr txBox="1"/>
          <p:nvPr>
            <p:ph idx="1" type="body"/>
          </p:nvPr>
        </p:nvSpPr>
        <p:spPr>
          <a:xfrm>
            <a:off x="883375" y="2869050"/>
            <a:ext cx="7719300" cy="177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00" name="Google Shape;100;p23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bg>
      <p:bgPr>
        <a:solidFill>
          <a:srgbClr val="3564B9"/>
        </a:solid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4"/>
          <p:cNvSpPr/>
          <p:nvPr/>
        </p:nvSpPr>
        <p:spPr>
          <a:xfrm rot="10800000">
            <a:off x="9" y="1542604"/>
            <a:ext cx="9143982" cy="929340"/>
          </a:xfrm>
          <a:prstGeom prst="flowChartDocument">
            <a:avLst/>
          </a:prstGeom>
          <a:solidFill>
            <a:srgbClr val="F7981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3" name="Google Shape;103;p24"/>
          <p:cNvSpPr/>
          <p:nvPr/>
        </p:nvSpPr>
        <p:spPr>
          <a:xfrm rot="10800000">
            <a:off x="9" y="1494007"/>
            <a:ext cx="9143982" cy="929340"/>
          </a:xfrm>
          <a:prstGeom prst="flowChartDocumen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4" name="Google Shape;104;p24"/>
          <p:cNvSpPr/>
          <p:nvPr/>
        </p:nvSpPr>
        <p:spPr>
          <a:xfrm flipH="1" rot="10800000">
            <a:off x="0" y="2373000"/>
            <a:ext cx="9144000" cy="2770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24"/>
          <p:cNvSpPr/>
          <p:nvPr/>
        </p:nvSpPr>
        <p:spPr>
          <a:xfrm rot="10799980">
            <a:off x="13" y="1574044"/>
            <a:ext cx="9143982" cy="929286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6" name="Google Shape;106;p24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107" name="Google Shape;107;p24"/>
          <p:cNvSpPr txBox="1"/>
          <p:nvPr>
            <p:ph idx="1" type="body"/>
          </p:nvPr>
        </p:nvSpPr>
        <p:spPr>
          <a:xfrm>
            <a:off x="47190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08" name="Google Shape;108;p24"/>
          <p:cNvSpPr txBox="1"/>
          <p:nvPr>
            <p:ph idx="2" type="body"/>
          </p:nvPr>
        </p:nvSpPr>
        <p:spPr>
          <a:xfrm>
            <a:off x="469425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09" name="Google Shape;109;p24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rgbClr val="3564B9"/>
        </a:solid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5"/>
          <p:cNvSpPr/>
          <p:nvPr/>
        </p:nvSpPr>
        <p:spPr>
          <a:xfrm flipH="1" rot="10800000">
            <a:off x="0" y="1024200"/>
            <a:ext cx="9144000" cy="4119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25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13" name="Google Shape;113;p25"/>
          <p:cNvSpPr/>
          <p:nvPr/>
        </p:nvSpPr>
        <p:spPr>
          <a:xfrm rot="10799980">
            <a:off x="-59" y="648843"/>
            <a:ext cx="9143982" cy="929232"/>
          </a:xfrm>
          <a:prstGeom prst="flowChartDocumen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4" name="Google Shape;114;p25"/>
          <p:cNvSpPr/>
          <p:nvPr/>
        </p:nvSpPr>
        <p:spPr>
          <a:xfrm rot="10799980">
            <a:off x="-59" y="731646"/>
            <a:ext cx="9143982" cy="929232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uniquement 2">
  <p:cSld name="TITLE_ONLY_2">
    <p:bg>
      <p:bgPr>
        <a:solidFill>
          <a:srgbClr val="3564B9"/>
        </a:solid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6"/>
          <p:cNvSpPr/>
          <p:nvPr/>
        </p:nvSpPr>
        <p:spPr>
          <a:xfrm flipH="1" rot="10800000">
            <a:off x="0" y="1024200"/>
            <a:ext cx="9144000" cy="4119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26"/>
          <p:cNvSpPr txBox="1"/>
          <p:nvPr>
            <p:ph type="title"/>
          </p:nvPr>
        </p:nvSpPr>
        <p:spPr>
          <a:xfrm>
            <a:off x="98250" y="-598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18" name="Google Shape;118;p26"/>
          <p:cNvSpPr/>
          <p:nvPr/>
        </p:nvSpPr>
        <p:spPr>
          <a:xfrm rot="10799980">
            <a:off x="-59" y="420243"/>
            <a:ext cx="9143982" cy="929232"/>
          </a:xfrm>
          <a:prstGeom prst="flowChartDocumen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9" name="Google Shape;119;p26"/>
          <p:cNvSpPr/>
          <p:nvPr/>
        </p:nvSpPr>
        <p:spPr>
          <a:xfrm rot="10799980">
            <a:off x="-59" y="503046"/>
            <a:ext cx="9143982" cy="929232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uniquement 2 1">
  <p:cSld name="TITLE_ONLY_2_1">
    <p:bg>
      <p:bgPr>
        <a:solidFill>
          <a:srgbClr val="434343"/>
        </a:solidFill>
      </p:bgPr>
    </p:bg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7"/>
          <p:cNvSpPr/>
          <p:nvPr/>
        </p:nvSpPr>
        <p:spPr>
          <a:xfrm flipH="1" rot="10800000">
            <a:off x="0" y="1024200"/>
            <a:ext cx="9144000" cy="4119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27"/>
          <p:cNvSpPr/>
          <p:nvPr/>
        </p:nvSpPr>
        <p:spPr>
          <a:xfrm rot="10799980">
            <a:off x="-59" y="115443"/>
            <a:ext cx="9143982" cy="929232"/>
          </a:xfrm>
          <a:prstGeom prst="flowChartDocument">
            <a:avLst/>
          </a:prstGeom>
          <a:solidFill>
            <a:srgbClr val="3564B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3" name="Google Shape;123;p27"/>
          <p:cNvSpPr/>
          <p:nvPr/>
        </p:nvSpPr>
        <p:spPr>
          <a:xfrm rot="10799980">
            <a:off x="-59" y="198246"/>
            <a:ext cx="9143982" cy="929232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8"/>
          <p:cNvSpPr txBox="1"/>
          <p:nvPr/>
        </p:nvSpPr>
        <p:spPr>
          <a:xfrm flipH="1" rot="10800000">
            <a:off x="3276600" y="25"/>
            <a:ext cx="58674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28"/>
          <p:cNvSpPr txBox="1"/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27" name="Google Shape;127;p28"/>
          <p:cNvSpPr txBox="1"/>
          <p:nvPr>
            <p:ph idx="1" type="body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8" name="Google Shape;128;p28"/>
          <p:cNvSpPr/>
          <p:nvPr/>
        </p:nvSpPr>
        <p:spPr>
          <a:xfrm rot="5400000">
            <a:off x="891983" y="2107161"/>
            <a:ext cx="5143500" cy="929178"/>
          </a:xfrm>
          <a:prstGeom prst="flowChartDocumen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9" name="Google Shape;129;p28"/>
          <p:cNvSpPr/>
          <p:nvPr/>
        </p:nvSpPr>
        <p:spPr>
          <a:xfrm rot="5400000">
            <a:off x="974786" y="2107161"/>
            <a:ext cx="5143500" cy="929178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e sur une colonne 1">
  <p:cSld name="ONE_COLUMN_TEXT_1">
    <p:bg>
      <p:bgPr>
        <a:solidFill>
          <a:srgbClr val="FFD966"/>
        </a:solidFill>
      </p:bgPr>
    </p:bg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9"/>
          <p:cNvSpPr txBox="1"/>
          <p:nvPr/>
        </p:nvSpPr>
        <p:spPr>
          <a:xfrm flipH="1" rot="10800000">
            <a:off x="3276600" y="25"/>
            <a:ext cx="58674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29"/>
          <p:cNvSpPr txBox="1"/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3" name="Google Shape;133;p29"/>
          <p:cNvSpPr txBox="1"/>
          <p:nvPr>
            <p:ph idx="1" type="body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4" name="Google Shape;134;p29"/>
          <p:cNvSpPr/>
          <p:nvPr/>
        </p:nvSpPr>
        <p:spPr>
          <a:xfrm rot="5400000">
            <a:off x="891983" y="2107161"/>
            <a:ext cx="5143500" cy="929178"/>
          </a:xfrm>
          <a:prstGeom prst="flowChartDocumen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5" name="Google Shape;135;p29"/>
          <p:cNvSpPr/>
          <p:nvPr/>
        </p:nvSpPr>
        <p:spPr>
          <a:xfrm rot="5400000">
            <a:off x="974786" y="2107161"/>
            <a:ext cx="5143500" cy="929178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e sur une colonne 1 1">
  <p:cSld name="ONE_COLUMN_TEXT_1_1">
    <p:bg>
      <p:bgPr>
        <a:solidFill>
          <a:srgbClr val="FFD966"/>
        </a:solid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0"/>
          <p:cNvSpPr txBox="1"/>
          <p:nvPr/>
        </p:nvSpPr>
        <p:spPr>
          <a:xfrm flipH="1" rot="10800000">
            <a:off x="1219200" y="25"/>
            <a:ext cx="7947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30"/>
          <p:cNvSpPr/>
          <p:nvPr/>
        </p:nvSpPr>
        <p:spPr>
          <a:xfrm rot="5400000">
            <a:off x="-1165417" y="2107161"/>
            <a:ext cx="5143500" cy="929178"/>
          </a:xfrm>
          <a:prstGeom prst="flowChartDocumen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9" name="Google Shape;139;p30"/>
          <p:cNvSpPr/>
          <p:nvPr/>
        </p:nvSpPr>
        <p:spPr>
          <a:xfrm rot="5400000">
            <a:off x="-1082614" y="2107161"/>
            <a:ext cx="5143500" cy="929178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1"/>
          <p:cNvSpPr txBox="1"/>
          <p:nvPr>
            <p:ph type="title"/>
          </p:nvPr>
        </p:nvSpPr>
        <p:spPr>
          <a:xfrm>
            <a:off x="490250" y="4882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142" name="Google Shape;142;p3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184894"/>
            <a:ext cx="8520600" cy="5727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69BF"/>
              </a:buClr>
              <a:buSzPts val="2800"/>
              <a:buNone/>
              <a:defRPr>
                <a:solidFill>
                  <a:srgbClr val="0069B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10000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  <p:sp>
        <p:nvSpPr>
          <p:cNvPr id="21" name="Google Shape;21;p4"/>
          <p:cNvSpPr/>
          <p:nvPr/>
        </p:nvSpPr>
        <p:spPr>
          <a:xfrm rot="5400000">
            <a:off x="-100350" y="343485"/>
            <a:ext cx="468600" cy="267900"/>
          </a:xfrm>
          <a:prstGeom prst="triangle">
            <a:avLst>
              <a:gd fmla="val 50000" name="adj"/>
            </a:avLst>
          </a:prstGeom>
          <a:solidFill>
            <a:srgbClr val="0069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2"/>
          <p:cNvSpPr/>
          <p:nvPr/>
        </p:nvSpPr>
        <p:spPr>
          <a:xfrm flipH="1">
            <a:off x="0" y="0"/>
            <a:ext cx="4572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32"/>
          <p:cNvSpPr/>
          <p:nvPr/>
        </p:nvSpPr>
        <p:spPr>
          <a:xfrm flipH="1" rot="-5400000">
            <a:off x="1736786" y="2107161"/>
            <a:ext cx="5143500" cy="929178"/>
          </a:xfrm>
          <a:prstGeom prst="flowChartDocumen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6" name="Google Shape;146;p32"/>
          <p:cNvSpPr/>
          <p:nvPr/>
        </p:nvSpPr>
        <p:spPr>
          <a:xfrm flipH="1" rot="-5400000">
            <a:off x="1653983" y="2107161"/>
            <a:ext cx="5143500" cy="929178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7" name="Google Shape;147;p32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3564B9"/>
              </a:buClr>
              <a:buSzPts val="4200"/>
              <a:buFont typeface="Source Sans Pro"/>
              <a:buNone/>
              <a:defRPr b="1" sz="4200">
                <a:solidFill>
                  <a:srgbClr val="3564B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48" name="Google Shape;148;p32"/>
          <p:cNvSpPr txBox="1"/>
          <p:nvPr>
            <p:ph idx="1" type="subTitle"/>
          </p:nvPr>
        </p:nvSpPr>
        <p:spPr>
          <a:xfrm>
            <a:off x="265500" y="2779467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Source Sans Pro"/>
              <a:buNone/>
              <a:defRPr sz="2100"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49" name="Google Shape;149;p32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Source Sans Pro"/>
              <a:buChar char="●"/>
              <a:defRPr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Source Sans Pro"/>
              <a:buChar char="○"/>
              <a:defRPr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Source Sans Pro"/>
              <a:buChar char="■"/>
              <a:defRPr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Source Sans Pro"/>
              <a:buChar char="●"/>
              <a:defRPr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Source Sans Pro"/>
              <a:buChar char="○"/>
              <a:defRPr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Source Sans Pro"/>
              <a:buChar char="■"/>
              <a:defRPr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Source Sans Pro"/>
              <a:buChar char="●"/>
              <a:defRPr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Source Sans Pro"/>
              <a:buChar char="○"/>
              <a:defRPr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Source Sans Pro"/>
              <a:buChar char="■"/>
              <a:defRPr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/>
        </p:txBody>
      </p:sp>
      <p:sp>
        <p:nvSpPr>
          <p:cNvPr id="150" name="Google Shape;150;p3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rgbClr val="FFFFFF"/>
        </a:solidFill>
      </p:bgPr>
    </p:bg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3"/>
          <p:cNvSpPr/>
          <p:nvPr/>
        </p:nvSpPr>
        <p:spPr>
          <a:xfrm>
            <a:off x="0" y="4017300"/>
            <a:ext cx="9144000" cy="1126200"/>
          </a:xfrm>
          <a:prstGeom prst="rect">
            <a:avLst/>
          </a:prstGeom>
          <a:solidFill>
            <a:srgbClr val="3564B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3" name="Google Shape;153;p33"/>
          <p:cNvSpPr/>
          <p:nvPr/>
        </p:nvSpPr>
        <p:spPr>
          <a:xfrm>
            <a:off x="9" y="3714825"/>
            <a:ext cx="9143982" cy="929340"/>
          </a:xfrm>
          <a:prstGeom prst="flowChartDocumen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4" name="Google Shape;154;p33"/>
          <p:cNvSpPr/>
          <p:nvPr/>
        </p:nvSpPr>
        <p:spPr>
          <a:xfrm>
            <a:off x="9" y="3632021"/>
            <a:ext cx="9143982" cy="929340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ombre de grande taille 1 1">
  <p:cSld name="BIG_NUMBER_1_1">
    <p:bg>
      <p:bgPr>
        <a:solidFill>
          <a:srgbClr val="FFFFFF"/>
        </a:solid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4"/>
          <p:cNvSpPr/>
          <p:nvPr/>
        </p:nvSpPr>
        <p:spPr>
          <a:xfrm>
            <a:off x="0" y="4017300"/>
            <a:ext cx="9144000" cy="11262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7" name="Google Shape;157;p34"/>
          <p:cNvSpPr/>
          <p:nvPr/>
        </p:nvSpPr>
        <p:spPr>
          <a:xfrm>
            <a:off x="9" y="3714825"/>
            <a:ext cx="9143982" cy="929340"/>
          </a:xfrm>
          <a:prstGeom prst="flowChartDocument">
            <a:avLst/>
          </a:prstGeom>
          <a:solidFill>
            <a:srgbClr val="3564B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8" name="Google Shape;158;p34"/>
          <p:cNvSpPr/>
          <p:nvPr/>
        </p:nvSpPr>
        <p:spPr>
          <a:xfrm>
            <a:off x="9" y="3632021"/>
            <a:ext cx="9143982" cy="929340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chemeClr val="accent4"/>
        </a:solidFill>
      </p:bgPr>
    </p:bg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5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uniquement 1">
  <p:cSld name="TITLE_ONLY_1">
    <p:bg>
      <p:bgPr>
        <a:solidFill>
          <a:srgbClr val="3564B9"/>
        </a:solidFill>
      </p:bgPr>
    </p:bg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6"/>
          <p:cNvSpPr/>
          <p:nvPr/>
        </p:nvSpPr>
        <p:spPr>
          <a:xfrm flipH="1" rot="10800000">
            <a:off x="0" y="1024200"/>
            <a:ext cx="9144000" cy="4119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36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64" name="Google Shape;164;p36"/>
          <p:cNvSpPr/>
          <p:nvPr/>
        </p:nvSpPr>
        <p:spPr>
          <a:xfrm rot="10799980">
            <a:off x="-59" y="648843"/>
            <a:ext cx="9143982" cy="929232"/>
          </a:xfrm>
          <a:prstGeom prst="flowChartDocumen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5" name="Google Shape;165;p36"/>
          <p:cNvSpPr/>
          <p:nvPr/>
        </p:nvSpPr>
        <p:spPr>
          <a:xfrm rot="10799980">
            <a:off x="-59" y="731646"/>
            <a:ext cx="9143982" cy="929232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6" name="Google Shape;166;p36"/>
          <p:cNvSpPr/>
          <p:nvPr/>
        </p:nvSpPr>
        <p:spPr>
          <a:xfrm>
            <a:off x="0" y="4017300"/>
            <a:ext cx="9144000" cy="1126200"/>
          </a:xfrm>
          <a:prstGeom prst="rect">
            <a:avLst/>
          </a:prstGeom>
          <a:solidFill>
            <a:srgbClr val="3564B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7" name="Google Shape;167;p36"/>
          <p:cNvSpPr/>
          <p:nvPr/>
        </p:nvSpPr>
        <p:spPr>
          <a:xfrm>
            <a:off x="9" y="3714825"/>
            <a:ext cx="9143982" cy="929340"/>
          </a:xfrm>
          <a:prstGeom prst="flowChartDocumen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8" name="Google Shape;168;p36"/>
          <p:cNvSpPr/>
          <p:nvPr/>
        </p:nvSpPr>
        <p:spPr>
          <a:xfrm>
            <a:off x="9" y="3632021"/>
            <a:ext cx="9143982" cy="929340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uniquement 1 2">
  <p:cSld name="TITLE_ONLY_1_2">
    <p:bg>
      <p:bgPr>
        <a:solidFill>
          <a:srgbClr val="3564B9"/>
        </a:solidFill>
      </p:bgPr>
    </p:bg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7"/>
          <p:cNvSpPr/>
          <p:nvPr/>
        </p:nvSpPr>
        <p:spPr>
          <a:xfrm flipH="1" rot="10800000">
            <a:off x="0" y="1024200"/>
            <a:ext cx="9144000" cy="4119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37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72" name="Google Shape;172;p37"/>
          <p:cNvSpPr/>
          <p:nvPr/>
        </p:nvSpPr>
        <p:spPr>
          <a:xfrm rot="10799980">
            <a:off x="-59" y="648843"/>
            <a:ext cx="9143982" cy="929232"/>
          </a:xfrm>
          <a:prstGeom prst="flowChartDocumen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3" name="Google Shape;173;p37"/>
          <p:cNvSpPr/>
          <p:nvPr/>
        </p:nvSpPr>
        <p:spPr>
          <a:xfrm rot="10799980">
            <a:off x="-59" y="731646"/>
            <a:ext cx="9143982" cy="929232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4" name="Google Shape;174;p37"/>
          <p:cNvSpPr/>
          <p:nvPr/>
        </p:nvSpPr>
        <p:spPr>
          <a:xfrm>
            <a:off x="0" y="4017300"/>
            <a:ext cx="9144000" cy="11262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5" name="Google Shape;175;p37"/>
          <p:cNvSpPr/>
          <p:nvPr/>
        </p:nvSpPr>
        <p:spPr>
          <a:xfrm>
            <a:off x="9" y="3714825"/>
            <a:ext cx="9143982" cy="929340"/>
          </a:xfrm>
          <a:prstGeom prst="flowChartDocumen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6" name="Google Shape;176;p37"/>
          <p:cNvSpPr/>
          <p:nvPr/>
        </p:nvSpPr>
        <p:spPr>
          <a:xfrm>
            <a:off x="9" y="3632021"/>
            <a:ext cx="9143982" cy="929340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uniquement 1 1">
  <p:cSld name="TITLE_ONLY_1_1">
    <p:bg>
      <p:bgPr>
        <a:solidFill>
          <a:srgbClr val="3564B9"/>
        </a:solid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8"/>
          <p:cNvSpPr/>
          <p:nvPr/>
        </p:nvSpPr>
        <p:spPr>
          <a:xfrm flipH="1" rot="10800000">
            <a:off x="0" y="1024200"/>
            <a:ext cx="9144000" cy="4119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38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80" name="Google Shape;180;p38"/>
          <p:cNvSpPr/>
          <p:nvPr/>
        </p:nvSpPr>
        <p:spPr>
          <a:xfrm rot="10799980">
            <a:off x="-59" y="648843"/>
            <a:ext cx="9143982" cy="929232"/>
          </a:xfrm>
          <a:prstGeom prst="flowChartDocumen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1" name="Google Shape;181;p38"/>
          <p:cNvSpPr/>
          <p:nvPr/>
        </p:nvSpPr>
        <p:spPr>
          <a:xfrm rot="10799980">
            <a:off x="-59" y="731646"/>
            <a:ext cx="9143982" cy="929232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2" name="Google Shape;182;p38"/>
          <p:cNvSpPr/>
          <p:nvPr/>
        </p:nvSpPr>
        <p:spPr>
          <a:xfrm>
            <a:off x="0" y="4017300"/>
            <a:ext cx="9144000" cy="11262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3" name="Google Shape;183;p38"/>
          <p:cNvSpPr/>
          <p:nvPr/>
        </p:nvSpPr>
        <p:spPr>
          <a:xfrm>
            <a:off x="9" y="3410025"/>
            <a:ext cx="9143982" cy="929340"/>
          </a:xfrm>
          <a:prstGeom prst="flowChartDocumen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4" name="Google Shape;184;p38"/>
          <p:cNvSpPr/>
          <p:nvPr/>
        </p:nvSpPr>
        <p:spPr>
          <a:xfrm>
            <a:off x="9" y="3327221"/>
            <a:ext cx="9143982" cy="929340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uniquement 1 1 1">
  <p:cSld name="TITLE_ONLY_1_1_1">
    <p:bg>
      <p:bgPr>
        <a:solidFill>
          <a:srgbClr val="434343"/>
        </a:solidFill>
      </p:bgPr>
    </p:bg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9"/>
          <p:cNvSpPr/>
          <p:nvPr/>
        </p:nvSpPr>
        <p:spPr>
          <a:xfrm flipH="1" rot="10800000">
            <a:off x="0" y="1024200"/>
            <a:ext cx="9144000" cy="4119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39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88" name="Google Shape;188;p39"/>
          <p:cNvSpPr/>
          <p:nvPr/>
        </p:nvSpPr>
        <p:spPr>
          <a:xfrm rot="10799980">
            <a:off x="-59" y="648843"/>
            <a:ext cx="9143982" cy="929232"/>
          </a:xfrm>
          <a:prstGeom prst="flowChartDocument">
            <a:avLst/>
          </a:prstGeom>
          <a:solidFill>
            <a:srgbClr val="3564B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9" name="Google Shape;189;p39"/>
          <p:cNvSpPr/>
          <p:nvPr/>
        </p:nvSpPr>
        <p:spPr>
          <a:xfrm rot="10799980">
            <a:off x="-59" y="731646"/>
            <a:ext cx="9143982" cy="929232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0" name="Google Shape;190;p39"/>
          <p:cNvSpPr/>
          <p:nvPr/>
        </p:nvSpPr>
        <p:spPr>
          <a:xfrm>
            <a:off x="0" y="3470150"/>
            <a:ext cx="9144000" cy="16734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1" name="Google Shape;191;p39"/>
          <p:cNvSpPr/>
          <p:nvPr/>
        </p:nvSpPr>
        <p:spPr>
          <a:xfrm>
            <a:off x="9" y="2842350"/>
            <a:ext cx="9143982" cy="929340"/>
          </a:xfrm>
          <a:prstGeom prst="flowChartDocument">
            <a:avLst/>
          </a:prstGeom>
          <a:solidFill>
            <a:srgbClr val="3564B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2" name="Google Shape;192;p39"/>
          <p:cNvSpPr/>
          <p:nvPr/>
        </p:nvSpPr>
        <p:spPr>
          <a:xfrm>
            <a:off x="9" y="2759546"/>
            <a:ext cx="9143982" cy="929340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311700" y="140225"/>
            <a:ext cx="8520600" cy="5727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69BF"/>
              </a:buClr>
              <a:buSzPts val="2800"/>
              <a:buNone/>
              <a:defRPr>
                <a:solidFill>
                  <a:srgbClr val="0069B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  <p:sp>
        <p:nvSpPr>
          <p:cNvPr id="27" name="Google Shape;27;p5"/>
          <p:cNvSpPr/>
          <p:nvPr/>
        </p:nvSpPr>
        <p:spPr>
          <a:xfrm rot="5400000">
            <a:off x="-100350" y="343485"/>
            <a:ext cx="468600" cy="267900"/>
          </a:xfrm>
          <a:prstGeom prst="triangle">
            <a:avLst>
              <a:gd fmla="val 50000" name="adj"/>
            </a:avLst>
          </a:prstGeom>
          <a:solidFill>
            <a:srgbClr val="0069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" name="Google Shape;33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/>
          <p:nvPr>
            <p:ph type="title"/>
          </p:nvPr>
        </p:nvSpPr>
        <p:spPr>
          <a:xfrm>
            <a:off x="947450" y="450150"/>
            <a:ext cx="6367800" cy="40908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69BF"/>
              </a:buClr>
              <a:buSzPts val="4800"/>
              <a:buNone/>
              <a:defRPr sz="4800">
                <a:solidFill>
                  <a:srgbClr val="0069B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7" name="Google Shape;37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  <p:sp>
        <p:nvSpPr>
          <p:cNvPr id="38" name="Google Shape;38;p8"/>
          <p:cNvSpPr/>
          <p:nvPr/>
        </p:nvSpPr>
        <p:spPr>
          <a:xfrm rot="5400000">
            <a:off x="-303375" y="2166905"/>
            <a:ext cx="1416300" cy="809700"/>
          </a:xfrm>
          <a:prstGeom prst="triangle">
            <a:avLst>
              <a:gd fmla="val 50000" name="adj"/>
            </a:avLst>
          </a:prstGeom>
          <a:solidFill>
            <a:srgbClr val="0069B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rgbClr val="0069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69BF"/>
              </a:buClr>
              <a:buSzPts val="4200"/>
              <a:buNone/>
              <a:defRPr sz="4200">
                <a:solidFill>
                  <a:srgbClr val="0069BF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2" name="Google Shape;42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theme" Target="../theme/theme2.xml"/><Relationship Id="rId1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24.xml"/><Relationship Id="rId21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27.xml"/><Relationship Id="rId24" Type="http://schemas.openxmlformats.org/officeDocument/2006/relationships/theme" Target="../theme/theme3.xml"/><Relationship Id="rId12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7.xml"/><Relationship Id="rId1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31.xml"/><Relationship Id="rId1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19.xml"/><Relationship Id="rId19" Type="http://schemas.openxmlformats.org/officeDocument/2006/relationships/slideLayout" Target="../slideLayouts/slideLayout33.xml"/><Relationship Id="rId6" Type="http://schemas.openxmlformats.org/officeDocument/2006/relationships/slideLayout" Target="../slideLayouts/slideLayout20.xml"/><Relationship Id="rId18" Type="http://schemas.openxmlformats.org/officeDocument/2006/relationships/slideLayout" Target="../slideLayouts/slideLayout32.xml"/><Relationship Id="rId7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ource Sans Pro"/>
              <a:buNone/>
              <a:defRPr sz="2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Dosis SemiBold"/>
              <a:buChar char="●"/>
              <a:defRPr sz="1800">
                <a:solidFill>
                  <a:schemeClr val="dk2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osis SemiBold"/>
              <a:buChar char="○"/>
              <a:defRPr>
                <a:solidFill>
                  <a:schemeClr val="dk2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osis SemiBold"/>
              <a:buChar char="■"/>
              <a:defRPr>
                <a:solidFill>
                  <a:schemeClr val="dk2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osis SemiBold"/>
              <a:buChar char="●"/>
              <a:defRPr>
                <a:solidFill>
                  <a:schemeClr val="dk2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osis SemiBold"/>
              <a:buChar char="○"/>
              <a:defRPr>
                <a:solidFill>
                  <a:schemeClr val="dk2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osis SemiBold"/>
              <a:buChar char="■"/>
              <a:defRPr>
                <a:solidFill>
                  <a:schemeClr val="dk2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osis SemiBold"/>
              <a:buChar char="●"/>
              <a:defRPr>
                <a:solidFill>
                  <a:schemeClr val="dk2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osis SemiBold"/>
              <a:buChar char="○"/>
              <a:defRPr>
                <a:solidFill>
                  <a:schemeClr val="dk2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osis SemiBold"/>
              <a:buChar char="■"/>
              <a:defRPr>
                <a:solidFill>
                  <a:schemeClr val="dk2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aterial">
    <p:bg>
      <p:bgPr>
        <a:solidFill>
          <a:srgbClr val="3564B9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6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Viga"/>
              <a:buNone/>
              <a:defRPr sz="3200">
                <a:solidFill>
                  <a:schemeClr val="lt1"/>
                </a:solidFill>
                <a:latin typeface="Viga"/>
                <a:ea typeface="Viga"/>
                <a:cs typeface="Viga"/>
                <a:sym typeface="Vig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66" name="Google Shape;66;p16"/>
          <p:cNvSpPr txBox="1"/>
          <p:nvPr>
            <p:ph idx="1" type="body"/>
          </p:nvPr>
        </p:nvSpPr>
        <p:spPr>
          <a:xfrm>
            <a:off x="471900" y="1863850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Viga"/>
              <a:buChar char="●"/>
              <a:defRPr sz="1800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Viga"/>
              <a:buChar char="○"/>
              <a:defRPr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Viga"/>
              <a:buChar char="■"/>
              <a:defRPr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Viga"/>
              <a:buChar char="●"/>
              <a:defRPr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Viga"/>
              <a:buChar char="○"/>
              <a:defRPr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Viga"/>
              <a:buChar char="■"/>
              <a:defRPr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Viga"/>
              <a:buChar char="●"/>
              <a:defRPr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Viga"/>
              <a:buChar char="○"/>
              <a:defRPr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Viga"/>
              <a:buChar char="■"/>
              <a:defRPr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9pPr>
          </a:lstStyle>
          <a:p/>
        </p:txBody>
      </p:sp>
      <p:sp>
        <p:nvSpPr>
          <p:cNvPr id="67" name="Google Shape;67;p16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  <p:sldLayoutId id="2147483683" r:id="rId22"/>
    <p:sldLayoutId id="2147483684" r:id="rId2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image" Target="../media/image8.png"/><Relationship Id="rId10" Type="http://schemas.openxmlformats.org/officeDocument/2006/relationships/image" Target="../media/image6.png"/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.xml"/><Relationship Id="rId3" Type="http://schemas.openxmlformats.org/officeDocument/2006/relationships/hyperlink" Target="mailto:equipe@recitmst.qc.ca" TargetMode="External"/><Relationship Id="rId4" Type="http://schemas.openxmlformats.org/officeDocument/2006/relationships/hyperlink" Target="https://creativecommons.org/licenses/by-nc-sa/4.0/deed.fr" TargetMode="External"/><Relationship Id="rId9" Type="http://schemas.openxmlformats.org/officeDocument/2006/relationships/image" Target="../media/image18.png"/><Relationship Id="rId5" Type="http://schemas.openxmlformats.org/officeDocument/2006/relationships/hyperlink" Target="https://creativecommons.org/licenses/by-nc-sa/4.0/deed.fr" TargetMode="External"/><Relationship Id="rId6" Type="http://schemas.openxmlformats.org/officeDocument/2006/relationships/image" Target="../media/image1.png"/><Relationship Id="rId7" Type="http://schemas.openxmlformats.org/officeDocument/2006/relationships/hyperlink" Target="http://recitmst.qc.ca" TargetMode="External"/><Relationship Id="rId8" Type="http://schemas.openxmlformats.org/officeDocument/2006/relationships/image" Target="../media/image1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7.png"/><Relationship Id="rId4" Type="http://schemas.openxmlformats.org/officeDocument/2006/relationships/hyperlink" Target="https://polypad.amplify.com/fr/p" TargetMode="External"/><Relationship Id="rId5" Type="http://schemas.openxmlformats.org/officeDocument/2006/relationships/hyperlink" Target="http://polypad.amplify.com/fr/p" TargetMode="External"/><Relationship Id="rId6" Type="http://schemas.openxmlformats.org/officeDocument/2006/relationships/image" Target="../media/image44.png"/><Relationship Id="rId7" Type="http://schemas.openxmlformats.org/officeDocument/2006/relationships/hyperlink" Target="https://polypad.amplify.com/fr/p" TargetMode="Externa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polypad.amplify.com/fr/p" TargetMode="External"/><Relationship Id="rId4" Type="http://schemas.openxmlformats.org/officeDocument/2006/relationships/hyperlink" Target="http://polypad.amplify.com/fr/p" TargetMode="External"/><Relationship Id="rId5" Type="http://schemas.openxmlformats.org/officeDocument/2006/relationships/image" Target="../media/image44.png"/><Relationship Id="rId6" Type="http://schemas.openxmlformats.org/officeDocument/2006/relationships/hyperlink" Target="https://polypad.amplify.com/fr/p" TargetMode="External"/><Relationship Id="rId7" Type="http://schemas.openxmlformats.org/officeDocument/2006/relationships/image" Target="../media/image22.png"/><Relationship Id="rId8" Type="http://schemas.openxmlformats.org/officeDocument/2006/relationships/image" Target="../media/image2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7.png"/><Relationship Id="rId4" Type="http://schemas.openxmlformats.org/officeDocument/2006/relationships/hyperlink" Target="https://polypad.amplify.com/fr/p" TargetMode="External"/><Relationship Id="rId5" Type="http://schemas.openxmlformats.org/officeDocument/2006/relationships/hyperlink" Target="http://polypad.amplify.com/fr/p" TargetMode="External"/><Relationship Id="rId6" Type="http://schemas.openxmlformats.org/officeDocument/2006/relationships/image" Target="../media/image44.png"/><Relationship Id="rId7" Type="http://schemas.openxmlformats.org/officeDocument/2006/relationships/hyperlink" Target="https://polypad.amplify.com/fr/p" TargetMode="Externa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polypad.amplify.com/fr/p" TargetMode="External"/><Relationship Id="rId4" Type="http://schemas.openxmlformats.org/officeDocument/2006/relationships/hyperlink" Target="http://polypad.amplify.com/fr/p" TargetMode="External"/><Relationship Id="rId5" Type="http://schemas.openxmlformats.org/officeDocument/2006/relationships/image" Target="../media/image44.png"/><Relationship Id="rId6" Type="http://schemas.openxmlformats.org/officeDocument/2006/relationships/hyperlink" Target="https://polypad.amplify.com/fr/p" TargetMode="External"/><Relationship Id="rId7" Type="http://schemas.openxmlformats.org/officeDocument/2006/relationships/image" Target="../media/image28.png"/></Relationships>
</file>

<file path=ppt/slides/_rels/slide14.xml.rels><?xml version="1.0" encoding="UTF-8" standalone="yes"?><Relationships xmlns="http://schemas.openxmlformats.org/package/2006/relationships"><Relationship Id="rId10" Type="http://schemas.openxmlformats.org/officeDocument/2006/relationships/image" Target="../media/image32.png"/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5.png"/><Relationship Id="rId4" Type="http://schemas.openxmlformats.org/officeDocument/2006/relationships/hyperlink" Target="https://polypad.amplify.com/fr/p" TargetMode="External"/><Relationship Id="rId9" Type="http://schemas.openxmlformats.org/officeDocument/2006/relationships/image" Target="../media/image30.png"/><Relationship Id="rId5" Type="http://schemas.openxmlformats.org/officeDocument/2006/relationships/hyperlink" Target="http://polypad.amplify.com/fr/p" TargetMode="External"/><Relationship Id="rId6" Type="http://schemas.openxmlformats.org/officeDocument/2006/relationships/image" Target="../media/image44.png"/><Relationship Id="rId7" Type="http://schemas.openxmlformats.org/officeDocument/2006/relationships/hyperlink" Target="https://polypad.amplify.com/fr/p" TargetMode="External"/><Relationship Id="rId8" Type="http://schemas.openxmlformats.org/officeDocument/2006/relationships/image" Target="../media/image2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polypad.amplify.com/fr/p" TargetMode="External"/><Relationship Id="rId4" Type="http://schemas.openxmlformats.org/officeDocument/2006/relationships/hyperlink" Target="http://polypad.amplify.com/fr/p" TargetMode="External"/><Relationship Id="rId5" Type="http://schemas.openxmlformats.org/officeDocument/2006/relationships/image" Target="../media/image44.png"/><Relationship Id="rId6" Type="http://schemas.openxmlformats.org/officeDocument/2006/relationships/hyperlink" Target="https://polypad.amplify.com/fr/p" TargetMode="External"/><Relationship Id="rId7" Type="http://schemas.openxmlformats.org/officeDocument/2006/relationships/image" Target="../media/image33.png"/><Relationship Id="rId8" Type="http://schemas.openxmlformats.org/officeDocument/2006/relationships/image" Target="../media/image24.png"/></Relationships>
</file>

<file path=ppt/slides/_rels/slide16.xml.rels><?xml version="1.0" encoding="UTF-8" standalone="yes"?><Relationships xmlns="http://schemas.openxmlformats.org/package/2006/relationships"><Relationship Id="rId11" Type="http://schemas.openxmlformats.org/officeDocument/2006/relationships/image" Target="../media/image36.png"/><Relationship Id="rId10" Type="http://schemas.openxmlformats.org/officeDocument/2006/relationships/image" Target="../media/image31.png"/><Relationship Id="rId13" Type="http://schemas.openxmlformats.org/officeDocument/2006/relationships/image" Target="../media/image38.png"/><Relationship Id="rId12" Type="http://schemas.openxmlformats.org/officeDocument/2006/relationships/image" Target="../media/image34.png"/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s://polypad.amplify.com/fr/p" TargetMode="External"/><Relationship Id="rId4" Type="http://schemas.openxmlformats.org/officeDocument/2006/relationships/hyperlink" Target="http://polypad.amplify.com/fr/p" TargetMode="External"/><Relationship Id="rId9" Type="http://schemas.openxmlformats.org/officeDocument/2006/relationships/hyperlink" Target="https://teacher.desmos.com/?lang=fr" TargetMode="External"/><Relationship Id="rId15" Type="http://schemas.openxmlformats.org/officeDocument/2006/relationships/image" Target="../media/image42.png"/><Relationship Id="rId14" Type="http://schemas.openxmlformats.org/officeDocument/2006/relationships/image" Target="../media/image24.png"/><Relationship Id="rId5" Type="http://schemas.openxmlformats.org/officeDocument/2006/relationships/image" Target="../media/image44.png"/><Relationship Id="rId6" Type="http://schemas.openxmlformats.org/officeDocument/2006/relationships/hyperlink" Target="https://polypad.amplify.com/fr/p" TargetMode="External"/><Relationship Id="rId7" Type="http://schemas.openxmlformats.org/officeDocument/2006/relationships/image" Target="../media/image29.png"/><Relationship Id="rId8" Type="http://schemas.openxmlformats.org/officeDocument/2006/relationships/image" Target="../media/image3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s://campus.recit.qc.ca/mod/book/view.php?id=17665&amp;chapterid=1625" TargetMode="Externa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9.png"/></Relationships>
</file>

<file path=ppt/slides/_rels/slide19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youtube.com/watch?v=rJAVN_jM3Es" TargetMode="External"/><Relationship Id="rId22" Type="http://schemas.openxmlformats.org/officeDocument/2006/relationships/hyperlink" Target="https://www.youtube.com/playlist?list=PLbBgLs7mTczAsVzDTMBwYQOgfShSw7LDA" TargetMode="External"/><Relationship Id="rId21" Type="http://schemas.openxmlformats.org/officeDocument/2006/relationships/hyperlink" Target="https://fr.mathigon.org/polypad/2kDWdCwwhhLKuA" TargetMode="External"/><Relationship Id="rId24" Type="http://schemas.openxmlformats.org/officeDocument/2006/relationships/hyperlink" Target="https://www.youtube.com/playlist?list=PLbBgLs7mTczCqh5qvQvn_z9X1Q8Z9LQjJ" TargetMode="External"/><Relationship Id="rId23" Type="http://schemas.openxmlformats.org/officeDocument/2006/relationships/hyperlink" Target="https://www.youtube.com/watch?v=mrDYhuNkBkI&amp;list=PLbBgLs7mTczAaJibhxItBMLtZCMwtnj6r" TargetMode="External"/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s://polypad.amplify.com/p/zmq0qnQUIKhzoQ" TargetMode="External"/><Relationship Id="rId4" Type="http://schemas.openxmlformats.org/officeDocument/2006/relationships/hyperlink" Target="https://polypad.amplify.com/p/OYBPnQ71EF8VQ" TargetMode="External"/><Relationship Id="rId9" Type="http://schemas.openxmlformats.org/officeDocument/2006/relationships/hyperlink" Target="https://polypad.amplify.com/p/fznETrga2tUjw" TargetMode="External"/><Relationship Id="rId26" Type="http://schemas.openxmlformats.org/officeDocument/2006/relationships/hyperlink" Target="https://fr.mathigon.org/polypad/bxbYffVE1mZGiQ" TargetMode="External"/><Relationship Id="rId25" Type="http://schemas.openxmlformats.org/officeDocument/2006/relationships/hyperlink" Target="https://twitter.com/TimBrzezinski/status/1626181056687755266" TargetMode="External"/><Relationship Id="rId28" Type="http://schemas.openxmlformats.org/officeDocument/2006/relationships/hyperlink" Target="https://twitter.com/TimBrzezinski/status/1621558101961744387" TargetMode="External"/><Relationship Id="rId27" Type="http://schemas.openxmlformats.org/officeDocument/2006/relationships/hyperlink" Target="https://twitter.com/TimBrzezinski/status/1641090811201744898" TargetMode="External"/><Relationship Id="rId5" Type="http://schemas.openxmlformats.org/officeDocument/2006/relationships/hyperlink" Target="https://polypad.amplify.com/p/fdXW0W3p8DUUng" TargetMode="External"/><Relationship Id="rId6" Type="http://schemas.openxmlformats.org/officeDocument/2006/relationships/hyperlink" Target="https://polypad.amplify.com/p/3rV4c7tMNkx7xg" TargetMode="External"/><Relationship Id="rId7" Type="http://schemas.openxmlformats.org/officeDocument/2006/relationships/hyperlink" Target="https://polypad.amplify.com/p/7HR0YSTCF1tVdA" TargetMode="External"/><Relationship Id="rId8" Type="http://schemas.openxmlformats.org/officeDocument/2006/relationships/hyperlink" Target="https://polypad.amplify.com/p/6uC7al41bIuxA" TargetMode="External"/><Relationship Id="rId11" Type="http://schemas.openxmlformats.org/officeDocument/2006/relationships/hyperlink" Target="https://fr.mathigon.org/task/completing-the-square" TargetMode="External"/><Relationship Id="rId10" Type="http://schemas.openxmlformats.org/officeDocument/2006/relationships/hyperlink" Target="https://polypad.amplify.com/fr/p/gSL3w8xbrz4Pzg" TargetMode="External"/><Relationship Id="rId13" Type="http://schemas.openxmlformats.org/officeDocument/2006/relationships/hyperlink" Target="https://polypad.amplify.com/fr/p/3KTKUI3nurPHQ" TargetMode="External"/><Relationship Id="rId12" Type="http://schemas.openxmlformats.org/officeDocument/2006/relationships/hyperlink" Target="https://polypad.amplify.com/p/1p3ziYZ1obZvSg" TargetMode="External"/><Relationship Id="rId15" Type="http://schemas.openxmlformats.org/officeDocument/2006/relationships/hyperlink" Target="https://www.youtube.com/watch?v=NUNoks1rwQ0" TargetMode="External"/><Relationship Id="rId14" Type="http://schemas.openxmlformats.org/officeDocument/2006/relationships/hyperlink" Target="https://polypad.amplify.com/fr/p/QJavwOOKoihKkg" TargetMode="External"/><Relationship Id="rId17" Type="http://schemas.openxmlformats.org/officeDocument/2006/relationships/hyperlink" Target="https://twitter.com/davidporas/status/1617648566436237321" TargetMode="External"/><Relationship Id="rId16" Type="http://schemas.openxmlformats.org/officeDocument/2006/relationships/hyperlink" Target="https://fr.mathigon.org/polypad/XssaYsoNUl6DA" TargetMode="External"/><Relationship Id="rId19" Type="http://schemas.openxmlformats.org/officeDocument/2006/relationships/hyperlink" Target="https://twitter.com/davidporas/status/1625959569246625793" TargetMode="External"/><Relationship Id="rId18" Type="http://schemas.openxmlformats.org/officeDocument/2006/relationships/hyperlink" Target="https://twitter.com/TimBrzezinski/status/1624163886428479492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2.xml"/><Relationship Id="rId3" Type="http://schemas.openxmlformats.org/officeDocument/2006/relationships/hyperlink" Target="mailto:luc.lagarde@recitmst.qc.ca" TargetMode="External"/><Relationship Id="rId4" Type="http://schemas.openxmlformats.org/officeDocument/2006/relationships/image" Target="../media/image7.png"/><Relationship Id="rId5" Type="http://schemas.openxmlformats.org/officeDocument/2006/relationships/image" Target="../media/image1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1.xml"/><Relationship Id="rId3" Type="http://schemas.openxmlformats.org/officeDocument/2006/relationships/hyperlink" Target="https://digipad.app/p/394346/3f68a8e55b5ba" TargetMode="External"/><Relationship Id="rId4" Type="http://schemas.openxmlformats.org/officeDocument/2006/relationships/hyperlink" Target="https://digipad.app/p/438033/1da724af0c8a6" TargetMode="External"/><Relationship Id="rId5" Type="http://schemas.openxmlformats.org/officeDocument/2006/relationships/hyperlink" Target="https://www.youtube.com/mathigon" TargetMode="External"/><Relationship Id="rId6" Type="http://schemas.openxmlformats.org/officeDocument/2006/relationships/hyperlink" Target="https://fr.mathigon.org/tasks" TargetMode="Externa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2.xml"/><Relationship Id="rId3" Type="http://schemas.openxmlformats.org/officeDocument/2006/relationships/hyperlink" Target="https://desmosfr.ca/" TargetMode="External"/><Relationship Id="rId4" Type="http://schemas.openxmlformats.org/officeDocument/2006/relationships/image" Target="../media/image39.png"/><Relationship Id="rId5" Type="http://schemas.openxmlformats.org/officeDocument/2006/relationships/hyperlink" Target="https://teacher.desmos.com/collection/6435663eef4ba04f6fcd150d?lang=fr" TargetMode="External"/><Relationship Id="rId6" Type="http://schemas.openxmlformats.org/officeDocument/2006/relationships/hyperlink" Target="https://teacher.desmos.com/collection/6435663eef4ba04f6fcd150d?lang=fr" TargetMode="External"/><Relationship Id="rId7" Type="http://schemas.openxmlformats.org/officeDocument/2006/relationships/hyperlink" Target="https://teacher.desmos.com/collection/6435663eef4ba04f6fcd150d?lang=fr" TargetMode="External"/><Relationship Id="rId8" Type="http://schemas.openxmlformats.org/officeDocument/2006/relationships/hyperlink" Target="https://teacher.desmos.com/?lang=fr" TargetMode="Externa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0.png"/><Relationship Id="rId4" Type="http://schemas.openxmlformats.org/officeDocument/2006/relationships/image" Target="../media/image41.png"/><Relationship Id="rId9" Type="http://schemas.openxmlformats.org/officeDocument/2006/relationships/hyperlink" Target="https://campus.recit.qc.ca/course/view.php?id=517" TargetMode="External"/><Relationship Id="rId5" Type="http://schemas.openxmlformats.org/officeDocument/2006/relationships/hyperlink" Target="https://campus.recit.qc.ca/course/view.php?id=217" TargetMode="External"/><Relationship Id="rId6" Type="http://schemas.openxmlformats.org/officeDocument/2006/relationships/hyperlink" Target="https://campus.recit.qc.ca/course/view.php?id=217" TargetMode="External"/><Relationship Id="rId7" Type="http://schemas.openxmlformats.org/officeDocument/2006/relationships/image" Target="../media/image45.png"/><Relationship Id="rId8" Type="http://schemas.openxmlformats.org/officeDocument/2006/relationships/hyperlink" Target="https://campus.recit.qc.ca/course/index.php?categoryid=2" TargetMode="External"/><Relationship Id="rId10" Type="http://schemas.openxmlformats.org/officeDocument/2006/relationships/image" Target="../media/image40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s://www.recitmst.qc.ca/ecv" TargetMode="External"/><Relationship Id="rId4" Type="http://schemas.openxmlformats.org/officeDocument/2006/relationships/image" Target="../media/image52.png"/><Relationship Id="rId5" Type="http://schemas.openxmlformats.org/officeDocument/2006/relationships/hyperlink" Target="http://recitmst.qc.ca/ecv" TargetMode="External"/><Relationship Id="rId6" Type="http://schemas.openxmlformats.org/officeDocument/2006/relationships/image" Target="../media/image16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campus.recit.qc.ca/login/index.php" TargetMode="External"/><Relationship Id="rId4" Type="http://schemas.openxmlformats.org/officeDocument/2006/relationships/hyperlink" Target="https://campus.recit.qc.ca/login/index.php" TargetMode="External"/><Relationship Id="rId9" Type="http://schemas.openxmlformats.org/officeDocument/2006/relationships/image" Target="../media/image51.png"/><Relationship Id="rId5" Type="http://schemas.openxmlformats.org/officeDocument/2006/relationships/image" Target="../media/image43.png"/><Relationship Id="rId6" Type="http://schemas.openxmlformats.org/officeDocument/2006/relationships/hyperlink" Target="https://campus.recit.qc.ca/enrol/index.php?id=517" TargetMode="External"/><Relationship Id="rId7" Type="http://schemas.openxmlformats.org/officeDocument/2006/relationships/hyperlink" Target="https://campus.recit.qc.ca/enrol/index.php?id=517" TargetMode="External"/><Relationship Id="rId8" Type="http://schemas.openxmlformats.org/officeDocument/2006/relationships/image" Target="../media/image47.png"/><Relationship Id="rId11" Type="http://schemas.openxmlformats.org/officeDocument/2006/relationships/hyperlink" Target="https://campus.recit.qc.ca/mod/page/view.php?id=26011" TargetMode="External"/><Relationship Id="rId10" Type="http://schemas.openxmlformats.org/officeDocument/2006/relationships/hyperlink" Target="https://campus.recit.qc.ca/mod/page/view.php?id=26011" TargetMode="External"/><Relationship Id="rId13" Type="http://schemas.openxmlformats.org/officeDocument/2006/relationships/hyperlink" Target="https://campus.recit.qc.ca/mod/page/view.php?id=16803" TargetMode="External"/><Relationship Id="rId12" Type="http://schemas.openxmlformats.org/officeDocument/2006/relationships/hyperlink" Target="https://campus.recit.qc.ca/mod/page/view.php?id=26011" TargetMode="External"/><Relationship Id="rId14" Type="http://schemas.openxmlformats.org/officeDocument/2006/relationships/image" Target="../media/image4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polypad.amplify.com/fr/p/JqfpX1pM7iwbA" TargetMode="External"/><Relationship Id="rId4" Type="http://schemas.openxmlformats.org/officeDocument/2006/relationships/image" Target="../media/image4.png"/><Relationship Id="rId5" Type="http://schemas.openxmlformats.org/officeDocument/2006/relationships/hyperlink" Target="https://polypad.amplify.com/fr/embed/1FoPeBGeIWBxZA" TargetMode="External"/><Relationship Id="rId6" Type="http://schemas.openxmlformats.org/officeDocument/2006/relationships/image" Target="../media/image19.png"/><Relationship Id="rId7" Type="http://schemas.openxmlformats.org/officeDocument/2006/relationships/hyperlink" Target="https://polypad.amplify.com/embed/h5y8Sp5Q7ZRvQ" TargetMode="External"/><Relationship Id="rId8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Relationship Id="rId4" Type="http://schemas.openxmlformats.org/officeDocument/2006/relationships/hyperlink" Target="http://www.education.gouv.qc.ca/references/tx-solrtyperecherchepublicationtx-solrpublicationnouveaute/resultats-de-la-recherche/detail/article/referentiel-dintervention-en-mathematique/" TargetMode="External"/><Relationship Id="rId5" Type="http://schemas.openxmlformats.org/officeDocument/2006/relationships/image" Target="../media/image2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hyperlink" Target="http://www.education.gouv.qc.ca/references/tx-solrtyperecherchepublicationtx-solrpublicationnouveaute/resultats-de-la-recherche/detail/article/referentiel-dintervention-en-mathematique/" TargetMode="External"/><Relationship Id="rId5" Type="http://schemas.openxmlformats.org/officeDocument/2006/relationships/image" Target="../media/image26.png"/><Relationship Id="rId6" Type="http://schemas.openxmlformats.org/officeDocument/2006/relationships/image" Target="../media/image14.png"/><Relationship Id="rId7" Type="http://schemas.openxmlformats.org/officeDocument/2006/relationships/hyperlink" Target="http://www.education.gouv.qc.ca/references/tx-solrtyperecherchepublicationtx-solrpublicationnouveaute/resultats-de-la-recherche/detail/article/referentiel-dintervention-en-mathematique/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Relationship Id="rId4" Type="http://schemas.openxmlformats.org/officeDocument/2006/relationships/image" Target="../media/image3.jpg"/><Relationship Id="rId5" Type="http://schemas.openxmlformats.org/officeDocument/2006/relationships/image" Target="../media/image37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/Relationships>
</file>

<file path=ppt/slides/_rels/slide9.xml.rels><?xml version="1.0" encoding="UTF-8" standalone="yes"?><Relationships xmlns="http://schemas.openxmlformats.org/package/2006/relationships"><Relationship Id="rId11" Type="http://schemas.openxmlformats.org/officeDocument/2006/relationships/image" Target="../media/image21.png"/><Relationship Id="rId10" Type="http://schemas.openxmlformats.org/officeDocument/2006/relationships/image" Target="../media/image15.png"/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5.png"/><Relationship Id="rId4" Type="http://schemas.openxmlformats.org/officeDocument/2006/relationships/image" Target="../media/image54.png"/><Relationship Id="rId9" Type="http://schemas.openxmlformats.org/officeDocument/2006/relationships/image" Target="../media/image10.png"/><Relationship Id="rId5" Type="http://schemas.openxmlformats.org/officeDocument/2006/relationships/image" Target="../media/image13.png"/><Relationship Id="rId6" Type="http://schemas.openxmlformats.org/officeDocument/2006/relationships/hyperlink" Target="https://www.education.gouv.qc.ca/fileadmin/site_web/documents/ministere/Cadre-reference-competence-num.pdf" TargetMode="External"/><Relationship Id="rId7" Type="http://schemas.openxmlformats.org/officeDocument/2006/relationships/image" Target="../media/image17.png"/><Relationship Id="rId8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40"/>
          <p:cNvSpPr txBox="1"/>
          <p:nvPr/>
        </p:nvSpPr>
        <p:spPr>
          <a:xfrm>
            <a:off x="241800" y="500675"/>
            <a:ext cx="59994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76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4500">
                <a:solidFill>
                  <a:schemeClr val="lt1"/>
                </a:solidFill>
                <a:latin typeface="Viga"/>
                <a:ea typeface="Viga"/>
                <a:cs typeface="Viga"/>
                <a:sym typeface="Viga"/>
              </a:rPr>
              <a:t>Manipulation virtuelle</a:t>
            </a:r>
            <a:endParaRPr sz="4500">
              <a:solidFill>
                <a:schemeClr val="lt1"/>
              </a:solidFill>
              <a:latin typeface="Viga"/>
              <a:ea typeface="Viga"/>
              <a:cs typeface="Viga"/>
              <a:sym typeface="Viga"/>
            </a:endParaRPr>
          </a:p>
          <a:p>
            <a:pPr indent="0" lvl="0" marL="76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4500">
                <a:solidFill>
                  <a:schemeClr val="lt1"/>
                </a:solidFill>
                <a:latin typeface="Viga"/>
                <a:ea typeface="Viga"/>
                <a:cs typeface="Viga"/>
                <a:sym typeface="Viga"/>
              </a:rPr>
              <a:t>avec Polypad</a:t>
            </a:r>
            <a:endParaRPr sz="4300">
              <a:solidFill>
                <a:srgbClr val="FFFFFF"/>
              </a:solidFill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198" name="Google Shape;198;p40"/>
          <p:cNvSpPr txBox="1"/>
          <p:nvPr/>
        </p:nvSpPr>
        <p:spPr>
          <a:xfrm>
            <a:off x="1027050" y="4692913"/>
            <a:ext cx="36543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fr-CA" sz="700">
                <a:solidFill>
                  <a:srgbClr val="434343"/>
                </a:solidFill>
              </a:rPr>
              <a:t>Cette présentation est mise à disposition par le  </a:t>
            </a:r>
            <a:r>
              <a:rPr lang="fr-CA" sz="700" u="sng">
                <a:solidFill>
                  <a:srgbClr val="434343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RÉCIT MST</a:t>
            </a:r>
            <a:r>
              <a:rPr lang="fr-CA" sz="700">
                <a:solidFill>
                  <a:srgbClr val="434343"/>
                </a:solidFill>
              </a:rPr>
              <a:t>, sauf exception, selon les termes de la </a:t>
            </a:r>
            <a:r>
              <a:rPr lang="fr-CA" sz="700" u="sng">
                <a:solidFill>
                  <a:srgbClr val="434343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Licence CC BY-NC-SA 4.0</a:t>
            </a:r>
            <a:r>
              <a:rPr lang="fr-CA" sz="700">
                <a:solidFill>
                  <a:srgbClr val="434343"/>
                </a:solidFill>
              </a:rPr>
              <a:t>, 2024.</a:t>
            </a:r>
            <a:endParaRPr sz="700">
              <a:solidFill>
                <a:srgbClr val="434343"/>
              </a:solidFill>
            </a:endParaRPr>
          </a:p>
        </p:txBody>
      </p:sp>
      <p:pic>
        <p:nvPicPr>
          <p:cNvPr id="199" name="Google Shape;199;p40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9212" y="4655448"/>
            <a:ext cx="829726" cy="290325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40"/>
          <p:cNvSpPr txBox="1"/>
          <p:nvPr>
            <p:ph idx="4294967295" type="title"/>
          </p:nvPr>
        </p:nvSpPr>
        <p:spPr>
          <a:xfrm>
            <a:off x="711975" y="2489650"/>
            <a:ext cx="6990600" cy="80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rPr lang="fr-CA" sz="3300">
                <a:solidFill>
                  <a:srgbClr val="FFFFFF"/>
                </a:solidFill>
              </a:rPr>
              <a:t>recitmst.qc.ca/wow4dec</a:t>
            </a:r>
            <a:endParaRPr sz="3300">
              <a:solidFill>
                <a:srgbClr val="FFFFFF"/>
              </a:solidFill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201" name="Google Shape;201;p40"/>
          <p:cNvSpPr txBox="1"/>
          <p:nvPr/>
        </p:nvSpPr>
        <p:spPr>
          <a:xfrm>
            <a:off x="7481350" y="4723650"/>
            <a:ext cx="8898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b="1" lang="fr-CA" sz="1000" u="sng">
                <a:solidFill>
                  <a:schemeClr val="hlink"/>
                </a:solidFill>
                <a:latin typeface="Ubuntu"/>
                <a:ea typeface="Ubuntu"/>
                <a:cs typeface="Ubuntu"/>
                <a:sym typeface="Ubuntu"/>
                <a:hlinkClick r:id="rId7"/>
              </a:rPr>
              <a:t>recitmst.qc.ca</a:t>
            </a:r>
            <a:endParaRPr b="1" sz="1000">
              <a:latin typeface="Ubuntu"/>
              <a:ea typeface="Ubuntu"/>
              <a:cs typeface="Ubuntu"/>
              <a:sym typeface="Ubuntu"/>
            </a:endParaRPr>
          </a:p>
        </p:txBody>
      </p:sp>
      <p:pic>
        <p:nvPicPr>
          <p:cNvPr id="202" name="Google Shape;202;p4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540910" y="3915450"/>
            <a:ext cx="2533720" cy="80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40" title="File:Media Viewer Icon - Link.svg - Wikimedia Commons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41812" y="2645876"/>
            <a:ext cx="367974" cy="495750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40"/>
          <p:cNvSpPr txBox="1"/>
          <p:nvPr>
            <p:ph idx="4294967295" type="title"/>
          </p:nvPr>
        </p:nvSpPr>
        <p:spPr>
          <a:xfrm>
            <a:off x="919447" y="3385250"/>
            <a:ext cx="3475800" cy="80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rPr lang="fr-CA" sz="2100">
                <a:solidFill>
                  <a:srgbClr val="FFFFFF"/>
                </a:solidFill>
              </a:rPr>
              <a:t>Après-cours_Projet WOW</a:t>
            </a:r>
            <a:endParaRPr sz="21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rPr lang="fr-CA" sz="2100">
                <a:solidFill>
                  <a:srgbClr val="FFFFFF"/>
                </a:solidFill>
              </a:rPr>
              <a:t>4 décembre 2024</a:t>
            </a:r>
            <a:endParaRPr sz="2100">
              <a:solidFill>
                <a:srgbClr val="FFFFFF"/>
              </a:solidFill>
              <a:latin typeface="Viga"/>
              <a:ea typeface="Viga"/>
              <a:cs typeface="Viga"/>
              <a:sym typeface="Viga"/>
            </a:endParaRPr>
          </a:p>
        </p:txBody>
      </p:sp>
      <p:pic>
        <p:nvPicPr>
          <p:cNvPr id="205" name="Google Shape;205;p40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67059" y="3447348"/>
            <a:ext cx="554100" cy="6051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grpSp>
        <p:nvGrpSpPr>
          <p:cNvPr id="206" name="Google Shape;206;p40"/>
          <p:cNvGrpSpPr/>
          <p:nvPr/>
        </p:nvGrpSpPr>
        <p:grpSpPr>
          <a:xfrm>
            <a:off x="7100423" y="152096"/>
            <a:ext cx="1905658" cy="1191826"/>
            <a:chOff x="7238425" y="1850075"/>
            <a:chExt cx="2715000" cy="1698000"/>
          </a:xfrm>
        </p:grpSpPr>
        <p:sp>
          <p:nvSpPr>
            <p:cNvPr id="207" name="Google Shape;207;p40"/>
            <p:cNvSpPr/>
            <p:nvPr/>
          </p:nvSpPr>
          <p:spPr>
            <a:xfrm>
              <a:off x="7238425" y="1850075"/>
              <a:ext cx="2715000" cy="16980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Viga"/>
                <a:ea typeface="Viga"/>
                <a:cs typeface="Viga"/>
                <a:sym typeface="Viga"/>
              </a:endParaRPr>
            </a:p>
          </p:txBody>
        </p:sp>
        <p:pic>
          <p:nvPicPr>
            <p:cNvPr id="208" name="Google Shape;208;p40"/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7430351" y="1997000"/>
              <a:ext cx="2331149" cy="140414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" name="Google Shape;307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13000" y="2622326"/>
            <a:ext cx="2924625" cy="1798588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308" name="Google Shape;308;p49"/>
          <p:cNvSpPr txBox="1"/>
          <p:nvPr>
            <p:ph type="title"/>
          </p:nvPr>
        </p:nvSpPr>
        <p:spPr>
          <a:xfrm>
            <a:off x="265500" y="15379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5000"/>
              <a:t>Survol de Polypad</a:t>
            </a:r>
            <a:endParaRPr sz="5000"/>
          </a:p>
        </p:txBody>
      </p:sp>
      <p:sp>
        <p:nvSpPr>
          <p:cNvPr id="309" name="Google Shape;309;p49">
            <a:hlinkClick r:id="rId4"/>
          </p:cNvPr>
          <p:cNvSpPr/>
          <p:nvPr/>
        </p:nvSpPr>
        <p:spPr>
          <a:xfrm>
            <a:off x="5271050" y="1437925"/>
            <a:ext cx="3208500" cy="8763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2857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sz="2100" u="sng">
                <a:solidFill>
                  <a:srgbClr val="434343"/>
                </a:solidFill>
                <a:latin typeface="Dosis"/>
                <a:ea typeface="Dosis"/>
                <a:cs typeface="Dosis"/>
                <a:sym typeface="Dosis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polypad.amplify.com/fr/p</a:t>
            </a:r>
            <a:endParaRPr b="1" sz="2100">
              <a:solidFill>
                <a:srgbClr val="434343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descr="File:Pixel 51 icon cursor click top left.svg - Wikimedia Commons" id="310" name="Google Shape;310;p4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099300" y="2051025"/>
            <a:ext cx="798676" cy="798676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49">
            <a:hlinkClick r:id="rId7"/>
          </p:cNvPr>
          <p:cNvSpPr/>
          <p:nvPr/>
        </p:nvSpPr>
        <p:spPr>
          <a:xfrm>
            <a:off x="5266100" y="1437925"/>
            <a:ext cx="3218400" cy="876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312" name="Google Shape;312;p49"/>
          <p:cNvSpPr txBox="1"/>
          <p:nvPr/>
        </p:nvSpPr>
        <p:spPr>
          <a:xfrm>
            <a:off x="851000" y="3236525"/>
            <a:ext cx="33369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rPr>
              <a:t>Canevas et tuiles</a:t>
            </a:r>
            <a:endParaRPr sz="1200">
              <a:solidFill>
                <a:schemeClr val="lt2"/>
              </a:solidFill>
              <a:latin typeface="Viga"/>
              <a:ea typeface="Viga"/>
              <a:cs typeface="Viga"/>
              <a:sym typeface="Vig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rPr>
              <a:t>Création d’un compte</a:t>
            </a:r>
            <a:endParaRPr sz="1200">
              <a:solidFill>
                <a:schemeClr val="lt2"/>
              </a:solidFill>
              <a:latin typeface="Viga"/>
              <a:ea typeface="Viga"/>
              <a:cs typeface="Viga"/>
              <a:sym typeface="Vig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rPr>
              <a:t>Mode création</a:t>
            </a:r>
            <a:endParaRPr sz="1200">
              <a:solidFill>
                <a:schemeClr val="lt2"/>
              </a:solidFill>
              <a:latin typeface="Viga"/>
              <a:ea typeface="Viga"/>
              <a:cs typeface="Viga"/>
              <a:sym typeface="Vig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rPr>
              <a:t>Enregistrement et gestion des canvas</a:t>
            </a:r>
            <a:endParaRPr sz="1200">
              <a:solidFill>
                <a:schemeClr val="lt2"/>
              </a:solidFill>
              <a:latin typeface="Viga"/>
              <a:ea typeface="Viga"/>
              <a:cs typeface="Viga"/>
              <a:sym typeface="Vig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rPr>
              <a:t>Options de partage</a:t>
            </a:r>
            <a:endParaRPr sz="1200">
              <a:solidFill>
                <a:schemeClr val="lt2"/>
              </a:solidFill>
              <a:latin typeface="Viga"/>
              <a:ea typeface="Viga"/>
              <a:cs typeface="Viga"/>
              <a:sym typeface="Vig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rPr>
              <a:t>Raccourcis clavier</a:t>
            </a:r>
            <a:endParaRPr sz="1200">
              <a:solidFill>
                <a:schemeClr val="lt2"/>
              </a:solidFill>
              <a:latin typeface="Viga"/>
              <a:ea typeface="Viga"/>
              <a:cs typeface="Viga"/>
              <a:sym typeface="Vig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50"/>
          <p:cNvSpPr txBox="1"/>
          <p:nvPr>
            <p:ph type="title"/>
          </p:nvPr>
        </p:nvSpPr>
        <p:spPr>
          <a:xfrm>
            <a:off x="98250" y="-598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Polypad - Canevas</a:t>
            </a:r>
            <a:endParaRPr/>
          </a:p>
        </p:txBody>
      </p:sp>
      <p:sp>
        <p:nvSpPr>
          <p:cNvPr id="318" name="Google Shape;318;p50">
            <a:hlinkClick r:id="rId3"/>
          </p:cNvPr>
          <p:cNvSpPr/>
          <p:nvPr/>
        </p:nvSpPr>
        <p:spPr>
          <a:xfrm>
            <a:off x="6967300" y="26475"/>
            <a:ext cx="2073300" cy="3543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2857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sz="1300" u="sng">
                <a:solidFill>
                  <a:srgbClr val="434343"/>
                </a:solidFill>
                <a:latin typeface="Dosis"/>
                <a:ea typeface="Dosis"/>
                <a:cs typeface="Dosis"/>
                <a:sym typeface="Dosi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polypad.amplify.com/fr/p</a:t>
            </a:r>
            <a:endParaRPr b="1" sz="1300">
              <a:solidFill>
                <a:srgbClr val="434343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descr="File:Pixel 51 icon cursor click top left.svg - Wikimedia Commons" id="319" name="Google Shape;319;p5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885361" y="257692"/>
            <a:ext cx="230001" cy="230001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50">
            <a:hlinkClick r:id="rId6"/>
          </p:cNvPr>
          <p:cNvSpPr/>
          <p:nvPr/>
        </p:nvSpPr>
        <p:spPr>
          <a:xfrm>
            <a:off x="6967300" y="25950"/>
            <a:ext cx="2073300" cy="354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Viga"/>
              <a:ea typeface="Viga"/>
              <a:cs typeface="Viga"/>
              <a:sym typeface="Viga"/>
            </a:endParaRPr>
          </a:p>
        </p:txBody>
      </p:sp>
      <p:pic>
        <p:nvPicPr>
          <p:cNvPr id="321" name="Google Shape;321;p5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137613" y="1297475"/>
            <a:ext cx="4747876" cy="3417075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p50"/>
          <p:cNvSpPr txBox="1"/>
          <p:nvPr/>
        </p:nvSpPr>
        <p:spPr>
          <a:xfrm>
            <a:off x="138225" y="804750"/>
            <a:ext cx="5846400" cy="3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fr-CA" sz="1600">
                <a:latin typeface="Source Sans Pro"/>
                <a:ea typeface="Source Sans Pro"/>
                <a:cs typeface="Source Sans Pro"/>
                <a:sym typeface="Source Sans Pro"/>
              </a:rPr>
              <a:t>Pour modifier la langue d’affichage…</a:t>
            </a:r>
            <a:endParaRPr sz="16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23" name="Google Shape;323;p50"/>
          <p:cNvSpPr/>
          <p:nvPr/>
        </p:nvSpPr>
        <p:spPr>
          <a:xfrm>
            <a:off x="6497975" y="1474925"/>
            <a:ext cx="230100" cy="230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324" name="Google Shape;324;p50"/>
          <p:cNvSpPr/>
          <p:nvPr/>
        </p:nvSpPr>
        <p:spPr>
          <a:xfrm>
            <a:off x="5712500" y="2160425"/>
            <a:ext cx="1091400" cy="230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325" name="Google Shape;325;p50"/>
          <p:cNvSpPr/>
          <p:nvPr/>
        </p:nvSpPr>
        <p:spPr>
          <a:xfrm>
            <a:off x="2515725" y="4079975"/>
            <a:ext cx="724500" cy="230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Viga"/>
              <a:ea typeface="Viga"/>
              <a:cs typeface="Viga"/>
              <a:sym typeface="Viga"/>
            </a:endParaRPr>
          </a:p>
        </p:txBody>
      </p:sp>
      <p:pic>
        <p:nvPicPr>
          <p:cNvPr id="326" name="Google Shape;326;p50"/>
          <p:cNvPicPr preferRelativeResize="0"/>
          <p:nvPr/>
        </p:nvPicPr>
        <p:blipFill rotWithShape="1">
          <a:blip r:embed="rId8">
            <a:alphaModFix/>
          </a:blip>
          <a:srcRect b="7680" l="21382" r="27501" t="6704"/>
          <a:stretch/>
        </p:blipFill>
        <p:spPr>
          <a:xfrm rot="-504374">
            <a:off x="6594351" y="1596425"/>
            <a:ext cx="291137" cy="35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50"/>
          <p:cNvPicPr preferRelativeResize="0"/>
          <p:nvPr/>
        </p:nvPicPr>
        <p:blipFill rotWithShape="1">
          <a:blip r:embed="rId8">
            <a:alphaModFix/>
          </a:blip>
          <a:srcRect b="7680" l="21382" r="27501" t="6704"/>
          <a:stretch/>
        </p:blipFill>
        <p:spPr>
          <a:xfrm rot="-504374">
            <a:off x="6594351" y="2327900"/>
            <a:ext cx="291137" cy="35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50"/>
          <p:cNvPicPr preferRelativeResize="0"/>
          <p:nvPr/>
        </p:nvPicPr>
        <p:blipFill rotWithShape="1">
          <a:blip r:embed="rId8">
            <a:alphaModFix/>
          </a:blip>
          <a:srcRect b="7680" l="21382" r="27501" t="6704"/>
          <a:stretch/>
        </p:blipFill>
        <p:spPr>
          <a:xfrm rot="-504374">
            <a:off x="2915851" y="4247450"/>
            <a:ext cx="291137" cy="3543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29" name="Google Shape;329;p50"/>
          <p:cNvCxnSpPr>
            <a:stCxn id="323" idx="2"/>
            <a:endCxn id="324" idx="0"/>
          </p:cNvCxnSpPr>
          <p:nvPr/>
        </p:nvCxnSpPr>
        <p:spPr>
          <a:xfrm flipH="1">
            <a:off x="6258125" y="1705025"/>
            <a:ext cx="354900" cy="4554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30" name="Google Shape;330;p50"/>
          <p:cNvCxnSpPr>
            <a:stCxn id="324" idx="2"/>
            <a:endCxn id="325" idx="3"/>
          </p:cNvCxnSpPr>
          <p:nvPr/>
        </p:nvCxnSpPr>
        <p:spPr>
          <a:xfrm rot="5400000">
            <a:off x="3846950" y="1783775"/>
            <a:ext cx="1804500" cy="3018000"/>
          </a:xfrm>
          <a:prstGeom prst="curvedConnector2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5" name="Google Shape;335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69925" y="822617"/>
            <a:ext cx="5683249" cy="3495106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Google Shape;336;p51"/>
          <p:cNvSpPr txBox="1"/>
          <p:nvPr>
            <p:ph type="title"/>
          </p:nvPr>
        </p:nvSpPr>
        <p:spPr>
          <a:xfrm>
            <a:off x="98250" y="-598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Polypad - Canevas</a:t>
            </a:r>
            <a:endParaRPr/>
          </a:p>
        </p:txBody>
      </p:sp>
      <p:sp>
        <p:nvSpPr>
          <p:cNvPr id="337" name="Google Shape;337;p51"/>
          <p:cNvSpPr/>
          <p:nvPr/>
        </p:nvSpPr>
        <p:spPr>
          <a:xfrm>
            <a:off x="2589242" y="3974154"/>
            <a:ext cx="4231350" cy="1066800"/>
          </a:xfrm>
          <a:custGeom>
            <a:rect b="b" l="l" r="r" t="t"/>
            <a:pathLst>
              <a:path extrusionOk="0" h="42672" w="169254">
                <a:moveTo>
                  <a:pt x="0" y="17929"/>
                </a:moveTo>
                <a:lnTo>
                  <a:pt x="59527" y="18889"/>
                </a:lnTo>
                <a:lnTo>
                  <a:pt x="59527" y="626"/>
                </a:lnTo>
                <a:lnTo>
                  <a:pt x="169254" y="0"/>
                </a:lnTo>
                <a:lnTo>
                  <a:pt x="169254" y="41596"/>
                </a:lnTo>
                <a:lnTo>
                  <a:pt x="717" y="42672"/>
                </a:lnTo>
                <a:close/>
              </a:path>
            </a:pathLst>
          </a:custGeom>
          <a:noFill/>
          <a:ln cap="flat" cmpd="sng" w="28575">
            <a:solidFill>
              <a:srgbClr val="38761D"/>
            </a:solidFill>
            <a:prstDash val="dash"/>
            <a:round/>
            <a:headEnd len="med" w="med" type="none"/>
            <a:tailEnd len="med" w="med" type="none"/>
          </a:ln>
        </p:spPr>
      </p:sp>
      <p:sp>
        <p:nvSpPr>
          <p:cNvPr id="338" name="Google Shape;338;p51"/>
          <p:cNvSpPr/>
          <p:nvPr/>
        </p:nvSpPr>
        <p:spPr>
          <a:xfrm>
            <a:off x="7031275" y="1156425"/>
            <a:ext cx="1945350" cy="2038990"/>
          </a:xfrm>
          <a:custGeom>
            <a:rect b="b" l="l" r="r" t="t"/>
            <a:pathLst>
              <a:path extrusionOk="0" h="97536" w="77814">
                <a:moveTo>
                  <a:pt x="0" y="0"/>
                </a:moveTo>
                <a:lnTo>
                  <a:pt x="77814" y="0"/>
                </a:lnTo>
                <a:lnTo>
                  <a:pt x="77814" y="97536"/>
                </a:lnTo>
                <a:lnTo>
                  <a:pt x="717" y="97178"/>
                </a:lnTo>
                <a:close/>
              </a:path>
            </a:pathLst>
          </a:custGeom>
          <a:noFill/>
          <a:ln cap="flat" cmpd="sng" w="28575">
            <a:solidFill>
              <a:srgbClr val="6D3BBF"/>
            </a:solidFill>
            <a:prstDash val="dash"/>
            <a:round/>
            <a:headEnd len="med" w="med" type="none"/>
            <a:tailEnd len="med" w="med" type="none"/>
          </a:ln>
        </p:spPr>
      </p:sp>
      <p:sp>
        <p:nvSpPr>
          <p:cNvPr id="339" name="Google Shape;339;p51"/>
          <p:cNvSpPr/>
          <p:nvPr/>
        </p:nvSpPr>
        <p:spPr>
          <a:xfrm>
            <a:off x="119825" y="1138625"/>
            <a:ext cx="3485668" cy="3179166"/>
          </a:xfrm>
          <a:custGeom>
            <a:rect b="b" l="l" r="r" t="t"/>
            <a:pathLst>
              <a:path extrusionOk="0" h="69566" w="135550">
                <a:moveTo>
                  <a:pt x="706" y="0"/>
                </a:moveTo>
                <a:lnTo>
                  <a:pt x="99544" y="0"/>
                </a:lnTo>
                <a:lnTo>
                  <a:pt x="135532" y="37"/>
                </a:lnTo>
                <a:lnTo>
                  <a:pt x="135550" y="9682"/>
                </a:lnTo>
                <a:lnTo>
                  <a:pt x="135550" y="69566"/>
                </a:lnTo>
                <a:lnTo>
                  <a:pt x="0" y="69566"/>
                </a:lnTo>
                <a:close/>
              </a:path>
            </a:pathLst>
          </a:custGeom>
          <a:noFill/>
          <a:ln cap="flat" cmpd="sng" w="19050">
            <a:solidFill>
              <a:srgbClr val="741B47"/>
            </a:solidFill>
            <a:prstDash val="dash"/>
            <a:round/>
            <a:headEnd len="med" w="med" type="none"/>
            <a:tailEnd len="med" w="med" type="none"/>
          </a:ln>
        </p:spPr>
      </p:sp>
      <p:sp>
        <p:nvSpPr>
          <p:cNvPr id="340" name="Google Shape;340;p51"/>
          <p:cNvSpPr txBox="1"/>
          <p:nvPr/>
        </p:nvSpPr>
        <p:spPr>
          <a:xfrm>
            <a:off x="119814" y="1118952"/>
            <a:ext cx="1492200" cy="431100"/>
          </a:xfrm>
          <a:prstGeom prst="rect">
            <a:avLst/>
          </a:prstGeom>
          <a:solidFill>
            <a:srgbClr val="741B47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6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Tuiles et +</a:t>
            </a:r>
            <a:endParaRPr sz="16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41" name="Google Shape;341;p51"/>
          <p:cNvSpPr txBox="1"/>
          <p:nvPr/>
        </p:nvSpPr>
        <p:spPr>
          <a:xfrm>
            <a:off x="2580293" y="4414300"/>
            <a:ext cx="1492200" cy="431100"/>
          </a:xfrm>
          <a:prstGeom prst="rect">
            <a:avLst/>
          </a:prstGeom>
          <a:solidFill>
            <a:srgbClr val="38761D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6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Barre d’outils</a:t>
            </a:r>
            <a:endParaRPr sz="16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42" name="Google Shape;342;p51"/>
          <p:cNvSpPr txBox="1"/>
          <p:nvPr/>
        </p:nvSpPr>
        <p:spPr>
          <a:xfrm>
            <a:off x="7496011" y="1138631"/>
            <a:ext cx="1492200" cy="431100"/>
          </a:xfrm>
          <a:prstGeom prst="rect">
            <a:avLst/>
          </a:prstGeom>
          <a:solidFill>
            <a:srgbClr val="6D3BBF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6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Barre latérale</a:t>
            </a:r>
            <a:endParaRPr sz="16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43" name="Google Shape;343;p51"/>
          <p:cNvSpPr txBox="1"/>
          <p:nvPr/>
        </p:nvSpPr>
        <p:spPr>
          <a:xfrm>
            <a:off x="4158067" y="4334425"/>
            <a:ext cx="26625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100">
                <a:latin typeface="Source Sans Pro"/>
                <a:ea typeface="Source Sans Pro"/>
                <a:cs typeface="Source Sans Pro"/>
                <a:sym typeface="Source Sans Pro"/>
              </a:rPr>
              <a:t>Sélection d’objet | Crayons</a:t>
            </a:r>
            <a:endParaRPr sz="11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100">
                <a:latin typeface="Source Sans Pro"/>
                <a:ea typeface="Source Sans Pro"/>
                <a:cs typeface="Source Sans Pro"/>
                <a:sym typeface="Source Sans Pro"/>
              </a:rPr>
              <a:t>Géométrie dynamique| Boîte de texte</a:t>
            </a:r>
            <a:endParaRPr sz="11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100">
                <a:latin typeface="Source Sans Pro"/>
                <a:ea typeface="Source Sans Pro"/>
                <a:cs typeface="Source Sans Pro"/>
                <a:sym typeface="Source Sans Pro"/>
              </a:rPr>
              <a:t>Éditeur d’équation | Sélection de couleur</a:t>
            </a:r>
            <a:endParaRPr sz="11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44" name="Google Shape;344;p51"/>
          <p:cNvSpPr txBox="1"/>
          <p:nvPr/>
        </p:nvSpPr>
        <p:spPr>
          <a:xfrm>
            <a:off x="7457917" y="1596625"/>
            <a:ext cx="1568400" cy="15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100">
                <a:latin typeface="Source Sans Pro"/>
                <a:ea typeface="Source Sans Pro"/>
                <a:cs typeface="Source Sans Pro"/>
                <a:sym typeface="Source Sans Pro"/>
              </a:rPr>
              <a:t>Actions</a:t>
            </a:r>
            <a:endParaRPr sz="11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800">
                <a:latin typeface="Source Sans Pro"/>
                <a:ea typeface="Source Sans Pro"/>
                <a:cs typeface="Source Sans Pro"/>
                <a:sym typeface="Source Sans Pro"/>
              </a:rPr>
              <a:t>(annuler et refaire)</a:t>
            </a:r>
            <a:endParaRPr sz="8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100">
                <a:latin typeface="Source Sans Pro"/>
                <a:ea typeface="Source Sans Pro"/>
                <a:cs typeface="Source Sans Pro"/>
                <a:sym typeface="Source Sans Pro"/>
              </a:rPr>
              <a:t>Options d’affichage </a:t>
            </a:r>
            <a:r>
              <a:rPr lang="fr-CA" sz="800">
                <a:latin typeface="Source Sans Pro"/>
                <a:ea typeface="Source Sans Pro"/>
                <a:cs typeface="Source Sans Pro"/>
                <a:sym typeface="Source Sans Pro"/>
              </a:rPr>
              <a:t>(plein écran, </a:t>
            </a:r>
            <a:r>
              <a:rPr lang="fr-CA" sz="800">
                <a:latin typeface="Source Sans Pro"/>
                <a:ea typeface="Source Sans Pro"/>
                <a:cs typeface="Source Sans Pro"/>
                <a:sym typeface="Source Sans Pro"/>
              </a:rPr>
              <a:t>agrandissement</a:t>
            </a:r>
            <a:r>
              <a:rPr lang="fr-CA" sz="800">
                <a:latin typeface="Source Sans Pro"/>
                <a:ea typeface="Source Sans Pro"/>
                <a:cs typeface="Source Sans Pro"/>
                <a:sym typeface="Source Sans Pro"/>
              </a:rPr>
              <a:t> et déplacement du canevas)</a:t>
            </a:r>
            <a:endParaRPr sz="8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100">
                <a:latin typeface="Source Sans Pro"/>
                <a:ea typeface="Source Sans Pro"/>
                <a:cs typeface="Source Sans Pro"/>
                <a:sym typeface="Source Sans Pro"/>
              </a:rPr>
              <a:t>Exportation en image</a:t>
            </a:r>
            <a:endParaRPr sz="11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800">
                <a:latin typeface="Source Sans Pro"/>
                <a:ea typeface="Source Sans Pro"/>
                <a:cs typeface="Source Sans Pro"/>
                <a:sym typeface="Source Sans Pro"/>
              </a:rPr>
              <a:t>(SVG, JPEG et PNG)</a:t>
            </a:r>
            <a:endParaRPr sz="8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45" name="Google Shape;345;p51"/>
          <p:cNvSpPr txBox="1"/>
          <p:nvPr/>
        </p:nvSpPr>
        <p:spPr>
          <a:xfrm>
            <a:off x="119825" y="1616550"/>
            <a:ext cx="1700100" cy="22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100">
                <a:latin typeface="Source Sans Pro"/>
                <a:ea typeface="Source Sans Pro"/>
                <a:cs typeface="Source Sans Pro"/>
                <a:sym typeface="Source Sans Pro"/>
              </a:rPr>
              <a:t>Banque d’éléments manipulables</a:t>
            </a:r>
            <a:endParaRPr sz="11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100">
                <a:latin typeface="Source Sans Pro"/>
                <a:ea typeface="Source Sans Pro"/>
                <a:cs typeface="Source Sans Pro"/>
                <a:sym typeface="Source Sans Pro"/>
              </a:rPr>
              <a:t>Paramètres</a:t>
            </a:r>
            <a:endParaRPr sz="11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100">
                <a:latin typeface="Source Sans Pro"/>
                <a:ea typeface="Source Sans Pro"/>
                <a:cs typeface="Source Sans Pro"/>
                <a:sym typeface="Source Sans Pro"/>
              </a:rPr>
              <a:t>Mode création</a:t>
            </a:r>
            <a:endParaRPr sz="11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100">
                <a:latin typeface="Source Sans Pro"/>
                <a:ea typeface="Source Sans Pro"/>
                <a:cs typeface="Source Sans Pro"/>
                <a:sym typeface="Source Sans Pro"/>
              </a:rPr>
              <a:t>Gestions et partage des fichiers (connexion requise)</a:t>
            </a:r>
            <a:endParaRPr sz="11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100">
                <a:latin typeface="Source Sans Pro"/>
                <a:ea typeface="Source Sans Pro"/>
                <a:cs typeface="Source Sans Pro"/>
                <a:sym typeface="Source Sans Pro"/>
              </a:rPr>
              <a:t>Section d’aide</a:t>
            </a:r>
            <a:endParaRPr sz="11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46" name="Google Shape;346;p51">
            <a:hlinkClick r:id="rId4"/>
          </p:cNvPr>
          <p:cNvSpPr/>
          <p:nvPr/>
        </p:nvSpPr>
        <p:spPr>
          <a:xfrm>
            <a:off x="6967300" y="26475"/>
            <a:ext cx="2073300" cy="3543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2857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sz="1300" u="sng">
                <a:solidFill>
                  <a:srgbClr val="434343"/>
                </a:solidFill>
                <a:latin typeface="Dosis"/>
                <a:ea typeface="Dosis"/>
                <a:cs typeface="Dosis"/>
                <a:sym typeface="Dosis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polypad.amplify.com/fr/p</a:t>
            </a:r>
            <a:endParaRPr b="1" sz="1300">
              <a:solidFill>
                <a:srgbClr val="434343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descr="File:Pixel 51 icon cursor click top left.svg - Wikimedia Commons" id="347" name="Google Shape;347;p5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885361" y="257692"/>
            <a:ext cx="230001" cy="230001"/>
          </a:xfrm>
          <a:prstGeom prst="rect">
            <a:avLst/>
          </a:prstGeom>
          <a:noFill/>
          <a:ln>
            <a:noFill/>
          </a:ln>
        </p:spPr>
      </p:pic>
      <p:sp>
        <p:nvSpPr>
          <p:cNvPr id="348" name="Google Shape;348;p51">
            <a:hlinkClick r:id="rId7"/>
          </p:cNvPr>
          <p:cNvSpPr/>
          <p:nvPr/>
        </p:nvSpPr>
        <p:spPr>
          <a:xfrm>
            <a:off x="6967300" y="25950"/>
            <a:ext cx="2073300" cy="354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Viga"/>
              <a:ea typeface="Viga"/>
              <a:cs typeface="Viga"/>
              <a:sym typeface="Vig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52"/>
          <p:cNvSpPr txBox="1"/>
          <p:nvPr>
            <p:ph type="title"/>
          </p:nvPr>
        </p:nvSpPr>
        <p:spPr>
          <a:xfrm>
            <a:off x="98250" y="-598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Polypad - C</a:t>
            </a:r>
            <a:r>
              <a:rPr lang="fr-CA"/>
              <a:t>réation d’un nouveau compte</a:t>
            </a:r>
            <a:endParaRPr/>
          </a:p>
        </p:txBody>
      </p:sp>
      <p:sp>
        <p:nvSpPr>
          <p:cNvPr id="354" name="Google Shape;354;p52">
            <a:hlinkClick r:id="rId3"/>
          </p:cNvPr>
          <p:cNvSpPr/>
          <p:nvPr/>
        </p:nvSpPr>
        <p:spPr>
          <a:xfrm>
            <a:off x="6967300" y="26475"/>
            <a:ext cx="2073300" cy="3543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2857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sz="1300" u="sng">
                <a:solidFill>
                  <a:srgbClr val="434343"/>
                </a:solidFill>
                <a:latin typeface="Dosis"/>
                <a:ea typeface="Dosis"/>
                <a:cs typeface="Dosis"/>
                <a:sym typeface="Dosi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polypad.amplify.com/fr/p</a:t>
            </a:r>
            <a:endParaRPr b="1" sz="1300">
              <a:solidFill>
                <a:srgbClr val="434343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descr="File:Pixel 51 icon cursor click top left.svg - Wikimedia Commons" id="355" name="Google Shape;355;p5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885361" y="257692"/>
            <a:ext cx="230001" cy="230001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Google Shape;356;p52">
            <a:hlinkClick r:id="rId6"/>
          </p:cNvPr>
          <p:cNvSpPr/>
          <p:nvPr/>
        </p:nvSpPr>
        <p:spPr>
          <a:xfrm>
            <a:off x="6967300" y="25950"/>
            <a:ext cx="2073300" cy="354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Viga"/>
              <a:ea typeface="Viga"/>
              <a:cs typeface="Viga"/>
              <a:sym typeface="Viga"/>
            </a:endParaRPr>
          </a:p>
        </p:txBody>
      </p:sp>
      <p:pic>
        <p:nvPicPr>
          <p:cNvPr id="357" name="Google Shape;357;p5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93650" y="751705"/>
            <a:ext cx="4975069" cy="4295849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p52"/>
          <p:cNvSpPr txBox="1"/>
          <p:nvPr/>
        </p:nvSpPr>
        <p:spPr>
          <a:xfrm>
            <a:off x="5666750" y="1031825"/>
            <a:ext cx="3218700" cy="37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600">
                <a:latin typeface="Source Sans Pro"/>
                <a:ea typeface="Source Sans Pro"/>
                <a:cs typeface="Source Sans Pro"/>
                <a:sym typeface="Source Sans Pro"/>
              </a:rPr>
              <a:t>L’outil Polypad est accessible gratuitement sans avoir à créer de compte. Cependant, la création d’un compte permet à l’enseignant:</a:t>
            </a:r>
            <a:endParaRPr sz="16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Font typeface="Source Sans Pro"/>
              <a:buChar char="●"/>
            </a:pPr>
            <a:r>
              <a:rPr lang="fr-CA" sz="1600">
                <a:latin typeface="Source Sans Pro"/>
                <a:ea typeface="Source Sans Pro"/>
                <a:cs typeface="Source Sans Pro"/>
                <a:sym typeface="Source Sans Pro"/>
              </a:rPr>
              <a:t>d’enregistrer et partager un canevas;</a:t>
            </a:r>
            <a:endParaRPr sz="16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SzPts val="1600"/>
              <a:buFont typeface="Source Sans Pro"/>
              <a:buChar char="●"/>
            </a:pPr>
            <a:r>
              <a:rPr lang="fr-CA" sz="1600">
                <a:latin typeface="Source Sans Pro"/>
                <a:ea typeface="Source Sans Pro"/>
                <a:cs typeface="Source Sans Pro"/>
                <a:sym typeface="Source Sans Pro"/>
              </a:rPr>
              <a:t>d'utiliser le même identifiant pour son compte Desmos et Polypad;</a:t>
            </a:r>
            <a:endParaRPr sz="16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30200" lvl="0" marL="457200" rtl="0" algn="l">
              <a:spcBef>
                <a:spcPts val="1000"/>
              </a:spcBef>
              <a:spcAft>
                <a:spcPts val="1000"/>
              </a:spcAft>
              <a:buSzPts val="1600"/>
              <a:buFont typeface="Source Sans Pro"/>
              <a:buChar char="●"/>
            </a:pPr>
            <a:r>
              <a:rPr lang="fr-CA" sz="1600">
                <a:latin typeface="Source Sans Pro"/>
                <a:ea typeface="Source Sans Pro"/>
                <a:cs typeface="Source Sans Pro"/>
                <a:sym typeface="Source Sans Pro"/>
              </a:rPr>
              <a:t>de partager directement dans Google Classroom et d'y publier des devoirs.</a:t>
            </a:r>
            <a:endParaRPr sz="16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3" name="Google Shape;363;p53"/>
          <p:cNvPicPr preferRelativeResize="0"/>
          <p:nvPr/>
        </p:nvPicPr>
        <p:blipFill rotWithShape="1">
          <a:blip r:embed="rId3">
            <a:alphaModFix/>
          </a:blip>
          <a:srcRect b="52176" l="0" r="0" t="0"/>
          <a:stretch/>
        </p:blipFill>
        <p:spPr>
          <a:xfrm>
            <a:off x="300875" y="815800"/>
            <a:ext cx="1751112" cy="991818"/>
          </a:xfrm>
          <a:prstGeom prst="flowChartDocument">
            <a:avLst/>
          </a:prstGeom>
          <a:noFill/>
          <a:ln>
            <a:noFill/>
          </a:ln>
        </p:spPr>
      </p:pic>
      <p:sp>
        <p:nvSpPr>
          <p:cNvPr id="364" name="Google Shape;364;p53"/>
          <p:cNvSpPr txBox="1"/>
          <p:nvPr>
            <p:ph type="title"/>
          </p:nvPr>
        </p:nvSpPr>
        <p:spPr>
          <a:xfrm>
            <a:off x="98250" y="-598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Polypad - Enregistrement et gestion des canevas</a:t>
            </a:r>
            <a:endParaRPr/>
          </a:p>
        </p:txBody>
      </p:sp>
      <p:sp>
        <p:nvSpPr>
          <p:cNvPr id="365" name="Google Shape;365;p53">
            <a:hlinkClick r:id="rId4"/>
          </p:cNvPr>
          <p:cNvSpPr/>
          <p:nvPr/>
        </p:nvSpPr>
        <p:spPr>
          <a:xfrm>
            <a:off x="6967300" y="26475"/>
            <a:ext cx="2073300" cy="3543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2857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sz="1300" u="sng">
                <a:solidFill>
                  <a:srgbClr val="434343"/>
                </a:solidFill>
                <a:latin typeface="Dosis"/>
                <a:ea typeface="Dosis"/>
                <a:cs typeface="Dosis"/>
                <a:sym typeface="Dosis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polypad.amplify.com/fr/p</a:t>
            </a:r>
            <a:endParaRPr b="1" sz="1300">
              <a:solidFill>
                <a:srgbClr val="434343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descr="File:Pixel 51 icon cursor click top left.svg - Wikimedia Commons" id="366" name="Google Shape;366;p5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885361" y="257692"/>
            <a:ext cx="230001" cy="230001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p53">
            <a:hlinkClick r:id="rId7"/>
          </p:cNvPr>
          <p:cNvSpPr/>
          <p:nvPr/>
        </p:nvSpPr>
        <p:spPr>
          <a:xfrm>
            <a:off x="6967300" y="25950"/>
            <a:ext cx="2073300" cy="354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Viga"/>
              <a:ea typeface="Viga"/>
              <a:cs typeface="Viga"/>
              <a:sym typeface="Viga"/>
            </a:endParaRPr>
          </a:p>
        </p:txBody>
      </p:sp>
      <p:cxnSp>
        <p:nvCxnSpPr>
          <p:cNvPr id="368" name="Google Shape;368;p53"/>
          <p:cNvCxnSpPr/>
          <p:nvPr/>
        </p:nvCxnSpPr>
        <p:spPr>
          <a:xfrm>
            <a:off x="6808700" y="1057825"/>
            <a:ext cx="9000" cy="3810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69" name="Google Shape;369;p53"/>
          <p:cNvSpPr txBox="1"/>
          <p:nvPr/>
        </p:nvSpPr>
        <p:spPr>
          <a:xfrm>
            <a:off x="2402950" y="1214437"/>
            <a:ext cx="40986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CA" sz="1100">
                <a:solidFill>
                  <a:srgbClr val="595959"/>
                </a:solidFill>
                <a:latin typeface="Dosis SemiBold"/>
                <a:ea typeface="Dosis SemiBold"/>
                <a:cs typeface="Dosis SemiBold"/>
                <a:sym typeface="Dosis SemiBold"/>
              </a:rPr>
              <a:t>Il est possible d’enregistrer et de partager en ligne, mais pas de sauvegarder en local.</a:t>
            </a:r>
            <a:endParaRPr i="1" sz="1100">
              <a:solidFill>
                <a:srgbClr val="595959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  <p:sp>
        <p:nvSpPr>
          <p:cNvPr id="370" name="Google Shape;370;p53"/>
          <p:cNvSpPr/>
          <p:nvPr/>
        </p:nvSpPr>
        <p:spPr>
          <a:xfrm>
            <a:off x="584450" y="815800"/>
            <a:ext cx="898500" cy="268800"/>
          </a:xfrm>
          <a:prstGeom prst="rect">
            <a:avLst/>
          </a:prstGeom>
          <a:noFill/>
          <a:ln cap="flat" cmpd="sng" w="28575">
            <a:solidFill>
              <a:srgbClr val="CC3C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71" name="Google Shape;371;p53"/>
          <p:cNvPicPr preferRelativeResize="0"/>
          <p:nvPr/>
        </p:nvPicPr>
        <p:blipFill rotWithShape="1">
          <a:blip r:embed="rId8">
            <a:alphaModFix/>
          </a:blip>
          <a:srcRect b="7680" l="21382" r="27501" t="6704"/>
          <a:stretch/>
        </p:blipFill>
        <p:spPr>
          <a:xfrm rot="-1492278">
            <a:off x="1367300" y="903153"/>
            <a:ext cx="266321" cy="324096"/>
          </a:xfrm>
          <a:prstGeom prst="rect">
            <a:avLst/>
          </a:prstGeom>
          <a:noFill/>
          <a:ln>
            <a:noFill/>
          </a:ln>
        </p:spPr>
      </p:pic>
      <p:sp>
        <p:nvSpPr>
          <p:cNvPr id="372" name="Google Shape;372;p53"/>
          <p:cNvSpPr txBox="1"/>
          <p:nvPr/>
        </p:nvSpPr>
        <p:spPr>
          <a:xfrm>
            <a:off x="2299875" y="998225"/>
            <a:ext cx="2958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Enregistrement de votre canevas.</a:t>
            </a:r>
            <a:endParaRPr>
              <a:solidFill>
                <a:srgbClr val="0069BF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  <p:sp>
        <p:nvSpPr>
          <p:cNvPr id="373" name="Google Shape;373;p53"/>
          <p:cNvSpPr txBox="1"/>
          <p:nvPr/>
        </p:nvSpPr>
        <p:spPr>
          <a:xfrm>
            <a:off x="2212517" y="3453725"/>
            <a:ext cx="43296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Vos enregistrements se retrouvent ici.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Possibilité de créer des dossiers pour mieux organiser vos fichiers.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  <p:sp>
        <p:nvSpPr>
          <p:cNvPr id="374" name="Google Shape;374;p53"/>
          <p:cNvSpPr/>
          <p:nvPr/>
        </p:nvSpPr>
        <p:spPr>
          <a:xfrm>
            <a:off x="1967400" y="3082182"/>
            <a:ext cx="224100" cy="1574400"/>
          </a:xfrm>
          <a:prstGeom prst="rightBrace">
            <a:avLst>
              <a:gd fmla="val 50000" name="adj1"/>
              <a:gd fmla="val 50000" name="adj2"/>
            </a:avLst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5" name="Google Shape;375;p53"/>
          <p:cNvSpPr txBox="1"/>
          <p:nvPr/>
        </p:nvSpPr>
        <p:spPr>
          <a:xfrm>
            <a:off x="2187400" y="2415200"/>
            <a:ext cx="43296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Modèles de canevas suggérés.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Aucune gestion possible de cette section.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  <p:sp>
        <p:nvSpPr>
          <p:cNvPr id="376" name="Google Shape;376;p53"/>
          <p:cNvSpPr txBox="1"/>
          <p:nvPr/>
        </p:nvSpPr>
        <p:spPr>
          <a:xfrm>
            <a:off x="7151363" y="1271525"/>
            <a:ext cx="16155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solidFill>
                  <a:schemeClr val="dk1"/>
                </a:solidFill>
                <a:latin typeface="Dosis SemiBold"/>
                <a:ea typeface="Dosis SemiBold"/>
                <a:cs typeface="Dosis SemiBold"/>
                <a:sym typeface="Dosis SemiBold"/>
              </a:rPr>
              <a:t>Exporter le canevas en tant qu’image</a:t>
            </a:r>
            <a:endParaRPr>
              <a:solidFill>
                <a:schemeClr val="dk1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  <p:pic>
        <p:nvPicPr>
          <p:cNvPr id="377" name="Google Shape;377;p5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227574" y="1882000"/>
            <a:ext cx="1615475" cy="2153975"/>
          </a:xfrm>
          <a:prstGeom prst="rect">
            <a:avLst/>
          </a:prstGeom>
          <a:noFill/>
          <a:ln>
            <a:noFill/>
          </a:ln>
        </p:spPr>
      </p:pic>
      <p:sp>
        <p:nvSpPr>
          <p:cNvPr id="378" name="Google Shape;378;p53"/>
          <p:cNvSpPr/>
          <p:nvPr/>
        </p:nvSpPr>
        <p:spPr>
          <a:xfrm>
            <a:off x="8583141" y="3030071"/>
            <a:ext cx="224100" cy="268800"/>
          </a:xfrm>
          <a:prstGeom prst="rect">
            <a:avLst/>
          </a:prstGeom>
          <a:noFill/>
          <a:ln cap="flat" cmpd="sng" w="28575">
            <a:solidFill>
              <a:srgbClr val="CC3C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79" name="Google Shape;379;p53"/>
          <p:cNvPicPr preferRelativeResize="0"/>
          <p:nvPr/>
        </p:nvPicPr>
        <p:blipFill rotWithShape="1">
          <a:blip r:embed="rId8">
            <a:alphaModFix/>
          </a:blip>
          <a:srcRect b="7680" l="21382" r="27501" t="6704"/>
          <a:stretch/>
        </p:blipFill>
        <p:spPr>
          <a:xfrm>
            <a:off x="8618950" y="3221696"/>
            <a:ext cx="224099" cy="272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Google Shape;380;p5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48613" y="2119043"/>
            <a:ext cx="1770175" cy="291802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81" name="Google Shape;381;p53"/>
          <p:cNvCxnSpPr/>
          <p:nvPr/>
        </p:nvCxnSpPr>
        <p:spPr>
          <a:xfrm flipH="1">
            <a:off x="223050" y="1902225"/>
            <a:ext cx="5899800" cy="33300"/>
          </a:xfrm>
          <a:prstGeom prst="straightConnector1">
            <a:avLst/>
          </a:prstGeom>
          <a:noFill/>
          <a:ln cap="flat" cmpd="sng" w="9525">
            <a:solidFill>
              <a:srgbClr val="434343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382" name="Google Shape;382;p53"/>
          <p:cNvSpPr/>
          <p:nvPr/>
        </p:nvSpPr>
        <p:spPr>
          <a:xfrm>
            <a:off x="1918775" y="2607950"/>
            <a:ext cx="57900" cy="230100"/>
          </a:xfrm>
          <a:prstGeom prst="rightBrace">
            <a:avLst>
              <a:gd fmla="val 50000" name="adj1"/>
              <a:gd fmla="val 50000" name="adj2"/>
            </a:avLst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" name="Google Shape;383;p53"/>
          <p:cNvSpPr/>
          <p:nvPr/>
        </p:nvSpPr>
        <p:spPr>
          <a:xfrm>
            <a:off x="727175" y="2106325"/>
            <a:ext cx="898500" cy="268800"/>
          </a:xfrm>
          <a:prstGeom prst="rect">
            <a:avLst/>
          </a:prstGeom>
          <a:noFill/>
          <a:ln cap="flat" cmpd="sng" w="28575">
            <a:solidFill>
              <a:srgbClr val="CC3C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84" name="Google Shape;384;p53"/>
          <p:cNvPicPr preferRelativeResize="0"/>
          <p:nvPr/>
        </p:nvPicPr>
        <p:blipFill rotWithShape="1">
          <a:blip r:embed="rId8">
            <a:alphaModFix/>
          </a:blip>
          <a:srcRect b="7680" l="21382" r="27501" t="6704"/>
          <a:stretch/>
        </p:blipFill>
        <p:spPr>
          <a:xfrm rot="-1492278">
            <a:off x="1490075" y="2147303"/>
            <a:ext cx="266321" cy="324096"/>
          </a:xfrm>
          <a:prstGeom prst="rect">
            <a:avLst/>
          </a:prstGeom>
          <a:noFill/>
          <a:ln>
            <a:noFill/>
          </a:ln>
        </p:spPr>
      </p:pic>
      <p:sp>
        <p:nvSpPr>
          <p:cNvPr id="385" name="Google Shape;385;p53"/>
          <p:cNvSpPr/>
          <p:nvPr/>
        </p:nvSpPr>
        <p:spPr>
          <a:xfrm>
            <a:off x="1918775" y="4724950"/>
            <a:ext cx="57900" cy="230100"/>
          </a:xfrm>
          <a:prstGeom prst="rightBrace">
            <a:avLst>
              <a:gd fmla="val 50000" name="adj1"/>
              <a:gd fmla="val 50000" name="adj2"/>
            </a:avLst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6" name="Google Shape;386;p53"/>
          <p:cNvSpPr txBox="1"/>
          <p:nvPr/>
        </p:nvSpPr>
        <p:spPr>
          <a:xfrm>
            <a:off x="2203828" y="4535805"/>
            <a:ext cx="43296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Il est possible de restaurer vos canevas </a:t>
            </a: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supprimés</a:t>
            </a: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 à partir de la poubelle.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  <p:sp>
        <p:nvSpPr>
          <p:cNvPr id="387" name="Google Shape;387;p53"/>
          <p:cNvSpPr/>
          <p:nvPr/>
        </p:nvSpPr>
        <p:spPr>
          <a:xfrm>
            <a:off x="2146975" y="1045384"/>
            <a:ext cx="57900" cy="354300"/>
          </a:xfrm>
          <a:prstGeom prst="rightBrace">
            <a:avLst>
              <a:gd fmla="val 50000" name="adj1"/>
              <a:gd fmla="val 50000" name="adj2"/>
            </a:avLst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54"/>
          <p:cNvSpPr txBox="1"/>
          <p:nvPr>
            <p:ph type="title"/>
          </p:nvPr>
        </p:nvSpPr>
        <p:spPr>
          <a:xfrm>
            <a:off x="98250" y="-598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Polypad - Mode Création</a:t>
            </a:r>
            <a:endParaRPr/>
          </a:p>
        </p:txBody>
      </p:sp>
      <p:sp>
        <p:nvSpPr>
          <p:cNvPr id="393" name="Google Shape;393;p54">
            <a:hlinkClick r:id="rId3"/>
          </p:cNvPr>
          <p:cNvSpPr/>
          <p:nvPr/>
        </p:nvSpPr>
        <p:spPr>
          <a:xfrm>
            <a:off x="6967300" y="26475"/>
            <a:ext cx="2073300" cy="3543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2857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sz="1300" u="sng">
                <a:solidFill>
                  <a:srgbClr val="434343"/>
                </a:solidFill>
                <a:latin typeface="Dosis"/>
                <a:ea typeface="Dosis"/>
                <a:cs typeface="Dosis"/>
                <a:sym typeface="Dosi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polypad.amplify.com/fr/p</a:t>
            </a:r>
            <a:endParaRPr b="1" sz="1300">
              <a:solidFill>
                <a:srgbClr val="434343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descr="File:Pixel 51 icon cursor click top left.svg - Wikimedia Commons" id="394" name="Google Shape;394;p5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885361" y="257692"/>
            <a:ext cx="230001" cy="230001"/>
          </a:xfrm>
          <a:prstGeom prst="rect">
            <a:avLst/>
          </a:prstGeom>
          <a:noFill/>
          <a:ln>
            <a:noFill/>
          </a:ln>
        </p:spPr>
      </p:pic>
      <p:sp>
        <p:nvSpPr>
          <p:cNvPr id="395" name="Google Shape;395;p54">
            <a:hlinkClick r:id="rId6"/>
          </p:cNvPr>
          <p:cNvSpPr/>
          <p:nvPr/>
        </p:nvSpPr>
        <p:spPr>
          <a:xfrm>
            <a:off x="6967300" y="25950"/>
            <a:ext cx="2073300" cy="354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Viga"/>
              <a:ea typeface="Viga"/>
              <a:cs typeface="Viga"/>
              <a:sym typeface="Viga"/>
            </a:endParaRPr>
          </a:p>
        </p:txBody>
      </p:sp>
      <p:pic>
        <p:nvPicPr>
          <p:cNvPr id="396" name="Google Shape;396;p5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38200" y="695250"/>
            <a:ext cx="2028307" cy="4295850"/>
          </a:xfrm>
          <a:prstGeom prst="rect">
            <a:avLst/>
          </a:prstGeom>
          <a:noFill/>
          <a:ln>
            <a:noFill/>
          </a:ln>
        </p:spPr>
      </p:pic>
      <p:sp>
        <p:nvSpPr>
          <p:cNvPr id="397" name="Google Shape;397;p54"/>
          <p:cNvSpPr/>
          <p:nvPr/>
        </p:nvSpPr>
        <p:spPr>
          <a:xfrm>
            <a:off x="1191275" y="714995"/>
            <a:ext cx="977400" cy="295800"/>
          </a:xfrm>
          <a:prstGeom prst="rect">
            <a:avLst/>
          </a:prstGeom>
          <a:noFill/>
          <a:ln cap="flat" cmpd="sng" w="28575">
            <a:solidFill>
              <a:srgbClr val="CC3C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98" name="Google Shape;398;p54"/>
          <p:cNvPicPr preferRelativeResize="0"/>
          <p:nvPr/>
        </p:nvPicPr>
        <p:blipFill rotWithShape="1">
          <a:blip r:embed="rId8">
            <a:alphaModFix/>
          </a:blip>
          <a:srcRect b="7680" l="21382" r="27501" t="6704"/>
          <a:stretch/>
        </p:blipFill>
        <p:spPr>
          <a:xfrm rot="-1492278">
            <a:off x="1976900" y="856570"/>
            <a:ext cx="266321" cy="324096"/>
          </a:xfrm>
          <a:prstGeom prst="rect">
            <a:avLst/>
          </a:prstGeom>
          <a:noFill/>
          <a:ln>
            <a:noFill/>
          </a:ln>
        </p:spPr>
      </p:pic>
      <p:sp>
        <p:nvSpPr>
          <p:cNvPr id="399" name="Google Shape;399;p54"/>
          <p:cNvSpPr/>
          <p:nvPr/>
        </p:nvSpPr>
        <p:spPr>
          <a:xfrm>
            <a:off x="1106750" y="1856500"/>
            <a:ext cx="1565400" cy="457500"/>
          </a:xfrm>
          <a:prstGeom prst="rect">
            <a:avLst/>
          </a:prstGeom>
          <a:noFill/>
          <a:ln cap="flat" cmpd="sng" w="28575">
            <a:solidFill>
              <a:srgbClr val="CC3C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00" name="Google Shape;400;p54"/>
          <p:cNvPicPr preferRelativeResize="0"/>
          <p:nvPr/>
        </p:nvPicPr>
        <p:blipFill rotWithShape="1">
          <a:blip r:embed="rId8">
            <a:alphaModFix/>
          </a:blip>
          <a:srcRect b="7680" l="21382" r="27501" t="6704"/>
          <a:stretch/>
        </p:blipFill>
        <p:spPr>
          <a:xfrm rot="-1492278">
            <a:off x="2544375" y="1897470"/>
            <a:ext cx="266321" cy="324096"/>
          </a:xfrm>
          <a:prstGeom prst="rect">
            <a:avLst/>
          </a:prstGeom>
          <a:noFill/>
          <a:ln>
            <a:noFill/>
          </a:ln>
        </p:spPr>
      </p:pic>
      <p:sp>
        <p:nvSpPr>
          <p:cNvPr id="401" name="Google Shape;401;p54"/>
          <p:cNvSpPr txBox="1"/>
          <p:nvPr/>
        </p:nvSpPr>
        <p:spPr>
          <a:xfrm>
            <a:off x="3586200" y="1039800"/>
            <a:ext cx="4329600" cy="329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600">
                <a:latin typeface="Dosis SemiBold"/>
                <a:ea typeface="Dosis SemiBold"/>
                <a:cs typeface="Dosis SemiBold"/>
                <a:sym typeface="Dosis SemiBold"/>
              </a:rPr>
              <a:t>L’activation du Mode création permet de:</a:t>
            </a:r>
            <a:endParaRPr sz="1600"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SzPts val="1600"/>
              <a:buFont typeface="Dosis SemiBold"/>
              <a:buChar char="●"/>
            </a:pPr>
            <a:r>
              <a:rPr lang="fr-CA" sz="1600">
                <a:latin typeface="Dosis SemiBold"/>
                <a:ea typeface="Dosis SemiBold"/>
                <a:cs typeface="Dosis SemiBold"/>
                <a:sym typeface="Dosis SemiBold"/>
              </a:rPr>
              <a:t>accéder à des propriétés avancées des tuiles;</a:t>
            </a:r>
            <a:endParaRPr sz="1600"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SzPts val="1600"/>
              <a:buFont typeface="Dosis SemiBold"/>
              <a:buChar char="●"/>
            </a:pPr>
            <a:r>
              <a:rPr lang="fr-CA" sz="1600">
                <a:latin typeface="Dosis SemiBold"/>
                <a:ea typeface="Dosis SemiBold"/>
                <a:cs typeface="Dosis SemiBold"/>
                <a:sym typeface="Dosis SemiBold"/>
              </a:rPr>
              <a:t>ajouter des boutons d’action;</a:t>
            </a:r>
            <a:endParaRPr sz="1600"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SzPts val="1600"/>
              <a:buFont typeface="Dosis SemiBold"/>
              <a:buChar char="●"/>
            </a:pPr>
            <a:r>
              <a:rPr lang="fr-CA" sz="1600">
                <a:latin typeface="Dosis SemiBold"/>
                <a:ea typeface="Dosis SemiBold"/>
                <a:cs typeface="Dosis SemiBold"/>
                <a:sym typeface="Dosis SemiBold"/>
              </a:rPr>
              <a:t>accéder aux outils de création;</a:t>
            </a:r>
            <a:endParaRPr sz="1600"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SzPts val="1600"/>
              <a:buFont typeface="Dosis SemiBold"/>
              <a:buChar char="●"/>
            </a:pPr>
            <a:r>
              <a:rPr lang="fr-CA" sz="1600">
                <a:latin typeface="Dosis SemiBold"/>
                <a:ea typeface="Dosis SemiBold"/>
                <a:cs typeface="Dosis SemiBold"/>
                <a:sym typeface="Dosis SemiBold"/>
              </a:rPr>
              <a:t>modifier, limiter ou retirer des paramètres de tuile;</a:t>
            </a:r>
            <a:endParaRPr sz="1600"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SzPts val="1600"/>
              <a:buFont typeface="Dosis SemiBold"/>
              <a:buChar char="●"/>
            </a:pPr>
            <a:r>
              <a:rPr lang="fr-CA" sz="1600">
                <a:latin typeface="Dosis SemiBold"/>
                <a:ea typeface="Dosis SemiBold"/>
                <a:cs typeface="Dosis SemiBold"/>
                <a:sym typeface="Dosis SemiBold"/>
              </a:rPr>
              <a:t>sélectionner</a:t>
            </a:r>
            <a:r>
              <a:rPr lang="fr-CA" sz="1600">
                <a:latin typeface="Dosis SemiBold"/>
                <a:ea typeface="Dosis SemiBold"/>
                <a:cs typeface="Dosis SemiBold"/>
                <a:sym typeface="Dosis SemiBold"/>
              </a:rPr>
              <a:t> les outils à afficher;</a:t>
            </a:r>
            <a:endParaRPr sz="1600"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SzPts val="1600"/>
              <a:buFont typeface="Dosis SemiBold"/>
              <a:buChar char="●"/>
            </a:pPr>
            <a:r>
              <a:rPr lang="fr-CA" sz="1600">
                <a:latin typeface="Dosis SemiBold"/>
                <a:ea typeface="Dosis SemiBold"/>
                <a:cs typeface="Dosis SemiBold"/>
                <a:sym typeface="Dosis SemiBold"/>
              </a:rPr>
              <a:t>retirer des tuiles ou des catégories; </a:t>
            </a:r>
            <a:endParaRPr sz="1600"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30200" lvl="0" marL="457200" rtl="0" algn="l">
              <a:spcBef>
                <a:spcPts val="1000"/>
              </a:spcBef>
              <a:spcAft>
                <a:spcPts val="1000"/>
              </a:spcAft>
              <a:buSzPts val="1600"/>
              <a:buFont typeface="Dosis SemiBold"/>
              <a:buChar char="●"/>
            </a:pPr>
            <a:r>
              <a:rPr lang="fr-CA" sz="1600">
                <a:latin typeface="Dosis SemiBold"/>
                <a:ea typeface="Dosis SemiBold"/>
                <a:cs typeface="Dosis SemiBold"/>
                <a:sym typeface="Dosis SemiBold"/>
              </a:rPr>
              <a:t>verrouiller</a:t>
            </a:r>
            <a:r>
              <a:rPr lang="fr-CA" sz="1600">
                <a:latin typeface="Dosis SemiBold"/>
                <a:ea typeface="Dosis SemiBold"/>
                <a:cs typeface="Dosis SemiBold"/>
                <a:sym typeface="Dosis SemiBold"/>
              </a:rPr>
              <a:t> les tuiles.</a:t>
            </a:r>
            <a:endParaRPr sz="1600"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55"/>
          <p:cNvSpPr txBox="1"/>
          <p:nvPr>
            <p:ph type="title"/>
          </p:nvPr>
        </p:nvSpPr>
        <p:spPr>
          <a:xfrm>
            <a:off x="98250" y="-598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Polypad - Options de partage</a:t>
            </a:r>
            <a:endParaRPr/>
          </a:p>
        </p:txBody>
      </p:sp>
      <p:sp>
        <p:nvSpPr>
          <p:cNvPr id="407" name="Google Shape;407;p55">
            <a:hlinkClick r:id="rId3"/>
          </p:cNvPr>
          <p:cNvSpPr/>
          <p:nvPr/>
        </p:nvSpPr>
        <p:spPr>
          <a:xfrm>
            <a:off x="6967300" y="26475"/>
            <a:ext cx="2073300" cy="3543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2857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sz="1300" u="sng">
                <a:solidFill>
                  <a:srgbClr val="434343"/>
                </a:solidFill>
                <a:latin typeface="Dosis"/>
                <a:ea typeface="Dosis"/>
                <a:cs typeface="Dosis"/>
                <a:sym typeface="Dosi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polypad.amplify.com/fr/p</a:t>
            </a:r>
            <a:endParaRPr b="1" sz="1300">
              <a:solidFill>
                <a:srgbClr val="434343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descr="File:Pixel 51 icon cursor click top left.svg - Wikimedia Commons" id="408" name="Google Shape;408;p5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885361" y="257692"/>
            <a:ext cx="230001" cy="230001"/>
          </a:xfrm>
          <a:prstGeom prst="rect">
            <a:avLst/>
          </a:prstGeom>
          <a:noFill/>
          <a:ln>
            <a:noFill/>
          </a:ln>
        </p:spPr>
      </p:pic>
      <p:sp>
        <p:nvSpPr>
          <p:cNvPr id="409" name="Google Shape;409;p55">
            <a:hlinkClick r:id="rId6"/>
          </p:cNvPr>
          <p:cNvSpPr/>
          <p:nvPr/>
        </p:nvSpPr>
        <p:spPr>
          <a:xfrm>
            <a:off x="6967300" y="25950"/>
            <a:ext cx="2073300" cy="354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410" name="Google Shape;410;p55"/>
          <p:cNvSpPr/>
          <p:nvPr/>
        </p:nvSpPr>
        <p:spPr>
          <a:xfrm>
            <a:off x="6216125" y="1075235"/>
            <a:ext cx="2458500" cy="3774600"/>
          </a:xfrm>
          <a:prstGeom prst="rect">
            <a:avLst/>
          </a:prstGeom>
          <a:solidFill>
            <a:srgbClr val="F3F3F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1" name="Google Shape;411;p55"/>
          <p:cNvSpPr/>
          <p:nvPr/>
        </p:nvSpPr>
        <p:spPr>
          <a:xfrm>
            <a:off x="3342763" y="1057825"/>
            <a:ext cx="2458500" cy="3774600"/>
          </a:xfrm>
          <a:prstGeom prst="rect">
            <a:avLst/>
          </a:prstGeom>
          <a:solidFill>
            <a:srgbClr val="F3F3F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" name="Google Shape;412;p55"/>
          <p:cNvSpPr/>
          <p:nvPr/>
        </p:nvSpPr>
        <p:spPr>
          <a:xfrm>
            <a:off x="469400" y="1057825"/>
            <a:ext cx="2458500" cy="3774600"/>
          </a:xfrm>
          <a:prstGeom prst="rect">
            <a:avLst/>
          </a:prstGeom>
          <a:solidFill>
            <a:srgbClr val="F3F3F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13" name="Google Shape;413;p5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094800" y="1218300"/>
            <a:ext cx="701125" cy="604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4" name="Google Shape;414;p55"/>
          <p:cNvPicPr preferRelativeResize="0"/>
          <p:nvPr/>
        </p:nvPicPr>
        <p:blipFill rotWithShape="1">
          <a:blip r:embed="rId8">
            <a:alphaModFix/>
          </a:blip>
          <a:srcRect b="16407" l="18013" r="16224" t="20948"/>
          <a:stretch/>
        </p:blipFill>
        <p:spPr>
          <a:xfrm>
            <a:off x="1381513" y="1218300"/>
            <a:ext cx="634264" cy="604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5" name="Google Shape;415;p55">
            <a:hlinkClick r:id="rId9"/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783960" y="1218300"/>
            <a:ext cx="1576106" cy="604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6" name="Google Shape;416;p55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686434" y="2085000"/>
            <a:ext cx="1857475" cy="240114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7" name="Google Shape;417;p55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6280949" y="2110226"/>
            <a:ext cx="2022198" cy="108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8" name="Google Shape;418;p55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6754801" y="3349272"/>
            <a:ext cx="1857475" cy="1279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419" name="Google Shape;419;p55"/>
          <p:cNvPicPr preferRelativeResize="0"/>
          <p:nvPr/>
        </p:nvPicPr>
        <p:blipFill rotWithShape="1">
          <a:blip r:embed="rId14">
            <a:alphaModFix/>
          </a:blip>
          <a:srcRect b="7680" l="21382" r="27501" t="6704"/>
          <a:stretch/>
        </p:blipFill>
        <p:spPr>
          <a:xfrm>
            <a:off x="5158104" y="4240600"/>
            <a:ext cx="385800" cy="469501"/>
          </a:xfrm>
          <a:prstGeom prst="rect">
            <a:avLst/>
          </a:prstGeom>
          <a:noFill/>
          <a:ln>
            <a:noFill/>
          </a:ln>
        </p:spPr>
      </p:pic>
      <p:sp>
        <p:nvSpPr>
          <p:cNvPr id="420" name="Google Shape;420;p55"/>
          <p:cNvSpPr/>
          <p:nvPr/>
        </p:nvSpPr>
        <p:spPr>
          <a:xfrm>
            <a:off x="7804875" y="2511205"/>
            <a:ext cx="215100" cy="218100"/>
          </a:xfrm>
          <a:prstGeom prst="ellipse">
            <a:avLst/>
          </a:prstGeom>
          <a:noFill/>
          <a:ln cap="flat" cmpd="sng" w="19050">
            <a:solidFill>
              <a:srgbClr val="CC3C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" name="Google Shape;421;p55"/>
          <p:cNvSpPr/>
          <p:nvPr/>
        </p:nvSpPr>
        <p:spPr>
          <a:xfrm>
            <a:off x="6879295" y="3711511"/>
            <a:ext cx="272700" cy="259500"/>
          </a:xfrm>
          <a:prstGeom prst="ellipse">
            <a:avLst/>
          </a:prstGeom>
          <a:noFill/>
          <a:ln cap="flat" cmpd="sng" w="19050">
            <a:solidFill>
              <a:srgbClr val="CC3C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22" name="Google Shape;422;p55"/>
          <p:cNvPicPr preferRelativeResize="0"/>
          <p:nvPr/>
        </p:nvPicPr>
        <p:blipFill rotWithShape="1">
          <a:blip r:embed="rId14">
            <a:alphaModFix/>
          </a:blip>
          <a:srcRect b="7680" l="21382" r="27501" t="6704"/>
          <a:stretch/>
        </p:blipFill>
        <p:spPr>
          <a:xfrm>
            <a:off x="7840686" y="2620169"/>
            <a:ext cx="179301" cy="21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3" name="Google Shape;423;p55"/>
          <p:cNvPicPr preferRelativeResize="0"/>
          <p:nvPr/>
        </p:nvPicPr>
        <p:blipFill rotWithShape="1">
          <a:blip r:embed="rId14">
            <a:alphaModFix/>
          </a:blip>
          <a:srcRect b="7680" l="21382" r="27501" t="6704"/>
          <a:stretch/>
        </p:blipFill>
        <p:spPr>
          <a:xfrm>
            <a:off x="6965472" y="3879875"/>
            <a:ext cx="179301" cy="2182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24" name="Google Shape;424;p55"/>
          <p:cNvCxnSpPr>
            <a:stCxn id="422" idx="1"/>
            <a:endCxn id="421" idx="0"/>
          </p:cNvCxnSpPr>
          <p:nvPr/>
        </p:nvCxnSpPr>
        <p:spPr>
          <a:xfrm flipH="1">
            <a:off x="7015686" y="2729269"/>
            <a:ext cx="825000" cy="982200"/>
          </a:xfrm>
          <a:prstGeom prst="straightConnector1">
            <a:avLst/>
          </a:prstGeom>
          <a:noFill/>
          <a:ln cap="flat" cmpd="sng" w="19050">
            <a:solidFill>
              <a:srgbClr val="CC3C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25" name="Google Shape;425;p55"/>
          <p:cNvSpPr txBox="1"/>
          <p:nvPr/>
        </p:nvSpPr>
        <p:spPr>
          <a:xfrm>
            <a:off x="545600" y="1898675"/>
            <a:ext cx="2188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>
                <a:latin typeface="Dosis SemiBold"/>
                <a:ea typeface="Dosis SemiBold"/>
                <a:cs typeface="Dosis SemiBold"/>
                <a:sym typeface="Dosis SemiBold"/>
              </a:rPr>
              <a:t>Partager le lien</a:t>
            </a:r>
            <a:endParaRPr sz="1200"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  <p:pic>
        <p:nvPicPr>
          <p:cNvPr id="426" name="Google Shape;426;p55"/>
          <p:cNvPicPr preferRelativeResize="0"/>
          <p:nvPr/>
        </p:nvPicPr>
        <p:blipFill rotWithShape="1">
          <a:blip r:embed="rId14">
            <a:alphaModFix/>
          </a:blip>
          <a:srcRect b="7680" l="21382" r="27501" t="6704"/>
          <a:stretch/>
        </p:blipFill>
        <p:spPr>
          <a:xfrm>
            <a:off x="1218986" y="3176475"/>
            <a:ext cx="179301" cy="21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7" name="Google Shape;427;p55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604401" y="2179537"/>
            <a:ext cx="2188500" cy="2570165"/>
          </a:xfrm>
          <a:prstGeom prst="rect">
            <a:avLst/>
          </a:prstGeom>
          <a:noFill/>
          <a:ln>
            <a:noFill/>
          </a:ln>
        </p:spPr>
      </p:pic>
      <p:sp>
        <p:nvSpPr>
          <p:cNvPr id="428" name="Google Shape;428;p55"/>
          <p:cNvSpPr/>
          <p:nvPr/>
        </p:nvSpPr>
        <p:spPr>
          <a:xfrm>
            <a:off x="896175" y="3195913"/>
            <a:ext cx="569400" cy="2181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9" name="Google Shape;429;p55"/>
          <p:cNvSpPr/>
          <p:nvPr/>
        </p:nvSpPr>
        <p:spPr>
          <a:xfrm>
            <a:off x="1371650" y="2281375"/>
            <a:ext cx="1362600" cy="1494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30" name="Google Shape;430;p55"/>
          <p:cNvCxnSpPr>
            <a:stCxn id="428" idx="0"/>
          </p:cNvCxnSpPr>
          <p:nvPr/>
        </p:nvCxnSpPr>
        <p:spPr>
          <a:xfrm flipH="1" rot="10800000">
            <a:off x="1180875" y="2481913"/>
            <a:ext cx="381000" cy="7140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31" name="Google Shape;431;p55"/>
          <p:cNvSpPr txBox="1"/>
          <p:nvPr/>
        </p:nvSpPr>
        <p:spPr>
          <a:xfrm>
            <a:off x="1738047" y="2366387"/>
            <a:ext cx="8631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900">
                <a:solidFill>
                  <a:srgbClr val="FF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Copier le lien</a:t>
            </a:r>
            <a:endParaRPr sz="900">
              <a:solidFill>
                <a:srgbClr val="FF0000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56"/>
          <p:cNvSpPr txBox="1"/>
          <p:nvPr>
            <p:ph type="title"/>
          </p:nvPr>
        </p:nvSpPr>
        <p:spPr>
          <a:xfrm>
            <a:off x="98250" y="-598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Polypad - R</a:t>
            </a:r>
            <a:r>
              <a:rPr lang="fr-CA"/>
              <a:t>accourcis clavier</a:t>
            </a:r>
            <a:endParaRPr/>
          </a:p>
        </p:txBody>
      </p:sp>
      <p:graphicFrame>
        <p:nvGraphicFramePr>
          <p:cNvPr id="437" name="Google Shape;437;p56"/>
          <p:cNvGraphicFramePr/>
          <p:nvPr/>
        </p:nvGraphicFramePr>
        <p:xfrm>
          <a:off x="665638" y="794275"/>
          <a:ext cx="3000000" cy="3000000"/>
        </p:xfrm>
        <a:graphic>
          <a:graphicData uri="http://schemas.openxmlformats.org/drawingml/2006/table">
            <a:tbl>
              <a:tblPr>
                <a:solidFill>
                  <a:srgbClr val="FFFFFF"/>
                </a:solidFill>
                <a:tableStyleId>{7290E269-0DCD-4423-AF77-FDA2826D1F0C}</a:tableStyleId>
              </a:tblPr>
              <a:tblGrid>
                <a:gridCol w="1790700"/>
                <a:gridCol w="6296025"/>
              </a:tblGrid>
              <a:tr h="4000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CA" sz="1250">
                          <a:solidFill>
                            <a:srgbClr val="1D2125"/>
                          </a:solidFill>
                          <a:highlight>
                            <a:srgbClr val="FFFFFF"/>
                          </a:highlight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MAJ﻿</a:t>
                      </a:r>
                      <a:endParaRPr sz="1250">
                        <a:solidFill>
                          <a:srgbClr val="1D2125"/>
                        </a:solidFill>
                        <a:highlight>
                          <a:srgbClr val="FFFFFF"/>
                        </a:highlight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T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CA" sz="1250">
                          <a:highlight>
                            <a:srgbClr val="FFFFFF"/>
                          </a:highlight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Maintenir la touche enfoncée pour sélectionner plusieurs tuiles.</a:t>
                      </a:r>
                      <a:endParaRPr sz="1250">
                        <a:highlight>
                          <a:srgbClr val="FFFFFF"/>
                        </a:highlight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T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CA" sz="1250">
                          <a:solidFill>
                            <a:srgbClr val="1D2125"/>
                          </a:solidFill>
                          <a:highlight>
                            <a:srgbClr val="FFFFFF"/>
                          </a:highlight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ALT﻿</a:t>
                      </a:r>
                      <a:endParaRPr sz="1250">
                        <a:solidFill>
                          <a:srgbClr val="1D2125"/>
                        </a:solidFill>
                        <a:highlight>
                          <a:srgbClr val="FFFFFF"/>
                        </a:highlight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T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CA" sz="1250">
                          <a:highlight>
                            <a:srgbClr val="FFFFFF"/>
                          </a:highlight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Maintenir la touche enfoncée avant de sélectionner une tuile et la déplacer pour créer une copie.</a:t>
                      </a:r>
                      <a:endParaRPr sz="1250">
                        <a:highlight>
                          <a:srgbClr val="FFFFFF"/>
                        </a:highlight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T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CA" sz="1250">
                          <a:solidFill>
                            <a:srgbClr val="1D2125"/>
                          </a:solidFill>
                          <a:highlight>
                            <a:srgbClr val="FFFFFF"/>
                          </a:highlight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ESPACE﻿</a:t>
                      </a:r>
                      <a:endParaRPr sz="1250">
                        <a:solidFill>
                          <a:srgbClr val="1D2125"/>
                        </a:solidFill>
                        <a:highlight>
                          <a:srgbClr val="FFFFFF"/>
                        </a:highlight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T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CA" sz="1250">
                          <a:highlight>
                            <a:srgbClr val="FFFFFF"/>
                          </a:highlight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Maintenir la touche enfoncée pour passer temporairement à l'outil panoramique et déplacer le canevas avec la souris.</a:t>
                      </a:r>
                      <a:endParaRPr sz="1250">
                        <a:highlight>
                          <a:srgbClr val="FFFFFF"/>
                        </a:highlight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T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CA" sz="1250">
                          <a:solidFill>
                            <a:srgbClr val="1D2125"/>
                          </a:solidFill>
                          <a:highlight>
                            <a:srgbClr val="FFFFFF"/>
                          </a:highlight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C﻿</a:t>
                      </a:r>
                      <a:endParaRPr sz="1250">
                        <a:solidFill>
                          <a:srgbClr val="1D2125"/>
                        </a:solidFill>
                        <a:highlight>
                          <a:srgbClr val="FFFFFF"/>
                        </a:highlight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T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CA" sz="1250">
                          <a:highlight>
                            <a:srgbClr val="FFFFFF"/>
                          </a:highlight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Dupliquer la sélection actuelle.</a:t>
                      </a:r>
                      <a:endParaRPr sz="1250">
                        <a:highlight>
                          <a:srgbClr val="FFFFFF"/>
                        </a:highlight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T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CA" sz="1250">
                          <a:solidFill>
                            <a:srgbClr val="1D2125"/>
                          </a:solidFill>
                          <a:highlight>
                            <a:srgbClr val="FFFFFF"/>
                          </a:highlight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R</a:t>
                      </a:r>
                      <a:endParaRPr sz="1250">
                        <a:solidFill>
                          <a:srgbClr val="1D2125"/>
                        </a:solidFill>
                        <a:highlight>
                          <a:srgbClr val="FFFFFF"/>
                        </a:highlight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T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CA" sz="1250">
                          <a:highlight>
                            <a:srgbClr val="FFFFFF"/>
                          </a:highlight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DFaire pivoter la sélection actuelle de 15° sens horaire. Maintenir la touche MAJ enfoncée pour faire pivoter de 15° sens antihoraire.</a:t>
                      </a:r>
                      <a:endParaRPr sz="1250">
                        <a:highlight>
                          <a:srgbClr val="FFFFFF"/>
                        </a:highlight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T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CA" sz="1250">
                          <a:solidFill>
                            <a:srgbClr val="1D2125"/>
                          </a:solidFill>
                          <a:highlight>
                            <a:srgbClr val="FFFFFF"/>
                          </a:highlight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S,D,F,A</a:t>
                      </a:r>
                      <a:endParaRPr sz="1250">
                        <a:solidFill>
                          <a:srgbClr val="1D2125"/>
                        </a:solidFill>
                        <a:highlight>
                          <a:srgbClr val="FFFFFF"/>
                        </a:highlight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T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CA" sz="1250">
                          <a:highlight>
                            <a:srgbClr val="FFFFFF"/>
                          </a:highlight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Respectivement, Déplacer le focus vers la barre latérale à gauche, la barre d'outils en bas, la zone de canevas ou la barre d'action d’une tuile.</a:t>
                      </a:r>
                      <a:endParaRPr sz="1250">
                        <a:highlight>
                          <a:srgbClr val="FFFFFF"/>
                        </a:highlight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T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CA" sz="1250">
                          <a:solidFill>
                            <a:srgbClr val="1D2125"/>
                          </a:solidFill>
                          <a:highlight>
                            <a:srgbClr val="FFFFFF"/>
                          </a:highlight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V,P,G,T,Q,E</a:t>
                      </a:r>
                      <a:endParaRPr sz="1250">
                        <a:solidFill>
                          <a:srgbClr val="1D2125"/>
                        </a:solidFill>
                        <a:highlight>
                          <a:srgbClr val="FFFFFF"/>
                        </a:highlight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T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CA" sz="1250">
                          <a:highlight>
                            <a:srgbClr val="FFFFFF"/>
                          </a:highlight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Respectivement, basculer vers l'outil de déplacement, stylo, géométrie, texte, équation ou gomme.</a:t>
                      </a:r>
                      <a:endParaRPr sz="1250">
                        <a:highlight>
                          <a:srgbClr val="FFFFFF"/>
                        </a:highlight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T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438" name="Google Shape;438;p56"/>
          <p:cNvSpPr txBox="1"/>
          <p:nvPr/>
        </p:nvSpPr>
        <p:spPr>
          <a:xfrm>
            <a:off x="742400" y="4643950"/>
            <a:ext cx="76707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5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Voir la liste complète dans l’</a:t>
            </a:r>
            <a:r>
              <a:rPr lang="fr-CA" sz="1500" u="sng">
                <a:solidFill>
                  <a:srgbClr val="3564B9"/>
                </a:solid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autoformation sur Campus RÉCIT</a:t>
            </a:r>
            <a:r>
              <a:rPr lang="fr-CA" sz="15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15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57"/>
          <p:cNvSpPr txBox="1"/>
          <p:nvPr>
            <p:ph type="title"/>
          </p:nvPr>
        </p:nvSpPr>
        <p:spPr>
          <a:xfrm>
            <a:off x="265500" y="877325"/>
            <a:ext cx="4045200" cy="2828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4500"/>
              <a:t>Démonstration et manipulation </a:t>
            </a:r>
            <a:endParaRPr sz="4500"/>
          </a:p>
        </p:txBody>
      </p:sp>
      <p:pic>
        <p:nvPicPr>
          <p:cNvPr id="444" name="Google Shape;444;p57" title="logo polypa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14100" y="1337100"/>
            <a:ext cx="3578749" cy="2112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58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Démonstrations</a:t>
            </a:r>
            <a:endParaRPr/>
          </a:p>
        </p:txBody>
      </p:sp>
      <p:sp>
        <p:nvSpPr>
          <p:cNvPr id="450" name="Google Shape;450;p58"/>
          <p:cNvSpPr txBox="1"/>
          <p:nvPr/>
        </p:nvSpPr>
        <p:spPr>
          <a:xfrm>
            <a:off x="98250" y="1025875"/>
            <a:ext cx="2796300" cy="23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900">
                <a:solidFill>
                  <a:srgbClr val="0A0A0A"/>
                </a:solidFill>
                <a:latin typeface="Dosis SemiBold"/>
                <a:ea typeface="Dosis SemiBold"/>
                <a:cs typeface="Dosis SemiBold"/>
                <a:sym typeface="Dosis SemiBold"/>
              </a:rPr>
              <a:t>Géométrie</a:t>
            </a:r>
            <a:endParaRPr sz="1900">
              <a:solidFill>
                <a:srgbClr val="0A0A0A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0069BF"/>
              </a:buClr>
              <a:buSzPts val="1500"/>
              <a:buFont typeface="Dosis SemiBold"/>
              <a:buChar char="-"/>
            </a:pPr>
            <a:r>
              <a:rPr lang="fr-CA" sz="1500" u="sng">
                <a:solidFill>
                  <a:srgbClr val="0069BF"/>
                </a:solidFill>
                <a:latin typeface="Dosis SemiBold"/>
                <a:ea typeface="Dosis SemiBold"/>
                <a:cs typeface="Dosis SemiBold"/>
                <a:sym typeface="Dosis SemiBold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Développement des solides</a:t>
            </a:r>
            <a:endParaRPr sz="1500">
              <a:solidFill>
                <a:srgbClr val="0069BF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0069BF"/>
              </a:buClr>
              <a:buSzPts val="1500"/>
              <a:buFont typeface="Dosis SemiBold"/>
              <a:buChar char="-"/>
            </a:pPr>
            <a:r>
              <a:rPr lang="fr-CA" sz="1500" u="sng">
                <a:solidFill>
                  <a:srgbClr val="0069BF"/>
                </a:solidFill>
                <a:latin typeface="Dosis SemiBold"/>
                <a:ea typeface="Dosis SemiBold"/>
                <a:cs typeface="Dosis SemiBold"/>
                <a:sym typeface="Dosis SemiBold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Découper une figure plane</a:t>
            </a:r>
            <a:endParaRPr sz="1500">
              <a:solidFill>
                <a:srgbClr val="0069BF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0069BF"/>
              </a:buClr>
              <a:buSzPts val="1500"/>
              <a:buFont typeface="Dosis SemiBold"/>
              <a:buChar char="-"/>
            </a:pPr>
            <a:r>
              <a:rPr lang="fr-CA" sz="1500" u="sng">
                <a:solidFill>
                  <a:srgbClr val="0069BF"/>
                </a:solidFill>
                <a:latin typeface="Dosis SemiBold"/>
                <a:ea typeface="Dosis SemiBold"/>
                <a:cs typeface="Dosis SemiBold"/>
                <a:sym typeface="Dosis SemiBold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Transformations géométriques</a:t>
            </a:r>
            <a:endParaRPr sz="1500">
              <a:solidFill>
                <a:srgbClr val="0069BF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A0A0A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900">
                <a:solidFill>
                  <a:srgbClr val="0A0A0A"/>
                </a:solidFill>
                <a:latin typeface="Dosis SemiBold"/>
                <a:ea typeface="Dosis SemiBold"/>
                <a:cs typeface="Dosis SemiBold"/>
                <a:sym typeface="Dosis SemiBold"/>
              </a:rPr>
              <a:t>Arithmétique</a:t>
            </a:r>
            <a:endParaRPr sz="1500">
              <a:solidFill>
                <a:srgbClr val="0A0A0A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0069BF"/>
              </a:buClr>
              <a:buSzPts val="1500"/>
              <a:buFont typeface="Dosis SemiBold"/>
              <a:buChar char="-"/>
            </a:pPr>
            <a:r>
              <a:rPr lang="fr-CA" sz="1500" u="sng">
                <a:solidFill>
                  <a:srgbClr val="0069BF"/>
                </a:solidFill>
                <a:latin typeface="Dosis SemiBold"/>
                <a:ea typeface="Dosis SemiBold"/>
                <a:cs typeface="Dosis SemiBold"/>
                <a:sym typeface="Dosis SemiBold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Droite numérique</a:t>
            </a:r>
            <a:endParaRPr sz="1500">
              <a:solidFill>
                <a:srgbClr val="0069BF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A0A0A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  <p:sp>
        <p:nvSpPr>
          <p:cNvPr id="451" name="Google Shape;451;p58"/>
          <p:cNvSpPr txBox="1"/>
          <p:nvPr/>
        </p:nvSpPr>
        <p:spPr>
          <a:xfrm>
            <a:off x="6347700" y="1025875"/>
            <a:ext cx="2796300" cy="232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900">
                <a:solidFill>
                  <a:srgbClr val="0A0A0A"/>
                </a:solidFill>
                <a:latin typeface="Dosis SemiBold"/>
                <a:ea typeface="Dosis SemiBold"/>
                <a:cs typeface="Dosis SemiBold"/>
                <a:sym typeface="Dosis SemiBold"/>
              </a:rPr>
              <a:t>Algèbre</a:t>
            </a:r>
            <a:endParaRPr sz="1900">
              <a:solidFill>
                <a:srgbClr val="0A0A0A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Dosis SemiBold"/>
              <a:buChar char="-"/>
            </a:pPr>
            <a:r>
              <a:rPr lang="fr-CA" sz="1500" u="sng">
                <a:solidFill>
                  <a:schemeClr val="accent1"/>
                </a:solidFill>
                <a:latin typeface="Dosis SemiBold"/>
                <a:ea typeface="Dosis SemiBold"/>
                <a:cs typeface="Dosis SemiBold"/>
                <a:sym typeface="Dosis SemiBold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Balance (terme manquant)</a:t>
            </a:r>
            <a:endParaRPr sz="1500">
              <a:solidFill>
                <a:schemeClr val="accent1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Dosis SemiBold"/>
              <a:buChar char="-"/>
            </a:pPr>
            <a:r>
              <a:rPr lang="fr-CA" sz="1500" u="sng">
                <a:solidFill>
                  <a:schemeClr val="accent1"/>
                </a:solidFill>
                <a:latin typeface="Dosis SemiBold"/>
                <a:ea typeface="Dosis SemiBold"/>
                <a:cs typeface="Dosis SemiBold"/>
                <a:sym typeface="Dosis SemiBold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Résolution d’équation (semi-concret)</a:t>
            </a:r>
            <a:endParaRPr sz="1500">
              <a:solidFill>
                <a:schemeClr val="accent1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Dosis SemiBold"/>
              <a:buChar char="-"/>
            </a:pPr>
            <a:r>
              <a:rPr lang="fr-CA" sz="1500" u="sng">
                <a:solidFill>
                  <a:schemeClr val="accent1"/>
                </a:solidFill>
                <a:latin typeface="Dosis SemiBold"/>
                <a:ea typeface="Dosis SemiBold"/>
                <a:cs typeface="Dosis SemiBold"/>
                <a:sym typeface="Dosis SemiBold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Résolution d’équation (abstrait)</a:t>
            </a:r>
            <a:endParaRPr sz="1500">
              <a:solidFill>
                <a:schemeClr val="accent1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1500"/>
              <a:buFont typeface="Dosis SemiBold"/>
              <a:buChar char="-"/>
            </a:pPr>
            <a:r>
              <a:rPr lang="fr-CA" sz="1500" u="sng">
                <a:solidFill>
                  <a:srgbClr val="0069BF"/>
                </a:solidFill>
                <a:latin typeface="Dosis SemiBold"/>
                <a:ea typeface="Dosis SemiBold"/>
                <a:cs typeface="Dosis SemiBold"/>
                <a:sym typeface="Dosis SemiBold"/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Multiplication</a:t>
            </a:r>
            <a:endParaRPr sz="1500">
              <a:solidFill>
                <a:srgbClr val="0A0A0A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500" u="sng">
                <a:solidFill>
                  <a:srgbClr val="0069BF"/>
                </a:solidFill>
                <a:latin typeface="Dosis SemiBold"/>
                <a:ea typeface="Dosis SemiBold"/>
                <a:cs typeface="Dosis SemiBold"/>
                <a:sym typeface="Dosis SemiBold"/>
                <a:hlinkClick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Exemples</a:t>
            </a:r>
            <a:r>
              <a:rPr lang="fr-CA" sz="1500">
                <a:solidFill>
                  <a:srgbClr val="0A0A0A"/>
                </a:solidFill>
                <a:latin typeface="Dosis SemiBold"/>
                <a:ea typeface="Dosis SemiBold"/>
                <a:cs typeface="Dosis SemiBold"/>
                <a:sym typeface="Dosis SemiBold"/>
              </a:rPr>
              <a:t> (compléter le carré)</a:t>
            </a:r>
            <a:endParaRPr sz="1500">
              <a:solidFill>
                <a:srgbClr val="0A0A0A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069BF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  <p:sp>
        <p:nvSpPr>
          <p:cNvPr id="452" name="Google Shape;452;p58"/>
          <p:cNvSpPr txBox="1"/>
          <p:nvPr/>
        </p:nvSpPr>
        <p:spPr>
          <a:xfrm>
            <a:off x="2995800" y="1025875"/>
            <a:ext cx="2796300" cy="14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900">
                <a:solidFill>
                  <a:srgbClr val="0A0A0A"/>
                </a:solidFill>
                <a:latin typeface="Dosis SemiBold"/>
                <a:ea typeface="Dosis SemiBold"/>
                <a:cs typeface="Dosis SemiBold"/>
                <a:sym typeface="Dosis SemiBold"/>
              </a:rPr>
              <a:t>Probabilités et statistiques</a:t>
            </a:r>
            <a:endParaRPr sz="1900">
              <a:solidFill>
                <a:srgbClr val="0A0A0A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Dosis SemiBold"/>
              <a:buChar char="-"/>
            </a:pPr>
            <a:r>
              <a:rPr lang="fr-CA" sz="1500" u="sng">
                <a:solidFill>
                  <a:schemeClr val="accent1"/>
                </a:solidFill>
                <a:latin typeface="Dosis SemiBold"/>
                <a:ea typeface="Dosis SemiBold"/>
                <a:cs typeface="Dosis SemiBold"/>
                <a:sym typeface="Dosis SemiBold"/>
                <a:hlinkClick r:id="rId1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Expérience aléatoire</a:t>
            </a:r>
            <a:endParaRPr sz="1500">
              <a:solidFill>
                <a:schemeClr val="accent1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Dosis SemiBold"/>
              <a:buChar char="-"/>
            </a:pPr>
            <a:r>
              <a:rPr lang="fr-CA" sz="1500" u="sng">
                <a:solidFill>
                  <a:schemeClr val="accent1"/>
                </a:solidFill>
                <a:latin typeface="Dosis SemiBold"/>
                <a:ea typeface="Dosis SemiBold"/>
                <a:cs typeface="Dosis SemiBold"/>
                <a:sym typeface="Dosis SemiBold"/>
                <a:hlinkClick r:id="rId1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Moyenne &amp; médiane</a:t>
            </a:r>
            <a:endParaRPr sz="1500">
              <a:solidFill>
                <a:schemeClr val="accent1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Dosis SemiBold"/>
              <a:buChar char="-"/>
            </a:pPr>
            <a:r>
              <a:rPr lang="fr-CA" sz="1500" u="sng">
                <a:solidFill>
                  <a:schemeClr val="accent1"/>
                </a:solidFill>
                <a:latin typeface="Dosis SemiBold"/>
                <a:ea typeface="Dosis SemiBold"/>
                <a:cs typeface="Dosis SemiBold"/>
                <a:sym typeface="Dosis SemiBold"/>
                <a:hlinkClick r:id="rId1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Données aléatoires</a:t>
            </a:r>
            <a:endParaRPr sz="1500">
              <a:solidFill>
                <a:schemeClr val="accent1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1500"/>
              <a:buFont typeface="Dosis SemiBold"/>
              <a:buChar char="-"/>
            </a:pPr>
            <a:r>
              <a:rPr lang="fr-CA" sz="1500">
                <a:solidFill>
                  <a:srgbClr val="0A0A0A"/>
                </a:solidFill>
                <a:latin typeface="Dosis SemiBold"/>
                <a:ea typeface="Dosis SemiBold"/>
                <a:cs typeface="Dosis SemiBold"/>
                <a:sym typeface="Dosis SemiBold"/>
              </a:rPr>
              <a:t>Représentation graphique</a:t>
            </a:r>
            <a:endParaRPr>
              <a:solidFill>
                <a:srgbClr val="0A0A0A"/>
              </a:solidFill>
            </a:endParaRPr>
          </a:p>
        </p:txBody>
      </p:sp>
      <p:sp>
        <p:nvSpPr>
          <p:cNvPr id="453" name="Google Shape;453;p58"/>
          <p:cNvSpPr txBox="1"/>
          <p:nvPr/>
        </p:nvSpPr>
        <p:spPr>
          <a:xfrm>
            <a:off x="2460450" y="3234900"/>
            <a:ext cx="6697200" cy="19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>
                <a:latin typeface="Dosis"/>
                <a:ea typeface="Dosis"/>
                <a:cs typeface="Dosis"/>
                <a:sym typeface="Dosis"/>
              </a:rPr>
              <a:t>Démonstrations vidéos:</a:t>
            </a:r>
            <a:endParaRPr b="1">
              <a:latin typeface="Dosis"/>
              <a:ea typeface="Dosis"/>
              <a:cs typeface="Dosis"/>
              <a:sym typeface="Dosis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Multiplication de fractions (</a:t>
            </a:r>
            <a:r>
              <a:rPr lang="fr-CA" u="sng">
                <a:solidFill>
                  <a:srgbClr val="0097A7"/>
                </a:solidFill>
                <a:latin typeface="Dosis SemiBold"/>
                <a:ea typeface="Dosis SemiBold"/>
                <a:cs typeface="Dosis SemiBold"/>
                <a:sym typeface="Dosis SemiBold"/>
                <a:hlinkClick r:id="rId1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vidéo</a:t>
            </a: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, </a:t>
            </a:r>
            <a:r>
              <a:rPr lang="fr-CA" u="sng">
                <a:solidFill>
                  <a:srgbClr val="0097A7"/>
                </a:solidFill>
                <a:latin typeface="Dosis SemiBold"/>
                <a:ea typeface="Dosis SemiBold"/>
                <a:cs typeface="Dosis SemiBold"/>
                <a:sym typeface="Dosis SemiBold"/>
                <a:hlinkClick r:id="rId1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canevas</a:t>
            </a: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)(</a:t>
            </a:r>
            <a:r>
              <a:rPr lang="fr-CA" u="sng">
                <a:solidFill>
                  <a:srgbClr val="0097A7"/>
                </a:solidFill>
                <a:latin typeface="Dosis SemiBold"/>
                <a:ea typeface="Dosis SemiBold"/>
                <a:cs typeface="Dosis SemiBold"/>
                <a:sym typeface="Dosis SemiBold"/>
                <a:hlinkClick r:id="rId1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autre vidéo</a:t>
            </a: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)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Division de fractions (</a:t>
            </a:r>
            <a:r>
              <a:rPr lang="fr-CA" u="sng">
                <a:solidFill>
                  <a:srgbClr val="0097A7"/>
                </a:solidFill>
                <a:latin typeface="Dosis SemiBold"/>
                <a:ea typeface="Dosis SemiBold"/>
                <a:cs typeface="Dosis SemiBold"/>
                <a:sym typeface="Dosis SemiBold"/>
                <a:hlinkClick r:id="rId1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vidéo</a:t>
            </a: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)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Conversion d’une fraction en nombre décimal (</a:t>
            </a:r>
            <a:r>
              <a:rPr lang="fr-CA" u="sng">
                <a:solidFill>
                  <a:srgbClr val="0097A7"/>
                </a:solidFill>
                <a:latin typeface="Dosis SemiBold"/>
                <a:ea typeface="Dosis SemiBold"/>
                <a:cs typeface="Dosis SemiBold"/>
                <a:sym typeface="Dosis SemiBold"/>
                <a:hlinkClick r:id="rId1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vidéo</a:t>
            </a: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)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Découvrir la valeur des 2 cartes (</a:t>
            </a:r>
            <a:r>
              <a:rPr lang="fr-CA" u="sng">
                <a:solidFill>
                  <a:srgbClr val="0097A7"/>
                </a:solidFill>
                <a:latin typeface="Dosis SemiBold"/>
                <a:ea typeface="Dosis SemiBold"/>
                <a:cs typeface="Dosis SemiBold"/>
                <a:sym typeface="Dosis SemiBold"/>
                <a:hlinkClick r:id="rId2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vidéo</a:t>
            </a: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, </a:t>
            </a:r>
            <a:r>
              <a:rPr lang="fr-CA" u="sng">
                <a:solidFill>
                  <a:srgbClr val="0097A7"/>
                </a:solidFill>
                <a:latin typeface="Dosis SemiBold"/>
                <a:ea typeface="Dosis SemiBold"/>
                <a:cs typeface="Dosis SemiBold"/>
                <a:sym typeface="Dosis SemiBold"/>
                <a:hlinkClick r:id="rId2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canevas</a:t>
            </a: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)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Tutoriels de S. Godmé en français (</a:t>
            </a:r>
            <a:r>
              <a:rPr lang="fr-CA" u="sng">
                <a:solidFill>
                  <a:srgbClr val="0097A7"/>
                </a:solidFill>
                <a:latin typeface="Dosis SemiBold"/>
                <a:ea typeface="Dosis SemiBold"/>
                <a:cs typeface="Dosis SemiBold"/>
                <a:sym typeface="Dosis SemiBold"/>
                <a:hlinkClick r:id="rId2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Arithmétique</a:t>
            </a: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, </a:t>
            </a:r>
            <a:r>
              <a:rPr lang="fr-CA" u="sng">
                <a:solidFill>
                  <a:srgbClr val="0097A7"/>
                </a:solidFill>
                <a:latin typeface="Dosis SemiBold"/>
                <a:ea typeface="Dosis SemiBold"/>
                <a:cs typeface="Dosis SemiBold"/>
                <a:sym typeface="Dosis SemiBold"/>
                <a:hlinkClick r:id="rId2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Développer</a:t>
            </a: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 et </a:t>
            </a:r>
            <a:r>
              <a:rPr lang="fr-CA" u="sng">
                <a:solidFill>
                  <a:srgbClr val="0097A7"/>
                </a:solidFill>
                <a:latin typeface="Dosis SemiBold"/>
                <a:ea typeface="Dosis SemiBold"/>
                <a:cs typeface="Dosis SemiBold"/>
                <a:sym typeface="Dosis SemiBold"/>
                <a:hlinkClick r:id="rId2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Addition/soustraction</a:t>
            </a: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)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*Résoudre un système d’équations linéaires (</a:t>
            </a:r>
            <a:r>
              <a:rPr lang="fr-CA" u="sng">
                <a:solidFill>
                  <a:srgbClr val="0097A7"/>
                </a:solidFill>
                <a:latin typeface="Dosis SemiBold"/>
                <a:ea typeface="Dosis SemiBold"/>
                <a:cs typeface="Dosis SemiBold"/>
                <a:sym typeface="Dosis SemiBold"/>
                <a:hlinkClick r:id="rId2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vidéo,</a:t>
            </a: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 </a:t>
            </a:r>
            <a:r>
              <a:rPr lang="fr-CA" u="sng">
                <a:solidFill>
                  <a:srgbClr val="0097A7"/>
                </a:solidFill>
                <a:latin typeface="Dosis SemiBold"/>
                <a:ea typeface="Dosis SemiBold"/>
                <a:cs typeface="Dosis SemiBold"/>
                <a:sym typeface="Dosis SemiBold"/>
                <a:hlinkClick r:id="rId2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canevas</a:t>
            </a: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) (</a:t>
            </a:r>
            <a:r>
              <a:rPr lang="fr-CA" u="sng">
                <a:solidFill>
                  <a:srgbClr val="0097A7"/>
                </a:solidFill>
                <a:latin typeface="Dosis SemiBold"/>
                <a:ea typeface="Dosis SemiBold"/>
                <a:cs typeface="Dosis SemiBold"/>
                <a:sym typeface="Dosis SemiBold"/>
                <a:hlinkClick r:id="rId2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autre vidéo</a:t>
            </a: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)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*Compléter le carré - expression algébrique (</a:t>
            </a:r>
            <a:r>
              <a:rPr lang="fr-CA" u="sng">
                <a:solidFill>
                  <a:srgbClr val="0097A7"/>
                </a:solidFill>
                <a:latin typeface="Dosis SemiBold"/>
                <a:ea typeface="Dosis SemiBold"/>
                <a:cs typeface="Dosis SemiBold"/>
                <a:sym typeface="Dosis SemiBold"/>
                <a:hlinkClick r:id="rId2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vidéo</a:t>
            </a: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)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41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Votre animateur</a:t>
            </a:r>
            <a:endParaRPr/>
          </a:p>
        </p:txBody>
      </p:sp>
      <p:sp>
        <p:nvSpPr>
          <p:cNvPr id="214" name="Google Shape;214;p41"/>
          <p:cNvSpPr txBox="1"/>
          <p:nvPr>
            <p:ph idx="4294967295" type="body"/>
          </p:nvPr>
        </p:nvSpPr>
        <p:spPr>
          <a:xfrm>
            <a:off x="-120225" y="2656842"/>
            <a:ext cx="3999900" cy="224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CA" sz="3800">
                <a:solidFill>
                  <a:srgbClr val="1C4587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Luc Lagarde</a:t>
            </a:r>
            <a:endParaRPr sz="3800">
              <a:solidFill>
                <a:srgbClr val="1C4587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-CA" sz="1700" u="sng">
                <a:solidFill>
                  <a:srgbClr val="3C78D8"/>
                </a:solidFill>
                <a:latin typeface="Dosis"/>
                <a:ea typeface="Dosis"/>
                <a:cs typeface="Dosis"/>
                <a:sym typeface="Dosis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luc.lagarde@recit.qc.ca</a:t>
            </a:r>
            <a:r>
              <a:rPr b="1" lang="fr-CA" sz="17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rPr>
              <a:t> </a:t>
            </a:r>
            <a:endParaRPr b="1" sz="1700">
              <a:solidFill>
                <a:srgbClr val="3D4965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215" name="Google Shape;215;p41"/>
          <p:cNvPicPr preferRelativeResize="0"/>
          <p:nvPr/>
        </p:nvPicPr>
        <p:blipFill rotWithShape="1">
          <a:blip r:embed="rId4">
            <a:alphaModFix/>
          </a:blip>
          <a:srcRect b="0" l="15168" r="14642" t="0"/>
          <a:stretch/>
        </p:blipFill>
        <p:spPr>
          <a:xfrm>
            <a:off x="4748888" y="2170555"/>
            <a:ext cx="3803775" cy="8180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41"/>
          <p:cNvPicPr preferRelativeResize="0"/>
          <p:nvPr/>
        </p:nvPicPr>
        <p:blipFill rotWithShape="1">
          <a:blip r:embed="rId5">
            <a:alphaModFix/>
          </a:blip>
          <a:srcRect b="18251" l="9442" r="9442" t="16522"/>
          <a:stretch/>
        </p:blipFill>
        <p:spPr>
          <a:xfrm>
            <a:off x="2013400" y="1202967"/>
            <a:ext cx="1567500" cy="1511400"/>
          </a:xfrm>
          <a:prstGeom prst="wedgeRectCallout">
            <a:avLst>
              <a:gd fmla="val 5960" name="adj1"/>
              <a:gd fmla="val 60145" name="adj2"/>
            </a:avLst>
          </a:prstGeom>
          <a:noFill/>
          <a:ln cap="flat" cmpd="sng" w="9525">
            <a:solidFill>
              <a:srgbClr val="0069BF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217" name="Google Shape;217;p41"/>
          <p:cNvSpPr txBox="1"/>
          <p:nvPr/>
        </p:nvSpPr>
        <p:spPr>
          <a:xfrm>
            <a:off x="4474150" y="4540075"/>
            <a:ext cx="46980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sz="25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recitmst.qc.ca/wow4dec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59"/>
          <p:cNvSpPr txBox="1"/>
          <p:nvPr>
            <p:ph type="title"/>
          </p:nvPr>
        </p:nvSpPr>
        <p:spPr>
          <a:xfrm>
            <a:off x="265500" y="17665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5000"/>
              <a:t>Ressources et questions</a:t>
            </a:r>
            <a:endParaRPr sz="50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60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Ressources Polypad</a:t>
            </a:r>
            <a:endParaRPr/>
          </a:p>
        </p:txBody>
      </p:sp>
      <p:sp>
        <p:nvSpPr>
          <p:cNvPr id="464" name="Google Shape;464;p60"/>
          <p:cNvSpPr txBox="1"/>
          <p:nvPr/>
        </p:nvSpPr>
        <p:spPr>
          <a:xfrm>
            <a:off x="286825" y="1714350"/>
            <a:ext cx="3057900" cy="109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900">
                <a:latin typeface="Dosis SemiBold"/>
                <a:ea typeface="Dosis SemiBold"/>
                <a:cs typeface="Dosis SemiBold"/>
                <a:sym typeface="Dosis SemiBold"/>
              </a:rPr>
              <a:t>Canevas de base</a:t>
            </a:r>
            <a:endParaRPr sz="1900"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269999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fr-CA" sz="1600" u="sng">
                <a:solidFill>
                  <a:srgbClr val="0D5CDF"/>
                </a:solidFill>
                <a:latin typeface="Dosis SemiBold"/>
                <a:ea typeface="Dosis SemiBold"/>
                <a:cs typeface="Dosis SemiBold"/>
                <a:sym typeface="Dosis SemiBold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Collection MST</a:t>
            </a:r>
            <a:endParaRPr sz="1600">
              <a:solidFill>
                <a:srgbClr val="0D5CDF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269999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600" u="sng">
                <a:solidFill>
                  <a:srgbClr val="0D5CDF"/>
                </a:solidFill>
                <a:latin typeface="Dosis SemiBold"/>
                <a:ea typeface="Dosis SemiBold"/>
                <a:cs typeface="Dosis SemiBold"/>
                <a:sym typeface="Dosis SemiBold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Collection MST (primaire)</a:t>
            </a:r>
            <a:endParaRPr sz="1600">
              <a:solidFill>
                <a:srgbClr val="0D5CDF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  <p:sp>
        <p:nvSpPr>
          <p:cNvPr id="465" name="Google Shape;465;p60"/>
          <p:cNvSpPr txBox="1"/>
          <p:nvPr/>
        </p:nvSpPr>
        <p:spPr>
          <a:xfrm>
            <a:off x="4299825" y="1714350"/>
            <a:ext cx="4387500" cy="22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900">
                <a:latin typeface="Dosis SemiBold"/>
                <a:ea typeface="Dosis SemiBold"/>
                <a:cs typeface="Dosis SemiBold"/>
                <a:sym typeface="Dosis SemiBold"/>
              </a:rPr>
              <a:t>Ressources officielles</a:t>
            </a:r>
            <a:endParaRPr sz="1900"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45720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fr-CA" sz="1600" u="sng">
                <a:solidFill>
                  <a:schemeClr val="hlink"/>
                </a:solidFill>
                <a:latin typeface="Dosis SemiBold"/>
                <a:ea typeface="Dosis SemiBold"/>
                <a:cs typeface="Dosis SemiBold"/>
                <a:sym typeface="Dosis SemiBold"/>
                <a:hlinkClick r:id="rId5"/>
              </a:rPr>
              <a:t>Chaîne Youtbe Polypad</a:t>
            </a:r>
            <a:r>
              <a:rPr lang="fr-CA" sz="1700">
                <a:latin typeface="Dosis SemiBold"/>
                <a:ea typeface="Dosis SemiBold"/>
                <a:cs typeface="Dosis SemiBold"/>
                <a:sym typeface="Dosis SemiBold"/>
              </a:rPr>
              <a:t> </a:t>
            </a: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(anglais)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Démonstration des nouveautés, astuces, webinaires, etc.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600" u="sng">
                <a:solidFill>
                  <a:srgbClr val="3C78D8"/>
                </a:solidFill>
                <a:latin typeface="Dosis SemiBold"/>
                <a:ea typeface="Dosis SemiBold"/>
                <a:cs typeface="Dosis SemiBold"/>
                <a:sym typeface="Dosis SemiBold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Activités et plan de cours</a:t>
            </a:r>
            <a:r>
              <a:rPr lang="fr-CA" sz="1700">
                <a:solidFill>
                  <a:srgbClr val="3C78D8"/>
                </a:solidFill>
                <a:latin typeface="Dosis SemiBold"/>
                <a:ea typeface="Dosis SemiBold"/>
                <a:cs typeface="Dosis SemiBold"/>
                <a:sym typeface="Dosis SemiBold"/>
              </a:rPr>
              <a:t> </a:t>
            </a: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(anglais)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Suggestion d’activités avec canevas que l’on peut copier et modifier.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61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Desmos Classroom</a:t>
            </a:r>
            <a:endParaRPr/>
          </a:p>
        </p:txBody>
      </p:sp>
      <p:pic>
        <p:nvPicPr>
          <p:cNvPr id="471" name="Google Shape;471;p61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42475" y="2021500"/>
            <a:ext cx="2130100" cy="13347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472" name="Google Shape;472;p61"/>
          <p:cNvSpPr txBox="1"/>
          <p:nvPr/>
        </p:nvSpPr>
        <p:spPr>
          <a:xfrm>
            <a:off x="414650" y="1283400"/>
            <a:ext cx="1581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3" name="Google Shape;473;p61">
            <a:hlinkClick r:id="rId5"/>
          </p:cNvPr>
          <p:cNvSpPr/>
          <p:nvPr/>
        </p:nvSpPr>
        <p:spPr>
          <a:xfrm>
            <a:off x="6148450" y="2021537"/>
            <a:ext cx="2083200" cy="1334700"/>
          </a:xfrm>
          <a:prstGeom prst="rect">
            <a:avLst/>
          </a:prstGeom>
          <a:solidFill>
            <a:srgbClr val="0D5CD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2800">
                <a:solidFill>
                  <a:schemeClr val="lt1"/>
                </a:solidFill>
                <a:uFill>
                  <a:noFill/>
                </a:uFill>
                <a:latin typeface="Dosis SemiBold"/>
                <a:ea typeface="Dosis SemiBold"/>
                <a:cs typeface="Dosis SemiBold"/>
                <a:sym typeface="Dosis SemiBold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Collection Polypad</a:t>
            </a:r>
            <a:endParaRPr sz="2700">
              <a:solidFill>
                <a:schemeClr val="lt1"/>
              </a:solidFill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474" name="Google Shape;474;p61">
            <a:hlinkClick r:id="rId7"/>
          </p:cNvPr>
          <p:cNvSpPr/>
          <p:nvPr/>
        </p:nvSpPr>
        <p:spPr>
          <a:xfrm>
            <a:off x="383400" y="2021537"/>
            <a:ext cx="2083200" cy="1334700"/>
          </a:xfrm>
          <a:prstGeom prst="rect">
            <a:avLst/>
          </a:prstGeom>
          <a:solidFill>
            <a:srgbClr val="595959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2800">
                <a:solidFill>
                  <a:schemeClr val="lt1"/>
                </a:solidFill>
                <a:uFill>
                  <a:noFill/>
                </a:uFill>
                <a:latin typeface="Dosis SemiBold"/>
                <a:ea typeface="Dosis SemiBold"/>
                <a:cs typeface="Dosis SemiBold"/>
                <a:sym typeface="Dosis SemiBold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desmos classroom</a:t>
            </a:r>
            <a:endParaRPr sz="2700">
              <a:solidFill>
                <a:schemeClr val="lt1"/>
              </a:solidFill>
              <a:latin typeface="Viga"/>
              <a:ea typeface="Viga"/>
              <a:cs typeface="Viga"/>
              <a:sym typeface="Vig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62"/>
          <p:cNvSpPr/>
          <p:nvPr/>
        </p:nvSpPr>
        <p:spPr>
          <a:xfrm>
            <a:off x="6787025" y="843100"/>
            <a:ext cx="2178900" cy="1776900"/>
          </a:xfrm>
          <a:prstGeom prst="wedgeRoundRectCallout">
            <a:avLst>
              <a:gd fmla="val -89091" name="adj1"/>
              <a:gd fmla="val 31117" name="adj2"/>
              <a:gd fmla="val 0" name="adj3"/>
            </a:avLst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800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rPr>
              <a:t>La classe virtuelle permet le partage (et +) d’un canevas  Polypad avec les élèves !</a:t>
            </a:r>
            <a:endParaRPr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480" name="Google Shape;480;p62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2300">
                <a:solidFill>
                  <a:srgbClr val="FFFFFF"/>
                </a:solidFill>
              </a:rPr>
              <a:t>Autoformations à découvrir</a:t>
            </a:r>
            <a:endParaRPr>
              <a:solidFill>
                <a:srgbClr val="FFFFFF"/>
              </a:solidFill>
            </a:endParaRPr>
          </a:p>
        </p:txBody>
      </p:sp>
      <p:pic>
        <p:nvPicPr>
          <p:cNvPr id="481" name="Google Shape;481;p62" title="logositeblancdroite.png"/>
          <p:cNvPicPr preferRelativeResize="0"/>
          <p:nvPr/>
        </p:nvPicPr>
        <p:blipFill rotWithShape="1">
          <a:blip r:embed="rId3">
            <a:alphaModFix/>
          </a:blip>
          <a:srcRect b="0" l="0" r="48765" t="0"/>
          <a:stretch/>
        </p:blipFill>
        <p:spPr>
          <a:xfrm>
            <a:off x="6568875" y="4539100"/>
            <a:ext cx="2497926" cy="555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2" name="Google Shape;482;p62" title="Logo_campus_blanc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234" y="4561637"/>
            <a:ext cx="1287078" cy="555025"/>
          </a:xfrm>
          <a:prstGeom prst="rect">
            <a:avLst/>
          </a:prstGeom>
          <a:noFill/>
          <a:ln>
            <a:noFill/>
          </a:ln>
        </p:spPr>
      </p:pic>
      <p:sp>
        <p:nvSpPr>
          <p:cNvPr id="483" name="Google Shape;483;p62"/>
          <p:cNvSpPr txBox="1"/>
          <p:nvPr/>
        </p:nvSpPr>
        <p:spPr>
          <a:xfrm>
            <a:off x="4042200" y="3119693"/>
            <a:ext cx="2272500" cy="46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u="sng">
                <a:solidFill>
                  <a:srgbClr val="434343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Premiers pas avec Desmos</a:t>
            </a:r>
            <a:endParaRPr b="1">
              <a:solidFill>
                <a:srgbClr val="434343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484" name="Google Shape;484;p62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534913" y="1719638"/>
            <a:ext cx="1287075" cy="1260760"/>
          </a:xfrm>
          <a:prstGeom prst="rect">
            <a:avLst/>
          </a:prstGeom>
          <a:noFill/>
          <a:ln>
            <a:noFill/>
          </a:ln>
        </p:spPr>
      </p:pic>
      <p:sp>
        <p:nvSpPr>
          <p:cNvPr id="485" name="Google Shape;485;p62"/>
          <p:cNvSpPr txBox="1"/>
          <p:nvPr/>
        </p:nvSpPr>
        <p:spPr>
          <a:xfrm>
            <a:off x="2539180" y="4686195"/>
            <a:ext cx="35805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100" u="sng">
                <a:solidFill>
                  <a:srgbClr val="FFFFFF"/>
                </a:solidFill>
                <a:latin typeface="Viga"/>
                <a:ea typeface="Viga"/>
                <a:cs typeface="Viga"/>
                <a:sym typeface="Viga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Voir toutes les autoformations du RÉCIT MST</a:t>
            </a:r>
            <a:endParaRPr sz="1100">
              <a:solidFill>
                <a:srgbClr val="FFFFFF"/>
              </a:solidFill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486" name="Google Shape;486;p62"/>
          <p:cNvSpPr txBox="1"/>
          <p:nvPr/>
        </p:nvSpPr>
        <p:spPr>
          <a:xfrm>
            <a:off x="1115325" y="3119693"/>
            <a:ext cx="22725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u="sng">
                <a:solidFill>
                  <a:srgbClr val="434343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Polypad et la manipulation virtuelle en mathématique</a:t>
            </a:r>
            <a:endParaRPr b="1">
              <a:solidFill>
                <a:srgbClr val="434343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487" name="Google Shape;487;p62" title="polylogo.png"/>
          <p:cNvPicPr preferRelativeResize="0"/>
          <p:nvPr/>
        </p:nvPicPr>
        <p:blipFill rotWithShape="1">
          <a:blip r:embed="rId10">
            <a:alphaModFix/>
          </a:blip>
          <a:srcRect b="0" l="0" r="0" t="9715"/>
          <a:stretch/>
        </p:blipFill>
        <p:spPr>
          <a:xfrm>
            <a:off x="1194300" y="1719638"/>
            <a:ext cx="1888250" cy="1491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2" name="Google Shape;492;p63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7388" y="1103500"/>
            <a:ext cx="8489224" cy="24869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493" name="Google Shape;493;p63"/>
          <p:cNvSpPr txBox="1"/>
          <p:nvPr/>
        </p:nvSpPr>
        <p:spPr>
          <a:xfrm>
            <a:off x="561625" y="3712250"/>
            <a:ext cx="78984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3400" u="sng">
                <a:solidFill>
                  <a:srgbClr val="0D5CDF"/>
                </a:solidFill>
                <a:latin typeface="Ubuntu"/>
                <a:ea typeface="Ubuntu"/>
                <a:cs typeface="Ubuntu"/>
                <a:sym typeface="Ubuntu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recitmst.qc.ca/ecv</a:t>
            </a:r>
            <a:endParaRPr sz="2700">
              <a:solidFill>
                <a:srgbClr val="0D5CDF"/>
              </a:solidFill>
            </a:endParaRPr>
          </a:p>
        </p:txBody>
      </p:sp>
      <p:pic>
        <p:nvPicPr>
          <p:cNvPr id="494" name="Google Shape;494;p6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26751" y="28525"/>
            <a:ext cx="2253175" cy="71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64"/>
          <p:cNvSpPr txBox="1"/>
          <p:nvPr>
            <p:ph type="title"/>
          </p:nvPr>
        </p:nvSpPr>
        <p:spPr>
          <a:xfrm>
            <a:off x="1779000" y="284600"/>
            <a:ext cx="32874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2300">
                <a:solidFill>
                  <a:srgbClr val="FFFFFF"/>
                </a:solidFill>
              </a:rPr>
              <a:t>Badge « Découverte »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500" name="Google Shape;500;p64">
            <a:hlinkClick r:id="rId3"/>
          </p:cNvPr>
          <p:cNvSpPr/>
          <p:nvPr/>
        </p:nvSpPr>
        <p:spPr>
          <a:xfrm>
            <a:off x="310840" y="3224588"/>
            <a:ext cx="1981500" cy="735900"/>
          </a:xfrm>
          <a:prstGeom prst="roundRect">
            <a:avLst>
              <a:gd fmla="val 16667" name="adj"/>
            </a:avLst>
          </a:prstGeom>
          <a:solidFill>
            <a:srgbClr val="F3F3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1" name="Google Shape;501;p64"/>
          <p:cNvSpPr txBox="1"/>
          <p:nvPr/>
        </p:nvSpPr>
        <p:spPr>
          <a:xfrm>
            <a:off x="233063" y="2429231"/>
            <a:ext cx="2639400" cy="5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700">
                <a:latin typeface="Dosis SemiBold"/>
                <a:ea typeface="Dosis SemiBold"/>
                <a:cs typeface="Dosis SemiBold"/>
                <a:sym typeface="Dosis SemiBold"/>
              </a:rPr>
              <a:t>Création d’un compte gratuit ou se connecter</a:t>
            </a:r>
            <a:endParaRPr sz="1700"/>
          </a:p>
        </p:txBody>
      </p:sp>
      <p:sp>
        <p:nvSpPr>
          <p:cNvPr id="502" name="Google Shape;502;p64"/>
          <p:cNvSpPr txBox="1"/>
          <p:nvPr/>
        </p:nvSpPr>
        <p:spPr>
          <a:xfrm>
            <a:off x="306000" y="2911144"/>
            <a:ext cx="1889700" cy="2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fr-CA" sz="900">
                <a:latin typeface="Dosis Medium"/>
                <a:ea typeface="Dosis Medium"/>
                <a:cs typeface="Dosis Medium"/>
                <a:sym typeface="Dosis Medium"/>
              </a:rPr>
              <a:t>si nouveau compte → valider le courriel</a:t>
            </a:r>
            <a:endParaRPr sz="800">
              <a:latin typeface="Dosis Medium"/>
              <a:ea typeface="Dosis Medium"/>
              <a:cs typeface="Dosis Medium"/>
              <a:sym typeface="Dosis Medium"/>
            </a:endParaRPr>
          </a:p>
        </p:txBody>
      </p:sp>
      <p:pic>
        <p:nvPicPr>
          <p:cNvPr id="503" name="Google Shape;503;p64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1364" y="3274688"/>
            <a:ext cx="1439048" cy="618750"/>
          </a:xfrm>
          <a:prstGeom prst="rect">
            <a:avLst/>
          </a:prstGeom>
          <a:noFill/>
          <a:ln>
            <a:noFill/>
          </a:ln>
        </p:spPr>
      </p:pic>
      <p:sp>
        <p:nvSpPr>
          <p:cNvPr id="504" name="Google Shape;504;p64">
            <a:hlinkClick r:id="rId6"/>
          </p:cNvPr>
          <p:cNvSpPr/>
          <p:nvPr/>
        </p:nvSpPr>
        <p:spPr>
          <a:xfrm>
            <a:off x="3338355" y="3201009"/>
            <a:ext cx="1981500" cy="735900"/>
          </a:xfrm>
          <a:prstGeom prst="roundRect">
            <a:avLst>
              <a:gd fmla="val 16667" name="adj"/>
            </a:avLst>
          </a:prstGeom>
          <a:solidFill>
            <a:srgbClr val="F3F3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u="sng">
                <a:solidFill>
                  <a:srgbClr val="3564B9"/>
                </a:solidFill>
                <a:latin typeface="Viga"/>
                <a:ea typeface="Viga"/>
                <a:cs typeface="Viga"/>
                <a:sym typeface="Viga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Polypad et la manipulation virtuelle</a:t>
            </a:r>
            <a:endParaRPr sz="1400">
              <a:solidFill>
                <a:srgbClr val="3564B9"/>
              </a:solidFill>
              <a:latin typeface="Viga"/>
              <a:ea typeface="Viga"/>
              <a:cs typeface="Viga"/>
              <a:sym typeface="Viga"/>
            </a:endParaRPr>
          </a:p>
        </p:txBody>
      </p:sp>
      <p:pic>
        <p:nvPicPr>
          <p:cNvPr id="505" name="Google Shape;505;p6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-1286681">
            <a:off x="1983622" y="3800953"/>
            <a:ext cx="567505" cy="567505"/>
          </a:xfrm>
          <a:prstGeom prst="rect">
            <a:avLst/>
          </a:prstGeom>
          <a:noFill/>
          <a:ln>
            <a:noFill/>
          </a:ln>
        </p:spPr>
      </p:pic>
      <p:sp>
        <p:nvSpPr>
          <p:cNvPr id="506" name="Google Shape;506;p64"/>
          <p:cNvSpPr/>
          <p:nvPr/>
        </p:nvSpPr>
        <p:spPr>
          <a:xfrm>
            <a:off x="2362341" y="3988988"/>
            <a:ext cx="270000" cy="27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sz="1700">
                <a:latin typeface="Dosis"/>
                <a:ea typeface="Dosis"/>
                <a:cs typeface="Dosis"/>
                <a:sym typeface="Dosis"/>
              </a:rPr>
              <a:t>1</a:t>
            </a:r>
            <a:endParaRPr b="1" sz="1700"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507" name="Google Shape;507;p6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-1286681">
            <a:off x="5011213" y="3751519"/>
            <a:ext cx="567505" cy="567505"/>
          </a:xfrm>
          <a:prstGeom prst="rect">
            <a:avLst/>
          </a:prstGeom>
          <a:noFill/>
          <a:ln>
            <a:noFill/>
          </a:ln>
        </p:spPr>
      </p:pic>
      <p:sp>
        <p:nvSpPr>
          <p:cNvPr id="508" name="Google Shape;508;p64"/>
          <p:cNvSpPr/>
          <p:nvPr/>
        </p:nvSpPr>
        <p:spPr>
          <a:xfrm>
            <a:off x="5389931" y="3939553"/>
            <a:ext cx="270000" cy="27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sz="1700">
                <a:latin typeface="Dosis"/>
                <a:ea typeface="Dosis"/>
                <a:cs typeface="Dosis"/>
                <a:sym typeface="Dosis"/>
              </a:rPr>
              <a:t>2</a:t>
            </a:r>
            <a:endParaRPr b="1" sz="1700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09" name="Google Shape;509;p64"/>
          <p:cNvSpPr txBox="1"/>
          <p:nvPr/>
        </p:nvSpPr>
        <p:spPr>
          <a:xfrm>
            <a:off x="3614325" y="2429231"/>
            <a:ext cx="1658100" cy="5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700">
                <a:latin typeface="Dosis SemiBold"/>
                <a:ea typeface="Dosis SemiBold"/>
                <a:cs typeface="Dosis SemiBold"/>
                <a:sym typeface="Dosis SemiBold"/>
              </a:rPr>
              <a:t>Inscription à l’autoformation</a:t>
            </a:r>
            <a:endParaRPr sz="1700"/>
          </a:p>
        </p:txBody>
      </p:sp>
      <p:pic>
        <p:nvPicPr>
          <p:cNvPr id="510" name="Google Shape;510;p6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6400" y="0"/>
            <a:ext cx="1762600" cy="1553850"/>
          </a:xfrm>
          <a:prstGeom prst="rect">
            <a:avLst/>
          </a:prstGeom>
          <a:noFill/>
          <a:ln>
            <a:noFill/>
          </a:ln>
        </p:spPr>
      </p:pic>
      <p:sp>
        <p:nvSpPr>
          <p:cNvPr id="511" name="Google Shape;511;p64">
            <a:hlinkClick r:id="rId10"/>
          </p:cNvPr>
          <p:cNvSpPr/>
          <p:nvPr/>
        </p:nvSpPr>
        <p:spPr>
          <a:xfrm>
            <a:off x="6368494" y="3160444"/>
            <a:ext cx="1981500" cy="735900"/>
          </a:xfrm>
          <a:prstGeom prst="roundRect">
            <a:avLst>
              <a:gd fmla="val 16667" name="adj"/>
            </a:avLst>
          </a:prstGeom>
          <a:solidFill>
            <a:srgbClr val="F3F3F3"/>
          </a:solidFill>
          <a:ln cap="flat" cmpd="sng" w="9525">
            <a:solidFill>
              <a:srgbClr val="42424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400" u="sng">
                <a:solidFill>
                  <a:srgbClr val="0D5CDF"/>
                </a:solidFill>
                <a:latin typeface="Viga"/>
                <a:ea typeface="Viga"/>
                <a:cs typeface="Viga"/>
                <a:sym typeface="Viga"/>
                <a:hlinkClick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Obtenir mon badge</a:t>
            </a:r>
            <a:endParaRPr sz="1400" u="sng">
              <a:solidFill>
                <a:srgbClr val="0D5CDF"/>
              </a:solidFill>
              <a:latin typeface="Viga"/>
              <a:ea typeface="Viga"/>
              <a:cs typeface="Viga"/>
              <a:sym typeface="Vig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400" u="sng">
                <a:solidFill>
                  <a:srgbClr val="0D5CDF"/>
                </a:solidFill>
                <a:latin typeface="Viga"/>
                <a:ea typeface="Viga"/>
                <a:cs typeface="Viga"/>
                <a:sym typeface="Viga"/>
                <a:hlinkClick r:id="rId1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DÉCOUVERTE</a:t>
            </a:r>
            <a:endParaRPr sz="1400" u="sng">
              <a:solidFill>
                <a:srgbClr val="0D5CDF"/>
              </a:solidFill>
              <a:latin typeface="Viga"/>
              <a:ea typeface="Viga"/>
              <a:cs typeface="Viga"/>
              <a:sym typeface="Viga"/>
            </a:endParaRPr>
          </a:p>
        </p:txBody>
      </p:sp>
      <p:pic>
        <p:nvPicPr>
          <p:cNvPr id="512" name="Google Shape;512;p64">
            <a:hlinkClick r:id="rId13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-1286681">
            <a:off x="8261307" y="3687838"/>
            <a:ext cx="567505" cy="567505"/>
          </a:xfrm>
          <a:prstGeom prst="rect">
            <a:avLst/>
          </a:prstGeom>
          <a:noFill/>
          <a:ln>
            <a:noFill/>
          </a:ln>
        </p:spPr>
      </p:pic>
      <p:sp>
        <p:nvSpPr>
          <p:cNvPr id="513" name="Google Shape;513;p64"/>
          <p:cNvSpPr/>
          <p:nvPr/>
        </p:nvSpPr>
        <p:spPr>
          <a:xfrm>
            <a:off x="8410050" y="3805472"/>
            <a:ext cx="270000" cy="27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sz="1700">
                <a:latin typeface="Dosis"/>
                <a:ea typeface="Dosis"/>
                <a:cs typeface="Dosis"/>
                <a:sym typeface="Dosis"/>
              </a:rPr>
              <a:t>3</a:t>
            </a:r>
            <a:endParaRPr b="1" sz="1700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14" name="Google Shape;514;p64"/>
          <p:cNvSpPr txBox="1"/>
          <p:nvPr/>
        </p:nvSpPr>
        <p:spPr>
          <a:xfrm>
            <a:off x="6602288" y="4174519"/>
            <a:ext cx="1889700" cy="29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fr-CA" sz="1100">
                <a:solidFill>
                  <a:srgbClr val="434343"/>
                </a:solidFill>
                <a:latin typeface="Dosis Medium"/>
                <a:ea typeface="Dosis Medium"/>
                <a:cs typeface="Dosis Medium"/>
                <a:sym typeface="Dosis Medium"/>
              </a:rPr>
              <a:t>Ce</a:t>
            </a:r>
            <a:r>
              <a:rPr i="1" lang="fr-CA" sz="1100">
                <a:solidFill>
                  <a:srgbClr val="434343"/>
                </a:solidFill>
                <a:latin typeface="Dosis Medium"/>
                <a:ea typeface="Dosis Medium"/>
                <a:cs typeface="Dosis Medium"/>
                <a:sym typeface="Dosis Medium"/>
              </a:rPr>
              <a:t> lien s’autodétruira dans quelques heures.</a:t>
            </a:r>
            <a:endParaRPr sz="1400">
              <a:solidFill>
                <a:srgbClr val="595959"/>
              </a:solidFill>
              <a:latin typeface="Dosis Medium"/>
              <a:ea typeface="Dosis Medium"/>
              <a:cs typeface="Dosis Medium"/>
              <a:sym typeface="Dosis Medium"/>
            </a:endParaRPr>
          </a:p>
        </p:txBody>
      </p:sp>
      <p:pic>
        <p:nvPicPr>
          <p:cNvPr id="515" name="Google Shape;515;p64"/>
          <p:cNvPicPr preferRelativeResize="0"/>
          <p:nvPr/>
        </p:nvPicPr>
        <p:blipFill rotWithShape="1">
          <a:blip r:embed="rId14">
            <a:alphaModFix/>
          </a:blip>
          <a:srcRect b="11165" l="15814" r="8411" t="11196"/>
          <a:stretch/>
        </p:blipFill>
        <p:spPr>
          <a:xfrm>
            <a:off x="6368484" y="4183896"/>
            <a:ext cx="270000" cy="276672"/>
          </a:xfrm>
          <a:prstGeom prst="rect">
            <a:avLst/>
          </a:prstGeom>
          <a:noFill/>
          <a:ln>
            <a:noFill/>
          </a:ln>
        </p:spPr>
      </p:pic>
      <p:sp>
        <p:nvSpPr>
          <p:cNvPr id="516" name="Google Shape;516;p64"/>
          <p:cNvSpPr txBox="1"/>
          <p:nvPr/>
        </p:nvSpPr>
        <p:spPr>
          <a:xfrm>
            <a:off x="6530156" y="2530819"/>
            <a:ext cx="1658100" cy="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700">
                <a:latin typeface="Dosis SemiBold"/>
                <a:ea typeface="Dosis SemiBold"/>
                <a:cs typeface="Dosis SemiBold"/>
                <a:sym typeface="Dosis SemiBold"/>
              </a:rPr>
              <a:t>Visiter cette page</a:t>
            </a:r>
            <a:endParaRPr sz="17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42"/>
          <p:cNvSpPr txBox="1"/>
          <p:nvPr>
            <p:ph type="title"/>
          </p:nvPr>
        </p:nvSpPr>
        <p:spPr>
          <a:xfrm>
            <a:off x="460950" y="5212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Activités d’amorce</a:t>
            </a:r>
            <a:endParaRPr/>
          </a:p>
        </p:txBody>
      </p:sp>
      <p:sp>
        <p:nvSpPr>
          <p:cNvPr id="223" name="Google Shape;223;p42"/>
          <p:cNvSpPr txBox="1"/>
          <p:nvPr/>
        </p:nvSpPr>
        <p:spPr>
          <a:xfrm>
            <a:off x="2040825" y="1864975"/>
            <a:ext cx="3699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800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rPr>
              <a:t>Représentations d’un nombre</a:t>
            </a:r>
            <a:endParaRPr sz="1800">
              <a:solidFill>
                <a:schemeClr val="lt2"/>
              </a:solidFill>
              <a:latin typeface="Viga"/>
              <a:ea typeface="Viga"/>
              <a:cs typeface="Viga"/>
              <a:sym typeface="Viga"/>
            </a:endParaRPr>
          </a:p>
        </p:txBody>
      </p:sp>
      <p:pic>
        <p:nvPicPr>
          <p:cNvPr id="224" name="Google Shape;224;p42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26900" y="2413800"/>
            <a:ext cx="4401577" cy="2207724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225" name="Google Shape;225;p42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282324" y="3321950"/>
            <a:ext cx="1500849" cy="96693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226" name="Google Shape;226;p42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282313" y="2109538"/>
            <a:ext cx="1566825" cy="9244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cxnSp>
        <p:nvCxnSpPr>
          <p:cNvPr id="227" name="Google Shape;227;p42"/>
          <p:cNvCxnSpPr/>
          <p:nvPr/>
        </p:nvCxnSpPr>
        <p:spPr>
          <a:xfrm>
            <a:off x="6804025" y="1919175"/>
            <a:ext cx="0" cy="2961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43"/>
          <p:cNvSpPr txBox="1"/>
          <p:nvPr/>
        </p:nvSpPr>
        <p:spPr>
          <a:xfrm>
            <a:off x="228600" y="2567600"/>
            <a:ext cx="2921400" cy="953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3300">
                <a:solidFill>
                  <a:srgbClr val="FFFFFF"/>
                </a:solidFill>
                <a:latin typeface="Viga"/>
                <a:ea typeface="Viga"/>
                <a:cs typeface="Viga"/>
                <a:sym typeface="Viga"/>
              </a:rPr>
              <a:t>Déroulement de l’atelier</a:t>
            </a:r>
            <a:endParaRPr sz="3300">
              <a:solidFill>
                <a:srgbClr val="CFE2F3"/>
              </a:solidFill>
              <a:latin typeface="Viga"/>
              <a:ea typeface="Viga"/>
              <a:cs typeface="Viga"/>
              <a:sym typeface="Viga"/>
            </a:endParaRPr>
          </a:p>
        </p:txBody>
      </p:sp>
      <p:pic>
        <p:nvPicPr>
          <p:cNvPr descr="File:Ic timer 48px.svg - Wikimedia Commons" id="233" name="Google Shape;233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8825" y="1159425"/>
            <a:ext cx="1112650" cy="1112650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43"/>
          <p:cNvSpPr txBox="1"/>
          <p:nvPr/>
        </p:nvSpPr>
        <p:spPr>
          <a:xfrm>
            <a:off x="98725" y="4640000"/>
            <a:ext cx="30000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sz="15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recitmst.qc.ca/wow4dec</a:t>
            </a:r>
            <a:endParaRPr sz="400">
              <a:solidFill>
                <a:schemeClr val="lt1"/>
              </a:solidFill>
            </a:endParaRPr>
          </a:p>
        </p:txBody>
      </p:sp>
      <p:sp>
        <p:nvSpPr>
          <p:cNvPr id="235" name="Google Shape;235;p43"/>
          <p:cNvSpPr txBox="1"/>
          <p:nvPr/>
        </p:nvSpPr>
        <p:spPr>
          <a:xfrm>
            <a:off x="3615250" y="700525"/>
            <a:ext cx="5222400" cy="405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CA" sz="2500">
                <a:solidFill>
                  <a:srgbClr val="0A0A0A"/>
                </a:solidFill>
                <a:latin typeface="Viga"/>
                <a:ea typeface="Viga"/>
                <a:cs typeface="Viga"/>
                <a:sym typeface="Viga"/>
              </a:rPr>
              <a:t>Accueil et bienvenue</a:t>
            </a:r>
            <a:endParaRPr sz="2500">
              <a:solidFill>
                <a:srgbClr val="0A0A0A"/>
              </a:solidFill>
              <a:latin typeface="Viga"/>
              <a:ea typeface="Viga"/>
              <a:cs typeface="Viga"/>
              <a:sym typeface="Viga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fr-CA" sz="2500">
                <a:solidFill>
                  <a:srgbClr val="0A0A0A"/>
                </a:solidFill>
                <a:latin typeface="Viga"/>
                <a:ea typeface="Viga"/>
                <a:cs typeface="Viga"/>
                <a:sym typeface="Viga"/>
              </a:rPr>
              <a:t>Pourquoi la manipulation virtuelle en mathématique?</a:t>
            </a:r>
            <a:endParaRPr sz="2500">
              <a:solidFill>
                <a:srgbClr val="0A0A0A"/>
              </a:solidFill>
              <a:latin typeface="Viga"/>
              <a:ea typeface="Viga"/>
              <a:cs typeface="Viga"/>
              <a:sym typeface="Viga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fr-CA" sz="2500">
                <a:solidFill>
                  <a:srgbClr val="0A0A0A"/>
                </a:solidFill>
                <a:latin typeface="Viga"/>
                <a:ea typeface="Viga"/>
                <a:cs typeface="Viga"/>
                <a:sym typeface="Viga"/>
              </a:rPr>
              <a:t>Survol de Polypad</a:t>
            </a:r>
            <a:endParaRPr sz="2500">
              <a:solidFill>
                <a:srgbClr val="0A0A0A"/>
              </a:solidFill>
              <a:latin typeface="Viga"/>
              <a:ea typeface="Viga"/>
              <a:cs typeface="Viga"/>
              <a:sym typeface="Viga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fr-CA" sz="2500">
                <a:solidFill>
                  <a:srgbClr val="0A0A0A"/>
                </a:solidFill>
                <a:latin typeface="Viga"/>
                <a:ea typeface="Viga"/>
                <a:cs typeface="Viga"/>
                <a:sym typeface="Viga"/>
              </a:rPr>
              <a:t>Démonstration et manipulation</a:t>
            </a:r>
            <a:endParaRPr sz="2500">
              <a:solidFill>
                <a:srgbClr val="0A0A0A"/>
              </a:solidFill>
              <a:latin typeface="Viga"/>
              <a:ea typeface="Viga"/>
              <a:cs typeface="Viga"/>
              <a:sym typeface="Viga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fr-CA" sz="2500">
                <a:solidFill>
                  <a:srgbClr val="0A0A0A"/>
                </a:solidFill>
                <a:latin typeface="Viga"/>
                <a:ea typeface="Viga"/>
                <a:cs typeface="Viga"/>
                <a:sym typeface="Viga"/>
              </a:rPr>
              <a:t>Ressources</a:t>
            </a:r>
            <a:endParaRPr sz="2500">
              <a:solidFill>
                <a:srgbClr val="0A0A0A"/>
              </a:solidFill>
              <a:latin typeface="Viga"/>
              <a:ea typeface="Viga"/>
              <a:cs typeface="Viga"/>
              <a:sym typeface="Viga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rgbClr val="0A0A0A"/>
              </a:solidFill>
              <a:latin typeface="Viga"/>
              <a:ea typeface="Viga"/>
              <a:cs typeface="Viga"/>
              <a:sym typeface="Viga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000">
              <a:solidFill>
                <a:srgbClr val="0A0A0A"/>
              </a:solidFill>
              <a:latin typeface="Viga"/>
              <a:ea typeface="Viga"/>
              <a:cs typeface="Viga"/>
              <a:sym typeface="Vig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44"/>
          <p:cNvSpPr txBox="1"/>
          <p:nvPr>
            <p:ph type="title"/>
          </p:nvPr>
        </p:nvSpPr>
        <p:spPr>
          <a:xfrm>
            <a:off x="100700" y="526350"/>
            <a:ext cx="4255200" cy="29499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4600">
                <a:solidFill>
                  <a:srgbClr val="3564B9"/>
                </a:solidFill>
              </a:rPr>
              <a:t>Pourquoi la manipulation virtuelle en mathématique?</a:t>
            </a:r>
            <a:endParaRPr sz="4600">
              <a:solidFill>
                <a:srgbClr val="3564B9"/>
              </a:solidFill>
            </a:endParaRPr>
          </a:p>
        </p:txBody>
      </p:sp>
      <p:pic>
        <p:nvPicPr>
          <p:cNvPr id="241" name="Google Shape;241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838869">
            <a:off x="5305151" y="814131"/>
            <a:ext cx="2088601" cy="2710563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242" name="Google Shape;242;p44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564192">
            <a:off x="6641254" y="2013964"/>
            <a:ext cx="2025340" cy="2636273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243" name="Google Shape;243;p44"/>
          <p:cNvSpPr txBox="1"/>
          <p:nvPr/>
        </p:nvSpPr>
        <p:spPr>
          <a:xfrm>
            <a:off x="559850" y="3736850"/>
            <a:ext cx="33369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rPr>
              <a:t>Référentiel d’intervention en mathématique</a:t>
            </a:r>
            <a:endParaRPr sz="1200">
              <a:solidFill>
                <a:schemeClr val="lt2"/>
              </a:solidFill>
              <a:latin typeface="Viga"/>
              <a:ea typeface="Viga"/>
              <a:cs typeface="Viga"/>
              <a:sym typeface="Vig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2"/>
              </a:solidFill>
              <a:latin typeface="Viga"/>
              <a:ea typeface="Viga"/>
              <a:cs typeface="Viga"/>
              <a:sym typeface="Vig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rPr>
              <a:t>Cadre de référence de la compétence numérique</a:t>
            </a:r>
            <a:endParaRPr sz="1200">
              <a:solidFill>
                <a:schemeClr val="lt2"/>
              </a:solidFill>
              <a:latin typeface="Viga"/>
              <a:ea typeface="Viga"/>
              <a:cs typeface="Viga"/>
              <a:sym typeface="Vig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45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Référentiel d’intervention en mathématique</a:t>
            </a:r>
            <a:endParaRPr/>
          </a:p>
        </p:txBody>
      </p:sp>
      <p:sp>
        <p:nvSpPr>
          <p:cNvPr id="249" name="Google Shape;249;p45"/>
          <p:cNvSpPr/>
          <p:nvPr/>
        </p:nvSpPr>
        <p:spPr>
          <a:xfrm>
            <a:off x="355250" y="1138600"/>
            <a:ext cx="8309100" cy="3572400"/>
          </a:xfrm>
          <a:prstGeom prst="rect">
            <a:avLst/>
          </a:prstGeom>
          <a:solidFill>
            <a:srgbClr val="F3F3F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50" name="Google Shape;250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61401" y="1255436"/>
            <a:ext cx="4761399" cy="95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45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1854" y="1569771"/>
            <a:ext cx="1668049" cy="21712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252" name="Google Shape;252;p4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658025" y="2360425"/>
            <a:ext cx="4808576" cy="2171224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253" name="Google Shape;253;p45"/>
          <p:cNvSpPr txBox="1"/>
          <p:nvPr/>
        </p:nvSpPr>
        <p:spPr>
          <a:xfrm>
            <a:off x="77906" y="4794244"/>
            <a:ext cx="2941800" cy="33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800">
                <a:solidFill>
                  <a:srgbClr val="3564B9"/>
                </a:solidFill>
                <a:latin typeface="Viga"/>
                <a:ea typeface="Viga"/>
                <a:cs typeface="Viga"/>
                <a:sym typeface="Viga"/>
              </a:rPr>
              <a:t>🔗</a:t>
            </a:r>
            <a:r>
              <a:rPr lang="fr-CA" sz="800" u="sng">
                <a:solidFill>
                  <a:srgbClr val="3564B9"/>
                </a:solidFill>
                <a:latin typeface="Viga"/>
                <a:ea typeface="Viga"/>
                <a:cs typeface="Viga"/>
                <a:sym typeface="Viga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Référentiel d'intervention en mathématique (août 2019)</a:t>
            </a:r>
            <a:endParaRPr sz="800">
              <a:solidFill>
                <a:srgbClr val="3564B9"/>
              </a:solidFill>
              <a:latin typeface="Viga"/>
              <a:ea typeface="Viga"/>
              <a:cs typeface="Viga"/>
              <a:sym typeface="Vig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46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Référentiel d’intervention en mathématique</a:t>
            </a:r>
            <a:endParaRPr/>
          </a:p>
        </p:txBody>
      </p:sp>
      <p:sp>
        <p:nvSpPr>
          <p:cNvPr id="259" name="Google Shape;259;p46"/>
          <p:cNvSpPr/>
          <p:nvPr/>
        </p:nvSpPr>
        <p:spPr>
          <a:xfrm>
            <a:off x="504050" y="1180675"/>
            <a:ext cx="8309100" cy="2846400"/>
          </a:xfrm>
          <a:prstGeom prst="rect">
            <a:avLst/>
          </a:prstGeom>
          <a:solidFill>
            <a:srgbClr val="F3F3F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46"/>
          <p:cNvSpPr txBox="1"/>
          <p:nvPr/>
        </p:nvSpPr>
        <p:spPr>
          <a:xfrm>
            <a:off x="639750" y="3213563"/>
            <a:ext cx="16365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Concret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900">
                <a:latin typeface="Dosis SemiBold"/>
                <a:ea typeface="Dosis SemiBold"/>
                <a:cs typeface="Dosis SemiBold"/>
                <a:sym typeface="Dosis SemiBold"/>
              </a:rPr>
              <a:t>(matériel de manipulation)</a:t>
            </a:r>
            <a:endParaRPr sz="900"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  <p:sp>
        <p:nvSpPr>
          <p:cNvPr id="261" name="Google Shape;261;p46"/>
          <p:cNvSpPr txBox="1"/>
          <p:nvPr/>
        </p:nvSpPr>
        <p:spPr>
          <a:xfrm>
            <a:off x="3750050" y="3213563"/>
            <a:ext cx="15426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Semi-concret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900">
                <a:latin typeface="Dosis SemiBold"/>
                <a:ea typeface="Dosis SemiBold"/>
                <a:cs typeface="Dosis SemiBold"/>
                <a:sym typeface="Dosis SemiBold"/>
              </a:rPr>
              <a:t>(dessin, schémas)</a:t>
            </a:r>
            <a:endParaRPr sz="900"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  <p:sp>
        <p:nvSpPr>
          <p:cNvPr id="262" name="Google Shape;262;p46"/>
          <p:cNvSpPr txBox="1"/>
          <p:nvPr/>
        </p:nvSpPr>
        <p:spPr>
          <a:xfrm>
            <a:off x="6766450" y="3213563"/>
            <a:ext cx="15426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Abstrait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900">
                <a:latin typeface="Dosis SemiBold"/>
                <a:ea typeface="Dosis SemiBold"/>
                <a:cs typeface="Dosis SemiBold"/>
                <a:sym typeface="Dosis SemiBold"/>
              </a:rPr>
              <a:t>(symboles écrits)</a:t>
            </a:r>
            <a:endParaRPr sz="900"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  <p:sp>
        <p:nvSpPr>
          <p:cNvPr id="263" name="Google Shape;263;p46"/>
          <p:cNvSpPr/>
          <p:nvPr/>
        </p:nvSpPr>
        <p:spPr>
          <a:xfrm>
            <a:off x="651800" y="1776425"/>
            <a:ext cx="8013600" cy="1672800"/>
          </a:xfrm>
          <a:prstGeom prst="stripedRightArrow">
            <a:avLst>
              <a:gd fmla="val 62640" name="adj1"/>
              <a:gd fmla="val 100547" name="adj2"/>
            </a:avLst>
          </a:prstGeom>
          <a:gradFill>
            <a:gsLst>
              <a:gs pos="0">
                <a:srgbClr val="FFF6DB"/>
              </a:gs>
              <a:gs pos="100000">
                <a:srgbClr val="FAD25C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64" name="Google Shape;264;p46"/>
          <p:cNvGrpSpPr/>
          <p:nvPr/>
        </p:nvGrpSpPr>
        <p:grpSpPr>
          <a:xfrm>
            <a:off x="1776035" y="4088781"/>
            <a:ext cx="4441823" cy="850813"/>
            <a:chOff x="1395100" y="3783975"/>
            <a:chExt cx="3808800" cy="850813"/>
          </a:xfrm>
        </p:grpSpPr>
        <p:sp>
          <p:nvSpPr>
            <p:cNvPr id="265" name="Google Shape;265;p46"/>
            <p:cNvSpPr/>
            <p:nvPr/>
          </p:nvSpPr>
          <p:spPr>
            <a:xfrm rot="5400000">
              <a:off x="3119200" y="2059875"/>
              <a:ext cx="360600" cy="3808800"/>
            </a:xfrm>
            <a:prstGeom prst="rightBrace">
              <a:avLst>
                <a:gd fmla="val 50000" name="adj1"/>
                <a:gd fmla="val 50000" name="adj2"/>
              </a:avLst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" name="Google Shape;266;p46"/>
            <p:cNvSpPr txBox="1"/>
            <p:nvPr/>
          </p:nvSpPr>
          <p:spPr>
            <a:xfrm>
              <a:off x="1575250" y="4095988"/>
              <a:ext cx="3448500" cy="53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CA">
                  <a:solidFill>
                    <a:schemeClr val="dk2"/>
                  </a:solidFill>
                  <a:latin typeface="Dosis SemiBold"/>
                  <a:ea typeface="Dosis SemiBold"/>
                  <a:cs typeface="Dosis SemiBold"/>
                  <a:sym typeface="Dosis SemiBold"/>
                </a:rPr>
                <a:t>Manipulation virtuelle</a:t>
              </a:r>
              <a:endParaRPr>
                <a:solidFill>
                  <a:schemeClr val="dk2"/>
                </a:solidFill>
                <a:latin typeface="Dosis SemiBold"/>
                <a:ea typeface="Dosis SemiBold"/>
                <a:cs typeface="Dosis SemiBold"/>
                <a:sym typeface="Dosis SemiBold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CA" sz="900">
                  <a:solidFill>
                    <a:schemeClr val="dk2"/>
                  </a:solidFill>
                  <a:latin typeface="Dosis SemiBold"/>
                  <a:ea typeface="Dosis SemiBold"/>
                  <a:cs typeface="Dosis SemiBold"/>
                  <a:sym typeface="Dosis SemiBold"/>
                </a:rPr>
                <a:t>(manipulation et représentation avec possibilités étendues)</a:t>
              </a:r>
              <a:endParaRPr sz="900">
                <a:solidFill>
                  <a:schemeClr val="dk2"/>
                </a:solidFill>
                <a:latin typeface="Dosis SemiBold"/>
                <a:ea typeface="Dosis SemiBold"/>
                <a:cs typeface="Dosis SemiBold"/>
                <a:sym typeface="Dosis SemiBold"/>
              </a:endParaRPr>
            </a:p>
          </p:txBody>
        </p:sp>
      </p:grpSp>
      <p:pic>
        <p:nvPicPr>
          <p:cNvPr id="267" name="Google Shape;267;p46"/>
          <p:cNvPicPr preferRelativeResize="0"/>
          <p:nvPr/>
        </p:nvPicPr>
        <p:blipFill rotWithShape="1">
          <a:blip r:embed="rId3">
            <a:alphaModFix/>
          </a:blip>
          <a:srcRect b="8208" l="5542" r="3903" t="75184"/>
          <a:stretch/>
        </p:blipFill>
        <p:spPr>
          <a:xfrm>
            <a:off x="552075" y="1318500"/>
            <a:ext cx="5529626" cy="4579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grpSp>
        <p:nvGrpSpPr>
          <p:cNvPr id="268" name="Google Shape;268;p46"/>
          <p:cNvGrpSpPr/>
          <p:nvPr/>
        </p:nvGrpSpPr>
        <p:grpSpPr>
          <a:xfrm>
            <a:off x="1035625" y="2178475"/>
            <a:ext cx="1636500" cy="850837"/>
            <a:chOff x="654625" y="1949875"/>
            <a:chExt cx="1636500" cy="850837"/>
          </a:xfrm>
        </p:grpSpPr>
        <p:sp>
          <p:nvSpPr>
            <p:cNvPr id="269" name="Google Shape;269;p46"/>
            <p:cNvSpPr/>
            <p:nvPr/>
          </p:nvSpPr>
          <p:spPr>
            <a:xfrm>
              <a:off x="654625" y="1949875"/>
              <a:ext cx="1636500" cy="8508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270" name="Google Shape;270;p46"/>
            <p:cNvGrpSpPr/>
            <p:nvPr/>
          </p:nvGrpSpPr>
          <p:grpSpPr>
            <a:xfrm>
              <a:off x="695971" y="1949875"/>
              <a:ext cx="1545179" cy="850837"/>
              <a:chOff x="695971" y="1949875"/>
              <a:chExt cx="1545179" cy="850837"/>
            </a:xfrm>
          </p:grpSpPr>
          <p:pic>
            <p:nvPicPr>
              <p:cNvPr id="271" name="Google Shape;271;p46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695975" y="1980050"/>
                <a:ext cx="393600" cy="3936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72" name="Google Shape;272;p46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1089575" y="1989791"/>
                <a:ext cx="393600" cy="3936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73" name="Google Shape;273;p46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1483175" y="1970309"/>
                <a:ext cx="393600" cy="3936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74" name="Google Shape;274;p46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695971" y="2333046"/>
                <a:ext cx="472687" cy="45792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75" name="Google Shape;275;p46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1168646" y="2342788"/>
                <a:ext cx="472687" cy="45792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76" name="Google Shape;276;p46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1641321" y="2333046"/>
                <a:ext cx="472687" cy="45792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77" name="Google Shape;277;p46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1847550" y="1949875"/>
                <a:ext cx="393600" cy="3936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aphicFrame>
        <p:nvGraphicFramePr>
          <p:cNvPr id="278" name="Google Shape;278;p46"/>
          <p:cNvGraphicFramePr/>
          <p:nvPr/>
        </p:nvGraphicFramePr>
        <p:xfrm>
          <a:off x="3549538" y="22318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{58F1C948-8C99-445F-9D2C-B76DDCF9F54F}</a:tableStyleId>
              </a:tblPr>
              <a:tblGrid>
                <a:gridCol w="388725"/>
                <a:gridCol w="388725"/>
                <a:gridCol w="388725"/>
                <a:gridCol w="388725"/>
                <a:gridCol w="38872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CA"/>
                        <a:t>🟢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CA">
                          <a:solidFill>
                            <a:schemeClr val="dk1"/>
                          </a:solidFill>
                        </a:rPr>
                        <a:t>🟢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CA">
                          <a:solidFill>
                            <a:schemeClr val="dk1"/>
                          </a:solidFill>
                        </a:rPr>
                        <a:t>🟢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CA">
                          <a:solidFill>
                            <a:schemeClr val="dk1"/>
                          </a:solidFill>
                        </a:rPr>
                        <a:t>🟢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CA">
                          <a:solidFill>
                            <a:schemeClr val="dk1"/>
                          </a:solidFill>
                        </a:rPr>
                        <a:t>🔴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CA"/>
                        <a:t>🔴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CA">
                          <a:solidFill>
                            <a:schemeClr val="dk1"/>
                          </a:solidFill>
                        </a:rPr>
                        <a:t>🔴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279" name="Google Shape;279;p46"/>
          <p:cNvSpPr txBox="1"/>
          <p:nvPr/>
        </p:nvSpPr>
        <p:spPr>
          <a:xfrm>
            <a:off x="6759050" y="2389538"/>
            <a:ext cx="1260000" cy="477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sz="1900">
                <a:latin typeface="Dosis"/>
                <a:ea typeface="Dosis"/>
                <a:cs typeface="Dosis"/>
                <a:sym typeface="Dosis"/>
              </a:rPr>
              <a:t>4 + 3 = 7</a:t>
            </a:r>
            <a:endParaRPr b="1" sz="1900"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4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4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arning sign vector illustration | Free SVG" id="284" name="Google Shape;284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16603">
            <a:off x="348095" y="1555724"/>
            <a:ext cx="2032076" cy="2032034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47"/>
          <p:cNvSpPr txBox="1"/>
          <p:nvPr/>
        </p:nvSpPr>
        <p:spPr>
          <a:xfrm>
            <a:off x="3407925" y="1085875"/>
            <a:ext cx="5607600" cy="339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800">
                <a:latin typeface="Source Sans Pro"/>
                <a:ea typeface="Source Sans Pro"/>
                <a:cs typeface="Source Sans Pro"/>
                <a:sym typeface="Source Sans Pro"/>
              </a:rPr>
              <a:t>Le matériel de manipulation doit être varié et soutenu par une </a:t>
            </a:r>
            <a:r>
              <a:rPr lang="fr-CA" sz="1800">
                <a:solidFill>
                  <a:srgbClr val="F1C232"/>
                </a:solidFill>
                <a:highlight>
                  <a:srgbClr val="000000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intention d’apprentissage claire</a:t>
            </a:r>
            <a:r>
              <a:rPr lang="fr-CA" sz="1800">
                <a:latin typeface="Source Sans Pro"/>
                <a:ea typeface="Source Sans Pro"/>
                <a:cs typeface="Source Sans Pro"/>
                <a:sym typeface="Source Sans Pro"/>
              </a:rPr>
              <a:t>.</a:t>
            </a:r>
            <a:endParaRPr sz="18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800">
                <a:latin typeface="Source Sans Pro"/>
                <a:ea typeface="Source Sans Pro"/>
                <a:cs typeface="Source Sans Pro"/>
                <a:sym typeface="Source Sans Pro"/>
              </a:rPr>
              <a:t>Il est important de présenter le fonctionnement de l’application aux élèves, mais il faut éviter les activités qui demandent de suivre des étapes à la lettre. L’activité doit </a:t>
            </a:r>
            <a:r>
              <a:rPr lang="fr-CA" sz="1800">
                <a:solidFill>
                  <a:srgbClr val="F1C232"/>
                </a:solidFill>
                <a:highlight>
                  <a:srgbClr val="0A0A0A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susciter une réflexion chez l’élève</a:t>
            </a:r>
            <a:r>
              <a:rPr lang="fr-CA" sz="1800">
                <a:latin typeface="Source Sans Pro"/>
                <a:ea typeface="Source Sans Pro"/>
                <a:cs typeface="Source Sans Pro"/>
                <a:sym typeface="Source Sans Pro"/>
              </a:rPr>
              <a:t>.</a:t>
            </a:r>
            <a:endParaRPr sz="18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800">
                <a:latin typeface="Source Sans Pro"/>
                <a:ea typeface="Source Sans Pro"/>
                <a:cs typeface="Source Sans Pro"/>
                <a:sym typeface="Source Sans Pro"/>
              </a:rPr>
              <a:t>Il faut prévoir du</a:t>
            </a:r>
            <a:r>
              <a:rPr lang="fr-CA" sz="1800">
                <a:solidFill>
                  <a:srgbClr val="F1C232"/>
                </a:solidFill>
                <a:highlight>
                  <a:srgbClr val="0A0A0A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 temps d’appropriation</a:t>
            </a:r>
            <a:r>
              <a:rPr lang="fr-CA" sz="1800">
                <a:latin typeface="Source Sans Pro"/>
                <a:ea typeface="Source Sans Pro"/>
                <a:cs typeface="Source Sans Pro"/>
                <a:sym typeface="Source Sans Pro"/>
              </a:rPr>
              <a:t> avec les élèves.</a:t>
            </a:r>
            <a:endParaRPr sz="18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86" name="Google Shape;286;p47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 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48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Cadre de référence de la compétence numérique</a:t>
            </a:r>
            <a:endParaRPr/>
          </a:p>
        </p:txBody>
      </p:sp>
      <p:sp>
        <p:nvSpPr>
          <p:cNvPr id="292" name="Google Shape;292;p48"/>
          <p:cNvSpPr/>
          <p:nvPr/>
        </p:nvSpPr>
        <p:spPr>
          <a:xfrm>
            <a:off x="355250" y="1138600"/>
            <a:ext cx="8309100" cy="3572400"/>
          </a:xfrm>
          <a:prstGeom prst="rect">
            <a:avLst/>
          </a:prstGeom>
          <a:solidFill>
            <a:srgbClr val="F3F3F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93" name="Google Shape;293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6625" y="1137175"/>
            <a:ext cx="3877874" cy="3572400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48"/>
          <p:cNvSpPr/>
          <p:nvPr/>
        </p:nvSpPr>
        <p:spPr>
          <a:xfrm>
            <a:off x="4742575" y="1358825"/>
            <a:ext cx="3877800" cy="3066000"/>
          </a:xfrm>
          <a:prstGeom prst="wedgeRectCallout">
            <a:avLst>
              <a:gd fmla="val -72007" name="adj1"/>
              <a:gd fmla="val -8210" name="adj2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95" name="Google Shape;295;p48"/>
          <p:cNvPicPr preferRelativeResize="0"/>
          <p:nvPr/>
        </p:nvPicPr>
        <p:blipFill rotWithShape="1">
          <a:blip r:embed="rId4">
            <a:alphaModFix/>
          </a:blip>
          <a:srcRect b="74378" l="0" r="24162" t="0"/>
          <a:stretch/>
        </p:blipFill>
        <p:spPr>
          <a:xfrm>
            <a:off x="4953113" y="1484750"/>
            <a:ext cx="2583203" cy="70860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296" name="Google Shape;296;p4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53113" y="2464901"/>
            <a:ext cx="3044926" cy="7086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297" name="Google Shape;297;p48"/>
          <p:cNvSpPr txBox="1"/>
          <p:nvPr/>
        </p:nvSpPr>
        <p:spPr>
          <a:xfrm>
            <a:off x="77906" y="4794244"/>
            <a:ext cx="2941800" cy="33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800" u="sng">
                <a:solidFill>
                  <a:schemeClr val="hlink"/>
                </a:solidFill>
                <a:latin typeface="Viga"/>
                <a:ea typeface="Viga"/>
                <a:cs typeface="Viga"/>
                <a:sym typeface="Viga"/>
                <a:hlinkClick r:id="rId6"/>
              </a:rPr>
              <a:t>🔗Cadre de référence de la compétence numérique</a:t>
            </a:r>
            <a:endParaRPr sz="800">
              <a:solidFill>
                <a:srgbClr val="3564B9"/>
              </a:solidFill>
              <a:latin typeface="Viga"/>
              <a:ea typeface="Viga"/>
              <a:cs typeface="Viga"/>
              <a:sym typeface="Viga"/>
            </a:endParaRPr>
          </a:p>
        </p:txBody>
      </p:sp>
      <p:pic>
        <p:nvPicPr>
          <p:cNvPr id="298" name="Google Shape;298;p4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631325" y="2428475"/>
            <a:ext cx="1341500" cy="132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4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132175" y="1595550"/>
            <a:ext cx="1122750" cy="112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4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96330" y="2527820"/>
            <a:ext cx="963950" cy="105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4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486325" y="3528675"/>
            <a:ext cx="884926" cy="896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48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953113" y="3445050"/>
            <a:ext cx="3456725" cy="83825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4FC3F7"/>
      </a:accent5>
      <a:accent6>
        <a:srgbClr val="F4B400"/>
      </a:accent6>
      <a:hlink>
        <a:srgbClr val="4FC3F7"/>
      </a:hlink>
      <a:folHlink>
        <a:srgbClr val="4FC3F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