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08FBE3-9994-4C91-A1D6-14AEA57568F6}">
  <a:tblStyle styleId="{FD08FBE3-9994-4C91-A1D6-14AEA57568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7194703-0576-436A-AA20-765B6ED73A8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ebf6bf48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ebf6bf48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ebf6bf48b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ebf6bf48b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eea805e3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feea805e3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ebf6bf48b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ebf6bf48b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ebf6bf48b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febf6bf48b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ebf6bf48b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febf6bf48b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ebf6bf48b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ebf6bf48b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ebf6bf48b_0_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febf6bf48b_0_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febf6bf48b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febf6bf48b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ebf6bf48b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febf6bf48b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1bfb13f4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1bfb13f4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ebf6bf48b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febf6bf48b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ebf6bf48b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febf6bf48b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feea805e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feea805e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febf6bf48b_0_1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febf6bf48b_0_1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febf6bf48b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febf6bf48b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febf6bf48b_0_1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febf6bf48b_0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febf6bf48b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febf6bf48b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ebf6bf48b_0_9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ebf6bf48b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ebf6bf48b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ebf6bf48b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ebf6bf48b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ebf6bf48b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ebf6bf48b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ebf6bf48b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ebf6bf48b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febf6bf48b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Passer du concret à l’abstrait (symboles et opérations) pour ceux qui ont besoin de voir et manipuler des objets.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ebf6bf48b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ebf6bf48b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ed2d7ad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1ed2d7ad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564B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solidFill>
          <a:srgbClr val="3564B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21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09625" y="2150850"/>
            <a:ext cx="8022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3600"/>
              <a:buNone/>
              <a:defRPr sz="3600">
                <a:solidFill>
                  <a:srgbClr val="0069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">
  <p:cSld name="TITLE_AND_BODY_1_1">
    <p:bg>
      <p:bgPr>
        <a:solidFill>
          <a:srgbClr val="3564B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22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2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 1">
  <p:cSld name="TITLE_AND_BODY_1_1_1">
    <p:bg>
      <p:bgPr>
        <a:solidFill>
          <a:srgbClr val="3564B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 rot="10800000">
            <a:off x="9" y="2637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3"/>
          <p:cNvSpPr/>
          <p:nvPr/>
        </p:nvSpPr>
        <p:spPr>
          <a:xfrm flipH="1" rot="10800000">
            <a:off x="0" y="3127200"/>
            <a:ext cx="9144000" cy="20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3"/>
          <p:cNvSpPr/>
          <p:nvPr/>
        </p:nvSpPr>
        <p:spPr>
          <a:xfrm rot="10799980">
            <a:off x="13" y="2717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3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564B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 rot="10800000">
            <a:off x="9" y="1542604"/>
            <a:ext cx="9143982" cy="929340"/>
          </a:xfrm>
          <a:prstGeom prst="flowChartDocument">
            <a:avLst/>
          </a:prstGeom>
          <a:solidFill>
            <a:srgbClr val="F79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4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24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2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3564B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" name="Google Shape;113;p25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5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3564B9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26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6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 1">
  <p:cSld name="TITLE_ONLY_2_1">
    <p:bg>
      <p:bgPr>
        <a:solidFill>
          <a:srgbClr val="43434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/>
          <p:nvPr/>
        </p:nvSpPr>
        <p:spPr>
          <a:xfrm rot="10799980">
            <a:off x="-59" y="1154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7"/>
          <p:cNvSpPr/>
          <p:nvPr/>
        </p:nvSpPr>
        <p:spPr>
          <a:xfrm rot="10799980">
            <a:off x="-59" y="1982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8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8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">
  <p:cSld name="ONE_COLUMN_TEXT_1">
    <p:bg>
      <p:bgPr>
        <a:solidFill>
          <a:srgbClr val="FFD96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9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9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 1">
  <p:cSld name="ONE_COLUMN_TEXT_1_1">
    <p:bg>
      <p:bgPr>
        <a:solidFill>
          <a:srgbClr val="FFD96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/>
        </p:nvSpPr>
        <p:spPr>
          <a:xfrm flipH="1" rot="10800000">
            <a:off x="1219200" y="25"/>
            <a:ext cx="794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0"/>
          <p:cNvSpPr/>
          <p:nvPr/>
        </p:nvSpPr>
        <p:spPr>
          <a:xfrm rot="5400000">
            <a:off x="-1165417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0"/>
          <p:cNvSpPr/>
          <p:nvPr/>
        </p:nvSpPr>
        <p:spPr>
          <a:xfrm rot="5400000">
            <a:off x="-1082614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184894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None/>
              <a:defRPr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 rot="5400000">
            <a:off x="-100350" y="343485"/>
            <a:ext cx="468600" cy="2679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 flipH="1" rot="-5400000">
            <a:off x="1736786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32"/>
          <p:cNvSpPr/>
          <p:nvPr/>
        </p:nvSpPr>
        <p:spPr>
          <a:xfrm flipH="1" rot="-5400000">
            <a:off x="1653983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564B9"/>
              </a:buClr>
              <a:buSzPts val="4200"/>
              <a:buFont typeface="Source Sans Pro"/>
              <a:buNone/>
              <a:defRPr b="1" sz="4200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32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3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 1">
  <p:cSld name="BIG_NUMBER_1_1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34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34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solidFill>
          <a:srgbClr val="3564B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36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6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6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6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2">
  <p:cSld name="TITLE_ONLY_1_2">
    <p:bg>
      <p:bgPr>
        <a:solidFill>
          <a:srgbClr val="3564B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2" name="Google Shape;172;p37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7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7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">
  <p:cSld name="TITLE_ONLY_1_1">
    <p:bg>
      <p:bgPr>
        <a:solidFill>
          <a:srgbClr val="3564B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38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8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9" y="34100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9" y="33272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">
  <p:cSld name="TITLE_ONLY_1_1_1">
    <p:bg>
      <p:bgPr>
        <a:solidFill>
          <a:srgbClr val="43434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8" name="Google Shape;188;p39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9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0" y="3470150"/>
            <a:ext cx="9144000" cy="1673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9" y="2842350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9"/>
          <p:cNvSpPr/>
          <p:nvPr/>
        </p:nvSpPr>
        <p:spPr>
          <a:xfrm>
            <a:off x="9" y="2759546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None/>
              <a:defRPr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 rot="5400000">
            <a:off x="-100350" y="343485"/>
            <a:ext cx="468600" cy="2679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47450" y="450150"/>
            <a:ext cx="6367800" cy="409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4800"/>
              <a:buNone/>
              <a:defRPr sz="4800"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38" name="Google Shape;38;p8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4200"/>
              <a:buNone/>
              <a:defRPr sz="4200">
                <a:solidFill>
                  <a:srgbClr val="0069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osis SemiBold"/>
              <a:buChar char="●"/>
              <a:defRPr sz="1800"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●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●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3564B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iga"/>
              <a:buNone/>
              <a:defRPr sz="32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71900" y="18638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iga"/>
              <a:buChar char="●"/>
              <a:defRPr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quipe@recitmst.qc.ca" TargetMode="External"/><Relationship Id="rId4" Type="http://schemas.openxmlformats.org/officeDocument/2006/relationships/hyperlink" Target="https://creativecommons.org/licenses/by-nc-sa/4.0/deed.fr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://recitmst.qc.ca" TargetMode="External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hyperlink" Target="https://polypad.amplify.com/fr/p" TargetMode="External"/><Relationship Id="rId5" Type="http://schemas.openxmlformats.org/officeDocument/2006/relationships/hyperlink" Target="http://polypad.amplify.com/fr/p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polypad.amplify.com/fr/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5" Type="http://schemas.openxmlformats.org/officeDocument/2006/relationships/image" Target="../media/image39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hyperlink" Target="https://polypad.amplify.com/fr/p" TargetMode="External"/><Relationship Id="rId5" Type="http://schemas.openxmlformats.org/officeDocument/2006/relationships/hyperlink" Target="http://polypad.amplify.com/fr/p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polypad.amplify.com/fr/p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5" Type="http://schemas.openxmlformats.org/officeDocument/2006/relationships/image" Target="../media/image39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hyperlink" Target="https://polypad.amplify.com/fr/p" TargetMode="External"/><Relationship Id="rId9" Type="http://schemas.openxmlformats.org/officeDocument/2006/relationships/image" Target="../media/image29.png"/><Relationship Id="rId5" Type="http://schemas.openxmlformats.org/officeDocument/2006/relationships/hyperlink" Target="http://polypad.amplify.com/fr/p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polypad.amplify.com/fr/p" TargetMode="External"/><Relationship Id="rId8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5" Type="http://schemas.openxmlformats.org/officeDocument/2006/relationships/image" Target="../media/image39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36.png"/><Relationship Id="rId8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0.png"/><Relationship Id="rId13" Type="http://schemas.openxmlformats.org/officeDocument/2006/relationships/image" Target="../media/image4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9" Type="http://schemas.openxmlformats.org/officeDocument/2006/relationships/hyperlink" Target="https://teacher.desmos.com/?lang=fr" TargetMode="External"/><Relationship Id="rId15" Type="http://schemas.openxmlformats.org/officeDocument/2006/relationships/image" Target="../media/image43.png"/><Relationship Id="rId14" Type="http://schemas.openxmlformats.org/officeDocument/2006/relationships/image" Target="../media/image24.png"/><Relationship Id="rId5" Type="http://schemas.openxmlformats.org/officeDocument/2006/relationships/image" Target="../media/image39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32.png"/><Relationship Id="rId8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mod/book/view.php?id=17665&amp;chapterid=162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youtube.com/watch?v=rJAVN_jM3Es" TargetMode="External"/><Relationship Id="rId22" Type="http://schemas.openxmlformats.org/officeDocument/2006/relationships/hyperlink" Target="https://www.youtube.com/playlist?list=PLbBgLs7mTczAsVzDTMBwYQOgfShSw7LDA" TargetMode="External"/><Relationship Id="rId21" Type="http://schemas.openxmlformats.org/officeDocument/2006/relationships/hyperlink" Target="https://fr.mathigon.org/polypad/2kDWdCwwhhLKuA" TargetMode="External"/><Relationship Id="rId24" Type="http://schemas.openxmlformats.org/officeDocument/2006/relationships/hyperlink" Target="https://www.youtube.com/playlist?list=PLbBgLs7mTczCqh5qvQvn_z9X1Q8Z9LQjJ" TargetMode="External"/><Relationship Id="rId23" Type="http://schemas.openxmlformats.org/officeDocument/2006/relationships/hyperlink" Target="https://www.youtube.com/watch?v=mrDYhuNkBkI&amp;list=PLbBgLs7mTczAaJibhxItBMLtZCMwtnj6r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olypad.amplify.com/p/zmq0qnQUIKhzoQ" TargetMode="External"/><Relationship Id="rId4" Type="http://schemas.openxmlformats.org/officeDocument/2006/relationships/hyperlink" Target="https://polypad.amplify.com/p/OYBPnQ71EF8VQ" TargetMode="External"/><Relationship Id="rId9" Type="http://schemas.openxmlformats.org/officeDocument/2006/relationships/hyperlink" Target="https://polypad.amplify.com/p/fznETrga2tUjw" TargetMode="External"/><Relationship Id="rId26" Type="http://schemas.openxmlformats.org/officeDocument/2006/relationships/hyperlink" Target="https://fr.mathigon.org/polypad/bxbYffVE1mZGiQ" TargetMode="External"/><Relationship Id="rId25" Type="http://schemas.openxmlformats.org/officeDocument/2006/relationships/hyperlink" Target="https://twitter.com/TimBrzezinski/status/1626181056687755266" TargetMode="External"/><Relationship Id="rId28" Type="http://schemas.openxmlformats.org/officeDocument/2006/relationships/hyperlink" Target="https://twitter.com/TimBrzezinski/status/1621558101961744387" TargetMode="External"/><Relationship Id="rId27" Type="http://schemas.openxmlformats.org/officeDocument/2006/relationships/hyperlink" Target="https://twitter.com/TimBrzezinski/status/1641090811201744898" TargetMode="External"/><Relationship Id="rId5" Type="http://schemas.openxmlformats.org/officeDocument/2006/relationships/hyperlink" Target="https://polypad.amplify.com/p/fdXW0W3p8DUUng" TargetMode="External"/><Relationship Id="rId6" Type="http://schemas.openxmlformats.org/officeDocument/2006/relationships/hyperlink" Target="https://polypad.amplify.com/p/3rV4c7tMNkx7xg" TargetMode="External"/><Relationship Id="rId7" Type="http://schemas.openxmlformats.org/officeDocument/2006/relationships/hyperlink" Target="https://polypad.amplify.com/p/7HR0YSTCF1tVdA" TargetMode="External"/><Relationship Id="rId8" Type="http://schemas.openxmlformats.org/officeDocument/2006/relationships/hyperlink" Target="https://polypad.amplify.com/p/6uC7al41bIuxA" TargetMode="External"/><Relationship Id="rId11" Type="http://schemas.openxmlformats.org/officeDocument/2006/relationships/hyperlink" Target="https://fr.mathigon.org/task/completing-the-square" TargetMode="External"/><Relationship Id="rId10" Type="http://schemas.openxmlformats.org/officeDocument/2006/relationships/hyperlink" Target="https://polypad.amplify.com/fr/p/gSL3w8xbrz4Pzg" TargetMode="External"/><Relationship Id="rId13" Type="http://schemas.openxmlformats.org/officeDocument/2006/relationships/hyperlink" Target="https://polypad.amplify.com/fr/p/3KTKUI3nurPHQ" TargetMode="External"/><Relationship Id="rId12" Type="http://schemas.openxmlformats.org/officeDocument/2006/relationships/hyperlink" Target="https://polypad.amplify.com/p/1p3ziYZ1obZvSg" TargetMode="External"/><Relationship Id="rId15" Type="http://schemas.openxmlformats.org/officeDocument/2006/relationships/hyperlink" Target="https://www.youtube.com/watch?v=NUNoks1rwQ0" TargetMode="External"/><Relationship Id="rId14" Type="http://schemas.openxmlformats.org/officeDocument/2006/relationships/hyperlink" Target="https://polypad.amplify.com/fr/p/QJavwOOKoihKkg" TargetMode="External"/><Relationship Id="rId17" Type="http://schemas.openxmlformats.org/officeDocument/2006/relationships/hyperlink" Target="https://twitter.com/davidporas/status/1617648566436237321" TargetMode="External"/><Relationship Id="rId16" Type="http://schemas.openxmlformats.org/officeDocument/2006/relationships/hyperlink" Target="https://fr.mathigon.org/polypad/XssaYsoNUl6DA" TargetMode="External"/><Relationship Id="rId19" Type="http://schemas.openxmlformats.org/officeDocument/2006/relationships/hyperlink" Target="https://twitter.com/davidporas/status/1625959569246625793" TargetMode="External"/><Relationship Id="rId18" Type="http://schemas.openxmlformats.org/officeDocument/2006/relationships/hyperlink" Target="https://twitter.com/TimBrzezinski/status/162416388642847949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uc.lagarde@recitmst.qc.ca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igipad.app/p/394346/3f68a8e55b5ba" TargetMode="External"/><Relationship Id="rId4" Type="http://schemas.openxmlformats.org/officeDocument/2006/relationships/hyperlink" Target="https://digipad.app/p/438033/1da724af0c8a6" TargetMode="External"/><Relationship Id="rId5" Type="http://schemas.openxmlformats.org/officeDocument/2006/relationships/hyperlink" Target="https://www.youtube.com/mathigon" TargetMode="External"/><Relationship Id="rId6" Type="http://schemas.openxmlformats.org/officeDocument/2006/relationships/hyperlink" Target="https://fr.mathigon.org/task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esmosfr.ca/" TargetMode="External"/><Relationship Id="rId4" Type="http://schemas.openxmlformats.org/officeDocument/2006/relationships/image" Target="../media/image46.png"/><Relationship Id="rId5" Type="http://schemas.openxmlformats.org/officeDocument/2006/relationships/hyperlink" Target="https://teacher.desmos.com/collection/6435663eef4ba04f6fcd150d?lang=fr" TargetMode="External"/><Relationship Id="rId6" Type="http://schemas.openxmlformats.org/officeDocument/2006/relationships/hyperlink" Target="https://teacher.desmos.com/collection/6435663eef4ba04f6fcd150d?lang=fr" TargetMode="External"/><Relationship Id="rId7" Type="http://schemas.openxmlformats.org/officeDocument/2006/relationships/hyperlink" Target="https://teacher.desmos.com/collection/6435663eef4ba04f6fcd150d?lang=fr" TargetMode="External"/><Relationship Id="rId8" Type="http://schemas.openxmlformats.org/officeDocument/2006/relationships/hyperlink" Target="https://teacher.desmos.com/?lang=fr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hyperlink" Target="https://campus.recit.qc.ca/course/view.php?id=517" TargetMode="External"/><Relationship Id="rId5" Type="http://schemas.openxmlformats.org/officeDocument/2006/relationships/hyperlink" Target="https://campus.recit.qc.ca/course/view.php?id=217" TargetMode="External"/><Relationship Id="rId6" Type="http://schemas.openxmlformats.org/officeDocument/2006/relationships/hyperlink" Target="https://campus.recit.qc.ca/course/view.php?id=217" TargetMode="External"/><Relationship Id="rId7" Type="http://schemas.openxmlformats.org/officeDocument/2006/relationships/image" Target="../media/image45.png"/><Relationship Id="rId8" Type="http://schemas.openxmlformats.org/officeDocument/2006/relationships/hyperlink" Target="https://campus.recit.qc.ca/course/index.php?categoryid=2" TargetMode="External"/><Relationship Id="rId10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recitmst.qc.ca/ecv" TargetMode="External"/><Relationship Id="rId4" Type="http://schemas.openxmlformats.org/officeDocument/2006/relationships/image" Target="../media/image52.png"/><Relationship Id="rId5" Type="http://schemas.openxmlformats.org/officeDocument/2006/relationships/hyperlink" Target="http://recitmst.qc.ca/ecv" TargetMode="External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image" Target="../media/image53.png"/><Relationship Id="rId5" Type="http://schemas.openxmlformats.org/officeDocument/2006/relationships/image" Target="../media/image42.png"/><Relationship Id="rId6" Type="http://schemas.openxmlformats.org/officeDocument/2006/relationships/hyperlink" Target="https://campus.recit.qc.ca/enrol/index.php?id=517" TargetMode="External"/><Relationship Id="rId7" Type="http://schemas.openxmlformats.org/officeDocument/2006/relationships/hyperlink" Target="https://campus.recit.qc.ca/enrol/index.php?id=517" TargetMode="External"/><Relationship Id="rId8" Type="http://schemas.openxmlformats.org/officeDocument/2006/relationships/image" Target="../media/image47.png"/><Relationship Id="rId11" Type="http://schemas.openxmlformats.org/officeDocument/2006/relationships/hyperlink" Target="https://campus.recit.qc.ca/mod/page/view.php?id=26011" TargetMode="External"/><Relationship Id="rId10" Type="http://schemas.openxmlformats.org/officeDocument/2006/relationships/hyperlink" Target="https://campus.recit.qc.ca/mod/page/view.php?id=26011" TargetMode="External"/><Relationship Id="rId13" Type="http://schemas.openxmlformats.org/officeDocument/2006/relationships/hyperlink" Target="https://campus.recit.qc.ca/mod/page/view.php?id=16803" TargetMode="External"/><Relationship Id="rId12" Type="http://schemas.openxmlformats.org/officeDocument/2006/relationships/hyperlink" Target="https://campus.recit.qc.ca/mod/page/view.php?id=26011" TargetMode="External"/><Relationship Id="rId14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olypad.amplify.com/fr/p/JqfpX1pM7iwbA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polypad.amplify.com/fr/embed/1FoPeBGeIWBxZA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polypad.amplify.com/embed/h5y8Sp5Q7ZRvQ" TargetMode="External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7.jpg"/><Relationship Id="rId5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hyperlink" Target="https://www.education.gouv.qc.ca/fileadmin/site_web/documents/ministere/Cadre-reference-competence-num.pdf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>
            <a:off x="241800" y="500675"/>
            <a:ext cx="5999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Manipulation virtuelle</a:t>
            </a:r>
            <a:endParaRPr sz="4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avec Polypad</a:t>
            </a:r>
            <a:endParaRPr sz="4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8" name="Google Shape;198;p40"/>
          <p:cNvSpPr txBox="1"/>
          <p:nvPr/>
        </p:nvSpPr>
        <p:spPr>
          <a:xfrm>
            <a:off x="1027050" y="4692913"/>
            <a:ext cx="365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700">
                <a:solidFill>
                  <a:srgbClr val="434343"/>
                </a:solidFill>
              </a:rPr>
              <a:t>Cette présentation est mise à disposition par le  </a:t>
            </a:r>
            <a:r>
              <a:rPr lang="fr-CA" sz="700" u="sng">
                <a:solidFill>
                  <a:srgbClr val="43434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fr-CA" sz="700">
                <a:solidFill>
                  <a:srgbClr val="434343"/>
                </a:solidFill>
              </a:rPr>
              <a:t>, sauf exception, selon les termes de la </a:t>
            </a:r>
            <a:r>
              <a:rPr lang="fr-CA" sz="700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 BY-NC-SA 4.0</a:t>
            </a:r>
            <a:r>
              <a:rPr lang="fr-CA" sz="700">
                <a:solidFill>
                  <a:srgbClr val="434343"/>
                </a:solidFill>
              </a:rPr>
              <a:t>, 2024.</a:t>
            </a:r>
            <a:endParaRPr sz="700">
              <a:solidFill>
                <a:srgbClr val="434343"/>
              </a:solidFill>
            </a:endParaRPr>
          </a:p>
        </p:txBody>
      </p:sp>
      <p:pic>
        <p:nvPicPr>
          <p:cNvPr id="199" name="Google Shape;199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212" y="4655448"/>
            <a:ext cx="829726" cy="2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/>
          <p:nvPr>
            <p:ph idx="4294967295" type="title"/>
          </p:nvPr>
        </p:nvSpPr>
        <p:spPr>
          <a:xfrm>
            <a:off x="711975" y="2489650"/>
            <a:ext cx="6990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fr-CA" sz="3300">
                <a:solidFill>
                  <a:srgbClr val="FFFFFF"/>
                </a:solidFill>
              </a:rPr>
              <a:t>recitmst.qc.ca/wow4dec</a:t>
            </a:r>
            <a:endParaRPr sz="3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01" name="Google Shape;201;p40"/>
          <p:cNvSpPr txBox="1"/>
          <p:nvPr/>
        </p:nvSpPr>
        <p:spPr>
          <a:xfrm>
            <a:off x="7481350" y="4723650"/>
            <a:ext cx="889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fr-CA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2" name="Google Shape;20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0910" y="3915450"/>
            <a:ext cx="2533720" cy="8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0" title="File:Media Viewer Icon - Link.svg - Wikimedia Common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812" y="2645876"/>
            <a:ext cx="367974" cy="4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>
            <p:ph idx="4294967295" type="title"/>
          </p:nvPr>
        </p:nvSpPr>
        <p:spPr>
          <a:xfrm>
            <a:off x="919447" y="3385250"/>
            <a:ext cx="3475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fr-CA" sz="2100">
                <a:solidFill>
                  <a:srgbClr val="FFFFFF"/>
                </a:solidFill>
              </a:rPr>
              <a:t>Après-cours_Projet WOW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fr-CA" sz="2100">
                <a:solidFill>
                  <a:srgbClr val="FFFFFF"/>
                </a:solidFill>
              </a:rPr>
              <a:t>4 décembre 2024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05" name="Google Shape;205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059" y="3447348"/>
            <a:ext cx="554100" cy="60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206" name="Google Shape;206;p40"/>
          <p:cNvGrpSpPr/>
          <p:nvPr/>
        </p:nvGrpSpPr>
        <p:grpSpPr>
          <a:xfrm>
            <a:off x="7100423" y="152096"/>
            <a:ext cx="1905658" cy="1191826"/>
            <a:chOff x="7238425" y="1850075"/>
            <a:chExt cx="2715000" cy="1698000"/>
          </a:xfrm>
        </p:grpSpPr>
        <p:sp>
          <p:nvSpPr>
            <p:cNvPr id="207" name="Google Shape;207;p40"/>
            <p:cNvSpPr/>
            <p:nvPr/>
          </p:nvSpPr>
          <p:spPr>
            <a:xfrm>
              <a:off x="7238425" y="1850075"/>
              <a:ext cx="2715000" cy="1698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iga"/>
                <a:ea typeface="Viga"/>
                <a:cs typeface="Viga"/>
                <a:sym typeface="Viga"/>
              </a:endParaRPr>
            </a:p>
          </p:txBody>
        </p:sp>
        <p:pic>
          <p:nvPicPr>
            <p:cNvPr id="208" name="Google Shape;208;p4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30351" y="1997000"/>
              <a:ext cx="2331149" cy="14041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000" y="2622326"/>
            <a:ext cx="2924625" cy="1798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8" name="Google Shape;308;p49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/>
              <a:t>Survol de Polypad</a:t>
            </a:r>
            <a:endParaRPr sz="5000"/>
          </a:p>
        </p:txBody>
      </p:sp>
      <p:sp>
        <p:nvSpPr>
          <p:cNvPr id="309" name="Google Shape;309;p49">
            <a:hlinkClick r:id="rId4"/>
          </p:cNvPr>
          <p:cNvSpPr/>
          <p:nvPr/>
        </p:nvSpPr>
        <p:spPr>
          <a:xfrm>
            <a:off x="5271050" y="1437925"/>
            <a:ext cx="3208500" cy="87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21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10" name="Google Shape;31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9300" y="2051025"/>
            <a:ext cx="798676" cy="79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>
            <a:hlinkClick r:id="rId7"/>
          </p:cNvPr>
          <p:cNvSpPr/>
          <p:nvPr/>
        </p:nvSpPr>
        <p:spPr>
          <a:xfrm>
            <a:off x="5266100" y="1437925"/>
            <a:ext cx="3218400" cy="87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12" name="Google Shape;312;p49"/>
          <p:cNvSpPr txBox="1"/>
          <p:nvPr/>
        </p:nvSpPr>
        <p:spPr>
          <a:xfrm>
            <a:off x="851000" y="3236525"/>
            <a:ext cx="3336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Canevas et tuiles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Création d’un compte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Mode création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Enregistrement et gestion des canvas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Options de partage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Raccourcis clavier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Canevas</a:t>
            </a:r>
            <a:endParaRPr/>
          </a:p>
        </p:txBody>
      </p:sp>
      <p:sp>
        <p:nvSpPr>
          <p:cNvPr id="318" name="Google Shape;318;p50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19" name="Google Shape;31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0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1" name="Google Shape;321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613" y="1297475"/>
            <a:ext cx="4747876" cy="34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0"/>
          <p:cNvSpPr txBox="1"/>
          <p:nvPr/>
        </p:nvSpPr>
        <p:spPr>
          <a:xfrm>
            <a:off x="138225" y="804750"/>
            <a:ext cx="5846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Pour modifier la langue d’affichage…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6497975" y="1474925"/>
            <a:ext cx="2301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24" name="Google Shape;324;p50"/>
          <p:cNvSpPr/>
          <p:nvPr/>
        </p:nvSpPr>
        <p:spPr>
          <a:xfrm>
            <a:off x="5712500" y="2160425"/>
            <a:ext cx="10914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25" name="Google Shape;325;p50"/>
          <p:cNvSpPr/>
          <p:nvPr/>
        </p:nvSpPr>
        <p:spPr>
          <a:xfrm>
            <a:off x="2515725" y="4079975"/>
            <a:ext cx="7245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6" name="Google Shape;326;p50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6594351" y="1596425"/>
            <a:ext cx="291137" cy="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0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6594351" y="2327900"/>
            <a:ext cx="291137" cy="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0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2915851" y="4247450"/>
            <a:ext cx="291137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50"/>
          <p:cNvCxnSpPr>
            <a:stCxn id="323" idx="2"/>
            <a:endCxn id="324" idx="0"/>
          </p:cNvCxnSpPr>
          <p:nvPr/>
        </p:nvCxnSpPr>
        <p:spPr>
          <a:xfrm flipH="1">
            <a:off x="6258125" y="1705025"/>
            <a:ext cx="354900" cy="455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50"/>
          <p:cNvCxnSpPr>
            <a:stCxn id="324" idx="2"/>
            <a:endCxn id="325" idx="3"/>
          </p:cNvCxnSpPr>
          <p:nvPr/>
        </p:nvCxnSpPr>
        <p:spPr>
          <a:xfrm rot="5400000">
            <a:off x="3846950" y="1783775"/>
            <a:ext cx="1804500" cy="30180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925" y="822617"/>
            <a:ext cx="5683249" cy="349510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1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Canevas</a:t>
            </a:r>
            <a:endParaRPr/>
          </a:p>
        </p:txBody>
      </p:sp>
      <p:sp>
        <p:nvSpPr>
          <p:cNvPr id="337" name="Google Shape;337;p51"/>
          <p:cNvSpPr/>
          <p:nvPr/>
        </p:nvSpPr>
        <p:spPr>
          <a:xfrm>
            <a:off x="2589242" y="3974154"/>
            <a:ext cx="4231350" cy="1066800"/>
          </a:xfrm>
          <a:custGeom>
            <a:rect b="b" l="l" r="r" t="t"/>
            <a:pathLst>
              <a:path extrusionOk="0" h="42672" w="169254">
                <a:moveTo>
                  <a:pt x="0" y="17929"/>
                </a:moveTo>
                <a:lnTo>
                  <a:pt x="59527" y="18889"/>
                </a:lnTo>
                <a:lnTo>
                  <a:pt x="59527" y="626"/>
                </a:lnTo>
                <a:lnTo>
                  <a:pt x="169254" y="0"/>
                </a:lnTo>
                <a:lnTo>
                  <a:pt x="169254" y="41596"/>
                </a:lnTo>
                <a:lnTo>
                  <a:pt x="717" y="42672"/>
                </a:lnTo>
                <a:close/>
              </a:path>
            </a:pathLst>
          </a:custGeom>
          <a:noFill/>
          <a:ln cap="flat" cmpd="sng" w="28575">
            <a:solidFill>
              <a:srgbClr val="38761D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38" name="Google Shape;338;p51"/>
          <p:cNvSpPr/>
          <p:nvPr/>
        </p:nvSpPr>
        <p:spPr>
          <a:xfrm>
            <a:off x="7031275" y="1156425"/>
            <a:ext cx="1945350" cy="2038990"/>
          </a:xfrm>
          <a:custGeom>
            <a:rect b="b" l="l" r="r" t="t"/>
            <a:pathLst>
              <a:path extrusionOk="0" h="97536" w="77814">
                <a:moveTo>
                  <a:pt x="0" y="0"/>
                </a:moveTo>
                <a:lnTo>
                  <a:pt x="77814" y="0"/>
                </a:lnTo>
                <a:lnTo>
                  <a:pt x="77814" y="97536"/>
                </a:lnTo>
                <a:lnTo>
                  <a:pt x="717" y="97178"/>
                </a:lnTo>
                <a:close/>
              </a:path>
            </a:pathLst>
          </a:custGeom>
          <a:noFill/>
          <a:ln cap="flat" cmpd="sng" w="28575">
            <a:solidFill>
              <a:srgbClr val="6D3BB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39" name="Google Shape;339;p51"/>
          <p:cNvSpPr/>
          <p:nvPr/>
        </p:nvSpPr>
        <p:spPr>
          <a:xfrm>
            <a:off x="119825" y="1138625"/>
            <a:ext cx="3485668" cy="3179166"/>
          </a:xfrm>
          <a:custGeom>
            <a:rect b="b" l="l" r="r" t="t"/>
            <a:pathLst>
              <a:path extrusionOk="0" h="69566" w="135550">
                <a:moveTo>
                  <a:pt x="706" y="0"/>
                </a:moveTo>
                <a:lnTo>
                  <a:pt x="99544" y="0"/>
                </a:lnTo>
                <a:lnTo>
                  <a:pt x="135532" y="37"/>
                </a:lnTo>
                <a:lnTo>
                  <a:pt x="135550" y="9682"/>
                </a:lnTo>
                <a:lnTo>
                  <a:pt x="135550" y="69566"/>
                </a:lnTo>
                <a:lnTo>
                  <a:pt x="0" y="69566"/>
                </a:lnTo>
                <a:close/>
              </a:path>
            </a:pathLst>
          </a:custGeom>
          <a:noFill/>
          <a:ln cap="flat" cmpd="sng" w="19050">
            <a:solidFill>
              <a:srgbClr val="741B47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40" name="Google Shape;340;p51"/>
          <p:cNvSpPr txBox="1"/>
          <p:nvPr/>
        </p:nvSpPr>
        <p:spPr>
          <a:xfrm>
            <a:off x="119814" y="1118952"/>
            <a:ext cx="1492200" cy="431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Tuiles et +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2580293" y="4414300"/>
            <a:ext cx="1492200" cy="431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Barre d’outils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7496011" y="1138631"/>
            <a:ext cx="1492200" cy="431100"/>
          </a:xfrm>
          <a:prstGeom prst="rect">
            <a:avLst/>
          </a:prstGeom>
          <a:solidFill>
            <a:srgbClr val="6D3BB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Barre latérale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Google Shape;343;p51"/>
          <p:cNvSpPr txBox="1"/>
          <p:nvPr/>
        </p:nvSpPr>
        <p:spPr>
          <a:xfrm>
            <a:off x="4158067" y="4334425"/>
            <a:ext cx="266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Sélection d’objet | Crayons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Géométrie dynamique| Boîte de texte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Éditeur d’équation | Sélection de couleur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7457917" y="1596625"/>
            <a:ext cx="1568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Actions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(annuler et refaire)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Options d’affichage </a:t>
            </a: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(plein écran, </a:t>
            </a: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agrandissement</a:t>
            </a: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 et déplacement du canevas)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Exportation en image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(SVG, JPEG et PNG)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119825" y="1616550"/>
            <a:ext cx="1700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Banque d’éléments manipulables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Paramètres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Mode création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Gestions et partage des fichiers (connexion requise)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Section d’aide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6" name="Google Shape;346;p51">
            <a:hlinkClick r:id="rId4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47" name="Google Shape;34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1">
            <a:hlinkClick r:id="rId7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</a:t>
            </a:r>
            <a:r>
              <a:rPr lang="fr-CA"/>
              <a:t>réation d’un nouveau compte</a:t>
            </a:r>
            <a:endParaRPr/>
          </a:p>
        </p:txBody>
      </p:sp>
      <p:sp>
        <p:nvSpPr>
          <p:cNvPr id="354" name="Google Shape;354;p52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55" name="Google Shape;35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2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57" name="Google Shape;35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650" y="751705"/>
            <a:ext cx="4975069" cy="42958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/>
          <p:nvPr/>
        </p:nvSpPr>
        <p:spPr>
          <a:xfrm>
            <a:off x="5666750" y="1031825"/>
            <a:ext cx="32187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L’outil Polypad est accessible gratuitement sans avoir à créer de compte. Cependant, la création d’un compte permet à l’enseignant: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d’enregistrer et partager un canevas;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d'utiliser le même identifiant pour son compte Desmos et Polypad;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de partager directement dans Google Classroom et d'y publier des devoirs.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3"/>
          <p:cNvPicPr preferRelativeResize="0"/>
          <p:nvPr/>
        </p:nvPicPr>
        <p:blipFill rotWithShape="1">
          <a:blip r:embed="rId3">
            <a:alphaModFix/>
          </a:blip>
          <a:srcRect b="52176" l="0" r="0" t="0"/>
          <a:stretch/>
        </p:blipFill>
        <p:spPr>
          <a:xfrm>
            <a:off x="300875" y="815800"/>
            <a:ext cx="1751112" cy="991818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364" name="Google Shape;364;p53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Enregistrement et gestion des canevas</a:t>
            </a:r>
            <a:endParaRPr/>
          </a:p>
        </p:txBody>
      </p:sp>
      <p:sp>
        <p:nvSpPr>
          <p:cNvPr id="365" name="Google Shape;365;p53">
            <a:hlinkClick r:id="rId4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66" name="Google Shape;36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>
            <a:hlinkClick r:id="rId7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cxnSp>
        <p:nvCxnSpPr>
          <p:cNvPr id="368" name="Google Shape;368;p53"/>
          <p:cNvCxnSpPr/>
          <p:nvPr/>
        </p:nvCxnSpPr>
        <p:spPr>
          <a:xfrm>
            <a:off x="6808700" y="1057825"/>
            <a:ext cx="9000" cy="38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53"/>
          <p:cNvSpPr txBox="1"/>
          <p:nvPr/>
        </p:nvSpPr>
        <p:spPr>
          <a:xfrm>
            <a:off x="2402950" y="1214437"/>
            <a:ext cx="409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100">
                <a:solidFill>
                  <a:srgbClr val="595959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Il est possible d’enregistrer et de partager en ligne, mais pas de sauvegarder en local.</a:t>
            </a:r>
            <a:endParaRPr i="1" sz="1100">
              <a:solidFill>
                <a:srgbClr val="595959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370" name="Google Shape;370;p53"/>
          <p:cNvSpPr/>
          <p:nvPr/>
        </p:nvSpPr>
        <p:spPr>
          <a:xfrm>
            <a:off x="584450" y="815800"/>
            <a:ext cx="898500" cy="268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53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1367300" y="903153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3"/>
          <p:cNvSpPr txBox="1"/>
          <p:nvPr/>
        </p:nvSpPr>
        <p:spPr>
          <a:xfrm>
            <a:off x="2299875" y="998225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Enregistrement de votre canevas.</a:t>
            </a:r>
            <a:endParaRPr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2212517" y="3453725"/>
            <a:ext cx="432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Vos enregistrements se retrouvent ici.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Possibilité de créer des dossiers pour mieux organiser vos fichiers.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374" name="Google Shape;374;p53"/>
          <p:cNvSpPr/>
          <p:nvPr/>
        </p:nvSpPr>
        <p:spPr>
          <a:xfrm>
            <a:off x="1967400" y="3082182"/>
            <a:ext cx="224100" cy="1574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3"/>
          <p:cNvSpPr txBox="1"/>
          <p:nvPr/>
        </p:nvSpPr>
        <p:spPr>
          <a:xfrm>
            <a:off x="2187400" y="2415200"/>
            <a:ext cx="432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Modèles de canevas suggérés.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Aucune gestion possible de cette section.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376" name="Google Shape;376;p53"/>
          <p:cNvSpPr txBox="1"/>
          <p:nvPr/>
        </p:nvSpPr>
        <p:spPr>
          <a:xfrm>
            <a:off x="7151363" y="1271525"/>
            <a:ext cx="161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Exporter le canevas en tant qu’image</a:t>
            </a:r>
            <a:endParaRPr>
              <a:solidFill>
                <a:schemeClr val="dk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377" name="Google Shape;377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7574" y="1882000"/>
            <a:ext cx="1615475" cy="21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3"/>
          <p:cNvSpPr/>
          <p:nvPr/>
        </p:nvSpPr>
        <p:spPr>
          <a:xfrm>
            <a:off x="8583141" y="3030071"/>
            <a:ext cx="224100" cy="268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53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>
            <a:off x="8618950" y="3221696"/>
            <a:ext cx="224099" cy="2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613" y="2119043"/>
            <a:ext cx="1770175" cy="2918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53"/>
          <p:cNvCxnSpPr/>
          <p:nvPr/>
        </p:nvCxnSpPr>
        <p:spPr>
          <a:xfrm flipH="1">
            <a:off x="223050" y="1902225"/>
            <a:ext cx="5899800" cy="333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2" name="Google Shape;382;p53"/>
          <p:cNvSpPr/>
          <p:nvPr/>
        </p:nvSpPr>
        <p:spPr>
          <a:xfrm>
            <a:off x="1918775" y="2607950"/>
            <a:ext cx="57900" cy="230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3"/>
          <p:cNvSpPr/>
          <p:nvPr/>
        </p:nvSpPr>
        <p:spPr>
          <a:xfrm>
            <a:off x="727175" y="2106325"/>
            <a:ext cx="898500" cy="268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53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1490075" y="2147303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3"/>
          <p:cNvSpPr/>
          <p:nvPr/>
        </p:nvSpPr>
        <p:spPr>
          <a:xfrm>
            <a:off x="1918775" y="4724950"/>
            <a:ext cx="57900" cy="230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3"/>
          <p:cNvSpPr txBox="1"/>
          <p:nvPr/>
        </p:nvSpPr>
        <p:spPr>
          <a:xfrm>
            <a:off x="2203828" y="4535805"/>
            <a:ext cx="432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Il est possible de restaurer vos canevas 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supprimés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 à partir de la poubelle.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387" name="Google Shape;387;p53"/>
          <p:cNvSpPr/>
          <p:nvPr/>
        </p:nvSpPr>
        <p:spPr>
          <a:xfrm>
            <a:off x="2146975" y="1045384"/>
            <a:ext cx="57900" cy="354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Mode Création</a:t>
            </a:r>
            <a:endParaRPr/>
          </a:p>
        </p:txBody>
      </p:sp>
      <p:sp>
        <p:nvSpPr>
          <p:cNvPr id="393" name="Google Shape;393;p54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394" name="Google Shape;39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4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96" name="Google Shape;39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" y="695250"/>
            <a:ext cx="2028307" cy="42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4"/>
          <p:cNvSpPr/>
          <p:nvPr/>
        </p:nvSpPr>
        <p:spPr>
          <a:xfrm>
            <a:off x="1191275" y="714995"/>
            <a:ext cx="977400" cy="295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1976900" y="856570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4"/>
          <p:cNvSpPr/>
          <p:nvPr/>
        </p:nvSpPr>
        <p:spPr>
          <a:xfrm>
            <a:off x="1106750" y="1856500"/>
            <a:ext cx="1565400" cy="4575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54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2544375" y="1897470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 txBox="1"/>
          <p:nvPr/>
        </p:nvSpPr>
        <p:spPr>
          <a:xfrm>
            <a:off x="3586200" y="1039800"/>
            <a:ext cx="43296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L’activation du Mode création permet de: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accéder à des propriétés avancées des tuiles;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ajouter des boutons d’action;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accéder aux outils de création;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modifier, limiter ou retirer des paramètres de tuile;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sélectionner</a:t>
            </a: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 les outils à afficher;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retirer des tuiles ou des catégories; 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verrouiller</a:t>
            </a: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 les tuiles.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Options de partage</a:t>
            </a:r>
            <a:endParaRPr/>
          </a:p>
        </p:txBody>
      </p:sp>
      <p:sp>
        <p:nvSpPr>
          <p:cNvPr id="407" name="Google Shape;407;p55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408" name="Google Shape;40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6216125" y="107523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"/>
          <p:cNvSpPr/>
          <p:nvPr/>
        </p:nvSpPr>
        <p:spPr>
          <a:xfrm>
            <a:off x="3342763" y="105782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5"/>
          <p:cNvSpPr/>
          <p:nvPr/>
        </p:nvSpPr>
        <p:spPr>
          <a:xfrm>
            <a:off x="469400" y="105782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4800" y="1218300"/>
            <a:ext cx="701125" cy="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5"/>
          <p:cNvPicPr preferRelativeResize="0"/>
          <p:nvPr/>
        </p:nvPicPr>
        <p:blipFill rotWithShape="1">
          <a:blip r:embed="rId8">
            <a:alphaModFix/>
          </a:blip>
          <a:srcRect b="16407" l="18013" r="16224" t="20948"/>
          <a:stretch/>
        </p:blipFill>
        <p:spPr>
          <a:xfrm>
            <a:off x="1381513" y="1218300"/>
            <a:ext cx="634264" cy="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83960" y="1218300"/>
            <a:ext cx="1576106" cy="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86434" y="2085000"/>
            <a:ext cx="1857475" cy="240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80949" y="2110226"/>
            <a:ext cx="2022198" cy="10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54801" y="3349272"/>
            <a:ext cx="1857475" cy="127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5"/>
          <p:cNvPicPr preferRelativeResize="0"/>
          <p:nvPr/>
        </p:nvPicPr>
        <p:blipFill rotWithShape="1">
          <a:blip r:embed="rId14">
            <a:alphaModFix/>
          </a:blip>
          <a:srcRect b="7680" l="21382" r="27501" t="6704"/>
          <a:stretch/>
        </p:blipFill>
        <p:spPr>
          <a:xfrm>
            <a:off x="5158104" y="4240600"/>
            <a:ext cx="385800" cy="469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5"/>
          <p:cNvSpPr/>
          <p:nvPr/>
        </p:nvSpPr>
        <p:spPr>
          <a:xfrm>
            <a:off x="7804875" y="2511205"/>
            <a:ext cx="215100" cy="218100"/>
          </a:xfrm>
          <a:prstGeom prst="ellipse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5"/>
          <p:cNvSpPr/>
          <p:nvPr/>
        </p:nvSpPr>
        <p:spPr>
          <a:xfrm>
            <a:off x="6879295" y="3711511"/>
            <a:ext cx="272700" cy="259500"/>
          </a:xfrm>
          <a:prstGeom prst="ellipse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55"/>
          <p:cNvPicPr preferRelativeResize="0"/>
          <p:nvPr/>
        </p:nvPicPr>
        <p:blipFill rotWithShape="1">
          <a:blip r:embed="rId14">
            <a:alphaModFix/>
          </a:blip>
          <a:srcRect b="7680" l="21382" r="27501" t="6704"/>
          <a:stretch/>
        </p:blipFill>
        <p:spPr>
          <a:xfrm>
            <a:off x="7840686" y="2620169"/>
            <a:ext cx="179301" cy="2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 rotWithShape="1">
          <a:blip r:embed="rId14">
            <a:alphaModFix/>
          </a:blip>
          <a:srcRect b="7680" l="21382" r="27501" t="6704"/>
          <a:stretch/>
        </p:blipFill>
        <p:spPr>
          <a:xfrm>
            <a:off x="6965472" y="3879875"/>
            <a:ext cx="179301" cy="21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55"/>
          <p:cNvCxnSpPr>
            <a:stCxn id="422" idx="1"/>
            <a:endCxn id="421" idx="0"/>
          </p:cNvCxnSpPr>
          <p:nvPr/>
        </p:nvCxnSpPr>
        <p:spPr>
          <a:xfrm flipH="1">
            <a:off x="7015686" y="2729269"/>
            <a:ext cx="825000" cy="982200"/>
          </a:xfrm>
          <a:prstGeom prst="straightConnector1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55"/>
          <p:cNvSpPr txBox="1"/>
          <p:nvPr/>
        </p:nvSpPr>
        <p:spPr>
          <a:xfrm>
            <a:off x="545600" y="1898675"/>
            <a:ext cx="218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Partager le lien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426" name="Google Shape;426;p55"/>
          <p:cNvPicPr preferRelativeResize="0"/>
          <p:nvPr/>
        </p:nvPicPr>
        <p:blipFill rotWithShape="1">
          <a:blip r:embed="rId14">
            <a:alphaModFix/>
          </a:blip>
          <a:srcRect b="7680" l="21382" r="27501" t="6704"/>
          <a:stretch/>
        </p:blipFill>
        <p:spPr>
          <a:xfrm>
            <a:off x="1218986" y="3176475"/>
            <a:ext cx="179301" cy="2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4401" y="2179537"/>
            <a:ext cx="2188500" cy="25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5"/>
          <p:cNvSpPr/>
          <p:nvPr/>
        </p:nvSpPr>
        <p:spPr>
          <a:xfrm>
            <a:off x="896175" y="3195913"/>
            <a:ext cx="569400" cy="21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5"/>
          <p:cNvSpPr/>
          <p:nvPr/>
        </p:nvSpPr>
        <p:spPr>
          <a:xfrm>
            <a:off x="1371650" y="2281375"/>
            <a:ext cx="1362600" cy="149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0" name="Google Shape;430;p55"/>
          <p:cNvCxnSpPr>
            <a:stCxn id="428" idx="0"/>
          </p:cNvCxnSpPr>
          <p:nvPr/>
        </p:nvCxnSpPr>
        <p:spPr>
          <a:xfrm flipH="1" rot="10800000">
            <a:off x="1180875" y="2481913"/>
            <a:ext cx="381000" cy="714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1" name="Google Shape;431;p55"/>
          <p:cNvSpPr txBox="1"/>
          <p:nvPr/>
        </p:nvSpPr>
        <p:spPr>
          <a:xfrm>
            <a:off x="1738047" y="2366387"/>
            <a:ext cx="86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Copier le lien</a:t>
            </a:r>
            <a:endParaRPr sz="9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R</a:t>
            </a:r>
            <a:r>
              <a:rPr lang="fr-CA"/>
              <a:t>accourcis clavier</a:t>
            </a:r>
            <a:endParaRPr/>
          </a:p>
        </p:txBody>
      </p:sp>
      <p:graphicFrame>
        <p:nvGraphicFramePr>
          <p:cNvPr id="437" name="Google Shape;437;p56"/>
          <p:cNvGraphicFramePr/>
          <p:nvPr/>
        </p:nvGraphicFramePr>
        <p:xfrm>
          <a:off x="665638" y="794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{57194703-0576-436A-AA20-765B6ED73A88}</a:tableStyleId>
              </a:tblPr>
              <a:tblGrid>
                <a:gridCol w="1790700"/>
                <a:gridCol w="6296025"/>
              </a:tblGrid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MAJ﻿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pour sélectionner plusieurs tuiles.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ALT﻿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avant de sélectionner une tuile et la déplacer pour créer une copie.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ESPACE﻿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pour passer temporairement à l'outil panoramique et déplacer le canevas avec la souris.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Dupliquer la sélection actuelle.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DFaire pivoter la sélection actuelle de 15° sens horaire. Maintenir la touche MAJ enfoncée pour faire pivoter de 15° sens antihoraire.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S,D,F,A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Respectivement, Déplacer le focus vers la barre latérale à gauche, la barre d'outils en bas, la zone de canevas ou la barre d'action d’une tuile.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V,P,G,T,Q,E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Respectivement, basculer vers l'outil de déplacement, stylo, géométrie, texte, équation ou gomme.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8" name="Google Shape;438;p56"/>
          <p:cNvSpPr txBox="1"/>
          <p:nvPr/>
        </p:nvSpPr>
        <p:spPr>
          <a:xfrm>
            <a:off x="742400" y="4643950"/>
            <a:ext cx="767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Voir la liste complète dans l’</a:t>
            </a:r>
            <a:r>
              <a:rPr lang="fr-CA" sz="1500" u="sng">
                <a:solidFill>
                  <a:srgbClr val="3564B9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sur Campus RÉCIT</a:t>
            </a:r>
            <a:r>
              <a:rPr lang="fr-CA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/>
          <p:nvPr>
            <p:ph type="title"/>
          </p:nvPr>
        </p:nvSpPr>
        <p:spPr>
          <a:xfrm>
            <a:off x="265500" y="877325"/>
            <a:ext cx="4045200" cy="28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/>
              <a:t>Démonstration et manipulation </a:t>
            </a:r>
            <a:endParaRPr sz="4500"/>
          </a:p>
        </p:txBody>
      </p:sp>
      <p:pic>
        <p:nvPicPr>
          <p:cNvPr id="444" name="Google Shape;444;p57" title="logo polyp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100" y="1337100"/>
            <a:ext cx="3578749" cy="2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Démonstrations</a:t>
            </a:r>
            <a:endParaRPr/>
          </a:p>
        </p:txBody>
      </p:sp>
      <p:sp>
        <p:nvSpPr>
          <p:cNvPr id="450" name="Google Shape;450;p58"/>
          <p:cNvSpPr txBox="1"/>
          <p:nvPr/>
        </p:nvSpPr>
        <p:spPr>
          <a:xfrm>
            <a:off x="98250" y="1025875"/>
            <a:ext cx="27963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Géométrie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Développement des solides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Découper une figure plane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Transformations géométriques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Arithmétique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Droite numérique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451" name="Google Shape;451;p58"/>
          <p:cNvSpPr txBox="1"/>
          <p:nvPr/>
        </p:nvSpPr>
        <p:spPr>
          <a:xfrm>
            <a:off x="6347700" y="1025875"/>
            <a:ext cx="27963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Algèbre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Balance (terme manquant)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(semi-concret)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(abstrait)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Multiplication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Exemples</a:t>
            </a:r>
            <a:r>
              <a:rPr lang="fr-CA" sz="15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 (compléter le carré)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452" name="Google Shape;452;p58"/>
          <p:cNvSpPr txBox="1"/>
          <p:nvPr/>
        </p:nvSpPr>
        <p:spPr>
          <a:xfrm>
            <a:off x="2995800" y="1025875"/>
            <a:ext cx="27963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Probabilités et statistiques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Expérience aléatoire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&amp; médiane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Données aléatoires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Dosis SemiBold"/>
              <a:buChar char="-"/>
            </a:pPr>
            <a:r>
              <a:rPr lang="fr-CA" sz="15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Représentation graphique</a:t>
            </a:r>
            <a:endParaRPr>
              <a:solidFill>
                <a:srgbClr val="0A0A0A"/>
              </a:solidFill>
            </a:endParaRPr>
          </a:p>
        </p:txBody>
      </p:sp>
      <p:sp>
        <p:nvSpPr>
          <p:cNvPr id="453" name="Google Shape;453;p58"/>
          <p:cNvSpPr txBox="1"/>
          <p:nvPr/>
        </p:nvSpPr>
        <p:spPr>
          <a:xfrm>
            <a:off x="2460450" y="3234900"/>
            <a:ext cx="6697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Démonstrations vidéos: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Multiplication de fractions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autre 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Division de fractions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Conversion d’une fraction en nombre décimal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Découvrir la valeur des 2 cartes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Tutoriels de S. Godmé en français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Arithmétique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Développer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 et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Addition/soustraction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*Résoudre un système d’équations linéaires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vidéo,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autre 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*Compléter le carré - expression algébrique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Votre animateur</a:t>
            </a:r>
            <a:endParaRPr/>
          </a:p>
        </p:txBody>
      </p:sp>
      <p:sp>
        <p:nvSpPr>
          <p:cNvPr id="214" name="Google Shape;214;p41"/>
          <p:cNvSpPr txBox="1"/>
          <p:nvPr>
            <p:ph idx="4294967295" type="body"/>
          </p:nvPr>
        </p:nvSpPr>
        <p:spPr>
          <a:xfrm>
            <a:off x="-120225" y="2656842"/>
            <a:ext cx="3999900" cy="22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800">
                <a:solidFill>
                  <a:srgbClr val="1C45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Luc Lagarde</a:t>
            </a:r>
            <a:endParaRPr sz="3800">
              <a:solidFill>
                <a:srgbClr val="1C45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700" u="sng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luc.lagarde@recit.qc.ca</a:t>
            </a:r>
            <a:r>
              <a:rPr b="1" lang="fr-CA" sz="17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1" sz="17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41"/>
          <p:cNvPicPr preferRelativeResize="0"/>
          <p:nvPr/>
        </p:nvPicPr>
        <p:blipFill rotWithShape="1">
          <a:blip r:embed="rId4">
            <a:alphaModFix/>
          </a:blip>
          <a:srcRect b="0" l="15168" r="14642" t="0"/>
          <a:stretch/>
        </p:blipFill>
        <p:spPr>
          <a:xfrm>
            <a:off x="4748888" y="2170555"/>
            <a:ext cx="3803775" cy="81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1"/>
          <p:cNvPicPr preferRelativeResize="0"/>
          <p:nvPr/>
        </p:nvPicPr>
        <p:blipFill rotWithShape="1">
          <a:blip r:embed="rId5">
            <a:alphaModFix/>
          </a:blip>
          <a:srcRect b="18251" l="9442" r="9442" t="16522"/>
          <a:stretch/>
        </p:blipFill>
        <p:spPr>
          <a:xfrm>
            <a:off x="2013400" y="1202967"/>
            <a:ext cx="1567500" cy="1511400"/>
          </a:xfrm>
          <a:prstGeom prst="wedgeRectCallout">
            <a:avLst>
              <a:gd fmla="val 5960" name="adj1"/>
              <a:gd fmla="val 60145" name="adj2"/>
            </a:avLst>
          </a:prstGeom>
          <a:noFill/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7" name="Google Shape;217;p41"/>
          <p:cNvSpPr txBox="1"/>
          <p:nvPr/>
        </p:nvSpPr>
        <p:spPr>
          <a:xfrm>
            <a:off x="4474150" y="4540075"/>
            <a:ext cx="469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recitmst.qc.ca/wow4dec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/>
          <p:nvPr>
            <p:ph type="title"/>
          </p:nvPr>
        </p:nvSpPr>
        <p:spPr>
          <a:xfrm>
            <a:off x="265500" y="1766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/>
              <a:t>Ressources et questions</a:t>
            </a:r>
            <a:endParaRPr sz="5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Ressources Polypad</a:t>
            </a:r>
            <a:endParaRPr/>
          </a:p>
        </p:txBody>
      </p:sp>
      <p:sp>
        <p:nvSpPr>
          <p:cNvPr id="464" name="Google Shape;464;p60"/>
          <p:cNvSpPr txBox="1"/>
          <p:nvPr/>
        </p:nvSpPr>
        <p:spPr>
          <a:xfrm>
            <a:off x="286825" y="1714350"/>
            <a:ext cx="30579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latin typeface="Dosis SemiBold"/>
                <a:ea typeface="Dosis SemiBold"/>
                <a:cs typeface="Dosis SemiBold"/>
                <a:sym typeface="Dosis SemiBold"/>
              </a:rPr>
              <a:t>Canevas de base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269999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Dosis SemiBold"/>
                <a:ea typeface="Dosis SemiBold"/>
                <a:cs typeface="Dosis SemiBold"/>
                <a:sym typeface="Dosi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</a:t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26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Dosis SemiBold"/>
                <a:ea typeface="Dosis SemiBold"/>
                <a:cs typeface="Dosis SemiBold"/>
                <a:sym typeface="Dosi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 (primaire)</a:t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465" name="Google Shape;465;p60"/>
          <p:cNvSpPr txBox="1"/>
          <p:nvPr/>
        </p:nvSpPr>
        <p:spPr>
          <a:xfrm>
            <a:off x="4299825" y="1714350"/>
            <a:ext cx="43875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latin typeface="Dosis SemiBold"/>
                <a:ea typeface="Dosis SemiBold"/>
                <a:cs typeface="Dosis SemiBold"/>
                <a:sym typeface="Dosis SemiBold"/>
              </a:rPr>
              <a:t>Ressources officielles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chemeClr val="hlink"/>
                </a:solidFill>
                <a:latin typeface="Dosis SemiBold"/>
                <a:ea typeface="Dosis SemiBold"/>
                <a:cs typeface="Dosis SemiBold"/>
                <a:sym typeface="Dosis SemiBold"/>
                <a:hlinkClick r:id="rId5"/>
              </a:rPr>
              <a:t>Chaîne Youtbe Polypad</a:t>
            </a:r>
            <a:r>
              <a:rPr lang="fr-CA" sz="1700"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(anglais)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Démonstration des nouveautés, astuces, webinaires, etc.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3C78D8"/>
                </a:solid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Activités et plan de cours</a:t>
            </a:r>
            <a:r>
              <a:rPr lang="fr-CA" sz="1700">
                <a:solidFill>
                  <a:srgbClr val="3C78D8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(anglais)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Suggestion d’activités avec canevas que l’on peut copier et modifier.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Desmos Classroom</a:t>
            </a:r>
            <a:endParaRPr/>
          </a:p>
        </p:txBody>
      </p:sp>
      <p:pic>
        <p:nvPicPr>
          <p:cNvPr id="471" name="Google Shape;471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475" y="2021500"/>
            <a:ext cx="2130100" cy="1334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72" name="Google Shape;472;p61"/>
          <p:cNvSpPr txBox="1"/>
          <p:nvPr/>
        </p:nvSpPr>
        <p:spPr>
          <a:xfrm>
            <a:off x="414650" y="1283400"/>
            <a:ext cx="15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61">
            <a:hlinkClick r:id="rId5"/>
          </p:cNvPr>
          <p:cNvSpPr/>
          <p:nvPr/>
        </p:nvSpPr>
        <p:spPr>
          <a:xfrm>
            <a:off x="6148450" y="2021537"/>
            <a:ext cx="2083200" cy="1334700"/>
          </a:xfrm>
          <a:prstGeom prst="rect">
            <a:avLst/>
          </a:prstGeom>
          <a:solidFill>
            <a:srgbClr val="0D5CD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lt1"/>
                </a:solidFill>
                <a:uFill>
                  <a:noFill/>
                </a:u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Polypad</a:t>
            </a:r>
            <a:endParaRPr sz="27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74" name="Google Shape;474;p61">
            <a:hlinkClick r:id="rId7"/>
          </p:cNvPr>
          <p:cNvSpPr/>
          <p:nvPr/>
        </p:nvSpPr>
        <p:spPr>
          <a:xfrm>
            <a:off x="383400" y="2021537"/>
            <a:ext cx="2083200" cy="1334700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lt1"/>
                </a:solidFill>
                <a:uFill>
                  <a:noFill/>
                </a:uFill>
                <a:latin typeface="Dosis SemiBold"/>
                <a:ea typeface="Dosis SemiBold"/>
                <a:cs typeface="Dosis SemiBold"/>
                <a:sym typeface="Dosis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 classroom</a:t>
            </a:r>
            <a:endParaRPr sz="27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/>
          <p:nvPr/>
        </p:nvSpPr>
        <p:spPr>
          <a:xfrm>
            <a:off x="6787025" y="843100"/>
            <a:ext cx="2178900" cy="1776900"/>
          </a:xfrm>
          <a:prstGeom prst="wedgeRoundRectCallout">
            <a:avLst>
              <a:gd fmla="val -89091" name="adj1"/>
              <a:gd fmla="val 31117" name="adj2"/>
              <a:gd fmla="val 0" name="adj3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La classe virtuelle permet le partage (et +) d’un canevas  Polypad avec les élèves !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80" name="Google Shape;480;p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rgbClr val="FFFFFF"/>
                </a:solidFill>
              </a:rPr>
              <a:t>Autoformations à découvrir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81" name="Google Shape;481;p62" title="logositeblancdroite.png"/>
          <p:cNvPicPr preferRelativeResize="0"/>
          <p:nvPr/>
        </p:nvPicPr>
        <p:blipFill rotWithShape="1">
          <a:blip r:embed="rId3">
            <a:alphaModFix/>
          </a:blip>
          <a:srcRect b="0" l="0" r="48765" t="0"/>
          <a:stretch/>
        </p:blipFill>
        <p:spPr>
          <a:xfrm>
            <a:off x="6568875" y="4539100"/>
            <a:ext cx="2497926" cy="5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2" title="Logo_campus_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4" y="4561637"/>
            <a:ext cx="1287078" cy="5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2"/>
          <p:cNvSpPr txBox="1"/>
          <p:nvPr/>
        </p:nvSpPr>
        <p:spPr>
          <a:xfrm>
            <a:off x="4042200" y="3119693"/>
            <a:ext cx="22725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endParaRPr b="1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4" name="Google Shape;484;p6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4913" y="1719638"/>
            <a:ext cx="1287075" cy="126076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2"/>
          <p:cNvSpPr txBox="1"/>
          <p:nvPr/>
        </p:nvSpPr>
        <p:spPr>
          <a:xfrm>
            <a:off x="2539180" y="4686195"/>
            <a:ext cx="358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Voir toutes les autoformations du RÉCIT MST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86" name="Google Shape;486;p62"/>
          <p:cNvSpPr txBox="1"/>
          <p:nvPr/>
        </p:nvSpPr>
        <p:spPr>
          <a:xfrm>
            <a:off x="1115325" y="3119693"/>
            <a:ext cx="227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 et la manipulation virtuelle en mathématique</a:t>
            </a:r>
            <a:endParaRPr b="1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7" name="Google Shape;487;p62" title="polylogo.png"/>
          <p:cNvPicPr preferRelativeResize="0"/>
          <p:nvPr/>
        </p:nvPicPr>
        <p:blipFill rotWithShape="1">
          <a:blip r:embed="rId10">
            <a:alphaModFix/>
          </a:blip>
          <a:srcRect b="0" l="0" r="0" t="9715"/>
          <a:stretch/>
        </p:blipFill>
        <p:spPr>
          <a:xfrm>
            <a:off x="1194300" y="1719638"/>
            <a:ext cx="1888250" cy="14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88" y="1103500"/>
            <a:ext cx="8489224" cy="248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3" name="Google Shape;493;p63"/>
          <p:cNvSpPr txBox="1"/>
          <p:nvPr/>
        </p:nvSpPr>
        <p:spPr>
          <a:xfrm>
            <a:off x="561625" y="3712250"/>
            <a:ext cx="789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u="sng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</a:t>
            </a:r>
            <a:endParaRPr sz="2700">
              <a:solidFill>
                <a:srgbClr val="0D5CDF"/>
              </a:solidFill>
            </a:endParaRPr>
          </a:p>
        </p:txBody>
      </p:sp>
      <p:pic>
        <p:nvPicPr>
          <p:cNvPr id="494" name="Google Shape;494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51" y="28525"/>
            <a:ext cx="2253175" cy="7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4"/>
          <p:cNvSpPr txBox="1"/>
          <p:nvPr>
            <p:ph type="title"/>
          </p:nvPr>
        </p:nvSpPr>
        <p:spPr>
          <a:xfrm>
            <a:off x="1779000" y="284600"/>
            <a:ext cx="32874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rgbClr val="FFFFFF"/>
                </a:solidFill>
              </a:rPr>
              <a:t>Badge « Découverte 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0" name="Google Shape;500;p64">
            <a:hlinkClick r:id="rId3"/>
          </p:cNvPr>
          <p:cNvSpPr/>
          <p:nvPr/>
        </p:nvSpPr>
        <p:spPr>
          <a:xfrm>
            <a:off x="310840" y="3224588"/>
            <a:ext cx="1981500" cy="735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64"/>
          <p:cNvSpPr txBox="1"/>
          <p:nvPr/>
        </p:nvSpPr>
        <p:spPr>
          <a:xfrm>
            <a:off x="233063" y="2429231"/>
            <a:ext cx="26394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latin typeface="Dosis SemiBold"/>
                <a:ea typeface="Dosis SemiBold"/>
                <a:cs typeface="Dosis SemiBold"/>
                <a:sym typeface="Dosis SemiBold"/>
              </a:rPr>
              <a:t>Création d’un compte gratuit ou se connecter</a:t>
            </a:r>
            <a:endParaRPr sz="1700"/>
          </a:p>
        </p:txBody>
      </p:sp>
      <p:sp>
        <p:nvSpPr>
          <p:cNvPr id="502" name="Google Shape;502;p64"/>
          <p:cNvSpPr txBox="1"/>
          <p:nvPr/>
        </p:nvSpPr>
        <p:spPr>
          <a:xfrm>
            <a:off x="306000" y="2911144"/>
            <a:ext cx="18897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900">
                <a:latin typeface="Dosis Medium"/>
                <a:ea typeface="Dosis Medium"/>
                <a:cs typeface="Dosis Medium"/>
                <a:sym typeface="Dosis Medium"/>
              </a:rPr>
              <a:t>si nouveau compte → valider le courriel</a:t>
            </a:r>
            <a:endParaRPr sz="800">
              <a:latin typeface="Dosis Medium"/>
              <a:ea typeface="Dosis Medium"/>
              <a:cs typeface="Dosis Medium"/>
              <a:sym typeface="Dosis Medium"/>
            </a:endParaRPr>
          </a:p>
        </p:txBody>
      </p:sp>
      <p:pic>
        <p:nvPicPr>
          <p:cNvPr id="503" name="Google Shape;503;p6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64" y="3274688"/>
            <a:ext cx="1439048" cy="6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4">
            <a:hlinkClick r:id="rId6"/>
          </p:cNvPr>
          <p:cNvSpPr/>
          <p:nvPr/>
        </p:nvSpPr>
        <p:spPr>
          <a:xfrm>
            <a:off x="3338355" y="3201009"/>
            <a:ext cx="1981500" cy="735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 et la manipulation virtuelle</a:t>
            </a:r>
            <a:endParaRPr sz="14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05" name="Google Shape;505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86681">
            <a:off x="1983622" y="3800953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4"/>
          <p:cNvSpPr/>
          <p:nvPr/>
        </p:nvSpPr>
        <p:spPr>
          <a:xfrm>
            <a:off x="2362341" y="3988988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07" name="Google Shape;507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86681">
            <a:off x="5011213" y="3751519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4"/>
          <p:cNvSpPr/>
          <p:nvPr/>
        </p:nvSpPr>
        <p:spPr>
          <a:xfrm>
            <a:off x="5389931" y="3939553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9" name="Google Shape;509;p64"/>
          <p:cNvSpPr txBox="1"/>
          <p:nvPr/>
        </p:nvSpPr>
        <p:spPr>
          <a:xfrm>
            <a:off x="3614325" y="2429231"/>
            <a:ext cx="16581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latin typeface="Dosis SemiBold"/>
                <a:ea typeface="Dosis SemiBold"/>
                <a:cs typeface="Dosis SemiBold"/>
                <a:sym typeface="Dosis SemiBold"/>
              </a:rPr>
              <a:t>Inscription à l’autoformation</a:t>
            </a:r>
            <a:endParaRPr sz="1700"/>
          </a:p>
        </p:txBody>
      </p:sp>
      <p:pic>
        <p:nvPicPr>
          <p:cNvPr id="510" name="Google Shape;510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400" y="0"/>
            <a:ext cx="1762600" cy="15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4">
            <a:hlinkClick r:id="rId10"/>
          </p:cNvPr>
          <p:cNvSpPr/>
          <p:nvPr/>
        </p:nvSpPr>
        <p:spPr>
          <a:xfrm>
            <a:off x="6368494" y="3160444"/>
            <a:ext cx="1981500" cy="735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u="sng">
                <a:solidFill>
                  <a:srgbClr val="0D5CDF"/>
                </a:solidFill>
                <a:latin typeface="Viga"/>
                <a:ea typeface="Viga"/>
                <a:cs typeface="Viga"/>
                <a:sym typeface="Vig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</a:t>
            </a:r>
            <a:endParaRPr sz="1400" u="sng">
              <a:solidFill>
                <a:srgbClr val="0D5CD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u="sng">
                <a:solidFill>
                  <a:srgbClr val="0D5CDF"/>
                </a:solidFill>
                <a:latin typeface="Viga"/>
                <a:ea typeface="Viga"/>
                <a:cs typeface="Viga"/>
                <a:sym typeface="Vig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DÉCOUVERTE</a:t>
            </a:r>
            <a:endParaRPr sz="1400" u="sng">
              <a:solidFill>
                <a:srgbClr val="0D5CD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12" name="Google Shape;512;p64">
            <a:hlinkClick r:id="rId13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86681">
            <a:off x="8261307" y="3687838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4"/>
          <p:cNvSpPr/>
          <p:nvPr/>
        </p:nvSpPr>
        <p:spPr>
          <a:xfrm>
            <a:off x="8410050" y="3805472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14" name="Google Shape;514;p64"/>
          <p:cNvSpPr txBox="1"/>
          <p:nvPr/>
        </p:nvSpPr>
        <p:spPr>
          <a:xfrm>
            <a:off x="6602288" y="4174519"/>
            <a:ext cx="1889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100">
                <a:solidFill>
                  <a:srgbClr val="434343"/>
                </a:solidFill>
                <a:latin typeface="Dosis Medium"/>
                <a:ea typeface="Dosis Medium"/>
                <a:cs typeface="Dosis Medium"/>
                <a:sym typeface="Dosis Medium"/>
              </a:rPr>
              <a:t>Ce</a:t>
            </a:r>
            <a:r>
              <a:rPr i="1" lang="fr-CA" sz="1100">
                <a:solidFill>
                  <a:srgbClr val="434343"/>
                </a:solidFill>
                <a:latin typeface="Dosis Medium"/>
                <a:ea typeface="Dosis Medium"/>
                <a:cs typeface="Dosis Medium"/>
                <a:sym typeface="Dosis Medium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pic>
        <p:nvPicPr>
          <p:cNvPr id="515" name="Google Shape;515;p64"/>
          <p:cNvPicPr preferRelativeResize="0"/>
          <p:nvPr/>
        </p:nvPicPr>
        <p:blipFill rotWithShape="1">
          <a:blip r:embed="rId14">
            <a:alphaModFix/>
          </a:blip>
          <a:srcRect b="11165" l="15814" r="8411" t="11196"/>
          <a:stretch/>
        </p:blipFill>
        <p:spPr>
          <a:xfrm>
            <a:off x="6368484" y="4183896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4"/>
          <p:cNvSpPr txBox="1"/>
          <p:nvPr/>
        </p:nvSpPr>
        <p:spPr>
          <a:xfrm>
            <a:off x="6530156" y="2530819"/>
            <a:ext cx="1658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latin typeface="Dosis SemiBold"/>
                <a:ea typeface="Dosis SemiBold"/>
                <a:cs typeface="Dosis SemiBold"/>
                <a:sym typeface="Dosis SemiBold"/>
              </a:rPr>
              <a:t>Visiter cette page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title"/>
          </p:nvPr>
        </p:nvSpPr>
        <p:spPr>
          <a:xfrm>
            <a:off x="460950" y="5212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Activités d’amorce</a:t>
            </a:r>
            <a:endParaRPr/>
          </a:p>
        </p:txBody>
      </p:sp>
      <p:sp>
        <p:nvSpPr>
          <p:cNvPr id="223" name="Google Shape;223;p42"/>
          <p:cNvSpPr txBox="1"/>
          <p:nvPr/>
        </p:nvSpPr>
        <p:spPr>
          <a:xfrm>
            <a:off x="2040825" y="1864975"/>
            <a:ext cx="369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Représentations d’un nombre</a:t>
            </a:r>
            <a:endParaRPr sz="18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24" name="Google Shape;224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900" y="2413800"/>
            <a:ext cx="4401577" cy="2207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2324" y="3321950"/>
            <a:ext cx="1500849" cy="9669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6" name="Google Shape;226;p4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2313" y="2109538"/>
            <a:ext cx="1566825" cy="924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27" name="Google Shape;227;p42"/>
          <p:cNvCxnSpPr/>
          <p:nvPr/>
        </p:nvCxnSpPr>
        <p:spPr>
          <a:xfrm>
            <a:off x="6804025" y="1919175"/>
            <a:ext cx="0" cy="29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/>
          <p:nvPr/>
        </p:nvSpPr>
        <p:spPr>
          <a:xfrm>
            <a:off x="228600" y="2567600"/>
            <a:ext cx="2921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Déroulement de l’atelier</a:t>
            </a:r>
            <a:endParaRPr sz="3300">
              <a:solidFill>
                <a:srgbClr val="CFE2F3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descr="File:Ic timer 48px.svg - Wikimedia Commons" id="233" name="Google Shape;2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825" y="1159425"/>
            <a:ext cx="1112650" cy="11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/>
        </p:nvSpPr>
        <p:spPr>
          <a:xfrm>
            <a:off x="98725" y="46400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recitmst.qc.ca/wow4dec</a:t>
            </a:r>
            <a:endParaRPr sz="400">
              <a:solidFill>
                <a:schemeClr val="lt1"/>
              </a:solidFill>
            </a:endParaRPr>
          </a:p>
        </p:txBody>
      </p:sp>
      <p:sp>
        <p:nvSpPr>
          <p:cNvPr id="235" name="Google Shape;235;p43"/>
          <p:cNvSpPr txBox="1"/>
          <p:nvPr/>
        </p:nvSpPr>
        <p:spPr>
          <a:xfrm>
            <a:off x="3615250" y="700525"/>
            <a:ext cx="52224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0A0A0A"/>
                </a:solidFill>
                <a:latin typeface="Viga"/>
                <a:ea typeface="Viga"/>
                <a:cs typeface="Viga"/>
                <a:sym typeface="Viga"/>
              </a:rPr>
              <a:t>Accueil et bienvenue</a:t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0A0A0A"/>
                </a:solidFill>
                <a:latin typeface="Viga"/>
                <a:ea typeface="Viga"/>
                <a:cs typeface="Viga"/>
                <a:sym typeface="Viga"/>
              </a:rPr>
              <a:t>Pourquoi la manipulation virtuelle en mathématique?</a:t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0A0A0A"/>
                </a:solidFill>
                <a:latin typeface="Viga"/>
                <a:ea typeface="Viga"/>
                <a:cs typeface="Viga"/>
                <a:sym typeface="Viga"/>
              </a:rPr>
              <a:t>Survol de Polypad</a:t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0A0A0A"/>
                </a:solidFill>
                <a:latin typeface="Viga"/>
                <a:ea typeface="Viga"/>
                <a:cs typeface="Viga"/>
                <a:sym typeface="Viga"/>
              </a:rPr>
              <a:t>Démonstration et manipulation</a:t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0A0A0A"/>
                </a:solidFill>
                <a:latin typeface="Viga"/>
                <a:ea typeface="Viga"/>
                <a:cs typeface="Viga"/>
                <a:sym typeface="Viga"/>
              </a:rPr>
              <a:t>Ressources</a:t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100700" y="526350"/>
            <a:ext cx="4255200" cy="29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600">
                <a:solidFill>
                  <a:srgbClr val="3564B9"/>
                </a:solidFill>
              </a:rPr>
              <a:t>Pourquoi la manipulation virtuelle en mathématique?</a:t>
            </a:r>
            <a:endParaRPr sz="4600">
              <a:solidFill>
                <a:srgbClr val="3564B9"/>
              </a:solidFill>
            </a:endParaRPr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8869">
            <a:off x="5305151" y="814131"/>
            <a:ext cx="2088601" cy="27105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2" name="Google Shape;242;p4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4192">
            <a:off x="6641254" y="2013964"/>
            <a:ext cx="2025340" cy="26362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3" name="Google Shape;243;p44"/>
          <p:cNvSpPr txBox="1"/>
          <p:nvPr/>
        </p:nvSpPr>
        <p:spPr>
          <a:xfrm>
            <a:off x="559850" y="3736850"/>
            <a:ext cx="33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Référentiel d’intervention en mathématique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Cadre de référence de la compétence numérique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Référentiel d’intervention en mathématique</a:t>
            </a:r>
            <a:endParaRPr/>
          </a:p>
        </p:txBody>
      </p:sp>
      <p:sp>
        <p:nvSpPr>
          <p:cNvPr id="249" name="Google Shape;249;p45"/>
          <p:cNvSpPr/>
          <p:nvPr/>
        </p:nvSpPr>
        <p:spPr>
          <a:xfrm>
            <a:off x="355250" y="1138600"/>
            <a:ext cx="8309100" cy="3572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401" y="1255436"/>
            <a:ext cx="4761399" cy="9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854" y="1569771"/>
            <a:ext cx="1668049" cy="2171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2" name="Google Shape;25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8025" y="2360425"/>
            <a:ext cx="4808576" cy="2171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3" name="Google Shape;253;p45"/>
          <p:cNvSpPr txBox="1"/>
          <p:nvPr/>
        </p:nvSpPr>
        <p:spPr>
          <a:xfrm>
            <a:off x="77906" y="4794244"/>
            <a:ext cx="2941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</a:rPr>
              <a:t>🔗</a:t>
            </a:r>
            <a:r>
              <a:rPr lang="fr-CA" sz="800" u="sng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d'intervention en mathématique (août 2019)</a:t>
            </a:r>
            <a:endParaRPr sz="8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Référentiel d’intervention en mathématique</a:t>
            </a:r>
            <a:endParaRPr/>
          </a:p>
        </p:txBody>
      </p:sp>
      <p:sp>
        <p:nvSpPr>
          <p:cNvPr id="259" name="Google Shape;259;p46"/>
          <p:cNvSpPr/>
          <p:nvPr/>
        </p:nvSpPr>
        <p:spPr>
          <a:xfrm>
            <a:off x="504050" y="1180675"/>
            <a:ext cx="8309100" cy="2846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6"/>
          <p:cNvSpPr txBox="1"/>
          <p:nvPr/>
        </p:nvSpPr>
        <p:spPr>
          <a:xfrm>
            <a:off x="639750" y="3213563"/>
            <a:ext cx="163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Concret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(matériel de manipulation)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3750050" y="3213563"/>
            <a:ext cx="154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Semi-concret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(dessin, schémas)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6766450" y="3213563"/>
            <a:ext cx="154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Abstrait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(symboles écrits)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263" name="Google Shape;263;p46"/>
          <p:cNvSpPr/>
          <p:nvPr/>
        </p:nvSpPr>
        <p:spPr>
          <a:xfrm>
            <a:off x="651800" y="1776425"/>
            <a:ext cx="8013600" cy="1672800"/>
          </a:xfrm>
          <a:prstGeom prst="stripedRightArrow">
            <a:avLst>
              <a:gd fmla="val 62640" name="adj1"/>
              <a:gd fmla="val 100547" name="adj2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46"/>
          <p:cNvGrpSpPr/>
          <p:nvPr/>
        </p:nvGrpSpPr>
        <p:grpSpPr>
          <a:xfrm>
            <a:off x="1776035" y="4088781"/>
            <a:ext cx="4441823" cy="850813"/>
            <a:chOff x="1395100" y="3783975"/>
            <a:chExt cx="3808800" cy="850813"/>
          </a:xfrm>
        </p:grpSpPr>
        <p:sp>
          <p:nvSpPr>
            <p:cNvPr id="265" name="Google Shape;265;p46"/>
            <p:cNvSpPr/>
            <p:nvPr/>
          </p:nvSpPr>
          <p:spPr>
            <a:xfrm rot="5400000">
              <a:off x="3119200" y="2059875"/>
              <a:ext cx="360600" cy="38088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6"/>
            <p:cNvSpPr txBox="1"/>
            <p:nvPr/>
          </p:nvSpPr>
          <p:spPr>
            <a:xfrm>
              <a:off x="1575250" y="4095988"/>
              <a:ext cx="3448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>
                  <a:solidFill>
                    <a:schemeClr val="dk2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Manipulation virtuelle</a:t>
              </a:r>
              <a:endPara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900">
                  <a:solidFill>
                    <a:schemeClr val="dk2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(manipulation et représentation avec possibilités étendues)</a:t>
              </a:r>
              <a:endParaRPr sz="900"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endParaRPr>
            </a:p>
          </p:txBody>
        </p:sp>
      </p:grpSp>
      <p:pic>
        <p:nvPicPr>
          <p:cNvPr id="267" name="Google Shape;267;p46"/>
          <p:cNvPicPr preferRelativeResize="0"/>
          <p:nvPr/>
        </p:nvPicPr>
        <p:blipFill rotWithShape="1">
          <a:blip r:embed="rId3">
            <a:alphaModFix/>
          </a:blip>
          <a:srcRect b="8208" l="5542" r="3903" t="75184"/>
          <a:stretch/>
        </p:blipFill>
        <p:spPr>
          <a:xfrm>
            <a:off x="552075" y="1318500"/>
            <a:ext cx="5529626" cy="457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68" name="Google Shape;268;p46"/>
          <p:cNvGrpSpPr/>
          <p:nvPr/>
        </p:nvGrpSpPr>
        <p:grpSpPr>
          <a:xfrm>
            <a:off x="1035625" y="2178475"/>
            <a:ext cx="1636500" cy="850837"/>
            <a:chOff x="654625" y="1949875"/>
            <a:chExt cx="1636500" cy="850837"/>
          </a:xfrm>
        </p:grpSpPr>
        <p:sp>
          <p:nvSpPr>
            <p:cNvPr id="269" name="Google Shape;269;p46"/>
            <p:cNvSpPr/>
            <p:nvPr/>
          </p:nvSpPr>
          <p:spPr>
            <a:xfrm>
              <a:off x="654625" y="1949875"/>
              <a:ext cx="1636500" cy="8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" name="Google Shape;270;p46"/>
            <p:cNvGrpSpPr/>
            <p:nvPr/>
          </p:nvGrpSpPr>
          <p:grpSpPr>
            <a:xfrm>
              <a:off x="695971" y="1949875"/>
              <a:ext cx="1545179" cy="850837"/>
              <a:chOff x="695971" y="1949875"/>
              <a:chExt cx="1545179" cy="850837"/>
            </a:xfrm>
          </p:grpSpPr>
          <p:pic>
            <p:nvPicPr>
              <p:cNvPr id="271" name="Google Shape;271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5975" y="1980050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89575" y="1989791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83175" y="1970309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4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5971" y="2333046"/>
                <a:ext cx="472687" cy="457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4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168646" y="2342788"/>
                <a:ext cx="472687" cy="457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" name="Google Shape;276;p4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641321" y="2333046"/>
                <a:ext cx="472687" cy="457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847550" y="1949875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278" name="Google Shape;278;p46"/>
          <p:cNvGraphicFramePr/>
          <p:nvPr/>
        </p:nvGraphicFramePr>
        <p:xfrm>
          <a:off x="3549538" y="223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{FD08FBE3-9994-4C91-A1D6-14AEA57568F6}</a:tableStyleId>
              </a:tblPr>
              <a:tblGrid>
                <a:gridCol w="388725"/>
                <a:gridCol w="388725"/>
                <a:gridCol w="388725"/>
                <a:gridCol w="388725"/>
                <a:gridCol w="388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🟢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</a:rPr>
                        <a:t>🟢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</a:rPr>
                        <a:t>🟢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</a:rPr>
                        <a:t>🟢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</a:rPr>
                        <a:t>🔴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🔴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</a:rPr>
                        <a:t>🔴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79" name="Google Shape;279;p46"/>
          <p:cNvSpPr txBox="1"/>
          <p:nvPr/>
        </p:nvSpPr>
        <p:spPr>
          <a:xfrm>
            <a:off x="6759050" y="2389538"/>
            <a:ext cx="12600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latin typeface="Dosis"/>
                <a:ea typeface="Dosis"/>
                <a:cs typeface="Dosis"/>
                <a:sym typeface="Dosis"/>
              </a:rPr>
              <a:t>4 + 3 = 7</a:t>
            </a:r>
            <a:endParaRPr b="1" sz="19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rning sign vector illustration | Free SVG" id="284" name="Google Shape;2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6603">
            <a:off x="348095" y="1555724"/>
            <a:ext cx="2032076" cy="203203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7"/>
          <p:cNvSpPr txBox="1"/>
          <p:nvPr/>
        </p:nvSpPr>
        <p:spPr>
          <a:xfrm>
            <a:off x="3407925" y="1085875"/>
            <a:ext cx="56076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Le matériel de manipulation doit être varié et soutenu par une </a:t>
            </a:r>
            <a:r>
              <a:rPr lang="fr-CA" sz="1800">
                <a:solidFill>
                  <a:srgbClr val="F1C232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intention d’apprentissage claire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Il est important de présenter le fonctionnement de l’application aux élèves, mais il faut éviter les activités qui demandent de suivre des étapes à la lettre. L’activité doit </a:t>
            </a:r>
            <a:r>
              <a:rPr lang="fr-CA" sz="1800">
                <a:solidFill>
                  <a:srgbClr val="F1C232"/>
                </a:solidFill>
                <a:highlight>
                  <a:srgbClr val="0A0A0A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susciter une réflexion chez l’élève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Il faut prévoir du</a:t>
            </a:r>
            <a:r>
              <a:rPr lang="fr-CA" sz="1800">
                <a:solidFill>
                  <a:srgbClr val="F1C232"/>
                </a:solidFill>
                <a:highlight>
                  <a:srgbClr val="0A0A0A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temps d’appropriation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 avec les élèves.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6" name="Google Shape;286;p4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Cadre de référence de la compétence numérique</a:t>
            </a:r>
            <a:endParaRPr/>
          </a:p>
        </p:txBody>
      </p:sp>
      <p:sp>
        <p:nvSpPr>
          <p:cNvPr id="292" name="Google Shape;292;p48"/>
          <p:cNvSpPr/>
          <p:nvPr/>
        </p:nvSpPr>
        <p:spPr>
          <a:xfrm>
            <a:off x="355250" y="1138600"/>
            <a:ext cx="8309100" cy="3572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25" y="1137175"/>
            <a:ext cx="3877874" cy="3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8"/>
          <p:cNvSpPr/>
          <p:nvPr/>
        </p:nvSpPr>
        <p:spPr>
          <a:xfrm>
            <a:off x="4742575" y="1358825"/>
            <a:ext cx="3877800" cy="3066000"/>
          </a:xfrm>
          <a:prstGeom prst="wedgeRectCallout">
            <a:avLst>
              <a:gd fmla="val -72007" name="adj1"/>
              <a:gd fmla="val -821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48"/>
          <p:cNvPicPr preferRelativeResize="0"/>
          <p:nvPr/>
        </p:nvPicPr>
        <p:blipFill rotWithShape="1">
          <a:blip r:embed="rId4">
            <a:alphaModFix/>
          </a:blip>
          <a:srcRect b="74378" l="0" r="24162" t="0"/>
          <a:stretch/>
        </p:blipFill>
        <p:spPr>
          <a:xfrm>
            <a:off x="4953113" y="1484750"/>
            <a:ext cx="2583203" cy="708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113" y="2464901"/>
            <a:ext cx="3044926" cy="70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7" name="Google Shape;297;p48"/>
          <p:cNvSpPr txBox="1"/>
          <p:nvPr/>
        </p:nvSpPr>
        <p:spPr>
          <a:xfrm>
            <a:off x="77906" y="4794244"/>
            <a:ext cx="2941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🔗Cadre de référence de la compétence numérique</a:t>
            </a:r>
            <a:endParaRPr sz="8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98" name="Google Shape;298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1325" y="2428475"/>
            <a:ext cx="1341500" cy="1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2175" y="1595550"/>
            <a:ext cx="112275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330" y="2527820"/>
            <a:ext cx="963950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6325" y="3528675"/>
            <a:ext cx="884926" cy="89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3113" y="3445050"/>
            <a:ext cx="3456725" cy="838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