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9"/>
    <p:restoredTop sz="94658"/>
  </p:normalViewPr>
  <p:slideViewPr>
    <p:cSldViewPr snapToGrid="0" snapToObjects="1">
      <p:cViewPr>
        <p:scale>
          <a:sx n="100" d="100"/>
          <a:sy n="100" d="100"/>
        </p:scale>
        <p:origin x="1328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12" Type="http://schemas.openxmlformats.org/officeDocument/2006/relationships/hyperlink" Target="http://DoViewPlanning.Org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6.xml"/><Relationship Id="rId11" Type="http://schemas.openxmlformats.org/officeDocument/2006/relationships/image" Target="../media/image1.jpg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DoViewPlanning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9360" y="274320"/>
            <a:ext cx="5005280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000000"/>
                </a:solidFill>
              </a:defRPr>
            </a:pPr>
            <a:r>
              <a:rPr dirty="0"/>
              <a:t>Google </a:t>
            </a:r>
            <a:r>
              <a:rPr dirty="0">
                <a:hlinkClick r:id="" action="ppaction://hlinkshowjump?jump=lastslid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DoView</a:t>
            </a:r>
            <a:r>
              <a:rPr dirty="0"/>
              <a:t> Strategy Diagram</a:t>
            </a:r>
          </a:p>
        </p:txBody>
      </p:sp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3492000" y="1014295"/>
            <a:ext cx="2160000" cy="7920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rPr dirty="0"/>
              <a:t>Final Outcomes</a:t>
            </a:r>
          </a:p>
        </p:txBody>
      </p:sp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1012319" y="2504450"/>
            <a:ext cx="2160000" cy="792000"/>
          </a:xfrm>
          <a:prstGeom prst="rect">
            <a:avLst/>
          </a:prstGeom>
          <a:solidFill>
            <a:srgbClr val="FFFFBA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200" b="0">
                <a:solidFill>
                  <a:srgbClr val="000000"/>
                </a:solidFill>
              </a:defRPr>
            </a:pPr>
            <a:r>
              <a:t>Mission, User Value &amp; Ecosystem Impact</a:t>
            </a:r>
          </a:p>
        </p:txBody>
      </p:sp>
      <p:sp>
        <p:nvSpPr>
          <p:cNvPr id="5" name="Rectangle 4">
            <a:hlinkClick r:id="rId4" action="ppaction://hlinksldjump"/>
          </p:cNvPr>
          <p:cNvSpPr/>
          <p:nvPr/>
        </p:nvSpPr>
        <p:spPr>
          <a:xfrm>
            <a:off x="3532319" y="2504450"/>
            <a:ext cx="2160000" cy="792000"/>
          </a:xfrm>
          <a:prstGeom prst="rect">
            <a:avLst/>
          </a:prstGeom>
          <a:solidFill>
            <a:srgbClr val="F9D3D4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200" b="0">
                <a:solidFill>
                  <a:srgbClr val="000000"/>
                </a:solidFill>
              </a:defRPr>
            </a:pPr>
            <a:r>
              <a:t>Search, Ads &amp; Relevance Flywheel</a:t>
            </a:r>
          </a:p>
        </p:txBody>
      </p:sp>
      <p:sp>
        <p:nvSpPr>
          <p:cNvPr id="6" name="Rectangle 5">
            <a:hlinkClick r:id="rId5" action="ppaction://hlinksldjump"/>
          </p:cNvPr>
          <p:cNvSpPr/>
          <p:nvPr/>
        </p:nvSpPr>
        <p:spPr>
          <a:xfrm>
            <a:off x="6052319" y="2504450"/>
            <a:ext cx="2160000" cy="792000"/>
          </a:xfrm>
          <a:prstGeom prst="rect">
            <a:avLst/>
          </a:prstGeom>
          <a:solidFill>
            <a:srgbClr val="9FE1FF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200" b="0">
                <a:solidFill>
                  <a:srgbClr val="000000"/>
                </a:solidFill>
              </a:defRPr>
            </a:pPr>
            <a:r>
              <a:t>AI &amp; Data Platforms (Gemini, Google DeepMind, analytics)</a:t>
            </a:r>
          </a:p>
        </p:txBody>
      </p:sp>
      <p:sp>
        <p:nvSpPr>
          <p:cNvPr id="7" name="Rectangle 6">
            <a:hlinkClick r:id="rId6" action="ppaction://hlinksldjump"/>
          </p:cNvPr>
          <p:cNvSpPr/>
          <p:nvPr/>
        </p:nvSpPr>
        <p:spPr>
          <a:xfrm>
            <a:off x="1012319" y="3728450"/>
            <a:ext cx="2160000" cy="792000"/>
          </a:xfrm>
          <a:prstGeom prst="rect">
            <a:avLst/>
          </a:prstGeom>
          <a:solidFill>
            <a:srgbClr val="BEFFA1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200" b="0">
                <a:solidFill>
                  <a:srgbClr val="000000"/>
                </a:solidFill>
              </a:defRPr>
            </a:pPr>
            <a:r>
              <a:t>Google Cloud &amp; Workspace Enterprise Solutions</a:t>
            </a:r>
          </a:p>
        </p:txBody>
      </p:sp>
      <p:sp>
        <p:nvSpPr>
          <p:cNvPr id="8" name="Rectangle 7">
            <a:hlinkClick r:id="rId7" action="ppaction://hlinksldjump"/>
          </p:cNvPr>
          <p:cNvSpPr/>
          <p:nvPr/>
        </p:nvSpPr>
        <p:spPr>
          <a:xfrm>
            <a:off x="3532319" y="3728450"/>
            <a:ext cx="2160000" cy="792000"/>
          </a:xfrm>
          <a:prstGeom prst="rect">
            <a:avLst/>
          </a:prstGeom>
          <a:solidFill>
            <a:srgbClr val="D4C9A4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200" b="0">
                <a:solidFill>
                  <a:srgbClr val="000000"/>
                </a:solidFill>
              </a:defRPr>
            </a:pPr>
            <a:r>
              <a:t>Android, Chrome &amp; Devices Ecosystem</a:t>
            </a:r>
          </a:p>
        </p:txBody>
      </p:sp>
      <p:sp>
        <p:nvSpPr>
          <p:cNvPr id="9" name="Rectangle 8">
            <a:hlinkClick r:id="rId8" action="ppaction://hlinksldjump"/>
          </p:cNvPr>
          <p:cNvSpPr/>
          <p:nvPr/>
        </p:nvSpPr>
        <p:spPr>
          <a:xfrm>
            <a:off x="6052319" y="3728450"/>
            <a:ext cx="2160000" cy="792000"/>
          </a:xfrm>
          <a:prstGeom prst="rect">
            <a:avLst/>
          </a:prstGeom>
          <a:solidFill>
            <a:srgbClr val="B6BCF2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200" b="0">
                <a:solidFill>
                  <a:srgbClr val="000000"/>
                </a:solidFill>
              </a:defRPr>
            </a:pPr>
            <a:r>
              <a:t>YouTube, Play &amp; Consumer Media Platforms</a:t>
            </a:r>
          </a:p>
        </p:txBody>
      </p:sp>
      <p:sp>
        <p:nvSpPr>
          <p:cNvPr id="10" name="Rectangle 9">
            <a:hlinkClick r:id="rId9" action="ppaction://hlinksldjump"/>
          </p:cNvPr>
          <p:cNvSpPr/>
          <p:nvPr/>
        </p:nvSpPr>
        <p:spPr>
          <a:xfrm>
            <a:off x="1012319" y="4886606"/>
            <a:ext cx="2160000" cy="792000"/>
          </a:xfrm>
          <a:prstGeom prst="rect">
            <a:avLst/>
          </a:prstGeom>
          <a:solidFill>
            <a:srgbClr val="FEBE8F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200" b="0">
                <a:solidFill>
                  <a:srgbClr val="000000"/>
                </a:solidFill>
              </a:defRPr>
            </a:pPr>
            <a:r>
              <a:t>Internal Governance, Culture &amp; Responsible Tech Operations</a:t>
            </a:r>
          </a:p>
        </p:txBody>
      </p:sp>
      <p:sp>
        <p:nvSpPr>
          <p:cNvPr id="11" name="Rectangle 10">
            <a:hlinkClick r:id="rId10" action="ppaction://hlinksldjump"/>
          </p:cNvPr>
          <p:cNvSpPr/>
          <p:nvPr/>
        </p:nvSpPr>
        <p:spPr>
          <a:xfrm>
            <a:off x="6052319" y="4886606"/>
            <a:ext cx="2160000" cy="792000"/>
          </a:xfrm>
          <a:prstGeom prst="rect">
            <a:avLst/>
          </a:prstGeom>
          <a:solidFill>
            <a:srgbClr val="E0FDFF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200" b="0">
                <a:solidFill>
                  <a:srgbClr val="000000"/>
                </a:solidFill>
              </a:defRPr>
            </a:pPr>
            <a:r>
              <a:t>Comparative Advantage &amp; Moat</a:t>
            </a:r>
          </a:p>
        </p:txBody>
      </p:sp>
      <p:pic>
        <p:nvPicPr>
          <p:cNvPr id="13" name="Google Shape;369;p12" title="Doview new.jpeg">
            <a:extLst>
              <a:ext uri="{FF2B5EF4-FFF2-40B4-BE49-F238E27FC236}">
                <a16:creationId xmlns:a16="http://schemas.microsoft.com/office/drawing/2014/main" id="{04FB6528-3C8C-6C27-ECC8-79B6E4516B37}"/>
              </a:ext>
            </a:extLst>
          </p:cNvPr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6968596" y="612645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31;p2">
            <a:extLst>
              <a:ext uri="{FF2B5EF4-FFF2-40B4-BE49-F238E27FC236}">
                <a16:creationId xmlns:a16="http://schemas.microsoft.com/office/drawing/2014/main" id="{7F6EA3FB-86E4-A511-A167-66D19F98D094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A422A3-A50E-3249-1B39-57A40C00C3B8}"/>
              </a:ext>
            </a:extLst>
          </p:cNvPr>
          <p:cNvCxnSpPr/>
          <p:nvPr/>
        </p:nvCxnSpPr>
        <p:spPr>
          <a:xfrm>
            <a:off x="1012319" y="2147613"/>
            <a:ext cx="7200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3E42B527-6841-0D69-08C0-BF72CC7C94EB}"/>
              </a:ext>
            </a:extLst>
          </p:cNvPr>
          <p:cNvSpPr txBox="1"/>
          <p:nvPr/>
        </p:nvSpPr>
        <p:spPr>
          <a:xfrm>
            <a:off x="7271683" y="612648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12"/>
              </a:rPr>
              <a:t>DoViewPlanning.Org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4568588-BECD-2736-4F5A-A07D07A97830}"/>
              </a:ext>
            </a:extLst>
          </p:cNvPr>
          <p:cNvSpPr txBox="1"/>
          <p:nvPr/>
        </p:nvSpPr>
        <p:spPr>
          <a:xfrm>
            <a:off x="312662" y="6537960"/>
            <a:ext cx="78037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</a:t>
            </a:r>
            <a:r>
              <a:rPr lang="en-AU" dirty="0"/>
              <a:t>a037 </a:t>
            </a:r>
            <a:r>
              <a:rPr dirty="0"/>
              <a:t> </a:t>
            </a:r>
            <a:r>
              <a:rPr lang="en-AU" dirty="0"/>
              <a:t>2025-11-14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74320" y="182880"/>
            <a:ext cx="1737360" cy="548640"/>
          </a:xfrm>
          <a:prstGeom prst="rect">
            <a:avLst/>
          </a:prstGeom>
          <a:solidFill>
            <a:srgbClr val="E6E6E6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Comparative Advantage &amp; Moat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828800"/>
            <a:ext cx="1133856" cy="835660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Global brand and user preference entrenched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2893059"/>
            <a:ext cx="1133856" cy="1056005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Distribution partnerships and entry points maintained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4177664"/>
            <a:ext cx="1133856" cy="835660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Default status in key user journeys reinforced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5241923"/>
            <a:ext cx="1133856" cy="731520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Multi-decade data assets accumulated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773936" y="37719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276856" y="1828800"/>
            <a:ext cx="1133856" cy="835660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Search and ads relevance advantage reinforced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76856" y="2893059"/>
            <a:ext cx="1133856" cy="1056005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Integrated multi-surface product portfolio aligned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76856" y="4177664"/>
            <a:ext cx="1133856" cy="835660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Ecosystem network effects amplified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76856" y="5241923"/>
            <a:ext cx="1133856" cy="1056005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Performance and reliability advantages delivered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502152" y="37719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005072" y="2183765"/>
            <a:ext cx="1133856" cy="1056005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Full-stack AI research, models, and infrastructure integrated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05072" y="3468370"/>
            <a:ext cx="1133856" cy="1056005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 silicon and data center capabilities optimized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005072" y="4752975"/>
            <a:ext cx="1133856" cy="835660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Developer and partner ecosystems energized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230368" y="37719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5733288" y="2183765"/>
            <a:ext cx="1133856" cy="1056005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Enterprise dependence on integrated solutions increased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733288" y="3468370"/>
            <a:ext cx="1133856" cy="835660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Cross-product usage and adoption reinforced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33288" y="4532629"/>
            <a:ext cx="1133856" cy="1056005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Customer outcomes and success stories documented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6958584" y="37719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461504" y="2293937"/>
            <a:ext cx="1133856" cy="1056005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Competitive position defended across core markets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61504" y="3578542"/>
            <a:ext cx="1133856" cy="835660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Capacity to invest ahead of rivals protected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461504" y="4642801"/>
            <a:ext cx="1133856" cy="835660"/>
          </a:xfrm>
          <a:prstGeom prst="rect">
            <a:avLst/>
          </a:prstGeom>
          <a:solidFill>
            <a:srgbClr val="E0FD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Long-term strategic optionality preserved</a:t>
            </a:r>
          </a:p>
        </p:txBody>
      </p:sp>
      <p:sp>
        <p:nvSpPr>
          <p:cNvPr id="27" name="Google Shape;131;p2">
            <a:extLst>
              <a:ext uri="{FF2B5EF4-FFF2-40B4-BE49-F238E27FC236}">
                <a16:creationId xmlns:a16="http://schemas.microsoft.com/office/drawing/2014/main" id="{21628676-A618-E9C2-16AE-8179753FC3CA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29" name="Google Shape;369;p12" title="Doview new.jpeg">
            <a:extLst>
              <a:ext uri="{FF2B5EF4-FFF2-40B4-BE49-F238E27FC236}">
                <a16:creationId xmlns:a16="http://schemas.microsoft.com/office/drawing/2014/main" id="{F540092B-160E-6274-E5D4-B69AC1B4015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96" y="617696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9E1EF805-37B9-5CE1-BFB9-6AB61E9EA86B}"/>
              </a:ext>
            </a:extLst>
          </p:cNvPr>
          <p:cNvSpPr txBox="1"/>
          <p:nvPr/>
        </p:nvSpPr>
        <p:spPr>
          <a:xfrm>
            <a:off x="7296043" y="61769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E682112-A57A-981A-6587-C3C7A62911A8}"/>
              </a:ext>
            </a:extLst>
          </p:cNvPr>
          <p:cNvSpPr txBox="1"/>
          <p:nvPr/>
        </p:nvSpPr>
        <p:spPr>
          <a:xfrm>
            <a:off x="312662" y="6537960"/>
            <a:ext cx="78037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</a:t>
            </a:r>
            <a:r>
              <a:rPr lang="en-AU" dirty="0"/>
              <a:t>a037 </a:t>
            </a:r>
            <a:r>
              <a:rPr dirty="0"/>
              <a:t> </a:t>
            </a:r>
            <a:r>
              <a:rPr lang="en-AU" dirty="0"/>
              <a:t>2025-11-14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37160" y="137160"/>
            <a:ext cx="1645920" cy="54864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822960"/>
            <a:ext cx="786384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>
                <a:solidFill>
                  <a:srgbClr val="000000"/>
                </a:solidFill>
              </a:defRPr>
            </a:pPr>
            <a:r>
              <a:t>What is a DoView?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1463040"/>
            <a:ext cx="786384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>
                <a:solidFill>
                  <a:srgbClr val="000000"/>
                </a:solidFill>
              </a:defRPr>
            </a:pPr>
            <a:r>
              <a:rPr dirty="0"/>
              <a:t>A DoView is a new type of diagram used to clarify the underlying ‘This-Then’ logic behind any issue. For example, in strategy and planning, all planning approaches are based on assumptions such as: if we do THIS, THEN that will happen.</a:t>
            </a:r>
            <a:br>
              <a:rPr dirty="0"/>
            </a:br>
            <a:br>
              <a:rPr dirty="0"/>
            </a:br>
            <a:r>
              <a:rPr dirty="0"/>
              <a:t>A DoView makes these assumptions explicit, allowing them to be examined, evaluated and used to make better strategic decisions. A DoView works as a shared thinking tool, helping teams align their mental models about objectives. In planning, </a:t>
            </a:r>
            <a:r>
              <a:rPr dirty="0" err="1"/>
              <a:t>DoViews</a:t>
            </a:r>
            <a:r>
              <a:rPr dirty="0"/>
              <a:t> assist with prioritizing outcomes, placing indicators next to the boxes they measure, aligning activities with outcomes, measuring performance, evaluating impact, and guiding improvement efforts.</a:t>
            </a:r>
            <a:br>
              <a:rPr dirty="0"/>
            </a:br>
            <a:br>
              <a:rPr dirty="0"/>
            </a:br>
            <a:r>
              <a:rPr dirty="0" err="1"/>
              <a:t>DoViews</a:t>
            </a:r>
            <a:r>
              <a:rPr dirty="0"/>
              <a:t> can also analyze any document that is being used to think strategically about taking action—it surfaces the implicit ‘This-Then’ claims. For example, a DoView of a scientific paper reveals its logical structure, making it easier to summarize and understand. </a:t>
            </a:r>
            <a:r>
              <a:rPr dirty="0" err="1"/>
              <a:t>DoViewing</a:t>
            </a:r>
            <a:r>
              <a:rPr dirty="0"/>
              <a:t> a document highlights its implications for action.</a:t>
            </a:r>
            <a:br>
              <a:rPr dirty="0"/>
            </a:br>
            <a:br>
              <a:rPr dirty="0"/>
            </a:br>
            <a:r>
              <a:rPr dirty="0"/>
              <a:t>To generate a DoView about anything, visit </a:t>
            </a:r>
            <a:r>
              <a:rPr dirty="0" err="1"/>
              <a:t>DoViewPlanning.Org</a:t>
            </a:r>
            <a:r>
              <a:rPr dirty="0"/>
              <a:t> for the free AI DoView Drawing Prompt (ChatGPT). </a:t>
            </a:r>
            <a:r>
              <a:rPr dirty="0" err="1"/>
              <a:t>DoViews</a:t>
            </a:r>
            <a:r>
              <a:rPr dirty="0"/>
              <a:t> are powerful for summarizing any complex content and accelerating understanding prior to taking any type of action in the world.</a:t>
            </a:r>
          </a:p>
        </p:txBody>
      </p:sp>
      <p:sp>
        <p:nvSpPr>
          <p:cNvPr id="10" name="Google Shape;131;p2">
            <a:extLst>
              <a:ext uri="{FF2B5EF4-FFF2-40B4-BE49-F238E27FC236}">
                <a16:creationId xmlns:a16="http://schemas.microsoft.com/office/drawing/2014/main" id="{C37642D9-7AAF-8AA4-85F1-4C439FF6CAD1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5" name="Google Shape;369;p12" title="Doview new.jpeg">
            <a:extLst>
              <a:ext uri="{FF2B5EF4-FFF2-40B4-BE49-F238E27FC236}">
                <a16:creationId xmlns:a16="http://schemas.microsoft.com/office/drawing/2014/main" id="{BA38FD45-7CAE-E24F-4CE7-768FDCACF20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96" y="617696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1D3B501-8E25-0F07-9740-528D1858AE54}"/>
              </a:ext>
            </a:extLst>
          </p:cNvPr>
          <p:cNvSpPr txBox="1"/>
          <p:nvPr/>
        </p:nvSpPr>
        <p:spPr>
          <a:xfrm>
            <a:off x="7296043" y="61769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438E60-F1AE-2343-16B9-B553C1E3FE42}"/>
              </a:ext>
            </a:extLst>
          </p:cNvPr>
          <p:cNvSpPr txBox="1"/>
          <p:nvPr/>
        </p:nvSpPr>
        <p:spPr>
          <a:xfrm>
            <a:off x="312662" y="6537960"/>
            <a:ext cx="78037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</a:t>
            </a:r>
            <a:r>
              <a:rPr lang="en-AU" dirty="0"/>
              <a:t>a037 </a:t>
            </a:r>
            <a:r>
              <a:rPr dirty="0"/>
              <a:t> </a:t>
            </a:r>
            <a:r>
              <a:rPr lang="en-AU" dirty="0"/>
              <a:t>2025-11-14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74320" y="182880"/>
            <a:ext cx="1737360" cy="548640"/>
          </a:xfrm>
          <a:prstGeom prst="rect">
            <a:avLst/>
          </a:prstGeom>
          <a:solidFill>
            <a:srgbClr val="E6E6E6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rPr dirty="0"/>
              <a:t>Final Outcomes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508760"/>
            <a:ext cx="73152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rPr dirty="0"/>
              <a:t>Global information access broadened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468880"/>
            <a:ext cx="73152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User and enterprise productivity increased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3429000"/>
            <a:ext cx="73152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Digital ecosystems innovated and diversified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4389120"/>
            <a:ext cx="73152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Sustainable long-term enterprise value grown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5349240"/>
            <a:ext cx="7315200" cy="7315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600" b="0">
                <a:solidFill>
                  <a:srgbClr val="000000"/>
                </a:solidFill>
              </a:defRPr>
            </a:pPr>
            <a:r>
              <a:t>Responsible AI and data use safeguarded</a:t>
            </a:r>
          </a:p>
        </p:txBody>
      </p:sp>
      <p:sp>
        <p:nvSpPr>
          <p:cNvPr id="11" name="Google Shape;131;p2">
            <a:extLst>
              <a:ext uri="{FF2B5EF4-FFF2-40B4-BE49-F238E27FC236}">
                <a16:creationId xmlns:a16="http://schemas.microsoft.com/office/drawing/2014/main" id="{A14A567F-B226-6252-2486-78DC985B9166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13" name="Google Shape;369;p12" title="Doview new.jpeg">
            <a:extLst>
              <a:ext uri="{FF2B5EF4-FFF2-40B4-BE49-F238E27FC236}">
                <a16:creationId xmlns:a16="http://schemas.microsoft.com/office/drawing/2014/main" id="{5BBA6038-C4BD-1CFB-81D5-34ADE017868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96" y="617696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625EBFDA-3A8A-B1BB-6810-EB35F006DDAE}"/>
              </a:ext>
            </a:extLst>
          </p:cNvPr>
          <p:cNvSpPr txBox="1"/>
          <p:nvPr/>
        </p:nvSpPr>
        <p:spPr>
          <a:xfrm>
            <a:off x="7296043" y="61769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62961FF-71CD-98CA-0C65-55006E794716}"/>
              </a:ext>
            </a:extLst>
          </p:cNvPr>
          <p:cNvSpPr txBox="1"/>
          <p:nvPr/>
        </p:nvSpPr>
        <p:spPr>
          <a:xfrm>
            <a:off x="312662" y="6537960"/>
            <a:ext cx="78037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</a:t>
            </a:r>
            <a:r>
              <a:rPr lang="en-AU" dirty="0"/>
              <a:t>a037 </a:t>
            </a:r>
            <a:r>
              <a:rPr dirty="0"/>
              <a:t> </a:t>
            </a:r>
            <a:r>
              <a:rPr lang="en-AU" dirty="0"/>
              <a:t>2025-11-14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74320" y="182880"/>
            <a:ext cx="1737360" cy="548640"/>
          </a:xfrm>
          <a:prstGeom prst="rect">
            <a:avLst/>
          </a:prstGeom>
          <a:solidFill>
            <a:srgbClr val="E6E6E6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Mission, User Value &amp; Ecosystem Impact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828800"/>
            <a:ext cx="1565910" cy="73152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Mission and values clarified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2788920"/>
            <a:ext cx="1565910" cy="73152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Long-term vision periodically refreshed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3749040"/>
            <a:ext cx="1565910" cy="73152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User problems and needs deeply understood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4709160"/>
            <a:ext cx="1565910" cy="73152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Ecosystem roles and partners mapped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205990" y="35204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708910" y="2308860"/>
            <a:ext cx="1565910" cy="73152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Product strategies aligned with mission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08910" y="3268980"/>
            <a:ext cx="1565910" cy="73152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Critical user journeys prioritized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08910" y="4229100"/>
            <a:ext cx="1565910" cy="73152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Cross-product value propositions integrated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366260" y="35204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869180" y="2204720"/>
            <a:ext cx="1565910" cy="73152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User experiences simplified and unified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69180" y="3164840"/>
            <a:ext cx="1565910" cy="83566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Developer and partner opportunities expanded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69180" y="4229099"/>
            <a:ext cx="1565910" cy="83566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Underrepresented user groups intentionally included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526530" y="35204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7029450" y="2788920"/>
            <a:ext cx="1565910" cy="73152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User trust and brand affinity strengthened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29450" y="3749040"/>
            <a:ext cx="1565910" cy="731520"/>
          </a:xfrm>
          <a:prstGeom prst="rect">
            <a:avLst/>
          </a:prstGeom>
          <a:solidFill>
            <a:srgbClr val="FFFFBA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Net ecosystem and societal impact improved</a:t>
            </a:r>
          </a:p>
        </p:txBody>
      </p:sp>
      <p:sp>
        <p:nvSpPr>
          <p:cNvPr id="21" name="Google Shape;131;p2">
            <a:extLst>
              <a:ext uri="{FF2B5EF4-FFF2-40B4-BE49-F238E27FC236}">
                <a16:creationId xmlns:a16="http://schemas.microsoft.com/office/drawing/2014/main" id="{7C346FEB-87DD-37EC-0597-74AD0E3442F6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23" name="Google Shape;369;p12" title="Doview new.jpeg">
            <a:extLst>
              <a:ext uri="{FF2B5EF4-FFF2-40B4-BE49-F238E27FC236}">
                <a16:creationId xmlns:a16="http://schemas.microsoft.com/office/drawing/2014/main" id="{FC78418A-A728-C933-5720-2DB4E83594BB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96" y="617696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7F838FBD-75FF-15C5-C0A5-E9EA24FAC46F}"/>
              </a:ext>
            </a:extLst>
          </p:cNvPr>
          <p:cNvSpPr txBox="1"/>
          <p:nvPr/>
        </p:nvSpPr>
        <p:spPr>
          <a:xfrm>
            <a:off x="7296043" y="61769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46BC9C8-F275-6537-1E52-5D442271B85E}"/>
              </a:ext>
            </a:extLst>
          </p:cNvPr>
          <p:cNvSpPr txBox="1"/>
          <p:nvPr/>
        </p:nvSpPr>
        <p:spPr>
          <a:xfrm>
            <a:off x="312662" y="6537960"/>
            <a:ext cx="78037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</a:t>
            </a:r>
            <a:r>
              <a:rPr lang="en-AU" dirty="0"/>
              <a:t>a037 </a:t>
            </a:r>
            <a:r>
              <a:rPr dirty="0"/>
              <a:t> </a:t>
            </a:r>
            <a:r>
              <a:rPr lang="en-AU" dirty="0"/>
              <a:t>2025-11-14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74320" y="182880"/>
            <a:ext cx="1737360" cy="548640"/>
          </a:xfrm>
          <a:prstGeom prst="rect">
            <a:avLst/>
          </a:prstGeom>
          <a:solidFill>
            <a:srgbClr val="E6E6E6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Search, Ads &amp; Relevance Flywheel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2015490"/>
            <a:ext cx="1133856" cy="83566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Global search index maintained and refreshed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3079749"/>
            <a:ext cx="1133856" cy="83566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Signal-rich user interactions collected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4144008"/>
            <a:ext cx="1133856" cy="83566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Advertiser demand and budgets aggregated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5208267"/>
            <a:ext cx="1133856" cy="73152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Core search surfaces differentiated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773936" y="38633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276856" y="1957388"/>
            <a:ext cx="1133856" cy="73152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Relevance and ranking models optimized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76856" y="2917508"/>
            <a:ext cx="1133856" cy="83566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Quality and safety policies enforced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276856" y="3981767"/>
            <a:ext cx="1133856" cy="73152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Ad formats and placements diversified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76856" y="4941887"/>
            <a:ext cx="1133856" cy="1056005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Measurement and attribution capabilities enhanced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502152" y="38633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005072" y="2495550"/>
            <a:ext cx="1133856" cy="83566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Search and ad performance monitored continuously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05072" y="3559809"/>
            <a:ext cx="1133856" cy="83566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Campaign automation and smart bidding expanded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005072" y="4624068"/>
            <a:ext cx="1133856" cy="83566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Advertiser guidance and tooling strengthened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230368" y="38633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5733288" y="2599690"/>
            <a:ext cx="1133856" cy="73152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User query satisfaction increased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733288" y="3559810"/>
            <a:ext cx="1133856" cy="83566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Advertiser return on investment improved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733288" y="4624069"/>
            <a:ext cx="1133856" cy="73152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Cross-surface monetization balanced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6958584" y="38633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461504" y="2917508"/>
            <a:ext cx="1133856" cy="835660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Search leadership defended in key markets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461504" y="3981767"/>
            <a:ext cx="1133856" cy="1056005"/>
          </a:xfrm>
          <a:prstGeom prst="rect">
            <a:avLst/>
          </a:prstGeom>
          <a:solidFill>
            <a:srgbClr val="F9D3D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Advertising revenue and reinvestment capacity increased</a:t>
            </a:r>
          </a:p>
        </p:txBody>
      </p:sp>
      <p:sp>
        <p:nvSpPr>
          <p:cNvPr id="26" name="Google Shape;131;p2">
            <a:extLst>
              <a:ext uri="{FF2B5EF4-FFF2-40B4-BE49-F238E27FC236}">
                <a16:creationId xmlns:a16="http://schemas.microsoft.com/office/drawing/2014/main" id="{D6749854-669E-462D-1C94-5AABA7524FF6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28" name="Google Shape;369;p12" title="Doview new.jpeg">
            <a:extLst>
              <a:ext uri="{FF2B5EF4-FFF2-40B4-BE49-F238E27FC236}">
                <a16:creationId xmlns:a16="http://schemas.microsoft.com/office/drawing/2014/main" id="{C83BAAAB-148C-B8EB-F4EA-2207354ACC7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96" y="617696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C2F4022D-ACDA-7EA8-8833-91E706BC9077}"/>
              </a:ext>
            </a:extLst>
          </p:cNvPr>
          <p:cNvSpPr txBox="1"/>
          <p:nvPr/>
        </p:nvSpPr>
        <p:spPr>
          <a:xfrm>
            <a:off x="7296043" y="61769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A6FEBD3-11D7-D5A2-11FA-21BF11E393C2}"/>
              </a:ext>
            </a:extLst>
          </p:cNvPr>
          <p:cNvSpPr txBox="1"/>
          <p:nvPr/>
        </p:nvSpPr>
        <p:spPr>
          <a:xfrm>
            <a:off x="312662" y="6537960"/>
            <a:ext cx="78037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</a:t>
            </a:r>
            <a:r>
              <a:rPr lang="en-AU" dirty="0"/>
              <a:t>a037 </a:t>
            </a:r>
            <a:r>
              <a:rPr dirty="0"/>
              <a:t> </a:t>
            </a:r>
            <a:r>
              <a:rPr lang="en-AU" dirty="0"/>
              <a:t>2025-11-14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74320" y="182880"/>
            <a:ext cx="1737360" cy="548640"/>
          </a:xfrm>
          <a:prstGeom prst="rect">
            <a:avLst/>
          </a:prstGeom>
          <a:solidFill>
            <a:srgbClr val="E6E6E6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AI &amp; Data Platforms (Gemini, Google DeepMind, analytics)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2171701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Fundamental AI research advanced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3131821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Core models and infrastructure integrated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4091941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Compute efficiency and scaling strategy defined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5052061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Cross-product data governance standardized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205990" y="3863341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708910" y="2067561"/>
            <a:ext cx="1565910" cy="83566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Gemini model family productized for consumers and enterprises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08910" y="3131820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AI safety and evaluation frameworks applied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08910" y="4091940"/>
            <a:ext cx="1565910" cy="83566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Enterprise-grade controls and permissions implemented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08910" y="5156199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Developer tooling, agents, and APIs expanded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366260" y="3863341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869180" y="2119631"/>
            <a:ext cx="1565910" cy="83566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AI capabilities embedded across products and workflows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69180" y="3183890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User and enterprise productivity augmented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69180" y="4144010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Data-driven insights surfaced to decision-makers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69180" y="5104130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Operational efficiencies realized at scale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526530" y="3863341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8"/>
          <p:cNvSpPr/>
          <p:nvPr/>
        </p:nvSpPr>
        <p:spPr>
          <a:xfrm>
            <a:off x="7029450" y="2651761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Differentiated AI platform value created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29450" y="3611881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Enterprise and developer adoption deepened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29450" y="4572001"/>
            <a:ext cx="1565910" cy="731520"/>
          </a:xfrm>
          <a:prstGeom prst="rect">
            <a:avLst/>
          </a:prstGeom>
          <a:solidFill>
            <a:srgbClr val="9FE1F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AI reputation and ecosystem leadership strengthened</a:t>
            </a:r>
          </a:p>
        </p:txBody>
      </p:sp>
      <p:sp>
        <p:nvSpPr>
          <p:cNvPr id="24" name="Google Shape;131;p2">
            <a:extLst>
              <a:ext uri="{FF2B5EF4-FFF2-40B4-BE49-F238E27FC236}">
                <a16:creationId xmlns:a16="http://schemas.microsoft.com/office/drawing/2014/main" id="{2A7C6A0A-EE9E-883E-8C67-77D0962E61BF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26" name="Google Shape;369;p12" title="Doview new.jpeg">
            <a:extLst>
              <a:ext uri="{FF2B5EF4-FFF2-40B4-BE49-F238E27FC236}">
                <a16:creationId xmlns:a16="http://schemas.microsoft.com/office/drawing/2014/main" id="{EF3B0C0E-C3EA-4133-9DDB-0EAC6C09C42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96" y="617696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4FBB39E4-043B-4965-F7A6-6DB4D5C6537B}"/>
              </a:ext>
            </a:extLst>
          </p:cNvPr>
          <p:cNvSpPr txBox="1"/>
          <p:nvPr/>
        </p:nvSpPr>
        <p:spPr>
          <a:xfrm>
            <a:off x="7296043" y="61769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4AA0E20-5BE7-6FD0-7E00-8C13029FE8AE}"/>
              </a:ext>
            </a:extLst>
          </p:cNvPr>
          <p:cNvSpPr txBox="1"/>
          <p:nvPr/>
        </p:nvSpPr>
        <p:spPr>
          <a:xfrm>
            <a:off x="312662" y="6537960"/>
            <a:ext cx="78037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</a:t>
            </a:r>
            <a:r>
              <a:rPr lang="en-AU" dirty="0"/>
              <a:t>a037 </a:t>
            </a:r>
            <a:r>
              <a:rPr dirty="0"/>
              <a:t> </a:t>
            </a:r>
            <a:r>
              <a:rPr lang="en-AU" dirty="0"/>
              <a:t>2025-11-14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74320" y="182880"/>
            <a:ext cx="1737360" cy="548640"/>
          </a:xfrm>
          <a:prstGeom prst="rect">
            <a:avLst/>
          </a:prstGeom>
          <a:solidFill>
            <a:srgbClr val="E6E6E6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Google Cloud &amp; Workspace Enterprise Solutions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3001571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Global cloud infrastructure scaled and hardened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3961691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Security and compliance baselines enforced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205990" y="3733091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708910" y="2041451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Industry-specific solution priorities identified</a:t>
            </a:r>
          </a:p>
        </p:txBody>
      </p:sp>
      <p:sp>
        <p:nvSpPr>
          <p:cNvPr id="8" name="Rectangle 7"/>
          <p:cNvSpPr/>
          <p:nvPr/>
        </p:nvSpPr>
        <p:spPr>
          <a:xfrm>
            <a:off x="2708910" y="3001571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Integrated data and AI platform delivered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708910" y="3961691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Workspace collaboration experiences enhanced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08910" y="4921811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Partner solution ecosystem expanded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4366260" y="3733091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4869180" y="2041451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Customer onboarding and migration supported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69180" y="3001571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Customer workloads modernized and right-sized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69180" y="3961691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Integration with existing enterprise systems improved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69180" y="4921811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Customer success practices institutionalized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526530" y="3733091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7029450" y="2417371"/>
            <a:ext cx="1565910" cy="83566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Enterprise productivity and innovation accelerated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29450" y="3481630"/>
            <a:ext cx="1565910" cy="83566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Long-term cloud and workspace relationships deepened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029450" y="4545889"/>
            <a:ext cx="1565910" cy="731520"/>
          </a:xfrm>
          <a:prstGeom prst="rect">
            <a:avLst/>
          </a:prstGeom>
          <a:solidFill>
            <a:srgbClr val="BEFFA1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Recurring enterprise revenue stabilized and grown</a:t>
            </a:r>
          </a:p>
        </p:txBody>
      </p:sp>
      <p:sp>
        <p:nvSpPr>
          <p:cNvPr id="22" name="Google Shape;131;p2">
            <a:extLst>
              <a:ext uri="{FF2B5EF4-FFF2-40B4-BE49-F238E27FC236}">
                <a16:creationId xmlns:a16="http://schemas.microsoft.com/office/drawing/2014/main" id="{6439C533-FFB8-4037-90C0-5D6305E61135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24" name="Google Shape;369;p12" title="Doview new.jpeg">
            <a:extLst>
              <a:ext uri="{FF2B5EF4-FFF2-40B4-BE49-F238E27FC236}">
                <a16:creationId xmlns:a16="http://schemas.microsoft.com/office/drawing/2014/main" id="{F89F9486-F060-C743-2B05-2B77A3DB109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96" y="617696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A48C7E8B-D71D-F404-907D-C2227315F3F7}"/>
              </a:ext>
            </a:extLst>
          </p:cNvPr>
          <p:cNvSpPr txBox="1"/>
          <p:nvPr/>
        </p:nvSpPr>
        <p:spPr>
          <a:xfrm>
            <a:off x="7296043" y="61769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589650-F46D-FF8F-FAAF-D428686EDB52}"/>
              </a:ext>
            </a:extLst>
          </p:cNvPr>
          <p:cNvSpPr txBox="1"/>
          <p:nvPr/>
        </p:nvSpPr>
        <p:spPr>
          <a:xfrm>
            <a:off x="312662" y="6537960"/>
            <a:ext cx="78037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</a:t>
            </a:r>
            <a:r>
              <a:rPr lang="en-AU" dirty="0"/>
              <a:t>a037 </a:t>
            </a:r>
            <a:r>
              <a:rPr dirty="0"/>
              <a:t> </a:t>
            </a:r>
            <a:r>
              <a:rPr lang="en-AU" dirty="0"/>
              <a:t>2025-11-14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74320" y="182880"/>
            <a:ext cx="1737360" cy="548640"/>
          </a:xfrm>
          <a:prstGeom prst="rect">
            <a:avLst/>
          </a:prstGeom>
          <a:solidFill>
            <a:srgbClr val="E6E6E6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Android, Chrome &amp; Devices Ecosystem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828801"/>
            <a:ext cx="1578562" cy="63119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Android and Chrome platforms evolved for new use cases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39" y="2653696"/>
            <a:ext cx="1578561" cy="747364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Device reference designs and form factors advanced</a:t>
            </a:r>
          </a:p>
        </p:txBody>
      </p:sp>
      <p:sp>
        <p:nvSpPr>
          <p:cNvPr id="6" name="Rectangle 5"/>
          <p:cNvSpPr/>
          <p:nvPr/>
        </p:nvSpPr>
        <p:spPr>
          <a:xfrm>
            <a:off x="535002" y="3588861"/>
            <a:ext cx="1604693" cy="675798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Ecosystem partner requirements clarified</a:t>
            </a:r>
          </a:p>
        </p:txBody>
      </p:sp>
      <p:sp>
        <p:nvSpPr>
          <p:cNvPr id="7" name="Rectangle 6"/>
          <p:cNvSpPr/>
          <p:nvPr/>
        </p:nvSpPr>
        <p:spPr>
          <a:xfrm>
            <a:off x="535000" y="4433593"/>
            <a:ext cx="1604693" cy="821247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Regional and regulatory market conditions analyzed</a:t>
            </a:r>
          </a:p>
        </p:txBody>
      </p:sp>
      <p:sp>
        <p:nvSpPr>
          <p:cNvPr id="8" name="Rectangle 7"/>
          <p:cNvSpPr/>
          <p:nvPr/>
        </p:nvSpPr>
        <p:spPr>
          <a:xfrm>
            <a:off x="522507" y="5423774"/>
            <a:ext cx="1604693" cy="83566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Hardware cost and supply constraints mapped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305165" y="38633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99234" y="2468880"/>
            <a:ext cx="1133856" cy="83566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Developer tools and documentation improved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99234" y="3533139"/>
            <a:ext cx="1133856" cy="73152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App and web standards advanced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699234" y="4493259"/>
            <a:ext cx="1133856" cy="83566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Security and privacy protections strengthened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971846" y="378587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4302784" y="2356802"/>
            <a:ext cx="1133856" cy="83566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OEM, carrier, and hardware partnerships aligned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02784" y="3421061"/>
            <a:ext cx="1133856" cy="1056005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Gemini and services integrated into devices and XR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02784" y="4705666"/>
            <a:ext cx="1133856" cy="73152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Cross-device experiences synchronized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5575396" y="374904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6008672" y="2468880"/>
            <a:ext cx="1133856" cy="73152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User reach and engagement increased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08672" y="3429000"/>
            <a:ext cx="1133856" cy="83566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Platform monetization opportunities diversified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008672" y="4493259"/>
            <a:ext cx="1133856" cy="83566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User trust in platform stability reinforced</a:t>
            </a:r>
          </a:p>
        </p:txBody>
      </p:sp>
      <p:sp>
        <p:nvSpPr>
          <p:cNvPr id="21" name="Right Arrow 20"/>
          <p:cNvSpPr/>
          <p:nvPr/>
        </p:nvSpPr>
        <p:spPr>
          <a:xfrm>
            <a:off x="7278198" y="3789216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ectangle 21"/>
          <p:cNvSpPr/>
          <p:nvPr/>
        </p:nvSpPr>
        <p:spPr>
          <a:xfrm>
            <a:off x="7642257" y="2585402"/>
            <a:ext cx="1133856" cy="1056005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Ecosystem competitiveness maintained across device categories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7642257" y="3867592"/>
            <a:ext cx="1133856" cy="1276350"/>
          </a:xfrm>
          <a:prstGeom prst="rect">
            <a:avLst/>
          </a:prstGeom>
          <a:solidFill>
            <a:srgbClr val="D4C9A4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Strategic optionality across devices and form factors preserved</a:t>
            </a:r>
          </a:p>
        </p:txBody>
      </p:sp>
      <p:sp>
        <p:nvSpPr>
          <p:cNvPr id="26" name="Google Shape;131;p2">
            <a:extLst>
              <a:ext uri="{FF2B5EF4-FFF2-40B4-BE49-F238E27FC236}">
                <a16:creationId xmlns:a16="http://schemas.microsoft.com/office/drawing/2014/main" id="{481771DD-7DF8-39CB-BDFA-5FD085A09B6A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28" name="Google Shape;369;p12" title="Doview new.jpeg">
            <a:extLst>
              <a:ext uri="{FF2B5EF4-FFF2-40B4-BE49-F238E27FC236}">
                <a16:creationId xmlns:a16="http://schemas.microsoft.com/office/drawing/2014/main" id="{F7B0DB61-2A89-0053-313F-77C233741B24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96" y="617696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72EE0E38-5FC0-F864-4F21-FF2E173C0CEA}"/>
              </a:ext>
            </a:extLst>
          </p:cNvPr>
          <p:cNvSpPr txBox="1"/>
          <p:nvPr/>
        </p:nvSpPr>
        <p:spPr>
          <a:xfrm>
            <a:off x="7296043" y="61769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74320" y="182880"/>
            <a:ext cx="1737360" cy="548640"/>
          </a:xfrm>
          <a:prstGeom prst="rect">
            <a:avLst/>
          </a:prstGeom>
          <a:solidFill>
            <a:srgbClr val="E6E6E6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YouTube, Play &amp; Consumer Media Platforms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3004761"/>
            <a:ext cx="156591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Creator ecosystem supported and educated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3964881"/>
            <a:ext cx="1565910" cy="83566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Distribution and streaming infrastructure scaled</a:t>
            </a:r>
          </a:p>
        </p:txBody>
      </p:sp>
      <p:sp>
        <p:nvSpPr>
          <p:cNvPr id="6" name="Right Arrow 5"/>
          <p:cNvSpPr/>
          <p:nvPr/>
        </p:nvSpPr>
        <p:spPr>
          <a:xfrm>
            <a:off x="1885950" y="3788351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360428" y="1828800"/>
            <a:ext cx="1914392" cy="54864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rPr dirty="0"/>
              <a:t>Content policies and guidelines clarified</a:t>
            </a:r>
          </a:p>
        </p:txBody>
      </p:sp>
      <p:sp>
        <p:nvSpPr>
          <p:cNvPr id="8" name="Rectangle 7"/>
          <p:cNvSpPr/>
          <p:nvPr/>
        </p:nvSpPr>
        <p:spPr>
          <a:xfrm>
            <a:off x="2360428" y="2606040"/>
            <a:ext cx="1914392" cy="73152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Safety, wellbeing, and content controls strengthened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2360428" y="3514090"/>
            <a:ext cx="1914392" cy="73152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Recommendation and discovery models optimized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60428" y="4434899"/>
            <a:ext cx="1914392" cy="83566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Monetization options for creators and rights-holders diversified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360428" y="5463540"/>
            <a:ext cx="1914392" cy="73152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Subscriber and premium offerings refined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457700" y="377828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869180" y="2560320"/>
            <a:ext cx="156591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Viewer engagement and satisfaction increased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69180" y="3520440"/>
            <a:ext cx="156591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Creator earnings opportunities expanded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69180" y="4480560"/>
            <a:ext cx="156591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Advertiser brand suitability maintained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526530" y="3771900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6"/>
          <p:cNvSpPr/>
          <p:nvPr/>
        </p:nvSpPr>
        <p:spPr>
          <a:xfrm>
            <a:off x="7029450" y="2560320"/>
            <a:ext cx="156591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Video and media leadership reinforced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29450" y="3520440"/>
            <a:ext cx="156591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Cross-platform media flywheel strengthened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029450" y="4480560"/>
            <a:ext cx="1565910" cy="731520"/>
          </a:xfrm>
          <a:prstGeom prst="rect">
            <a:avLst/>
          </a:prstGeom>
          <a:solidFill>
            <a:srgbClr val="B6BCF2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New formats and experiences tested and scaled</a:t>
            </a:r>
          </a:p>
        </p:txBody>
      </p:sp>
      <p:sp>
        <p:nvSpPr>
          <p:cNvPr id="22" name="Google Shape;131;p2">
            <a:extLst>
              <a:ext uri="{FF2B5EF4-FFF2-40B4-BE49-F238E27FC236}">
                <a16:creationId xmlns:a16="http://schemas.microsoft.com/office/drawing/2014/main" id="{4496A5BD-2636-18E0-98A0-6F8A4D7524E4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24" name="Google Shape;369;p12" title="Doview new.jpeg">
            <a:extLst>
              <a:ext uri="{FF2B5EF4-FFF2-40B4-BE49-F238E27FC236}">
                <a16:creationId xmlns:a16="http://schemas.microsoft.com/office/drawing/2014/main" id="{D92BBA4E-5E0D-BA56-A179-0D2A392C3746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96" y="617696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CE9F213-3B86-E21F-5CAD-C51BEEF5C4C2}"/>
              </a:ext>
            </a:extLst>
          </p:cNvPr>
          <p:cNvSpPr txBox="1"/>
          <p:nvPr/>
        </p:nvSpPr>
        <p:spPr>
          <a:xfrm>
            <a:off x="7296043" y="61769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4F3F1B2-02B9-4951-E12D-4AF33D9F4D1B}"/>
              </a:ext>
            </a:extLst>
          </p:cNvPr>
          <p:cNvSpPr txBox="1"/>
          <p:nvPr/>
        </p:nvSpPr>
        <p:spPr>
          <a:xfrm>
            <a:off x="312662" y="6537960"/>
            <a:ext cx="78037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</a:t>
            </a:r>
            <a:r>
              <a:rPr lang="en-AU" dirty="0"/>
              <a:t>a037 </a:t>
            </a:r>
            <a:r>
              <a:rPr dirty="0"/>
              <a:t> </a:t>
            </a:r>
            <a:r>
              <a:rPr lang="en-AU" dirty="0"/>
              <a:t>2025-11-14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274320" y="182880"/>
            <a:ext cx="1737360" cy="548640"/>
          </a:xfrm>
          <a:prstGeom prst="rect">
            <a:avLst/>
          </a:prstGeom>
          <a:solidFill>
            <a:srgbClr val="E6E6E6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400" b="0">
                <a:solidFill>
                  <a:srgbClr val="000000"/>
                </a:solidFill>
              </a:defRPr>
            </a:pPr>
            <a:r>
              <a:t>Back to 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914400"/>
            <a:ext cx="8046720" cy="54864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2000" b="1">
                <a:solidFill>
                  <a:srgbClr val="000000"/>
                </a:solidFill>
              </a:defRPr>
            </a:pPr>
            <a:r>
              <a:t>Internal Governance, Culture &amp; Responsible Tech Operations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548640" y="1932939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Leadership structure and accountability clarified</a:t>
            </a:r>
          </a:p>
        </p:txBody>
      </p:sp>
      <p:sp>
        <p:nvSpPr>
          <p:cNvPr id="5" name="Rectangle 4"/>
          <p:cNvSpPr/>
          <p:nvPr/>
        </p:nvSpPr>
        <p:spPr>
          <a:xfrm>
            <a:off x="548640" y="2893059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Strategic priorities cascaded across teams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3853179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Decision-making cadences and forums defined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4813299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Risk and compliance responsibilities defined</a:t>
            </a:r>
          </a:p>
        </p:txBody>
      </p:sp>
      <p:sp>
        <p:nvSpPr>
          <p:cNvPr id="8" name="Right Arrow 7"/>
          <p:cNvSpPr/>
          <p:nvPr/>
        </p:nvSpPr>
        <p:spPr>
          <a:xfrm>
            <a:off x="2205990" y="362457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2708910" y="2412999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Hiring and development standards maintained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08910" y="3373119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Feedback and learning culture supported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708910" y="4333239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Diversity, equity, and inclusion commitments embedded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4366260" y="362457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869180" y="1828800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Responsible AI and privacy frameworks applied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69180" y="2788920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Incident response and escalation processes exercised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69180" y="3749040"/>
            <a:ext cx="1565910" cy="83566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Regulatory and stakeholder engagement maintained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69180" y="4813299"/>
            <a:ext cx="1565910" cy="83566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0">
                <a:solidFill>
                  <a:srgbClr val="000000"/>
                </a:solidFill>
              </a:defRPr>
            </a:pPr>
            <a:r>
              <a:t>Environmental sustainability initiatives progressed</a:t>
            </a:r>
          </a:p>
        </p:txBody>
      </p:sp>
      <p:sp>
        <p:nvSpPr>
          <p:cNvPr id="17" name="Right Arrow 16"/>
          <p:cNvSpPr/>
          <p:nvPr/>
        </p:nvSpPr>
        <p:spPr>
          <a:xfrm>
            <a:off x="6526530" y="3624579"/>
            <a:ext cx="228600" cy="228600"/>
          </a:xfrm>
          <a:prstGeom prst="rightArrow">
            <a:avLst/>
          </a:prstGeom>
          <a:solidFill>
            <a:srgbClr val="C8C8C8"/>
          </a:solidFill>
          <a:ln w="635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>
            <a:off x="7029450" y="2412999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Execution discipline strengthened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029450" y="3373119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Reputational and regulatory risk reduced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029450" y="4333239"/>
            <a:ext cx="1565910" cy="731520"/>
          </a:xfrm>
          <a:prstGeom prst="rect">
            <a:avLst/>
          </a:prstGeom>
          <a:solidFill>
            <a:srgbClr val="FEBE8F"/>
          </a:solidFill>
          <a:ln>
            <a:solidFill>
              <a:srgbClr val="B4B4B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defRPr sz="1100" b="1">
                <a:solidFill>
                  <a:srgbClr val="000000"/>
                </a:solidFill>
              </a:defRPr>
            </a:pPr>
            <a:r>
              <a:t>Ability to innovate responsibly sustained</a:t>
            </a:r>
          </a:p>
        </p:txBody>
      </p:sp>
      <p:sp>
        <p:nvSpPr>
          <p:cNvPr id="23" name="Google Shape;131;p2">
            <a:extLst>
              <a:ext uri="{FF2B5EF4-FFF2-40B4-BE49-F238E27FC236}">
                <a16:creationId xmlns:a16="http://schemas.microsoft.com/office/drawing/2014/main" id="{B514DEC0-18B6-A1CB-EF4A-9579D23FF9BB}"/>
              </a:ext>
            </a:extLst>
          </p:cNvPr>
          <p:cNvSpPr txBox="1"/>
          <p:nvPr/>
        </p:nvSpPr>
        <p:spPr>
          <a:xfrm>
            <a:off x="7466492" y="0"/>
            <a:ext cx="167750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Illustrative only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999999"/>
                </a:solidFill>
                <a:latin typeface="Calibri"/>
                <a:cs typeface="Calibri"/>
                <a:sym typeface="Calibri"/>
              </a:rPr>
              <a:t>Not created or endorsed by Google</a:t>
            </a:r>
            <a:endParaRPr sz="1200" dirty="0">
              <a:solidFill>
                <a:srgbClr val="999999"/>
              </a:solidFill>
              <a:latin typeface="Calibri"/>
              <a:cs typeface="Calibri"/>
              <a:sym typeface="Calibri"/>
            </a:endParaRPr>
          </a:p>
        </p:txBody>
      </p:sp>
      <p:pic>
        <p:nvPicPr>
          <p:cNvPr id="25" name="Google Shape;369;p12" title="Doview new.jpeg">
            <a:extLst>
              <a:ext uri="{FF2B5EF4-FFF2-40B4-BE49-F238E27FC236}">
                <a16:creationId xmlns:a16="http://schemas.microsoft.com/office/drawing/2014/main" id="{61B496AB-4367-32B8-EACD-B29F7900FE4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68596" y="6176967"/>
            <a:ext cx="327447" cy="3078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98B22A2-7128-703C-6A34-0DD0237E73E0}"/>
              </a:ext>
            </a:extLst>
          </p:cNvPr>
          <p:cNvSpPr txBox="1"/>
          <p:nvPr/>
        </p:nvSpPr>
        <p:spPr>
          <a:xfrm>
            <a:off x="7296043" y="6176990"/>
            <a:ext cx="1689437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400" dirty="0">
                <a:solidFill>
                  <a:srgbClr val="0066CC"/>
                </a:solidFill>
                <a:hlinkClick r:id="rId4"/>
              </a:rPr>
              <a:t>DoViewPlanning.Org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6C1686-91AF-6360-DF87-EEE58289AA20}"/>
              </a:ext>
            </a:extLst>
          </p:cNvPr>
          <p:cNvSpPr txBox="1"/>
          <p:nvPr/>
        </p:nvSpPr>
        <p:spPr>
          <a:xfrm>
            <a:off x="312662" y="6537960"/>
            <a:ext cx="7803739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000">
                <a:solidFill>
                  <a:srgbClr val="5A5A5A"/>
                </a:solidFill>
              </a:defRPr>
            </a:pPr>
            <a:r>
              <a:rPr dirty="0"/>
              <a:t>Not endorsed. From online info via free ChatGPT prompt. Use at own risk re IP &amp; accuracy. Dr Paul Duignan </a:t>
            </a:r>
            <a:r>
              <a:rPr dirty="0" err="1"/>
              <a:t>DoViewPlanning.Org</a:t>
            </a:r>
            <a:r>
              <a:rPr dirty="0"/>
              <a:t>. </a:t>
            </a:r>
            <a:r>
              <a:rPr lang="en-AU" dirty="0"/>
              <a:t>a037 </a:t>
            </a:r>
            <a:r>
              <a:rPr dirty="0"/>
              <a:t> </a:t>
            </a:r>
            <a:r>
              <a:rPr lang="en-AU" dirty="0"/>
              <a:t>2025-11-14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1443</Words>
  <Application>Microsoft Macintosh PowerPoint</Application>
  <PresentationFormat>On-screen Show (4:3)</PresentationFormat>
  <Paragraphs>195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Paul Duignan</cp:lastModifiedBy>
  <cp:revision>7</cp:revision>
  <dcterms:created xsi:type="dcterms:W3CDTF">2013-01-27T09:14:16Z</dcterms:created>
  <dcterms:modified xsi:type="dcterms:W3CDTF">2025-12-05T08:39:16Z</dcterms:modified>
  <cp:category/>
</cp:coreProperties>
</file>