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9" roundtripDataSignature="AMtx7mgY+Gimxlp1q40decNuqQQEPpjU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1944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4" name="Google Shape;35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0" name="Google Shape;40;p1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1" name="Google Shape;41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2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8" name="Google Shape;48;p2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2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0" name="Google Shape;50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3" Type="http://schemas.openxmlformats.org/officeDocument/2006/relationships/slide" Target="slide2.xml"/><Relationship Id="rId7" Type="http://schemas.openxmlformats.org/officeDocument/2006/relationships/slide" Target="slide6.xml"/><Relationship Id="rId12" Type="http://schemas.openxmlformats.org/officeDocument/2006/relationships/slide" Target="slide1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4.xml"/><Relationship Id="rId15" Type="http://schemas.openxmlformats.org/officeDocument/2006/relationships/image" Target="../media/image1.jpg"/><Relationship Id="rId10" Type="http://schemas.openxmlformats.org/officeDocument/2006/relationships/slide" Target="slide9.xml"/><Relationship Id="rId4" Type="http://schemas.openxmlformats.org/officeDocument/2006/relationships/slide" Target="slide3.xml"/><Relationship Id="rId9" Type="http://schemas.openxmlformats.org/officeDocument/2006/relationships/slide" Target="slide8.xml"/><Relationship Id="rId14" Type="http://schemas.openxmlformats.org/officeDocument/2006/relationships/hyperlink" Target="http://doviewplanning.org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hyperlink" Target="http://doviewplanning.or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hyperlink" Target="http://doviewplanning.org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hyperlink" Target="http://doviewplanning.or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hyperlink" Target="http://doviewplanning.or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hyperlink" Target="http://doviewplanning.or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hyperlink" Target="http://doviewplanning.or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hyperlink" Target="http://doviewplanning.or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hyperlink" Target="http://doviewplanning.or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hyperlink" Target="http://doviewplanning.or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hyperlink" Target="http://doviewplanning.or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hyperlink" Target="http://doviewplanning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>
          <a:xfrm>
            <a:off x="2701078" y="72775"/>
            <a:ext cx="3934047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NZ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Defence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Force (NZDF) </a:t>
            </a:r>
            <a:r>
              <a:rPr lang="en-US" sz="24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  <a:hlinkClick r:id="" action="ppaction://hlinkshowjump?jump=las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Strategy Diagram</a:t>
            </a:r>
            <a:endParaRPr dirty="0"/>
          </a:p>
        </p:txBody>
      </p:sp>
      <p:sp>
        <p:nvSpPr>
          <p:cNvPr id="89" name="Google Shape;89;p1">
            <a:hlinkClick r:id="rId3" action="ppaction://hlinksldjump"/>
          </p:cNvPr>
          <p:cNvSpPr/>
          <p:nvPr/>
        </p:nvSpPr>
        <p:spPr>
          <a:xfrm>
            <a:off x="3730855" y="1149758"/>
            <a:ext cx="1980000" cy="7200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Final Outcomes</a:t>
            </a:r>
            <a:endParaRPr/>
          </a:p>
        </p:txBody>
      </p:sp>
      <p:sp>
        <p:nvSpPr>
          <p:cNvPr id="90" name="Google Shape;90;p1">
            <a:hlinkClick r:id="rId4" action="ppaction://hlinksldjump"/>
          </p:cNvPr>
          <p:cNvSpPr/>
          <p:nvPr/>
        </p:nvSpPr>
        <p:spPr>
          <a:xfrm>
            <a:off x="1292572" y="2481859"/>
            <a:ext cx="1980000" cy="72000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National Security &amp; Defence Readiness</a:t>
            </a:r>
            <a:endParaRPr/>
          </a:p>
        </p:txBody>
      </p:sp>
      <p:sp>
        <p:nvSpPr>
          <p:cNvPr id="91" name="Google Shape;91;p1">
            <a:hlinkClick r:id="rId5" action="ppaction://hlinksldjump"/>
          </p:cNvPr>
          <p:cNvSpPr/>
          <p:nvPr/>
        </p:nvSpPr>
        <p:spPr>
          <a:xfrm>
            <a:off x="3632572" y="2481859"/>
            <a:ext cx="1980000" cy="720000"/>
          </a:xfrm>
          <a:prstGeom prst="rect">
            <a:avLst/>
          </a:prstGeom>
          <a:solidFill>
            <a:srgbClr val="F9D3D4"/>
          </a:solidFill>
          <a:ln w="9525" cap="flat" cmpd="sng">
            <a:solidFill>
              <a:srgbClr val="F9D3D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Operations &amp; Deployments</a:t>
            </a:r>
            <a:endParaRPr/>
          </a:p>
        </p:txBody>
      </p:sp>
      <p:sp>
        <p:nvSpPr>
          <p:cNvPr id="92" name="Google Shape;92;p1">
            <a:hlinkClick r:id="rId6" action="ppaction://hlinksldjump"/>
          </p:cNvPr>
          <p:cNvSpPr/>
          <p:nvPr/>
        </p:nvSpPr>
        <p:spPr>
          <a:xfrm>
            <a:off x="5972572" y="2481859"/>
            <a:ext cx="1980000" cy="720000"/>
          </a:xfrm>
          <a:prstGeom prst="rect">
            <a:avLst/>
          </a:prstGeom>
          <a:solidFill>
            <a:srgbClr val="9FE1FF"/>
          </a:solidFill>
          <a:ln w="9525" cap="flat" cmpd="sng">
            <a:solidFill>
              <a:srgbClr val="9FE1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Partnerships &amp; International Engagement</a:t>
            </a:r>
            <a:endParaRPr/>
          </a:p>
        </p:txBody>
      </p:sp>
      <p:sp>
        <p:nvSpPr>
          <p:cNvPr id="93" name="Google Shape;93;p1">
            <a:hlinkClick r:id="rId7" action="ppaction://hlinksldjump"/>
          </p:cNvPr>
          <p:cNvSpPr/>
          <p:nvPr/>
        </p:nvSpPr>
        <p:spPr>
          <a:xfrm>
            <a:off x="1292572" y="3465353"/>
            <a:ext cx="1980000" cy="720000"/>
          </a:xfrm>
          <a:prstGeom prst="rect">
            <a:avLst/>
          </a:prstGeom>
          <a:solidFill>
            <a:srgbClr val="BEFFA1"/>
          </a:solidFill>
          <a:ln w="9525" cap="flat" cmpd="sng">
            <a:solidFill>
              <a:srgbClr val="BEFFA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Capability Development &amp; Procurement</a:t>
            </a:r>
            <a:endParaRPr/>
          </a:p>
        </p:txBody>
      </p:sp>
      <p:sp>
        <p:nvSpPr>
          <p:cNvPr id="94" name="Google Shape;94;p1">
            <a:hlinkClick r:id="rId8" action="ppaction://hlinksldjump"/>
          </p:cNvPr>
          <p:cNvSpPr/>
          <p:nvPr/>
        </p:nvSpPr>
        <p:spPr>
          <a:xfrm>
            <a:off x="3632572" y="3465353"/>
            <a:ext cx="1980000" cy="720000"/>
          </a:xfrm>
          <a:prstGeom prst="rect">
            <a:avLst/>
          </a:prstGeom>
          <a:solidFill>
            <a:srgbClr val="D4C9A4"/>
          </a:solidFill>
          <a:ln w="9525" cap="flat" cmpd="sng">
            <a:solidFill>
              <a:srgbClr val="D4C9A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Cyber Defence &amp; Digital Transformation</a:t>
            </a:r>
            <a:endParaRPr/>
          </a:p>
        </p:txBody>
      </p:sp>
      <p:sp>
        <p:nvSpPr>
          <p:cNvPr id="95" name="Google Shape;95;p1">
            <a:hlinkClick r:id="rId9" action="ppaction://hlinksldjump"/>
          </p:cNvPr>
          <p:cNvSpPr/>
          <p:nvPr/>
        </p:nvSpPr>
        <p:spPr>
          <a:xfrm>
            <a:off x="5972572" y="3465353"/>
            <a:ext cx="1980000" cy="720000"/>
          </a:xfrm>
          <a:prstGeom prst="rect">
            <a:avLst/>
          </a:prstGeom>
          <a:solidFill>
            <a:srgbClr val="B6BCF2"/>
          </a:solidFill>
          <a:ln w="9525" cap="flat" cmpd="sng">
            <a:solidFill>
              <a:srgbClr val="B6BCF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Sustainability &amp; Environmental Stewardship</a:t>
            </a:r>
            <a:endParaRPr/>
          </a:p>
        </p:txBody>
      </p:sp>
      <p:sp>
        <p:nvSpPr>
          <p:cNvPr id="96" name="Google Shape;96;p1">
            <a:hlinkClick r:id="rId10" action="ppaction://hlinksldjump"/>
          </p:cNvPr>
          <p:cNvSpPr/>
          <p:nvPr/>
        </p:nvSpPr>
        <p:spPr>
          <a:xfrm>
            <a:off x="1292572" y="4472213"/>
            <a:ext cx="1980000" cy="720000"/>
          </a:xfrm>
          <a:prstGeom prst="rect">
            <a:avLst/>
          </a:prstGeom>
          <a:solidFill>
            <a:srgbClr val="FEBE8F"/>
          </a:solidFill>
          <a:ln w="9525" cap="flat" cmpd="sng">
            <a:solidFill>
              <a:srgbClr val="FEBE8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Training &amp; Education</a:t>
            </a:r>
            <a:endParaRPr/>
          </a:p>
        </p:txBody>
      </p:sp>
      <p:sp>
        <p:nvSpPr>
          <p:cNvPr id="97" name="Google Shape;97;p1">
            <a:hlinkClick r:id="rId11" action="ppaction://hlinksldjump"/>
          </p:cNvPr>
          <p:cNvSpPr/>
          <p:nvPr/>
        </p:nvSpPr>
        <p:spPr>
          <a:xfrm>
            <a:off x="3632572" y="4472213"/>
            <a:ext cx="1980000" cy="720000"/>
          </a:xfrm>
          <a:prstGeom prst="rect">
            <a:avLst/>
          </a:prstGeom>
          <a:solidFill>
            <a:srgbClr val="E0FDFF"/>
          </a:solidFill>
          <a:ln w="9525" cap="flat" cmpd="sng">
            <a:solidFill>
              <a:srgbClr val="E0FD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Personnel Development &amp; Well-being</a:t>
            </a:r>
            <a:endParaRPr/>
          </a:p>
        </p:txBody>
      </p:sp>
      <p:sp>
        <p:nvSpPr>
          <p:cNvPr id="98" name="Google Shape;98;p1">
            <a:hlinkClick r:id="rId12" action="ppaction://hlinksldjump"/>
          </p:cNvPr>
          <p:cNvSpPr/>
          <p:nvPr/>
        </p:nvSpPr>
        <p:spPr>
          <a:xfrm>
            <a:off x="5972572" y="4472213"/>
            <a:ext cx="1980000" cy="720000"/>
          </a:xfrm>
          <a:prstGeom prst="rect">
            <a:avLst/>
          </a:prstGeom>
          <a:solidFill>
            <a:srgbClr val="D6D6D6"/>
          </a:solidFill>
          <a:ln w="9525" cap="flat" cmpd="sng">
            <a:solidFill>
              <a:srgbClr val="D6D6D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Support Services &amp; Infrastructure</a:t>
            </a:r>
            <a:endParaRPr/>
          </a:p>
        </p:txBody>
      </p:sp>
      <p:sp>
        <p:nvSpPr>
          <p:cNvPr id="99" name="Google Shape;99;p1">
            <a:hlinkClick r:id="rId13" action="ppaction://hlinksldjump"/>
          </p:cNvPr>
          <p:cNvSpPr/>
          <p:nvPr/>
        </p:nvSpPr>
        <p:spPr>
          <a:xfrm>
            <a:off x="3632572" y="5447683"/>
            <a:ext cx="1980000" cy="72000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Governance &amp; Accountability</a:t>
            </a:r>
            <a:endParaRPr/>
          </a:p>
        </p:txBody>
      </p:sp>
      <p:sp>
        <p:nvSpPr>
          <p:cNvPr id="101" name="Google Shape;101;p1"/>
          <p:cNvSpPr txBox="1"/>
          <p:nvPr/>
        </p:nvSpPr>
        <p:spPr>
          <a:xfrm>
            <a:off x="6962575" y="6017175"/>
            <a:ext cx="1872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 dirty="0">
                <a:solidFill>
                  <a:srgbClr val="0000FF"/>
                </a:solidFill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  <a:endParaRPr dirty="0"/>
          </a:p>
        </p:txBody>
      </p:sp>
      <p:pic>
        <p:nvPicPr>
          <p:cNvPr id="102" name="Google Shape;102;p1" title="Doview new.jpeg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6635125" y="601717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35307AA-53DF-1847-B2A0-51A7536A3B26}"/>
              </a:ext>
            </a:extLst>
          </p:cNvPr>
          <p:cNvSpPr txBox="1"/>
          <p:nvPr/>
        </p:nvSpPr>
        <p:spPr>
          <a:xfrm>
            <a:off x="792319" y="6539004"/>
            <a:ext cx="80428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Not endorsed. From online info via free ChatGPT prompt. Use at own risk re IP &amp; accuracy. Dr Paul Duignan </a:t>
            </a:r>
            <a:r>
              <a:rPr lang="en-NZ" sz="1000" kern="100" dirty="0" err="1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DoViewPlanning.org</a:t>
            </a:r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2025-06-21 19:26</a:t>
            </a:r>
            <a:endParaRPr lang="en-NZ" sz="1000" kern="100" dirty="0">
              <a:solidFill>
                <a:srgbClr val="5A5A5A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8AECA82-93E2-55CA-7724-F9D32F0275D2}"/>
              </a:ext>
            </a:extLst>
          </p:cNvPr>
          <p:cNvCxnSpPr/>
          <p:nvPr/>
        </p:nvCxnSpPr>
        <p:spPr>
          <a:xfrm>
            <a:off x="1292572" y="2169042"/>
            <a:ext cx="66568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Google Shape;129;p2">
            <a:extLst>
              <a:ext uri="{FF2B5EF4-FFF2-40B4-BE49-F238E27FC236}">
                <a16:creationId xmlns:a16="http://schemas.microsoft.com/office/drawing/2014/main" id="{DA0427EE-B51F-37EE-CD65-8E0A0DB80216}"/>
              </a:ext>
            </a:extLst>
          </p:cNvPr>
          <p:cNvSpPr txBox="1"/>
          <p:nvPr/>
        </p:nvSpPr>
        <p:spPr>
          <a:xfrm>
            <a:off x="7049387" y="72775"/>
            <a:ext cx="2094614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algn="ctr">
              <a:buClr>
                <a:schemeClr val="dk1"/>
              </a:buClr>
              <a:buSzPts val="1100"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</a:t>
            </a:r>
            <a:r>
              <a:rPr lang="en-US" sz="1200" dirty="0" err="1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Defence</a:t>
            </a: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 Force (NZDF)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10">
            <a:hlinkClick r:id="rId3" action="ppaction://hlinksldjump"/>
          </p:cNvPr>
          <p:cNvSpPr/>
          <p:nvPr/>
        </p:nvSpPr>
        <p:spPr>
          <a:xfrm>
            <a:off x="137160" y="137160"/>
            <a:ext cx="1463040" cy="548640"/>
          </a:xfrm>
          <a:prstGeom prst="rect">
            <a:avLst/>
          </a:prstGeom>
          <a:solidFill>
            <a:srgbClr val="E6E6E6"/>
          </a:solidFill>
          <a:ln w="9525" cap="flat" cmpd="sng">
            <a:solidFill>
              <a:srgbClr val="E6E6E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 to Overview</a:t>
            </a:r>
            <a:endParaRPr/>
          </a:p>
        </p:txBody>
      </p:sp>
      <p:sp>
        <p:nvSpPr>
          <p:cNvPr id="291" name="Google Shape;291;p10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E0FDFF"/>
          </a:solidFill>
          <a:ln w="9525" cap="flat" cmpd="sng">
            <a:solidFill>
              <a:srgbClr val="E0FD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Personnel Development &amp; Well-being</a:t>
            </a:r>
            <a:endParaRPr/>
          </a:p>
        </p:txBody>
      </p:sp>
      <p:sp>
        <p:nvSpPr>
          <p:cNvPr id="292" name="Google Shape;292;p10"/>
          <p:cNvSpPr/>
          <p:nvPr/>
        </p:nvSpPr>
        <p:spPr>
          <a:xfrm>
            <a:off x="685800" y="2697480"/>
            <a:ext cx="1531620" cy="731520"/>
          </a:xfrm>
          <a:prstGeom prst="rect">
            <a:avLst/>
          </a:prstGeom>
          <a:solidFill>
            <a:srgbClr val="E0FDFF"/>
          </a:solidFill>
          <a:ln w="9525" cap="flat" cmpd="sng">
            <a:solidFill>
              <a:srgbClr val="E0FD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Targeted recruitment campaigns launched</a:t>
            </a:r>
            <a:endParaRPr/>
          </a:p>
        </p:txBody>
      </p:sp>
      <p:sp>
        <p:nvSpPr>
          <p:cNvPr id="293" name="Google Shape;293;p10"/>
          <p:cNvSpPr/>
          <p:nvPr/>
        </p:nvSpPr>
        <p:spPr>
          <a:xfrm>
            <a:off x="685800" y="3611880"/>
            <a:ext cx="1531620" cy="731520"/>
          </a:xfrm>
          <a:prstGeom prst="rect">
            <a:avLst/>
          </a:prstGeom>
          <a:solidFill>
            <a:srgbClr val="E0FDFF"/>
          </a:solidFill>
          <a:ln w="9525" cap="flat" cmpd="sng">
            <a:solidFill>
              <a:srgbClr val="E0FD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Diversity &amp; inclusion strategies enacted</a:t>
            </a:r>
            <a:endParaRPr/>
          </a:p>
        </p:txBody>
      </p:sp>
      <p:sp>
        <p:nvSpPr>
          <p:cNvPr id="294" name="Google Shape;294;p10"/>
          <p:cNvSpPr/>
          <p:nvPr/>
        </p:nvSpPr>
        <p:spPr>
          <a:xfrm>
            <a:off x="235458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10"/>
          <p:cNvSpPr/>
          <p:nvPr/>
        </p:nvSpPr>
        <p:spPr>
          <a:xfrm>
            <a:off x="2766060" y="2240280"/>
            <a:ext cx="1531620" cy="731520"/>
          </a:xfrm>
          <a:prstGeom prst="rect">
            <a:avLst/>
          </a:prstGeom>
          <a:solidFill>
            <a:srgbClr val="E0FDFF"/>
          </a:solidFill>
          <a:ln w="9525" cap="flat" cmpd="sng">
            <a:solidFill>
              <a:srgbClr val="E0FD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Career pathways mapped</a:t>
            </a:r>
            <a:endParaRPr/>
          </a:p>
        </p:txBody>
      </p:sp>
      <p:sp>
        <p:nvSpPr>
          <p:cNvPr id="296" name="Google Shape;296;p10"/>
          <p:cNvSpPr/>
          <p:nvPr/>
        </p:nvSpPr>
        <p:spPr>
          <a:xfrm>
            <a:off x="2766060" y="3154680"/>
            <a:ext cx="1531620" cy="731520"/>
          </a:xfrm>
          <a:prstGeom prst="rect">
            <a:avLst/>
          </a:prstGeom>
          <a:solidFill>
            <a:srgbClr val="E0FDFF"/>
          </a:solidFill>
          <a:ln w="9525" cap="flat" cmpd="sng">
            <a:solidFill>
              <a:srgbClr val="E0FD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Housing &amp; family support improved</a:t>
            </a:r>
            <a:endParaRPr/>
          </a:p>
        </p:txBody>
      </p:sp>
      <p:sp>
        <p:nvSpPr>
          <p:cNvPr id="297" name="Google Shape;297;p10"/>
          <p:cNvSpPr/>
          <p:nvPr/>
        </p:nvSpPr>
        <p:spPr>
          <a:xfrm>
            <a:off x="2766060" y="4069080"/>
            <a:ext cx="1531620" cy="731520"/>
          </a:xfrm>
          <a:prstGeom prst="rect">
            <a:avLst/>
          </a:prstGeom>
          <a:solidFill>
            <a:srgbClr val="E0FDFF"/>
          </a:solidFill>
          <a:ln w="9525" cap="flat" cmpd="sng">
            <a:solidFill>
              <a:srgbClr val="E0FD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Leadership development emphasised</a:t>
            </a:r>
            <a:endParaRPr/>
          </a:p>
        </p:txBody>
      </p:sp>
      <p:sp>
        <p:nvSpPr>
          <p:cNvPr id="298" name="Google Shape;298;p10"/>
          <p:cNvSpPr/>
          <p:nvPr/>
        </p:nvSpPr>
        <p:spPr>
          <a:xfrm>
            <a:off x="443484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10"/>
          <p:cNvSpPr/>
          <p:nvPr/>
        </p:nvSpPr>
        <p:spPr>
          <a:xfrm>
            <a:off x="4846320" y="2537460"/>
            <a:ext cx="1531620" cy="891540"/>
          </a:xfrm>
          <a:prstGeom prst="rect">
            <a:avLst/>
          </a:prstGeom>
          <a:solidFill>
            <a:srgbClr val="E0FDFF"/>
          </a:solidFill>
          <a:ln w="9525" cap="flat" cmpd="sng">
            <a:solidFill>
              <a:srgbClr val="E0FD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Health &amp; mental-wellbeing programmes delivered</a:t>
            </a:r>
            <a:endParaRPr/>
          </a:p>
        </p:txBody>
      </p:sp>
      <p:sp>
        <p:nvSpPr>
          <p:cNvPr id="300" name="Google Shape;300;p10"/>
          <p:cNvSpPr/>
          <p:nvPr/>
        </p:nvSpPr>
        <p:spPr>
          <a:xfrm>
            <a:off x="4846320" y="3611880"/>
            <a:ext cx="1531620" cy="731520"/>
          </a:xfrm>
          <a:prstGeom prst="rect">
            <a:avLst/>
          </a:prstGeom>
          <a:solidFill>
            <a:srgbClr val="E0FDFF"/>
          </a:solidFill>
          <a:ln w="9525" cap="flat" cmpd="sng">
            <a:solidFill>
              <a:srgbClr val="E0FD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Veteran support services expanded</a:t>
            </a:r>
            <a:endParaRPr/>
          </a:p>
        </p:txBody>
      </p:sp>
      <p:sp>
        <p:nvSpPr>
          <p:cNvPr id="301" name="Google Shape;301;p10"/>
          <p:cNvSpPr/>
          <p:nvPr/>
        </p:nvSpPr>
        <p:spPr>
          <a:xfrm>
            <a:off x="651510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" name="Google Shape;302;p10"/>
          <p:cNvSpPr/>
          <p:nvPr/>
        </p:nvSpPr>
        <p:spPr>
          <a:xfrm>
            <a:off x="6926580" y="2080260"/>
            <a:ext cx="1531620" cy="891540"/>
          </a:xfrm>
          <a:prstGeom prst="rect">
            <a:avLst/>
          </a:prstGeom>
          <a:solidFill>
            <a:srgbClr val="E0FDFF"/>
          </a:solidFill>
          <a:ln w="9525" cap="flat" cmpd="sng">
            <a:solidFill>
              <a:srgbClr val="E0FD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People resilience &amp; retention enhanced</a:t>
            </a:r>
            <a:endParaRPr/>
          </a:p>
        </p:txBody>
      </p:sp>
      <p:sp>
        <p:nvSpPr>
          <p:cNvPr id="303" name="Google Shape;303;p10"/>
          <p:cNvSpPr/>
          <p:nvPr/>
        </p:nvSpPr>
        <p:spPr>
          <a:xfrm>
            <a:off x="6926580" y="3154680"/>
            <a:ext cx="1531620" cy="914400"/>
          </a:xfrm>
          <a:prstGeom prst="rect">
            <a:avLst/>
          </a:prstGeom>
          <a:solidFill>
            <a:srgbClr val="E0FDFF"/>
          </a:solidFill>
          <a:ln w="9525" cap="flat" cmpd="sng">
            <a:solidFill>
              <a:srgbClr val="E0FD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Positive workplace culture embedded</a:t>
            </a:r>
            <a:endParaRPr/>
          </a:p>
        </p:txBody>
      </p:sp>
      <p:sp>
        <p:nvSpPr>
          <p:cNvPr id="304" name="Google Shape;304;p10"/>
          <p:cNvSpPr/>
          <p:nvPr/>
        </p:nvSpPr>
        <p:spPr>
          <a:xfrm>
            <a:off x="6926580" y="4229100"/>
            <a:ext cx="1531620" cy="777240"/>
          </a:xfrm>
          <a:prstGeom prst="rect">
            <a:avLst/>
          </a:prstGeom>
          <a:solidFill>
            <a:srgbClr val="E0FDFF"/>
          </a:solidFill>
          <a:ln w="9525" cap="flat" cmpd="sng">
            <a:solidFill>
              <a:srgbClr val="E0FD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Workforce diversity increased</a:t>
            </a:r>
            <a:endParaRPr/>
          </a:p>
        </p:txBody>
      </p:sp>
      <p:sp>
        <p:nvSpPr>
          <p:cNvPr id="306" name="Google Shape;306;p10"/>
          <p:cNvSpPr txBox="1"/>
          <p:nvPr/>
        </p:nvSpPr>
        <p:spPr>
          <a:xfrm>
            <a:off x="6962575" y="6017175"/>
            <a:ext cx="1872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  <a:endParaRPr/>
          </a:p>
        </p:txBody>
      </p:sp>
      <p:pic>
        <p:nvPicPr>
          <p:cNvPr id="307" name="Google Shape;307;p10" title="Doview new.jpe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35125" y="601717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DA3B64B-CAB6-695A-92CF-29A9B039ADF4}"/>
              </a:ext>
            </a:extLst>
          </p:cNvPr>
          <p:cNvSpPr txBox="1"/>
          <p:nvPr/>
        </p:nvSpPr>
        <p:spPr>
          <a:xfrm>
            <a:off x="792319" y="6539004"/>
            <a:ext cx="80428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Not endorsed. From online info via free ChatGPT prompt. Use at own risk re IP &amp; accuracy. Dr Paul Duignan </a:t>
            </a:r>
            <a:r>
              <a:rPr lang="en-NZ" sz="1000" kern="100" dirty="0" err="1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DoViewPlanning.org</a:t>
            </a:r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2025-06-21 19:26</a:t>
            </a:r>
            <a:endParaRPr lang="en-NZ" sz="1000" kern="100" dirty="0">
              <a:solidFill>
                <a:srgbClr val="5A5A5A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Google Shape;129;p2">
            <a:extLst>
              <a:ext uri="{FF2B5EF4-FFF2-40B4-BE49-F238E27FC236}">
                <a16:creationId xmlns:a16="http://schemas.microsoft.com/office/drawing/2014/main" id="{534F3B34-E617-58BA-C0E5-4D940455A4C3}"/>
              </a:ext>
            </a:extLst>
          </p:cNvPr>
          <p:cNvSpPr txBox="1"/>
          <p:nvPr/>
        </p:nvSpPr>
        <p:spPr>
          <a:xfrm>
            <a:off x="7049387" y="72775"/>
            <a:ext cx="2094614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algn="ctr">
              <a:buClr>
                <a:schemeClr val="dk1"/>
              </a:buClr>
              <a:buSzPts val="1100"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</a:t>
            </a:r>
            <a:r>
              <a:rPr lang="en-US" sz="1200" dirty="0" err="1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Defence</a:t>
            </a: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 Force (NZDF)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1">
            <a:hlinkClick r:id="rId3" action="ppaction://hlinksldjump"/>
          </p:cNvPr>
          <p:cNvSpPr/>
          <p:nvPr/>
        </p:nvSpPr>
        <p:spPr>
          <a:xfrm>
            <a:off x="137160" y="137160"/>
            <a:ext cx="1463040" cy="548640"/>
          </a:xfrm>
          <a:prstGeom prst="rect">
            <a:avLst/>
          </a:prstGeom>
          <a:solidFill>
            <a:srgbClr val="E6E6E6"/>
          </a:solidFill>
          <a:ln w="9525" cap="flat" cmpd="sng">
            <a:solidFill>
              <a:srgbClr val="E6E6E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 to Overview</a:t>
            </a:r>
            <a:endParaRPr/>
          </a:p>
        </p:txBody>
      </p:sp>
      <p:sp>
        <p:nvSpPr>
          <p:cNvPr id="314" name="Google Shape;314;p11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D6D6D6"/>
          </a:solidFill>
          <a:ln w="9525" cap="flat" cmpd="sng">
            <a:solidFill>
              <a:srgbClr val="D6D6D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Support Services &amp; Infrastructure</a:t>
            </a:r>
            <a:endParaRPr/>
          </a:p>
        </p:txBody>
      </p:sp>
      <p:sp>
        <p:nvSpPr>
          <p:cNvPr id="315" name="Google Shape;315;p11"/>
          <p:cNvSpPr/>
          <p:nvPr/>
        </p:nvSpPr>
        <p:spPr>
          <a:xfrm>
            <a:off x="685800" y="2240280"/>
            <a:ext cx="1531620" cy="731520"/>
          </a:xfrm>
          <a:prstGeom prst="rect">
            <a:avLst/>
          </a:prstGeom>
          <a:solidFill>
            <a:srgbClr val="D6D6D6"/>
          </a:solidFill>
          <a:ln w="9525" cap="flat" cmpd="sng">
            <a:solidFill>
              <a:srgbClr val="D6D6D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Estate regeneration projects prioritised</a:t>
            </a:r>
            <a:endParaRPr/>
          </a:p>
        </p:txBody>
      </p:sp>
      <p:sp>
        <p:nvSpPr>
          <p:cNvPr id="316" name="Google Shape;316;p11"/>
          <p:cNvSpPr/>
          <p:nvPr/>
        </p:nvSpPr>
        <p:spPr>
          <a:xfrm>
            <a:off x="685800" y="3154680"/>
            <a:ext cx="1531620" cy="731520"/>
          </a:xfrm>
          <a:prstGeom prst="rect">
            <a:avLst/>
          </a:prstGeom>
          <a:solidFill>
            <a:srgbClr val="D6D6D6"/>
          </a:solidFill>
          <a:ln w="9525" cap="flat" cmpd="sng">
            <a:solidFill>
              <a:srgbClr val="D6D6D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Funding allocated</a:t>
            </a:r>
            <a:endParaRPr/>
          </a:p>
        </p:txBody>
      </p:sp>
      <p:sp>
        <p:nvSpPr>
          <p:cNvPr id="317" name="Google Shape;317;p11"/>
          <p:cNvSpPr/>
          <p:nvPr/>
        </p:nvSpPr>
        <p:spPr>
          <a:xfrm>
            <a:off x="685800" y="4069080"/>
            <a:ext cx="1531620" cy="731520"/>
          </a:xfrm>
          <a:prstGeom prst="rect">
            <a:avLst/>
          </a:prstGeom>
          <a:solidFill>
            <a:srgbClr val="D6D6D6"/>
          </a:solidFill>
          <a:ln w="9525" cap="flat" cmpd="sng">
            <a:solidFill>
              <a:srgbClr val="D6D6D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Alliance partners engaged</a:t>
            </a:r>
            <a:endParaRPr/>
          </a:p>
        </p:txBody>
      </p:sp>
      <p:sp>
        <p:nvSpPr>
          <p:cNvPr id="318" name="Google Shape;318;p11"/>
          <p:cNvSpPr/>
          <p:nvPr/>
        </p:nvSpPr>
        <p:spPr>
          <a:xfrm>
            <a:off x="235458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11"/>
          <p:cNvSpPr/>
          <p:nvPr/>
        </p:nvSpPr>
        <p:spPr>
          <a:xfrm>
            <a:off x="2766060" y="2514600"/>
            <a:ext cx="1531620" cy="914400"/>
          </a:xfrm>
          <a:prstGeom prst="rect">
            <a:avLst/>
          </a:prstGeom>
          <a:solidFill>
            <a:srgbClr val="D6D6D6"/>
          </a:solidFill>
          <a:ln w="9525" cap="flat" cmpd="sng">
            <a:solidFill>
              <a:srgbClr val="D6D6D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Infrastructure upgrades executed (barracks, utilities, logistics hubs)</a:t>
            </a:r>
            <a:endParaRPr/>
          </a:p>
        </p:txBody>
      </p:sp>
      <p:sp>
        <p:nvSpPr>
          <p:cNvPr id="320" name="Google Shape;320;p11"/>
          <p:cNvSpPr/>
          <p:nvPr/>
        </p:nvSpPr>
        <p:spPr>
          <a:xfrm>
            <a:off x="2766060" y="3611880"/>
            <a:ext cx="1531620" cy="731520"/>
          </a:xfrm>
          <a:prstGeom prst="rect">
            <a:avLst/>
          </a:prstGeom>
          <a:solidFill>
            <a:srgbClr val="D6D6D6"/>
          </a:solidFill>
          <a:ln w="9525" cap="flat" cmpd="sng">
            <a:solidFill>
              <a:srgbClr val="D6D6D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Sustainability standards applied</a:t>
            </a:r>
            <a:endParaRPr/>
          </a:p>
        </p:txBody>
      </p:sp>
      <p:sp>
        <p:nvSpPr>
          <p:cNvPr id="321" name="Google Shape;321;p11"/>
          <p:cNvSpPr/>
          <p:nvPr/>
        </p:nvSpPr>
        <p:spPr>
          <a:xfrm>
            <a:off x="443484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" name="Google Shape;322;p11"/>
          <p:cNvSpPr/>
          <p:nvPr/>
        </p:nvSpPr>
        <p:spPr>
          <a:xfrm>
            <a:off x="4846320" y="2697480"/>
            <a:ext cx="1531620" cy="731520"/>
          </a:xfrm>
          <a:prstGeom prst="rect">
            <a:avLst/>
          </a:prstGeom>
          <a:solidFill>
            <a:srgbClr val="D6D6D6"/>
          </a:solidFill>
          <a:ln w="9525" cap="flat" cmpd="sng">
            <a:solidFill>
              <a:srgbClr val="D6D6D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Supply chains optimised</a:t>
            </a: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11"/>
          <p:cNvSpPr/>
          <p:nvPr/>
        </p:nvSpPr>
        <p:spPr>
          <a:xfrm>
            <a:off x="4846320" y="3611880"/>
            <a:ext cx="1531620" cy="731520"/>
          </a:xfrm>
          <a:prstGeom prst="rect">
            <a:avLst/>
          </a:prstGeom>
          <a:solidFill>
            <a:srgbClr val="D6D6D6"/>
          </a:solidFill>
          <a:ln w="9525" cap="flat" cmpd="sng">
            <a:solidFill>
              <a:srgbClr val="D6D6D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Asset-maintenance regimes improved</a:t>
            </a:r>
            <a:endParaRPr/>
          </a:p>
        </p:txBody>
      </p:sp>
      <p:sp>
        <p:nvSpPr>
          <p:cNvPr id="324" name="Google Shape;324;p11"/>
          <p:cNvSpPr/>
          <p:nvPr/>
        </p:nvSpPr>
        <p:spPr>
          <a:xfrm>
            <a:off x="651510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5" name="Google Shape;325;p11"/>
          <p:cNvSpPr/>
          <p:nvPr/>
        </p:nvSpPr>
        <p:spPr>
          <a:xfrm>
            <a:off x="6926580" y="2514600"/>
            <a:ext cx="1531620" cy="914400"/>
          </a:xfrm>
          <a:prstGeom prst="rect">
            <a:avLst/>
          </a:prstGeom>
          <a:solidFill>
            <a:srgbClr val="D6D6D6"/>
          </a:solidFill>
          <a:ln w="9525" cap="flat" cmpd="sng">
            <a:solidFill>
              <a:srgbClr val="D6D6D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Reliable support infrastructure assured</a:t>
            </a:r>
            <a:endParaRPr/>
          </a:p>
        </p:txBody>
      </p:sp>
      <p:sp>
        <p:nvSpPr>
          <p:cNvPr id="326" name="Google Shape;326;p11"/>
          <p:cNvSpPr/>
          <p:nvPr/>
        </p:nvSpPr>
        <p:spPr>
          <a:xfrm>
            <a:off x="6926580" y="3611880"/>
            <a:ext cx="1531620" cy="1051560"/>
          </a:xfrm>
          <a:prstGeom prst="rect">
            <a:avLst/>
          </a:prstGeom>
          <a:solidFill>
            <a:srgbClr val="D6D6D6"/>
          </a:solidFill>
          <a:ln w="9525" cap="flat" cmpd="sng">
            <a:solidFill>
              <a:srgbClr val="D6D6D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Operational sustainment optimised</a:t>
            </a:r>
            <a:endParaRPr sz="12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11"/>
          <p:cNvSpPr txBox="1"/>
          <p:nvPr/>
        </p:nvSpPr>
        <p:spPr>
          <a:xfrm>
            <a:off x="6962575" y="6017175"/>
            <a:ext cx="1872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 dirty="0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  <a:endParaRPr dirty="0"/>
          </a:p>
        </p:txBody>
      </p:sp>
      <p:pic>
        <p:nvPicPr>
          <p:cNvPr id="329" name="Google Shape;329;p11" title="Doview new.jpe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35125" y="601717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2015734-96A4-1077-BED9-F91D47904983}"/>
              </a:ext>
            </a:extLst>
          </p:cNvPr>
          <p:cNvSpPr txBox="1"/>
          <p:nvPr/>
        </p:nvSpPr>
        <p:spPr>
          <a:xfrm>
            <a:off x="792319" y="6539004"/>
            <a:ext cx="80428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Not endorsed. From online info via free ChatGPT prompt. Use at own risk re IP &amp; accuracy. Dr Paul Duignan </a:t>
            </a:r>
            <a:r>
              <a:rPr lang="en-NZ" sz="1000" kern="100" dirty="0" err="1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DoViewPlanning.org</a:t>
            </a:r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2025-06-21 19:26</a:t>
            </a:r>
            <a:endParaRPr lang="en-NZ" sz="1000" kern="100" dirty="0">
              <a:solidFill>
                <a:srgbClr val="5A5A5A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Google Shape;129;p2">
            <a:extLst>
              <a:ext uri="{FF2B5EF4-FFF2-40B4-BE49-F238E27FC236}">
                <a16:creationId xmlns:a16="http://schemas.microsoft.com/office/drawing/2014/main" id="{3D01EC7F-7FE7-3EB1-6D56-96CA474A7FDB}"/>
              </a:ext>
            </a:extLst>
          </p:cNvPr>
          <p:cNvSpPr txBox="1"/>
          <p:nvPr/>
        </p:nvSpPr>
        <p:spPr>
          <a:xfrm>
            <a:off x="7049387" y="72775"/>
            <a:ext cx="2094614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algn="ctr">
              <a:buClr>
                <a:schemeClr val="dk1"/>
              </a:buClr>
              <a:buSzPts val="1100"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</a:t>
            </a:r>
            <a:r>
              <a:rPr lang="en-US" sz="1200" dirty="0" err="1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Defence</a:t>
            </a: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 Force (NZDF)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2">
            <a:hlinkClick r:id="rId3" action="ppaction://hlinksldjump"/>
          </p:cNvPr>
          <p:cNvSpPr/>
          <p:nvPr/>
        </p:nvSpPr>
        <p:spPr>
          <a:xfrm>
            <a:off x="137160" y="137160"/>
            <a:ext cx="1463040" cy="548640"/>
          </a:xfrm>
          <a:prstGeom prst="rect">
            <a:avLst/>
          </a:prstGeom>
          <a:solidFill>
            <a:srgbClr val="E6E6E6"/>
          </a:solidFill>
          <a:ln w="9525" cap="flat" cmpd="sng">
            <a:solidFill>
              <a:srgbClr val="E6E6E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 to Overview</a:t>
            </a:r>
            <a:endParaRPr/>
          </a:p>
        </p:txBody>
      </p:sp>
      <p:sp>
        <p:nvSpPr>
          <p:cNvPr id="336" name="Google Shape;336;p1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Governance &amp; Accountability</a:t>
            </a:r>
            <a:endParaRPr/>
          </a:p>
        </p:txBody>
      </p:sp>
      <p:sp>
        <p:nvSpPr>
          <p:cNvPr id="337" name="Google Shape;337;p12"/>
          <p:cNvSpPr/>
          <p:nvPr/>
        </p:nvSpPr>
        <p:spPr>
          <a:xfrm>
            <a:off x="685800" y="2697480"/>
            <a:ext cx="1531620" cy="73152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Governance framework upheld</a:t>
            </a:r>
            <a:endParaRPr/>
          </a:p>
        </p:txBody>
      </p:sp>
      <p:sp>
        <p:nvSpPr>
          <p:cNvPr id="338" name="Google Shape;338;p12"/>
          <p:cNvSpPr/>
          <p:nvPr/>
        </p:nvSpPr>
        <p:spPr>
          <a:xfrm>
            <a:off x="685800" y="3611880"/>
            <a:ext cx="1531620" cy="73152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Strategic objectives aligned</a:t>
            </a:r>
            <a:endParaRPr/>
          </a:p>
        </p:txBody>
      </p:sp>
      <p:sp>
        <p:nvSpPr>
          <p:cNvPr id="339" name="Google Shape;339;p12"/>
          <p:cNvSpPr/>
          <p:nvPr/>
        </p:nvSpPr>
        <p:spPr>
          <a:xfrm>
            <a:off x="235458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12"/>
          <p:cNvSpPr/>
          <p:nvPr/>
        </p:nvSpPr>
        <p:spPr>
          <a:xfrm>
            <a:off x="2766060" y="2240280"/>
            <a:ext cx="1531620" cy="73152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Executive committees oversee performance</a:t>
            </a:r>
            <a:endParaRPr/>
          </a:p>
        </p:txBody>
      </p:sp>
      <p:sp>
        <p:nvSpPr>
          <p:cNvPr id="341" name="Google Shape;341;p12"/>
          <p:cNvSpPr/>
          <p:nvPr/>
        </p:nvSpPr>
        <p:spPr>
          <a:xfrm>
            <a:off x="2766060" y="3154680"/>
            <a:ext cx="1531620" cy="73152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Risk management embedded</a:t>
            </a:r>
            <a:endParaRPr/>
          </a:p>
        </p:txBody>
      </p:sp>
      <p:sp>
        <p:nvSpPr>
          <p:cNvPr id="342" name="Google Shape;342;p12"/>
          <p:cNvSpPr/>
          <p:nvPr/>
        </p:nvSpPr>
        <p:spPr>
          <a:xfrm>
            <a:off x="2766060" y="4069080"/>
            <a:ext cx="1531620" cy="73152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Audit &amp; assurance conducted</a:t>
            </a:r>
            <a:endParaRPr/>
          </a:p>
        </p:txBody>
      </p:sp>
      <p:sp>
        <p:nvSpPr>
          <p:cNvPr id="343" name="Google Shape;343;p12"/>
          <p:cNvSpPr/>
          <p:nvPr/>
        </p:nvSpPr>
        <p:spPr>
          <a:xfrm>
            <a:off x="443484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p12"/>
          <p:cNvSpPr/>
          <p:nvPr/>
        </p:nvSpPr>
        <p:spPr>
          <a:xfrm>
            <a:off x="4846320" y="2697480"/>
            <a:ext cx="1531620" cy="73152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Transparent reporting to Parliament &amp; public</a:t>
            </a:r>
            <a:endParaRPr/>
          </a:p>
        </p:txBody>
      </p:sp>
      <p:sp>
        <p:nvSpPr>
          <p:cNvPr id="345" name="Google Shape;345;p12"/>
          <p:cNvSpPr/>
          <p:nvPr/>
        </p:nvSpPr>
        <p:spPr>
          <a:xfrm>
            <a:off x="4846320" y="3611880"/>
            <a:ext cx="1531620" cy="73152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Budget execution monitored</a:t>
            </a:r>
            <a:endParaRPr/>
          </a:p>
        </p:txBody>
      </p:sp>
      <p:sp>
        <p:nvSpPr>
          <p:cNvPr id="346" name="Google Shape;346;p12"/>
          <p:cNvSpPr/>
          <p:nvPr/>
        </p:nvSpPr>
        <p:spPr>
          <a:xfrm>
            <a:off x="651510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12"/>
          <p:cNvSpPr/>
          <p:nvPr/>
        </p:nvSpPr>
        <p:spPr>
          <a:xfrm>
            <a:off x="6926580" y="3154680"/>
            <a:ext cx="1531620" cy="91440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Defence accountability strengthened</a:t>
            </a:r>
            <a:endParaRPr sz="12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12"/>
          <p:cNvSpPr txBox="1"/>
          <p:nvPr/>
        </p:nvSpPr>
        <p:spPr>
          <a:xfrm>
            <a:off x="6962575" y="6017175"/>
            <a:ext cx="1872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  <a:endParaRPr/>
          </a:p>
        </p:txBody>
      </p:sp>
      <p:pic>
        <p:nvPicPr>
          <p:cNvPr id="350" name="Google Shape;350;p12" title="Doview new.jpe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35125" y="601717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FF1D5A2-8B3C-19B1-48BB-5551A4F31959}"/>
              </a:ext>
            </a:extLst>
          </p:cNvPr>
          <p:cNvSpPr txBox="1"/>
          <p:nvPr/>
        </p:nvSpPr>
        <p:spPr>
          <a:xfrm>
            <a:off x="792319" y="6539004"/>
            <a:ext cx="80428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Not endorsed. From online info via free ChatGPT prompt. Use at own risk re IP &amp; accuracy. Dr Paul Duignan </a:t>
            </a:r>
            <a:r>
              <a:rPr lang="en-NZ" sz="1000" kern="100" dirty="0" err="1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DoViewPlanning.org</a:t>
            </a:r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2025-06-21 19:26</a:t>
            </a:r>
            <a:endParaRPr lang="en-NZ" sz="1000" kern="100" dirty="0">
              <a:solidFill>
                <a:srgbClr val="5A5A5A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Google Shape;129;p2">
            <a:extLst>
              <a:ext uri="{FF2B5EF4-FFF2-40B4-BE49-F238E27FC236}">
                <a16:creationId xmlns:a16="http://schemas.microsoft.com/office/drawing/2014/main" id="{D767F15B-C8DF-8141-F139-ECE6B510FA38}"/>
              </a:ext>
            </a:extLst>
          </p:cNvPr>
          <p:cNvSpPr txBox="1"/>
          <p:nvPr/>
        </p:nvSpPr>
        <p:spPr>
          <a:xfrm>
            <a:off x="7049387" y="72775"/>
            <a:ext cx="2094614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algn="ctr">
              <a:buClr>
                <a:schemeClr val="dk1"/>
              </a:buClr>
              <a:buSzPts val="1100"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</a:t>
            </a:r>
            <a:r>
              <a:rPr lang="en-US" sz="1200" dirty="0" err="1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Defence</a:t>
            </a: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 Force (NZDF)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13"/>
          <p:cNvSpPr txBox="1"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is a DoView?</a:t>
            </a:r>
            <a:endParaRPr/>
          </a:p>
        </p:txBody>
      </p:sp>
      <p:sp>
        <p:nvSpPr>
          <p:cNvPr id="357" name="Google Shape;357;p13"/>
          <p:cNvSpPr txBox="1"/>
          <p:nvPr/>
        </p:nvSpPr>
        <p:spPr>
          <a:xfrm>
            <a:off x="914400" y="731520"/>
            <a:ext cx="7315200" cy="50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DoView is a new type of diagram used to clarify the underlying ‘This-Then’ logic behind any issue. For example, in strategy and planning, all planning approaches are based on assumptions such as: if we do THIS, THEN that will happen.</a:t>
            </a:r>
            <a:b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DoView makes these assumptions explicit, allowing them to be examined, evaluated and used to make better strategic decisions. A DoView works as a shared thinking tool, helping teams align their mental models about objectives. In planning, </a:t>
            </a:r>
            <a:r>
              <a:rPr lang="en-US" sz="16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DoViews</a:t>
            </a:r>
            <a: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assist with prioritizing outcomes, placing indicators next to the boxes they measure, aligning activities with outcomes, measuring performance, evaluating impact, and guiding improvement efforts.</a:t>
            </a:r>
            <a:b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6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DoViews</a:t>
            </a:r>
            <a: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can also analyze any document that is being used to think strategically about taking action—it surfaces the implicit ‘This-Then’ claims. For example, a DoView of a scientific paper reveals its logical structure, making it easier to summarize and understand. </a:t>
            </a:r>
            <a:r>
              <a:rPr lang="en-US" sz="16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DoViewing</a:t>
            </a:r>
            <a: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 document highlights its implications for action.</a:t>
            </a:r>
            <a:b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 generate a DoView about anything, visit </a:t>
            </a:r>
            <a:r>
              <a:rPr lang="en-US" sz="16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DoView.Online</a:t>
            </a:r>
            <a: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for the free AI DoView Drawing Prompt (ChatGPT). </a:t>
            </a:r>
            <a:r>
              <a:rPr lang="en-US" sz="16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DoViews</a:t>
            </a:r>
            <a: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are powerful for summarizing any complex content and accelerating understanding prior to taking any type of action in the world.</a:t>
            </a:r>
            <a:endParaRPr dirty="0"/>
          </a:p>
        </p:txBody>
      </p:sp>
      <p:sp>
        <p:nvSpPr>
          <p:cNvPr id="359" name="Google Shape;359;p13"/>
          <p:cNvSpPr txBox="1"/>
          <p:nvPr/>
        </p:nvSpPr>
        <p:spPr>
          <a:xfrm>
            <a:off x="6962575" y="6017175"/>
            <a:ext cx="1872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  <a:endParaRPr/>
          </a:p>
        </p:txBody>
      </p:sp>
      <p:pic>
        <p:nvPicPr>
          <p:cNvPr id="360" name="Google Shape;360;p13" title="Doview new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35125" y="601717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61" name="Google Shape;361;p13">
            <a:hlinkClick r:id="rId5" action="ppaction://hlinksldjump"/>
          </p:cNvPr>
          <p:cNvSpPr/>
          <p:nvPr/>
        </p:nvSpPr>
        <p:spPr>
          <a:xfrm>
            <a:off x="137160" y="137160"/>
            <a:ext cx="1463100" cy="548700"/>
          </a:xfrm>
          <a:prstGeom prst="rect">
            <a:avLst/>
          </a:prstGeom>
          <a:solidFill>
            <a:srgbClr val="E6E6E6"/>
          </a:solidFill>
          <a:ln w="9525" cap="flat" cmpd="sng">
            <a:solidFill>
              <a:srgbClr val="E6E6E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 to Overview</a:t>
            </a:r>
            <a:endParaRPr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6D1E8F-A9CF-FDE0-5399-6319F6C577C4}"/>
              </a:ext>
            </a:extLst>
          </p:cNvPr>
          <p:cNvSpPr txBox="1"/>
          <p:nvPr/>
        </p:nvSpPr>
        <p:spPr>
          <a:xfrm>
            <a:off x="792319" y="6539004"/>
            <a:ext cx="80428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Not endorsed. From online info via free ChatGPT prompt. Use at own risk re IP &amp; accuracy. Dr Paul Duignan </a:t>
            </a:r>
            <a:r>
              <a:rPr lang="en-NZ" sz="1000" kern="100" dirty="0" err="1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DoViewPlanning.org</a:t>
            </a:r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2025-06-21 19:26</a:t>
            </a:r>
            <a:endParaRPr lang="en-NZ" sz="1000" kern="100" dirty="0">
              <a:solidFill>
                <a:srgbClr val="5A5A5A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Google Shape;129;p2">
            <a:extLst>
              <a:ext uri="{FF2B5EF4-FFF2-40B4-BE49-F238E27FC236}">
                <a16:creationId xmlns:a16="http://schemas.microsoft.com/office/drawing/2014/main" id="{EFB7A58E-D4C7-3D07-34C7-D83F8DE3AB65}"/>
              </a:ext>
            </a:extLst>
          </p:cNvPr>
          <p:cNvSpPr txBox="1"/>
          <p:nvPr/>
        </p:nvSpPr>
        <p:spPr>
          <a:xfrm>
            <a:off x="7049387" y="72775"/>
            <a:ext cx="2094614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algn="ctr">
              <a:buClr>
                <a:schemeClr val="dk1"/>
              </a:buClr>
              <a:buSzPts val="1100"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</a:t>
            </a:r>
            <a:r>
              <a:rPr lang="en-US" sz="1200" dirty="0" err="1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Defence</a:t>
            </a: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 Force (NZDF)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">
            <a:hlinkClick r:id="rId3" action="ppaction://hlinksldjump"/>
          </p:cNvPr>
          <p:cNvSpPr/>
          <p:nvPr/>
        </p:nvSpPr>
        <p:spPr>
          <a:xfrm>
            <a:off x="137160" y="137160"/>
            <a:ext cx="1463040" cy="548640"/>
          </a:xfrm>
          <a:prstGeom prst="rect">
            <a:avLst/>
          </a:prstGeom>
          <a:solidFill>
            <a:srgbClr val="E6E6E6"/>
          </a:solidFill>
          <a:ln w="9525" cap="flat" cmpd="sng">
            <a:solidFill>
              <a:srgbClr val="E6E6E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 to Overview</a:t>
            </a:r>
            <a:endParaRPr/>
          </a:p>
        </p:txBody>
      </p:sp>
      <p:grpSp>
        <p:nvGrpSpPr>
          <p:cNvPr id="110" name="Google Shape;110;p2"/>
          <p:cNvGrpSpPr/>
          <p:nvPr/>
        </p:nvGrpSpPr>
        <p:grpSpPr>
          <a:xfrm>
            <a:off x="457200" y="868680"/>
            <a:ext cx="8229600" cy="662940"/>
            <a:chOff x="457200" y="868680"/>
            <a:chExt cx="8229600" cy="662940"/>
          </a:xfrm>
        </p:grpSpPr>
        <p:sp>
          <p:nvSpPr>
            <p:cNvPr id="111" name="Google Shape;111;p2"/>
            <p:cNvSpPr/>
            <p:nvPr/>
          </p:nvSpPr>
          <p:spPr>
            <a:xfrm>
              <a:off x="457200" y="868680"/>
              <a:ext cx="8229600" cy="6629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Final Outcomes</a:t>
              </a:r>
              <a:endParaRPr b="1"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457200" y="868680"/>
              <a:ext cx="8229600" cy="18000"/>
            </a:xfrm>
            <a:prstGeom prst="rect">
              <a:avLst/>
            </a:prstGeom>
            <a:solidFill>
              <a:srgbClr val="BEBEBE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3" name="Google Shape;113;p2"/>
          <p:cNvGrpSpPr/>
          <p:nvPr/>
        </p:nvGrpSpPr>
        <p:grpSpPr>
          <a:xfrm>
            <a:off x="685800" y="1965960"/>
            <a:ext cx="7772400" cy="731520"/>
            <a:chOff x="685800" y="1965960"/>
            <a:chExt cx="7772400" cy="731520"/>
          </a:xfrm>
        </p:grpSpPr>
        <p:sp>
          <p:nvSpPr>
            <p:cNvPr id="114" name="Google Shape;114;p2"/>
            <p:cNvSpPr/>
            <p:nvPr/>
          </p:nvSpPr>
          <p:spPr>
            <a:xfrm>
              <a:off x="685800" y="1965960"/>
              <a:ext cx="7772400" cy="73152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NZ sovereignty safeguarded</a:t>
              </a:r>
              <a:endParaRPr b="1"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685800" y="1974960"/>
              <a:ext cx="7772400" cy="18000"/>
            </a:xfrm>
            <a:prstGeom prst="rect">
              <a:avLst/>
            </a:prstGeom>
            <a:solidFill>
              <a:srgbClr val="BEBEBE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6" name="Google Shape;116;p2"/>
          <p:cNvGrpSpPr/>
          <p:nvPr/>
        </p:nvGrpSpPr>
        <p:grpSpPr>
          <a:xfrm>
            <a:off x="685800" y="2880360"/>
            <a:ext cx="7772400" cy="731520"/>
            <a:chOff x="685800" y="2880360"/>
            <a:chExt cx="7772400" cy="731520"/>
          </a:xfrm>
        </p:grpSpPr>
        <p:sp>
          <p:nvSpPr>
            <p:cNvPr id="117" name="Google Shape;117;p2"/>
            <p:cNvSpPr/>
            <p:nvPr/>
          </p:nvSpPr>
          <p:spPr>
            <a:xfrm>
              <a:off x="685800" y="2880360"/>
              <a:ext cx="7772400" cy="73152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Regional stability supported</a:t>
              </a:r>
              <a:endParaRPr b="1"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685800" y="2880360"/>
              <a:ext cx="7772400" cy="18000"/>
            </a:xfrm>
            <a:prstGeom prst="rect">
              <a:avLst/>
            </a:prstGeom>
            <a:solidFill>
              <a:srgbClr val="BEBEBE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9" name="Google Shape;119;p2"/>
          <p:cNvGrpSpPr/>
          <p:nvPr/>
        </p:nvGrpSpPr>
        <p:grpSpPr>
          <a:xfrm>
            <a:off x="685800" y="3794760"/>
            <a:ext cx="7772400" cy="731520"/>
            <a:chOff x="685800" y="3794760"/>
            <a:chExt cx="7772400" cy="731520"/>
          </a:xfrm>
        </p:grpSpPr>
        <p:sp>
          <p:nvSpPr>
            <p:cNvPr id="120" name="Google Shape;120;p2"/>
            <p:cNvSpPr/>
            <p:nvPr/>
          </p:nvSpPr>
          <p:spPr>
            <a:xfrm>
              <a:off x="685800" y="3794760"/>
              <a:ext cx="7772400" cy="73152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Credible international partner</a:t>
              </a:r>
              <a:endParaRPr b="1"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685800" y="3811050"/>
              <a:ext cx="7772400" cy="18000"/>
            </a:xfrm>
            <a:prstGeom prst="rect">
              <a:avLst/>
            </a:prstGeom>
            <a:solidFill>
              <a:srgbClr val="BEBEBE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2" name="Google Shape;122;p2"/>
          <p:cNvGrpSpPr/>
          <p:nvPr/>
        </p:nvGrpSpPr>
        <p:grpSpPr>
          <a:xfrm>
            <a:off x="670560" y="4692870"/>
            <a:ext cx="7787640" cy="747810"/>
            <a:chOff x="670560" y="4692870"/>
            <a:chExt cx="7787640" cy="747810"/>
          </a:xfrm>
        </p:grpSpPr>
        <p:sp>
          <p:nvSpPr>
            <p:cNvPr id="123" name="Google Shape;123;p2"/>
            <p:cNvSpPr/>
            <p:nvPr/>
          </p:nvSpPr>
          <p:spPr>
            <a:xfrm>
              <a:off x="685800" y="4709160"/>
              <a:ext cx="7772400" cy="73152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Resilient communities aided in crises</a:t>
              </a:r>
              <a:endParaRPr b="1"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670560" y="4692870"/>
              <a:ext cx="7772400" cy="18000"/>
            </a:xfrm>
            <a:prstGeom prst="rect">
              <a:avLst/>
            </a:prstGeom>
            <a:solidFill>
              <a:srgbClr val="BEBEBE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6" name="Google Shape;126;p2"/>
          <p:cNvSpPr txBox="1"/>
          <p:nvPr/>
        </p:nvSpPr>
        <p:spPr>
          <a:xfrm>
            <a:off x="6962575" y="6017175"/>
            <a:ext cx="1872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  <a:endParaRPr/>
          </a:p>
        </p:txBody>
      </p:sp>
      <p:pic>
        <p:nvPicPr>
          <p:cNvPr id="127" name="Google Shape;127;p2" title="Doview new.jpe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35125" y="601717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2"/>
          <p:cNvSpPr txBox="1"/>
          <p:nvPr/>
        </p:nvSpPr>
        <p:spPr>
          <a:xfrm>
            <a:off x="7049387" y="72775"/>
            <a:ext cx="2094614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algn="ctr">
              <a:buClr>
                <a:schemeClr val="dk1"/>
              </a:buClr>
              <a:buSzPts val="1100"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</a:t>
            </a:r>
            <a:r>
              <a:rPr lang="en-US" sz="1200" dirty="0" err="1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Defence</a:t>
            </a: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 Force (NZDF)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A0D39D6-3848-C432-79FF-75996578BE4B}"/>
              </a:ext>
            </a:extLst>
          </p:cNvPr>
          <p:cNvSpPr txBox="1"/>
          <p:nvPr/>
        </p:nvSpPr>
        <p:spPr>
          <a:xfrm>
            <a:off x="792319" y="6539004"/>
            <a:ext cx="80428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Not endorsed. From online info via free ChatGPT prompt. Use at own risk re IP &amp; accuracy. Dr Paul Duignan </a:t>
            </a:r>
            <a:r>
              <a:rPr lang="en-NZ" sz="1000" kern="100" dirty="0" err="1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DoViewPlanning.org</a:t>
            </a:r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2025-06-21 19:26</a:t>
            </a:r>
            <a:endParaRPr lang="en-NZ" sz="1000" kern="100" dirty="0">
              <a:solidFill>
                <a:srgbClr val="5A5A5A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">
            <a:hlinkClick r:id="rId3" action="ppaction://hlinksldjump"/>
          </p:cNvPr>
          <p:cNvSpPr/>
          <p:nvPr/>
        </p:nvSpPr>
        <p:spPr>
          <a:xfrm>
            <a:off x="137160" y="137160"/>
            <a:ext cx="1463040" cy="548640"/>
          </a:xfrm>
          <a:prstGeom prst="rect">
            <a:avLst/>
          </a:prstGeom>
          <a:solidFill>
            <a:srgbClr val="E6E6E6"/>
          </a:solidFill>
          <a:ln w="9525" cap="flat" cmpd="sng">
            <a:solidFill>
              <a:srgbClr val="E6E6E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 to Overview</a:t>
            </a:r>
            <a:endParaRPr/>
          </a:p>
        </p:txBody>
      </p:sp>
      <p:sp>
        <p:nvSpPr>
          <p:cNvPr id="135" name="Google Shape;135;p3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National Security &amp; Defence Readiness</a:t>
            </a:r>
            <a:endParaRPr/>
          </a:p>
        </p:txBody>
      </p:sp>
      <p:sp>
        <p:nvSpPr>
          <p:cNvPr id="136" name="Google Shape;136;p3"/>
          <p:cNvSpPr/>
          <p:nvPr/>
        </p:nvSpPr>
        <p:spPr>
          <a:xfrm>
            <a:off x="685800" y="2240280"/>
            <a:ext cx="2225040" cy="73152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Combat-ready land, air &amp; maritime forces generated</a:t>
            </a:r>
            <a:endParaRPr/>
          </a:p>
        </p:txBody>
      </p:sp>
      <p:sp>
        <p:nvSpPr>
          <p:cNvPr id="137" name="Google Shape;137;p3"/>
          <p:cNvSpPr/>
          <p:nvPr/>
        </p:nvSpPr>
        <p:spPr>
          <a:xfrm>
            <a:off x="685800" y="3154680"/>
            <a:ext cx="2225040" cy="73152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High-availability platforms sustained</a:t>
            </a:r>
            <a:endParaRPr/>
          </a:p>
        </p:txBody>
      </p:sp>
      <p:sp>
        <p:nvSpPr>
          <p:cNvPr id="138" name="Google Shape;138;p3"/>
          <p:cNvSpPr/>
          <p:nvPr/>
        </p:nvSpPr>
        <p:spPr>
          <a:xfrm>
            <a:off x="685800" y="4069080"/>
            <a:ext cx="2225040" cy="73152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Personnel readiness levels certified</a:t>
            </a:r>
            <a:endParaRPr/>
          </a:p>
        </p:txBody>
      </p:sp>
      <p:sp>
        <p:nvSpPr>
          <p:cNvPr id="139" name="Google Shape;139;p3"/>
          <p:cNvSpPr/>
          <p:nvPr/>
        </p:nvSpPr>
        <p:spPr>
          <a:xfrm>
            <a:off x="304800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3"/>
          <p:cNvSpPr/>
          <p:nvPr/>
        </p:nvSpPr>
        <p:spPr>
          <a:xfrm>
            <a:off x="3459480" y="2240280"/>
            <a:ext cx="2225040" cy="73152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Joint/multi-domain exercises executed</a:t>
            </a:r>
            <a:endParaRPr/>
          </a:p>
        </p:txBody>
      </p:sp>
      <p:sp>
        <p:nvSpPr>
          <p:cNvPr id="141" name="Google Shape;141;p3"/>
          <p:cNvSpPr/>
          <p:nvPr/>
        </p:nvSpPr>
        <p:spPr>
          <a:xfrm>
            <a:off x="3459480" y="3154680"/>
            <a:ext cx="2225040" cy="73152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Logistic sustainment stocks positioned</a:t>
            </a:r>
            <a:endParaRPr/>
          </a:p>
        </p:txBody>
      </p:sp>
      <p:sp>
        <p:nvSpPr>
          <p:cNvPr id="142" name="Google Shape;142;p3"/>
          <p:cNvSpPr/>
          <p:nvPr/>
        </p:nvSpPr>
        <p:spPr>
          <a:xfrm>
            <a:off x="3459480" y="4069080"/>
            <a:ext cx="2225040" cy="73152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Readiness metrics reported to Government</a:t>
            </a:r>
            <a:endParaRPr/>
          </a:p>
        </p:txBody>
      </p:sp>
      <p:sp>
        <p:nvSpPr>
          <p:cNvPr id="143" name="Google Shape;143;p3"/>
          <p:cNvSpPr/>
          <p:nvPr/>
        </p:nvSpPr>
        <p:spPr>
          <a:xfrm>
            <a:off x="582168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3"/>
          <p:cNvSpPr/>
          <p:nvPr/>
        </p:nvSpPr>
        <p:spPr>
          <a:xfrm>
            <a:off x="6233160" y="2697480"/>
            <a:ext cx="2225040" cy="73152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Operational readiness maintained</a:t>
            </a:r>
            <a:endParaRPr/>
          </a:p>
        </p:txBody>
      </p:sp>
      <p:sp>
        <p:nvSpPr>
          <p:cNvPr id="145" name="Google Shape;145;p3"/>
          <p:cNvSpPr/>
          <p:nvPr/>
        </p:nvSpPr>
        <p:spPr>
          <a:xfrm>
            <a:off x="6233160" y="3611880"/>
            <a:ext cx="2225040" cy="731520"/>
          </a:xfrm>
          <a:prstGeom prst="rect">
            <a:avLst/>
          </a:prstGeom>
          <a:solidFill>
            <a:srgbClr val="FFFFBA"/>
          </a:solidFill>
          <a:ln w="9525" cap="flat" cmpd="sng">
            <a:solidFill>
              <a:srgbClr val="FFFF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Rapid crisis-response assured</a:t>
            </a:r>
            <a:endParaRPr/>
          </a:p>
        </p:txBody>
      </p:sp>
      <p:sp>
        <p:nvSpPr>
          <p:cNvPr id="147" name="Google Shape;147;p3"/>
          <p:cNvSpPr txBox="1"/>
          <p:nvPr/>
        </p:nvSpPr>
        <p:spPr>
          <a:xfrm>
            <a:off x="6962575" y="6017175"/>
            <a:ext cx="1872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  <a:endParaRPr/>
          </a:p>
        </p:txBody>
      </p:sp>
      <p:pic>
        <p:nvPicPr>
          <p:cNvPr id="148" name="Google Shape;148;p3" title="Doview new.jpe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35125" y="601717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42380BE-9FB1-F563-5CEF-4593D6868282}"/>
              </a:ext>
            </a:extLst>
          </p:cNvPr>
          <p:cNvSpPr txBox="1"/>
          <p:nvPr/>
        </p:nvSpPr>
        <p:spPr>
          <a:xfrm>
            <a:off x="792319" y="6539004"/>
            <a:ext cx="80428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Not endorsed. From online info via free ChatGPT prompt. Use at own risk re IP &amp; accuracy. Dr Paul Duignan </a:t>
            </a:r>
            <a:r>
              <a:rPr lang="en-NZ" sz="1000" kern="100" dirty="0" err="1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DoViewPlanning.org</a:t>
            </a:r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2025-06-21 19:26</a:t>
            </a:r>
            <a:endParaRPr lang="en-NZ" sz="1000" kern="100" dirty="0">
              <a:solidFill>
                <a:srgbClr val="5A5A5A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Google Shape;129;p2">
            <a:extLst>
              <a:ext uri="{FF2B5EF4-FFF2-40B4-BE49-F238E27FC236}">
                <a16:creationId xmlns:a16="http://schemas.microsoft.com/office/drawing/2014/main" id="{1E2D4C28-FC52-9163-DBDD-8C4DD55D7EA9}"/>
              </a:ext>
            </a:extLst>
          </p:cNvPr>
          <p:cNvSpPr txBox="1"/>
          <p:nvPr/>
        </p:nvSpPr>
        <p:spPr>
          <a:xfrm>
            <a:off x="7049387" y="72775"/>
            <a:ext cx="2094614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algn="ctr">
              <a:buClr>
                <a:schemeClr val="dk1"/>
              </a:buClr>
              <a:buSzPts val="1100"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</a:t>
            </a:r>
            <a:r>
              <a:rPr lang="en-US" sz="1200" dirty="0" err="1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Defence</a:t>
            </a: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 Force (NZDF)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4">
            <a:hlinkClick r:id="rId3" action="ppaction://hlinksldjump"/>
          </p:cNvPr>
          <p:cNvSpPr/>
          <p:nvPr/>
        </p:nvSpPr>
        <p:spPr>
          <a:xfrm>
            <a:off x="137160" y="137160"/>
            <a:ext cx="1463040" cy="548640"/>
          </a:xfrm>
          <a:prstGeom prst="rect">
            <a:avLst/>
          </a:prstGeom>
          <a:solidFill>
            <a:srgbClr val="E6E6E6"/>
          </a:solidFill>
          <a:ln w="9525" cap="flat" cmpd="sng">
            <a:solidFill>
              <a:srgbClr val="E6E6E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 to Overview</a:t>
            </a:r>
            <a:endParaRPr/>
          </a:p>
        </p:txBody>
      </p:sp>
      <p:sp>
        <p:nvSpPr>
          <p:cNvPr id="155" name="Google Shape;155;p4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9D3D4"/>
          </a:solidFill>
          <a:ln w="9525" cap="flat" cmpd="sng">
            <a:solidFill>
              <a:srgbClr val="F9D3D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Operations &amp; Deployments</a:t>
            </a:r>
            <a:endParaRPr/>
          </a:p>
        </p:txBody>
      </p:sp>
      <p:sp>
        <p:nvSpPr>
          <p:cNvPr id="156" name="Google Shape;156;p4"/>
          <p:cNvSpPr/>
          <p:nvPr/>
        </p:nvSpPr>
        <p:spPr>
          <a:xfrm>
            <a:off x="685800" y="2697480"/>
            <a:ext cx="1531620" cy="731520"/>
          </a:xfrm>
          <a:prstGeom prst="rect">
            <a:avLst/>
          </a:prstGeom>
          <a:solidFill>
            <a:srgbClr val="F9D3D4"/>
          </a:solidFill>
          <a:ln w="9525" cap="flat" cmpd="sng">
            <a:solidFill>
              <a:srgbClr val="F9D3D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Mission requirements defined</a:t>
            </a:r>
            <a:endParaRPr/>
          </a:p>
        </p:txBody>
      </p:sp>
      <p:sp>
        <p:nvSpPr>
          <p:cNvPr id="157" name="Google Shape;157;p4"/>
          <p:cNvSpPr/>
          <p:nvPr/>
        </p:nvSpPr>
        <p:spPr>
          <a:xfrm>
            <a:off x="685800" y="3611880"/>
            <a:ext cx="1531620" cy="731520"/>
          </a:xfrm>
          <a:prstGeom prst="rect">
            <a:avLst/>
          </a:prstGeom>
          <a:solidFill>
            <a:srgbClr val="F9D3D4"/>
          </a:solidFill>
          <a:ln w="9525" cap="flat" cmpd="sng">
            <a:solidFill>
              <a:srgbClr val="F9D3D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Deployable force packages configured</a:t>
            </a:r>
            <a:endParaRPr/>
          </a:p>
        </p:txBody>
      </p:sp>
      <p:sp>
        <p:nvSpPr>
          <p:cNvPr id="158" name="Google Shape;158;p4"/>
          <p:cNvSpPr/>
          <p:nvPr/>
        </p:nvSpPr>
        <p:spPr>
          <a:xfrm>
            <a:off x="235458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4"/>
          <p:cNvSpPr/>
          <p:nvPr/>
        </p:nvSpPr>
        <p:spPr>
          <a:xfrm>
            <a:off x="2766060" y="2697480"/>
            <a:ext cx="1531620" cy="731520"/>
          </a:xfrm>
          <a:prstGeom prst="rect">
            <a:avLst/>
          </a:prstGeom>
          <a:solidFill>
            <a:srgbClr val="F9D3D4"/>
          </a:solidFill>
          <a:ln w="9525" cap="flat" cmpd="sng">
            <a:solidFill>
              <a:srgbClr val="F9D3D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Solomon Is. &amp; HADR contingents deployed</a:t>
            </a:r>
            <a:endParaRPr/>
          </a:p>
        </p:txBody>
      </p:sp>
      <p:sp>
        <p:nvSpPr>
          <p:cNvPr id="160" name="Google Shape;160;p4"/>
          <p:cNvSpPr/>
          <p:nvPr/>
        </p:nvSpPr>
        <p:spPr>
          <a:xfrm>
            <a:off x="2766060" y="3611880"/>
            <a:ext cx="1531620" cy="731520"/>
          </a:xfrm>
          <a:prstGeom prst="rect">
            <a:avLst/>
          </a:prstGeom>
          <a:solidFill>
            <a:srgbClr val="F9D3D4"/>
          </a:solidFill>
          <a:ln w="9525" cap="flat" cmpd="sng">
            <a:solidFill>
              <a:srgbClr val="F9D3D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Antarctic &amp; UN missions supported</a:t>
            </a:r>
            <a:endParaRPr/>
          </a:p>
        </p:txBody>
      </p:sp>
      <p:sp>
        <p:nvSpPr>
          <p:cNvPr id="161" name="Google Shape;161;p4"/>
          <p:cNvSpPr/>
          <p:nvPr/>
        </p:nvSpPr>
        <p:spPr>
          <a:xfrm>
            <a:off x="443484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4"/>
          <p:cNvSpPr/>
          <p:nvPr/>
        </p:nvSpPr>
        <p:spPr>
          <a:xfrm>
            <a:off x="4846320" y="2697480"/>
            <a:ext cx="1531620" cy="731520"/>
          </a:xfrm>
          <a:prstGeom prst="rect">
            <a:avLst/>
          </a:prstGeom>
          <a:solidFill>
            <a:srgbClr val="F9D3D4"/>
          </a:solidFill>
          <a:ln w="9525" cap="flat" cmpd="sng">
            <a:solidFill>
              <a:srgbClr val="F9D3D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Partner security capacity strengthened</a:t>
            </a:r>
            <a:endParaRPr/>
          </a:p>
        </p:txBody>
      </p:sp>
      <p:sp>
        <p:nvSpPr>
          <p:cNvPr id="163" name="Google Shape;163;p4"/>
          <p:cNvSpPr/>
          <p:nvPr/>
        </p:nvSpPr>
        <p:spPr>
          <a:xfrm>
            <a:off x="4846320" y="3611880"/>
            <a:ext cx="1531620" cy="731520"/>
          </a:xfrm>
          <a:prstGeom prst="rect">
            <a:avLst/>
          </a:prstGeom>
          <a:solidFill>
            <a:srgbClr val="F9D3D4"/>
          </a:solidFill>
          <a:ln w="9525" cap="flat" cmpd="sng">
            <a:solidFill>
              <a:srgbClr val="F9D3D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Combined space &amp; maritime exercises conducted</a:t>
            </a:r>
            <a:endParaRPr/>
          </a:p>
        </p:txBody>
      </p:sp>
      <p:sp>
        <p:nvSpPr>
          <p:cNvPr id="164" name="Google Shape;164;p4"/>
          <p:cNvSpPr/>
          <p:nvPr/>
        </p:nvSpPr>
        <p:spPr>
          <a:xfrm>
            <a:off x="651510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4"/>
          <p:cNvSpPr/>
          <p:nvPr/>
        </p:nvSpPr>
        <p:spPr>
          <a:xfrm>
            <a:off x="6926580" y="2697480"/>
            <a:ext cx="1531620" cy="731520"/>
          </a:xfrm>
          <a:prstGeom prst="rect">
            <a:avLst/>
          </a:prstGeom>
          <a:solidFill>
            <a:srgbClr val="F9D3D4"/>
          </a:solidFill>
          <a:ln w="9525" cap="flat" cmpd="sng">
            <a:solidFill>
              <a:srgbClr val="F9D3D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NZ interests advanced abroad</a:t>
            </a:r>
            <a:endParaRPr/>
          </a:p>
        </p:txBody>
      </p:sp>
      <p:sp>
        <p:nvSpPr>
          <p:cNvPr id="166" name="Google Shape;166;p4"/>
          <p:cNvSpPr/>
          <p:nvPr/>
        </p:nvSpPr>
        <p:spPr>
          <a:xfrm>
            <a:off x="6926580" y="3611880"/>
            <a:ext cx="1531620" cy="731520"/>
          </a:xfrm>
          <a:prstGeom prst="rect">
            <a:avLst/>
          </a:prstGeom>
          <a:solidFill>
            <a:srgbClr val="F9D3D4"/>
          </a:solidFill>
          <a:ln w="9525" cap="flat" cmpd="sng">
            <a:solidFill>
              <a:srgbClr val="F9D3D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Regional stability supported</a:t>
            </a:r>
            <a:endParaRPr/>
          </a:p>
        </p:txBody>
      </p:sp>
      <p:sp>
        <p:nvSpPr>
          <p:cNvPr id="168" name="Google Shape;168;p4"/>
          <p:cNvSpPr txBox="1"/>
          <p:nvPr/>
        </p:nvSpPr>
        <p:spPr>
          <a:xfrm>
            <a:off x="6962575" y="6017175"/>
            <a:ext cx="1872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  <a:endParaRPr/>
          </a:p>
        </p:txBody>
      </p:sp>
      <p:pic>
        <p:nvPicPr>
          <p:cNvPr id="169" name="Google Shape;169;p4" title="Doview new.jpe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35125" y="601717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3269E1C-CA00-3B40-579A-84B0170444E4}"/>
              </a:ext>
            </a:extLst>
          </p:cNvPr>
          <p:cNvSpPr txBox="1"/>
          <p:nvPr/>
        </p:nvSpPr>
        <p:spPr>
          <a:xfrm>
            <a:off x="792319" y="6539004"/>
            <a:ext cx="80428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Not endorsed. From online info via free ChatGPT prompt. Use at own risk re IP &amp; accuracy. Dr Paul Duignan </a:t>
            </a:r>
            <a:r>
              <a:rPr lang="en-NZ" sz="1000" kern="100" dirty="0" err="1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DoViewPlanning.org</a:t>
            </a:r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2025-06-21 19:26</a:t>
            </a:r>
            <a:endParaRPr lang="en-NZ" sz="1000" kern="100" dirty="0">
              <a:solidFill>
                <a:srgbClr val="5A5A5A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Google Shape;129;p2">
            <a:extLst>
              <a:ext uri="{FF2B5EF4-FFF2-40B4-BE49-F238E27FC236}">
                <a16:creationId xmlns:a16="http://schemas.microsoft.com/office/drawing/2014/main" id="{093CF8B2-7B45-E345-14A5-FC59312F3501}"/>
              </a:ext>
            </a:extLst>
          </p:cNvPr>
          <p:cNvSpPr txBox="1"/>
          <p:nvPr/>
        </p:nvSpPr>
        <p:spPr>
          <a:xfrm>
            <a:off x="7049387" y="72775"/>
            <a:ext cx="2094614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algn="ctr">
              <a:buClr>
                <a:schemeClr val="dk1"/>
              </a:buClr>
              <a:buSzPts val="1100"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</a:t>
            </a:r>
            <a:r>
              <a:rPr lang="en-US" sz="1200" dirty="0" err="1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Defence</a:t>
            </a: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 Force (NZDF)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5">
            <a:hlinkClick r:id="rId3" action="ppaction://hlinksldjump"/>
          </p:cNvPr>
          <p:cNvSpPr/>
          <p:nvPr/>
        </p:nvSpPr>
        <p:spPr>
          <a:xfrm>
            <a:off x="137160" y="137160"/>
            <a:ext cx="1463040" cy="548640"/>
          </a:xfrm>
          <a:prstGeom prst="rect">
            <a:avLst/>
          </a:prstGeom>
          <a:solidFill>
            <a:srgbClr val="E6E6E6"/>
          </a:solidFill>
          <a:ln w="9525" cap="flat" cmpd="sng">
            <a:solidFill>
              <a:srgbClr val="E6E6E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 to Overview</a:t>
            </a:r>
            <a:endParaRPr/>
          </a:p>
        </p:txBody>
      </p:sp>
      <p:sp>
        <p:nvSpPr>
          <p:cNvPr id="176" name="Google Shape;176;p5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9FE1FF"/>
          </a:solidFill>
          <a:ln w="9525" cap="flat" cmpd="sng">
            <a:solidFill>
              <a:srgbClr val="9FE1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Partnerships &amp; International Engagement</a:t>
            </a:r>
            <a:endParaRPr/>
          </a:p>
        </p:txBody>
      </p:sp>
      <p:sp>
        <p:nvSpPr>
          <p:cNvPr id="177" name="Google Shape;177;p5"/>
          <p:cNvSpPr/>
          <p:nvPr/>
        </p:nvSpPr>
        <p:spPr>
          <a:xfrm>
            <a:off x="685800" y="2697480"/>
            <a:ext cx="1531620" cy="731520"/>
          </a:xfrm>
          <a:prstGeom prst="rect">
            <a:avLst/>
          </a:prstGeom>
          <a:solidFill>
            <a:srgbClr val="9FE1FF"/>
          </a:solidFill>
          <a:ln w="9525" cap="flat" cmpd="sng">
            <a:solidFill>
              <a:srgbClr val="9FE1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Bilateral accords refreshed</a:t>
            </a:r>
            <a:endParaRPr/>
          </a:p>
        </p:txBody>
      </p:sp>
      <p:sp>
        <p:nvSpPr>
          <p:cNvPr id="178" name="Google Shape;178;p5"/>
          <p:cNvSpPr/>
          <p:nvPr/>
        </p:nvSpPr>
        <p:spPr>
          <a:xfrm>
            <a:off x="685800" y="3611880"/>
            <a:ext cx="1531620" cy="731520"/>
          </a:xfrm>
          <a:prstGeom prst="rect">
            <a:avLst/>
          </a:prstGeom>
          <a:solidFill>
            <a:srgbClr val="9FE1FF"/>
          </a:solidFill>
          <a:ln w="9525" cap="flat" cmpd="sng">
            <a:solidFill>
              <a:srgbClr val="9FE1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Multilateral frameworks engaged</a:t>
            </a:r>
            <a:endParaRPr/>
          </a:p>
        </p:txBody>
      </p:sp>
      <p:sp>
        <p:nvSpPr>
          <p:cNvPr id="179" name="Google Shape;179;p5"/>
          <p:cNvSpPr/>
          <p:nvPr/>
        </p:nvSpPr>
        <p:spPr>
          <a:xfrm>
            <a:off x="235458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5"/>
          <p:cNvSpPr/>
          <p:nvPr/>
        </p:nvSpPr>
        <p:spPr>
          <a:xfrm>
            <a:off x="2766060" y="2697480"/>
            <a:ext cx="1531620" cy="731520"/>
          </a:xfrm>
          <a:prstGeom prst="rect">
            <a:avLst/>
          </a:prstGeom>
          <a:solidFill>
            <a:srgbClr val="9FE1FF"/>
          </a:solidFill>
          <a:ln w="9525" cap="flat" cmpd="sng">
            <a:solidFill>
              <a:srgbClr val="9FE1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Combined exercises run (Five Eyes/ANZUS/FPDA)</a:t>
            </a:r>
            <a:endParaRPr/>
          </a:p>
        </p:txBody>
      </p:sp>
      <p:sp>
        <p:nvSpPr>
          <p:cNvPr id="181" name="Google Shape;181;p5"/>
          <p:cNvSpPr/>
          <p:nvPr/>
        </p:nvSpPr>
        <p:spPr>
          <a:xfrm>
            <a:off x="2766060" y="3611880"/>
            <a:ext cx="1531620" cy="731520"/>
          </a:xfrm>
          <a:prstGeom prst="rect">
            <a:avLst/>
          </a:prstGeom>
          <a:solidFill>
            <a:srgbClr val="9FE1FF"/>
          </a:solidFill>
          <a:ln w="9525" cap="flat" cmpd="sng">
            <a:solidFill>
              <a:srgbClr val="9FE1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Inter-operability standards aligned</a:t>
            </a:r>
            <a:endParaRPr/>
          </a:p>
        </p:txBody>
      </p:sp>
      <p:sp>
        <p:nvSpPr>
          <p:cNvPr id="182" name="Google Shape;182;p5"/>
          <p:cNvSpPr/>
          <p:nvPr/>
        </p:nvSpPr>
        <p:spPr>
          <a:xfrm>
            <a:off x="443484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5"/>
          <p:cNvSpPr/>
          <p:nvPr/>
        </p:nvSpPr>
        <p:spPr>
          <a:xfrm>
            <a:off x="4846320" y="2240280"/>
            <a:ext cx="1531620" cy="731520"/>
          </a:xfrm>
          <a:prstGeom prst="rect">
            <a:avLst/>
          </a:prstGeom>
          <a:solidFill>
            <a:srgbClr val="9FE1FF"/>
          </a:solidFill>
          <a:ln w="9525" cap="flat" cmpd="sng">
            <a:solidFill>
              <a:srgbClr val="9FE1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Pacific security cooperation deepened</a:t>
            </a:r>
            <a:endParaRPr/>
          </a:p>
        </p:txBody>
      </p:sp>
      <p:sp>
        <p:nvSpPr>
          <p:cNvPr id="184" name="Google Shape;184;p5"/>
          <p:cNvSpPr/>
          <p:nvPr/>
        </p:nvSpPr>
        <p:spPr>
          <a:xfrm>
            <a:off x="4846320" y="3154680"/>
            <a:ext cx="1531620" cy="731520"/>
          </a:xfrm>
          <a:prstGeom prst="rect">
            <a:avLst/>
          </a:prstGeom>
          <a:solidFill>
            <a:srgbClr val="9FE1FF"/>
          </a:solidFill>
          <a:ln w="9525" cap="flat" cmpd="sng">
            <a:solidFill>
              <a:srgbClr val="9FE1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Shared intelligence flows enhanced</a:t>
            </a:r>
            <a:endParaRPr/>
          </a:p>
        </p:txBody>
      </p:sp>
      <p:sp>
        <p:nvSpPr>
          <p:cNvPr id="185" name="Google Shape;185;p5"/>
          <p:cNvSpPr/>
          <p:nvPr/>
        </p:nvSpPr>
        <p:spPr>
          <a:xfrm>
            <a:off x="4846320" y="4069080"/>
            <a:ext cx="1531620" cy="731520"/>
          </a:xfrm>
          <a:prstGeom prst="rect">
            <a:avLst/>
          </a:prstGeom>
          <a:solidFill>
            <a:srgbClr val="9FE1FF"/>
          </a:solidFill>
          <a:ln w="9525" cap="flat" cmpd="sng">
            <a:solidFill>
              <a:srgbClr val="9FE1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Joint capability projects initiated</a:t>
            </a:r>
            <a:endParaRPr/>
          </a:p>
        </p:txBody>
      </p:sp>
      <p:sp>
        <p:nvSpPr>
          <p:cNvPr id="186" name="Google Shape;186;p5"/>
          <p:cNvSpPr/>
          <p:nvPr/>
        </p:nvSpPr>
        <p:spPr>
          <a:xfrm>
            <a:off x="651510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5"/>
          <p:cNvSpPr/>
          <p:nvPr/>
        </p:nvSpPr>
        <p:spPr>
          <a:xfrm>
            <a:off x="6926580" y="2575560"/>
            <a:ext cx="1531620" cy="853440"/>
          </a:xfrm>
          <a:prstGeom prst="rect">
            <a:avLst/>
          </a:prstGeom>
          <a:solidFill>
            <a:srgbClr val="9FE1FF"/>
          </a:solidFill>
          <a:ln w="9525" cap="flat" cmpd="sng">
            <a:solidFill>
              <a:srgbClr val="9FE1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Strategic partnerships strengthened</a:t>
            </a:r>
            <a:endParaRPr/>
          </a:p>
        </p:txBody>
      </p:sp>
      <p:sp>
        <p:nvSpPr>
          <p:cNvPr id="188" name="Google Shape;188;p5"/>
          <p:cNvSpPr/>
          <p:nvPr/>
        </p:nvSpPr>
        <p:spPr>
          <a:xfrm>
            <a:off x="6926580" y="3611880"/>
            <a:ext cx="1531620" cy="1043940"/>
          </a:xfrm>
          <a:prstGeom prst="rect">
            <a:avLst/>
          </a:prstGeom>
          <a:solidFill>
            <a:srgbClr val="9FE1FF"/>
          </a:solidFill>
          <a:ln w="9525" cap="flat" cmpd="sng">
            <a:solidFill>
              <a:srgbClr val="9FE1F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Regional diplomatic influence increased</a:t>
            </a:r>
            <a:endParaRPr/>
          </a:p>
        </p:txBody>
      </p:sp>
      <p:sp>
        <p:nvSpPr>
          <p:cNvPr id="190" name="Google Shape;190;p5"/>
          <p:cNvSpPr txBox="1"/>
          <p:nvPr/>
        </p:nvSpPr>
        <p:spPr>
          <a:xfrm>
            <a:off x="6962575" y="6017175"/>
            <a:ext cx="1872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  <a:endParaRPr/>
          </a:p>
        </p:txBody>
      </p:sp>
      <p:pic>
        <p:nvPicPr>
          <p:cNvPr id="191" name="Google Shape;191;p5" title="Doview new.jpe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35125" y="601717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0024613-37A5-242E-323F-0106A2D36AEC}"/>
              </a:ext>
            </a:extLst>
          </p:cNvPr>
          <p:cNvSpPr txBox="1"/>
          <p:nvPr/>
        </p:nvSpPr>
        <p:spPr>
          <a:xfrm>
            <a:off x="792319" y="6539004"/>
            <a:ext cx="80428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Not endorsed. From online info via free ChatGPT prompt. Use at own risk re IP &amp; accuracy. Dr Paul Duignan </a:t>
            </a:r>
            <a:r>
              <a:rPr lang="en-NZ" sz="1000" kern="100" dirty="0" err="1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DoViewPlanning.org</a:t>
            </a:r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2025-06-21 19:26</a:t>
            </a:r>
            <a:endParaRPr lang="en-NZ" sz="1000" kern="100" dirty="0">
              <a:solidFill>
                <a:srgbClr val="5A5A5A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Google Shape;129;p2">
            <a:extLst>
              <a:ext uri="{FF2B5EF4-FFF2-40B4-BE49-F238E27FC236}">
                <a16:creationId xmlns:a16="http://schemas.microsoft.com/office/drawing/2014/main" id="{D2E6C06E-3ADE-FEA9-1921-A94531486DEE}"/>
              </a:ext>
            </a:extLst>
          </p:cNvPr>
          <p:cNvSpPr txBox="1"/>
          <p:nvPr/>
        </p:nvSpPr>
        <p:spPr>
          <a:xfrm>
            <a:off x="7049387" y="72775"/>
            <a:ext cx="2094614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algn="ctr">
              <a:buClr>
                <a:schemeClr val="dk1"/>
              </a:buClr>
              <a:buSzPts val="1100"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</a:t>
            </a:r>
            <a:r>
              <a:rPr lang="en-US" sz="1200" dirty="0" err="1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Defence</a:t>
            </a: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 Force (NZDF)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6">
            <a:hlinkClick r:id="rId3" action="ppaction://hlinksldjump"/>
          </p:cNvPr>
          <p:cNvSpPr/>
          <p:nvPr/>
        </p:nvSpPr>
        <p:spPr>
          <a:xfrm>
            <a:off x="137160" y="137160"/>
            <a:ext cx="1463040" cy="548640"/>
          </a:xfrm>
          <a:prstGeom prst="rect">
            <a:avLst/>
          </a:prstGeom>
          <a:solidFill>
            <a:srgbClr val="E6E6E6"/>
          </a:solidFill>
          <a:ln w="9525" cap="flat" cmpd="sng">
            <a:solidFill>
              <a:srgbClr val="E6E6E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 to Overview</a:t>
            </a:r>
            <a:endParaRPr/>
          </a:p>
        </p:txBody>
      </p:sp>
      <p:sp>
        <p:nvSpPr>
          <p:cNvPr id="198" name="Google Shape;198;p6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BEFFA1"/>
          </a:solidFill>
          <a:ln w="9525" cap="flat" cmpd="sng">
            <a:solidFill>
              <a:srgbClr val="BEFFA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Capability Development &amp; Procurement</a:t>
            </a:r>
            <a:endParaRPr/>
          </a:p>
        </p:txBody>
      </p:sp>
      <p:sp>
        <p:nvSpPr>
          <p:cNvPr id="199" name="Google Shape;199;p6"/>
          <p:cNvSpPr/>
          <p:nvPr/>
        </p:nvSpPr>
        <p:spPr>
          <a:xfrm>
            <a:off x="685800" y="2240280"/>
            <a:ext cx="1115568" cy="731520"/>
          </a:xfrm>
          <a:prstGeom prst="rect">
            <a:avLst/>
          </a:prstGeom>
          <a:solidFill>
            <a:srgbClr val="BEFFA1"/>
          </a:solidFill>
          <a:ln w="9525" cap="flat" cmpd="sng">
            <a:solidFill>
              <a:srgbClr val="BEFFA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Capability gaps analysed</a:t>
            </a:r>
            <a:endParaRPr/>
          </a:p>
        </p:txBody>
      </p:sp>
      <p:sp>
        <p:nvSpPr>
          <p:cNvPr id="200" name="Google Shape;200;p6"/>
          <p:cNvSpPr/>
          <p:nvPr/>
        </p:nvSpPr>
        <p:spPr>
          <a:xfrm>
            <a:off x="685800" y="3154680"/>
            <a:ext cx="1115568" cy="731520"/>
          </a:xfrm>
          <a:prstGeom prst="rect">
            <a:avLst/>
          </a:prstGeom>
          <a:solidFill>
            <a:srgbClr val="BEFFA1"/>
          </a:solidFill>
          <a:ln w="9525" cap="flat" cmpd="sng">
            <a:solidFill>
              <a:srgbClr val="BEFFA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Investment priorities set</a:t>
            </a:r>
            <a:endParaRPr/>
          </a:p>
        </p:txBody>
      </p:sp>
      <p:sp>
        <p:nvSpPr>
          <p:cNvPr id="201" name="Google Shape;201;p6"/>
          <p:cNvSpPr/>
          <p:nvPr/>
        </p:nvSpPr>
        <p:spPr>
          <a:xfrm>
            <a:off x="685800" y="4069080"/>
            <a:ext cx="1115568" cy="731520"/>
          </a:xfrm>
          <a:prstGeom prst="rect">
            <a:avLst/>
          </a:prstGeom>
          <a:solidFill>
            <a:srgbClr val="BEFFA1"/>
          </a:solidFill>
          <a:ln w="9525" cap="flat" cmpd="sng">
            <a:solidFill>
              <a:srgbClr val="BEFFA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Funding approved</a:t>
            </a:r>
            <a:endParaRPr/>
          </a:p>
        </p:txBody>
      </p:sp>
      <p:sp>
        <p:nvSpPr>
          <p:cNvPr id="202" name="Google Shape;202;p6"/>
          <p:cNvSpPr/>
          <p:nvPr/>
        </p:nvSpPr>
        <p:spPr>
          <a:xfrm>
            <a:off x="1938528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6"/>
          <p:cNvSpPr/>
          <p:nvPr/>
        </p:nvSpPr>
        <p:spPr>
          <a:xfrm>
            <a:off x="2350008" y="2506980"/>
            <a:ext cx="1115568" cy="922020"/>
          </a:xfrm>
          <a:prstGeom prst="rect">
            <a:avLst/>
          </a:prstGeom>
          <a:solidFill>
            <a:srgbClr val="BEFFA1"/>
          </a:solidFill>
          <a:ln w="9525" cap="flat" cmpd="sng">
            <a:solidFill>
              <a:srgbClr val="BEFFA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P-8A, C-130J &amp; maritime-strike options procured</a:t>
            </a:r>
            <a:endParaRPr/>
          </a:p>
        </p:txBody>
      </p:sp>
      <p:sp>
        <p:nvSpPr>
          <p:cNvPr id="204" name="Google Shape;204;p6"/>
          <p:cNvSpPr/>
          <p:nvPr/>
        </p:nvSpPr>
        <p:spPr>
          <a:xfrm>
            <a:off x="2350008" y="3611880"/>
            <a:ext cx="1115568" cy="975360"/>
          </a:xfrm>
          <a:prstGeom prst="rect">
            <a:avLst/>
          </a:prstGeom>
          <a:solidFill>
            <a:srgbClr val="BEFFA1"/>
          </a:solidFill>
          <a:ln w="9525" cap="flat" cmpd="sng">
            <a:solidFill>
              <a:srgbClr val="BEFFA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Estate regeneration investment launched</a:t>
            </a:r>
            <a:endParaRPr/>
          </a:p>
        </p:txBody>
      </p:sp>
      <p:sp>
        <p:nvSpPr>
          <p:cNvPr id="205" name="Google Shape;205;p6"/>
          <p:cNvSpPr/>
          <p:nvPr/>
        </p:nvSpPr>
        <p:spPr>
          <a:xfrm>
            <a:off x="3602736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6"/>
          <p:cNvSpPr/>
          <p:nvPr/>
        </p:nvSpPr>
        <p:spPr>
          <a:xfrm>
            <a:off x="4014216" y="2697480"/>
            <a:ext cx="1115568" cy="731520"/>
          </a:xfrm>
          <a:prstGeom prst="rect">
            <a:avLst/>
          </a:prstGeom>
          <a:solidFill>
            <a:srgbClr val="BEFFA1"/>
          </a:solidFill>
          <a:ln w="9525" cap="flat" cmpd="sng">
            <a:solidFill>
              <a:srgbClr val="BEFFA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Platforms delivered &amp; commissioned</a:t>
            </a:r>
            <a:endParaRPr/>
          </a:p>
        </p:txBody>
      </p:sp>
      <p:sp>
        <p:nvSpPr>
          <p:cNvPr id="207" name="Google Shape;207;p6"/>
          <p:cNvSpPr/>
          <p:nvPr/>
        </p:nvSpPr>
        <p:spPr>
          <a:xfrm>
            <a:off x="4014216" y="3611880"/>
            <a:ext cx="1115568" cy="731520"/>
          </a:xfrm>
          <a:prstGeom prst="rect">
            <a:avLst/>
          </a:prstGeom>
          <a:solidFill>
            <a:srgbClr val="BEFFA1"/>
          </a:solidFill>
          <a:ln w="9525" cap="flat" cmpd="sng">
            <a:solidFill>
              <a:srgbClr val="BEFFA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Crews trained on new systems</a:t>
            </a:r>
            <a:endParaRPr/>
          </a:p>
        </p:txBody>
      </p:sp>
      <p:sp>
        <p:nvSpPr>
          <p:cNvPr id="208" name="Google Shape;208;p6"/>
          <p:cNvSpPr/>
          <p:nvPr/>
        </p:nvSpPr>
        <p:spPr>
          <a:xfrm>
            <a:off x="5266944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6"/>
          <p:cNvSpPr/>
          <p:nvPr/>
        </p:nvSpPr>
        <p:spPr>
          <a:xfrm>
            <a:off x="5678424" y="2697480"/>
            <a:ext cx="1115568" cy="731520"/>
          </a:xfrm>
          <a:prstGeom prst="rect">
            <a:avLst/>
          </a:prstGeom>
          <a:solidFill>
            <a:srgbClr val="BEFFA1"/>
          </a:solidFill>
          <a:ln w="9525" cap="flat" cmpd="sng">
            <a:solidFill>
              <a:srgbClr val="BEFFA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Operational integration achieved</a:t>
            </a:r>
            <a:endParaRPr/>
          </a:p>
        </p:txBody>
      </p:sp>
      <p:sp>
        <p:nvSpPr>
          <p:cNvPr id="210" name="Google Shape;210;p6"/>
          <p:cNvSpPr/>
          <p:nvPr/>
        </p:nvSpPr>
        <p:spPr>
          <a:xfrm>
            <a:off x="5678424" y="3611880"/>
            <a:ext cx="1115568" cy="731520"/>
          </a:xfrm>
          <a:prstGeom prst="rect">
            <a:avLst/>
          </a:prstGeom>
          <a:solidFill>
            <a:srgbClr val="BEFFA1"/>
          </a:solidFill>
          <a:ln w="9525" cap="flat" cmpd="sng">
            <a:solidFill>
              <a:srgbClr val="BEFFA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Capability performance evaluated</a:t>
            </a:r>
            <a:endParaRPr/>
          </a:p>
        </p:txBody>
      </p:sp>
      <p:sp>
        <p:nvSpPr>
          <p:cNvPr id="211" name="Google Shape;211;p6"/>
          <p:cNvSpPr/>
          <p:nvPr/>
        </p:nvSpPr>
        <p:spPr>
          <a:xfrm>
            <a:off x="6931152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6"/>
          <p:cNvSpPr/>
          <p:nvPr/>
        </p:nvSpPr>
        <p:spPr>
          <a:xfrm>
            <a:off x="7342632" y="2567940"/>
            <a:ext cx="1184148" cy="861060"/>
          </a:xfrm>
          <a:prstGeom prst="rect">
            <a:avLst/>
          </a:prstGeom>
          <a:solidFill>
            <a:srgbClr val="BEFFA1"/>
          </a:solidFill>
          <a:ln w="9525" cap="flat" cmpd="sng">
            <a:solidFill>
              <a:srgbClr val="BEFFA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Future-force capability realised</a:t>
            </a:r>
            <a:endParaRPr sz="12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6"/>
          <p:cNvSpPr/>
          <p:nvPr/>
        </p:nvSpPr>
        <p:spPr>
          <a:xfrm>
            <a:off x="7342632" y="3611880"/>
            <a:ext cx="1184148" cy="861060"/>
          </a:xfrm>
          <a:prstGeom prst="rect">
            <a:avLst/>
          </a:prstGeom>
          <a:solidFill>
            <a:srgbClr val="BEFFA1"/>
          </a:solidFill>
          <a:ln w="9525" cap="flat" cmpd="sng">
            <a:solidFill>
              <a:srgbClr val="BEFFA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Operational effectiveness enhanced</a:t>
            </a:r>
            <a:endParaRPr/>
          </a:p>
        </p:txBody>
      </p:sp>
      <p:sp>
        <p:nvSpPr>
          <p:cNvPr id="215" name="Google Shape;215;p6"/>
          <p:cNvSpPr txBox="1"/>
          <p:nvPr/>
        </p:nvSpPr>
        <p:spPr>
          <a:xfrm>
            <a:off x="6962575" y="6017175"/>
            <a:ext cx="1872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  <a:endParaRPr/>
          </a:p>
        </p:txBody>
      </p:sp>
      <p:pic>
        <p:nvPicPr>
          <p:cNvPr id="216" name="Google Shape;216;p6" title="Doview new.jpe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35125" y="601717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118A416-0929-7A08-955C-719F3DB33119}"/>
              </a:ext>
            </a:extLst>
          </p:cNvPr>
          <p:cNvSpPr txBox="1"/>
          <p:nvPr/>
        </p:nvSpPr>
        <p:spPr>
          <a:xfrm>
            <a:off x="792319" y="6539004"/>
            <a:ext cx="80428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Not endorsed. From online info via free ChatGPT prompt. Use at own risk re IP &amp; accuracy. Dr Paul Duignan </a:t>
            </a:r>
            <a:r>
              <a:rPr lang="en-NZ" sz="1000" kern="100" dirty="0" err="1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DoViewPlanning.org</a:t>
            </a:r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2025-06-21 19:26</a:t>
            </a:r>
            <a:endParaRPr lang="en-NZ" sz="1000" kern="100" dirty="0">
              <a:solidFill>
                <a:srgbClr val="5A5A5A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Google Shape;129;p2">
            <a:extLst>
              <a:ext uri="{FF2B5EF4-FFF2-40B4-BE49-F238E27FC236}">
                <a16:creationId xmlns:a16="http://schemas.microsoft.com/office/drawing/2014/main" id="{A5BAB39A-A99D-1D46-4966-25D0AE4969C7}"/>
              </a:ext>
            </a:extLst>
          </p:cNvPr>
          <p:cNvSpPr txBox="1"/>
          <p:nvPr/>
        </p:nvSpPr>
        <p:spPr>
          <a:xfrm>
            <a:off x="7049387" y="72775"/>
            <a:ext cx="2094614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algn="ctr">
              <a:buClr>
                <a:schemeClr val="dk1"/>
              </a:buClr>
              <a:buSzPts val="1100"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</a:t>
            </a:r>
            <a:r>
              <a:rPr lang="en-US" sz="1200" dirty="0" err="1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Defence</a:t>
            </a: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 Force (NZDF)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7">
            <a:hlinkClick r:id="rId3" action="ppaction://hlinksldjump"/>
          </p:cNvPr>
          <p:cNvSpPr/>
          <p:nvPr/>
        </p:nvSpPr>
        <p:spPr>
          <a:xfrm>
            <a:off x="137160" y="137160"/>
            <a:ext cx="1463040" cy="548640"/>
          </a:xfrm>
          <a:prstGeom prst="rect">
            <a:avLst/>
          </a:prstGeom>
          <a:solidFill>
            <a:srgbClr val="E6E6E6"/>
          </a:solidFill>
          <a:ln w="9525" cap="flat" cmpd="sng">
            <a:solidFill>
              <a:srgbClr val="E6E6E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 to Overview</a:t>
            </a:r>
            <a:endParaRPr/>
          </a:p>
        </p:txBody>
      </p:sp>
      <p:sp>
        <p:nvSpPr>
          <p:cNvPr id="223" name="Google Shape;223;p7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D4C9A4"/>
          </a:solidFill>
          <a:ln w="9525" cap="flat" cmpd="sng">
            <a:solidFill>
              <a:srgbClr val="D4C9A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Cyber Defence &amp; Digital Transformation</a:t>
            </a:r>
            <a:endParaRPr/>
          </a:p>
        </p:txBody>
      </p:sp>
      <p:sp>
        <p:nvSpPr>
          <p:cNvPr id="224" name="Google Shape;224;p7"/>
          <p:cNvSpPr/>
          <p:nvPr/>
        </p:nvSpPr>
        <p:spPr>
          <a:xfrm>
            <a:off x="685800" y="2697480"/>
            <a:ext cx="1531620" cy="731520"/>
          </a:xfrm>
          <a:prstGeom prst="rect">
            <a:avLst/>
          </a:prstGeom>
          <a:solidFill>
            <a:srgbClr val="D4C9A4"/>
          </a:solidFill>
          <a:ln w="9525" cap="flat" cmpd="sng">
            <a:solidFill>
              <a:srgbClr val="D4C9A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Cyber-threat landscape assessed</a:t>
            </a:r>
            <a:endParaRPr/>
          </a:p>
        </p:txBody>
      </p:sp>
      <p:sp>
        <p:nvSpPr>
          <p:cNvPr id="225" name="Google Shape;225;p7"/>
          <p:cNvSpPr/>
          <p:nvPr/>
        </p:nvSpPr>
        <p:spPr>
          <a:xfrm>
            <a:off x="685800" y="3611880"/>
            <a:ext cx="1531620" cy="731520"/>
          </a:xfrm>
          <a:prstGeom prst="rect">
            <a:avLst/>
          </a:prstGeom>
          <a:solidFill>
            <a:srgbClr val="D4C9A4"/>
          </a:solidFill>
          <a:ln w="9525" cap="flat" cmpd="sng">
            <a:solidFill>
              <a:srgbClr val="D4C9A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Cyber policy &amp; governance established</a:t>
            </a:r>
            <a:endParaRPr/>
          </a:p>
        </p:txBody>
      </p:sp>
      <p:sp>
        <p:nvSpPr>
          <p:cNvPr id="226" name="Google Shape;226;p7"/>
          <p:cNvSpPr/>
          <p:nvPr/>
        </p:nvSpPr>
        <p:spPr>
          <a:xfrm>
            <a:off x="235458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7"/>
          <p:cNvSpPr/>
          <p:nvPr/>
        </p:nvSpPr>
        <p:spPr>
          <a:xfrm>
            <a:off x="2766060" y="2240280"/>
            <a:ext cx="1531620" cy="731520"/>
          </a:xfrm>
          <a:prstGeom prst="rect">
            <a:avLst/>
          </a:prstGeom>
          <a:solidFill>
            <a:srgbClr val="D4C9A4"/>
          </a:solidFill>
          <a:ln w="9525" cap="flat" cmpd="sng">
            <a:solidFill>
              <a:srgbClr val="D4C9A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Secure networks upgraded</a:t>
            </a:r>
            <a:endParaRPr/>
          </a:p>
        </p:txBody>
      </p:sp>
      <p:sp>
        <p:nvSpPr>
          <p:cNvPr id="228" name="Google Shape;228;p7"/>
          <p:cNvSpPr/>
          <p:nvPr/>
        </p:nvSpPr>
        <p:spPr>
          <a:xfrm>
            <a:off x="2766060" y="3154680"/>
            <a:ext cx="1531620" cy="731520"/>
          </a:xfrm>
          <a:prstGeom prst="rect">
            <a:avLst/>
          </a:prstGeom>
          <a:solidFill>
            <a:srgbClr val="D4C9A4"/>
          </a:solidFill>
          <a:ln w="9525" cap="flat" cmpd="sng">
            <a:solidFill>
              <a:srgbClr val="D4C9A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Incident-response teams staffed</a:t>
            </a:r>
            <a:endParaRPr/>
          </a:p>
        </p:txBody>
      </p:sp>
      <p:sp>
        <p:nvSpPr>
          <p:cNvPr id="229" name="Google Shape;229;p7"/>
          <p:cNvSpPr/>
          <p:nvPr/>
        </p:nvSpPr>
        <p:spPr>
          <a:xfrm>
            <a:off x="2766060" y="4069080"/>
            <a:ext cx="1531620" cy="731520"/>
          </a:xfrm>
          <a:prstGeom prst="rect">
            <a:avLst/>
          </a:prstGeom>
          <a:solidFill>
            <a:srgbClr val="D4C9A4"/>
          </a:solidFill>
          <a:ln w="9525" cap="flat" cmpd="sng">
            <a:solidFill>
              <a:srgbClr val="D4C9A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User awareness raised</a:t>
            </a:r>
            <a:endParaRPr/>
          </a:p>
        </p:txBody>
      </p:sp>
      <p:sp>
        <p:nvSpPr>
          <p:cNvPr id="230" name="Google Shape;230;p7"/>
          <p:cNvSpPr/>
          <p:nvPr/>
        </p:nvSpPr>
        <p:spPr>
          <a:xfrm>
            <a:off x="443484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7"/>
          <p:cNvSpPr/>
          <p:nvPr/>
        </p:nvSpPr>
        <p:spPr>
          <a:xfrm>
            <a:off x="4846320" y="2240280"/>
            <a:ext cx="1531620" cy="731520"/>
          </a:xfrm>
          <a:prstGeom prst="rect">
            <a:avLst/>
          </a:prstGeom>
          <a:solidFill>
            <a:srgbClr val="D4C9A4"/>
          </a:solidFill>
          <a:ln w="9525" cap="flat" cmpd="sng">
            <a:solidFill>
              <a:srgbClr val="D4C9A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Defensive cyber-ops conducted</a:t>
            </a:r>
            <a:endParaRPr/>
          </a:p>
        </p:txBody>
      </p:sp>
      <p:sp>
        <p:nvSpPr>
          <p:cNvPr id="232" name="Google Shape;232;p7"/>
          <p:cNvSpPr/>
          <p:nvPr/>
        </p:nvSpPr>
        <p:spPr>
          <a:xfrm>
            <a:off x="4846320" y="3154680"/>
            <a:ext cx="1531620" cy="731520"/>
          </a:xfrm>
          <a:prstGeom prst="rect">
            <a:avLst/>
          </a:prstGeom>
          <a:solidFill>
            <a:srgbClr val="D4C9A4"/>
          </a:solidFill>
          <a:ln w="9525" cap="flat" cmpd="sng">
            <a:solidFill>
              <a:srgbClr val="D4C9A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Operational data fused</a:t>
            </a:r>
            <a:endParaRPr/>
          </a:p>
        </p:txBody>
      </p:sp>
      <p:sp>
        <p:nvSpPr>
          <p:cNvPr id="233" name="Google Shape;233;p7"/>
          <p:cNvSpPr/>
          <p:nvPr/>
        </p:nvSpPr>
        <p:spPr>
          <a:xfrm>
            <a:off x="4846320" y="4069080"/>
            <a:ext cx="1531620" cy="731520"/>
          </a:xfrm>
          <a:prstGeom prst="rect">
            <a:avLst/>
          </a:prstGeom>
          <a:solidFill>
            <a:srgbClr val="D4C9A4"/>
          </a:solidFill>
          <a:ln w="9525" cap="flat" cmpd="sng">
            <a:solidFill>
              <a:srgbClr val="D4C9A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AI-enabled analytics deployed</a:t>
            </a:r>
            <a:endParaRPr/>
          </a:p>
        </p:txBody>
      </p:sp>
      <p:sp>
        <p:nvSpPr>
          <p:cNvPr id="234" name="Google Shape;234;p7"/>
          <p:cNvSpPr/>
          <p:nvPr/>
        </p:nvSpPr>
        <p:spPr>
          <a:xfrm>
            <a:off x="651510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7"/>
          <p:cNvSpPr/>
          <p:nvPr/>
        </p:nvSpPr>
        <p:spPr>
          <a:xfrm>
            <a:off x="6926580" y="2697480"/>
            <a:ext cx="1531620" cy="731520"/>
          </a:xfrm>
          <a:prstGeom prst="rect">
            <a:avLst/>
          </a:prstGeom>
          <a:solidFill>
            <a:srgbClr val="D4C9A4"/>
          </a:solidFill>
          <a:ln w="9525" cap="flat" cmpd="sng">
            <a:solidFill>
              <a:srgbClr val="D4C9A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Information advantage secured</a:t>
            </a:r>
            <a:endParaRPr/>
          </a:p>
        </p:txBody>
      </p:sp>
      <p:sp>
        <p:nvSpPr>
          <p:cNvPr id="236" name="Google Shape;236;p7"/>
          <p:cNvSpPr/>
          <p:nvPr/>
        </p:nvSpPr>
        <p:spPr>
          <a:xfrm>
            <a:off x="6926580" y="3611880"/>
            <a:ext cx="1531620" cy="731520"/>
          </a:xfrm>
          <a:prstGeom prst="rect">
            <a:avLst/>
          </a:prstGeom>
          <a:solidFill>
            <a:srgbClr val="D4C9A4"/>
          </a:solidFill>
          <a:ln w="9525" cap="flat" cmpd="sng">
            <a:solidFill>
              <a:srgbClr val="D4C9A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Mission-critical networks safeguarded</a:t>
            </a:r>
            <a:endParaRPr/>
          </a:p>
        </p:txBody>
      </p:sp>
      <p:sp>
        <p:nvSpPr>
          <p:cNvPr id="238" name="Google Shape;238;p7"/>
          <p:cNvSpPr txBox="1"/>
          <p:nvPr/>
        </p:nvSpPr>
        <p:spPr>
          <a:xfrm>
            <a:off x="6962575" y="6017175"/>
            <a:ext cx="1872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  <a:endParaRPr/>
          </a:p>
        </p:txBody>
      </p:sp>
      <p:pic>
        <p:nvPicPr>
          <p:cNvPr id="239" name="Google Shape;239;p7" title="Doview new.jpe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35125" y="601717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C52A50F-9BF0-7399-DF34-BC57C14B8695}"/>
              </a:ext>
            </a:extLst>
          </p:cNvPr>
          <p:cNvSpPr txBox="1"/>
          <p:nvPr/>
        </p:nvSpPr>
        <p:spPr>
          <a:xfrm>
            <a:off x="792319" y="6539004"/>
            <a:ext cx="80428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Not endorsed. From online info via free ChatGPT prompt. Use at own risk re IP &amp; accuracy. Dr Paul Duignan </a:t>
            </a:r>
            <a:r>
              <a:rPr lang="en-NZ" sz="1000" kern="100" dirty="0" err="1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DoViewPlanning.org</a:t>
            </a:r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2025-06-21 19:26</a:t>
            </a:r>
            <a:endParaRPr lang="en-NZ" sz="1000" kern="100" dirty="0">
              <a:solidFill>
                <a:srgbClr val="5A5A5A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Google Shape;129;p2">
            <a:extLst>
              <a:ext uri="{FF2B5EF4-FFF2-40B4-BE49-F238E27FC236}">
                <a16:creationId xmlns:a16="http://schemas.microsoft.com/office/drawing/2014/main" id="{C737421C-25DE-614C-A0A2-53959B869F48}"/>
              </a:ext>
            </a:extLst>
          </p:cNvPr>
          <p:cNvSpPr txBox="1"/>
          <p:nvPr/>
        </p:nvSpPr>
        <p:spPr>
          <a:xfrm>
            <a:off x="7049387" y="72775"/>
            <a:ext cx="2094614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algn="ctr">
              <a:buClr>
                <a:schemeClr val="dk1"/>
              </a:buClr>
              <a:buSzPts val="1100"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</a:t>
            </a:r>
            <a:r>
              <a:rPr lang="en-US" sz="1200" dirty="0" err="1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Defence</a:t>
            </a: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 Force (NZDF)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8">
            <a:hlinkClick r:id="rId3" action="ppaction://hlinksldjump"/>
          </p:cNvPr>
          <p:cNvSpPr/>
          <p:nvPr/>
        </p:nvSpPr>
        <p:spPr>
          <a:xfrm>
            <a:off x="137160" y="137160"/>
            <a:ext cx="1463040" cy="548640"/>
          </a:xfrm>
          <a:prstGeom prst="rect">
            <a:avLst/>
          </a:prstGeom>
          <a:solidFill>
            <a:srgbClr val="E6E6E6"/>
          </a:solidFill>
          <a:ln w="9525" cap="flat" cmpd="sng">
            <a:solidFill>
              <a:srgbClr val="E6E6E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 to Overview</a:t>
            </a:r>
            <a:endParaRPr/>
          </a:p>
        </p:txBody>
      </p:sp>
      <p:sp>
        <p:nvSpPr>
          <p:cNvPr id="246" name="Google Shape;246;p8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B6BCF2"/>
          </a:solidFill>
          <a:ln w="9525" cap="flat" cmpd="sng">
            <a:solidFill>
              <a:srgbClr val="B6BCF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Sustainability &amp; Environmental Stewardship</a:t>
            </a:r>
            <a:endParaRPr/>
          </a:p>
        </p:txBody>
      </p:sp>
      <p:sp>
        <p:nvSpPr>
          <p:cNvPr id="247" name="Google Shape;247;p8"/>
          <p:cNvSpPr/>
          <p:nvPr/>
        </p:nvSpPr>
        <p:spPr>
          <a:xfrm>
            <a:off x="685800" y="2697480"/>
            <a:ext cx="1531620" cy="731520"/>
          </a:xfrm>
          <a:prstGeom prst="rect">
            <a:avLst/>
          </a:prstGeom>
          <a:solidFill>
            <a:srgbClr val="B6BCF2"/>
          </a:solidFill>
          <a:ln w="9525" cap="flat" cmpd="sng">
            <a:solidFill>
              <a:srgbClr val="B6BCF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Emissions baselines measured</a:t>
            </a:r>
            <a:endParaRPr/>
          </a:p>
        </p:txBody>
      </p:sp>
      <p:sp>
        <p:nvSpPr>
          <p:cNvPr id="248" name="Google Shape;248;p8"/>
          <p:cNvSpPr/>
          <p:nvPr/>
        </p:nvSpPr>
        <p:spPr>
          <a:xfrm>
            <a:off x="685800" y="3611880"/>
            <a:ext cx="1531620" cy="731520"/>
          </a:xfrm>
          <a:prstGeom prst="rect">
            <a:avLst/>
          </a:prstGeom>
          <a:solidFill>
            <a:srgbClr val="B6BCF2"/>
          </a:solidFill>
          <a:ln w="9525" cap="flat" cmpd="sng">
            <a:solidFill>
              <a:srgbClr val="B6BCF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Climate-risk assessment completed</a:t>
            </a:r>
            <a:endParaRPr/>
          </a:p>
        </p:txBody>
      </p:sp>
      <p:sp>
        <p:nvSpPr>
          <p:cNvPr id="249" name="Google Shape;249;p8"/>
          <p:cNvSpPr/>
          <p:nvPr/>
        </p:nvSpPr>
        <p:spPr>
          <a:xfrm>
            <a:off x="235458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8"/>
          <p:cNvSpPr/>
          <p:nvPr/>
        </p:nvSpPr>
        <p:spPr>
          <a:xfrm>
            <a:off x="2766060" y="2240280"/>
            <a:ext cx="1531620" cy="731520"/>
          </a:xfrm>
          <a:prstGeom prst="rect">
            <a:avLst/>
          </a:prstGeom>
          <a:solidFill>
            <a:srgbClr val="B6BCF2"/>
          </a:solidFill>
          <a:ln w="9525" cap="flat" cmpd="sng">
            <a:solidFill>
              <a:srgbClr val="B6BCF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Low-emission platforms selected</a:t>
            </a:r>
            <a:endParaRPr/>
          </a:p>
        </p:txBody>
      </p:sp>
      <p:sp>
        <p:nvSpPr>
          <p:cNvPr id="251" name="Google Shape;251;p8"/>
          <p:cNvSpPr/>
          <p:nvPr/>
        </p:nvSpPr>
        <p:spPr>
          <a:xfrm>
            <a:off x="2766060" y="3154680"/>
            <a:ext cx="1531620" cy="731520"/>
          </a:xfrm>
          <a:prstGeom prst="rect">
            <a:avLst/>
          </a:prstGeom>
          <a:solidFill>
            <a:srgbClr val="B6BCF2"/>
          </a:solidFill>
          <a:ln w="9525" cap="flat" cmpd="sng">
            <a:solidFill>
              <a:srgbClr val="B6BCF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Fuel-efficiency programmes run</a:t>
            </a:r>
            <a:endParaRPr/>
          </a:p>
        </p:txBody>
      </p:sp>
      <p:sp>
        <p:nvSpPr>
          <p:cNvPr id="252" name="Google Shape;252;p8"/>
          <p:cNvSpPr/>
          <p:nvPr/>
        </p:nvSpPr>
        <p:spPr>
          <a:xfrm>
            <a:off x="2766060" y="4069080"/>
            <a:ext cx="1531620" cy="731520"/>
          </a:xfrm>
          <a:prstGeom prst="rect">
            <a:avLst/>
          </a:prstGeom>
          <a:solidFill>
            <a:srgbClr val="B6BCF2"/>
          </a:solidFill>
          <a:ln w="9525" cap="flat" cmpd="sng">
            <a:solidFill>
              <a:srgbClr val="B6BCF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Estate energy upgrades underway</a:t>
            </a:r>
            <a:endParaRPr/>
          </a:p>
        </p:txBody>
      </p:sp>
      <p:sp>
        <p:nvSpPr>
          <p:cNvPr id="253" name="Google Shape;253;p8"/>
          <p:cNvSpPr/>
          <p:nvPr/>
        </p:nvSpPr>
        <p:spPr>
          <a:xfrm>
            <a:off x="443484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8"/>
          <p:cNvSpPr/>
          <p:nvPr/>
        </p:nvSpPr>
        <p:spPr>
          <a:xfrm>
            <a:off x="4846320" y="2240280"/>
            <a:ext cx="1531620" cy="731520"/>
          </a:xfrm>
          <a:prstGeom prst="rect">
            <a:avLst/>
          </a:prstGeom>
          <a:solidFill>
            <a:srgbClr val="B6BCF2"/>
          </a:solidFill>
          <a:ln w="9525" cap="flat" cmpd="sng">
            <a:solidFill>
              <a:srgbClr val="B6BCF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Environmental compliance monitored</a:t>
            </a:r>
            <a:endParaRPr/>
          </a:p>
        </p:txBody>
      </p:sp>
      <p:sp>
        <p:nvSpPr>
          <p:cNvPr id="255" name="Google Shape;255;p8"/>
          <p:cNvSpPr/>
          <p:nvPr/>
        </p:nvSpPr>
        <p:spPr>
          <a:xfrm>
            <a:off x="4846320" y="3154680"/>
            <a:ext cx="1531620" cy="731520"/>
          </a:xfrm>
          <a:prstGeom prst="rect">
            <a:avLst/>
          </a:prstGeom>
          <a:solidFill>
            <a:srgbClr val="B6BCF2"/>
          </a:solidFill>
          <a:ln w="9525" cap="flat" cmpd="sng">
            <a:solidFill>
              <a:srgbClr val="B6BCF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Biodiversity protection actions taken</a:t>
            </a:r>
            <a:endParaRPr/>
          </a:p>
        </p:txBody>
      </p:sp>
      <p:sp>
        <p:nvSpPr>
          <p:cNvPr id="256" name="Google Shape;256;p8"/>
          <p:cNvSpPr/>
          <p:nvPr/>
        </p:nvSpPr>
        <p:spPr>
          <a:xfrm>
            <a:off x="4846320" y="4069080"/>
            <a:ext cx="1531620" cy="731520"/>
          </a:xfrm>
          <a:prstGeom prst="rect">
            <a:avLst/>
          </a:prstGeom>
          <a:solidFill>
            <a:srgbClr val="B6BCF2"/>
          </a:solidFill>
          <a:ln w="9525" cap="flat" cmpd="sng">
            <a:solidFill>
              <a:srgbClr val="B6BCF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Antarctic protocols observed</a:t>
            </a:r>
            <a:endParaRPr/>
          </a:p>
        </p:txBody>
      </p:sp>
      <p:sp>
        <p:nvSpPr>
          <p:cNvPr id="257" name="Google Shape;257;p8"/>
          <p:cNvSpPr/>
          <p:nvPr/>
        </p:nvSpPr>
        <p:spPr>
          <a:xfrm>
            <a:off x="651510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8"/>
          <p:cNvSpPr/>
          <p:nvPr/>
        </p:nvSpPr>
        <p:spPr>
          <a:xfrm>
            <a:off x="6926580" y="1965960"/>
            <a:ext cx="1531620" cy="1005840"/>
          </a:xfrm>
          <a:prstGeom prst="rect">
            <a:avLst/>
          </a:prstGeom>
          <a:solidFill>
            <a:srgbClr val="B6BCF2"/>
          </a:solidFill>
          <a:ln w="9525" cap="flat" cmpd="sng">
            <a:solidFill>
              <a:srgbClr val="B6BCF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Sustainable defence operations achieved</a:t>
            </a:r>
            <a:endParaRPr/>
          </a:p>
        </p:txBody>
      </p:sp>
      <p:sp>
        <p:nvSpPr>
          <p:cNvPr id="259" name="Google Shape;259;p8"/>
          <p:cNvSpPr/>
          <p:nvPr/>
        </p:nvSpPr>
        <p:spPr>
          <a:xfrm>
            <a:off x="6926580" y="3154680"/>
            <a:ext cx="1531620" cy="731520"/>
          </a:xfrm>
          <a:prstGeom prst="rect">
            <a:avLst/>
          </a:prstGeom>
          <a:solidFill>
            <a:srgbClr val="B6BCF2"/>
          </a:solidFill>
          <a:ln w="9525" cap="flat" cmpd="sng">
            <a:solidFill>
              <a:srgbClr val="B6BCF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Climate resilience embedded</a:t>
            </a:r>
            <a:endParaRPr/>
          </a:p>
        </p:txBody>
      </p:sp>
      <p:sp>
        <p:nvSpPr>
          <p:cNvPr id="260" name="Google Shape;260;p8"/>
          <p:cNvSpPr/>
          <p:nvPr/>
        </p:nvSpPr>
        <p:spPr>
          <a:xfrm>
            <a:off x="6926580" y="4069080"/>
            <a:ext cx="1531620" cy="731520"/>
          </a:xfrm>
          <a:prstGeom prst="rect">
            <a:avLst/>
          </a:prstGeom>
          <a:solidFill>
            <a:srgbClr val="B6BCF2"/>
          </a:solidFill>
          <a:ln w="9525" cap="flat" cmpd="sng">
            <a:solidFill>
              <a:srgbClr val="B6BCF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Defence carbon footprint reduced</a:t>
            </a:r>
            <a:endParaRPr/>
          </a:p>
        </p:txBody>
      </p:sp>
      <p:sp>
        <p:nvSpPr>
          <p:cNvPr id="262" name="Google Shape;262;p8"/>
          <p:cNvSpPr txBox="1"/>
          <p:nvPr/>
        </p:nvSpPr>
        <p:spPr>
          <a:xfrm>
            <a:off x="6962575" y="6017175"/>
            <a:ext cx="1872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  <a:endParaRPr/>
          </a:p>
        </p:txBody>
      </p:sp>
      <p:pic>
        <p:nvPicPr>
          <p:cNvPr id="263" name="Google Shape;263;p8" title="Doview new.jpe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35125" y="601717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0A967E0-D59D-2A60-DC25-282BC79C2D5F}"/>
              </a:ext>
            </a:extLst>
          </p:cNvPr>
          <p:cNvSpPr txBox="1"/>
          <p:nvPr/>
        </p:nvSpPr>
        <p:spPr>
          <a:xfrm>
            <a:off x="792319" y="6539004"/>
            <a:ext cx="80428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Not endorsed. From online info via free ChatGPT prompt. Use at own risk re IP &amp; accuracy. Dr Paul Duignan </a:t>
            </a:r>
            <a:r>
              <a:rPr lang="en-NZ" sz="1000" kern="100" dirty="0" err="1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DoViewPlanning.org</a:t>
            </a:r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2025-06-21 19:26</a:t>
            </a:r>
            <a:endParaRPr lang="en-NZ" sz="1000" kern="100" dirty="0">
              <a:solidFill>
                <a:srgbClr val="5A5A5A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Google Shape;129;p2">
            <a:extLst>
              <a:ext uri="{FF2B5EF4-FFF2-40B4-BE49-F238E27FC236}">
                <a16:creationId xmlns:a16="http://schemas.microsoft.com/office/drawing/2014/main" id="{8F528B72-8C47-0ABD-02C4-B15C9A2FEB8A}"/>
              </a:ext>
            </a:extLst>
          </p:cNvPr>
          <p:cNvSpPr txBox="1"/>
          <p:nvPr/>
        </p:nvSpPr>
        <p:spPr>
          <a:xfrm>
            <a:off x="7049387" y="72775"/>
            <a:ext cx="2094614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algn="ctr">
              <a:buClr>
                <a:schemeClr val="dk1"/>
              </a:buClr>
              <a:buSzPts val="1100"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</a:t>
            </a:r>
            <a:r>
              <a:rPr lang="en-US" sz="1200" dirty="0" err="1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Defence</a:t>
            </a: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 Force (NZDF)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9">
            <a:hlinkClick r:id="rId3" action="ppaction://hlinksldjump"/>
          </p:cNvPr>
          <p:cNvSpPr/>
          <p:nvPr/>
        </p:nvSpPr>
        <p:spPr>
          <a:xfrm>
            <a:off x="137160" y="137160"/>
            <a:ext cx="1463040" cy="548640"/>
          </a:xfrm>
          <a:prstGeom prst="rect">
            <a:avLst/>
          </a:prstGeom>
          <a:solidFill>
            <a:srgbClr val="E6E6E6"/>
          </a:solidFill>
          <a:ln w="9525" cap="flat" cmpd="sng">
            <a:solidFill>
              <a:srgbClr val="E6E6E6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Back to Overview</a:t>
            </a:r>
            <a:endParaRPr/>
          </a:p>
        </p:txBody>
      </p:sp>
      <p:sp>
        <p:nvSpPr>
          <p:cNvPr id="270" name="Google Shape;270;p9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EBE8F"/>
          </a:solidFill>
          <a:ln w="9525" cap="flat" cmpd="sng">
            <a:solidFill>
              <a:srgbClr val="FEBE8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Training &amp; Education</a:t>
            </a:r>
            <a:endParaRPr/>
          </a:p>
        </p:txBody>
      </p:sp>
      <p:sp>
        <p:nvSpPr>
          <p:cNvPr id="271" name="Google Shape;271;p9"/>
          <p:cNvSpPr/>
          <p:nvPr/>
        </p:nvSpPr>
        <p:spPr>
          <a:xfrm>
            <a:off x="685800" y="2697480"/>
            <a:ext cx="1531620" cy="731520"/>
          </a:xfrm>
          <a:prstGeom prst="rect">
            <a:avLst/>
          </a:prstGeom>
          <a:solidFill>
            <a:srgbClr val="FEBE8F"/>
          </a:solidFill>
          <a:ln w="9525" cap="flat" cmpd="sng">
            <a:solidFill>
              <a:srgbClr val="FEBE8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Recruit intake targets met</a:t>
            </a:r>
            <a:endParaRPr/>
          </a:p>
        </p:txBody>
      </p:sp>
      <p:sp>
        <p:nvSpPr>
          <p:cNvPr id="272" name="Google Shape;272;p9"/>
          <p:cNvSpPr/>
          <p:nvPr/>
        </p:nvSpPr>
        <p:spPr>
          <a:xfrm>
            <a:off x="685800" y="3611880"/>
            <a:ext cx="1531620" cy="731520"/>
          </a:xfrm>
          <a:prstGeom prst="rect">
            <a:avLst/>
          </a:prstGeom>
          <a:solidFill>
            <a:srgbClr val="FEBE8F"/>
          </a:solidFill>
          <a:ln w="9525" cap="flat" cmpd="sng">
            <a:solidFill>
              <a:srgbClr val="FEBE8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Basic training delivered at Waiouru</a:t>
            </a:r>
            <a:endParaRPr/>
          </a:p>
        </p:txBody>
      </p:sp>
      <p:sp>
        <p:nvSpPr>
          <p:cNvPr id="273" name="Google Shape;273;p9"/>
          <p:cNvSpPr/>
          <p:nvPr/>
        </p:nvSpPr>
        <p:spPr>
          <a:xfrm>
            <a:off x="235458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9"/>
          <p:cNvSpPr/>
          <p:nvPr/>
        </p:nvSpPr>
        <p:spPr>
          <a:xfrm>
            <a:off x="2766060" y="2240280"/>
            <a:ext cx="1531620" cy="731520"/>
          </a:xfrm>
          <a:prstGeom prst="rect">
            <a:avLst/>
          </a:prstGeom>
          <a:solidFill>
            <a:srgbClr val="FEBE8F"/>
          </a:solidFill>
          <a:ln w="9525" cap="flat" cmpd="sng">
            <a:solidFill>
              <a:srgbClr val="FEBE8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Trade &amp; specialist courses run</a:t>
            </a:r>
            <a:endParaRPr/>
          </a:p>
        </p:txBody>
      </p:sp>
      <p:sp>
        <p:nvSpPr>
          <p:cNvPr id="275" name="Google Shape;275;p9"/>
          <p:cNvSpPr/>
          <p:nvPr/>
        </p:nvSpPr>
        <p:spPr>
          <a:xfrm>
            <a:off x="2766060" y="3154680"/>
            <a:ext cx="1531620" cy="731520"/>
          </a:xfrm>
          <a:prstGeom prst="rect">
            <a:avLst/>
          </a:prstGeom>
          <a:solidFill>
            <a:srgbClr val="FEBE8F"/>
          </a:solidFill>
          <a:ln w="9525" cap="flat" cmpd="sng">
            <a:solidFill>
              <a:srgbClr val="FEBE8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Joint exercises held (Southern Katipo)</a:t>
            </a:r>
            <a:endParaRPr/>
          </a:p>
        </p:txBody>
      </p:sp>
      <p:sp>
        <p:nvSpPr>
          <p:cNvPr id="276" name="Google Shape;276;p9"/>
          <p:cNvSpPr/>
          <p:nvPr/>
        </p:nvSpPr>
        <p:spPr>
          <a:xfrm>
            <a:off x="2766060" y="4069080"/>
            <a:ext cx="1531620" cy="731520"/>
          </a:xfrm>
          <a:prstGeom prst="rect">
            <a:avLst/>
          </a:prstGeom>
          <a:solidFill>
            <a:srgbClr val="FEBE8F"/>
          </a:solidFill>
          <a:ln w="9525" cap="flat" cmpd="sng">
            <a:solidFill>
              <a:srgbClr val="FEBE8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Training technologies modernised</a:t>
            </a:r>
            <a:endParaRPr/>
          </a:p>
        </p:txBody>
      </p:sp>
      <p:sp>
        <p:nvSpPr>
          <p:cNvPr id="277" name="Google Shape;277;p9"/>
          <p:cNvSpPr/>
          <p:nvPr/>
        </p:nvSpPr>
        <p:spPr>
          <a:xfrm>
            <a:off x="443484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9"/>
          <p:cNvSpPr/>
          <p:nvPr/>
        </p:nvSpPr>
        <p:spPr>
          <a:xfrm>
            <a:off x="4846320" y="2697480"/>
            <a:ext cx="1531620" cy="731520"/>
          </a:xfrm>
          <a:prstGeom prst="rect">
            <a:avLst/>
          </a:prstGeom>
          <a:solidFill>
            <a:srgbClr val="FEBE8F"/>
          </a:solidFill>
          <a:ln w="9525" cap="flat" cmpd="sng">
            <a:solidFill>
              <a:srgbClr val="FEBE8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Leadership &amp; PME completed</a:t>
            </a:r>
            <a:endParaRPr/>
          </a:p>
        </p:txBody>
      </p:sp>
      <p:sp>
        <p:nvSpPr>
          <p:cNvPr id="279" name="Google Shape;279;p9"/>
          <p:cNvSpPr/>
          <p:nvPr/>
        </p:nvSpPr>
        <p:spPr>
          <a:xfrm>
            <a:off x="4846320" y="3611880"/>
            <a:ext cx="1531620" cy="731520"/>
          </a:xfrm>
          <a:prstGeom prst="rect">
            <a:avLst/>
          </a:prstGeom>
          <a:solidFill>
            <a:srgbClr val="FEBE8F"/>
          </a:solidFill>
          <a:ln w="9525" cap="flat" cmpd="sng">
            <a:solidFill>
              <a:srgbClr val="FEBE8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Space &amp; cyber curricula introduced</a:t>
            </a:r>
            <a:endParaRPr/>
          </a:p>
        </p:txBody>
      </p:sp>
      <p:sp>
        <p:nvSpPr>
          <p:cNvPr id="280" name="Google Shape;280;p9"/>
          <p:cNvSpPr/>
          <p:nvPr/>
        </p:nvSpPr>
        <p:spPr>
          <a:xfrm>
            <a:off x="6515100" y="3406140"/>
            <a:ext cx="2286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8C8C8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9"/>
          <p:cNvSpPr/>
          <p:nvPr/>
        </p:nvSpPr>
        <p:spPr>
          <a:xfrm>
            <a:off x="6987540" y="2823210"/>
            <a:ext cx="1531620" cy="1211580"/>
          </a:xfrm>
          <a:prstGeom prst="rect">
            <a:avLst/>
          </a:prstGeom>
          <a:solidFill>
            <a:srgbClr val="FEBE8F"/>
          </a:solidFill>
          <a:ln w="9525" cap="flat" cmpd="sng">
            <a:solidFill>
              <a:srgbClr val="FEBE8F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Skilled &amp; adaptable personnel produced</a:t>
            </a:r>
            <a:endParaRPr/>
          </a:p>
        </p:txBody>
      </p:sp>
      <p:sp>
        <p:nvSpPr>
          <p:cNvPr id="283" name="Google Shape;283;p9"/>
          <p:cNvSpPr txBox="1"/>
          <p:nvPr/>
        </p:nvSpPr>
        <p:spPr>
          <a:xfrm>
            <a:off x="6962575" y="6017175"/>
            <a:ext cx="1872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DoViewPlanning.Org</a:t>
            </a:r>
            <a:endParaRPr/>
          </a:p>
        </p:txBody>
      </p:sp>
      <p:pic>
        <p:nvPicPr>
          <p:cNvPr id="284" name="Google Shape;284;p9" title="Doview new.jpe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35125" y="601717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5BE1082-1B33-77A0-7CFE-BBA175F886A1}"/>
              </a:ext>
            </a:extLst>
          </p:cNvPr>
          <p:cNvSpPr txBox="1"/>
          <p:nvPr/>
        </p:nvSpPr>
        <p:spPr>
          <a:xfrm>
            <a:off x="792319" y="6539004"/>
            <a:ext cx="80428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Not endorsed. From online info via free ChatGPT prompt. Use at own risk re IP &amp; accuracy. Dr Paul Duignan </a:t>
            </a:r>
            <a:r>
              <a:rPr lang="en-NZ" sz="1000" kern="100" dirty="0" err="1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DoViewPlanning.org</a:t>
            </a:r>
            <a:r>
              <a:rPr lang="en-NZ" sz="1000" kern="100" dirty="0">
                <a:solidFill>
                  <a:srgbClr val="5A5A5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solidFill>
                  <a:srgbClr val="5A5A5A"/>
                </a:solidFill>
                <a:latin typeface="Calibri"/>
                <a:ea typeface="Calibri"/>
                <a:cs typeface="Calibri"/>
                <a:sym typeface="Calibri"/>
              </a:rPr>
              <a:t>2025-06-21 19:26</a:t>
            </a:r>
            <a:endParaRPr lang="en-NZ" sz="1000" kern="100" dirty="0">
              <a:solidFill>
                <a:srgbClr val="5A5A5A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Google Shape;129;p2">
            <a:extLst>
              <a:ext uri="{FF2B5EF4-FFF2-40B4-BE49-F238E27FC236}">
                <a16:creationId xmlns:a16="http://schemas.microsoft.com/office/drawing/2014/main" id="{BBB63232-318B-80E9-507C-5913DB8C332C}"/>
              </a:ext>
            </a:extLst>
          </p:cNvPr>
          <p:cNvSpPr txBox="1"/>
          <p:nvPr/>
        </p:nvSpPr>
        <p:spPr>
          <a:xfrm>
            <a:off x="7049387" y="72775"/>
            <a:ext cx="2094614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algn="ctr">
              <a:buClr>
                <a:schemeClr val="dk1"/>
              </a:buClr>
              <a:buSzPts val="1100"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</a:t>
            </a:r>
            <a:r>
              <a:rPr lang="en-US" sz="1200" dirty="0" err="1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Defence</a:t>
            </a: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 Force (NZDF)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1298</Words>
  <Application>Microsoft Macintosh PowerPoint</Application>
  <PresentationFormat>On-screen Show (4:3)</PresentationFormat>
  <Paragraphs>187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Paul Duignan</cp:lastModifiedBy>
  <cp:revision>7</cp:revision>
  <dcterms:created xsi:type="dcterms:W3CDTF">2013-01-27T09:14:16Z</dcterms:created>
  <dcterms:modified xsi:type="dcterms:W3CDTF">2025-11-19T02:50:31Z</dcterms:modified>
</cp:coreProperties>
</file>