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gY+Gimxlp1q40decNuqQQEPpjU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image" Target="../media/image1.jpg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hyperlink" Target="http://doviewplanning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2701078" y="72775"/>
            <a:ext cx="393404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NZ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Defence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Force (NZDF) 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Strategy Diagram</a:t>
            </a:r>
            <a:endParaRPr dirty="0"/>
          </a:p>
        </p:txBody>
      </p:sp>
      <p:sp>
        <p:nvSpPr>
          <p:cNvPr id="89" name="Google Shape;89;p1">
            <a:hlinkClick r:id="rId3" action="ppaction://hlinksldjump"/>
          </p:cNvPr>
          <p:cNvSpPr/>
          <p:nvPr/>
        </p:nvSpPr>
        <p:spPr>
          <a:xfrm>
            <a:off x="3730855" y="1149758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Final Outcomes</a:t>
            </a:r>
            <a:endParaRPr/>
          </a:p>
        </p:txBody>
      </p:sp>
      <p:sp>
        <p:nvSpPr>
          <p:cNvPr id="90" name="Google Shape;90;p1">
            <a:hlinkClick r:id="rId4" action="ppaction://hlinksldjump"/>
          </p:cNvPr>
          <p:cNvSpPr/>
          <p:nvPr/>
        </p:nvSpPr>
        <p:spPr>
          <a:xfrm>
            <a:off x="1292572" y="2481859"/>
            <a:ext cx="1980000" cy="72000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National Security &amp; Defence Readiness</a:t>
            </a:r>
            <a:endParaRPr/>
          </a:p>
        </p:txBody>
      </p:sp>
      <p:sp>
        <p:nvSpPr>
          <p:cNvPr id="91" name="Google Shape;91;p1">
            <a:hlinkClick r:id="rId5" action="ppaction://hlinksldjump"/>
          </p:cNvPr>
          <p:cNvSpPr/>
          <p:nvPr/>
        </p:nvSpPr>
        <p:spPr>
          <a:xfrm>
            <a:off x="3632572" y="2481859"/>
            <a:ext cx="1980000" cy="72000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Operations &amp; Deployments</a:t>
            </a:r>
            <a:endParaRPr/>
          </a:p>
        </p:txBody>
      </p:sp>
      <p:sp>
        <p:nvSpPr>
          <p:cNvPr id="92" name="Google Shape;92;p1">
            <a:hlinkClick r:id="rId6" action="ppaction://hlinksldjump"/>
          </p:cNvPr>
          <p:cNvSpPr/>
          <p:nvPr/>
        </p:nvSpPr>
        <p:spPr>
          <a:xfrm>
            <a:off x="5972572" y="2481859"/>
            <a:ext cx="1980000" cy="72000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Partnerships &amp; International Engagement</a:t>
            </a:r>
            <a:endParaRPr/>
          </a:p>
        </p:txBody>
      </p:sp>
      <p:sp>
        <p:nvSpPr>
          <p:cNvPr id="93" name="Google Shape;93;p1">
            <a:hlinkClick r:id="rId7" action="ppaction://hlinksldjump"/>
          </p:cNvPr>
          <p:cNvSpPr/>
          <p:nvPr/>
        </p:nvSpPr>
        <p:spPr>
          <a:xfrm>
            <a:off x="1292572" y="3465353"/>
            <a:ext cx="1980000" cy="72000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Capability Development &amp; Procurement</a:t>
            </a:r>
            <a:endParaRPr/>
          </a:p>
        </p:txBody>
      </p:sp>
      <p:sp>
        <p:nvSpPr>
          <p:cNvPr id="94" name="Google Shape;94;p1">
            <a:hlinkClick r:id="rId8" action="ppaction://hlinksldjump"/>
          </p:cNvPr>
          <p:cNvSpPr/>
          <p:nvPr/>
        </p:nvSpPr>
        <p:spPr>
          <a:xfrm>
            <a:off x="3632572" y="3465353"/>
            <a:ext cx="1980000" cy="72000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 Defence &amp; Digital Transformation</a:t>
            </a:r>
            <a:endParaRPr/>
          </a:p>
        </p:txBody>
      </p:sp>
      <p:sp>
        <p:nvSpPr>
          <p:cNvPr id="95" name="Google Shape;95;p1">
            <a:hlinkClick r:id="rId9" action="ppaction://hlinksldjump"/>
          </p:cNvPr>
          <p:cNvSpPr/>
          <p:nvPr/>
        </p:nvSpPr>
        <p:spPr>
          <a:xfrm>
            <a:off x="5972572" y="3465353"/>
            <a:ext cx="1980000" cy="72000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Sustainability &amp; Environmental Stewardship</a:t>
            </a:r>
            <a:endParaRPr/>
          </a:p>
        </p:txBody>
      </p:sp>
      <p:sp>
        <p:nvSpPr>
          <p:cNvPr id="96" name="Google Shape;96;p1">
            <a:hlinkClick r:id="rId10" action="ppaction://hlinksldjump"/>
          </p:cNvPr>
          <p:cNvSpPr/>
          <p:nvPr/>
        </p:nvSpPr>
        <p:spPr>
          <a:xfrm>
            <a:off x="1292572" y="4472213"/>
            <a:ext cx="1980000" cy="72000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Training &amp; Education</a:t>
            </a:r>
            <a:endParaRPr/>
          </a:p>
        </p:txBody>
      </p:sp>
      <p:sp>
        <p:nvSpPr>
          <p:cNvPr id="97" name="Google Shape;97;p1">
            <a:hlinkClick r:id="rId11" action="ppaction://hlinksldjump"/>
          </p:cNvPr>
          <p:cNvSpPr/>
          <p:nvPr/>
        </p:nvSpPr>
        <p:spPr>
          <a:xfrm>
            <a:off x="3632572" y="4472213"/>
            <a:ext cx="1980000" cy="72000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 Development &amp; Well-being</a:t>
            </a:r>
            <a:endParaRPr/>
          </a:p>
        </p:txBody>
      </p:sp>
      <p:sp>
        <p:nvSpPr>
          <p:cNvPr id="98" name="Google Shape;98;p1">
            <a:hlinkClick r:id="rId12" action="ppaction://hlinksldjump"/>
          </p:cNvPr>
          <p:cNvSpPr/>
          <p:nvPr/>
        </p:nvSpPr>
        <p:spPr>
          <a:xfrm>
            <a:off x="5972572" y="4472213"/>
            <a:ext cx="1980000" cy="72000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Services &amp; Infrastructure</a:t>
            </a:r>
            <a:endParaRPr/>
          </a:p>
        </p:txBody>
      </p:sp>
      <p:sp>
        <p:nvSpPr>
          <p:cNvPr id="99" name="Google Shape;99;p1">
            <a:hlinkClick r:id="rId13" action="ppaction://hlinksldjump"/>
          </p:cNvPr>
          <p:cNvSpPr/>
          <p:nvPr/>
        </p:nvSpPr>
        <p:spPr>
          <a:xfrm>
            <a:off x="3632572" y="5447683"/>
            <a:ext cx="1980000" cy="72000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Governance &amp; Accountability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0000FF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 dirty="0"/>
          </a:p>
        </p:txBody>
      </p:sp>
      <p:pic>
        <p:nvPicPr>
          <p:cNvPr id="102" name="Google Shape;102;p1" title="Doview new.jpe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5307AA-53DF-1847-B2A0-51A7536A3B26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AECA82-93E2-55CA-7724-F9D32F0275D2}"/>
              </a:ext>
            </a:extLst>
          </p:cNvPr>
          <p:cNvCxnSpPr/>
          <p:nvPr/>
        </p:nvCxnSpPr>
        <p:spPr>
          <a:xfrm>
            <a:off x="1292572" y="2169042"/>
            <a:ext cx="6656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29;p2">
            <a:extLst>
              <a:ext uri="{FF2B5EF4-FFF2-40B4-BE49-F238E27FC236}">
                <a16:creationId xmlns:a16="http://schemas.microsoft.com/office/drawing/2014/main" id="{DA0427EE-B51F-37EE-CD65-8E0A0DB80216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91" name="Google Shape;291;p10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 Development &amp; Well-being</a:t>
            </a:r>
            <a:endParaRPr/>
          </a:p>
        </p:txBody>
      </p:sp>
      <p:sp>
        <p:nvSpPr>
          <p:cNvPr id="292" name="Google Shape;292;p10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Targeted recruitment campaigns launched</a:t>
            </a:r>
            <a:endParaRPr/>
          </a:p>
        </p:txBody>
      </p:sp>
      <p:sp>
        <p:nvSpPr>
          <p:cNvPr id="293" name="Google Shape;293;p10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Diversity &amp; inclusion strategies enacted</a:t>
            </a:r>
            <a:endParaRPr/>
          </a:p>
        </p:txBody>
      </p:sp>
      <p:sp>
        <p:nvSpPr>
          <p:cNvPr id="294" name="Google Shape;294;p10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0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Career pathways mapped</a:t>
            </a:r>
            <a:endParaRPr/>
          </a:p>
        </p:txBody>
      </p:sp>
      <p:sp>
        <p:nvSpPr>
          <p:cNvPr id="296" name="Google Shape;296;p10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Housing &amp; family support improved</a:t>
            </a:r>
            <a:endParaRPr/>
          </a:p>
        </p:txBody>
      </p:sp>
      <p:sp>
        <p:nvSpPr>
          <p:cNvPr id="297" name="Google Shape;297;p10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Leadership development emphasised</a:t>
            </a:r>
            <a:endParaRPr/>
          </a:p>
        </p:txBody>
      </p:sp>
      <p:sp>
        <p:nvSpPr>
          <p:cNvPr id="298" name="Google Shape;298;p10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0"/>
          <p:cNvSpPr/>
          <p:nvPr/>
        </p:nvSpPr>
        <p:spPr>
          <a:xfrm>
            <a:off x="4846320" y="2537460"/>
            <a:ext cx="1531620" cy="89154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&amp; mental-wellbeing programmes delivered</a:t>
            </a:r>
            <a:endParaRPr/>
          </a:p>
        </p:txBody>
      </p:sp>
      <p:sp>
        <p:nvSpPr>
          <p:cNvPr id="300" name="Google Shape;300;p10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Veteran support services expanded</a:t>
            </a:r>
            <a:endParaRPr/>
          </a:p>
        </p:txBody>
      </p:sp>
      <p:sp>
        <p:nvSpPr>
          <p:cNvPr id="301" name="Google Shape;301;p10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6926580" y="2080260"/>
            <a:ext cx="1531620" cy="89154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People resilience &amp; retention enhanced</a:t>
            </a:r>
            <a:endParaRPr/>
          </a:p>
        </p:txBody>
      </p:sp>
      <p:sp>
        <p:nvSpPr>
          <p:cNvPr id="303" name="Google Shape;303;p10"/>
          <p:cNvSpPr/>
          <p:nvPr/>
        </p:nvSpPr>
        <p:spPr>
          <a:xfrm>
            <a:off x="6926580" y="3154680"/>
            <a:ext cx="1531620" cy="91440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Positive workplace culture embedded</a:t>
            </a:r>
            <a:endParaRPr/>
          </a:p>
        </p:txBody>
      </p:sp>
      <p:sp>
        <p:nvSpPr>
          <p:cNvPr id="304" name="Google Shape;304;p10"/>
          <p:cNvSpPr/>
          <p:nvPr/>
        </p:nvSpPr>
        <p:spPr>
          <a:xfrm>
            <a:off x="6926580" y="4229100"/>
            <a:ext cx="1531620" cy="77724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Workforce diversity increased</a:t>
            </a:r>
            <a:endParaRPr/>
          </a:p>
        </p:txBody>
      </p:sp>
      <p:sp>
        <p:nvSpPr>
          <p:cNvPr id="306" name="Google Shape;306;p10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07" name="Google Shape;307;p10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A3B64B-CAB6-695A-92CF-29A9B039ADF4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534F3B34-E617-58BA-C0E5-4D940455A4C3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314" name="Google Shape;314;p11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Services &amp; Infrastructure</a:t>
            </a:r>
            <a:endParaRPr/>
          </a:p>
        </p:txBody>
      </p:sp>
      <p:sp>
        <p:nvSpPr>
          <p:cNvPr id="315" name="Google Shape;315;p11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Estate regeneration projects prioritised</a:t>
            </a:r>
            <a:endParaRPr/>
          </a:p>
        </p:txBody>
      </p:sp>
      <p:sp>
        <p:nvSpPr>
          <p:cNvPr id="316" name="Google Shape;316;p11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Funding allocated</a:t>
            </a:r>
            <a:endParaRPr/>
          </a:p>
        </p:txBody>
      </p:sp>
      <p:sp>
        <p:nvSpPr>
          <p:cNvPr id="317" name="Google Shape;317;p11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Alliance partners engaged</a:t>
            </a:r>
            <a:endParaRPr/>
          </a:p>
        </p:txBody>
      </p:sp>
      <p:sp>
        <p:nvSpPr>
          <p:cNvPr id="318" name="Google Shape;318;p11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1"/>
          <p:cNvSpPr/>
          <p:nvPr/>
        </p:nvSpPr>
        <p:spPr>
          <a:xfrm>
            <a:off x="2766060" y="2514600"/>
            <a:ext cx="1531620" cy="91440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Infrastructure upgrades executed (barracks, utilities, logistics hubs)</a:t>
            </a:r>
            <a:endParaRPr/>
          </a:p>
        </p:txBody>
      </p:sp>
      <p:sp>
        <p:nvSpPr>
          <p:cNvPr id="320" name="Google Shape;320;p11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Sustainability standards applied</a:t>
            </a:r>
            <a:endParaRPr/>
          </a:p>
        </p:txBody>
      </p:sp>
      <p:sp>
        <p:nvSpPr>
          <p:cNvPr id="321" name="Google Shape;321;p11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1"/>
          <p:cNvSpPr/>
          <p:nvPr/>
        </p:nvSpPr>
        <p:spPr>
          <a:xfrm>
            <a:off x="4846320" y="26974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Supply chains optimised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1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Asset-maintenance regimes improved</a:t>
            </a:r>
            <a:endParaRPr/>
          </a:p>
        </p:txBody>
      </p:sp>
      <p:sp>
        <p:nvSpPr>
          <p:cNvPr id="324" name="Google Shape;324;p11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1"/>
          <p:cNvSpPr/>
          <p:nvPr/>
        </p:nvSpPr>
        <p:spPr>
          <a:xfrm>
            <a:off x="6926580" y="2514600"/>
            <a:ext cx="1531620" cy="91440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Reliable support infrastructure assured</a:t>
            </a:r>
            <a:endParaRPr/>
          </a:p>
        </p:txBody>
      </p:sp>
      <p:sp>
        <p:nvSpPr>
          <p:cNvPr id="326" name="Google Shape;326;p11"/>
          <p:cNvSpPr/>
          <p:nvPr/>
        </p:nvSpPr>
        <p:spPr>
          <a:xfrm>
            <a:off x="6926580" y="3611880"/>
            <a:ext cx="1531620" cy="105156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sustainment optimised</a:t>
            </a:r>
            <a:endParaRPr sz="1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1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 dirty="0"/>
          </a:p>
        </p:txBody>
      </p:sp>
      <p:pic>
        <p:nvPicPr>
          <p:cNvPr id="329" name="Google Shape;329;p11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015734-96A4-1077-BED9-F91D47904983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3D01EC7F-7FE7-3EB1-6D56-96CA474A7FDB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2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336" name="Google Shape;336;p1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Governance &amp; Accountability</a:t>
            </a:r>
            <a:endParaRPr/>
          </a:p>
        </p:txBody>
      </p:sp>
      <p:sp>
        <p:nvSpPr>
          <p:cNvPr id="337" name="Google Shape;337;p12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Governance framework upheld</a:t>
            </a:r>
            <a:endParaRPr/>
          </a:p>
        </p:txBody>
      </p:sp>
      <p:sp>
        <p:nvSpPr>
          <p:cNvPr id="338" name="Google Shape;338;p12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 objectives aligned</a:t>
            </a:r>
            <a:endParaRPr/>
          </a:p>
        </p:txBody>
      </p:sp>
      <p:sp>
        <p:nvSpPr>
          <p:cNvPr id="339" name="Google Shape;339;p12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2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Executive committees oversee performance</a:t>
            </a:r>
            <a:endParaRPr/>
          </a:p>
        </p:txBody>
      </p:sp>
      <p:sp>
        <p:nvSpPr>
          <p:cNvPr id="341" name="Google Shape;341;p12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management embedded</a:t>
            </a:r>
            <a:endParaRPr/>
          </a:p>
        </p:txBody>
      </p:sp>
      <p:sp>
        <p:nvSpPr>
          <p:cNvPr id="342" name="Google Shape;342;p12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Audit &amp; assurance conducted</a:t>
            </a:r>
            <a:endParaRPr/>
          </a:p>
        </p:txBody>
      </p:sp>
      <p:sp>
        <p:nvSpPr>
          <p:cNvPr id="343" name="Google Shape;343;p12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2"/>
          <p:cNvSpPr/>
          <p:nvPr/>
        </p:nvSpPr>
        <p:spPr>
          <a:xfrm>
            <a:off x="4846320" y="26974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Transparent reporting to Parliament &amp; public</a:t>
            </a:r>
            <a:endParaRPr/>
          </a:p>
        </p:txBody>
      </p:sp>
      <p:sp>
        <p:nvSpPr>
          <p:cNvPr id="345" name="Google Shape;345;p12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Budget execution monitored</a:t>
            </a:r>
            <a:endParaRPr/>
          </a:p>
        </p:txBody>
      </p:sp>
      <p:sp>
        <p:nvSpPr>
          <p:cNvPr id="346" name="Google Shape;346;p12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2"/>
          <p:cNvSpPr/>
          <p:nvPr/>
        </p:nvSpPr>
        <p:spPr>
          <a:xfrm>
            <a:off x="6926580" y="3154680"/>
            <a:ext cx="1531620" cy="91440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Defence accountability strengthened</a:t>
            </a:r>
            <a:endParaRPr sz="1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2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50" name="Google Shape;350;p12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F1D5A2-8B3C-19B1-48BB-5551A4F31959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D767F15B-C8DF-8141-F139-ECE6B510FA38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"/>
          <p:cNvSpPr txBox="1"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a DoView?</a:t>
            </a:r>
            <a:endParaRPr/>
          </a:p>
        </p:txBody>
      </p:sp>
      <p:sp>
        <p:nvSpPr>
          <p:cNvPr id="357" name="Google Shape;357;p13"/>
          <p:cNvSpPr txBox="1"/>
          <p:nvPr/>
        </p:nvSpPr>
        <p:spPr>
          <a:xfrm>
            <a:off x="914400" y="731520"/>
            <a:ext cx="73152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DoViewing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document highlights its implications for action.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generate a DoView about anything, visit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DoView.Online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the free AI DoView Drawing Prompt (ChatGPT).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powerful for summarizing any complex content and accelerating understanding prior to taking any type of action in the world.</a:t>
            </a:r>
            <a:endParaRPr dirty="0"/>
          </a:p>
        </p:txBody>
      </p:sp>
      <p:sp>
        <p:nvSpPr>
          <p:cNvPr id="359" name="Google Shape;359;p13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60" name="Google Shape;360;p13" title="Doview new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3">
            <a:hlinkClick r:id="rId5" action="ppaction://hlinksldjump"/>
          </p:cNvPr>
          <p:cNvSpPr/>
          <p:nvPr/>
        </p:nvSpPr>
        <p:spPr>
          <a:xfrm>
            <a:off x="137160" y="137160"/>
            <a:ext cx="1463100" cy="54870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6D1E8F-A9CF-FDE0-5399-6319F6C577C4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EFB7A58E-D4C7-3D07-34C7-D83F8DE3AB65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grpSp>
        <p:nvGrpSpPr>
          <p:cNvPr id="110" name="Google Shape;110;p2"/>
          <p:cNvGrpSpPr/>
          <p:nvPr/>
        </p:nvGrpSpPr>
        <p:grpSpPr>
          <a:xfrm>
            <a:off x="457200" y="868680"/>
            <a:ext cx="8229600" cy="662940"/>
            <a:chOff x="457200" y="868680"/>
            <a:chExt cx="8229600" cy="662940"/>
          </a:xfrm>
        </p:grpSpPr>
        <p:sp>
          <p:nvSpPr>
            <p:cNvPr id="111" name="Google Shape;111;p2"/>
            <p:cNvSpPr/>
            <p:nvPr/>
          </p:nvSpPr>
          <p:spPr>
            <a:xfrm>
              <a:off x="457200" y="868680"/>
              <a:ext cx="8229600" cy="6629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Final Outcomes</a:t>
              </a:r>
              <a:endParaRPr b="1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57200" y="868680"/>
              <a:ext cx="8229600" cy="18000"/>
            </a:xfrm>
            <a:prstGeom prst="rect">
              <a:avLst/>
            </a:prstGeom>
            <a:solidFill>
              <a:srgbClr val="BEBEB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685800" y="1965960"/>
            <a:ext cx="7772400" cy="731520"/>
            <a:chOff x="685800" y="1965960"/>
            <a:chExt cx="7772400" cy="731520"/>
          </a:xfrm>
        </p:grpSpPr>
        <p:sp>
          <p:nvSpPr>
            <p:cNvPr id="114" name="Google Shape;114;p2"/>
            <p:cNvSpPr/>
            <p:nvPr/>
          </p:nvSpPr>
          <p:spPr>
            <a:xfrm>
              <a:off x="685800" y="1965960"/>
              <a:ext cx="7772400" cy="731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NZ sovereignty safeguarded</a:t>
              </a:r>
              <a:endParaRPr b="1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85800" y="1974960"/>
              <a:ext cx="7772400" cy="18000"/>
            </a:xfrm>
            <a:prstGeom prst="rect">
              <a:avLst/>
            </a:prstGeom>
            <a:solidFill>
              <a:srgbClr val="BEBEB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685800" y="2880360"/>
            <a:ext cx="7772400" cy="731520"/>
            <a:chOff x="685800" y="2880360"/>
            <a:chExt cx="7772400" cy="731520"/>
          </a:xfrm>
        </p:grpSpPr>
        <p:sp>
          <p:nvSpPr>
            <p:cNvPr id="117" name="Google Shape;117;p2"/>
            <p:cNvSpPr/>
            <p:nvPr/>
          </p:nvSpPr>
          <p:spPr>
            <a:xfrm>
              <a:off x="685800" y="2880360"/>
              <a:ext cx="7772400" cy="731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Regional stability supported</a:t>
              </a:r>
              <a:endParaRPr b="1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85800" y="2880360"/>
              <a:ext cx="7772400" cy="18000"/>
            </a:xfrm>
            <a:prstGeom prst="rect">
              <a:avLst/>
            </a:prstGeom>
            <a:solidFill>
              <a:srgbClr val="BEBEB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685800" y="3794760"/>
            <a:ext cx="7772400" cy="731520"/>
            <a:chOff x="685800" y="3794760"/>
            <a:chExt cx="7772400" cy="731520"/>
          </a:xfrm>
        </p:grpSpPr>
        <p:sp>
          <p:nvSpPr>
            <p:cNvPr id="120" name="Google Shape;120;p2"/>
            <p:cNvSpPr/>
            <p:nvPr/>
          </p:nvSpPr>
          <p:spPr>
            <a:xfrm>
              <a:off x="685800" y="3794760"/>
              <a:ext cx="7772400" cy="731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Credible international partner</a:t>
              </a:r>
              <a:endParaRPr b="1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685800" y="3811050"/>
              <a:ext cx="7772400" cy="18000"/>
            </a:xfrm>
            <a:prstGeom prst="rect">
              <a:avLst/>
            </a:prstGeom>
            <a:solidFill>
              <a:srgbClr val="BEBEB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70560" y="4692870"/>
            <a:ext cx="7787640" cy="747810"/>
            <a:chOff x="670560" y="4692870"/>
            <a:chExt cx="7787640" cy="747810"/>
          </a:xfrm>
        </p:grpSpPr>
        <p:sp>
          <p:nvSpPr>
            <p:cNvPr id="123" name="Google Shape;123;p2"/>
            <p:cNvSpPr/>
            <p:nvPr/>
          </p:nvSpPr>
          <p:spPr>
            <a:xfrm>
              <a:off x="685800" y="4709160"/>
              <a:ext cx="7772400" cy="731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Resilient communities aided in crises</a:t>
              </a:r>
              <a:endParaRPr b="1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670560" y="4692870"/>
              <a:ext cx="7772400" cy="18000"/>
            </a:xfrm>
            <a:prstGeom prst="rect">
              <a:avLst/>
            </a:prstGeom>
            <a:solidFill>
              <a:srgbClr val="BEBEBE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27" name="Google Shape;127;p2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"/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0D39D6-3848-C432-79FF-75996578BE4B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National Security &amp; Defence Readiness</a:t>
            </a:r>
            <a:endParaRPr/>
          </a:p>
        </p:txBody>
      </p:sp>
      <p:sp>
        <p:nvSpPr>
          <p:cNvPr id="136" name="Google Shape;136;p3"/>
          <p:cNvSpPr/>
          <p:nvPr/>
        </p:nvSpPr>
        <p:spPr>
          <a:xfrm>
            <a:off x="685800" y="22402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Combat-ready land, air &amp; maritime forces generated</a:t>
            </a:r>
            <a:endParaRPr/>
          </a:p>
        </p:txBody>
      </p:sp>
      <p:sp>
        <p:nvSpPr>
          <p:cNvPr id="137" name="Google Shape;137;p3"/>
          <p:cNvSpPr/>
          <p:nvPr/>
        </p:nvSpPr>
        <p:spPr>
          <a:xfrm>
            <a:off x="685800" y="31546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High-availability platforms sustained</a:t>
            </a:r>
            <a:endParaRPr/>
          </a:p>
        </p:txBody>
      </p:sp>
      <p:sp>
        <p:nvSpPr>
          <p:cNvPr id="138" name="Google Shape;138;p3"/>
          <p:cNvSpPr/>
          <p:nvPr/>
        </p:nvSpPr>
        <p:spPr>
          <a:xfrm>
            <a:off x="685800" y="40690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 readiness levels certified</a:t>
            </a:r>
            <a:endParaRPr/>
          </a:p>
        </p:txBody>
      </p:sp>
      <p:sp>
        <p:nvSpPr>
          <p:cNvPr id="139" name="Google Shape;139;p3"/>
          <p:cNvSpPr/>
          <p:nvPr/>
        </p:nvSpPr>
        <p:spPr>
          <a:xfrm>
            <a:off x="30480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3459480" y="22402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Joint/multi-domain exercises executed</a:t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>
            <a:off x="3459480" y="31546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Logistic sustainment stocks positioned</a:t>
            </a:r>
            <a:endParaRPr/>
          </a:p>
        </p:txBody>
      </p:sp>
      <p:sp>
        <p:nvSpPr>
          <p:cNvPr id="142" name="Google Shape;142;p3"/>
          <p:cNvSpPr/>
          <p:nvPr/>
        </p:nvSpPr>
        <p:spPr>
          <a:xfrm>
            <a:off x="3459480" y="40690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Readiness metrics reported to Government</a:t>
            </a:r>
            <a:endParaRPr/>
          </a:p>
        </p:txBody>
      </p:sp>
      <p:sp>
        <p:nvSpPr>
          <p:cNvPr id="143" name="Google Shape;143;p3"/>
          <p:cNvSpPr/>
          <p:nvPr/>
        </p:nvSpPr>
        <p:spPr>
          <a:xfrm>
            <a:off x="58216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/>
          <p:nvPr/>
        </p:nvSpPr>
        <p:spPr>
          <a:xfrm>
            <a:off x="6233160" y="26974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readiness maintained</a:t>
            </a:r>
            <a:endParaRPr/>
          </a:p>
        </p:txBody>
      </p:sp>
      <p:sp>
        <p:nvSpPr>
          <p:cNvPr id="145" name="Google Shape;145;p3"/>
          <p:cNvSpPr/>
          <p:nvPr/>
        </p:nvSpPr>
        <p:spPr>
          <a:xfrm>
            <a:off x="6233160" y="3611880"/>
            <a:ext cx="2225040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Rapid crisis-response assured</a:t>
            </a:r>
            <a:endParaRPr/>
          </a:p>
        </p:txBody>
      </p:sp>
      <p:sp>
        <p:nvSpPr>
          <p:cNvPr id="147" name="Google Shape;147;p3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48" name="Google Shape;148;p3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2380BE-9FB1-F563-5CEF-4593D6868282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29;p2">
            <a:extLst>
              <a:ext uri="{FF2B5EF4-FFF2-40B4-BE49-F238E27FC236}">
                <a16:creationId xmlns:a16="http://schemas.microsoft.com/office/drawing/2014/main" id="{1E2D4C28-FC52-9163-DBDD-8C4DD55D7EA9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55" name="Google Shape;155;p4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Operations &amp; Deployments</a:t>
            </a:r>
            <a:endParaRPr/>
          </a:p>
        </p:txBody>
      </p:sp>
      <p:sp>
        <p:nvSpPr>
          <p:cNvPr id="156" name="Google Shape;156;p4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Mission requirements defined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Deployable force packages configured</a:t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Solomon Is. &amp; HADR contingents deployed</a:t>
            </a: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Antarctic &amp; UN missions supported</a:t>
            </a:r>
            <a:endParaRPr/>
          </a:p>
        </p:txBody>
      </p:sp>
      <p:sp>
        <p:nvSpPr>
          <p:cNvPr id="161" name="Google Shape;161;p4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4846320" y="26974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 security capacity strengthened</a:t>
            </a:r>
            <a:endParaRPr/>
          </a:p>
        </p:txBody>
      </p:sp>
      <p:sp>
        <p:nvSpPr>
          <p:cNvPr id="163" name="Google Shape;163;p4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Combined space &amp; maritime exercises conducted</a:t>
            </a:r>
            <a:endParaRPr/>
          </a:p>
        </p:txBody>
      </p:sp>
      <p:sp>
        <p:nvSpPr>
          <p:cNvPr id="164" name="Google Shape;164;p4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6926580" y="26974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NZ interests advanced abroad</a:t>
            </a:r>
            <a:endParaRPr/>
          </a:p>
        </p:txBody>
      </p:sp>
      <p:sp>
        <p:nvSpPr>
          <p:cNvPr id="166" name="Google Shape;166;p4"/>
          <p:cNvSpPr/>
          <p:nvPr/>
        </p:nvSpPr>
        <p:spPr>
          <a:xfrm>
            <a:off x="6926580" y="36118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Regional stability supported</a:t>
            </a:r>
            <a:endParaRPr/>
          </a:p>
        </p:txBody>
      </p:sp>
      <p:sp>
        <p:nvSpPr>
          <p:cNvPr id="168" name="Google Shape;168;p4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69" name="Google Shape;169;p4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269E1C-CA00-3B40-579A-84B0170444E4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093CF8B2-7B45-E345-14A5-FC59312F3501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Partnerships &amp; International Engagement</a:t>
            </a: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Bilateral accords refreshed</a:t>
            </a:r>
            <a:endParaRPr/>
          </a:p>
        </p:txBody>
      </p:sp>
      <p:sp>
        <p:nvSpPr>
          <p:cNvPr id="178" name="Google Shape;178;p5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Multilateral frameworks engaged</a:t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Combined exercises run (Five Eyes/ANZUS/FPDA)</a:t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Inter-operability standards aligned</a:t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Pacific security cooperation deepened</a:t>
            </a:r>
            <a:endParaRPr/>
          </a:p>
        </p:txBody>
      </p:sp>
      <p:sp>
        <p:nvSpPr>
          <p:cNvPr id="184" name="Google Shape;184;p5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Shared intelligence flows enhanced</a:t>
            </a: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Joint capability projects initiated</a:t>
            </a:r>
            <a:endParaRPr/>
          </a:p>
        </p:txBody>
      </p:sp>
      <p:sp>
        <p:nvSpPr>
          <p:cNvPr id="186" name="Google Shape;186;p5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6926580" y="2575560"/>
            <a:ext cx="1531620" cy="85344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 partnerships strengthened</a:t>
            </a:r>
            <a:endParaRPr/>
          </a:p>
        </p:txBody>
      </p:sp>
      <p:sp>
        <p:nvSpPr>
          <p:cNvPr id="188" name="Google Shape;188;p5"/>
          <p:cNvSpPr/>
          <p:nvPr/>
        </p:nvSpPr>
        <p:spPr>
          <a:xfrm>
            <a:off x="6926580" y="3611880"/>
            <a:ext cx="1531620" cy="104394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Regional diplomatic influence increased</a:t>
            </a:r>
            <a:endParaRPr/>
          </a:p>
        </p:txBody>
      </p:sp>
      <p:sp>
        <p:nvSpPr>
          <p:cNvPr id="190" name="Google Shape;190;p5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91" name="Google Shape;191;p5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024613-37A5-242E-323F-0106A2D36AEC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D2E6C06E-3ADE-FEA9-1921-A94531486DEE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98" name="Google Shape;198;p6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Capability Development &amp; Procurement</a:t>
            </a:r>
            <a:endParaRPr/>
          </a:p>
        </p:txBody>
      </p:sp>
      <p:sp>
        <p:nvSpPr>
          <p:cNvPr id="199" name="Google Shape;199;p6"/>
          <p:cNvSpPr/>
          <p:nvPr/>
        </p:nvSpPr>
        <p:spPr>
          <a:xfrm>
            <a:off x="685800" y="22402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Capability gaps analysed</a:t>
            </a:r>
            <a:endParaRPr/>
          </a:p>
        </p:txBody>
      </p:sp>
      <p:sp>
        <p:nvSpPr>
          <p:cNvPr id="200" name="Google Shape;200;p6"/>
          <p:cNvSpPr/>
          <p:nvPr/>
        </p:nvSpPr>
        <p:spPr>
          <a:xfrm>
            <a:off x="685800" y="31546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Investment priorities set</a:t>
            </a:r>
            <a:endParaRPr/>
          </a:p>
        </p:txBody>
      </p:sp>
      <p:sp>
        <p:nvSpPr>
          <p:cNvPr id="201" name="Google Shape;201;p6"/>
          <p:cNvSpPr/>
          <p:nvPr/>
        </p:nvSpPr>
        <p:spPr>
          <a:xfrm>
            <a:off x="685800" y="40690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Funding approved</a:t>
            </a:r>
            <a:endParaRPr/>
          </a:p>
        </p:txBody>
      </p:sp>
      <p:sp>
        <p:nvSpPr>
          <p:cNvPr id="202" name="Google Shape;202;p6"/>
          <p:cNvSpPr/>
          <p:nvPr/>
        </p:nvSpPr>
        <p:spPr>
          <a:xfrm>
            <a:off x="1938528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2350008" y="2506980"/>
            <a:ext cx="1115568" cy="9220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P-8A, C-130J &amp; maritime-strike options procured</a:t>
            </a:r>
            <a:endParaRPr/>
          </a:p>
        </p:txBody>
      </p:sp>
      <p:sp>
        <p:nvSpPr>
          <p:cNvPr id="204" name="Google Shape;204;p6"/>
          <p:cNvSpPr/>
          <p:nvPr/>
        </p:nvSpPr>
        <p:spPr>
          <a:xfrm>
            <a:off x="2350008" y="3611880"/>
            <a:ext cx="1115568" cy="97536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Estate regeneration investment launched</a:t>
            </a:r>
            <a:endParaRPr/>
          </a:p>
        </p:txBody>
      </p:sp>
      <p:sp>
        <p:nvSpPr>
          <p:cNvPr id="205" name="Google Shape;205;p6"/>
          <p:cNvSpPr/>
          <p:nvPr/>
        </p:nvSpPr>
        <p:spPr>
          <a:xfrm>
            <a:off x="3602736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4014216" y="26974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Platforms delivered &amp; commissioned</a:t>
            </a:r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4014216" y="36118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Crews trained on new systems</a:t>
            </a:r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5266944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5678424" y="26974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integration achieved</a:t>
            </a:r>
            <a:endParaRPr/>
          </a:p>
        </p:txBody>
      </p:sp>
      <p:sp>
        <p:nvSpPr>
          <p:cNvPr id="210" name="Google Shape;210;p6"/>
          <p:cNvSpPr/>
          <p:nvPr/>
        </p:nvSpPr>
        <p:spPr>
          <a:xfrm>
            <a:off x="5678424" y="3611880"/>
            <a:ext cx="1115568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Capability performance evaluated</a:t>
            </a: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6931152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7342632" y="2567940"/>
            <a:ext cx="1184148" cy="86106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Future-force capability realised</a:t>
            </a:r>
            <a:endParaRPr sz="1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7342632" y="3611880"/>
            <a:ext cx="1184148" cy="86106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effectiveness enhanced</a:t>
            </a:r>
            <a:endParaRPr/>
          </a:p>
        </p:txBody>
      </p:sp>
      <p:sp>
        <p:nvSpPr>
          <p:cNvPr id="215" name="Google Shape;215;p6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16" name="Google Shape;216;p6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18A416-0929-7A08-955C-719F3DB33119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A5BAB39A-A99D-1D46-4966-25D0AE4969C7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23" name="Google Shape;223;p7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 Defence &amp; Digital Transformation</a:t>
            </a:r>
            <a:endParaRPr/>
          </a:p>
        </p:txBody>
      </p:sp>
      <p:sp>
        <p:nvSpPr>
          <p:cNvPr id="224" name="Google Shape;224;p7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Cyber-threat landscape assessed</a:t>
            </a:r>
            <a:endParaRPr/>
          </a:p>
        </p:txBody>
      </p:sp>
      <p:sp>
        <p:nvSpPr>
          <p:cNvPr id="225" name="Google Shape;225;p7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 policy &amp; governance established</a:t>
            </a: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Secure networks upgraded</a:t>
            </a: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Incident-response teams staffed</a:t>
            </a:r>
            <a:endParaRPr/>
          </a:p>
        </p:txBody>
      </p:sp>
      <p:sp>
        <p:nvSpPr>
          <p:cNvPr id="229" name="Google Shape;229;p7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 awareness raised</a:t>
            </a: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Defensive cyber-ops conducted</a:t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data fused</a:t>
            </a: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AI-enabled analytics deployed</a:t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6926580" y="26974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Information advantage secured</a:t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6926580" y="36118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Mission-critical networks safeguarded</a:t>
            </a:r>
            <a:endParaRPr/>
          </a:p>
        </p:txBody>
      </p:sp>
      <p:sp>
        <p:nvSpPr>
          <p:cNvPr id="238" name="Google Shape;238;p7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39" name="Google Shape;239;p7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52A50F-9BF0-7399-DF34-BC57C14B8695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C737421C-25DE-614C-A0A2-53959B869F48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46" name="Google Shape;246;p8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Sustainability &amp; Environmental Stewardship</a:t>
            </a:r>
            <a:endParaRPr/>
          </a:p>
        </p:txBody>
      </p:sp>
      <p:sp>
        <p:nvSpPr>
          <p:cNvPr id="247" name="Google Shape;247;p8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Emissions baselines measured</a:t>
            </a:r>
            <a:endParaRPr/>
          </a:p>
        </p:txBody>
      </p:sp>
      <p:sp>
        <p:nvSpPr>
          <p:cNvPr id="248" name="Google Shape;248;p8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Climate-risk assessment completed</a:t>
            </a:r>
            <a:endParaRPr/>
          </a:p>
        </p:txBody>
      </p:sp>
      <p:sp>
        <p:nvSpPr>
          <p:cNvPr id="249" name="Google Shape;249;p8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Low-emission platforms selected</a:t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Fuel-efficiency programmes run</a:t>
            </a:r>
            <a:endParaRPr/>
          </a:p>
        </p:txBody>
      </p:sp>
      <p:sp>
        <p:nvSpPr>
          <p:cNvPr id="252" name="Google Shape;252;p8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Estate energy upgrades underway</a:t>
            </a:r>
            <a:endParaRPr/>
          </a:p>
        </p:txBody>
      </p:sp>
      <p:sp>
        <p:nvSpPr>
          <p:cNvPr id="253" name="Google Shape;253;p8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Environmental compliance monitored</a:t>
            </a:r>
            <a:endParaRPr/>
          </a:p>
        </p:txBody>
      </p:sp>
      <p:sp>
        <p:nvSpPr>
          <p:cNvPr id="255" name="Google Shape;255;p8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Biodiversity protection actions taken</a:t>
            </a:r>
            <a:endParaRPr/>
          </a:p>
        </p:txBody>
      </p:sp>
      <p:sp>
        <p:nvSpPr>
          <p:cNvPr id="256" name="Google Shape;256;p8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Antarctic protocols observed</a:t>
            </a:r>
            <a:endParaRPr/>
          </a:p>
        </p:txBody>
      </p:sp>
      <p:sp>
        <p:nvSpPr>
          <p:cNvPr id="257" name="Google Shape;257;p8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6926580" y="1965960"/>
            <a:ext cx="1531620" cy="100584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Sustainable defence operations achieved</a:t>
            </a:r>
            <a:endParaRPr/>
          </a:p>
        </p:txBody>
      </p:sp>
      <p:sp>
        <p:nvSpPr>
          <p:cNvPr id="259" name="Google Shape;259;p8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resilience embedded</a:t>
            </a:r>
            <a:endParaRPr/>
          </a:p>
        </p:txBody>
      </p:sp>
      <p:sp>
        <p:nvSpPr>
          <p:cNvPr id="260" name="Google Shape;260;p8"/>
          <p:cNvSpPr/>
          <p:nvPr/>
        </p:nvSpPr>
        <p:spPr>
          <a:xfrm>
            <a:off x="692658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Defence carbon footprint reduced</a:t>
            </a:r>
            <a:endParaRPr/>
          </a:p>
        </p:txBody>
      </p:sp>
      <p:sp>
        <p:nvSpPr>
          <p:cNvPr id="262" name="Google Shape;262;p8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63" name="Google Shape;263;p8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A967E0-D59D-2A60-DC25-282BC79C2D5F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8F528B72-8C47-0ABD-02C4-B15C9A2FEB8A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70" name="Google Shape;270;p9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Training &amp; Education</a:t>
            </a:r>
            <a:endParaRPr/>
          </a:p>
        </p:txBody>
      </p:sp>
      <p:sp>
        <p:nvSpPr>
          <p:cNvPr id="271" name="Google Shape;271;p9"/>
          <p:cNvSpPr/>
          <p:nvPr/>
        </p:nvSpPr>
        <p:spPr>
          <a:xfrm>
            <a:off x="685800" y="26974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Recruit intake targets met</a:t>
            </a:r>
            <a:endParaRPr/>
          </a:p>
        </p:txBody>
      </p:sp>
      <p:sp>
        <p:nvSpPr>
          <p:cNvPr id="272" name="Google Shape;272;p9"/>
          <p:cNvSpPr/>
          <p:nvPr/>
        </p:nvSpPr>
        <p:spPr>
          <a:xfrm>
            <a:off x="685800" y="36118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Basic training delivered at Waiouru</a:t>
            </a:r>
            <a:endParaRPr/>
          </a:p>
        </p:txBody>
      </p:sp>
      <p:sp>
        <p:nvSpPr>
          <p:cNvPr id="273" name="Google Shape;273;p9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9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Trade &amp; specialist courses run</a:t>
            </a:r>
            <a:endParaRPr/>
          </a:p>
        </p:txBody>
      </p:sp>
      <p:sp>
        <p:nvSpPr>
          <p:cNvPr id="275" name="Google Shape;275;p9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Joint exercises held (Southern Katipo)</a:t>
            </a: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Training technologies modernised</a:t>
            </a:r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9"/>
          <p:cNvSpPr/>
          <p:nvPr/>
        </p:nvSpPr>
        <p:spPr>
          <a:xfrm>
            <a:off x="4846320" y="26974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Leadership &amp; PME completed</a:t>
            </a:r>
            <a:endParaRPr/>
          </a:p>
        </p:txBody>
      </p:sp>
      <p:sp>
        <p:nvSpPr>
          <p:cNvPr id="279" name="Google Shape;279;p9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Space &amp; cyber curricula introduced</a:t>
            </a:r>
            <a:endParaRPr/>
          </a:p>
        </p:txBody>
      </p:sp>
      <p:sp>
        <p:nvSpPr>
          <p:cNvPr id="280" name="Google Shape;280;p9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6987540" y="2823210"/>
            <a:ext cx="1531620" cy="121158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Skilled &amp; adaptable personnel produced</a:t>
            </a:r>
            <a:endParaRPr/>
          </a:p>
        </p:txBody>
      </p:sp>
      <p:sp>
        <p:nvSpPr>
          <p:cNvPr id="283" name="Google Shape;283;p9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84" name="Google Shape;284;p9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BE1082-1B33-77A0-7CFE-BBA175F886A1}"/>
              </a:ext>
            </a:extLst>
          </p:cNvPr>
          <p:cNvSpPr txBox="1"/>
          <p:nvPr/>
        </p:nvSpPr>
        <p:spPr>
          <a:xfrm>
            <a:off x="792319" y="6539004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2">
            <a:extLst>
              <a:ext uri="{FF2B5EF4-FFF2-40B4-BE49-F238E27FC236}">
                <a16:creationId xmlns:a16="http://schemas.microsoft.com/office/drawing/2014/main" id="{BBB63232-318B-80E9-507C-5913DB8C332C}"/>
              </a:ext>
            </a:extLst>
          </p:cNvPr>
          <p:cNvSpPr txBox="1"/>
          <p:nvPr/>
        </p:nvSpPr>
        <p:spPr>
          <a:xfrm>
            <a:off x="7049387" y="72775"/>
            <a:ext cx="209461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</a:t>
            </a:r>
            <a:r>
              <a:rPr lang="en-US" sz="1200" dirty="0" err="1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Defence</a:t>
            </a: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 Force (NZDF)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1298</Words>
  <Application>Microsoft Macintosh PowerPoint</Application>
  <PresentationFormat>On-screen Show (4:3)</PresentationFormat>
  <Paragraphs>187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Paul Duignan</cp:lastModifiedBy>
  <cp:revision>7</cp:revision>
  <dcterms:created xsi:type="dcterms:W3CDTF">2013-01-27T09:14:16Z</dcterms:created>
  <dcterms:modified xsi:type="dcterms:W3CDTF">2025-11-19T02:50:31Z</dcterms:modified>
</cp:coreProperties>
</file>