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2" name="Google Shape;16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way of introduction on why this is so important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we are extremely bad at school reform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one of the reasons is or failure to address the issue of culture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there are strategies we can use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5" name="Google Shape;245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0" name="Google Shape;280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1" name="Google Shape;17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9" name="Google Shape;17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67% believe there is solid evidence for global warming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44% believe it is doe to human activity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29% believe it should be a top priority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7" name="Google Shape;18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8" name="Google Shape;19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4" name="Google Shape;20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0" name="Google Shape;21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6" name="Google Shape;21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1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p1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Google Shape;95;p1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1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Google Shape;99;p1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p1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Google Shape;101;p1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p1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1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p1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Google Shape;107;p1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p17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Google Shape;111;p17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p1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1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p1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Google Shape;117;p1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Google Shape;118;p1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" name="Google Shape;119;p1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" name="Google Shape;120;p1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" name="Google Shape;121;p1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Google Shape;122;p1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Google Shape;123;p1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" name="Google Shape;126;p1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" name="Google Shape;127;p1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" name="Google Shape;128;p1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" name="Google Shape;131;p2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2" name="Google Shape;132;p2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Google Shape;135;p2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" name="Google Shape;136;p2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" name="Google Shape;137;p2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" name="Google Shape;138;p2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" name="Google Shape;139;p2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" name="Google Shape;142;p2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" name="Google Shape;143;p2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4" name="Google Shape;144;p2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5" name="Google Shape;145;p2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6" name="Google Shape;146;p2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9" name="Google Shape;149;p23"/>
          <p:cNvSpPr txBox="1"/>
          <p:nvPr>
            <p:ph idx="1" type="body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0" name="Google Shape;150;p2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1" name="Google Shape;151;p2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" name="Google Shape;152;p2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5" name="Google Shape;155;p24"/>
          <p:cNvSpPr txBox="1"/>
          <p:nvPr>
            <p:ph idx="1" type="body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6" name="Google Shape;156;p2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7" name="Google Shape;157;p2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8" name="Google Shape;158;p2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04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04FF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13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1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1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1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/>
          <p:nvPr>
            <p:ph idx="1" type="subTitle"/>
          </p:nvPr>
        </p:nvSpPr>
        <p:spPr>
          <a:xfrm>
            <a:off x="520700" y="1295400"/>
            <a:ext cx="8039100" cy="22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15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Culture Mapping:   A Functional Analysis of </a:t>
            </a:r>
            <a:endParaRPr/>
          </a:p>
          <a:p>
            <a:pPr indent="0" lvl="0" marL="0" marR="0" rtl="0" algn="ctr">
              <a:spcBef>
                <a:spcPts val="15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the Education Culture Landscape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wing_header" id="165" name="Google Shape;16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3800" y="190500"/>
            <a:ext cx="69342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5"/>
          <p:cNvSpPr txBox="1"/>
          <p:nvPr/>
        </p:nvSpPr>
        <p:spPr>
          <a:xfrm>
            <a:off x="3340100" y="137160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5"/>
          <p:cNvSpPr txBox="1"/>
          <p:nvPr/>
        </p:nvSpPr>
        <p:spPr>
          <a:xfrm>
            <a:off x="3441700" y="5486400"/>
            <a:ext cx="2450310" cy="1200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Randy Keyworth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ABAI, 2014</a:t>
            </a:r>
            <a:endParaRPr b="1" i="0" sz="2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4"/>
          <p:cNvSpPr txBox="1"/>
          <p:nvPr>
            <p:ph type="title"/>
          </p:nvPr>
        </p:nvSpPr>
        <p:spPr>
          <a:xfrm>
            <a:off x="0" y="381000"/>
            <a:ext cx="9144000" cy="5508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Culture Mapping:   Impact of Cultural Beliefs</a:t>
            </a:r>
            <a:b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1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400" u="none" cap="none" strike="noStrike">
                <a:solidFill>
                  <a:srgbClr val="FF781A"/>
                </a:solidFill>
                <a:latin typeface="Arial"/>
                <a:ea typeface="Arial"/>
                <a:cs typeface="Arial"/>
                <a:sym typeface="Arial"/>
              </a:rPr>
              <a:t>Charter Schools</a:t>
            </a:r>
            <a:b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4250" y="2298700"/>
            <a:ext cx="3168650" cy="2579688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4"/>
          <p:cNvSpPr txBox="1"/>
          <p:nvPr/>
        </p:nvSpPr>
        <p:spPr>
          <a:xfrm>
            <a:off x="762000" y="4957763"/>
            <a:ext cx="3640138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5.1% of K-12 students in charter schools</a:t>
            </a:r>
            <a:endParaRPr/>
          </a:p>
        </p:txBody>
      </p:sp>
      <p:pic>
        <p:nvPicPr>
          <p:cNvPr id="226" name="Google Shape;226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14900" y="2279650"/>
            <a:ext cx="3187700" cy="259715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4"/>
          <p:cNvSpPr txBox="1"/>
          <p:nvPr/>
        </p:nvSpPr>
        <p:spPr>
          <a:xfrm>
            <a:off x="4652963" y="4957763"/>
            <a:ext cx="3690937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100% enrollment growth since 2007-08</a:t>
            </a:r>
            <a:endParaRPr/>
          </a:p>
        </p:txBody>
      </p:sp>
      <p:sp>
        <p:nvSpPr>
          <p:cNvPr id="228" name="Google Shape;228;p34"/>
          <p:cNvSpPr txBox="1"/>
          <p:nvPr/>
        </p:nvSpPr>
        <p:spPr>
          <a:xfrm>
            <a:off x="977900" y="1092200"/>
            <a:ext cx="7664450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sng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Model</a:t>
            </a:r>
            <a:r>
              <a:rPr b="0" i="0" lang="en-US" sz="18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:  	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	independently contract with outside group to operate schools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2.	no specific education model, curriculum, pedagogy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3.	no unions</a:t>
            </a:r>
            <a:endParaRPr/>
          </a:p>
        </p:txBody>
      </p:sp>
      <p:sp>
        <p:nvSpPr>
          <p:cNvPr id="229" name="Google Shape;229;p34"/>
          <p:cNvSpPr txBox="1"/>
          <p:nvPr/>
        </p:nvSpPr>
        <p:spPr>
          <a:xfrm>
            <a:off x="152400" y="5576888"/>
            <a:ext cx="4686300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Percentage of children in charter schools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New Orleans :   79%	    District of Columbia:    43%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Detroit:   51%	    Chicago:    19%</a:t>
            </a:r>
            <a:endParaRPr/>
          </a:p>
        </p:txBody>
      </p:sp>
      <p:sp>
        <p:nvSpPr>
          <p:cNvPr id="230" name="Google Shape;230;p34"/>
          <p:cNvSpPr txBox="1"/>
          <p:nvPr/>
        </p:nvSpPr>
        <p:spPr>
          <a:xfrm>
            <a:off x="5207000" y="5638800"/>
            <a:ext cx="3467100" cy="646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70% of Americans support charter schools   </a:t>
            </a:r>
            <a:endParaRPr/>
          </a:p>
        </p:txBody>
      </p:sp>
      <p:sp>
        <p:nvSpPr>
          <p:cNvPr id="231" name="Google Shape;231;p34"/>
          <p:cNvSpPr/>
          <p:nvPr/>
        </p:nvSpPr>
        <p:spPr>
          <a:xfrm>
            <a:off x="177800" y="5549900"/>
            <a:ext cx="4559300" cy="1130300"/>
          </a:xfrm>
          <a:prstGeom prst="rect">
            <a:avLst/>
          </a:prstGeom>
          <a:noFill/>
          <a:ln cap="flat" cmpd="sng" w="6350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4"/>
          <p:cNvSpPr/>
          <p:nvPr/>
        </p:nvSpPr>
        <p:spPr>
          <a:xfrm>
            <a:off x="5016500" y="5588000"/>
            <a:ext cx="3213100" cy="914400"/>
          </a:xfrm>
          <a:prstGeom prst="rect">
            <a:avLst/>
          </a:prstGeom>
          <a:noFill/>
          <a:ln cap="flat" cmpd="sng" w="6350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5"/>
          <p:cNvSpPr txBox="1"/>
          <p:nvPr>
            <p:ph type="title"/>
          </p:nvPr>
        </p:nvSpPr>
        <p:spPr>
          <a:xfrm>
            <a:off x="0" y="203200"/>
            <a:ext cx="9144000" cy="8080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Culture Mapping:   Impact of Cultural Beliefs</a:t>
            </a:r>
            <a:b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1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400" u="none" cap="none" strike="noStrike">
                <a:solidFill>
                  <a:srgbClr val="FF781A"/>
                </a:solidFill>
                <a:latin typeface="Arial"/>
                <a:ea typeface="Arial"/>
                <a:cs typeface="Arial"/>
                <a:sym typeface="Arial"/>
              </a:rPr>
              <a:t>Charter Schools</a:t>
            </a:r>
            <a:b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5"/>
          <p:cNvSpPr txBox="1"/>
          <p:nvPr>
            <p:ph idx="1" type="body"/>
          </p:nvPr>
        </p:nvSpPr>
        <p:spPr>
          <a:xfrm>
            <a:off x="190500" y="3746500"/>
            <a:ext cx="3962400" cy="27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1" i="0" lang="en-US" sz="160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Evaluation of Charter Schools Final Report </a:t>
            </a: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(June 2010), IES</a:t>
            </a:r>
            <a:endParaRPr/>
          </a:p>
          <a:p>
            <a:pPr indent="0" lvl="0" marL="0" marR="0" rtl="0" algn="l">
              <a:spcBef>
                <a:spcPts val="1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“On average, charter middle schools are </a:t>
            </a:r>
            <a:r>
              <a:rPr b="1" i="0" lang="en-US" sz="1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neither more nor less successful</a:t>
            </a: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than traditional public schools in improving achievement, behavior, and school progress.”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50800" lvl="0" marL="0" marR="0" rtl="0" algn="l">
              <a:spcBef>
                <a:spcPts val="16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“The impact of charter middle schools on </a:t>
            </a:r>
            <a:r>
              <a:rPr b="1" i="0" lang="en-US" sz="1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student achievement varies significantly </a:t>
            </a: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across schools”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5"/>
          <p:cNvSpPr txBox="1"/>
          <p:nvPr/>
        </p:nvSpPr>
        <p:spPr>
          <a:xfrm>
            <a:off x="4724400" y="1135063"/>
            <a:ext cx="4419600" cy="4022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CULTURAL FRAMES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Private Sector </a:t>
            </a:r>
            <a:r>
              <a:rPr b="0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Frame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Visionary Leader </a:t>
            </a:r>
            <a:r>
              <a:rPr b="0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Frame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Magic Bullet </a:t>
            </a:r>
            <a:r>
              <a:rPr b="0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Frame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Local Solutions </a:t>
            </a:r>
            <a:r>
              <a:rPr b="0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Frame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/>
          </a:p>
        </p:txBody>
      </p:sp>
      <p:sp>
        <p:nvSpPr>
          <p:cNvPr id="240" name="Google Shape;240;p35"/>
          <p:cNvSpPr txBox="1"/>
          <p:nvPr/>
        </p:nvSpPr>
        <p:spPr>
          <a:xfrm>
            <a:off x="190500" y="1703388"/>
            <a:ext cx="402590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Charter School Performance in 16 States</a:t>
            </a:r>
            <a:r>
              <a:rPr lang="en-US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(2009), CREDO, Stanford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1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academic growth was somewhat lower</a:t>
            </a:r>
            <a:r>
              <a:rPr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than their traditional public school peers…”</a:t>
            </a:r>
            <a:endParaRPr b="0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1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tremendous variation</a:t>
            </a:r>
            <a:r>
              <a:rPr b="0" lang="en-US" sz="1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academic quality among charter schools …</a:t>
            </a:r>
            <a:endParaRPr b="0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5"/>
          <p:cNvSpPr txBox="1"/>
          <p:nvPr/>
        </p:nvSpPr>
        <p:spPr>
          <a:xfrm>
            <a:off x="190500" y="1130300"/>
            <a:ext cx="1495425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EVIDENCE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6"/>
          <p:cNvSpPr txBox="1"/>
          <p:nvPr>
            <p:ph type="title"/>
          </p:nvPr>
        </p:nvSpPr>
        <p:spPr>
          <a:xfrm>
            <a:off x="685800" y="196850"/>
            <a:ext cx="7772400" cy="819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Culture Mapping:   Impact of Cultural Beliefs</a:t>
            </a:r>
            <a:b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400" u="none" cap="none" strike="noStrik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School Improvement Grants</a:t>
            </a:r>
            <a:br>
              <a:rPr b="1" i="0" lang="en-US" sz="2800" u="none" cap="none" strike="noStrik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36"/>
          <p:cNvSpPr txBox="1"/>
          <p:nvPr>
            <p:ph idx="1" type="body"/>
          </p:nvPr>
        </p:nvSpPr>
        <p:spPr>
          <a:xfrm>
            <a:off x="0" y="1009650"/>
            <a:ext cx="8928100" cy="2203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r>
              <a:rPr b="1" i="0" lang="en-US" sz="1800" u="sng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Model (funding and staff replacement)</a:t>
            </a:r>
            <a:r>
              <a:rPr b="0" i="0" lang="en-US" sz="18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-342900" lvl="0" marL="342900" marR="0" rtl="0" algn="l">
              <a:spcBef>
                <a:spcPts val="1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	funding over three years (2010-11, 2011-12, 2012-13 ) toward the goal of turning around the 1,200 of the nation’s lowest-performing schools</a:t>
            </a:r>
            <a:endParaRPr/>
          </a:p>
          <a:p>
            <a:pPr indent="-342900" lvl="0" marL="342900" marR="0" rtl="0" algn="l">
              <a:spcBef>
                <a:spcPts val="1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AutoNum type="arabicPeriod" startAt="2"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up to $ 2 million per school per year, $ 3.5 Billion total</a:t>
            </a:r>
            <a:endParaRPr/>
          </a:p>
          <a:p>
            <a:pPr indent="-342900" lvl="0" marL="342900" marR="0" rtl="0" algn="l">
              <a:spcBef>
                <a:spcPts val="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	must use one of the following four models for turnaround: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Google Shape;249;p36"/>
          <p:cNvSpPr txBox="1"/>
          <p:nvPr/>
        </p:nvSpPr>
        <p:spPr>
          <a:xfrm>
            <a:off x="3897313" y="6342063"/>
            <a:ext cx="5246687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Hurlburt, et.al. 2011, Institute of Education Sciences</a:t>
            </a:r>
            <a:endParaRPr/>
          </a:p>
        </p:txBody>
      </p:sp>
      <p:sp>
        <p:nvSpPr>
          <p:cNvPr id="250" name="Google Shape;250;p36"/>
          <p:cNvSpPr txBox="1"/>
          <p:nvPr/>
        </p:nvSpPr>
        <p:spPr>
          <a:xfrm>
            <a:off x="0" y="3463925"/>
            <a:ext cx="9144000" cy="2838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Turnaround model:  	</a:t>
            </a:r>
            <a:r>
              <a:rPr b="0" lang="en-US" sz="18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replace the principal and no less than 50% of the staff</a:t>
            </a:r>
            <a:r>
              <a:rPr b="0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; and 			introduce significant reforms  (20% of schools)</a:t>
            </a:r>
            <a:endParaRPr/>
          </a:p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Restart model:  		</a:t>
            </a:r>
            <a:r>
              <a:rPr b="0" lang="en-US" sz="18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reopen the school under management of a charter school </a:t>
            </a:r>
            <a:r>
              <a:rPr b="0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	operator, or an ed. mgmt. organization  (4% of schools)</a:t>
            </a:r>
            <a:endParaRPr/>
          </a:p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School closure:  		</a:t>
            </a:r>
            <a:r>
              <a:rPr b="0" lang="en-US" sz="18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close the school </a:t>
            </a:r>
            <a:r>
              <a:rPr b="0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and reassign students to higher achieving 			schools  (2% of schools)</a:t>
            </a:r>
            <a:endParaRPr/>
          </a:p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Transformational model:  	</a:t>
            </a:r>
            <a:r>
              <a:rPr b="0" lang="en-US" sz="18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replace the principal</a:t>
            </a:r>
            <a:r>
              <a:rPr b="0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introduce significant reforms 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		(74% of schools)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7"/>
          <p:cNvSpPr txBox="1"/>
          <p:nvPr>
            <p:ph type="title"/>
          </p:nvPr>
        </p:nvSpPr>
        <p:spPr>
          <a:xfrm>
            <a:off x="0" y="203200"/>
            <a:ext cx="9144000" cy="8080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Culture Mapping:   Impact of Cultural Beliefs</a:t>
            </a:r>
            <a:b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1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400" u="none" cap="none" strike="noStrike">
                <a:solidFill>
                  <a:srgbClr val="FF781A"/>
                </a:solidFill>
                <a:latin typeface="Arial"/>
                <a:ea typeface="Arial"/>
                <a:cs typeface="Arial"/>
                <a:sym typeface="Arial"/>
              </a:rPr>
              <a:t>School Improvement Grants</a:t>
            </a:r>
            <a:b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7"/>
          <p:cNvSpPr txBox="1"/>
          <p:nvPr>
            <p:ph idx="1" type="body"/>
          </p:nvPr>
        </p:nvSpPr>
        <p:spPr>
          <a:xfrm>
            <a:off x="190500" y="1282700"/>
            <a:ext cx="40386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EVIDENCE</a:t>
            </a:r>
            <a:endParaRPr/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000" u="sng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1" i="0" lang="en-US" sz="200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Funding</a:t>
            </a:r>
            <a:endParaRPr/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Funding increased by 30% from 1995-2009</a:t>
            </a:r>
            <a:endParaRPr/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Disconnect between funding levels and performance at all levels</a:t>
            </a:r>
            <a:endParaRPr/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1" i="0" lang="en-US" sz="200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Staff Replacement</a:t>
            </a:r>
            <a:endParaRPr/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 years NCLB data implementing staff replacment model</a:t>
            </a:r>
            <a:endParaRPr/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80% 	no change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8% 	small improvement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1% 	successful turnaround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11% 	closed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7"/>
          <p:cNvSpPr txBox="1"/>
          <p:nvPr/>
        </p:nvSpPr>
        <p:spPr>
          <a:xfrm>
            <a:off x="4724400" y="1252538"/>
            <a:ext cx="4419600" cy="5605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CULTURAL FRAMES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More Funding </a:t>
            </a:r>
            <a:r>
              <a:rPr b="0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Frame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Individual </a:t>
            </a:r>
            <a:r>
              <a:rPr b="0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Frame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Blame </a:t>
            </a:r>
            <a:r>
              <a:rPr b="0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Frame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Magic Bullet </a:t>
            </a:r>
            <a:r>
              <a:rPr b="0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Frame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Local Solutions </a:t>
            </a:r>
            <a:r>
              <a:rPr b="0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Frame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Private Sector </a:t>
            </a:r>
            <a:r>
              <a:rPr b="0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Frame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8"/>
          <p:cNvSpPr txBox="1"/>
          <p:nvPr>
            <p:ph type="title"/>
          </p:nvPr>
        </p:nvSpPr>
        <p:spPr>
          <a:xfrm>
            <a:off x="0" y="381000"/>
            <a:ext cx="91440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Culture Mapping:   Impact of Cultural Beliefs</a:t>
            </a:r>
            <a:b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1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400" u="none" cap="none" strike="noStrike">
                <a:solidFill>
                  <a:srgbClr val="FF781A"/>
                </a:solidFill>
                <a:latin typeface="Arial"/>
                <a:ea typeface="Arial"/>
                <a:cs typeface="Arial"/>
                <a:sym typeface="Arial"/>
              </a:rPr>
              <a:t>Class Size Reduction</a:t>
            </a:r>
            <a:b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38"/>
          <p:cNvSpPr txBox="1"/>
          <p:nvPr>
            <p:ph idx="1" type="body"/>
          </p:nvPr>
        </p:nvSpPr>
        <p:spPr>
          <a:xfrm>
            <a:off x="190500" y="2984500"/>
            <a:ext cx="4686300" cy="16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40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38"/>
          <p:cNvSpPr txBox="1"/>
          <p:nvPr/>
        </p:nvSpPr>
        <p:spPr>
          <a:xfrm>
            <a:off x="4762500" y="3687763"/>
            <a:ext cx="4038600" cy="3170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 spent over $20 billion from  1996–97 through 2009–10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 reduced K-3 class sizes,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averaging $ 1.75 billion per year    for last five years.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Florida spent $ 20 billion from 2002-2011, projecting $ 4-5 billion per year going forward.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38"/>
          <p:cNvSpPr txBox="1"/>
          <p:nvPr/>
        </p:nvSpPr>
        <p:spPr>
          <a:xfrm>
            <a:off x="152400" y="2336800"/>
            <a:ext cx="8991600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 or 2010, 36 states have laws restricting the number of children in K-12 Classrooms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77% of Americans think that additional dollars should be spent on smaller classes than higher teacher salaries.</a:t>
            </a:r>
            <a:endParaRPr/>
          </a:p>
        </p:txBody>
      </p:sp>
      <p:sp>
        <p:nvSpPr>
          <p:cNvPr id="266" name="Google Shape;266;p38"/>
          <p:cNvSpPr txBox="1"/>
          <p:nvPr/>
        </p:nvSpPr>
        <p:spPr>
          <a:xfrm>
            <a:off x="177800" y="1244600"/>
            <a:ext cx="8699500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Model:  	</a:t>
            </a:r>
            <a:r>
              <a:rPr b="0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	legislatively mandated reductions in class size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2.	no specific education model, curriculum, pedagogy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3.	class size targets usually in the 20 student range</a:t>
            </a:r>
            <a:endParaRPr/>
          </a:p>
        </p:txBody>
      </p:sp>
      <p:sp>
        <p:nvSpPr>
          <p:cNvPr id="267" name="Google Shape;267;p38"/>
          <p:cNvSpPr/>
          <p:nvPr/>
        </p:nvSpPr>
        <p:spPr>
          <a:xfrm>
            <a:off x="152400" y="2298700"/>
            <a:ext cx="8839200" cy="1130300"/>
          </a:xfrm>
          <a:prstGeom prst="rect">
            <a:avLst/>
          </a:prstGeom>
          <a:noFill/>
          <a:ln cap="flat" cmpd="sng" w="6350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38"/>
          <p:cNvSpPr/>
          <p:nvPr/>
        </p:nvSpPr>
        <p:spPr>
          <a:xfrm>
            <a:off x="4718050" y="3663950"/>
            <a:ext cx="4127500" cy="2959100"/>
          </a:xfrm>
          <a:prstGeom prst="rect">
            <a:avLst/>
          </a:prstGeom>
          <a:noFill/>
          <a:ln cap="flat" cmpd="sng" w="6350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Google Shape;26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900" y="3530600"/>
            <a:ext cx="4343400" cy="332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9"/>
          <p:cNvSpPr txBox="1"/>
          <p:nvPr>
            <p:ph type="title"/>
          </p:nvPr>
        </p:nvSpPr>
        <p:spPr>
          <a:xfrm>
            <a:off x="0" y="381000"/>
            <a:ext cx="91440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Culture Mapping:   Impact of Cultural Beliefs</a:t>
            </a:r>
            <a:b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1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400" u="none" cap="none" strike="noStrike">
                <a:solidFill>
                  <a:srgbClr val="FF781A"/>
                </a:solidFill>
                <a:latin typeface="Arial"/>
                <a:ea typeface="Arial"/>
                <a:cs typeface="Arial"/>
                <a:sym typeface="Arial"/>
              </a:rPr>
              <a:t>Class Size Reduction</a:t>
            </a:r>
            <a:b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39"/>
          <p:cNvSpPr txBox="1"/>
          <p:nvPr>
            <p:ph idx="1" type="body"/>
          </p:nvPr>
        </p:nvSpPr>
        <p:spPr>
          <a:xfrm>
            <a:off x="0" y="1447800"/>
            <a:ext cx="4343400" cy="52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EVIDENCE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CA Capstone Report (2002)</a:t>
            </a:r>
            <a:endParaRPr b="0" i="0" sz="2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The relationship of CSR to student achievement was </a:t>
            </a:r>
            <a:r>
              <a:rPr b="0" i="0" lang="en-US" sz="1600" u="sng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inconclusive</a:t>
            </a:r>
            <a:r>
              <a:rPr b="0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… attribution to any gains in scores  to CSR is unwarranted. </a:t>
            </a:r>
            <a:endParaRPr/>
          </a:p>
          <a:p>
            <a:pPr indent="-342900" lvl="0" marL="3429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Students received more individual attention but similar instruction and curriculum…</a:t>
            </a:r>
            <a:endParaRPr/>
          </a:p>
          <a:p>
            <a:pPr indent="-342900" lvl="0" marL="3429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Florida Research (2010)</a:t>
            </a:r>
            <a:endParaRPr b="0" i="0" sz="2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The results indicated that the effects of mandated class size reduction on cognitive and non-cognitive outcomes were small at best and most likely      </a:t>
            </a:r>
            <a:r>
              <a:rPr b="0" i="0" lang="en-US" sz="1600" u="sng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close to zero</a:t>
            </a:r>
            <a:r>
              <a:rPr b="0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342900" lvl="0" marL="3429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39"/>
          <p:cNvSpPr txBox="1"/>
          <p:nvPr/>
        </p:nvSpPr>
        <p:spPr>
          <a:xfrm>
            <a:off x="4762500" y="1422400"/>
            <a:ext cx="4381500" cy="36056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CULTURAL FRAMES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Individual Frame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More Funding Frame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Magic Bullet Frame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Local Solutions Frame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0"/>
          <p:cNvSpPr txBox="1"/>
          <p:nvPr>
            <p:ph idx="1" type="body"/>
          </p:nvPr>
        </p:nvSpPr>
        <p:spPr>
          <a:xfrm>
            <a:off x="203200" y="203200"/>
            <a:ext cx="8775700" cy="64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Culture Mapping:   Impact of Cultural Beliefs</a:t>
            </a:r>
            <a:b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1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400" u="none" cap="none" strike="noStrike">
                <a:solidFill>
                  <a:srgbClr val="FF781A"/>
                </a:solidFill>
                <a:latin typeface="Arial"/>
                <a:ea typeface="Arial"/>
                <a:cs typeface="Arial"/>
                <a:sym typeface="Arial"/>
              </a:rPr>
              <a:t>One-to-One Computing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LAUSD	$ 1 Billion to get iPADS to 650,000 students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cost over-runs (support, maintenance, WiFi, 				replacement, electricity)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inadequate, untested curriculum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poor planning, implementation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inadequate training for teachers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lack of integration with district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36% teacher support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/>
          </a:p>
          <a:p>
            <a:pPr indent="-342900" lvl="0" marL="342900" marR="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1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Common Core Technology Project</a:t>
            </a:r>
            <a:endParaRPr b="1" i="1" sz="2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1"/>
          <p:cNvSpPr txBox="1"/>
          <p:nvPr>
            <p:ph type="title"/>
          </p:nvPr>
        </p:nvSpPr>
        <p:spPr>
          <a:xfrm>
            <a:off x="0" y="203200"/>
            <a:ext cx="9144000" cy="8080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Culture Mapping:   Impact of Cultural Beliefs</a:t>
            </a:r>
            <a:b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1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400" u="none" cap="none" strike="noStrike">
                <a:solidFill>
                  <a:srgbClr val="FF781A"/>
                </a:solidFill>
                <a:latin typeface="Arial"/>
                <a:ea typeface="Arial"/>
                <a:cs typeface="Arial"/>
                <a:sym typeface="Arial"/>
              </a:rPr>
              <a:t>One-to-One Computing</a:t>
            </a:r>
            <a:b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41"/>
          <p:cNvSpPr txBox="1"/>
          <p:nvPr>
            <p:ph idx="1" type="body"/>
          </p:nvPr>
        </p:nvSpPr>
        <p:spPr>
          <a:xfrm>
            <a:off x="152400" y="1308100"/>
            <a:ext cx="41275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EVIDENCE</a:t>
            </a:r>
            <a:endParaRPr/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000" u="sng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“one-to-one computer programs are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only as effective as their teachers</a:t>
            </a: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Bebell &amp; Key, </a:t>
            </a:r>
            <a:r>
              <a:rPr b="0" i="1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Journal of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1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Technology, Learning &amp; Assessment</a:t>
            </a: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(2010)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“Factors related to successful implemented reported in the research include extensive 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teacher professional development, technical support, and positive teacher attitudes toward student technology use</a:t>
            </a: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.”</a:t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Penuel, SRI International, Journal of Research on Technology in Education, (2006)</a:t>
            </a:r>
            <a:endParaRPr/>
          </a:p>
        </p:txBody>
      </p:sp>
      <p:sp>
        <p:nvSpPr>
          <p:cNvPr id="289" name="Google Shape;289;p41"/>
          <p:cNvSpPr txBox="1"/>
          <p:nvPr/>
        </p:nvSpPr>
        <p:spPr>
          <a:xfrm>
            <a:off x="4724400" y="1312863"/>
            <a:ext cx="4419600" cy="44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CULTURAL FRAMES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Computers </a:t>
            </a:r>
            <a:r>
              <a:rPr b="0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Frame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Magic Bullet </a:t>
            </a:r>
            <a:r>
              <a:rPr b="0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Frame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Local Solutions </a:t>
            </a:r>
            <a:r>
              <a:rPr b="0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Frame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Private Sector </a:t>
            </a:r>
            <a:r>
              <a:rPr b="0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Frame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5862.jpg" id="294" name="Google Shape;294;p4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34171" r="-34171" t="0"/>
          <a:stretch/>
        </p:blipFill>
        <p:spPr>
          <a:xfrm>
            <a:off x="685800" y="228600"/>
            <a:ext cx="7772400" cy="624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43"/>
          <p:cNvSpPr txBox="1"/>
          <p:nvPr>
            <p:ph idx="1" type="body"/>
          </p:nvPr>
        </p:nvSpPr>
        <p:spPr>
          <a:xfrm>
            <a:off x="685800" y="1638300"/>
            <a:ext cx="7772400" cy="44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do we get rid of bad teachers?</a:t>
            </a:r>
            <a:endParaRPr/>
          </a:p>
          <a:p>
            <a:pPr indent="-342900" lvl="0" marL="342900" marR="0" rtl="0" algn="ctr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Make them good teachers.</a:t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43"/>
          <p:cNvSpPr txBox="1"/>
          <p:nvPr/>
        </p:nvSpPr>
        <p:spPr>
          <a:xfrm>
            <a:off x="5803900" y="2286000"/>
            <a:ext cx="18466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 txBox="1"/>
          <p:nvPr>
            <p:ph idx="1" type="body"/>
          </p:nvPr>
        </p:nvSpPr>
        <p:spPr>
          <a:xfrm>
            <a:off x="203200" y="203200"/>
            <a:ext cx="4660900" cy="64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 Shot 2014-02-22 at 10.29.35 AM.png" id="174" name="Google Shape;17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292100"/>
            <a:ext cx="4546600" cy="633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6"/>
          <p:cNvSpPr txBox="1"/>
          <p:nvPr/>
        </p:nvSpPr>
        <p:spPr>
          <a:xfrm>
            <a:off x="4826000" y="0"/>
            <a:ext cx="4318000" cy="65738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Culture Mapping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Going Down the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Rabbit Hole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(an adventure into the unknown)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i="0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cognitive concepts: </a:t>
            </a: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attitudes, beliefs, philosophies, ideologies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qualitative research</a:t>
            </a:r>
            <a:r>
              <a:rPr b="1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  </a:t>
            </a: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surveys, interviews, focus groups, media analysis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i="0" sz="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social sciences:  </a:t>
            </a: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anthropology, linguistics, cognitive psychology, sociology, political science, communications theory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4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 Summary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44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Does evidence or cultural frames have a greater impact on education policy?</a:t>
            </a:r>
            <a:endParaRPr/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Frames generally win</a:t>
            </a:r>
            <a:endParaRPr/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Systems change agents need to pay attention to this.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 txBox="1"/>
          <p:nvPr>
            <p:ph idx="1" type="body"/>
          </p:nvPr>
        </p:nvSpPr>
        <p:spPr>
          <a:xfrm>
            <a:off x="0" y="931863"/>
            <a:ext cx="8978900" cy="5761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 Shot 2014-02-25 at 11.41.24 AM.png" id="182" name="Google Shape;18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475" y="525463"/>
            <a:ext cx="9013825" cy="5875337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7"/>
          <p:cNvSpPr txBox="1"/>
          <p:nvPr/>
        </p:nvSpPr>
        <p:spPr>
          <a:xfrm>
            <a:off x="1270000" y="1739900"/>
            <a:ext cx="5930900" cy="2554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How cultural constructs influence education policy at the national level.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 txBox="1"/>
          <p:nvPr>
            <p:ph idx="1" type="body"/>
          </p:nvPr>
        </p:nvSpPr>
        <p:spPr>
          <a:xfrm>
            <a:off x="203200" y="203200"/>
            <a:ext cx="8775700" cy="63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Differing Views on the Influence of Evidence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AutoNum type="arabicPeriod"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RATIONAL ACTOR MODEL: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Reason is conscious, literal, logical, universal, unemotional, disembodied, and serves self interest.</a:t>
            </a:r>
            <a:endParaRPr/>
          </a:p>
          <a:p>
            <a:pPr indent="-279400" lvl="0" marL="3429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If people are made aware of the fact and figures, they should naturally come to the right conclusions.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2.	FRAME MODEL: 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People evaluate information and make decisions in the context of their deeply held constructs—worldviews, beliefs, and assumptions—called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frames</a:t>
            </a: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”.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Frames </a:t>
            </a: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are a small sets of internalized concepts and values that allow people to attach meaning to new information.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Once a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frame </a:t>
            </a: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is established, it will “trump” numbers.  If the facts don’t fit the frame, it’s the facts that are rejected, not the frame. </a:t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r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Frameworks, Framing Public Issues, 2002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					</a:t>
            </a: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				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9"/>
          <p:cNvSpPr txBox="1"/>
          <p:nvPr>
            <p:ph idx="1" type="body"/>
          </p:nvPr>
        </p:nvSpPr>
        <p:spPr>
          <a:xfrm>
            <a:off x="419100" y="1397000"/>
            <a:ext cx="84201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Does evidence or cultural frames have a greater impact on education policy?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0"/>
          <p:cNvSpPr txBox="1"/>
          <p:nvPr>
            <p:ph idx="1" type="body"/>
          </p:nvPr>
        </p:nvSpPr>
        <p:spPr>
          <a:xfrm>
            <a:off x="215900" y="228600"/>
            <a:ext cx="8750300" cy="6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Culture Mapping:   Patterns of Public Thinking</a:t>
            </a:r>
            <a:endParaRPr/>
          </a:p>
          <a:p>
            <a:pPr indent="-457200" lvl="0" marL="457200" marR="0" rtl="0" algn="ctr">
              <a:spcBef>
                <a:spcPts val="48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FRAMES REGARDING EDUCATION SOLUTIONS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1.	Individual </a:t>
            </a: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Frame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education “systems” are invisible, complex…focus goes to individual “actors”: parents, teachers, students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2.	Blame </a:t>
            </a: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Frame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assume problems are the result of motivation, character, discipline, effort and/or caring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“irresponsible parents”, “bad teachers”, “undisciplined students”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3.	Visionary Leader </a:t>
            </a: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Frame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tendency to reduce the complexity of a multi-actor system to the actions and characteristics of a single individual in a leadership role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Magic Bullets Hanging By a Thread”, O’Neil &amp; Haydon, FrameWorks Institute, (2013)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1"/>
          <p:cNvSpPr txBox="1"/>
          <p:nvPr>
            <p:ph idx="1" type="body"/>
          </p:nvPr>
        </p:nvSpPr>
        <p:spPr>
          <a:xfrm>
            <a:off x="215900" y="165100"/>
            <a:ext cx="8775700" cy="64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Culture Mapping:   Patterns of Public Thinking</a:t>
            </a:r>
            <a:endParaRPr/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FRAMES REGARDING EDUCATION SOLUTIONS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AutoNum type="arabicPeriod" startAt="4"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Magic Bullet </a:t>
            </a: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Frame</a:t>
            </a:r>
            <a:endParaRPr/>
          </a:p>
          <a:p>
            <a:pPr indent="-457200" lvl="1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belief there is one reform or policy initiative that will “magically” address the country’s educational woes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AutoNum type="arabicPeriod" startAt="4"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Local Solutions </a:t>
            </a: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Frame</a:t>
            </a:r>
            <a:endParaRPr/>
          </a:p>
          <a:p>
            <a:pPr indent="-457200" lvl="1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innovation, dynamism, and meaningful programmatic change can only occur at the local level; state and federal actors are inflexible, out of touch, and ineffective</a:t>
            </a:r>
            <a:endParaRPr/>
          </a:p>
          <a:p>
            <a:pPr indent="45720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AutoNum type="arabicPeriod" startAt="4"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Private Sector </a:t>
            </a: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Frame</a:t>
            </a:r>
            <a:endParaRPr/>
          </a:p>
          <a:p>
            <a:pPr indent="-457200" lvl="1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private sector is the only place capable of innovation and efficiency, public schools too mired in bureaucracy,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“Magic Bullets Hanging By a Thread”, O’Neil &amp; Haydon, FrameWorks Institute, (2013)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"/>
          <p:cNvSpPr txBox="1"/>
          <p:nvPr>
            <p:ph idx="1" type="body"/>
          </p:nvPr>
        </p:nvSpPr>
        <p:spPr>
          <a:xfrm>
            <a:off x="190500" y="203200"/>
            <a:ext cx="8775700" cy="64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Culture Mapping:   Patterns of Public Thinking</a:t>
            </a:r>
            <a:endParaRPr/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FRAMES REGARDING EDUCATION SOLUTIONS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AutoNum type="arabicPeriod" startAt="7"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Back to Basics </a:t>
            </a: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Frame</a:t>
            </a:r>
            <a:endParaRPr/>
          </a:p>
          <a:p>
            <a:pPr indent="-457200" lvl="3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failure of education is due to reforms getting away from the basics: reading, writing and arithmetic</a:t>
            </a:r>
            <a:endParaRPr/>
          </a:p>
          <a:p>
            <a:pPr indent="45720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AutoNum type="arabicPeriod" startAt="7"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More Funding </a:t>
            </a: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Frame</a:t>
            </a:r>
            <a:endParaRPr/>
          </a:p>
          <a:p>
            <a:pPr indent="-457200" lvl="1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assumption that any reforms would require that much more money, and that more money will improve education</a:t>
            </a:r>
            <a:endParaRPr/>
          </a:p>
          <a:p>
            <a:pPr indent="45720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AutoNum type="arabicPeriod" startAt="7"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Computers </a:t>
            </a: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Frame	</a:t>
            </a:r>
            <a:endParaRPr/>
          </a:p>
          <a:p>
            <a:pPr indent="-457200" lvl="1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belief that having more computers in the classroom is a universal panacea for improving education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“Magic Bullets Hanging By a Thread”, O’Neil &amp; Haydon, FrameWorks Institute, (2013)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3"/>
          <p:cNvSpPr txBox="1"/>
          <p:nvPr>
            <p:ph idx="1" type="body"/>
          </p:nvPr>
        </p:nvSpPr>
        <p:spPr>
          <a:xfrm>
            <a:off x="203200" y="203200"/>
            <a:ext cx="8775700" cy="64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Culture Mapping:   Impact of Cultural Beliefs</a:t>
            </a:r>
            <a:endParaRPr/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EDUCATION REFORM INITIATIVES</a:t>
            </a:r>
            <a:endParaRPr/>
          </a:p>
          <a:p>
            <a:pPr indent="-457200" lvl="0" marL="22860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4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EVIDENCE   vs.  CULTURAL FRAMES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CHARTER SCHOOLS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SCHOOL IMPROVEMENT GRANTS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CLASS SIZE REDUCTION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ONE-TO-ONE COMPUTING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lank Presentatio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Blank Presentatio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