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21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0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70" r:id="rId3"/>
    <p:sldMasterId id="2147483671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</p:sldIdLst>
  <p:sldSz cy="68580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4.xml"/><Relationship Id="rId25" Type="http://schemas.openxmlformats.org/officeDocument/2006/relationships/slide" Target="slides/slide20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9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4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1" name="Google Shape;161;p4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62" name="Google Shape;162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By way of introduction on why this is so important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 we are extremely bad at school reform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one of the reasons is or failure to address the issue of culture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 there are strategies we can use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7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0" name="Google Shape;170;p7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71" name="Google Shape;171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9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8" name="Google Shape;178;p9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79" name="Google Shape;179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67% believe there is solid evidence for global warming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44% believe it is doe to human activity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29% believe it should be a top priority </a:t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4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13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6" name="Google Shape;186;p13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87" name="Google Shape;187;p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0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2" name="Google Shape;192;p15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16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7" name="Google Shape;197;p16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98" name="Google Shape;198;p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18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3" name="Google Shape;203;p18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04" name="Google Shape;204;p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7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20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9" name="Google Shape;209;p20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10" name="Google Shape;210;p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3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22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5" name="Google Shape;215;p22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16" name="Google Shape;216;p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9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1" name="Google Shape;221;p24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3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5" name="Google Shape;235;p25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2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p26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4" name="Google Shape;244;p26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45" name="Google Shape;245;p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p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3" name="Google Shape;253;p28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8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Google Shape;259;p2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0" name="Google Shape;260;p29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0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p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2" name="Google Shape;272;p30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7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Google Shape;278;p31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9" name="Google Shape;279;p31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80" name="Google Shape;280;p3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3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Google Shape;284;p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5" name="Google Shape;285;p33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0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p3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2" name="Google Shape;292;p34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5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p3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7" name="Google Shape;297;p35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2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3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4" name="Google Shape;304;p36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2"/>
          <p:cNvSpPr txBox="1"/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7" name="Google Shape;17;p2"/>
          <p:cNvSpPr txBox="1"/>
          <p:nvPr>
            <p:ph idx="1" type="subTitle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ctr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ctr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ctr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ctr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ctr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ctr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ctr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ctr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8" name="Google Shape;18;p2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9" name="Google Shape;19;p2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20" name="Google Shape;20;p2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3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23" name="Google Shape;23;p3"/>
          <p:cNvSpPr txBox="1"/>
          <p:nvPr>
            <p:ph idx="1" type="body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55600" lvl="1" marL="914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●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42900" lvl="2" marL="13716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●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24" name="Google Shape;24;p3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25" name="Google Shape;25;p3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26" name="Google Shape;26;p3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4"/>
          <p:cNvSpPr txBox="1"/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1" i="0" sz="4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29" name="Google Shape;29;p4"/>
          <p:cNvSpPr txBox="1"/>
          <p:nvPr>
            <p:ph idx="1" type="body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2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2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spcBef>
                <a:spcPts val="2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spcBef>
                <a:spcPts val="2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spcBef>
                <a:spcPts val="2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spcBef>
                <a:spcPts val="2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30" name="Google Shape;30;p4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31" name="Google Shape;31;p4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32" name="Google Shape;32;p4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5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35" name="Google Shape;35;p5"/>
          <p:cNvSpPr txBox="1"/>
          <p:nvPr>
            <p:ph idx="1" type="body"/>
          </p:nvPr>
        </p:nvSpPr>
        <p:spPr>
          <a:xfrm>
            <a:off x="685800" y="1981200"/>
            <a:ext cx="38100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406400" lvl="0" marL="4572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81000" lvl="1" marL="9144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●"/>
              <a:defRPr b="0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●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42900" lvl="3" marL="18288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–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42900" lvl="4" marL="22860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»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»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»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»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»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36" name="Google Shape;36;p5"/>
          <p:cNvSpPr txBox="1"/>
          <p:nvPr>
            <p:ph idx="2" type="body"/>
          </p:nvPr>
        </p:nvSpPr>
        <p:spPr>
          <a:xfrm>
            <a:off x="4648200" y="1981200"/>
            <a:ext cx="38100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406400" lvl="0" marL="4572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81000" lvl="1" marL="9144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●"/>
              <a:defRPr b="0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●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42900" lvl="3" marL="18288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–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42900" lvl="4" marL="22860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»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»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»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»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»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37" name="Google Shape;37;p5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38" name="Google Shape;38;p5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39" name="Google Shape;39;p5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6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2" name="Google Shape;42;p6"/>
          <p:cNvSpPr txBox="1"/>
          <p:nvPr>
            <p:ph idx="1" type="body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  <a:defRPr b="1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1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3" name="Google Shape;43;p6"/>
          <p:cNvSpPr txBox="1"/>
          <p:nvPr>
            <p:ph idx="2" type="body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55600" lvl="1" marL="914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●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42900" lvl="2" marL="13716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●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30200" lvl="3" marL="18288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–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30200" lvl="4" marL="22860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»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30200" lvl="5" marL="27432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»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30200" lvl="6" marL="32004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»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30200" lvl="7" marL="36576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»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30200" lvl="8" marL="41148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»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4" name="Google Shape;44;p6"/>
          <p:cNvSpPr txBox="1"/>
          <p:nvPr>
            <p:ph idx="3" type="body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  <a:defRPr b="1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1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5" name="Google Shape;45;p6"/>
          <p:cNvSpPr txBox="1"/>
          <p:nvPr>
            <p:ph idx="4" type="body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55600" lvl="1" marL="914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●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42900" lvl="2" marL="13716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●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30200" lvl="3" marL="18288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–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30200" lvl="4" marL="22860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»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30200" lvl="5" marL="27432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»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30200" lvl="6" marL="32004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»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30200" lvl="7" marL="36576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»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30200" lvl="8" marL="41148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»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6" name="Google Shape;46;p6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7" name="Google Shape;47;p6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8" name="Google Shape;48;p6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7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1" name="Google Shape;51;p7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2" name="Google Shape;52;p7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3" name="Google Shape;53;p7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8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6" name="Google Shape;56;p8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7" name="Google Shape;57;p8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9"/>
          <p:cNvSpPr txBox="1"/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1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60" name="Google Shape;60;p9"/>
          <p:cNvSpPr txBox="1"/>
          <p:nvPr>
            <p:ph idx="1" type="body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●"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●"/>
              <a:defRPr b="0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61" name="Google Shape;61;p9"/>
          <p:cNvSpPr txBox="1"/>
          <p:nvPr>
            <p:ph idx="2" type="body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2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24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62" name="Google Shape;62;p9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63" name="Google Shape;63;p9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64" name="Google Shape;64;p9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0"/>
          <p:cNvSpPr txBox="1"/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1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67" name="Google Shape;67;p10"/>
          <p:cNvSpPr/>
          <p:nvPr>
            <p:ph idx="2" type="pic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64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68" name="Google Shape;68;p10"/>
          <p:cNvSpPr txBox="1"/>
          <p:nvPr>
            <p:ph idx="1" type="body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2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24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69" name="Google Shape;69;p10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0" name="Google Shape;70;p10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1" name="Google Shape;71;p10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1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4" name="Google Shape;74;p11"/>
          <p:cNvSpPr txBox="1"/>
          <p:nvPr>
            <p:ph idx="1" type="body"/>
          </p:nvPr>
        </p:nvSpPr>
        <p:spPr>
          <a:xfrm rot="5400000">
            <a:off x="2514600" y="152400"/>
            <a:ext cx="4114800" cy="7772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55600" lvl="1" marL="914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●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42900" lvl="2" marL="13716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●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5" name="Google Shape;75;p11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6" name="Google Shape;76;p11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7" name="Google Shape;77;p11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2"/>
          <p:cNvSpPr txBox="1"/>
          <p:nvPr>
            <p:ph type="title"/>
          </p:nvPr>
        </p:nvSpPr>
        <p:spPr>
          <a:xfrm rot="5400000">
            <a:off x="4743450" y="2381250"/>
            <a:ext cx="5486400" cy="1943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0" name="Google Shape;80;p12"/>
          <p:cNvSpPr txBox="1"/>
          <p:nvPr>
            <p:ph idx="1" type="body"/>
          </p:nvPr>
        </p:nvSpPr>
        <p:spPr>
          <a:xfrm rot="5400000">
            <a:off x="781050" y="514350"/>
            <a:ext cx="5486400" cy="5676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55600" lvl="1" marL="914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●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42900" lvl="2" marL="13716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●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1" name="Google Shape;81;p12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2" name="Google Shape;82;p12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3" name="Google Shape;83;p12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4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92" name="Google Shape;92;p14"/>
          <p:cNvSpPr txBox="1"/>
          <p:nvPr>
            <p:ph idx="1" type="body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55600" lvl="1" marL="914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●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42900" lvl="2" marL="13716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●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93" name="Google Shape;93;p14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94" name="Google Shape;94;p14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95" name="Google Shape;95;p14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5"/>
          <p:cNvSpPr txBox="1"/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98" name="Google Shape;98;p15"/>
          <p:cNvSpPr txBox="1"/>
          <p:nvPr>
            <p:ph idx="1" type="subTitle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ctr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ctr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ctr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ctr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ctr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ctr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ctr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ctr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99" name="Google Shape;99;p15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0" name="Google Shape;100;p15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1" name="Google Shape;101;p15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16"/>
          <p:cNvSpPr txBox="1"/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1" i="0" sz="4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4" name="Google Shape;104;p16"/>
          <p:cNvSpPr txBox="1"/>
          <p:nvPr>
            <p:ph idx="1" type="body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2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2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spcBef>
                <a:spcPts val="2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spcBef>
                <a:spcPts val="2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spcBef>
                <a:spcPts val="2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spcBef>
                <a:spcPts val="2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5" name="Google Shape;105;p16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6" name="Google Shape;106;p16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7" name="Google Shape;107;p16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17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0" name="Google Shape;110;p17"/>
          <p:cNvSpPr txBox="1"/>
          <p:nvPr>
            <p:ph idx="1" type="body"/>
          </p:nvPr>
        </p:nvSpPr>
        <p:spPr>
          <a:xfrm>
            <a:off x="685800" y="1981200"/>
            <a:ext cx="38100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406400" lvl="0" marL="4572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81000" lvl="1" marL="9144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●"/>
              <a:defRPr b="0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●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42900" lvl="3" marL="18288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–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42900" lvl="4" marL="22860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»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»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»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»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»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1" name="Google Shape;111;p17"/>
          <p:cNvSpPr txBox="1"/>
          <p:nvPr>
            <p:ph idx="2" type="body"/>
          </p:nvPr>
        </p:nvSpPr>
        <p:spPr>
          <a:xfrm>
            <a:off x="4648200" y="1981200"/>
            <a:ext cx="38100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406400" lvl="0" marL="4572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81000" lvl="1" marL="9144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●"/>
              <a:defRPr b="0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●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42900" lvl="3" marL="18288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–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42900" lvl="4" marL="22860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»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»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»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»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»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2" name="Google Shape;112;p17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3" name="Google Shape;113;p17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4" name="Google Shape;114;p17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18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7" name="Google Shape;117;p18"/>
          <p:cNvSpPr txBox="1"/>
          <p:nvPr>
            <p:ph idx="1" type="body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  <a:defRPr b="1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1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8" name="Google Shape;118;p18"/>
          <p:cNvSpPr txBox="1"/>
          <p:nvPr>
            <p:ph idx="2" type="body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55600" lvl="1" marL="914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●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42900" lvl="2" marL="13716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●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30200" lvl="3" marL="18288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–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30200" lvl="4" marL="22860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»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30200" lvl="5" marL="27432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»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30200" lvl="6" marL="32004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»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30200" lvl="7" marL="36576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»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30200" lvl="8" marL="41148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»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9" name="Google Shape;119;p18"/>
          <p:cNvSpPr txBox="1"/>
          <p:nvPr>
            <p:ph idx="3" type="body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  <a:defRPr b="1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1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20" name="Google Shape;120;p18"/>
          <p:cNvSpPr txBox="1"/>
          <p:nvPr>
            <p:ph idx="4" type="body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55600" lvl="1" marL="914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●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42900" lvl="2" marL="13716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●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30200" lvl="3" marL="18288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–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30200" lvl="4" marL="22860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»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30200" lvl="5" marL="27432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»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30200" lvl="6" marL="32004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»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30200" lvl="7" marL="36576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»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30200" lvl="8" marL="41148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»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21" name="Google Shape;121;p18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22" name="Google Shape;122;p18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23" name="Google Shape;123;p18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19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26" name="Google Shape;126;p19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27" name="Google Shape;127;p19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28" name="Google Shape;128;p19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20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31" name="Google Shape;131;p20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32" name="Google Shape;132;p20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21"/>
          <p:cNvSpPr txBox="1"/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1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35" name="Google Shape;135;p21"/>
          <p:cNvSpPr txBox="1"/>
          <p:nvPr>
            <p:ph idx="1" type="body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●"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●"/>
              <a:defRPr b="0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36" name="Google Shape;136;p21"/>
          <p:cNvSpPr txBox="1"/>
          <p:nvPr>
            <p:ph idx="2" type="body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2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24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37" name="Google Shape;137;p21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38" name="Google Shape;138;p21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39" name="Google Shape;139;p21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22"/>
          <p:cNvSpPr txBox="1"/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1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2" name="Google Shape;142;p22"/>
          <p:cNvSpPr/>
          <p:nvPr>
            <p:ph idx="2" type="pic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64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3" name="Google Shape;143;p22"/>
          <p:cNvSpPr txBox="1"/>
          <p:nvPr>
            <p:ph idx="1" type="body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2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24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spcBef>
                <a:spcPts val="18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4" name="Google Shape;144;p22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5" name="Google Shape;145;p22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6" name="Google Shape;146;p22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23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9" name="Google Shape;149;p23"/>
          <p:cNvSpPr txBox="1"/>
          <p:nvPr>
            <p:ph idx="1" type="body"/>
          </p:nvPr>
        </p:nvSpPr>
        <p:spPr>
          <a:xfrm rot="5400000">
            <a:off x="2514600" y="152400"/>
            <a:ext cx="4114800" cy="7772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55600" lvl="1" marL="914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●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42900" lvl="2" marL="13716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●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50" name="Google Shape;150;p23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51" name="Google Shape;151;p23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52" name="Google Shape;152;p23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24"/>
          <p:cNvSpPr txBox="1"/>
          <p:nvPr>
            <p:ph type="title"/>
          </p:nvPr>
        </p:nvSpPr>
        <p:spPr>
          <a:xfrm rot="5400000">
            <a:off x="4743450" y="2381250"/>
            <a:ext cx="5486400" cy="1943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55" name="Google Shape;155;p24"/>
          <p:cNvSpPr txBox="1"/>
          <p:nvPr>
            <p:ph idx="1" type="body"/>
          </p:nvPr>
        </p:nvSpPr>
        <p:spPr>
          <a:xfrm rot="5400000">
            <a:off x="781050" y="514350"/>
            <a:ext cx="5486400" cy="5676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55600" lvl="1" marL="914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●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42900" lvl="2" marL="13716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●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56" name="Google Shape;156;p24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57" name="Google Shape;157;p24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58" name="Google Shape;158;p24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b="0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_rels/slideMaster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1.xml"/><Relationship Id="rId12" Type="http://schemas.openxmlformats.org/officeDocument/2006/relationships/theme" Target="../theme/theme3.xml"/><Relationship Id="rId9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304FF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" name="Google Shape;11;p1"/>
          <p:cNvSpPr txBox="1"/>
          <p:nvPr>
            <p:ph idx="1" type="body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55600" lvl="1" marL="914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●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42900" lvl="2" marL="13716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●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2" name="Google Shape;12;p1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3" name="Google Shape;13;p1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" name="Google Shape;14;p1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304FF"/>
        </a:solidFill>
      </p:bgPr>
    </p:bg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3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6" name="Google Shape;86;p13"/>
          <p:cNvSpPr txBox="1"/>
          <p:nvPr>
            <p:ph idx="1" type="body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55600" lvl="1" marL="914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●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42900" lvl="2" marL="13716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●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7" name="Google Shape;87;p13"/>
          <p:cNvSpPr txBox="1"/>
          <p:nvPr>
            <p:ph idx="10" type="dt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8" name="Google Shape;88;p13"/>
          <p:cNvSpPr txBox="1"/>
          <p:nvPr>
            <p:ph idx="11" type="ftr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9" name="Google Shape;89;p13"/>
          <p:cNvSpPr txBox="1"/>
          <p:nvPr>
            <p:ph idx="12" type="sldNum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spcAft>
                <a:spcPts val="0"/>
              </a:spcAft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59" r:id="rId1"/>
    <p:sldLayoutId id="2147483660" r:id="rId2"/>
    <p:sldLayoutId id="2147483661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3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5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7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2.jp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3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25"/>
          <p:cNvSpPr txBox="1"/>
          <p:nvPr>
            <p:ph idx="1" type="subTitle"/>
          </p:nvPr>
        </p:nvSpPr>
        <p:spPr>
          <a:xfrm>
            <a:off x="520700" y="1295400"/>
            <a:ext cx="8039100" cy="2247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ctr">
              <a:spcBef>
                <a:spcPts val="1500"/>
              </a:spcBef>
              <a:spcAft>
                <a:spcPts val="0"/>
              </a:spcAft>
              <a:buClr>
                <a:srgbClr val="FFFF00"/>
              </a:buClr>
              <a:buFont typeface="Arial"/>
              <a:buNone/>
            </a:pPr>
            <a:r>
              <a:rPr b="0" i="0" lang="en-US" sz="28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Culture Mapping:   A Functional Analysis of </a:t>
            </a:r>
            <a:endParaRPr/>
          </a:p>
          <a:p>
            <a:pPr indent="0" lvl="0" marL="0" marR="0" rtl="0" algn="ctr">
              <a:spcBef>
                <a:spcPts val="1500"/>
              </a:spcBef>
              <a:spcAft>
                <a:spcPts val="0"/>
              </a:spcAft>
              <a:buClr>
                <a:srgbClr val="FFFF00"/>
              </a:buClr>
              <a:buFont typeface="Arial"/>
              <a:buNone/>
            </a:pPr>
            <a:r>
              <a:rPr b="0" i="0" lang="en-US" sz="28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the Education Culture Landscape</a:t>
            </a:r>
            <a:endParaRPr b="0" i="0" sz="2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20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20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20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20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20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20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descr="wing_header" id="165" name="Google Shape;165;p2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93800" y="190500"/>
            <a:ext cx="6934200" cy="914400"/>
          </a:xfrm>
          <a:prstGeom prst="rect">
            <a:avLst/>
          </a:prstGeom>
          <a:noFill/>
          <a:ln>
            <a:noFill/>
          </a:ln>
        </p:spPr>
      </p:pic>
      <p:sp>
        <p:nvSpPr>
          <p:cNvPr id="166" name="Google Shape;166;p25"/>
          <p:cNvSpPr txBox="1"/>
          <p:nvPr/>
        </p:nvSpPr>
        <p:spPr>
          <a:xfrm>
            <a:off x="3340100" y="1371600"/>
            <a:ext cx="184150" cy="461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i="0" sz="2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7" name="Google Shape;167;p25"/>
          <p:cNvSpPr txBox="1"/>
          <p:nvPr/>
        </p:nvSpPr>
        <p:spPr>
          <a:xfrm>
            <a:off x="3441700" y="5486400"/>
            <a:ext cx="2450310" cy="120032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400" u="none" cap="none" strike="noStrike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Randy Keyworth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400" u="none" cap="none" strike="noStrike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ABAI, 2014</a:t>
            </a:r>
            <a:endParaRPr b="1" i="0" sz="2400" u="none" cap="none" strike="noStrike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i="0" sz="2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26"/>
          <p:cNvSpPr txBox="1"/>
          <p:nvPr>
            <p:ph idx="1" type="body"/>
          </p:nvPr>
        </p:nvSpPr>
        <p:spPr>
          <a:xfrm>
            <a:off x="203200" y="203200"/>
            <a:ext cx="4660900" cy="6489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2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ctr">
              <a:lnSpc>
                <a:spcPct val="90000"/>
              </a:lnSpc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2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Screen Shot 2014-02-22 at 10.29.35 AM.png" id="174" name="Google Shape;174;p2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52400" y="292100"/>
            <a:ext cx="4546600" cy="6330950"/>
          </a:xfrm>
          <a:prstGeom prst="rect">
            <a:avLst/>
          </a:prstGeom>
          <a:noFill/>
          <a:ln>
            <a:noFill/>
          </a:ln>
        </p:spPr>
      </p:pic>
      <p:sp>
        <p:nvSpPr>
          <p:cNvPr id="175" name="Google Shape;175;p26"/>
          <p:cNvSpPr txBox="1"/>
          <p:nvPr/>
        </p:nvSpPr>
        <p:spPr>
          <a:xfrm>
            <a:off x="4826000" y="0"/>
            <a:ext cx="4318000" cy="65738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36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Culture Mapping</a:t>
            </a:r>
            <a:endParaRPr/>
          </a:p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i="0" sz="1000" u="none" cap="none" strike="noStrike">
              <a:solidFill>
                <a:srgbClr val="FFFF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8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or</a:t>
            </a:r>
            <a:endParaRPr/>
          </a:p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i="0" sz="1000" u="none" cap="none" strike="noStrike">
              <a:solidFill>
                <a:srgbClr val="FFFF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36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Going Down the </a:t>
            </a:r>
            <a:endParaRPr/>
          </a:p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36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Rabbit Hole</a:t>
            </a:r>
            <a:endParaRPr/>
          </a:p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i="0" sz="2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(an adventure into the unknown)</a:t>
            </a:r>
            <a:endParaRPr/>
          </a:p>
          <a:p>
            <a:pPr indent="0" lvl="0" marL="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b="1" i="0" sz="10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b="1" i="0" lang="en-US" sz="2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cognitive concepts: </a:t>
            </a:r>
            <a:r>
              <a:rPr b="0" i="0" lang="en-US" sz="2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attitudes, beliefs, philosophies, ideologies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b="0" i="0" sz="5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b="1" i="0" lang="en-US" sz="2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qualitative research</a:t>
            </a:r>
            <a:r>
              <a:rPr b="1" i="0" lang="en-US" sz="2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:  </a:t>
            </a:r>
            <a:r>
              <a:rPr b="0" i="0" lang="en-US" sz="2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surveys, interviews, focus groups, media analysis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b="1" i="0" sz="5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b="1" i="0" lang="en-US" sz="2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social sciences:  </a:t>
            </a:r>
            <a:r>
              <a:rPr b="0" i="0" lang="en-US" sz="2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anthropology, linguistics, cognitive psychology, sociology, political science, communications theory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0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27"/>
          <p:cNvSpPr txBox="1"/>
          <p:nvPr>
            <p:ph idx="1" type="body"/>
          </p:nvPr>
        </p:nvSpPr>
        <p:spPr>
          <a:xfrm>
            <a:off x="0" y="931863"/>
            <a:ext cx="8978900" cy="576103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2400" u="none" cap="none" strike="noStrike">
              <a:solidFill>
                <a:srgbClr val="FFFF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2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20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Screen Shot 2014-02-25 at 11.41.24 AM.png" id="182" name="Google Shape;182;p2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7475" y="525463"/>
            <a:ext cx="9013825" cy="5875337"/>
          </a:xfrm>
          <a:prstGeom prst="rect">
            <a:avLst/>
          </a:prstGeom>
          <a:noFill/>
          <a:ln>
            <a:noFill/>
          </a:ln>
        </p:spPr>
      </p:pic>
      <p:sp>
        <p:nvSpPr>
          <p:cNvPr id="183" name="Google Shape;183;p27"/>
          <p:cNvSpPr txBox="1"/>
          <p:nvPr/>
        </p:nvSpPr>
        <p:spPr>
          <a:xfrm>
            <a:off x="1270000" y="1739900"/>
            <a:ext cx="5930900" cy="2554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4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How cultural constructs influence education policy at the national level.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8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28"/>
          <p:cNvSpPr txBox="1"/>
          <p:nvPr>
            <p:ph idx="1" type="body"/>
          </p:nvPr>
        </p:nvSpPr>
        <p:spPr>
          <a:xfrm>
            <a:off x="203200" y="203200"/>
            <a:ext cx="8775700" cy="6337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00"/>
              </a:buClr>
              <a:buFont typeface="Arial"/>
              <a:buNone/>
            </a:pPr>
            <a:r>
              <a:rPr b="1" i="0" lang="en-US" sz="24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Differing Views on the Influence of Evidence</a:t>
            </a:r>
            <a:endParaRPr/>
          </a:p>
          <a:p>
            <a:pPr indent="-342900" lvl="0" marL="3429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FFFF00"/>
              </a:buClr>
              <a:buSzPts val="2000"/>
              <a:buFont typeface="Arial"/>
              <a:buAutoNum type="arabicPeriod"/>
            </a:pPr>
            <a:r>
              <a:rPr b="1" i="0" lang="en-US" sz="20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RATIONAL ACTOR MODEL:</a:t>
            </a: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  </a:t>
            </a:r>
            <a:endParaRPr/>
          </a:p>
          <a:p>
            <a:pPr indent="-342900" lvl="0" marL="3429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Reason is conscious, literal, logical, universal, unemotional, disembodied, and serves self interest.</a:t>
            </a:r>
            <a:endParaRPr/>
          </a:p>
          <a:p>
            <a:pPr indent="-279400" lvl="0" marL="342900" marR="0" rtl="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Arial"/>
              <a:buNone/>
            </a:pPr>
            <a:r>
              <a:t/>
            </a:r>
            <a:endParaRPr b="0" i="0" sz="1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If people are made aware of the fact and figures, they should naturally come to the right conclusions.</a:t>
            </a:r>
            <a:endParaRPr/>
          </a:p>
          <a:p>
            <a:pPr indent="-342900" lvl="0" marL="3429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rgbClr val="FFFF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FFFF00"/>
              </a:buClr>
              <a:buFont typeface="Arial"/>
              <a:buNone/>
            </a:pPr>
            <a:r>
              <a:rPr b="1" i="0" lang="en-US" sz="20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2.	FRAME MODEL:  </a:t>
            </a:r>
            <a:endParaRPr/>
          </a:p>
          <a:p>
            <a:pPr indent="-342900" lvl="0" marL="342900" marR="0" rtl="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10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FFFFFF"/>
              </a:buClr>
              <a:buFont typeface="Arial"/>
              <a:buNone/>
            </a:pPr>
            <a:r>
              <a:rPr b="0" i="0" lang="en-US" sz="2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	People evaluate information and make decisions in the context of their deeply held constructs—worldviews, beliefs, and assumptions—called </a:t>
            </a:r>
            <a:r>
              <a:rPr b="0" i="0" lang="en-US" sz="20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“</a:t>
            </a:r>
            <a:r>
              <a:rPr b="1" i="0" lang="en-US" sz="20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frames</a:t>
            </a:r>
            <a:r>
              <a:rPr b="0" i="0" lang="en-US" sz="20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”.</a:t>
            </a:r>
            <a:endParaRPr/>
          </a:p>
          <a:p>
            <a:pPr indent="-342900" lvl="0" marL="342900" marR="0" rtl="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10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FFFFFF"/>
              </a:buClr>
              <a:buFont typeface="Arial"/>
              <a:buNone/>
            </a:pPr>
            <a:r>
              <a:rPr b="0" i="0" lang="en-US" sz="2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b="0" i="0" lang="en-US" sz="20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Frames </a:t>
            </a:r>
            <a:r>
              <a:rPr b="0" i="0" lang="en-US" sz="2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are a small sets of internalized concepts and values that allow people to attach meaning to new information.</a:t>
            </a:r>
            <a:endParaRPr/>
          </a:p>
          <a:p>
            <a:pPr indent="-342900" lvl="0" marL="342900" marR="0" rtl="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10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FFFFFF"/>
              </a:buClr>
              <a:buFont typeface="Arial"/>
              <a:buNone/>
            </a:pPr>
            <a:r>
              <a:rPr b="0" i="0" lang="en-US" sz="2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	Once a </a:t>
            </a:r>
            <a:r>
              <a:rPr b="0" i="0" lang="en-US" sz="20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frame </a:t>
            </a:r>
            <a:r>
              <a:rPr b="0" i="0" lang="en-US" sz="2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is established, it will “trump” numbers.  If the facts don’t fit the frame, it’s the facts that are rejected, not the frame. </a:t>
            </a:r>
            <a:endParaRPr b="0" i="0" sz="20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r">
              <a:lnSpc>
                <a:spcPct val="90000"/>
              </a:lnSpc>
              <a:spcBef>
                <a:spcPts val="280"/>
              </a:spcBef>
              <a:spcAft>
                <a:spcPts val="0"/>
              </a:spcAft>
              <a:buClr>
                <a:srgbClr val="FFFFFF"/>
              </a:buClr>
              <a:buFont typeface="Arial"/>
              <a:buNone/>
            </a:pPr>
            <a:r>
              <a:rPr b="0" i="0" lang="en-US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Frameworks, Framing Public Issues, 2002</a:t>
            </a:r>
            <a:endParaRPr/>
          </a:p>
          <a:p>
            <a:pPr indent="-342900" lvl="0" marL="3429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FFFFFF"/>
              </a:buClr>
              <a:buFont typeface="Arial"/>
              <a:buNone/>
            </a:pPr>
            <a:r>
              <a:rPr b="0" i="0" lang="en-US" sz="1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							</a:t>
            </a:r>
            <a:r>
              <a:rPr b="0" i="0" lang="en-US" sz="2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b="0" i="0" lang="en-US" sz="1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b="0" i="0" lang="en-US" sz="2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						</a:t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90500" lvl="0" marL="342900" marR="0" rtl="0" algn="l">
              <a:lnSpc>
                <a:spcPct val="90000"/>
              </a:lnSpc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</a:pPr>
            <a:r>
              <a:t/>
            </a:r>
            <a:endParaRPr b="1" i="0" sz="2400" u="none" cap="none" strike="noStrike">
              <a:solidFill>
                <a:srgbClr val="FFFF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3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p29"/>
          <p:cNvSpPr txBox="1"/>
          <p:nvPr>
            <p:ph idx="1" type="body"/>
          </p:nvPr>
        </p:nvSpPr>
        <p:spPr>
          <a:xfrm>
            <a:off x="419100" y="1397000"/>
            <a:ext cx="8420100" cy="5943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marR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2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ctr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2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ctr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1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Does evidence or cultural frames have a greater impact on education policy?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9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30"/>
          <p:cNvSpPr txBox="1"/>
          <p:nvPr>
            <p:ph idx="1" type="body"/>
          </p:nvPr>
        </p:nvSpPr>
        <p:spPr>
          <a:xfrm>
            <a:off x="215900" y="228600"/>
            <a:ext cx="8750300" cy="6324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457200" lvl="0" marL="457200" marR="0" rtl="0" algn="ctr">
              <a:spcBef>
                <a:spcPts val="0"/>
              </a:spcBef>
              <a:spcAft>
                <a:spcPts val="0"/>
              </a:spcAft>
              <a:buClr>
                <a:srgbClr val="FFFF00"/>
              </a:buClr>
              <a:buFont typeface="Arial"/>
              <a:buNone/>
            </a:pPr>
            <a:r>
              <a:rPr b="1" i="0" lang="en-US" sz="28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Culture Mapping:   Patterns of Public Thinking</a:t>
            </a:r>
            <a:endParaRPr/>
          </a:p>
          <a:p>
            <a:pPr indent="-457200" lvl="0" marL="457200" marR="0" rtl="0" algn="ctr">
              <a:spcBef>
                <a:spcPts val="480"/>
              </a:spcBef>
              <a:spcAft>
                <a:spcPts val="0"/>
              </a:spcAft>
              <a:buClr>
                <a:srgbClr val="FF8000"/>
              </a:buClr>
              <a:buFont typeface="Arial"/>
              <a:buNone/>
            </a:pPr>
            <a:r>
              <a:rPr b="1" i="0" lang="en-US" sz="2400" u="none" cap="none" strike="noStrike">
                <a:solidFill>
                  <a:srgbClr val="FF8000"/>
                </a:solidFill>
                <a:latin typeface="Arial"/>
                <a:ea typeface="Arial"/>
                <a:cs typeface="Arial"/>
                <a:sym typeface="Arial"/>
              </a:rPr>
              <a:t>FRAMES REGARDING EDUCATION SOLUTIONS</a:t>
            </a:r>
            <a:endParaRPr/>
          </a:p>
          <a:p>
            <a:pPr indent="-457200" lvl="0" marL="457200" marR="0" rtl="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1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57200" lvl="0" marL="457200" marR="0" rtl="0" algn="l">
              <a:lnSpc>
                <a:spcPct val="90000"/>
              </a:lnSpc>
              <a:spcBef>
                <a:spcPts val="24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1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572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00"/>
              </a:buClr>
              <a:buFont typeface="Arial"/>
              <a:buNone/>
            </a:pPr>
            <a:r>
              <a:rPr b="1" i="0" lang="en-US" sz="24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1.	Individual </a:t>
            </a:r>
            <a:r>
              <a:rPr b="0" i="0" lang="en-US" sz="24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Frame</a:t>
            </a:r>
            <a:endParaRPr/>
          </a:p>
          <a:p>
            <a:pPr indent="-4572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education “systems” are invisible, complex…focus goes to individual “actors”: parents, teachers, students</a:t>
            </a:r>
            <a:endParaRPr/>
          </a:p>
          <a:p>
            <a:pPr indent="-4572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1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572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00"/>
              </a:buClr>
              <a:buFont typeface="Arial"/>
              <a:buNone/>
            </a:pPr>
            <a:r>
              <a:rPr b="1" i="0" lang="en-US" sz="24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2.	Blame </a:t>
            </a:r>
            <a:r>
              <a:rPr b="0" i="0" lang="en-US" sz="24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Frame</a:t>
            </a:r>
            <a:endParaRPr b="0" i="0" sz="2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57200" lvl="0" marL="457200" marR="0" rtl="0" algn="l">
              <a:lnSpc>
                <a:spcPct val="90000"/>
              </a:lnSpc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1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assume problems are the result of motivation, character, discipline, effort and/or caring</a:t>
            </a:r>
            <a:endParaRPr/>
          </a:p>
          <a:p>
            <a:pPr indent="-457200" lvl="0" marL="457200" marR="0" rtl="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1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57200" lvl="0" marL="4572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	“irresponsible parents”, “bad teachers”, “undisciplined students”</a:t>
            </a:r>
            <a:endParaRPr b="0" i="0" sz="2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572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1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572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00"/>
              </a:buClr>
              <a:buFont typeface="Arial"/>
              <a:buNone/>
            </a:pPr>
            <a:r>
              <a:rPr b="1" i="0" lang="en-US" sz="24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3.	Visionary Leader </a:t>
            </a:r>
            <a:r>
              <a:rPr b="0" i="0" lang="en-US" sz="24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Frame</a:t>
            </a:r>
            <a:endParaRPr/>
          </a:p>
          <a:p>
            <a:pPr indent="-4572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1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tendency to reduce the complexity of a multi-actor system to the actions and characteristics of a single individual in a leadership role</a:t>
            </a:r>
            <a:endParaRPr/>
          </a:p>
          <a:p>
            <a:pPr indent="-457200" lvl="0" marL="4572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57200" lvl="0" marL="457200" marR="0" rtl="0" algn="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b="0" i="0" lang="en-US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Magic Bullets Hanging By a Thread”, O’Neil &amp; Haydon, FrameWorks Institute, (2013)</a:t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5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31"/>
          <p:cNvSpPr txBox="1"/>
          <p:nvPr>
            <p:ph idx="1" type="body"/>
          </p:nvPr>
        </p:nvSpPr>
        <p:spPr>
          <a:xfrm>
            <a:off x="215900" y="165100"/>
            <a:ext cx="8775700" cy="6489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00"/>
              </a:buClr>
              <a:buFont typeface="Arial"/>
              <a:buNone/>
            </a:pPr>
            <a:r>
              <a:rPr b="1" i="0" lang="en-US" sz="28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Culture Mapping:   Patterns of Public Thinking</a:t>
            </a:r>
            <a:endParaRPr/>
          </a:p>
          <a:p>
            <a:pPr indent="0" lvl="0" marL="0" marR="0" rtl="0" algn="ctr">
              <a:spcBef>
                <a:spcPts val="480"/>
              </a:spcBef>
              <a:spcAft>
                <a:spcPts val="0"/>
              </a:spcAft>
              <a:buClr>
                <a:srgbClr val="FF8000"/>
              </a:buClr>
              <a:buFont typeface="Arial"/>
              <a:buNone/>
            </a:pPr>
            <a:r>
              <a:rPr b="1" i="0" lang="en-US" sz="2400" u="none" cap="none" strike="noStrike">
                <a:solidFill>
                  <a:srgbClr val="FF8000"/>
                </a:solidFill>
                <a:latin typeface="Arial"/>
                <a:ea typeface="Arial"/>
                <a:cs typeface="Arial"/>
                <a:sym typeface="Arial"/>
              </a:rPr>
              <a:t>FRAMES REGARDING EDUCATION SOLUTIONS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45720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00"/>
              </a:buClr>
              <a:buSzPts val="2400"/>
              <a:buFont typeface="Arial"/>
              <a:buAutoNum type="arabicPeriod" startAt="4"/>
            </a:pPr>
            <a:r>
              <a:rPr b="1" i="0" lang="en-US" sz="24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Magic Bullet </a:t>
            </a:r>
            <a:r>
              <a:rPr b="0" i="0" lang="en-US" sz="24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Frame</a:t>
            </a:r>
            <a:endParaRPr/>
          </a:p>
          <a:p>
            <a:pPr indent="-457200" lvl="1" marL="457200" marR="0" rtl="0" algn="l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rgbClr val="FFFF00"/>
              </a:buClr>
              <a:buFont typeface="Arial"/>
              <a:buNone/>
            </a:pPr>
            <a:r>
              <a:rPr b="0" i="0" lang="en-US" sz="16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belief there is one reform or policy initiative that will “magically” address the country’s educational woes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rgbClr val="FFFF00"/>
              </a:buClr>
              <a:buSzPts val="2400"/>
              <a:buFont typeface="Arial"/>
              <a:buAutoNum type="arabicPeriod" startAt="4"/>
            </a:pPr>
            <a:r>
              <a:rPr b="1" i="0" lang="en-US" sz="24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Local Solutions </a:t>
            </a:r>
            <a:r>
              <a:rPr b="0" i="0" lang="en-US" sz="24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Frame</a:t>
            </a:r>
            <a:endParaRPr/>
          </a:p>
          <a:p>
            <a:pPr indent="-457200" lvl="1" marL="457200" marR="0" rtl="0" algn="l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rgbClr val="FFFF00"/>
              </a:buClr>
              <a:buFont typeface="Arial"/>
              <a:buNone/>
            </a:pPr>
            <a:r>
              <a:rPr b="0" i="0" lang="en-US" sz="16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innovation, dynamism, and meaningful programmatic change can only occur at the local level; state and federal actors are inflexible, out of touch, and ineffective</a:t>
            </a:r>
            <a:endParaRPr/>
          </a:p>
          <a:p>
            <a:pPr indent="457200" lvl="0" marL="0" marR="0" rtl="0" algn="l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rgbClr val="FFFF00"/>
              </a:buClr>
              <a:buSzPts val="2400"/>
              <a:buFont typeface="Arial"/>
              <a:buAutoNum type="arabicPeriod" startAt="4"/>
            </a:pPr>
            <a:r>
              <a:rPr b="1" i="0" lang="en-US" sz="24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Private Sector </a:t>
            </a:r>
            <a:r>
              <a:rPr b="0" i="0" lang="en-US" sz="24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Frame</a:t>
            </a:r>
            <a:endParaRPr/>
          </a:p>
          <a:p>
            <a:pPr indent="-457200" lvl="1" marL="457200" marR="0" rtl="0" algn="l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rgbClr val="FFFF00"/>
              </a:buClr>
              <a:buFont typeface="Arial"/>
              <a:buNone/>
            </a:pPr>
            <a:r>
              <a:rPr b="0" i="0" lang="en-US" sz="16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private sector is the only place capable of innovation and efficiency, public schools too mired in bureaucracy, 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2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b="0" i="0" lang="en-US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“Magic Bullets Hanging By a Thread”, O’Neil &amp; Haydon, FrameWorks Institute, (2013)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2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2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32"/>
          <p:cNvSpPr txBox="1"/>
          <p:nvPr>
            <p:ph idx="1" type="body"/>
          </p:nvPr>
        </p:nvSpPr>
        <p:spPr>
          <a:xfrm>
            <a:off x="190500" y="203200"/>
            <a:ext cx="8775700" cy="6489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00"/>
              </a:buClr>
              <a:buFont typeface="Arial"/>
              <a:buNone/>
            </a:pPr>
            <a:r>
              <a:rPr b="1" i="0" lang="en-US" sz="28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Culture Mapping:   Patterns of Public Thinking</a:t>
            </a:r>
            <a:endParaRPr/>
          </a:p>
          <a:p>
            <a:pPr indent="0" lvl="0" marL="0" marR="0" rtl="0" algn="ctr">
              <a:spcBef>
                <a:spcPts val="480"/>
              </a:spcBef>
              <a:spcAft>
                <a:spcPts val="0"/>
              </a:spcAft>
              <a:buClr>
                <a:srgbClr val="FF8000"/>
              </a:buClr>
              <a:buFont typeface="Arial"/>
              <a:buNone/>
            </a:pPr>
            <a:r>
              <a:rPr b="1" i="0" lang="en-US" sz="2400" u="none" cap="none" strike="noStrike">
                <a:solidFill>
                  <a:srgbClr val="FF8000"/>
                </a:solidFill>
                <a:latin typeface="Arial"/>
                <a:ea typeface="Arial"/>
                <a:cs typeface="Arial"/>
                <a:sym typeface="Arial"/>
              </a:rPr>
              <a:t>FRAMES REGARDING EDUCATION SOLUTIONS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45720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00"/>
              </a:buClr>
              <a:buSzPts val="2400"/>
              <a:buFont typeface="Arial"/>
              <a:buAutoNum type="arabicPeriod" startAt="7"/>
            </a:pPr>
            <a:r>
              <a:rPr b="1" i="0" lang="en-US" sz="24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Back to Basics </a:t>
            </a:r>
            <a:r>
              <a:rPr b="0" i="0" lang="en-US" sz="24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Frame</a:t>
            </a:r>
            <a:endParaRPr/>
          </a:p>
          <a:p>
            <a:pPr indent="-457200" lvl="3" marL="457200" marR="0" rtl="0" algn="l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failure of education is due to reforms getting away from the basics: reading, writing and arithmetic</a:t>
            </a:r>
            <a:endParaRPr/>
          </a:p>
          <a:p>
            <a:pPr indent="457200" lvl="0" marL="0" marR="0" rtl="0" algn="l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rgbClr val="FFFF00"/>
              </a:buClr>
              <a:buSzPts val="2400"/>
              <a:buFont typeface="Arial"/>
              <a:buAutoNum type="arabicPeriod" startAt="7"/>
            </a:pPr>
            <a:r>
              <a:rPr b="1" i="0" lang="en-US" sz="24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More Funding </a:t>
            </a:r>
            <a:r>
              <a:rPr b="0" i="0" lang="en-US" sz="24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Frame</a:t>
            </a:r>
            <a:endParaRPr/>
          </a:p>
          <a:p>
            <a:pPr indent="-457200" lvl="1" marL="457200" marR="0" rtl="0" algn="l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assumption that any reforms would require that much more money, and that more money will improve education</a:t>
            </a:r>
            <a:endParaRPr/>
          </a:p>
          <a:p>
            <a:pPr indent="457200" lvl="0" marL="0" marR="0" rtl="0" algn="l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rgbClr val="FFFF00"/>
              </a:buClr>
              <a:buSzPts val="2400"/>
              <a:buFont typeface="Arial"/>
              <a:buAutoNum type="arabicPeriod" startAt="7"/>
            </a:pPr>
            <a:r>
              <a:rPr b="1" i="0" lang="en-US" sz="24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Computers </a:t>
            </a:r>
            <a:r>
              <a:rPr b="0" i="0" lang="en-US" sz="24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Frame	</a:t>
            </a:r>
            <a:endParaRPr/>
          </a:p>
          <a:p>
            <a:pPr indent="-457200" lvl="1" marL="457200" marR="0" rtl="0" algn="l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belief that having more computers in the classroom is a universal panacea for improving education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1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2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b="0" i="0" lang="en-US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“Magic Bullets Hanging By a Thread”, O’Neil &amp; Haydon, FrameWorks Institute, (2013)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2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2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7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p33"/>
          <p:cNvSpPr txBox="1"/>
          <p:nvPr>
            <p:ph idx="1" type="body"/>
          </p:nvPr>
        </p:nvSpPr>
        <p:spPr>
          <a:xfrm>
            <a:off x="203200" y="203200"/>
            <a:ext cx="8775700" cy="6489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00"/>
              </a:buClr>
              <a:buFont typeface="Arial"/>
              <a:buNone/>
            </a:pPr>
            <a:r>
              <a:rPr b="1" i="0" lang="en-US" sz="28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Culture Mapping:   Impact of Cultural Beliefs</a:t>
            </a:r>
            <a:endParaRPr/>
          </a:p>
          <a:p>
            <a:pPr indent="0" lvl="0" marL="0" marR="0" rtl="0" algn="ctr">
              <a:spcBef>
                <a:spcPts val="480"/>
              </a:spcBef>
              <a:spcAft>
                <a:spcPts val="0"/>
              </a:spcAft>
              <a:buClr>
                <a:srgbClr val="FF8000"/>
              </a:buClr>
              <a:buFont typeface="Arial"/>
              <a:buNone/>
            </a:pPr>
            <a:r>
              <a:rPr b="1" i="0" lang="en-US" sz="2400" u="none" cap="none" strike="noStrike">
                <a:solidFill>
                  <a:srgbClr val="FF8000"/>
                </a:solidFill>
                <a:latin typeface="Arial"/>
                <a:ea typeface="Arial"/>
                <a:cs typeface="Arial"/>
                <a:sym typeface="Arial"/>
              </a:rPr>
              <a:t>EDUCATION REFORM INITIATIVES</a:t>
            </a:r>
            <a:endParaRPr/>
          </a:p>
          <a:p>
            <a:pPr indent="-457200" lvl="0" marL="2286000" marR="0" rtl="0" algn="l">
              <a:lnSpc>
                <a:spcPct val="90000"/>
              </a:lnSpc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2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2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90000"/>
              </a:lnSpc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1" i="0" lang="en-US" sz="2400" u="sng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EVIDENCE   vs.  CULTURAL FRAMES</a:t>
            </a:r>
            <a:endParaRPr/>
          </a:p>
          <a:p>
            <a:pPr indent="0" lvl="0" marL="0" marR="0" rtl="0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1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90000"/>
              </a:lnSpc>
              <a:spcBef>
                <a:spcPts val="480"/>
              </a:spcBef>
              <a:spcAft>
                <a:spcPts val="0"/>
              </a:spcAft>
              <a:buClr>
                <a:srgbClr val="FFFF00"/>
              </a:buClr>
              <a:buFont typeface="Arial"/>
              <a:buNone/>
            </a:pPr>
            <a:r>
              <a:rPr b="1" i="0" lang="en-US" sz="24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CHARTER SCHOOLS</a:t>
            </a:r>
            <a:endParaRPr/>
          </a:p>
          <a:p>
            <a:pPr indent="0" lvl="0" marL="0" marR="0" rtl="0" algn="ctr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1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1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90000"/>
              </a:lnSpc>
              <a:spcBef>
                <a:spcPts val="480"/>
              </a:spcBef>
              <a:spcAft>
                <a:spcPts val="0"/>
              </a:spcAft>
              <a:buClr>
                <a:srgbClr val="FFFF00"/>
              </a:buClr>
              <a:buFont typeface="Arial"/>
              <a:buNone/>
            </a:pPr>
            <a:r>
              <a:rPr b="1" i="0" lang="en-US" sz="24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SCHOOL IMPROVEMENT GRANTS</a:t>
            </a:r>
            <a:endParaRPr/>
          </a:p>
          <a:p>
            <a:pPr indent="0" lvl="0" marL="0" marR="0" rtl="0" algn="ctr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1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1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90000"/>
              </a:lnSpc>
              <a:spcBef>
                <a:spcPts val="480"/>
              </a:spcBef>
              <a:spcAft>
                <a:spcPts val="0"/>
              </a:spcAft>
              <a:buClr>
                <a:srgbClr val="FFFF00"/>
              </a:buClr>
              <a:buFont typeface="Arial"/>
              <a:buNone/>
            </a:pPr>
            <a:r>
              <a:rPr b="1" i="0" lang="en-US" sz="24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CLASS SIZE REDUCTION</a:t>
            </a:r>
            <a:endParaRPr/>
          </a:p>
          <a:p>
            <a:pPr indent="0" lvl="0" marL="0" marR="0" rtl="0" algn="ctr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1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1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90000"/>
              </a:lnSpc>
              <a:spcBef>
                <a:spcPts val="480"/>
              </a:spcBef>
              <a:spcAft>
                <a:spcPts val="0"/>
              </a:spcAft>
              <a:buClr>
                <a:srgbClr val="FFFF00"/>
              </a:buClr>
              <a:buFont typeface="Arial"/>
              <a:buNone/>
            </a:pPr>
            <a:r>
              <a:rPr b="1" i="0" lang="en-US" sz="24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ONE-TO-ONE COMPUTING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1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1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2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1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2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p34"/>
          <p:cNvSpPr txBox="1"/>
          <p:nvPr>
            <p:ph type="title"/>
          </p:nvPr>
        </p:nvSpPr>
        <p:spPr>
          <a:xfrm>
            <a:off x="0" y="381000"/>
            <a:ext cx="9144000" cy="5508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8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Culture Mapping:   Impact of Cultural Beliefs</a:t>
            </a:r>
            <a:br>
              <a:rPr b="1" i="0" lang="en-US" sz="28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b="1" i="0" lang="en-US" sz="10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1" i="0" lang="en-US" sz="2400" u="none" cap="none" strike="noStrike">
                <a:solidFill>
                  <a:srgbClr val="FF781A"/>
                </a:solidFill>
                <a:latin typeface="Arial"/>
                <a:ea typeface="Arial"/>
                <a:cs typeface="Arial"/>
                <a:sym typeface="Arial"/>
              </a:rPr>
              <a:t>Charter Schools</a:t>
            </a:r>
            <a:b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</a:br>
            <a:endParaRPr b="0" i="0" sz="2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24" name="Google Shape;224;p3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84250" y="2298700"/>
            <a:ext cx="3168650" cy="2579688"/>
          </a:xfrm>
          <a:prstGeom prst="rect">
            <a:avLst/>
          </a:prstGeom>
          <a:noFill/>
          <a:ln>
            <a:noFill/>
          </a:ln>
        </p:spPr>
      </p:pic>
      <p:sp>
        <p:nvSpPr>
          <p:cNvPr id="225" name="Google Shape;225;p34"/>
          <p:cNvSpPr txBox="1"/>
          <p:nvPr/>
        </p:nvSpPr>
        <p:spPr>
          <a:xfrm>
            <a:off x="762000" y="4957763"/>
            <a:ext cx="3640138" cy="3079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5.1% of K-12 students in charter schools</a:t>
            </a:r>
            <a:endParaRPr/>
          </a:p>
        </p:txBody>
      </p:sp>
      <p:pic>
        <p:nvPicPr>
          <p:cNvPr id="226" name="Google Shape;226;p34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4914900" y="2279650"/>
            <a:ext cx="3187700" cy="2597150"/>
          </a:xfrm>
          <a:prstGeom prst="rect">
            <a:avLst/>
          </a:prstGeom>
          <a:noFill/>
          <a:ln>
            <a:noFill/>
          </a:ln>
        </p:spPr>
      </p:pic>
      <p:sp>
        <p:nvSpPr>
          <p:cNvPr id="227" name="Google Shape;227;p34"/>
          <p:cNvSpPr txBox="1"/>
          <p:nvPr/>
        </p:nvSpPr>
        <p:spPr>
          <a:xfrm>
            <a:off x="4652963" y="4957763"/>
            <a:ext cx="3690937" cy="3079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100% enrollment growth since 2007-08</a:t>
            </a:r>
            <a:endParaRPr/>
          </a:p>
        </p:txBody>
      </p:sp>
      <p:sp>
        <p:nvSpPr>
          <p:cNvPr id="228" name="Google Shape;228;p34"/>
          <p:cNvSpPr txBox="1"/>
          <p:nvPr/>
        </p:nvSpPr>
        <p:spPr>
          <a:xfrm>
            <a:off x="977900" y="1092200"/>
            <a:ext cx="7664450" cy="9239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800" u="sng" cap="none" strike="noStrike">
                <a:solidFill>
                  <a:srgbClr val="FF8000"/>
                </a:solidFill>
                <a:latin typeface="Arial"/>
                <a:ea typeface="Arial"/>
                <a:cs typeface="Arial"/>
                <a:sym typeface="Arial"/>
              </a:rPr>
              <a:t>Model</a:t>
            </a:r>
            <a:r>
              <a:rPr b="0" i="0" lang="en-US" sz="1800" u="none" cap="none" strike="noStrike">
                <a:solidFill>
                  <a:srgbClr val="FF8000"/>
                </a:solidFill>
                <a:latin typeface="Arial"/>
                <a:ea typeface="Arial"/>
                <a:cs typeface="Arial"/>
                <a:sym typeface="Arial"/>
              </a:rPr>
              <a:t>:  	</a:t>
            </a:r>
            <a:r>
              <a:rPr b="0" i="0" lang="en-US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1.	independently contract with outside group to operate schools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2.	no specific education model, curriculum, pedagogy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3.	no unions</a:t>
            </a:r>
            <a:endParaRPr/>
          </a:p>
        </p:txBody>
      </p:sp>
      <p:sp>
        <p:nvSpPr>
          <p:cNvPr id="229" name="Google Shape;229;p34"/>
          <p:cNvSpPr txBox="1"/>
          <p:nvPr/>
        </p:nvSpPr>
        <p:spPr>
          <a:xfrm>
            <a:off x="152400" y="5576888"/>
            <a:ext cx="4686300" cy="1016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Percentage of children in charter schools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New Orleans :   79%	    District of Columbia:    43%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Detroit:   51%	    Chicago:    19%</a:t>
            </a:r>
            <a:endParaRPr/>
          </a:p>
        </p:txBody>
      </p:sp>
      <p:sp>
        <p:nvSpPr>
          <p:cNvPr id="230" name="Google Shape;230;p34"/>
          <p:cNvSpPr txBox="1"/>
          <p:nvPr/>
        </p:nvSpPr>
        <p:spPr>
          <a:xfrm>
            <a:off x="5207000" y="5638800"/>
            <a:ext cx="3467100" cy="64611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US" sz="1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70% of Americans support charter schools   </a:t>
            </a:r>
            <a:endParaRPr/>
          </a:p>
        </p:txBody>
      </p:sp>
      <p:sp>
        <p:nvSpPr>
          <p:cNvPr id="231" name="Google Shape;231;p34"/>
          <p:cNvSpPr/>
          <p:nvPr/>
        </p:nvSpPr>
        <p:spPr>
          <a:xfrm>
            <a:off x="177800" y="5549900"/>
            <a:ext cx="4559300" cy="1130300"/>
          </a:xfrm>
          <a:prstGeom prst="rect">
            <a:avLst/>
          </a:prstGeom>
          <a:noFill/>
          <a:ln cap="flat" cmpd="sng" w="63500">
            <a:solidFill>
              <a:srgbClr val="FF66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2" name="Google Shape;232;p34"/>
          <p:cNvSpPr/>
          <p:nvPr/>
        </p:nvSpPr>
        <p:spPr>
          <a:xfrm>
            <a:off x="5016500" y="5588000"/>
            <a:ext cx="3213100" cy="914400"/>
          </a:xfrm>
          <a:prstGeom prst="rect">
            <a:avLst/>
          </a:prstGeom>
          <a:noFill/>
          <a:ln cap="flat" cmpd="sng" w="63500">
            <a:solidFill>
              <a:srgbClr val="FF66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6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Google Shape;237;p35"/>
          <p:cNvSpPr txBox="1"/>
          <p:nvPr>
            <p:ph type="title"/>
          </p:nvPr>
        </p:nvSpPr>
        <p:spPr>
          <a:xfrm>
            <a:off x="0" y="203200"/>
            <a:ext cx="9144000" cy="80803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br>
              <a:rPr b="0" i="0" lang="en-US" sz="14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1" i="0" lang="en-US" sz="28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Culture Mapping:   Impact of Cultural Beliefs</a:t>
            </a:r>
            <a:br>
              <a:rPr b="1" i="0" lang="en-US" sz="28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b="1" i="0" lang="en-US" sz="10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1" i="0" lang="en-US" sz="2400" u="none" cap="none" strike="noStrike">
                <a:solidFill>
                  <a:srgbClr val="FF781A"/>
                </a:solidFill>
                <a:latin typeface="Arial"/>
                <a:ea typeface="Arial"/>
                <a:cs typeface="Arial"/>
                <a:sym typeface="Arial"/>
              </a:rPr>
              <a:t>Charter Schools</a:t>
            </a:r>
            <a:b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</a:br>
            <a:endParaRPr b="0" i="0" sz="2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8" name="Google Shape;238;p35"/>
          <p:cNvSpPr txBox="1"/>
          <p:nvPr>
            <p:ph idx="1" type="body"/>
          </p:nvPr>
        </p:nvSpPr>
        <p:spPr>
          <a:xfrm>
            <a:off x="190500" y="3746500"/>
            <a:ext cx="3962400" cy="2730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Font typeface="Arial"/>
              <a:buNone/>
            </a:pPr>
            <a:r>
              <a:rPr b="1" i="0" lang="en-US" sz="1600" u="sng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The Evaluation of Charter Schools Final Report </a:t>
            </a:r>
            <a:r>
              <a:rPr b="1" i="0" lang="en-US" sz="1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(June 2010), IES</a:t>
            </a:r>
            <a:endParaRPr/>
          </a:p>
          <a:p>
            <a:pPr indent="0" lvl="0" marL="0" marR="0" rtl="0" algn="l">
              <a:spcBef>
                <a:spcPts val="16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8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320"/>
              </a:spcBef>
              <a:spcAft>
                <a:spcPts val="0"/>
              </a:spcAft>
              <a:buClr>
                <a:srgbClr val="FFFFFF"/>
              </a:buClr>
              <a:buFont typeface="Arial"/>
              <a:buNone/>
            </a:pPr>
            <a:r>
              <a:rPr b="0" i="0" lang="en-US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“On average, charter middle schools are </a:t>
            </a:r>
            <a:r>
              <a:rPr b="1" i="0" lang="en-US" sz="16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neither more nor less successful</a:t>
            </a:r>
            <a:r>
              <a:rPr b="1" i="0" lang="en-US" sz="1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b="0" i="0" lang="en-US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than traditional public schools in improving achievement, behavior, and school progress.”</a:t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50800" lvl="0" marL="0" marR="0" rtl="0" algn="l">
              <a:spcBef>
                <a:spcPts val="160"/>
              </a:spcBef>
              <a:spcAft>
                <a:spcPts val="0"/>
              </a:spcAft>
              <a:buClr>
                <a:schemeClr val="lt1"/>
              </a:buClr>
              <a:buSzPts val="800"/>
              <a:buFont typeface="Arial"/>
              <a:buNone/>
            </a:pPr>
            <a:r>
              <a:t/>
            </a:r>
            <a:endParaRPr b="0" i="0" sz="8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320"/>
              </a:spcBef>
              <a:spcAft>
                <a:spcPts val="0"/>
              </a:spcAft>
              <a:buClr>
                <a:srgbClr val="FFFFFF"/>
              </a:buClr>
              <a:buFont typeface="Arial"/>
              <a:buNone/>
            </a:pPr>
            <a:r>
              <a:rPr b="0" i="0" lang="en-US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“The impact of charter middle schools on </a:t>
            </a:r>
            <a:r>
              <a:rPr b="1" i="0" lang="en-US" sz="16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student achievement varies significantly </a:t>
            </a:r>
            <a:r>
              <a:rPr b="0" i="0" lang="en-US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across schools”</a:t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9" name="Google Shape;239;p35"/>
          <p:cNvSpPr txBox="1"/>
          <p:nvPr/>
        </p:nvSpPr>
        <p:spPr>
          <a:xfrm>
            <a:off x="4724400" y="1135063"/>
            <a:ext cx="4419600" cy="40227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CULTURAL FRAMES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		Private Sector </a:t>
            </a:r>
            <a:r>
              <a:rPr b="0" lang="en-US" sz="1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Frame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10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		Visionary Leader </a:t>
            </a:r>
            <a:r>
              <a:rPr b="0" lang="en-US" sz="1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Frame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10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		Magic Bullet </a:t>
            </a:r>
            <a:r>
              <a:rPr b="0" lang="en-US" sz="1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Frame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0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		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		Local Solutions </a:t>
            </a:r>
            <a:r>
              <a:rPr b="0" lang="en-US" sz="1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Frame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0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		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		</a:t>
            </a:r>
            <a:endParaRPr/>
          </a:p>
        </p:txBody>
      </p:sp>
      <p:sp>
        <p:nvSpPr>
          <p:cNvPr id="240" name="Google Shape;240;p35"/>
          <p:cNvSpPr txBox="1"/>
          <p:nvPr/>
        </p:nvSpPr>
        <p:spPr>
          <a:xfrm>
            <a:off x="190500" y="1703388"/>
            <a:ext cx="4025900" cy="193899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u="sng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Charter School Performance in 16 States</a:t>
            </a:r>
            <a:r>
              <a:rPr lang="en-US" sz="16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(2009), CREDO, Stanford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sz="1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US" sz="1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“</a:t>
            </a:r>
            <a:r>
              <a:rPr lang="en-US" sz="1600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academic growth was somewhat lower</a:t>
            </a:r>
            <a:r>
              <a:rPr lang="en-US" sz="1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b="0" lang="en-US" sz="1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than their traditional public school peers…”</a:t>
            </a:r>
            <a:endParaRPr b="0" sz="1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sz="1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US" sz="1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“</a:t>
            </a:r>
            <a:r>
              <a:rPr lang="en-US" sz="1600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tremendous variation</a:t>
            </a:r>
            <a:r>
              <a:rPr b="0" lang="en-US" sz="1400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b="0" lang="en-US" sz="1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in academic quality among charter schools …</a:t>
            </a:r>
            <a:endParaRPr b="0" sz="14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1" name="Google Shape;241;p35"/>
          <p:cNvSpPr txBox="1"/>
          <p:nvPr/>
        </p:nvSpPr>
        <p:spPr>
          <a:xfrm>
            <a:off x="190500" y="1130300"/>
            <a:ext cx="1495425" cy="4000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EVIDENCE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6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p36"/>
          <p:cNvSpPr txBox="1"/>
          <p:nvPr>
            <p:ph type="title"/>
          </p:nvPr>
        </p:nvSpPr>
        <p:spPr>
          <a:xfrm>
            <a:off x="685800" y="196850"/>
            <a:ext cx="7772400" cy="8191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br>
              <a:rPr b="1" i="0" lang="en-US" sz="28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1" i="0" lang="en-US" sz="28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Culture Mapping:   Impact of Cultural Beliefs</a:t>
            </a:r>
            <a:br>
              <a:rPr b="1" i="0" lang="en-US" sz="28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1" i="0" lang="en-US" sz="2400" u="none" cap="none" strike="noStrike">
                <a:solidFill>
                  <a:srgbClr val="FF6600"/>
                </a:solidFill>
                <a:latin typeface="Arial"/>
                <a:ea typeface="Arial"/>
                <a:cs typeface="Arial"/>
                <a:sym typeface="Arial"/>
              </a:rPr>
              <a:t>School Improvement Grants</a:t>
            </a:r>
            <a:br>
              <a:rPr b="1" i="0" lang="en-US" sz="2800" u="none" cap="none" strike="noStrike">
                <a:solidFill>
                  <a:srgbClr val="FF6600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b="1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</a:br>
            <a:endParaRPr b="1" i="0" sz="2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8" name="Google Shape;248;p36"/>
          <p:cNvSpPr txBox="1"/>
          <p:nvPr>
            <p:ph idx="1" type="body"/>
          </p:nvPr>
        </p:nvSpPr>
        <p:spPr>
          <a:xfrm>
            <a:off x="0" y="1009650"/>
            <a:ext cx="8928100" cy="2203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rgbClr val="FF8000"/>
              </a:buClr>
              <a:buFont typeface="Arial"/>
              <a:buNone/>
            </a:pPr>
            <a:r>
              <a:rPr b="1" i="0" lang="en-US" sz="1800" u="sng" cap="none" strike="noStrike">
                <a:solidFill>
                  <a:srgbClr val="FF8000"/>
                </a:solidFill>
                <a:latin typeface="Arial"/>
                <a:ea typeface="Arial"/>
                <a:cs typeface="Arial"/>
                <a:sym typeface="Arial"/>
              </a:rPr>
              <a:t>Model (funding and staff replacement)</a:t>
            </a:r>
            <a:r>
              <a:rPr b="0" i="0" lang="en-US" sz="1800" u="none" cap="none" strike="noStrike">
                <a:solidFill>
                  <a:srgbClr val="FF8000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endParaRPr/>
          </a:p>
          <a:p>
            <a:pPr indent="-342900" lvl="0" marL="342900" marR="0" rtl="0" algn="l">
              <a:spcBef>
                <a:spcPts val="16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800" u="none" cap="none" strike="noStrike">
              <a:solidFill>
                <a:srgbClr val="FF8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1.	funding over three years (2010-11, 2011-12, 2012-13 ) toward the goal of turning around the 1,200 of the nation’s lowest-performing schools</a:t>
            </a:r>
            <a:endParaRPr/>
          </a:p>
          <a:p>
            <a:pPr indent="-342900" lvl="0" marL="342900" marR="0" rtl="0" algn="l">
              <a:spcBef>
                <a:spcPts val="16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b="0" i="0" lang="en-US" sz="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endParaRPr/>
          </a:p>
          <a:p>
            <a:pPr indent="-342900" lvl="0" marL="3429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AutoNum type="arabicPeriod" startAt="2"/>
            </a:pPr>
            <a:r>
              <a:rPr b="0" i="0" lang="en-US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up to $ 2 million per school per year, $ 3.5 Billion total</a:t>
            </a:r>
            <a:endParaRPr/>
          </a:p>
          <a:p>
            <a:pPr indent="-342900" lvl="0" marL="342900" marR="0" rtl="0" algn="l">
              <a:spcBef>
                <a:spcPts val="8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3.	must use one of the following four models for turnaround:</a:t>
            </a:r>
            <a:endParaRPr/>
          </a:p>
          <a:p>
            <a:pPr indent="-342900" lvl="0" marL="342900" marR="0" rtl="0" algn="l"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endParaRPr/>
          </a:p>
          <a:p>
            <a:pPr indent="-342900" lvl="0" marL="342900" marR="0" rtl="0" algn="l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1800" u="none" cap="none" strike="noStrike">
              <a:solidFill>
                <a:srgbClr val="FFFF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49" name="Google Shape;249;p36"/>
          <p:cNvSpPr txBox="1"/>
          <p:nvPr/>
        </p:nvSpPr>
        <p:spPr>
          <a:xfrm>
            <a:off x="3897313" y="6342063"/>
            <a:ext cx="5246687" cy="33813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Hurlburt, et.al. 2011, Institute of Education Sciences</a:t>
            </a:r>
            <a:endParaRPr/>
          </a:p>
        </p:txBody>
      </p:sp>
      <p:sp>
        <p:nvSpPr>
          <p:cNvPr id="250" name="Google Shape;250;p36"/>
          <p:cNvSpPr txBox="1"/>
          <p:nvPr/>
        </p:nvSpPr>
        <p:spPr>
          <a:xfrm>
            <a:off x="0" y="3463925"/>
            <a:ext cx="9144000" cy="2838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457200" lvl="0" marL="4572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lang="en-US" sz="1800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Turnaround model:  	</a:t>
            </a:r>
            <a:r>
              <a:rPr b="0" lang="en-US" sz="18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replace the principal and no less than 50% of the staff</a:t>
            </a:r>
            <a:r>
              <a:rPr b="0" lang="en-US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; and 			introduce significant reforms  (20% of schools)</a:t>
            </a:r>
            <a:endParaRPr/>
          </a:p>
          <a:p>
            <a:pPr indent="-342900" lvl="0" marL="4572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b="0"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57200" lvl="0" marL="4572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lang="en-US" sz="1800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Restart model:  		</a:t>
            </a:r>
            <a:r>
              <a:rPr b="0" lang="en-US" sz="1800" u="sng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reopen the school under management of a charter school </a:t>
            </a:r>
            <a:r>
              <a:rPr b="0" lang="en-US" sz="1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			operator, or an ed. mgmt. organization  (4% of schools)</a:t>
            </a:r>
            <a:endParaRPr/>
          </a:p>
          <a:p>
            <a:pPr indent="-342900" lvl="0" marL="4572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b="0"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57200" lvl="0" marL="4572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lang="en-US" sz="1800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School closure:  		</a:t>
            </a:r>
            <a:r>
              <a:rPr b="0" lang="en-US" sz="1800" u="sng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close the school </a:t>
            </a:r>
            <a:r>
              <a:rPr b="0" lang="en-US" sz="1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and reassign students to higher achieving 			schools  (2% of schools)</a:t>
            </a:r>
            <a:endParaRPr/>
          </a:p>
          <a:p>
            <a:pPr indent="-342900" lvl="0" marL="4572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b="0"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57200" lvl="0" marL="4572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lang="en-US" sz="1800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Transformational model:  	</a:t>
            </a:r>
            <a:r>
              <a:rPr b="0" lang="en-US" sz="1800" u="sng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replace the principal</a:t>
            </a:r>
            <a:r>
              <a:rPr b="0" lang="en-US" sz="1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, introduce significant reforms </a:t>
            </a:r>
            <a:endParaRPr/>
          </a:p>
          <a:p>
            <a:pPr indent="-457200" lvl="0" marL="4572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lang="en-US" sz="1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				(74% of schools)</a:t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4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37"/>
          <p:cNvSpPr txBox="1"/>
          <p:nvPr>
            <p:ph type="title"/>
          </p:nvPr>
        </p:nvSpPr>
        <p:spPr>
          <a:xfrm>
            <a:off x="0" y="203200"/>
            <a:ext cx="9144000" cy="80803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br>
              <a:rPr b="0" i="0" lang="en-US" sz="14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1" i="0" lang="en-US" sz="28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Culture Mapping:   Impact of Cultural Beliefs</a:t>
            </a:r>
            <a:br>
              <a:rPr b="1" i="0" lang="en-US" sz="28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b="1" i="0" lang="en-US" sz="10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1" i="0" lang="en-US" sz="2400" u="none" cap="none" strike="noStrike">
                <a:solidFill>
                  <a:srgbClr val="FF781A"/>
                </a:solidFill>
                <a:latin typeface="Arial"/>
                <a:ea typeface="Arial"/>
                <a:cs typeface="Arial"/>
                <a:sym typeface="Arial"/>
              </a:rPr>
              <a:t>School Improvement Grants</a:t>
            </a:r>
            <a:b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</a:br>
            <a:endParaRPr b="0" i="0" sz="2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6" name="Google Shape;256;p37"/>
          <p:cNvSpPr txBox="1"/>
          <p:nvPr>
            <p:ph idx="1" type="body"/>
          </p:nvPr>
        </p:nvSpPr>
        <p:spPr>
          <a:xfrm>
            <a:off x="190500" y="1282700"/>
            <a:ext cx="4038600" cy="5334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00"/>
              </a:buClr>
              <a:buFont typeface="Arial"/>
              <a:buNone/>
            </a:pPr>
            <a:r>
              <a:rPr b="1" i="0" lang="en-US" sz="20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EVIDENCE</a:t>
            </a:r>
            <a:endParaRPr/>
          </a:p>
          <a:p>
            <a:pPr indent="0" lvl="0" marL="0" marR="0" rtl="0" algn="l"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1000" u="sng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400"/>
              </a:spcBef>
              <a:spcAft>
                <a:spcPts val="0"/>
              </a:spcAft>
              <a:buClr>
                <a:srgbClr val="FFFFFF"/>
              </a:buClr>
              <a:buFont typeface="Arial"/>
              <a:buNone/>
            </a:pPr>
            <a:r>
              <a:rPr b="1" i="0" lang="en-US" sz="2000" u="sng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Funding</a:t>
            </a:r>
            <a:endParaRPr/>
          </a:p>
          <a:p>
            <a:pPr indent="0" lvl="0" marL="0" marR="0" rtl="0" algn="l"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10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360"/>
              </a:spcBef>
              <a:spcAft>
                <a:spcPts val="0"/>
              </a:spcAft>
              <a:buClr>
                <a:srgbClr val="FFFFFF"/>
              </a:buClr>
              <a:buFont typeface="Arial"/>
              <a:buNone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Funding increased by 30% from 1995-2009</a:t>
            </a:r>
            <a:endParaRPr/>
          </a:p>
          <a:p>
            <a:pPr indent="0" lvl="0" marL="0" marR="0" rtl="0" algn="l"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10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360"/>
              </a:spcBef>
              <a:spcAft>
                <a:spcPts val="0"/>
              </a:spcAft>
              <a:buClr>
                <a:srgbClr val="FFFFFF"/>
              </a:buClr>
              <a:buFont typeface="Arial"/>
              <a:buNone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Disconnect between funding levels and performance at all levels</a:t>
            </a:r>
            <a:endParaRPr/>
          </a:p>
          <a:p>
            <a:pPr indent="0" lvl="0" marL="0" marR="0" rtl="0" algn="l"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10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400"/>
              </a:spcBef>
              <a:spcAft>
                <a:spcPts val="0"/>
              </a:spcAft>
              <a:buClr>
                <a:srgbClr val="FFFFFF"/>
              </a:buClr>
              <a:buFont typeface="Arial"/>
              <a:buNone/>
            </a:pPr>
            <a:r>
              <a:rPr b="1" i="0" lang="en-US" sz="2000" u="sng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Staff Replacement</a:t>
            </a:r>
            <a:endParaRPr/>
          </a:p>
          <a:p>
            <a:pPr indent="0" lvl="0" marL="0" marR="0" rtl="0" algn="l"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10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360"/>
              </a:spcBef>
              <a:spcAft>
                <a:spcPts val="0"/>
              </a:spcAft>
              <a:buClr>
                <a:srgbClr val="FFFFFF"/>
              </a:buClr>
              <a:buFont typeface="Arial"/>
              <a:buNone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5 years NCLB data implementing staff replacment model</a:t>
            </a:r>
            <a:endParaRPr/>
          </a:p>
          <a:p>
            <a:pPr indent="0" lvl="0" marL="0" marR="0" rtl="0" algn="l">
              <a:spcBef>
                <a:spcPts val="200"/>
              </a:spcBef>
              <a:spcAft>
                <a:spcPts val="0"/>
              </a:spcAft>
              <a:buClr>
                <a:srgbClr val="FFFFFF"/>
              </a:buClr>
              <a:buFont typeface="Arial"/>
              <a:buNone/>
            </a:pPr>
            <a:r>
              <a:rPr b="0" i="0" lang="en-US" sz="1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endParaRPr b="0" i="0" sz="18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360"/>
              </a:spcBef>
              <a:spcAft>
                <a:spcPts val="0"/>
              </a:spcAft>
              <a:buClr>
                <a:srgbClr val="FFFFFF"/>
              </a:buClr>
              <a:buFont typeface="Arial"/>
              <a:buNone/>
            </a:pPr>
            <a:r>
              <a:rPr b="1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80% 	no change</a:t>
            </a:r>
            <a:endParaRPr/>
          </a:p>
          <a:p>
            <a:pPr indent="0" lvl="0" marL="0" marR="0" rtl="0" algn="l">
              <a:spcBef>
                <a:spcPts val="360"/>
              </a:spcBef>
              <a:spcAft>
                <a:spcPts val="0"/>
              </a:spcAft>
              <a:buClr>
                <a:srgbClr val="FFFFFF"/>
              </a:buClr>
              <a:buFont typeface="Arial"/>
              <a:buNone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	8% 	small improvement</a:t>
            </a:r>
            <a:endParaRPr/>
          </a:p>
          <a:p>
            <a:pPr indent="0" lvl="0" marL="0" marR="0" rtl="0" algn="l">
              <a:spcBef>
                <a:spcPts val="360"/>
              </a:spcBef>
              <a:spcAft>
                <a:spcPts val="0"/>
              </a:spcAft>
              <a:buClr>
                <a:srgbClr val="FFFFFF"/>
              </a:buClr>
              <a:buFont typeface="Arial"/>
              <a:buNone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	1% 	successful turnaround</a:t>
            </a:r>
            <a:endParaRPr/>
          </a:p>
          <a:p>
            <a:pPr indent="0" lvl="0" marL="0" marR="0" rtl="0" algn="l">
              <a:spcBef>
                <a:spcPts val="360"/>
              </a:spcBef>
              <a:spcAft>
                <a:spcPts val="0"/>
              </a:spcAft>
              <a:buClr>
                <a:srgbClr val="FFFFFF"/>
              </a:buClr>
              <a:buFont typeface="Arial"/>
              <a:buNone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	11% 	closed</a:t>
            </a:r>
            <a:endParaRPr b="0" i="0" sz="14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7" name="Google Shape;257;p37"/>
          <p:cNvSpPr txBox="1"/>
          <p:nvPr/>
        </p:nvSpPr>
        <p:spPr>
          <a:xfrm>
            <a:off x="4724400" y="1252538"/>
            <a:ext cx="4419600" cy="56054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CULTURAL FRAMES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lang="en-US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More Funding </a:t>
            </a:r>
            <a:r>
              <a:rPr b="0" lang="en-US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Frame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	Individual </a:t>
            </a:r>
            <a:r>
              <a:rPr b="0" lang="en-US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Frame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	Blame </a:t>
            </a:r>
            <a:r>
              <a:rPr b="0" lang="en-US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Frame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	Magic Bullet </a:t>
            </a:r>
            <a:r>
              <a:rPr b="0" lang="en-US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Frame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	Local Solutions </a:t>
            </a:r>
            <a:r>
              <a:rPr b="0" lang="en-US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Frame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	Private Sector </a:t>
            </a:r>
            <a:r>
              <a:rPr b="0" lang="en-US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Frame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	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Google Shape;262;p38"/>
          <p:cNvSpPr txBox="1"/>
          <p:nvPr>
            <p:ph type="title"/>
          </p:nvPr>
        </p:nvSpPr>
        <p:spPr>
          <a:xfrm>
            <a:off x="0" y="381000"/>
            <a:ext cx="91440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8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Culture Mapping:   Impact of Cultural Beliefs</a:t>
            </a:r>
            <a:br>
              <a:rPr b="1" i="0" lang="en-US" sz="28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b="1" i="0" lang="en-US" sz="10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1" i="0" lang="en-US" sz="2400" u="none" cap="none" strike="noStrike">
                <a:solidFill>
                  <a:srgbClr val="FF781A"/>
                </a:solidFill>
                <a:latin typeface="Arial"/>
                <a:ea typeface="Arial"/>
                <a:cs typeface="Arial"/>
                <a:sym typeface="Arial"/>
              </a:rPr>
              <a:t>Class Size Reduction</a:t>
            </a:r>
            <a:b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</a:br>
            <a:endParaRPr b="0" i="0" sz="2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3" name="Google Shape;263;p38"/>
          <p:cNvSpPr txBox="1"/>
          <p:nvPr>
            <p:ph idx="1" type="body"/>
          </p:nvPr>
        </p:nvSpPr>
        <p:spPr>
          <a:xfrm>
            <a:off x="190500" y="2984500"/>
            <a:ext cx="4686300" cy="1663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540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54000" lvl="0" marL="342900" marR="0" rtl="0" algn="l">
              <a:spcBef>
                <a:spcPts val="28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54000" lvl="0" marL="342900" marR="0" rtl="0" algn="l">
              <a:spcBef>
                <a:spcPts val="28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54000" lvl="0" marL="342900" marR="0" rtl="0" algn="l">
              <a:spcBef>
                <a:spcPts val="28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54000" lvl="0" marL="342900" marR="0" rtl="0" algn="l">
              <a:spcBef>
                <a:spcPts val="28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54000" lvl="0" marL="342900" marR="0" rtl="0" algn="l">
              <a:spcBef>
                <a:spcPts val="28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54000" lvl="0" marL="342900" marR="0" rtl="0" algn="l">
              <a:spcBef>
                <a:spcPts val="28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4" name="Google Shape;264;p38"/>
          <p:cNvSpPr txBox="1"/>
          <p:nvPr/>
        </p:nvSpPr>
        <p:spPr>
          <a:xfrm>
            <a:off x="4762500" y="3687763"/>
            <a:ext cx="4038600" cy="317023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US"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CA spent over $20 billion from  1996–97 through 2009–10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US"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on reduced K-3 class sizes,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US"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averaging $ 1.75 billion per year    for last five years.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sz="20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US"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Florida spent $ 20 billion from 2002-2011, projecting $ 4-5 billion per year going forward.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sz="20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5" name="Google Shape;265;p38"/>
          <p:cNvSpPr txBox="1"/>
          <p:nvPr/>
        </p:nvSpPr>
        <p:spPr>
          <a:xfrm>
            <a:off x="152400" y="2336800"/>
            <a:ext cx="8991600" cy="1016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As or 2010, 36 states have laws restricting the number of children in K-12 Classrooms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sz="10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77% of Americans think that additional dollars should be spent on smaller classes than higher teacher salaries.</a:t>
            </a:r>
            <a:endParaRPr/>
          </a:p>
        </p:txBody>
      </p:sp>
      <p:sp>
        <p:nvSpPr>
          <p:cNvPr id="266" name="Google Shape;266;p38"/>
          <p:cNvSpPr txBox="1"/>
          <p:nvPr/>
        </p:nvSpPr>
        <p:spPr>
          <a:xfrm>
            <a:off x="177800" y="1244600"/>
            <a:ext cx="8699500" cy="9239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US" sz="1800">
                <a:solidFill>
                  <a:srgbClr val="FF8000"/>
                </a:solidFill>
                <a:latin typeface="Arial"/>
                <a:ea typeface="Arial"/>
                <a:cs typeface="Arial"/>
                <a:sym typeface="Arial"/>
              </a:rPr>
              <a:t>Model:  	</a:t>
            </a:r>
            <a:r>
              <a:rPr b="0" lang="en-US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1.	legislatively mandated reductions in class size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US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2.	no specific education model, curriculum, pedagogy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US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3.	class size targets usually in the 20 student range</a:t>
            </a:r>
            <a:endParaRPr/>
          </a:p>
        </p:txBody>
      </p:sp>
      <p:sp>
        <p:nvSpPr>
          <p:cNvPr id="267" name="Google Shape;267;p38"/>
          <p:cNvSpPr/>
          <p:nvPr/>
        </p:nvSpPr>
        <p:spPr>
          <a:xfrm>
            <a:off x="152400" y="2298700"/>
            <a:ext cx="8839200" cy="1130300"/>
          </a:xfrm>
          <a:prstGeom prst="rect">
            <a:avLst/>
          </a:prstGeom>
          <a:noFill/>
          <a:ln cap="flat" cmpd="sng" w="63500">
            <a:solidFill>
              <a:srgbClr val="FF66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8" name="Google Shape;268;p38"/>
          <p:cNvSpPr/>
          <p:nvPr/>
        </p:nvSpPr>
        <p:spPr>
          <a:xfrm>
            <a:off x="4718050" y="3663950"/>
            <a:ext cx="4127500" cy="2959100"/>
          </a:xfrm>
          <a:prstGeom prst="rect">
            <a:avLst/>
          </a:prstGeom>
          <a:noFill/>
          <a:ln cap="flat" cmpd="sng" w="63500">
            <a:solidFill>
              <a:srgbClr val="FF66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69" name="Google Shape;269;p3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15900" y="3530600"/>
            <a:ext cx="4343400" cy="3327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3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Google Shape;274;p39"/>
          <p:cNvSpPr txBox="1"/>
          <p:nvPr>
            <p:ph type="title"/>
          </p:nvPr>
        </p:nvSpPr>
        <p:spPr>
          <a:xfrm>
            <a:off x="0" y="381000"/>
            <a:ext cx="91440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8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Culture Mapping:   Impact of Cultural Beliefs</a:t>
            </a:r>
            <a:br>
              <a:rPr b="1" i="0" lang="en-US" sz="28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b="1" i="0" lang="en-US" sz="10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1" i="0" lang="en-US" sz="2400" u="none" cap="none" strike="noStrike">
                <a:solidFill>
                  <a:srgbClr val="FF781A"/>
                </a:solidFill>
                <a:latin typeface="Arial"/>
                <a:ea typeface="Arial"/>
                <a:cs typeface="Arial"/>
                <a:sym typeface="Arial"/>
              </a:rPr>
              <a:t>Class Size Reduction</a:t>
            </a:r>
            <a:b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</a:br>
            <a:endParaRPr b="0" i="0" sz="2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5" name="Google Shape;275;p39"/>
          <p:cNvSpPr txBox="1"/>
          <p:nvPr>
            <p:ph idx="1" type="body"/>
          </p:nvPr>
        </p:nvSpPr>
        <p:spPr>
          <a:xfrm>
            <a:off x="0" y="1447800"/>
            <a:ext cx="4343400" cy="5207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rgbClr val="FFFF00"/>
              </a:buClr>
              <a:buFont typeface="Arial"/>
              <a:buNone/>
            </a:pPr>
            <a:r>
              <a:rPr b="1" i="0" lang="en-US" sz="20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EVIDENCE</a:t>
            </a:r>
            <a:endParaRPr/>
          </a:p>
          <a:p>
            <a:pPr indent="-342900" lvl="0" marL="3429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rgbClr val="FFFF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spcBef>
                <a:spcPts val="400"/>
              </a:spcBef>
              <a:spcAft>
                <a:spcPts val="0"/>
              </a:spcAft>
              <a:buClr>
                <a:srgbClr val="FFFF00"/>
              </a:buClr>
              <a:buFont typeface="Arial"/>
              <a:buNone/>
            </a:pPr>
            <a:r>
              <a:rPr b="0" i="0" lang="en-US" sz="20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CA Capstone Report (2002)</a:t>
            </a:r>
            <a:endParaRPr b="0" i="0" sz="2000" u="none" cap="none" strike="noStrike">
              <a:solidFill>
                <a:srgbClr val="FFFF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spcBef>
                <a:spcPts val="320"/>
              </a:spcBef>
              <a:spcAft>
                <a:spcPts val="0"/>
              </a:spcAft>
              <a:buClr>
                <a:srgbClr val="FFFFFF"/>
              </a:buClr>
              <a:buFont typeface="Arial"/>
              <a:buNone/>
            </a:pPr>
            <a:r>
              <a:rPr b="0" i="0" lang="en-US" sz="1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	The relationship of CSR to student achievement was </a:t>
            </a:r>
            <a:r>
              <a:rPr b="0" i="0" lang="en-US" sz="1600" u="sng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inconclusive</a:t>
            </a:r>
            <a:r>
              <a:rPr b="0" i="0" lang="en-US" sz="1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… attribution to any gains in scores  to CSR is unwarranted. </a:t>
            </a:r>
            <a:endParaRPr/>
          </a:p>
          <a:p>
            <a:pPr indent="-342900" lvl="0" marL="342900" marR="0" rtl="0" algn="l"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10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spcBef>
                <a:spcPts val="320"/>
              </a:spcBef>
              <a:spcAft>
                <a:spcPts val="0"/>
              </a:spcAft>
              <a:buClr>
                <a:srgbClr val="FFFFFF"/>
              </a:buClr>
              <a:buFont typeface="Arial"/>
              <a:buNone/>
            </a:pPr>
            <a:r>
              <a:rPr b="0" i="0" lang="en-US" sz="1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	Students received more individual attention but similar instruction and curriculum…</a:t>
            </a:r>
            <a:endParaRPr/>
          </a:p>
          <a:p>
            <a:pPr indent="-342900" lvl="0" marL="3429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spcBef>
                <a:spcPts val="400"/>
              </a:spcBef>
              <a:spcAft>
                <a:spcPts val="0"/>
              </a:spcAft>
              <a:buClr>
                <a:srgbClr val="FFFF00"/>
              </a:buClr>
              <a:buFont typeface="Arial"/>
              <a:buNone/>
            </a:pPr>
            <a:r>
              <a:rPr b="0" i="0" lang="en-US" sz="20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Florida Research (2010)</a:t>
            </a:r>
            <a:endParaRPr b="0" i="0" sz="2000" u="none" cap="none" strike="noStrike">
              <a:solidFill>
                <a:srgbClr val="FFFF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spcBef>
                <a:spcPts val="320"/>
              </a:spcBef>
              <a:spcAft>
                <a:spcPts val="0"/>
              </a:spcAft>
              <a:buClr>
                <a:srgbClr val="FFFFFF"/>
              </a:buClr>
              <a:buFont typeface="Arial"/>
              <a:buNone/>
            </a:pPr>
            <a:r>
              <a:rPr b="0" i="0" lang="en-US" sz="1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	The results indicated that the effects of mandated class size reduction on cognitive and non-cognitive outcomes were small at best and most likely      </a:t>
            </a:r>
            <a:r>
              <a:rPr b="0" i="0" lang="en-US" sz="1600" u="sng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close to zero</a:t>
            </a:r>
            <a:r>
              <a:rPr b="0" i="0" lang="en-US" sz="1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/>
          </a:p>
          <a:p>
            <a:pPr indent="-342900" lvl="0" marL="342900" marR="0" rtl="0" algn="l"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6" name="Google Shape;276;p39"/>
          <p:cNvSpPr txBox="1"/>
          <p:nvPr/>
        </p:nvSpPr>
        <p:spPr>
          <a:xfrm>
            <a:off x="4762500" y="1422400"/>
            <a:ext cx="4381500" cy="360560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CULTURAL FRAMES 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		</a:t>
            </a:r>
            <a:r>
              <a:rPr lang="en-US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Individual Frame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10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	More Funding Frame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10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	Magic Bullet Frame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10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	Local Solutions Frame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10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Google Shape;282;p40"/>
          <p:cNvSpPr txBox="1"/>
          <p:nvPr>
            <p:ph idx="1" type="body"/>
          </p:nvPr>
        </p:nvSpPr>
        <p:spPr>
          <a:xfrm>
            <a:off x="203200" y="203200"/>
            <a:ext cx="8775700" cy="6489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00"/>
              </a:buClr>
              <a:buFont typeface="Arial"/>
              <a:buNone/>
            </a:pPr>
            <a:r>
              <a:rPr b="1" i="0" lang="en-US" sz="28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Culture Mapping:   Impact of Cultural Beliefs</a:t>
            </a:r>
            <a:br>
              <a:rPr b="1" i="0" lang="en-US" sz="24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b="1" i="0" lang="en-US" sz="10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1" i="0" lang="en-US" sz="2400" u="none" cap="none" strike="noStrike">
                <a:solidFill>
                  <a:srgbClr val="FF781A"/>
                </a:solidFill>
                <a:latin typeface="Arial"/>
                <a:ea typeface="Arial"/>
                <a:cs typeface="Arial"/>
                <a:sym typeface="Arial"/>
              </a:rPr>
              <a:t>One-to-One Computing</a:t>
            </a:r>
            <a:endParaRPr/>
          </a:p>
          <a:p>
            <a:pPr indent="-342900" lvl="0" marL="3429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2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1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LAUSD	$ 1 Billion to get iPADS to 650,000 students</a:t>
            </a:r>
            <a:endParaRPr b="1" i="0" sz="2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1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1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		cost over-runs (support, maintenance, WiFi, 				replacement, electricity)</a:t>
            </a:r>
            <a:endParaRPr/>
          </a:p>
          <a:p>
            <a:pPr indent="-342900" lvl="0" marL="342900" marR="0" rtl="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1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1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		inadequate, untested curriculum</a:t>
            </a:r>
            <a:endParaRPr/>
          </a:p>
          <a:p>
            <a:pPr indent="-342900" lvl="0" marL="342900" marR="0" rtl="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1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1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		poor planning, implementation</a:t>
            </a:r>
            <a:endParaRPr/>
          </a:p>
          <a:p>
            <a:pPr indent="-342900" lvl="0" marL="342900" marR="0" rtl="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1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1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		inadequate training for teachers</a:t>
            </a:r>
            <a:endParaRPr/>
          </a:p>
          <a:p>
            <a:pPr indent="-342900" lvl="0" marL="342900" marR="0" rtl="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1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1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		lack of integration with district</a:t>
            </a:r>
            <a:endParaRPr/>
          </a:p>
          <a:p>
            <a:pPr indent="-342900" lvl="0" marL="342900" marR="0" rtl="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1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1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		36% teacher support</a:t>
            </a:r>
            <a:endParaRPr b="1" i="0" sz="2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2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1" i="0" lang="en-US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	</a:t>
            </a:r>
            <a:endParaRPr/>
          </a:p>
          <a:p>
            <a:pPr indent="-342900" lvl="0" marL="342900" marR="0" rtl="0" algn="ctr">
              <a:lnSpc>
                <a:spcPct val="90000"/>
              </a:lnSpc>
              <a:spcBef>
                <a:spcPts val="560"/>
              </a:spcBef>
              <a:spcAft>
                <a:spcPts val="0"/>
              </a:spcAft>
              <a:buClr>
                <a:srgbClr val="FFFF00"/>
              </a:buClr>
              <a:buFont typeface="Arial"/>
              <a:buNone/>
            </a:pPr>
            <a:r>
              <a:rPr b="1" i="1" lang="en-US" sz="28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Common Core Technology Project</a:t>
            </a:r>
            <a:endParaRPr b="1" i="1" sz="2800" u="none" cap="none" strike="noStrike">
              <a:solidFill>
                <a:srgbClr val="FFFF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6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p41"/>
          <p:cNvSpPr txBox="1"/>
          <p:nvPr>
            <p:ph type="title"/>
          </p:nvPr>
        </p:nvSpPr>
        <p:spPr>
          <a:xfrm>
            <a:off x="0" y="203200"/>
            <a:ext cx="9144000" cy="80803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br>
              <a:rPr b="0" i="0" lang="en-US" sz="14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1" i="0" lang="en-US" sz="28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Culture Mapping:   Impact of Cultural Beliefs</a:t>
            </a:r>
            <a:br>
              <a:rPr b="1" i="0" lang="en-US" sz="28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b="1" i="0" lang="en-US" sz="10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1" i="0" lang="en-US" sz="2400" u="none" cap="none" strike="noStrike">
                <a:solidFill>
                  <a:srgbClr val="FF781A"/>
                </a:solidFill>
                <a:latin typeface="Arial"/>
                <a:ea typeface="Arial"/>
                <a:cs typeface="Arial"/>
                <a:sym typeface="Arial"/>
              </a:rPr>
              <a:t>One-to-One Computing</a:t>
            </a:r>
            <a:b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</a:br>
            <a:endParaRPr b="0" i="0" sz="2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8" name="Google Shape;288;p41"/>
          <p:cNvSpPr txBox="1"/>
          <p:nvPr>
            <p:ph idx="1" type="body"/>
          </p:nvPr>
        </p:nvSpPr>
        <p:spPr>
          <a:xfrm>
            <a:off x="152400" y="1308100"/>
            <a:ext cx="4127500" cy="5334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00"/>
              </a:buClr>
              <a:buFont typeface="Arial"/>
              <a:buNone/>
            </a:pPr>
            <a:r>
              <a:rPr b="1" i="0" lang="en-US" sz="20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EVIDENCE</a:t>
            </a:r>
            <a:endParaRPr/>
          </a:p>
          <a:p>
            <a:pPr indent="0" lvl="0" marL="0" marR="0" rtl="0" algn="l"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1000" u="sng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FFFFFF"/>
              </a:buClr>
              <a:buFont typeface="Arial"/>
              <a:buNone/>
            </a:pPr>
            <a:r>
              <a:rPr b="0" i="0" lang="en-US" sz="2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“one-to-one computer programs are </a:t>
            </a:r>
            <a:r>
              <a:rPr b="0" i="0" lang="en-US" sz="20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only as effective as their teachers</a:t>
            </a:r>
            <a:r>
              <a:rPr b="0" i="0" lang="en-US" sz="2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”</a:t>
            </a:r>
            <a:endParaRPr b="0" i="0" sz="20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10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280"/>
              </a:spcBef>
              <a:spcAft>
                <a:spcPts val="0"/>
              </a:spcAft>
              <a:buClr>
                <a:srgbClr val="FFFFFF"/>
              </a:buClr>
              <a:buFont typeface="Arial"/>
              <a:buNone/>
            </a:pPr>
            <a:r>
              <a:rPr b="0" i="0" lang="en-US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Bebell &amp; Key, </a:t>
            </a:r>
            <a:r>
              <a:rPr b="0" i="1" lang="en-US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The Journal of 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280"/>
              </a:spcBef>
              <a:spcAft>
                <a:spcPts val="0"/>
              </a:spcAft>
              <a:buClr>
                <a:srgbClr val="FFFFFF"/>
              </a:buClr>
              <a:buFont typeface="Arial"/>
              <a:buNone/>
            </a:pPr>
            <a:r>
              <a:rPr b="0" i="1" lang="en-US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Technology, Learning &amp; Assessment</a:t>
            </a:r>
            <a:r>
              <a:rPr b="0" i="0" lang="en-US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, (2010)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FFFFFF"/>
              </a:buClr>
              <a:buFont typeface="Arial"/>
              <a:buNone/>
            </a:pPr>
            <a:r>
              <a:rPr b="0" i="0" lang="en-US" sz="2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“Factors related to successful implemented reported in the research include extensive  </a:t>
            </a:r>
            <a:r>
              <a:rPr b="0" i="0" lang="en-US" sz="2000" u="none" cap="none" strike="noStrik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teacher professional development, technical support, and positive teacher attitudes toward student technology use</a:t>
            </a:r>
            <a:r>
              <a:rPr b="0" i="0" lang="en-US" sz="2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.”</a:t>
            </a:r>
            <a:endParaRPr b="0" i="0" sz="20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10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280"/>
              </a:spcBef>
              <a:spcAft>
                <a:spcPts val="0"/>
              </a:spcAft>
              <a:buClr>
                <a:srgbClr val="FFFFFF"/>
              </a:buClr>
              <a:buFont typeface="Arial"/>
              <a:buNone/>
            </a:pPr>
            <a:r>
              <a:rPr b="0" i="0" lang="en-US" sz="1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Penuel, SRI International, Journal of Research on Technology in Education, (2006)</a:t>
            </a:r>
            <a:endParaRPr/>
          </a:p>
        </p:txBody>
      </p:sp>
      <p:sp>
        <p:nvSpPr>
          <p:cNvPr id="289" name="Google Shape;289;p41"/>
          <p:cNvSpPr txBox="1"/>
          <p:nvPr/>
        </p:nvSpPr>
        <p:spPr>
          <a:xfrm>
            <a:off x="4724400" y="1312863"/>
            <a:ext cx="4419600" cy="4483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lang="en-US" sz="2000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CULTURAL FRAMES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	</a:t>
            </a:r>
            <a:r>
              <a:rPr lang="en-US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Computers </a:t>
            </a:r>
            <a:r>
              <a:rPr b="0" lang="en-US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Frame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10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lang="en-US" sz="18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lang="en-US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Magic Bullet </a:t>
            </a:r>
            <a:r>
              <a:rPr b="0" lang="en-US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Frame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10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	Local Solutions </a:t>
            </a:r>
            <a:r>
              <a:rPr b="0" lang="en-US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Frame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10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	Private Sector </a:t>
            </a:r>
            <a:r>
              <a:rPr b="0" lang="en-US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Frame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10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	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3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5862.jpg" id="294" name="Google Shape;294;p42"/>
          <p:cNvPicPr preferRelativeResize="0"/>
          <p:nvPr>
            <p:ph idx="1" type="body"/>
          </p:nvPr>
        </p:nvPicPr>
        <p:blipFill rotWithShape="1">
          <a:blip r:embed="rId3">
            <a:alphaModFix/>
          </a:blip>
          <a:srcRect b="0" l="-34171" r="-34171" t="0"/>
          <a:stretch/>
        </p:blipFill>
        <p:spPr>
          <a:xfrm>
            <a:off x="685800" y="228600"/>
            <a:ext cx="7772400" cy="6248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8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Google Shape;299;p43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00" name="Google Shape;300;p43"/>
          <p:cNvSpPr txBox="1"/>
          <p:nvPr>
            <p:ph idx="1" type="body"/>
          </p:nvPr>
        </p:nvSpPr>
        <p:spPr>
          <a:xfrm>
            <a:off x="685800" y="1638300"/>
            <a:ext cx="7772400" cy="4457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marR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3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How do we get rid of bad teachers?</a:t>
            </a:r>
            <a:endParaRPr/>
          </a:p>
          <a:p>
            <a:pPr indent="-342900" lvl="0" marL="342900" marR="0" rtl="0" algn="ctr">
              <a:spcBef>
                <a:spcPts val="72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36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ctr">
              <a:spcBef>
                <a:spcPts val="72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36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ctr">
              <a:spcBef>
                <a:spcPts val="72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3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Make them good teachers.</a:t>
            </a:r>
            <a:endParaRPr b="0" i="0" sz="36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01" name="Google Shape;301;p43"/>
          <p:cNvSpPr txBox="1"/>
          <p:nvPr/>
        </p:nvSpPr>
        <p:spPr>
          <a:xfrm>
            <a:off x="5803900" y="2286000"/>
            <a:ext cx="184666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5" name="Shape 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" name="Google Shape;306;p44"/>
          <p:cNvSpPr txBox="1"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In Summary</a:t>
            </a:r>
            <a:endParaRPr b="0" i="0" sz="2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07" name="Google Shape;307;p44"/>
          <p:cNvSpPr txBox="1"/>
          <p:nvPr>
            <p:ph idx="1" type="body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Does evidence or cultural frames have a greater impact on education policy?</a:t>
            </a:r>
            <a:endParaRPr/>
          </a:p>
          <a:p>
            <a:pPr indent="0" lvl="0" marL="0" marR="0" rtl="0" algn="ctr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2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Frames generally win</a:t>
            </a:r>
            <a:endParaRPr/>
          </a:p>
          <a:p>
            <a:pPr indent="0" lvl="0" marL="0" marR="0" rtl="0" algn="ctr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2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Systems change agents need to pay attention to this.</a:t>
            </a:r>
            <a:endParaRPr b="0" i="0" sz="2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Blank Presentation">
  <a:themeElements>
    <a:clrScheme name="Custom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1_Blank Presentation">
  <a:themeElements>
    <a:clrScheme name="Custom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