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find the linked file</a:t>
            </a:r>
            <a:endParaRPr/>
          </a:p>
        </p:txBody>
      </p:sp>
      <p:sp>
        <p:nvSpPr>
          <p:cNvPr id="233" name="Google Shape;233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9" name="Google Shape;2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find linked file</a:t>
            </a:r>
            <a:endParaRPr/>
          </a:p>
        </p:txBody>
      </p:sp>
      <p:sp>
        <p:nvSpPr>
          <p:cNvPr id="240" name="Google Shape;240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6" name="Google Shape;2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find linked file</a:t>
            </a:r>
            <a:endParaRPr/>
          </a:p>
        </p:txBody>
      </p:sp>
      <p:sp>
        <p:nvSpPr>
          <p:cNvPr id="247" name="Google Shape;247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7" name="Google Shape;31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6" name="Google Shape;35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0" name="Google Shape;38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7" name="Google Shape;38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91" name="Google Shape;491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9" name="Google Shape;68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26" name="Google Shape;726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3.jpg"/><Relationship Id="rId8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Boutique to the Mainstream: </a:t>
            </a:r>
            <a:b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Behavior Analysis in Education Reform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Ronnie Detrich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 Institute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789238" y="6442075"/>
            <a:ext cx="36433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MABA 2010, Lake Geneva, Wisconsin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Scope of the Problem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55 million students enrolled in public schools.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6.7 million students in special education.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3.1 million public school teachers.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57400"/>
            <a:ext cx="12954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057400"/>
            <a:ext cx="1285875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Prevention Model for Evidence-based Education </a:t>
            </a:r>
            <a:endParaRPr/>
          </a:p>
        </p:txBody>
      </p:sp>
      <p:grpSp>
        <p:nvGrpSpPr>
          <p:cNvPr id="177" name="Google Shape;177;p25"/>
          <p:cNvGrpSpPr/>
          <p:nvPr/>
        </p:nvGrpSpPr>
        <p:grpSpPr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178" name="Google Shape;178;p25"/>
            <p:cNvSpPr txBox="1"/>
            <p:nvPr/>
          </p:nvSpPr>
          <p:spPr>
            <a:xfrm>
              <a:off x="432" y="1008"/>
              <a:ext cx="12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Academic Systems</a:t>
              </a:r>
              <a:endParaRPr b="0" i="0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432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5"/>
          <p:cNvGrpSpPr/>
          <p:nvPr/>
        </p:nvGrpSpPr>
        <p:grpSpPr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181" name="Google Shape;181;p25"/>
            <p:cNvSpPr txBox="1"/>
            <p:nvPr/>
          </p:nvSpPr>
          <p:spPr>
            <a:xfrm>
              <a:off x="3744" y="1008"/>
              <a:ext cx="13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Behavioral Systems</a:t>
              </a:r>
              <a:endParaRPr b="0" sz="1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3744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25"/>
          <p:cNvSpPr txBox="1"/>
          <p:nvPr/>
        </p:nvSpPr>
        <p:spPr>
          <a:xfrm>
            <a:off x="38100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48768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429000" y="3048000"/>
            <a:ext cx="5905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5105400" y="3030538"/>
            <a:ext cx="590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879725" y="4684713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5638800" y="4706938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grpSp>
        <p:nvGrpSpPr>
          <p:cNvPr id="189" name="Google Shape;189;p25"/>
          <p:cNvGrpSpPr/>
          <p:nvPr/>
        </p:nvGrpSpPr>
        <p:grpSpPr>
          <a:xfrm>
            <a:off x="304800" y="2057400"/>
            <a:ext cx="3352800" cy="830263"/>
            <a:chOff x="192" y="1296"/>
            <a:chExt cx="2112" cy="523"/>
          </a:xfrm>
        </p:grpSpPr>
        <p:sp>
          <p:nvSpPr>
            <p:cNvPr id="190" name="Google Shape;190;p25"/>
            <p:cNvSpPr txBox="1"/>
            <p:nvPr/>
          </p:nvSpPr>
          <p:spPr>
            <a:xfrm>
              <a:off x="192" y="1296"/>
              <a:ext cx="1454" cy="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b="0" sz="1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Intensity</a:t>
              </a:r>
              <a:endParaRPr/>
            </a:p>
          </p:txBody>
        </p:sp>
        <p:cxnSp>
          <p:nvCxnSpPr>
            <p:cNvPr id="191" name="Google Shape;191;p25"/>
            <p:cNvCxnSpPr/>
            <p:nvPr/>
          </p:nvCxnSpPr>
          <p:spPr>
            <a:xfrm>
              <a:off x="1968" y="153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92" name="Google Shape;192;p25"/>
          <p:cNvGrpSpPr/>
          <p:nvPr/>
        </p:nvGrpSpPr>
        <p:grpSpPr>
          <a:xfrm>
            <a:off x="5484813" y="2133600"/>
            <a:ext cx="2919412" cy="830263"/>
            <a:chOff x="3455" y="1344"/>
            <a:chExt cx="1839" cy="523"/>
          </a:xfrm>
        </p:grpSpPr>
        <p:cxnSp>
          <p:nvCxnSpPr>
            <p:cNvPr id="193" name="Google Shape;193;p25"/>
            <p:cNvCxnSpPr/>
            <p:nvPr/>
          </p:nvCxnSpPr>
          <p:spPr>
            <a:xfrm rot="10779537">
              <a:off x="3455" y="153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94" name="Google Shape;194;p25"/>
            <p:cNvSpPr txBox="1"/>
            <p:nvPr/>
          </p:nvSpPr>
          <p:spPr>
            <a:xfrm>
              <a:off x="3840" y="1344"/>
              <a:ext cx="1454" cy="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b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Intense, durable procedures</a:t>
              </a:r>
              <a:endParaRPr/>
            </a:p>
          </p:txBody>
        </p:sp>
      </p:grpSp>
      <p:grpSp>
        <p:nvGrpSpPr>
          <p:cNvPr id="195" name="Google Shape;195;p25"/>
          <p:cNvGrpSpPr/>
          <p:nvPr/>
        </p:nvGrpSpPr>
        <p:grpSpPr>
          <a:xfrm>
            <a:off x="304800" y="3048000"/>
            <a:ext cx="2971800" cy="1016000"/>
            <a:chOff x="192" y="1920"/>
            <a:chExt cx="1872" cy="640"/>
          </a:xfrm>
        </p:grpSpPr>
        <p:sp>
          <p:nvSpPr>
            <p:cNvPr id="196" name="Google Shape;196;p25"/>
            <p:cNvSpPr txBox="1"/>
            <p:nvPr/>
          </p:nvSpPr>
          <p:spPr>
            <a:xfrm>
              <a:off x="192" y="1920"/>
              <a:ext cx="1260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b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7" name="Google Shape;197;p25"/>
            <p:cNvCxnSpPr/>
            <p:nvPr/>
          </p:nvCxnSpPr>
          <p:spPr>
            <a:xfrm>
              <a:off x="1728" y="201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98" name="Google Shape;198;p25"/>
          <p:cNvGrpSpPr/>
          <p:nvPr/>
        </p:nvGrpSpPr>
        <p:grpSpPr>
          <a:xfrm>
            <a:off x="5791228" y="3048000"/>
            <a:ext cx="2838422" cy="1016000"/>
            <a:chOff x="3648" y="1920"/>
            <a:chExt cx="1788" cy="640"/>
          </a:xfrm>
        </p:grpSpPr>
        <p:sp>
          <p:nvSpPr>
            <p:cNvPr id="199" name="Google Shape;199;p25"/>
            <p:cNvSpPr txBox="1"/>
            <p:nvPr/>
          </p:nvSpPr>
          <p:spPr>
            <a:xfrm>
              <a:off x="4176" y="1920"/>
              <a:ext cx="1260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b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" name="Google Shape;200;p25"/>
            <p:cNvCxnSpPr/>
            <p:nvPr/>
          </p:nvCxnSpPr>
          <p:spPr>
            <a:xfrm rot="10739161">
              <a:off x="3648" y="201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201" name="Google Shape;201;p25"/>
          <p:cNvGrpSpPr/>
          <p:nvPr/>
        </p:nvGrpSpPr>
        <p:grpSpPr>
          <a:xfrm>
            <a:off x="228600" y="4648200"/>
            <a:ext cx="2514600" cy="646113"/>
            <a:chOff x="144" y="2928"/>
            <a:chExt cx="1584" cy="407"/>
          </a:xfrm>
        </p:grpSpPr>
        <p:sp>
          <p:nvSpPr>
            <p:cNvPr id="202" name="Google Shape;202;p25"/>
            <p:cNvSpPr txBox="1"/>
            <p:nvPr/>
          </p:nvSpPr>
          <p:spPr>
            <a:xfrm>
              <a:off x="144" y="2928"/>
              <a:ext cx="1029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b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/>
            </a:p>
          </p:txBody>
        </p:sp>
        <p:cxnSp>
          <p:nvCxnSpPr>
            <p:cNvPr id="203" name="Google Shape;203;p25"/>
            <p:cNvCxnSpPr/>
            <p:nvPr/>
          </p:nvCxnSpPr>
          <p:spPr>
            <a:xfrm>
              <a:off x="1392" y="3024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204" name="Google Shape;204;p25"/>
          <p:cNvGrpSpPr/>
          <p:nvPr/>
        </p:nvGrpSpPr>
        <p:grpSpPr>
          <a:xfrm>
            <a:off x="6400800" y="4648200"/>
            <a:ext cx="2473325" cy="646113"/>
            <a:chOff x="4032" y="2928"/>
            <a:chExt cx="1558" cy="407"/>
          </a:xfrm>
        </p:grpSpPr>
        <p:sp>
          <p:nvSpPr>
            <p:cNvPr id="205" name="Google Shape;205;p25"/>
            <p:cNvSpPr txBox="1"/>
            <p:nvPr/>
          </p:nvSpPr>
          <p:spPr>
            <a:xfrm>
              <a:off x="4512" y="2928"/>
              <a:ext cx="1078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b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settings, 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b="0" lang="en-US" sz="1200" u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/>
            </a:p>
          </p:txBody>
        </p:sp>
        <p:cxnSp>
          <p:nvCxnSpPr>
            <p:cNvPr id="206" name="Google Shape;206;p25"/>
            <p:cNvCxnSpPr/>
            <p:nvPr/>
          </p:nvCxnSpPr>
          <p:spPr>
            <a:xfrm rot="10779294">
              <a:off x="4032" y="3024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sp>
        <p:nvSpPr>
          <p:cNvPr id="207" name="Google Shape;207;p25"/>
          <p:cNvSpPr/>
          <p:nvPr/>
        </p:nvSpPr>
        <p:spPr>
          <a:xfrm>
            <a:off x="871538" y="708025"/>
            <a:ext cx="7710487" cy="436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BIS LOGO-LARGE" id="208" name="Google Shape;20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8600" y="5791200"/>
            <a:ext cx="930275" cy="69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llerbrush.tiff" id="209" name="Google Shape;20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7925" y="4648200"/>
            <a:ext cx="1673225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ngt paint brush.jpg" id="210" name="Google Shape;21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27450" y="2560638"/>
            <a:ext cx="1663700" cy="9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e paint brush.jpg" id="211" name="Google Shape;21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9213" y="1738313"/>
            <a:ext cx="1273175" cy="70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We Trying to Prevent?</a:t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It could be argued that quality of education is a public health issue.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Educational level has been correlated with many socially important outcomes.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228600" y="6059488"/>
            <a:ext cx="853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REACHING AMERICA'S HEALTH POTENTIAL:  A STATE-BY-STATE LOOK AT ADULT HEALTH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 to Build a Healthier America   May 2009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Census Data:  American Community Survey (2007)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Census Data:  Behavioral Risk Factor Surveillance System Survey Data (2005-2007)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299450" cy="567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457200"/>
            <a:ext cx="83185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228600" y="6059488"/>
            <a:ext cx="853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REACHING AMERICA'S HEALTH POTENTIAL:  A STATE-BY-STATE LOOK AT ADULT HEALTH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 to Build a Healthier America   May 2009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Census Data:  American Community Survey (2007)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Census Data:  Behavioral Risk Factor Surveillance System Survey Data (2005-2007)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84586"/>
            <a:ext cx="8478261" cy="56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304800" y="6243638"/>
            <a:ext cx="8305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Department of Health and Human Services (2003)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097261" cy="543074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304800" y="6248400"/>
            <a:ext cx="5638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Department of Health and Human Services (2003)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39936" cy="60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>
            <a:off x="685800" y="6553200"/>
            <a:ext cx="5334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Census Bureau, 2004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Randy Keyworth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Jack States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Tom Critchfield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Hill Walker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veduc.jpg" id="255" name="Google Shape;255;p3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-20833" r="-20833" t="0"/>
          <a:stretch/>
        </p:blipFill>
        <p:spPr>
          <a:xfrm>
            <a:off x="0" y="609600"/>
            <a:ext cx="10210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/>
        </p:nvSpPr>
        <p:spPr>
          <a:xfrm>
            <a:off x="1066800" y="6324600"/>
            <a:ext cx="6172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Maryland, Department of Sociology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8212138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533400" y="6172200"/>
            <a:ext cx="807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 U.S. Department of Justice (2003)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Applied Behavior Analysis as Agent for Change</a:t>
            </a:r>
            <a:endParaRPr/>
          </a:p>
        </p:txBody>
      </p:sp>
      <p:sp>
        <p:nvSpPr>
          <p:cNvPr id="274" name="Google Shape;274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Baer, Wolf, and Risley (1968)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“applied research is constrained to examining behaviors which are </a:t>
            </a:r>
            <a:r>
              <a:rPr b="0" i="0" lang="en-US" sz="2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socially important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rather than convenient for study.  It also implies, very frequently, the study of those behaviors is in their </a:t>
            </a:r>
            <a:r>
              <a:rPr b="0" i="0" lang="en-US" sz="2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usual social settings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rather than in a "laboratory" setting.”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Behavior Analysis Ready for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 Reform?</a:t>
            </a:r>
            <a:endParaRPr/>
          </a:p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Education is a gateway to improved socially important outcomes.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NCLB emphasis on scientifically based should be good news for behavior analysis.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Who is more scientifically based?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behavior analysis well positioned to inform public policy about education?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Review of JABA Education Publications</a:t>
            </a:r>
            <a:endParaRPr/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Method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Searched JABA from 1968-2009.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Included all experimental studies that were in K-12 public schools.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Analog studies were included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Excluded all studies if not in public schools: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University lab schools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Pre-schools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University clinics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Developmental Centers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41"/>
          <p:cNvCxnSpPr/>
          <p:nvPr/>
        </p:nvCxnSpPr>
        <p:spPr>
          <a:xfrm rot="5400000">
            <a:off x="2316163" y="4906963"/>
            <a:ext cx="20574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8" name="Google Shape;308;p41"/>
          <p:cNvSpPr txBox="1"/>
          <p:nvPr/>
        </p:nvSpPr>
        <p:spPr>
          <a:xfrm>
            <a:off x="2946400" y="3411538"/>
            <a:ext cx="15335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94-142 Passed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Ed Law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 for Today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Describe the historical context for education reform and the outcomes of those reform efforts.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Describe the public health model of prevention and discuss where behavior analysts’ efforts have been focused in education.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Discuss the emerging science for disseminating innovations.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57400"/>
            <a:ext cx="12954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057400"/>
            <a:ext cx="1285875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Prevention Model for Evidence-based Education </a:t>
            </a:r>
            <a:endParaRPr/>
          </a:p>
        </p:txBody>
      </p:sp>
      <p:grpSp>
        <p:nvGrpSpPr>
          <p:cNvPr id="322" name="Google Shape;322;p43"/>
          <p:cNvGrpSpPr/>
          <p:nvPr/>
        </p:nvGrpSpPr>
        <p:grpSpPr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323" name="Google Shape;323;p43"/>
            <p:cNvSpPr txBox="1"/>
            <p:nvPr/>
          </p:nvSpPr>
          <p:spPr>
            <a:xfrm>
              <a:off x="432" y="1008"/>
              <a:ext cx="12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Academic Systems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432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43"/>
          <p:cNvGrpSpPr/>
          <p:nvPr/>
        </p:nvGrpSpPr>
        <p:grpSpPr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326" name="Google Shape;326;p43"/>
            <p:cNvSpPr txBox="1"/>
            <p:nvPr/>
          </p:nvSpPr>
          <p:spPr>
            <a:xfrm>
              <a:off x="3744" y="1008"/>
              <a:ext cx="13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Behavioral Systems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3744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43"/>
          <p:cNvSpPr txBox="1"/>
          <p:nvPr/>
        </p:nvSpPr>
        <p:spPr>
          <a:xfrm>
            <a:off x="38100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329" name="Google Shape;329;p43"/>
          <p:cNvSpPr txBox="1"/>
          <p:nvPr/>
        </p:nvSpPr>
        <p:spPr>
          <a:xfrm>
            <a:off x="48768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330" name="Google Shape;330;p43"/>
          <p:cNvSpPr txBox="1"/>
          <p:nvPr/>
        </p:nvSpPr>
        <p:spPr>
          <a:xfrm>
            <a:off x="3429000" y="3048000"/>
            <a:ext cx="5905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331" name="Google Shape;331;p43"/>
          <p:cNvSpPr txBox="1"/>
          <p:nvPr/>
        </p:nvSpPr>
        <p:spPr>
          <a:xfrm>
            <a:off x="5105400" y="3030538"/>
            <a:ext cx="590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332" name="Google Shape;332;p43"/>
          <p:cNvSpPr txBox="1"/>
          <p:nvPr/>
        </p:nvSpPr>
        <p:spPr>
          <a:xfrm>
            <a:off x="2879725" y="4684713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5638800" y="4706938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grpSp>
        <p:nvGrpSpPr>
          <p:cNvPr id="334" name="Google Shape;334;p43"/>
          <p:cNvGrpSpPr/>
          <p:nvPr/>
        </p:nvGrpSpPr>
        <p:grpSpPr>
          <a:xfrm>
            <a:off x="304800" y="2057400"/>
            <a:ext cx="3352800" cy="830263"/>
            <a:chOff x="192" y="1296"/>
            <a:chExt cx="2112" cy="523"/>
          </a:xfrm>
        </p:grpSpPr>
        <p:sp>
          <p:nvSpPr>
            <p:cNvPr id="335" name="Google Shape;335;p43"/>
            <p:cNvSpPr txBox="1"/>
            <p:nvPr/>
          </p:nvSpPr>
          <p:spPr>
            <a:xfrm>
              <a:off x="192" y="1296"/>
              <a:ext cx="1454" cy="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Intensity</a:t>
              </a:r>
              <a:endParaRPr/>
            </a:p>
          </p:txBody>
        </p:sp>
        <p:cxnSp>
          <p:nvCxnSpPr>
            <p:cNvPr id="336" name="Google Shape;336;p43"/>
            <p:cNvCxnSpPr/>
            <p:nvPr/>
          </p:nvCxnSpPr>
          <p:spPr>
            <a:xfrm>
              <a:off x="1968" y="153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337" name="Google Shape;337;p43"/>
          <p:cNvGrpSpPr/>
          <p:nvPr/>
        </p:nvGrpSpPr>
        <p:grpSpPr>
          <a:xfrm>
            <a:off x="5484813" y="2133600"/>
            <a:ext cx="2919412" cy="830263"/>
            <a:chOff x="3455" y="1344"/>
            <a:chExt cx="1839" cy="523"/>
          </a:xfrm>
        </p:grpSpPr>
        <p:cxnSp>
          <p:nvCxnSpPr>
            <p:cNvPr id="338" name="Google Shape;338;p43"/>
            <p:cNvCxnSpPr/>
            <p:nvPr/>
          </p:nvCxnSpPr>
          <p:spPr>
            <a:xfrm rot="10779537">
              <a:off x="3455" y="153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339" name="Google Shape;339;p43"/>
            <p:cNvSpPr txBox="1"/>
            <p:nvPr/>
          </p:nvSpPr>
          <p:spPr>
            <a:xfrm>
              <a:off x="3840" y="1344"/>
              <a:ext cx="1454" cy="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Intense, durable procedures</a:t>
              </a:r>
              <a:endParaRPr/>
            </a:p>
          </p:txBody>
        </p:sp>
      </p:grpSp>
      <p:grpSp>
        <p:nvGrpSpPr>
          <p:cNvPr id="340" name="Google Shape;340;p43"/>
          <p:cNvGrpSpPr/>
          <p:nvPr/>
        </p:nvGrpSpPr>
        <p:grpSpPr>
          <a:xfrm>
            <a:off x="304800" y="3048000"/>
            <a:ext cx="2971800" cy="1016000"/>
            <a:chOff x="192" y="1920"/>
            <a:chExt cx="1872" cy="640"/>
          </a:xfrm>
        </p:grpSpPr>
        <p:sp>
          <p:nvSpPr>
            <p:cNvPr id="341" name="Google Shape;341;p43"/>
            <p:cNvSpPr txBox="1"/>
            <p:nvPr/>
          </p:nvSpPr>
          <p:spPr>
            <a:xfrm>
              <a:off x="192" y="1920"/>
              <a:ext cx="1260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2" name="Google Shape;342;p43"/>
            <p:cNvCxnSpPr/>
            <p:nvPr/>
          </p:nvCxnSpPr>
          <p:spPr>
            <a:xfrm>
              <a:off x="1728" y="201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343" name="Google Shape;343;p43"/>
          <p:cNvGrpSpPr/>
          <p:nvPr/>
        </p:nvGrpSpPr>
        <p:grpSpPr>
          <a:xfrm>
            <a:off x="5791228" y="3048000"/>
            <a:ext cx="2838422" cy="1016000"/>
            <a:chOff x="3648" y="1920"/>
            <a:chExt cx="1788" cy="640"/>
          </a:xfrm>
        </p:grpSpPr>
        <p:sp>
          <p:nvSpPr>
            <p:cNvPr id="344" name="Google Shape;344;p43"/>
            <p:cNvSpPr txBox="1"/>
            <p:nvPr/>
          </p:nvSpPr>
          <p:spPr>
            <a:xfrm>
              <a:off x="4176" y="1920"/>
              <a:ext cx="1260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5" name="Google Shape;345;p43"/>
            <p:cNvCxnSpPr/>
            <p:nvPr/>
          </p:nvCxnSpPr>
          <p:spPr>
            <a:xfrm rot="10739161">
              <a:off x="3648" y="201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346" name="Google Shape;346;p43"/>
          <p:cNvGrpSpPr/>
          <p:nvPr/>
        </p:nvGrpSpPr>
        <p:grpSpPr>
          <a:xfrm>
            <a:off x="228600" y="4648200"/>
            <a:ext cx="2514600" cy="646113"/>
            <a:chOff x="144" y="2928"/>
            <a:chExt cx="1584" cy="407"/>
          </a:xfrm>
        </p:grpSpPr>
        <p:sp>
          <p:nvSpPr>
            <p:cNvPr id="347" name="Google Shape;347;p43"/>
            <p:cNvSpPr txBox="1"/>
            <p:nvPr/>
          </p:nvSpPr>
          <p:spPr>
            <a:xfrm>
              <a:off x="144" y="2928"/>
              <a:ext cx="1029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/>
            </a:p>
          </p:txBody>
        </p:sp>
        <p:cxnSp>
          <p:nvCxnSpPr>
            <p:cNvPr id="348" name="Google Shape;348;p43"/>
            <p:cNvCxnSpPr/>
            <p:nvPr/>
          </p:nvCxnSpPr>
          <p:spPr>
            <a:xfrm>
              <a:off x="1392" y="3024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349" name="Google Shape;349;p43"/>
          <p:cNvGrpSpPr/>
          <p:nvPr/>
        </p:nvGrpSpPr>
        <p:grpSpPr>
          <a:xfrm>
            <a:off x="6400800" y="4648200"/>
            <a:ext cx="2473325" cy="646113"/>
            <a:chOff x="4032" y="2928"/>
            <a:chExt cx="1558" cy="407"/>
          </a:xfrm>
        </p:grpSpPr>
        <p:sp>
          <p:nvSpPr>
            <p:cNvPr id="350" name="Google Shape;350;p43"/>
            <p:cNvSpPr txBox="1"/>
            <p:nvPr/>
          </p:nvSpPr>
          <p:spPr>
            <a:xfrm>
              <a:off x="4512" y="2928"/>
              <a:ext cx="1078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settings, 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/>
            </a:p>
          </p:txBody>
        </p:sp>
        <p:cxnSp>
          <p:nvCxnSpPr>
            <p:cNvPr id="351" name="Google Shape;351;p43"/>
            <p:cNvCxnSpPr/>
            <p:nvPr/>
          </p:nvCxnSpPr>
          <p:spPr>
            <a:xfrm rot="10779294">
              <a:off x="4032" y="3024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l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sp>
        <p:nvSpPr>
          <p:cNvPr id="352" name="Google Shape;352;p43"/>
          <p:cNvSpPr/>
          <p:nvPr/>
        </p:nvSpPr>
        <p:spPr>
          <a:xfrm>
            <a:off x="871538" y="708025"/>
            <a:ext cx="7710487" cy="436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BIS LOGO-LARGE" id="353" name="Google Shape;35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8600" y="5791200"/>
            <a:ext cx="930275" cy="69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/>
          <p:nvPr/>
        </p:nvSpPr>
        <p:spPr>
          <a:xfrm rot="10800000">
            <a:off x="1409700" y="254000"/>
            <a:ext cx="6527800" cy="6108700"/>
          </a:xfrm>
          <a:prstGeom prst="triangle">
            <a:avLst>
              <a:gd fmla="val 49054" name="adj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/>
          </a:p>
        </p:txBody>
      </p:sp>
      <p:sp>
        <p:nvSpPr>
          <p:cNvPr id="360" name="Google Shape;360;p44"/>
          <p:cNvSpPr/>
          <p:nvPr/>
        </p:nvSpPr>
        <p:spPr>
          <a:xfrm rot="10800000">
            <a:off x="2387600" y="2130425"/>
            <a:ext cx="4584700" cy="4302125"/>
          </a:xfrm>
          <a:prstGeom prst="triangle">
            <a:avLst>
              <a:gd fmla="val 51057" name="adj"/>
            </a:avLst>
          </a:prstGeom>
          <a:solidFill>
            <a:srgbClr val="FFFF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4"/>
          <p:cNvSpPr/>
          <p:nvPr/>
        </p:nvSpPr>
        <p:spPr>
          <a:xfrm rot="10800000">
            <a:off x="3187700" y="3746500"/>
            <a:ext cx="3048000" cy="2654300"/>
          </a:xfrm>
          <a:prstGeom prst="triangle">
            <a:avLst>
              <a:gd fmla="val 51817" name="adj"/>
            </a:avLst>
          </a:prstGeom>
          <a:solidFill>
            <a:srgbClr val="008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 txBox="1"/>
          <p:nvPr/>
        </p:nvSpPr>
        <p:spPr>
          <a:xfrm>
            <a:off x="3873500" y="711200"/>
            <a:ext cx="18224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Education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50%</a:t>
            </a:r>
            <a:endParaRPr/>
          </a:p>
        </p:txBody>
      </p:sp>
      <p:sp>
        <p:nvSpPr>
          <p:cNvPr id="363" name="Google Shape;363;p44"/>
          <p:cNvSpPr txBox="1"/>
          <p:nvPr/>
        </p:nvSpPr>
        <p:spPr>
          <a:xfrm>
            <a:off x="3670300" y="2374900"/>
            <a:ext cx="22352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Risk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29 %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4"/>
          <p:cNvSpPr txBox="1"/>
          <p:nvPr/>
        </p:nvSpPr>
        <p:spPr>
          <a:xfrm>
            <a:off x="3949700" y="3797300"/>
            <a:ext cx="16446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Education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Question of Face Validity: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Failure to Communicate</a:t>
            </a:r>
            <a:endParaRPr/>
          </a:p>
        </p:txBody>
      </p:sp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Much of our work is based on principles developed in settings other than public schools.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 may consider that an irrelevant issue but the “audience” of educators do not.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Work can be characterized as “boutique.”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With a few notable exceptions (PBS, Teaching Family Model) we have not taken our work to scale (mainstream).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Question of Face Validity: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Failure to Communicate</a:t>
            </a:r>
            <a:endParaRPr/>
          </a:p>
        </p:txBody>
      </p:sp>
      <p:sp>
        <p:nvSpPr>
          <p:cNvPr id="376" name="Google Shape;376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Research methods are excellent for identifying functional relations.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Behavior analysis has not paid much attention to population or actuarial questions?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How big a bang for my buck from this intervention?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What percent of the population will benefit?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Who will benefit?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 have not built easily disseminated packages.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Behavior Game (GBG)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7"/>
          <p:cNvSpPr txBox="1"/>
          <p:nvPr>
            <p:ph idx="1" type="body"/>
          </p:nvPr>
        </p:nvSpPr>
        <p:spPr>
          <a:xfrm>
            <a:off x="685800" y="1417638"/>
            <a:ext cx="7772400" cy="554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efficacy study: fourth grade classroom </a:t>
            </a:r>
            <a:endParaRPr/>
          </a:p>
          <a:p>
            <a:pPr indent="-228600" lvl="4" marL="2057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                                                                        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(Barrish, Saunders, Wolf, 1969)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Subsequent replications across: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Settings (Sudan, library, sheltered workshop).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(general education, special education, 2nd grade, 5th grade, 6th grade, adults with developmental disabilities ).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Behaviors (on-task, off, task, disruptive, work productivity).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74295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74295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type="title"/>
          </p:nvPr>
        </p:nvSpPr>
        <p:spPr>
          <a:xfrm>
            <a:off x="685800" y="119063"/>
            <a:ext cx="7772400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Behavior Game (GBG):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Behavioral Vaccine</a:t>
            </a:r>
            <a:endParaRPr/>
          </a:p>
        </p:txBody>
      </p:sp>
      <p:sp>
        <p:nvSpPr>
          <p:cNvPr id="390" name="Google Shape;390;p48"/>
          <p:cNvSpPr txBox="1"/>
          <p:nvPr>
            <p:ph idx="1" type="body"/>
          </p:nvPr>
        </p:nvSpPr>
        <p:spPr>
          <a:xfrm>
            <a:off x="685800" y="1244600"/>
            <a:ext cx="7772400" cy="5637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Developed manual for Good Behavior Game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www.jhsph.edu/prevention/publications/gbg.pd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Series of effectiveness studies by Kellam et al. examining it as a prevention program.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issue of </a:t>
            </a: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Drug and Alcohol Dependence (2008)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exposed to GBG in 1st and 2nd grade then reduced risk for young adults of: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drug/alcohol abuse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smoking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anti-social personality disorder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subsequent use of school-based services 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suicidal ideation and attempts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studies were RCTs.</a:t>
            </a:r>
            <a:endParaRPr/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Step to Success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Walker et. al.</a:t>
            </a:r>
            <a:endParaRPr/>
          </a:p>
        </p:txBody>
      </p:sp>
      <p:sp>
        <p:nvSpPr>
          <p:cNvPr id="396" name="Google Shape;396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Manualized intervention.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Step has been in development since 1998.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Originally evaluated with SSDs.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Recently completed large scale, randomized trial in Albuquerque Public Schools.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Researchers worked at “arms length.”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Trained district coaches to train teachers.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Teachers implemented.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 Risk Population= 200 1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2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grade students who were experiencing behavioral difficulties as identified by teachers.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Step to Success</a:t>
            </a:r>
            <a:endParaRPr/>
          </a:p>
        </p:txBody>
      </p:sp>
      <p:sp>
        <p:nvSpPr>
          <p:cNvPr id="402" name="Google Shape;402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Benefits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Students who participated benefited relative to control group.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Effects did not maintain the following year.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Horner et. al. evaluated non-responders. 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Often problem of treatment integrity.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 students improved teachers implementation “drifted.”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Approximately 2/3 of school districts continue to implement three years after adopting.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Suggests a sustainable intervention.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Outcome Measures (GOMs)</a:t>
            </a:r>
            <a:endParaRPr/>
          </a:p>
        </p:txBody>
      </p:sp>
      <p:sp>
        <p:nvSpPr>
          <p:cNvPr id="408" name="Google Shape;408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larger community is concerned with measures such as academic achievement, bullying, substance abuse.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These measures have not generally been the focus of behavior analysts.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Focus has been on more discrete units of behavior.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 have not demonstrated a link between our discrete units and the larger concerns of the culture.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1957</a:t>
            </a:r>
            <a:endParaRPr/>
          </a:p>
        </p:txBody>
      </p:sp>
      <p:pic>
        <p:nvPicPr>
          <p:cNvPr descr="look_up_in_the_sky1242050385.jpg" id="108" name="Google Shape;10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6917" l="0" r="0" t="-26916"/>
          <a:stretch/>
        </p:blipFill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USSR launched Sputnik.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 S. Education quickly blamed.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 reform efforts began.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Outcome Measures</a:t>
            </a:r>
            <a:endParaRPr/>
          </a:p>
        </p:txBody>
      </p:sp>
      <p:sp>
        <p:nvSpPr>
          <p:cNvPr id="414" name="Google Shape;414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Baer, Wolf, Risley (1968) discussing effective as a dimension of applied behavior analysis: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“…an increase in those children from D- to C might well be judged an important success by an audience which thinks that C work is a great deal different than D work,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especially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if C students are much less likely to become drop-outs than D- students.”</a:t>
            </a:r>
            <a:endParaRPr b="0" i="0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Outcome Measures (GOMs)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Example</a:t>
            </a:r>
            <a:endParaRPr/>
          </a:p>
        </p:txBody>
      </p:sp>
      <p:sp>
        <p:nvSpPr>
          <p:cNvPr id="420" name="Google Shape;420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Curriculum-based Measurement is the core of RtI.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Discrete measures of academic behavior.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words read correctly per minute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digits correct per minute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Facilitates decision making about intensity of intervention required.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Acknowledges debt to precision teaching.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Able to link discrete measures to broader outcomes.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Predicting reading outcomes years later.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Predicting performance on annual high stakes tests.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Outcome Measures</a:t>
            </a:r>
            <a:endParaRPr/>
          </a:p>
        </p:txBody>
      </p:sp>
      <p:sp>
        <p:nvSpPr>
          <p:cNvPr id="426" name="Google Shape;426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Hart &amp; Risley, </a:t>
            </a:r>
            <a:r>
              <a:rPr b="0" i="0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Meaningful Differences,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(1995): Language development by age 3 predicts performance at age 9 on a series of standardized tests.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comparable CBM measures for social behavior.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Some behavioral colleagues developing measures for young children.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Behavior Analysis Ready for Education Reform?</a:t>
            </a:r>
            <a:endParaRPr/>
          </a:p>
        </p:txBody>
      </p:sp>
      <p:sp>
        <p:nvSpPr>
          <p:cNvPr id="432" name="Google Shape;432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a boutique and we have not found our way into the mainstream.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Well documented by behavior analysts for years: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✓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Skinner, 1981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✓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Stoltz, 1981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✓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Foxx, 1996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✓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Malott, 2000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✓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Friman, 2010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1778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Initial Recommendations</a:t>
            </a:r>
            <a:endParaRPr/>
          </a:p>
        </p:txBody>
      </p:sp>
      <p:sp>
        <p:nvSpPr>
          <p:cNvPr id="438" name="Google Shape;438;p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Increase research at the level of general education.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Develop packages for universal and at risk populations.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populations for the larger culture.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Manualize packages so can be implemented by general practitioners (teachers, school psychologists, etc.).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Consistent with Technological dimension of applied behavior analysis (Baer, Wolf, &amp; Risley, 1968).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Explore methods for increasing treatment integrity when interventions are implemented at large scale.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Initial Recommendations</a:t>
            </a:r>
            <a:endParaRPr/>
          </a:p>
        </p:txBody>
      </p:sp>
      <p:sp>
        <p:nvSpPr>
          <p:cNvPr id="444" name="Google Shape;444;p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 research repertoire to include randomized trials.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we have robust interventions, they will fare well with RCT.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RCTs are well suited to answer population questions.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Initial Recommendations</a:t>
            </a:r>
            <a:endParaRPr/>
          </a:p>
        </p:txBody>
      </p:sp>
      <p:sp>
        <p:nvSpPr>
          <p:cNvPr id="450" name="Google Shape;450;p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Sidman, </a:t>
            </a: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Behavior Analyst, 2006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“To make the general contributions of which our science is capable,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behavior analysts will have to use methods of wider generality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in the sense they affect many people at the same time- or within a short time,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without our being concerned about any particular members of the relevant population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Initial Recommendations</a:t>
            </a:r>
            <a:endParaRPr/>
          </a:p>
        </p:txBody>
      </p:sp>
      <p:sp>
        <p:nvSpPr>
          <p:cNvPr id="456" name="Google Shape;456;p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Demonstrate a link between discrete measures of behavior and outcomes important to society.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 do not have to measure constructs but demonstrate a link between our measures and other, more molar units of behavior.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Bad News</a:t>
            </a:r>
            <a:endParaRPr/>
          </a:p>
        </p:txBody>
      </p:sp>
      <p:sp>
        <p:nvSpPr>
          <p:cNvPr id="462" name="Google Shape;462;p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Even if we did all recommendations tomorrow it would not be sufficient to assure influence in educational reform.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It will be necessary to understand the process by which some interventions are adopted and others are not.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“…it is at least a fair presumption that behavioral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applications, when effective, can sometimes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to social approval and adoption.”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(Baer, Wolf, &amp; Risley, 1968)</a:t>
            </a:r>
            <a:endParaRPr/>
          </a:p>
        </p:txBody>
      </p:sp>
      <p:sp>
        <p:nvSpPr>
          <p:cNvPr id="463" name="Google Shape;463;p60"/>
          <p:cNvSpPr txBox="1"/>
          <p:nvPr/>
        </p:nvSpPr>
        <p:spPr>
          <a:xfrm>
            <a:off x="787400" y="5715000"/>
            <a:ext cx="75565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Not often enough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61"/>
          <p:cNvCxnSpPr/>
          <p:nvPr/>
        </p:nvCxnSpPr>
        <p:spPr>
          <a:xfrm>
            <a:off x="1001713" y="4079875"/>
            <a:ext cx="1441450" cy="1588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61"/>
          <p:cNvCxnSpPr/>
          <p:nvPr/>
        </p:nvCxnSpPr>
        <p:spPr>
          <a:xfrm>
            <a:off x="2441575" y="4084638"/>
            <a:ext cx="2743200" cy="1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61"/>
          <p:cNvCxnSpPr/>
          <p:nvPr/>
        </p:nvCxnSpPr>
        <p:spPr>
          <a:xfrm>
            <a:off x="5229225" y="4084638"/>
            <a:ext cx="914400" cy="1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61"/>
          <p:cNvCxnSpPr/>
          <p:nvPr/>
        </p:nvCxnSpPr>
        <p:spPr>
          <a:xfrm rot="5400000">
            <a:off x="2261394" y="4085431"/>
            <a:ext cx="361950" cy="158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2" name="Google Shape;472;p61"/>
          <p:cNvSpPr txBox="1"/>
          <p:nvPr/>
        </p:nvSpPr>
        <p:spPr>
          <a:xfrm>
            <a:off x="1400175" y="2473325"/>
            <a:ext cx="20256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James Lancaster first experiment demonstrating how to prevent scurvy.</a:t>
            </a:r>
            <a:endParaRPr/>
          </a:p>
        </p:txBody>
      </p:sp>
      <p:sp>
        <p:nvSpPr>
          <p:cNvPr id="473" name="Google Shape;473;p61"/>
          <p:cNvSpPr txBox="1"/>
          <p:nvPr/>
        </p:nvSpPr>
        <p:spPr>
          <a:xfrm>
            <a:off x="1885950" y="4284663"/>
            <a:ext cx="1055688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61"/>
          <p:cNvCxnSpPr/>
          <p:nvPr/>
        </p:nvCxnSpPr>
        <p:spPr>
          <a:xfrm rot="5400000">
            <a:off x="5028407" y="4053681"/>
            <a:ext cx="361950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1"/>
          <p:cNvSpPr txBox="1"/>
          <p:nvPr/>
        </p:nvSpPr>
        <p:spPr>
          <a:xfrm>
            <a:off x="3867150" y="1241425"/>
            <a:ext cx="2682875" cy="147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Lind again experimentally  demonstrated  the effectiveness of citrus in preventing scurvy.</a:t>
            </a:r>
            <a:endParaRPr/>
          </a:p>
        </p:txBody>
      </p:sp>
      <p:sp>
        <p:nvSpPr>
          <p:cNvPr id="476" name="Google Shape;476;p61"/>
          <p:cNvSpPr txBox="1"/>
          <p:nvPr/>
        </p:nvSpPr>
        <p:spPr>
          <a:xfrm>
            <a:off x="4681538" y="4298950"/>
            <a:ext cx="10556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1747</a:t>
            </a:r>
            <a:endParaRPr/>
          </a:p>
        </p:txBody>
      </p:sp>
      <p:cxnSp>
        <p:nvCxnSpPr>
          <p:cNvPr id="477" name="Google Shape;477;p61"/>
          <p:cNvCxnSpPr/>
          <p:nvPr/>
        </p:nvCxnSpPr>
        <p:spPr>
          <a:xfrm rot="5400000">
            <a:off x="5976144" y="4053681"/>
            <a:ext cx="361950" cy="158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61"/>
          <p:cNvSpPr txBox="1"/>
          <p:nvPr/>
        </p:nvSpPr>
        <p:spPr>
          <a:xfrm>
            <a:off x="5629275" y="4298950"/>
            <a:ext cx="10572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1795</a:t>
            </a:r>
            <a:endParaRPr/>
          </a:p>
        </p:txBody>
      </p:sp>
      <p:sp>
        <p:nvSpPr>
          <p:cNvPr id="479" name="Google Shape;479;p61"/>
          <p:cNvSpPr txBox="1"/>
          <p:nvPr/>
        </p:nvSpPr>
        <p:spPr>
          <a:xfrm>
            <a:off x="5676900" y="2473325"/>
            <a:ext cx="268128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British Navy adopted policy to have citrus on all ships in the Royal Navy.</a:t>
            </a:r>
            <a:endParaRPr/>
          </a:p>
        </p:txBody>
      </p:sp>
      <p:cxnSp>
        <p:nvCxnSpPr>
          <p:cNvPr id="480" name="Google Shape;480;p61"/>
          <p:cNvCxnSpPr/>
          <p:nvPr/>
        </p:nvCxnSpPr>
        <p:spPr>
          <a:xfrm>
            <a:off x="6157913" y="4084638"/>
            <a:ext cx="1157287" cy="1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61"/>
          <p:cNvSpPr txBox="1"/>
          <p:nvPr/>
        </p:nvSpPr>
        <p:spPr>
          <a:xfrm>
            <a:off x="2082800" y="92075"/>
            <a:ext cx="4848225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Scurvy in the British Royal Navy: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An Example of Adoption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3050"/>
            <a:ext cx="3008313" cy="733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1983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Nation at Risk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American students not performing well.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 quickly blamed.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Nations Report Card created.</a:t>
            </a:r>
            <a:endParaRPr/>
          </a:p>
        </p:txBody>
      </p:sp>
      <p:pic>
        <p:nvPicPr>
          <p:cNvPr descr="worried.jpg" id="116" name="Google Shape;11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5654" r="-15654" t="0"/>
          <a:stretch/>
        </p:blipFill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 Dissemination 	</a:t>
            </a:r>
            <a:endParaRPr/>
          </a:p>
        </p:txBody>
      </p:sp>
      <p:sp>
        <p:nvSpPr>
          <p:cNvPr id="487" name="Google Shape;487;p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Lag time from efficacy research to dissemination is 10-20 years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(Hoagwood, Burns &amp; Weisz, 2002)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Journals very inefficient for dissemination.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Clearinghouse such as What Works in infancy.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Only 4 of 10 evidence-based Blueprint violence prevention programs had the organizational capacity to disseminate interventions to 10 or more sites in a year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(Elliott &amp; Mihalic, 2004).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3"/>
          <p:cNvSpPr/>
          <p:nvPr/>
        </p:nvSpPr>
        <p:spPr>
          <a:xfrm>
            <a:off x="838200" y="2514600"/>
            <a:ext cx="7696200" cy="350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Better Mousetrap Will Not Save Us</a:t>
            </a:r>
            <a:endParaRPr/>
          </a:p>
        </p:txBody>
      </p:sp>
      <p:sp>
        <p:nvSpPr>
          <p:cNvPr id="495" name="Google Shape;495;p63"/>
          <p:cNvSpPr/>
          <p:nvPr/>
        </p:nvSpPr>
        <p:spPr>
          <a:xfrm>
            <a:off x="2667000" y="3048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3"/>
          <p:cNvSpPr/>
          <p:nvPr/>
        </p:nvSpPr>
        <p:spPr>
          <a:xfrm>
            <a:off x="2971800" y="3048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3"/>
          <p:cNvSpPr/>
          <p:nvPr/>
        </p:nvSpPr>
        <p:spPr>
          <a:xfrm>
            <a:off x="29718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3"/>
          <p:cNvSpPr/>
          <p:nvPr/>
        </p:nvSpPr>
        <p:spPr>
          <a:xfrm>
            <a:off x="3352800" y="3200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63"/>
          <p:cNvSpPr/>
          <p:nvPr/>
        </p:nvSpPr>
        <p:spPr>
          <a:xfrm>
            <a:off x="4343400" y="2971800"/>
            <a:ext cx="152400" cy="762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3"/>
          <p:cNvSpPr/>
          <p:nvPr/>
        </p:nvSpPr>
        <p:spPr>
          <a:xfrm>
            <a:off x="35814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3"/>
          <p:cNvSpPr/>
          <p:nvPr/>
        </p:nvSpPr>
        <p:spPr>
          <a:xfrm>
            <a:off x="3352800" y="3200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3"/>
          <p:cNvSpPr/>
          <p:nvPr/>
        </p:nvSpPr>
        <p:spPr>
          <a:xfrm>
            <a:off x="26670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3"/>
          <p:cNvSpPr/>
          <p:nvPr/>
        </p:nvSpPr>
        <p:spPr>
          <a:xfrm>
            <a:off x="2362200" y="3124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3"/>
          <p:cNvSpPr/>
          <p:nvPr/>
        </p:nvSpPr>
        <p:spPr>
          <a:xfrm>
            <a:off x="2209800" y="3657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3"/>
          <p:cNvSpPr/>
          <p:nvPr/>
        </p:nvSpPr>
        <p:spPr>
          <a:xfrm>
            <a:off x="3581400" y="2971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3"/>
          <p:cNvSpPr/>
          <p:nvPr/>
        </p:nvSpPr>
        <p:spPr>
          <a:xfrm>
            <a:off x="4038600" y="2971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63"/>
          <p:cNvSpPr/>
          <p:nvPr/>
        </p:nvSpPr>
        <p:spPr>
          <a:xfrm>
            <a:off x="3581400" y="3429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3"/>
          <p:cNvSpPr/>
          <p:nvPr/>
        </p:nvSpPr>
        <p:spPr>
          <a:xfrm>
            <a:off x="4114800" y="3200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63"/>
          <p:cNvSpPr/>
          <p:nvPr/>
        </p:nvSpPr>
        <p:spPr>
          <a:xfrm>
            <a:off x="50292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3"/>
          <p:cNvSpPr/>
          <p:nvPr/>
        </p:nvSpPr>
        <p:spPr>
          <a:xfrm>
            <a:off x="42672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3"/>
          <p:cNvSpPr/>
          <p:nvPr/>
        </p:nvSpPr>
        <p:spPr>
          <a:xfrm>
            <a:off x="29718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3"/>
          <p:cNvSpPr/>
          <p:nvPr/>
        </p:nvSpPr>
        <p:spPr>
          <a:xfrm>
            <a:off x="3124200" y="3429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3"/>
          <p:cNvSpPr/>
          <p:nvPr/>
        </p:nvSpPr>
        <p:spPr>
          <a:xfrm>
            <a:off x="44958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3"/>
          <p:cNvSpPr/>
          <p:nvPr/>
        </p:nvSpPr>
        <p:spPr>
          <a:xfrm>
            <a:off x="45720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3"/>
          <p:cNvSpPr/>
          <p:nvPr/>
        </p:nvSpPr>
        <p:spPr>
          <a:xfrm>
            <a:off x="4572000" y="2971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3"/>
          <p:cNvSpPr/>
          <p:nvPr/>
        </p:nvSpPr>
        <p:spPr>
          <a:xfrm>
            <a:off x="4495800" y="3124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3"/>
          <p:cNvSpPr/>
          <p:nvPr/>
        </p:nvSpPr>
        <p:spPr>
          <a:xfrm>
            <a:off x="4800600" y="3048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3"/>
          <p:cNvSpPr/>
          <p:nvPr/>
        </p:nvSpPr>
        <p:spPr>
          <a:xfrm>
            <a:off x="5257800" y="3048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3"/>
          <p:cNvSpPr/>
          <p:nvPr/>
        </p:nvSpPr>
        <p:spPr>
          <a:xfrm>
            <a:off x="4800600" y="3505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3"/>
          <p:cNvSpPr/>
          <p:nvPr/>
        </p:nvSpPr>
        <p:spPr>
          <a:xfrm>
            <a:off x="53340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3"/>
          <p:cNvSpPr/>
          <p:nvPr/>
        </p:nvSpPr>
        <p:spPr>
          <a:xfrm>
            <a:off x="5486400" y="3657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3"/>
          <p:cNvSpPr/>
          <p:nvPr/>
        </p:nvSpPr>
        <p:spPr>
          <a:xfrm>
            <a:off x="5715000" y="3429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3"/>
          <p:cNvSpPr/>
          <p:nvPr/>
        </p:nvSpPr>
        <p:spPr>
          <a:xfrm>
            <a:off x="25146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3"/>
          <p:cNvSpPr/>
          <p:nvPr/>
        </p:nvSpPr>
        <p:spPr>
          <a:xfrm>
            <a:off x="2895600" y="3810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3"/>
          <p:cNvSpPr/>
          <p:nvPr/>
        </p:nvSpPr>
        <p:spPr>
          <a:xfrm>
            <a:off x="28956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3"/>
          <p:cNvSpPr/>
          <p:nvPr/>
        </p:nvSpPr>
        <p:spPr>
          <a:xfrm>
            <a:off x="3352800" y="3810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3"/>
          <p:cNvSpPr/>
          <p:nvPr/>
        </p:nvSpPr>
        <p:spPr>
          <a:xfrm>
            <a:off x="35814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3"/>
          <p:cNvSpPr/>
          <p:nvPr/>
        </p:nvSpPr>
        <p:spPr>
          <a:xfrm>
            <a:off x="40386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3"/>
          <p:cNvSpPr/>
          <p:nvPr/>
        </p:nvSpPr>
        <p:spPr>
          <a:xfrm>
            <a:off x="45720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3"/>
          <p:cNvSpPr/>
          <p:nvPr/>
        </p:nvSpPr>
        <p:spPr>
          <a:xfrm>
            <a:off x="48006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3"/>
          <p:cNvSpPr/>
          <p:nvPr/>
        </p:nvSpPr>
        <p:spPr>
          <a:xfrm>
            <a:off x="52578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3"/>
          <p:cNvSpPr/>
          <p:nvPr/>
        </p:nvSpPr>
        <p:spPr>
          <a:xfrm>
            <a:off x="2286000" y="3352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3"/>
          <p:cNvSpPr/>
          <p:nvPr/>
        </p:nvSpPr>
        <p:spPr>
          <a:xfrm>
            <a:off x="3200400" y="2971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63"/>
          <p:cNvSpPr/>
          <p:nvPr/>
        </p:nvSpPr>
        <p:spPr>
          <a:xfrm>
            <a:off x="3810000" y="3200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3"/>
          <p:cNvSpPr/>
          <p:nvPr/>
        </p:nvSpPr>
        <p:spPr>
          <a:xfrm>
            <a:off x="23622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3"/>
          <p:cNvSpPr/>
          <p:nvPr/>
        </p:nvSpPr>
        <p:spPr>
          <a:xfrm>
            <a:off x="4038600" y="3733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3"/>
          <p:cNvSpPr/>
          <p:nvPr/>
        </p:nvSpPr>
        <p:spPr>
          <a:xfrm>
            <a:off x="3962400" y="3505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63"/>
          <p:cNvSpPr/>
          <p:nvPr/>
        </p:nvSpPr>
        <p:spPr>
          <a:xfrm>
            <a:off x="37338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3"/>
          <p:cNvSpPr/>
          <p:nvPr/>
        </p:nvSpPr>
        <p:spPr>
          <a:xfrm>
            <a:off x="4800600" y="3733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3"/>
          <p:cNvSpPr/>
          <p:nvPr/>
        </p:nvSpPr>
        <p:spPr>
          <a:xfrm>
            <a:off x="5029200" y="3733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3"/>
          <p:cNvSpPr/>
          <p:nvPr/>
        </p:nvSpPr>
        <p:spPr>
          <a:xfrm>
            <a:off x="5105400" y="3505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63"/>
          <p:cNvSpPr/>
          <p:nvPr/>
        </p:nvSpPr>
        <p:spPr>
          <a:xfrm>
            <a:off x="52578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3"/>
          <p:cNvSpPr/>
          <p:nvPr/>
        </p:nvSpPr>
        <p:spPr>
          <a:xfrm>
            <a:off x="6477000" y="3352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63"/>
          <p:cNvSpPr/>
          <p:nvPr/>
        </p:nvSpPr>
        <p:spPr>
          <a:xfrm>
            <a:off x="5943600" y="3657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3"/>
          <p:cNvSpPr/>
          <p:nvPr/>
        </p:nvSpPr>
        <p:spPr>
          <a:xfrm>
            <a:off x="6400800" y="4114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3"/>
          <p:cNvSpPr/>
          <p:nvPr/>
        </p:nvSpPr>
        <p:spPr>
          <a:xfrm>
            <a:off x="6019800" y="2971800"/>
            <a:ext cx="152400" cy="762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3"/>
          <p:cNvSpPr/>
          <p:nvPr/>
        </p:nvSpPr>
        <p:spPr>
          <a:xfrm>
            <a:off x="5943600" y="3200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3"/>
          <p:cNvSpPr/>
          <p:nvPr/>
        </p:nvSpPr>
        <p:spPr>
          <a:xfrm>
            <a:off x="6248400" y="3124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3"/>
          <p:cNvSpPr/>
          <p:nvPr/>
        </p:nvSpPr>
        <p:spPr>
          <a:xfrm>
            <a:off x="6705600" y="3124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63"/>
          <p:cNvSpPr/>
          <p:nvPr/>
        </p:nvSpPr>
        <p:spPr>
          <a:xfrm>
            <a:off x="62484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63"/>
          <p:cNvSpPr/>
          <p:nvPr/>
        </p:nvSpPr>
        <p:spPr>
          <a:xfrm>
            <a:off x="6781800" y="3352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3"/>
          <p:cNvSpPr/>
          <p:nvPr/>
        </p:nvSpPr>
        <p:spPr>
          <a:xfrm>
            <a:off x="6934200" y="3733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3"/>
          <p:cNvSpPr/>
          <p:nvPr/>
        </p:nvSpPr>
        <p:spPr>
          <a:xfrm>
            <a:off x="7162800" y="3505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3"/>
          <p:cNvSpPr/>
          <p:nvPr/>
        </p:nvSpPr>
        <p:spPr>
          <a:xfrm>
            <a:off x="3886200" y="4114800"/>
            <a:ext cx="152400" cy="762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3"/>
          <p:cNvSpPr/>
          <p:nvPr/>
        </p:nvSpPr>
        <p:spPr>
          <a:xfrm>
            <a:off x="6096000" y="4114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3"/>
          <p:cNvSpPr/>
          <p:nvPr/>
        </p:nvSpPr>
        <p:spPr>
          <a:xfrm>
            <a:off x="6705600" y="4038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6248400" y="3810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3"/>
          <p:cNvSpPr/>
          <p:nvPr/>
        </p:nvSpPr>
        <p:spPr>
          <a:xfrm>
            <a:off x="6477000" y="3810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65532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63"/>
          <p:cNvSpPr/>
          <p:nvPr/>
        </p:nvSpPr>
        <p:spPr>
          <a:xfrm>
            <a:off x="6705600" y="3657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3"/>
          <p:cNvSpPr/>
          <p:nvPr/>
        </p:nvSpPr>
        <p:spPr>
          <a:xfrm>
            <a:off x="66294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63"/>
          <p:cNvSpPr/>
          <p:nvPr/>
        </p:nvSpPr>
        <p:spPr>
          <a:xfrm>
            <a:off x="6096000" y="5410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3"/>
          <p:cNvSpPr/>
          <p:nvPr/>
        </p:nvSpPr>
        <p:spPr>
          <a:xfrm>
            <a:off x="61722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63"/>
          <p:cNvSpPr/>
          <p:nvPr/>
        </p:nvSpPr>
        <p:spPr>
          <a:xfrm>
            <a:off x="56388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3"/>
          <p:cNvSpPr/>
          <p:nvPr/>
        </p:nvSpPr>
        <p:spPr>
          <a:xfrm>
            <a:off x="5562600" y="4038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63"/>
          <p:cNvSpPr/>
          <p:nvPr/>
        </p:nvSpPr>
        <p:spPr>
          <a:xfrm>
            <a:off x="58674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63"/>
          <p:cNvSpPr/>
          <p:nvPr/>
        </p:nvSpPr>
        <p:spPr>
          <a:xfrm>
            <a:off x="6324600" y="3962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3"/>
          <p:cNvSpPr/>
          <p:nvPr/>
        </p:nvSpPr>
        <p:spPr>
          <a:xfrm>
            <a:off x="64008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63"/>
          <p:cNvSpPr/>
          <p:nvPr/>
        </p:nvSpPr>
        <p:spPr>
          <a:xfrm>
            <a:off x="69342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63"/>
          <p:cNvSpPr/>
          <p:nvPr/>
        </p:nvSpPr>
        <p:spPr>
          <a:xfrm>
            <a:off x="7086600" y="5486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63"/>
          <p:cNvSpPr/>
          <p:nvPr/>
        </p:nvSpPr>
        <p:spPr>
          <a:xfrm>
            <a:off x="58674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3"/>
          <p:cNvSpPr/>
          <p:nvPr/>
        </p:nvSpPr>
        <p:spPr>
          <a:xfrm>
            <a:off x="55626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3"/>
          <p:cNvSpPr/>
          <p:nvPr/>
        </p:nvSpPr>
        <p:spPr>
          <a:xfrm>
            <a:off x="4953000" y="4191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63"/>
          <p:cNvSpPr/>
          <p:nvPr/>
        </p:nvSpPr>
        <p:spPr>
          <a:xfrm>
            <a:off x="64008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63"/>
          <p:cNvSpPr/>
          <p:nvPr/>
        </p:nvSpPr>
        <p:spPr>
          <a:xfrm>
            <a:off x="66294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3"/>
          <p:cNvSpPr/>
          <p:nvPr/>
        </p:nvSpPr>
        <p:spPr>
          <a:xfrm>
            <a:off x="67056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3"/>
          <p:cNvSpPr/>
          <p:nvPr/>
        </p:nvSpPr>
        <p:spPr>
          <a:xfrm>
            <a:off x="6858000" y="5410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63"/>
          <p:cNvSpPr/>
          <p:nvPr/>
        </p:nvSpPr>
        <p:spPr>
          <a:xfrm>
            <a:off x="5410200" y="4876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3"/>
          <p:cNvSpPr/>
          <p:nvPr/>
        </p:nvSpPr>
        <p:spPr>
          <a:xfrm>
            <a:off x="4038600" y="4572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3"/>
          <p:cNvSpPr/>
          <p:nvPr/>
        </p:nvSpPr>
        <p:spPr>
          <a:xfrm>
            <a:off x="5334000" y="5334000"/>
            <a:ext cx="1524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63"/>
          <p:cNvSpPr/>
          <p:nvPr/>
        </p:nvSpPr>
        <p:spPr>
          <a:xfrm>
            <a:off x="2895600" y="4343400"/>
            <a:ext cx="152400" cy="762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3"/>
          <p:cNvSpPr/>
          <p:nvPr/>
        </p:nvSpPr>
        <p:spPr>
          <a:xfrm>
            <a:off x="4343400" y="4495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3"/>
          <p:cNvSpPr/>
          <p:nvPr/>
        </p:nvSpPr>
        <p:spPr>
          <a:xfrm>
            <a:off x="4343400" y="4191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63"/>
          <p:cNvSpPr/>
          <p:nvPr/>
        </p:nvSpPr>
        <p:spPr>
          <a:xfrm>
            <a:off x="42672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63"/>
          <p:cNvSpPr/>
          <p:nvPr/>
        </p:nvSpPr>
        <p:spPr>
          <a:xfrm>
            <a:off x="4572000" y="4267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3"/>
          <p:cNvSpPr/>
          <p:nvPr/>
        </p:nvSpPr>
        <p:spPr>
          <a:xfrm>
            <a:off x="52578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3"/>
          <p:cNvSpPr/>
          <p:nvPr/>
        </p:nvSpPr>
        <p:spPr>
          <a:xfrm>
            <a:off x="3200400" y="4267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3"/>
          <p:cNvSpPr/>
          <p:nvPr/>
        </p:nvSpPr>
        <p:spPr>
          <a:xfrm>
            <a:off x="5638800" y="5410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3"/>
          <p:cNvSpPr/>
          <p:nvPr/>
        </p:nvSpPr>
        <p:spPr>
          <a:xfrm>
            <a:off x="5334000" y="5715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3"/>
          <p:cNvSpPr/>
          <p:nvPr/>
        </p:nvSpPr>
        <p:spPr>
          <a:xfrm>
            <a:off x="60198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3"/>
          <p:cNvSpPr/>
          <p:nvPr/>
        </p:nvSpPr>
        <p:spPr>
          <a:xfrm>
            <a:off x="3657600" y="4572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3"/>
          <p:cNvSpPr/>
          <p:nvPr/>
        </p:nvSpPr>
        <p:spPr>
          <a:xfrm>
            <a:off x="3200400" y="4648200"/>
            <a:ext cx="1524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3"/>
          <p:cNvSpPr/>
          <p:nvPr/>
        </p:nvSpPr>
        <p:spPr>
          <a:xfrm>
            <a:off x="3657600" y="4724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3"/>
          <p:cNvSpPr/>
          <p:nvPr/>
        </p:nvSpPr>
        <p:spPr>
          <a:xfrm>
            <a:off x="3200400" y="4495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3"/>
          <p:cNvSpPr/>
          <p:nvPr/>
        </p:nvSpPr>
        <p:spPr>
          <a:xfrm>
            <a:off x="3429000" y="4495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3"/>
          <p:cNvSpPr/>
          <p:nvPr/>
        </p:nvSpPr>
        <p:spPr>
          <a:xfrm>
            <a:off x="3505200" y="4267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36576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3"/>
          <p:cNvSpPr/>
          <p:nvPr/>
        </p:nvSpPr>
        <p:spPr>
          <a:xfrm>
            <a:off x="3048000" y="4876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3"/>
          <p:cNvSpPr/>
          <p:nvPr/>
        </p:nvSpPr>
        <p:spPr>
          <a:xfrm>
            <a:off x="25146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3"/>
          <p:cNvSpPr/>
          <p:nvPr/>
        </p:nvSpPr>
        <p:spPr>
          <a:xfrm>
            <a:off x="2590800" y="4876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3"/>
          <p:cNvSpPr/>
          <p:nvPr/>
        </p:nvSpPr>
        <p:spPr>
          <a:xfrm>
            <a:off x="2590800" y="4572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3"/>
          <p:cNvSpPr/>
          <p:nvPr/>
        </p:nvSpPr>
        <p:spPr>
          <a:xfrm>
            <a:off x="2514600" y="4724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3"/>
          <p:cNvSpPr/>
          <p:nvPr/>
        </p:nvSpPr>
        <p:spPr>
          <a:xfrm>
            <a:off x="2819400" y="4648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3"/>
          <p:cNvSpPr/>
          <p:nvPr/>
        </p:nvSpPr>
        <p:spPr>
          <a:xfrm>
            <a:off x="3962400" y="4419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3"/>
          <p:cNvSpPr/>
          <p:nvPr/>
        </p:nvSpPr>
        <p:spPr>
          <a:xfrm>
            <a:off x="28194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3"/>
          <p:cNvSpPr/>
          <p:nvPr/>
        </p:nvSpPr>
        <p:spPr>
          <a:xfrm>
            <a:off x="3352800" y="4876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3"/>
          <p:cNvSpPr/>
          <p:nvPr/>
        </p:nvSpPr>
        <p:spPr>
          <a:xfrm>
            <a:off x="3505200" y="5257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3"/>
          <p:cNvSpPr/>
          <p:nvPr/>
        </p:nvSpPr>
        <p:spPr>
          <a:xfrm>
            <a:off x="2590800" y="5486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3"/>
          <p:cNvSpPr/>
          <p:nvPr/>
        </p:nvSpPr>
        <p:spPr>
          <a:xfrm>
            <a:off x="28194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63"/>
          <p:cNvSpPr/>
          <p:nvPr/>
        </p:nvSpPr>
        <p:spPr>
          <a:xfrm>
            <a:off x="32766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3"/>
          <p:cNvSpPr/>
          <p:nvPr/>
        </p:nvSpPr>
        <p:spPr>
          <a:xfrm>
            <a:off x="28194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3"/>
          <p:cNvSpPr/>
          <p:nvPr/>
        </p:nvSpPr>
        <p:spPr>
          <a:xfrm>
            <a:off x="30480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63"/>
          <p:cNvSpPr/>
          <p:nvPr/>
        </p:nvSpPr>
        <p:spPr>
          <a:xfrm>
            <a:off x="31242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3"/>
          <p:cNvSpPr/>
          <p:nvPr/>
        </p:nvSpPr>
        <p:spPr>
          <a:xfrm>
            <a:off x="32766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3"/>
          <p:cNvSpPr/>
          <p:nvPr/>
        </p:nvSpPr>
        <p:spPr>
          <a:xfrm>
            <a:off x="4191000" y="4800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3"/>
          <p:cNvSpPr/>
          <p:nvPr/>
        </p:nvSpPr>
        <p:spPr>
          <a:xfrm>
            <a:off x="4495800" y="4724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3"/>
          <p:cNvSpPr/>
          <p:nvPr/>
        </p:nvSpPr>
        <p:spPr>
          <a:xfrm>
            <a:off x="42672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63"/>
          <p:cNvSpPr/>
          <p:nvPr/>
        </p:nvSpPr>
        <p:spPr>
          <a:xfrm>
            <a:off x="44958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3"/>
          <p:cNvSpPr/>
          <p:nvPr/>
        </p:nvSpPr>
        <p:spPr>
          <a:xfrm>
            <a:off x="49530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3"/>
          <p:cNvSpPr/>
          <p:nvPr/>
        </p:nvSpPr>
        <p:spPr>
          <a:xfrm>
            <a:off x="44958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3"/>
          <p:cNvSpPr/>
          <p:nvPr/>
        </p:nvSpPr>
        <p:spPr>
          <a:xfrm>
            <a:off x="47244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3"/>
          <p:cNvSpPr/>
          <p:nvPr/>
        </p:nvSpPr>
        <p:spPr>
          <a:xfrm>
            <a:off x="48768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3"/>
          <p:cNvSpPr/>
          <p:nvPr/>
        </p:nvSpPr>
        <p:spPr>
          <a:xfrm>
            <a:off x="5029200" y="5638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3"/>
          <p:cNvSpPr/>
          <p:nvPr/>
        </p:nvSpPr>
        <p:spPr>
          <a:xfrm>
            <a:off x="43434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3"/>
          <p:cNvSpPr/>
          <p:nvPr/>
        </p:nvSpPr>
        <p:spPr>
          <a:xfrm>
            <a:off x="3810000" y="5638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3"/>
          <p:cNvSpPr/>
          <p:nvPr/>
        </p:nvSpPr>
        <p:spPr>
          <a:xfrm>
            <a:off x="38862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3"/>
          <p:cNvSpPr/>
          <p:nvPr/>
        </p:nvSpPr>
        <p:spPr>
          <a:xfrm>
            <a:off x="3886200" y="5029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3"/>
          <p:cNvSpPr/>
          <p:nvPr/>
        </p:nvSpPr>
        <p:spPr>
          <a:xfrm>
            <a:off x="3810000" y="5181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3"/>
          <p:cNvSpPr/>
          <p:nvPr/>
        </p:nvSpPr>
        <p:spPr>
          <a:xfrm>
            <a:off x="45720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3"/>
          <p:cNvSpPr/>
          <p:nvPr/>
        </p:nvSpPr>
        <p:spPr>
          <a:xfrm>
            <a:off x="41148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3"/>
          <p:cNvSpPr/>
          <p:nvPr/>
        </p:nvSpPr>
        <p:spPr>
          <a:xfrm>
            <a:off x="4648200" y="5334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3"/>
          <p:cNvSpPr/>
          <p:nvPr/>
        </p:nvSpPr>
        <p:spPr>
          <a:xfrm>
            <a:off x="2667000" y="4114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3"/>
          <p:cNvSpPr/>
          <p:nvPr/>
        </p:nvSpPr>
        <p:spPr>
          <a:xfrm>
            <a:off x="22860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/>
          <p:nvPr/>
        </p:nvSpPr>
        <p:spPr>
          <a:xfrm>
            <a:off x="2514600" y="3733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3"/>
          <p:cNvSpPr/>
          <p:nvPr/>
        </p:nvSpPr>
        <p:spPr>
          <a:xfrm>
            <a:off x="2438400" y="4419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3"/>
          <p:cNvSpPr/>
          <p:nvPr/>
        </p:nvSpPr>
        <p:spPr>
          <a:xfrm>
            <a:off x="2667000" y="3505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3"/>
          <p:cNvSpPr/>
          <p:nvPr/>
        </p:nvSpPr>
        <p:spPr>
          <a:xfrm>
            <a:off x="2438400" y="4191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3"/>
          <p:cNvSpPr/>
          <p:nvPr/>
        </p:nvSpPr>
        <p:spPr>
          <a:xfrm>
            <a:off x="4419600" y="5562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3"/>
          <p:cNvSpPr/>
          <p:nvPr/>
        </p:nvSpPr>
        <p:spPr>
          <a:xfrm>
            <a:off x="4572000" y="5638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63"/>
          <p:cNvSpPr/>
          <p:nvPr/>
        </p:nvSpPr>
        <p:spPr>
          <a:xfrm>
            <a:off x="62484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3"/>
          <p:cNvSpPr/>
          <p:nvPr/>
        </p:nvSpPr>
        <p:spPr>
          <a:xfrm>
            <a:off x="5715000" y="4648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3"/>
          <p:cNvSpPr/>
          <p:nvPr/>
        </p:nvSpPr>
        <p:spPr>
          <a:xfrm>
            <a:off x="57912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3"/>
          <p:cNvSpPr/>
          <p:nvPr/>
        </p:nvSpPr>
        <p:spPr>
          <a:xfrm>
            <a:off x="6019800" y="4495800"/>
            <a:ext cx="1524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63"/>
          <p:cNvSpPr/>
          <p:nvPr/>
        </p:nvSpPr>
        <p:spPr>
          <a:xfrm>
            <a:off x="65532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3"/>
          <p:cNvSpPr/>
          <p:nvPr/>
        </p:nvSpPr>
        <p:spPr>
          <a:xfrm>
            <a:off x="6705600" y="4724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63"/>
          <p:cNvSpPr/>
          <p:nvPr/>
        </p:nvSpPr>
        <p:spPr>
          <a:xfrm>
            <a:off x="57912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63"/>
          <p:cNvSpPr/>
          <p:nvPr/>
        </p:nvSpPr>
        <p:spPr>
          <a:xfrm>
            <a:off x="6019800" y="5029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63"/>
          <p:cNvSpPr/>
          <p:nvPr/>
        </p:nvSpPr>
        <p:spPr>
          <a:xfrm>
            <a:off x="6477000" y="5029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63"/>
          <p:cNvSpPr/>
          <p:nvPr/>
        </p:nvSpPr>
        <p:spPr>
          <a:xfrm>
            <a:off x="6019800" y="4800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63"/>
          <p:cNvSpPr/>
          <p:nvPr/>
        </p:nvSpPr>
        <p:spPr>
          <a:xfrm>
            <a:off x="6248400" y="4800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3"/>
          <p:cNvSpPr/>
          <p:nvPr/>
        </p:nvSpPr>
        <p:spPr>
          <a:xfrm>
            <a:off x="6324600" y="4572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3"/>
          <p:cNvSpPr/>
          <p:nvPr/>
        </p:nvSpPr>
        <p:spPr>
          <a:xfrm>
            <a:off x="6477000" y="4648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3"/>
          <p:cNvSpPr/>
          <p:nvPr/>
        </p:nvSpPr>
        <p:spPr>
          <a:xfrm>
            <a:off x="51054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3"/>
          <p:cNvSpPr/>
          <p:nvPr/>
        </p:nvSpPr>
        <p:spPr>
          <a:xfrm>
            <a:off x="4953000" y="4648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63"/>
          <p:cNvSpPr/>
          <p:nvPr/>
        </p:nvSpPr>
        <p:spPr>
          <a:xfrm>
            <a:off x="4876800" y="4419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63"/>
          <p:cNvSpPr/>
          <p:nvPr/>
        </p:nvSpPr>
        <p:spPr>
          <a:xfrm>
            <a:off x="5257800" y="4648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63"/>
          <p:cNvSpPr/>
          <p:nvPr/>
        </p:nvSpPr>
        <p:spPr>
          <a:xfrm>
            <a:off x="5410200" y="4343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63"/>
          <p:cNvSpPr/>
          <p:nvPr/>
        </p:nvSpPr>
        <p:spPr>
          <a:xfrm>
            <a:off x="5638800" y="4800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3"/>
          <p:cNvSpPr/>
          <p:nvPr/>
        </p:nvSpPr>
        <p:spPr>
          <a:xfrm>
            <a:off x="4953000" y="4876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3"/>
          <p:cNvSpPr/>
          <p:nvPr/>
        </p:nvSpPr>
        <p:spPr>
          <a:xfrm>
            <a:off x="51054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63"/>
          <p:cNvSpPr/>
          <p:nvPr/>
        </p:nvSpPr>
        <p:spPr>
          <a:xfrm>
            <a:off x="5562600" y="5105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63"/>
          <p:cNvSpPr/>
          <p:nvPr/>
        </p:nvSpPr>
        <p:spPr>
          <a:xfrm>
            <a:off x="4953000" y="5410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63"/>
          <p:cNvSpPr/>
          <p:nvPr/>
        </p:nvSpPr>
        <p:spPr>
          <a:xfrm>
            <a:off x="5562600" y="3048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3"/>
          <p:cNvSpPr/>
          <p:nvPr/>
        </p:nvSpPr>
        <p:spPr>
          <a:xfrm>
            <a:off x="5638800" y="3276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63"/>
          <p:cNvSpPr/>
          <p:nvPr/>
        </p:nvSpPr>
        <p:spPr>
          <a:xfrm>
            <a:off x="6096000" y="3352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63"/>
          <p:cNvSpPr/>
          <p:nvPr/>
        </p:nvSpPr>
        <p:spPr>
          <a:xfrm>
            <a:off x="3200400" y="4038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63"/>
          <p:cNvSpPr/>
          <p:nvPr/>
        </p:nvSpPr>
        <p:spPr>
          <a:xfrm>
            <a:off x="3352800" y="3581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63"/>
          <p:cNvSpPr/>
          <p:nvPr/>
        </p:nvSpPr>
        <p:spPr>
          <a:xfrm>
            <a:off x="3733800" y="40386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63"/>
          <p:cNvSpPr/>
          <p:nvPr/>
        </p:nvSpPr>
        <p:spPr>
          <a:xfrm>
            <a:off x="4114800" y="4114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3"/>
          <p:cNvSpPr/>
          <p:nvPr/>
        </p:nvSpPr>
        <p:spPr>
          <a:xfrm>
            <a:off x="4267200" y="38862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3"/>
          <p:cNvSpPr/>
          <p:nvPr/>
        </p:nvSpPr>
        <p:spPr>
          <a:xfrm>
            <a:off x="3810000" y="3733800"/>
            <a:ext cx="1524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3"/>
          <p:cNvSpPr/>
          <p:nvPr/>
        </p:nvSpPr>
        <p:spPr>
          <a:xfrm>
            <a:off x="4572000" y="4572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63"/>
          <p:cNvSpPr/>
          <p:nvPr/>
        </p:nvSpPr>
        <p:spPr>
          <a:xfrm>
            <a:off x="4724400" y="47244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63"/>
          <p:cNvSpPr/>
          <p:nvPr/>
        </p:nvSpPr>
        <p:spPr>
          <a:xfrm>
            <a:off x="5257800" y="4191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63"/>
          <p:cNvSpPr/>
          <p:nvPr/>
        </p:nvSpPr>
        <p:spPr>
          <a:xfrm>
            <a:off x="5257800" y="3810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3"/>
          <p:cNvSpPr/>
          <p:nvPr/>
        </p:nvSpPr>
        <p:spPr>
          <a:xfrm>
            <a:off x="5562600" y="4495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63"/>
          <p:cNvSpPr/>
          <p:nvPr/>
        </p:nvSpPr>
        <p:spPr>
          <a:xfrm>
            <a:off x="5791200" y="4191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63"/>
          <p:cNvSpPr/>
          <p:nvPr/>
        </p:nvSpPr>
        <p:spPr>
          <a:xfrm>
            <a:off x="6781800" y="49530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63"/>
          <p:cNvSpPr/>
          <p:nvPr/>
        </p:nvSpPr>
        <p:spPr>
          <a:xfrm>
            <a:off x="6629400" y="4495800"/>
            <a:ext cx="152400" cy="76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63"/>
          <p:cNvSpPr txBox="1"/>
          <p:nvPr/>
        </p:nvSpPr>
        <p:spPr>
          <a:xfrm>
            <a:off x="685800" y="1828800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550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named interventions for children and adolescents</a:t>
            </a:r>
            <a:endParaRPr/>
          </a:p>
        </p:txBody>
      </p:sp>
      <p:sp>
        <p:nvSpPr>
          <p:cNvPr id="681" name="Google Shape;681;p63"/>
          <p:cNvSpPr txBox="1"/>
          <p:nvPr/>
        </p:nvSpPr>
        <p:spPr>
          <a:xfrm>
            <a:off x="762000" y="4191000"/>
            <a:ext cx="1676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Behavioral</a:t>
            </a:r>
            <a:endParaRPr/>
          </a:p>
        </p:txBody>
      </p:sp>
      <p:sp>
        <p:nvSpPr>
          <p:cNvPr id="682" name="Google Shape;682;p63"/>
          <p:cNvSpPr txBox="1"/>
          <p:nvPr/>
        </p:nvSpPr>
        <p:spPr>
          <a:xfrm>
            <a:off x="6934200" y="3962400"/>
            <a:ext cx="1828800" cy="59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Cognitive-behavioral</a:t>
            </a:r>
            <a:endParaRPr/>
          </a:p>
        </p:txBody>
      </p:sp>
      <p:sp>
        <p:nvSpPr>
          <p:cNvPr id="683" name="Google Shape;683;p63"/>
          <p:cNvSpPr txBox="1"/>
          <p:nvPr/>
        </p:nvSpPr>
        <p:spPr>
          <a:xfrm>
            <a:off x="3048000" y="2514600"/>
            <a:ext cx="3505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evaluated</a:t>
            </a:r>
            <a:endParaRPr/>
          </a:p>
        </p:txBody>
      </p:sp>
      <p:sp>
        <p:nvSpPr>
          <p:cNvPr id="684" name="Google Shape;684;p63"/>
          <p:cNvSpPr/>
          <p:nvPr/>
        </p:nvSpPr>
        <p:spPr>
          <a:xfrm>
            <a:off x="152400" y="6096000"/>
            <a:ext cx="8763000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interventions are less likely to be used than interventions for which there is no evidence or there is evidence about lack of impact.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3"/>
          <p:cNvSpPr txBox="1"/>
          <p:nvPr/>
        </p:nvSpPr>
        <p:spPr>
          <a:xfrm>
            <a:off x="7010400" y="2270125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Kazdin (2000)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Diffusion of Innovation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Rogers, </a:t>
            </a:r>
            <a:r>
              <a:rPr b="0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Diffusion of Innovation,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2003</a:t>
            </a:r>
            <a:endParaRPr/>
          </a:p>
        </p:txBody>
      </p:sp>
      <p:sp>
        <p:nvSpPr>
          <p:cNvPr id="692" name="Google Shape;692;p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Diffusion of innovation is a social process, even more than a technical matter.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adoption rate of innovation is a function of its compatibility with the values, beliefs, and past experiences of the individuals in the social system.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Principles for Effective Diffusion: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the Odds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(Rogers, 2003)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698" name="Google Shape;698;p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Innovation has to solve a problem that is important for the “client.”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must have relative advantage over current practice.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necessary to gain support of the opinion leaders if adoption is to reach critical mass and become self-sustaining.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must be compatible with existing values, experiences and needs of the community.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Principles of Effective Diffusion: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the Odds</a:t>
            </a:r>
            <a:endParaRPr/>
          </a:p>
        </p:txBody>
      </p:sp>
      <p:sp>
        <p:nvSpPr>
          <p:cNvPr id="704" name="Google Shape;704;p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is perceived as being simple to understand and implement.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Innovation can be implemented on a limited basis prior to broad scale adoption.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Results of the innovation are observable to others.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“If You’re Not at the Table then </a:t>
            </a:r>
            <a:b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You’re On the Menu” </a:t>
            </a:r>
            <a:b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Cathy Watkins</a:t>
            </a:r>
            <a:endParaRPr/>
          </a:p>
        </p:txBody>
      </p:sp>
      <p:sp>
        <p:nvSpPr>
          <p:cNvPr id="710" name="Google Shape;710;p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Behavior analysis has not been influential at the policy level of education.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PBS has demonstrated that it can be done.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stakes are high for the culture.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Adapt our practices so that effective interventions are selected more often.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You’re Not at the Table…</a:t>
            </a:r>
            <a:endParaRPr/>
          </a:p>
        </p:txBody>
      </p:sp>
      <p:sp>
        <p:nvSpPr>
          <p:cNvPr id="716" name="Google Shape;716;p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Become involved at the leadership levels of schools: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School board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Administration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requires different credentials than most of us have.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 Behavior Management to schools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the culture of schools: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valued outcomes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funding streams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values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You’re Not at the Table</a:t>
            </a:r>
            <a:endParaRPr/>
          </a:p>
        </p:txBody>
      </p:sp>
      <p:sp>
        <p:nvSpPr>
          <p:cNvPr id="722" name="Google Shape;722;p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WWC has recently established standards for evaluating research based on single subject designs.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Indentify an intervention and review existing knowledge base using the standards.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Relying on scientific evidence is current policy but policy is transitory.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Establishing the evidence base for behavioral interventions may get us to the education table.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 We Need to be at the Table?</a:t>
            </a:r>
            <a:endParaRPr/>
          </a:p>
        </p:txBody>
      </p:sp>
      <p:sp>
        <p:nvSpPr>
          <p:cNvPr id="729" name="Google Shape;729;p70"/>
          <p:cNvSpPr txBox="1"/>
          <p:nvPr>
            <p:ph idx="1" type="body"/>
          </p:nvPr>
        </p:nvSpPr>
        <p:spPr>
          <a:xfrm>
            <a:off x="677863" y="1989138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ience" id="730" name="Google Shape;73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538" y="2016125"/>
            <a:ext cx="6416675" cy="40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736" name="Google Shape;736;p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Copies of presentation may be downloaded: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winginstitute.org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273050"/>
            <a:ext cx="300831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1994 </a:t>
            </a:r>
            <a:b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 2000</a:t>
            </a:r>
            <a:endParaRPr/>
          </a:p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457200" y="1087438"/>
            <a:ext cx="3008313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students will start school ready to learn.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 graduation rate ≥ 90%.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students in grades 4, 8, &amp; 12 will demonstrate competency in challenging subjects. </a:t>
            </a:r>
            <a:endParaRPr/>
          </a:p>
        </p:txBody>
      </p:sp>
      <p:pic>
        <p:nvPicPr>
          <p:cNvPr descr="graduation2.tiff" id="123" name="Google Shape;12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35175" l="0" r="0" t="-35174"/>
          <a:stretch/>
        </p:blipFill>
        <p:spPr>
          <a:xfrm>
            <a:off x="3575050" y="1588"/>
            <a:ext cx="5111750" cy="585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603250"/>
            <a:ext cx="3008313" cy="722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2001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Child Left Behind</a:t>
            </a:r>
            <a:endParaRPr/>
          </a:p>
        </p:txBody>
      </p:sp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2014 every student will be at grade level.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Instructional methods will be scientifically based.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Educators will be held accountable for outcomes.</a:t>
            </a:r>
            <a:endParaRPr/>
          </a:p>
        </p:txBody>
      </p:sp>
      <p:pic>
        <p:nvPicPr>
          <p:cNvPr descr="accoutability3.tiff" id="130" name="Google Shape;13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689" r="-2690" t="0"/>
          <a:stretch/>
        </p:blipFill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1315700" y="45847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487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7620000" y="3429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4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7620000" y="2667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8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620000" y="2552700"/>
            <a:ext cx="6127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7658100" y="3124200"/>
            <a:ext cx="6127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7658100" y="3898900"/>
            <a:ext cx="5349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833438" y="2314575"/>
            <a:ext cx="133826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17 Proficiency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Are We Getting Our Money’s Worth?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28650"/>
            <a:ext cx="8169275" cy="567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76200" y="6319838"/>
            <a:ext cx="8839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U.S. Department of Education, National Center for Education Statistics. (2009). Digest of Education Statistics, 2008 (NCES 2009-020), Chapter 2 and Table 179. 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5545138" y="3233738"/>
            <a:ext cx="28765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were doing better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1970 than 2009 because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were getting same effect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half  the cost.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