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9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1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86" r:id="rId14"/>
    <p:sldMasterId id="2147483798" r:id="rId15"/>
  </p:sldMasterIdLst>
  <p:notesMasterIdLst>
    <p:notesMasterId r:id="rId89"/>
  </p:notesMasterIdLst>
  <p:sldIdLst>
    <p:sldId id="256" r:id="rId16"/>
    <p:sldId id="1029" r:id="rId17"/>
    <p:sldId id="705" r:id="rId18"/>
    <p:sldId id="1085" r:id="rId19"/>
    <p:sldId id="1075" r:id="rId20"/>
    <p:sldId id="1098" r:id="rId21"/>
    <p:sldId id="1041" r:id="rId22"/>
    <p:sldId id="1040" r:id="rId23"/>
    <p:sldId id="1146" r:id="rId24"/>
    <p:sldId id="1147" r:id="rId25"/>
    <p:sldId id="866" r:id="rId26"/>
    <p:sldId id="878" r:id="rId27"/>
    <p:sldId id="1170" r:id="rId28"/>
    <p:sldId id="1171" r:id="rId29"/>
    <p:sldId id="1092" r:id="rId30"/>
    <p:sldId id="1150" r:id="rId31"/>
    <p:sldId id="1180" r:id="rId32"/>
    <p:sldId id="1151" r:id="rId33"/>
    <p:sldId id="1124" r:id="rId34"/>
    <p:sldId id="1175" r:id="rId35"/>
    <p:sldId id="1177" r:id="rId36"/>
    <p:sldId id="1178" r:id="rId37"/>
    <p:sldId id="645" r:id="rId38"/>
    <p:sldId id="1115" r:id="rId39"/>
    <p:sldId id="1093" r:id="rId40"/>
    <p:sldId id="1062" r:id="rId41"/>
    <p:sldId id="1111" r:id="rId42"/>
    <p:sldId id="1046" r:id="rId43"/>
    <p:sldId id="1078" r:id="rId44"/>
    <p:sldId id="1067" r:id="rId45"/>
    <p:sldId id="1112" r:id="rId46"/>
    <p:sldId id="1068" r:id="rId47"/>
    <p:sldId id="1079" r:id="rId48"/>
    <p:sldId id="1070" r:id="rId49"/>
    <p:sldId id="779" r:id="rId50"/>
    <p:sldId id="1082" r:id="rId51"/>
    <p:sldId id="1096" r:id="rId52"/>
    <p:sldId id="1084" r:id="rId53"/>
    <p:sldId id="1035" r:id="rId54"/>
    <p:sldId id="715" r:id="rId55"/>
    <p:sldId id="1044" r:id="rId56"/>
    <p:sldId id="1133" r:id="rId57"/>
    <p:sldId id="1134" r:id="rId58"/>
    <p:sldId id="1139" r:id="rId59"/>
    <p:sldId id="1048" r:id="rId60"/>
    <p:sldId id="1140" r:id="rId61"/>
    <p:sldId id="1166" r:id="rId62"/>
    <p:sldId id="1172" r:id="rId63"/>
    <p:sldId id="1186" r:id="rId64"/>
    <p:sldId id="1187" r:id="rId65"/>
    <p:sldId id="1103" r:id="rId66"/>
    <p:sldId id="716" r:id="rId67"/>
    <p:sldId id="1156" r:id="rId68"/>
    <p:sldId id="1173" r:id="rId69"/>
    <p:sldId id="1105" r:id="rId70"/>
    <p:sldId id="1106" r:id="rId71"/>
    <p:sldId id="1169" r:id="rId72"/>
    <p:sldId id="1181" r:id="rId73"/>
    <p:sldId id="1090" r:id="rId74"/>
    <p:sldId id="1050" r:id="rId75"/>
    <p:sldId id="1051" r:id="rId76"/>
    <p:sldId id="1052" r:id="rId77"/>
    <p:sldId id="1091" r:id="rId78"/>
    <p:sldId id="1039" r:id="rId79"/>
    <p:sldId id="1161" r:id="rId80"/>
    <p:sldId id="1162" r:id="rId81"/>
    <p:sldId id="1182" r:id="rId82"/>
    <p:sldId id="1183" r:id="rId83"/>
    <p:sldId id="1184" r:id="rId84"/>
    <p:sldId id="1185" r:id="rId85"/>
    <p:sldId id="1056" r:id="rId86"/>
    <p:sldId id="1057" r:id="rId87"/>
    <p:sldId id="689" r:id="rId88"/>
  </p:sldIdLst>
  <p:sldSz cx="9144000" cy="6858000" type="screen4x3"/>
  <p:notesSz cx="6735763" cy="9866313"/>
  <p:embeddedFontLst>
    <p:embeddedFont>
      <p:font typeface="Dosis" pitchFamily="2" charset="0"/>
      <p:regular r:id="rId90"/>
      <p:bold r:id="rId91"/>
    </p:embeddedFont>
    <p:embeddedFont>
      <p:font typeface="Dosis ExtraBold" pitchFamily="2" charset="0"/>
      <p:bold r:id="rId92"/>
    </p:embeddedFont>
    <p:embeddedFont>
      <p:font typeface="Dosis Medium" pitchFamily="2" charset="0"/>
      <p:regular r:id="rId93"/>
      <p:bold r:id="rId94"/>
    </p:embeddedFont>
    <p:embeddedFont>
      <p:font typeface="Dosis SemiBold" pitchFamily="2" charset="0"/>
      <p:regular r:id="rId95"/>
      <p:bold r:id="rId96"/>
    </p:embeddedFont>
    <p:embeddedFont>
      <p:font typeface="Mistral" panose="03090702030407020403" pitchFamily="66" charset="0"/>
      <p:regular r:id="rId9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196B1"/>
    <a:srgbClr val="424D7B"/>
    <a:srgbClr val="2AB6D7"/>
    <a:srgbClr val="565F88"/>
    <a:srgbClr val="E420A3"/>
    <a:srgbClr val="EAF8FE"/>
    <a:srgbClr val="A1A6BC"/>
    <a:srgbClr val="55B7DE"/>
    <a:srgbClr val="4B5377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5363" autoAdjust="0"/>
  </p:normalViewPr>
  <p:slideViewPr>
    <p:cSldViewPr snapToGrid="0">
      <p:cViewPr varScale="1">
        <p:scale>
          <a:sx n="96" d="100"/>
          <a:sy n="96" d="100"/>
        </p:scale>
        <p:origin x="1085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1.xml"/><Relationship Id="rId21" Type="http://schemas.openxmlformats.org/officeDocument/2006/relationships/slide" Target="slides/slide6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84" Type="http://schemas.openxmlformats.org/officeDocument/2006/relationships/slide" Target="slides/slide69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74" Type="http://schemas.openxmlformats.org/officeDocument/2006/relationships/slide" Target="slides/slide59.xml"/><Relationship Id="rId79" Type="http://schemas.openxmlformats.org/officeDocument/2006/relationships/slide" Target="slides/slide64.xml"/><Relationship Id="rId102" Type="http://schemas.microsoft.com/office/2018/10/relationships/authors" Target="authors.xml"/><Relationship Id="rId5" Type="http://schemas.openxmlformats.org/officeDocument/2006/relationships/slideMaster" Target="slideMasters/slideMaster2.xml"/><Relationship Id="rId90" Type="http://schemas.openxmlformats.org/officeDocument/2006/relationships/font" Target="fonts/font1.fntdata"/><Relationship Id="rId95" Type="http://schemas.openxmlformats.org/officeDocument/2006/relationships/font" Target="fonts/font6.fntdata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80" Type="http://schemas.openxmlformats.org/officeDocument/2006/relationships/slide" Target="slides/slide65.xml"/><Relationship Id="rId85" Type="http://schemas.openxmlformats.org/officeDocument/2006/relationships/slide" Target="slides/slide70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slide" Target="slides/slide52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slide" Target="slides/slide55.xml"/><Relationship Id="rId75" Type="http://schemas.openxmlformats.org/officeDocument/2006/relationships/slide" Target="slides/slide60.xml"/><Relationship Id="rId83" Type="http://schemas.openxmlformats.org/officeDocument/2006/relationships/slide" Target="slides/slide68.xml"/><Relationship Id="rId88" Type="http://schemas.openxmlformats.org/officeDocument/2006/relationships/slide" Target="slides/slide73.xml"/><Relationship Id="rId91" Type="http://schemas.openxmlformats.org/officeDocument/2006/relationships/font" Target="fonts/font2.fntdata"/><Relationship Id="rId96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slide" Target="slides/slide58.xml"/><Relationship Id="rId78" Type="http://schemas.openxmlformats.org/officeDocument/2006/relationships/slide" Target="slides/slide63.xml"/><Relationship Id="rId81" Type="http://schemas.openxmlformats.org/officeDocument/2006/relationships/slide" Target="slides/slide66.xml"/><Relationship Id="rId86" Type="http://schemas.openxmlformats.org/officeDocument/2006/relationships/slide" Target="slides/slide71.xml"/><Relationship Id="rId94" Type="http://schemas.openxmlformats.org/officeDocument/2006/relationships/font" Target="fonts/font5.fntdata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39" Type="http://schemas.openxmlformats.org/officeDocument/2006/relationships/slide" Target="slides/slide24.xml"/><Relationship Id="rId34" Type="http://schemas.openxmlformats.org/officeDocument/2006/relationships/slide" Target="slides/slide19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76" Type="http://schemas.openxmlformats.org/officeDocument/2006/relationships/slide" Target="slides/slide61.xml"/><Relationship Id="rId97" Type="http://schemas.openxmlformats.org/officeDocument/2006/relationships/font" Target="fonts/font8.fntdata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6.xml"/><Relationship Id="rId92" Type="http://schemas.openxmlformats.org/officeDocument/2006/relationships/font" Target="fonts/font3.fntdata"/><Relationship Id="rId2" Type="http://schemas.openxmlformats.org/officeDocument/2006/relationships/customXml" Target="../customXml/item2.xml"/><Relationship Id="rId29" Type="http://schemas.openxmlformats.org/officeDocument/2006/relationships/slide" Target="slides/slide14.xml"/><Relationship Id="rId24" Type="http://schemas.openxmlformats.org/officeDocument/2006/relationships/slide" Target="slides/slide9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66" Type="http://schemas.openxmlformats.org/officeDocument/2006/relationships/slide" Target="slides/slide51.xml"/><Relationship Id="rId87" Type="http://schemas.openxmlformats.org/officeDocument/2006/relationships/slide" Target="slides/slide72.xml"/><Relationship Id="rId61" Type="http://schemas.openxmlformats.org/officeDocument/2006/relationships/slide" Target="slides/slide46.xml"/><Relationship Id="rId82" Type="http://schemas.openxmlformats.org/officeDocument/2006/relationships/slide" Target="slides/slide67.xml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1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56" Type="http://schemas.openxmlformats.org/officeDocument/2006/relationships/slide" Target="slides/slide41.xml"/><Relationship Id="rId77" Type="http://schemas.openxmlformats.org/officeDocument/2006/relationships/slide" Target="slides/slide62.xml"/><Relationship Id="rId100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6.xml"/><Relationship Id="rId72" Type="http://schemas.openxmlformats.org/officeDocument/2006/relationships/slide" Target="slides/slide57.xml"/><Relationship Id="rId93" Type="http://schemas.openxmlformats.org/officeDocument/2006/relationships/font" Target="fonts/font4.fntdata"/><Relationship Id="rId98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52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8A086-6D0A-AEAB-CF5C-5AD4C18A6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4F9CB3E-50ED-D8E3-7D35-17FAEEF11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B39BD7-C157-258A-D8B8-A83471DA7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DD39D0-444F-D497-73C3-831B64DF6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3072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5565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048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116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601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779849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05580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8502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68543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999762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2811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320618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15794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21576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80230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0737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2079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347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1265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975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765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1091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3351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090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8970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637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6168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8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9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10/01/2026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715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74528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9.png"/><Relationship Id="rId7" Type="http://schemas.openxmlformats.org/officeDocument/2006/relationships/image" Target="../media/image6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0.png"/><Relationship Id="rId5" Type="http://schemas.openxmlformats.org/officeDocument/2006/relationships/image" Target="../media/image76.png"/><Relationship Id="rId4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32.png"/><Relationship Id="rId7" Type="http://schemas.openxmlformats.org/officeDocument/2006/relationships/image" Target="../media/image7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88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9.png"/><Relationship Id="rId4" Type="http://schemas.openxmlformats.org/officeDocument/2006/relationships/image" Target="../media/image3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9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91.gif"/><Relationship Id="rId5" Type="http://schemas.openxmlformats.org/officeDocument/2006/relationships/image" Target="../media/image90.png"/><Relationship Id="rId4" Type="http://schemas.openxmlformats.org/officeDocument/2006/relationships/notesSlide" Target="../notesSlides/notesSlide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5.wdp"/><Relationship Id="rId5" Type="http://schemas.openxmlformats.org/officeDocument/2006/relationships/image" Target="../media/image93.png"/><Relationship Id="rId4" Type="http://schemas.openxmlformats.org/officeDocument/2006/relationships/image" Target="../media/image3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9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91.gif"/><Relationship Id="rId5" Type="http://schemas.openxmlformats.org/officeDocument/2006/relationships/image" Target="../media/image90.png"/><Relationship Id="rId4" Type="http://schemas.openxmlformats.org/officeDocument/2006/relationships/notesSlide" Target="../notesSlides/notesSlide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9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91.gif"/><Relationship Id="rId5" Type="http://schemas.openxmlformats.org/officeDocument/2006/relationships/image" Target="../media/image90.png"/><Relationship Id="rId4" Type="http://schemas.openxmlformats.org/officeDocument/2006/relationships/notesSlide" Target="../notesSlides/notesSlide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0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01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2.mp4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2.png"/><Relationship Id="rId5" Type="http://schemas.openxmlformats.org/officeDocument/2006/relationships/slideLayout" Target="../slideLayouts/slideLayout27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2.mp4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2788BAB-3941-4F9A-9850-5188B41BF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Une glace – Une plante – Une plume – La plage – Une flûte – Le blé.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4EC474-1729-403E-99EE-4C8690240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290" y="4209879"/>
            <a:ext cx="1746112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FB97A3A-0A6D-45DA-80CF-831B8D720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738" y="4209879"/>
            <a:ext cx="1746112" cy="190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E9F52BE-DE9E-4947-A546-0E6A6BEE6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738" y="1694121"/>
            <a:ext cx="1746112" cy="1908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607EE4F-F982-4373-88C5-8C0F9BDD7B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290" y="1689149"/>
            <a:ext cx="1746112" cy="190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A867ADB-6BD7-4B40-B0B8-712C6B3CDA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187" y="1694121"/>
            <a:ext cx="1746112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6A7310C-8141-4A90-A897-1148AFE75C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091" y="4216053"/>
            <a:ext cx="1746109" cy="1908000"/>
          </a:xfrm>
          <a:prstGeom prst="rect">
            <a:avLst/>
          </a:prstGeom>
        </p:spPr>
      </p:pic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9125257-7A7E-757A-FC9D-E4F977A531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8091" y="350804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MA" dirty="0"/>
              <a:t> glace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F7445B-E0AE-AB57-13DE-096D3ADD11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95216" y="350804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MA" dirty="0">
                <a:solidFill>
                  <a:srgbClr val="0070C0"/>
                </a:solidFill>
              </a:rPr>
              <a:t> </a:t>
            </a:r>
            <a:r>
              <a:rPr lang="fr-MA" dirty="0"/>
              <a:t>plante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9FF76B79-BFFB-FB5A-73E5-89E5F41A766A}"/>
              </a:ext>
            </a:extLst>
          </p:cNvPr>
          <p:cNvSpPr txBox="1">
            <a:spLocks/>
          </p:cNvSpPr>
          <p:nvPr/>
        </p:nvSpPr>
        <p:spPr>
          <a:xfrm>
            <a:off x="5948069" y="3508042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DB03A2"/>
                </a:solidFill>
                <a:effectLst/>
                <a:uLnTx/>
                <a:uFillTx/>
                <a:latin typeface="Dosis "/>
                <a:ea typeface="+mn-ea"/>
                <a:cs typeface="+mn-cs"/>
              </a:rPr>
              <a:t>Une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plume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3097DC5-3BAF-9AB1-7C40-F67BA21DD1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63684" y="6008085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/>
              <a:t>flûte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01660101-1143-DEB3-44D2-F444E2D07F3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89402" y="6008085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</a:rPr>
              <a:t>Le</a:t>
            </a:r>
            <a:r>
              <a:rPr lang="fr-MA" dirty="0"/>
              <a:t> blé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69592405-0326-D08D-1188-0AF4B64FF745}"/>
              </a:ext>
            </a:extLst>
          </p:cNvPr>
          <p:cNvSpPr txBox="1">
            <a:spLocks/>
          </p:cNvSpPr>
          <p:nvPr/>
        </p:nvSpPr>
        <p:spPr>
          <a:xfrm>
            <a:off x="1356559" y="5993066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DB03A2"/>
                </a:solidFill>
                <a:effectLst/>
                <a:uLnTx/>
                <a:uFillTx/>
                <a:latin typeface="Dosis "/>
                <a:ea typeface="+mn-ea"/>
                <a:cs typeface="+mn-cs"/>
              </a:rPr>
              <a:t>La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plage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19A0278-EF53-4961-9BD5-BF76653E832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2DE175C-B2C9-48E0-BB28-DF1803B78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C024171-E69D-4E83-B299-1E62153CF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649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Dessiner – Lire – Écrire – Une histoire – Colorier – Un tricot.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/>
              <a:t>Dessiner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MA" dirty="0"/>
              <a:t>Lire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/>
              <a:t>Colorier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"/>
              </a:rPr>
              <a:t>Un</a:t>
            </a:r>
            <a:r>
              <a:rPr lang="fr-FR" dirty="0"/>
              <a:t> tricot</a:t>
            </a:r>
            <a:endParaRPr lang="fr-MA" dirty="0"/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DB03A2"/>
                </a:solidFill>
                <a:effectLst/>
                <a:uLnTx/>
                <a:uFillTx/>
                <a:latin typeface="Dosis "/>
                <a:ea typeface="+mn-ea"/>
                <a:cs typeface="+mn-cs"/>
              </a:rPr>
              <a:t>Une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histoire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4DA52D-C6E7-4DC7-ABB4-36FD444B6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4314446"/>
            <a:ext cx="1711300" cy="187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24520F-8B6F-4BC0-8E10-8DE6019614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491" y="1923273"/>
            <a:ext cx="1711300" cy="187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D90D7F4-01F3-434F-A79D-5F9AD71591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567" y="1923273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7ED9A9-7AF6-4CE8-B034-643CA61A0F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1923273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A458CC1-D56C-4A33-9F4D-1741678797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254" y="4314446"/>
            <a:ext cx="1713322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D7C6634-7CE5-447D-A20E-8E6FBD34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4339603"/>
            <a:ext cx="1711300" cy="1872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58500C51-2463-4DF8-958C-C612A5C3F7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5DE74F5-F767-4715-A55F-242A904A3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721244F-22E3-4440-99D5-C4EE89A593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13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Un bras – Le drapeau – Une prune – Drôle – Gris – Des frites.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9125257-7A7E-757A-FC9D-E4F977A531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8091" y="350804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Un</a:t>
            </a:r>
            <a:r>
              <a:rPr lang="fr-MA" dirty="0"/>
              <a:t> bras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F7445B-E0AE-AB57-13DE-096D3ADD11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95216" y="350804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Le</a:t>
            </a:r>
            <a:r>
              <a:rPr lang="fr-MA" dirty="0">
                <a:solidFill>
                  <a:srgbClr val="DB03A2"/>
                </a:solidFill>
                <a:latin typeface="Dosis "/>
              </a:rPr>
              <a:t> </a:t>
            </a:r>
            <a:r>
              <a:rPr lang="fr-MA" dirty="0"/>
              <a:t>drapeau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9FF76B79-BFFB-FB5A-73E5-89E5F41A766A}"/>
              </a:ext>
            </a:extLst>
          </p:cNvPr>
          <p:cNvSpPr txBox="1">
            <a:spLocks/>
          </p:cNvSpPr>
          <p:nvPr/>
        </p:nvSpPr>
        <p:spPr>
          <a:xfrm>
            <a:off x="5948069" y="3508042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DB03A2"/>
                </a:solidFill>
                <a:effectLst/>
                <a:uLnTx/>
                <a:uFillTx/>
                <a:latin typeface="Dosis "/>
                <a:ea typeface="+mn-ea"/>
                <a:cs typeface="+mn-cs"/>
              </a:rPr>
              <a:t>Une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prune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3097DC5-3BAF-9AB1-7C40-F67BA21DD1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63684" y="6008085"/>
            <a:ext cx="1800000" cy="360000"/>
          </a:xfrm>
        </p:spPr>
        <p:txBody>
          <a:bodyPr/>
          <a:lstStyle/>
          <a:p>
            <a:r>
              <a:rPr lang="fr-FR" dirty="0"/>
              <a:t>Gris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01660101-1143-DEB3-44D2-F444E2D07F3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89402" y="6008085"/>
            <a:ext cx="1800000" cy="360000"/>
          </a:xfrm>
        </p:spPr>
        <p:txBody>
          <a:bodyPr/>
          <a:lstStyle/>
          <a:p>
            <a:r>
              <a:rPr lang="fr-MA" dirty="0"/>
              <a:t>Des frites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69592405-0326-D08D-1188-0AF4B64FF745}"/>
              </a:ext>
            </a:extLst>
          </p:cNvPr>
          <p:cNvSpPr txBox="1">
            <a:spLocks/>
          </p:cNvSpPr>
          <p:nvPr/>
        </p:nvSpPr>
        <p:spPr>
          <a:xfrm>
            <a:off x="1356559" y="5993066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Drôle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8CBF623-E758-49DF-B9D1-739E5DDB9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4091216"/>
            <a:ext cx="1711313" cy="187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DEFDB7B-4AFE-4F63-B4EC-E4707CE3AB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760" y="4091216"/>
            <a:ext cx="1711313" cy="1872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CE711F3-6E7D-4E07-AF98-7752F312F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08" y="1608119"/>
            <a:ext cx="1713152" cy="1872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9C28D95-7AE4-482B-B3D6-B41AFE939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019" y="1608119"/>
            <a:ext cx="1713152" cy="187200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BED2FE88-EF9C-41B5-A51F-250C9821CF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1608119"/>
            <a:ext cx="1711313" cy="187200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E26F7589-9ABC-492C-95C1-327E79B51D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523" y="4091216"/>
            <a:ext cx="1711313" cy="1872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7562CB64-F21B-4EB6-B15D-A3F9300965F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D5D17552-C247-4D29-BE47-4F3F434E3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387C2BB-F4C5-404D-959F-4E8D1C0F21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700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La lecture – L’écriture – Le dessin – Le coloriage – Un jouet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Des lacets.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"/>
              </a:rPr>
              <a:t>La</a:t>
            </a:r>
            <a:r>
              <a:rPr lang="fr-MA" dirty="0"/>
              <a:t> lecture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MA" dirty="0"/>
              <a:t>L’écriture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"/>
                <a:ea typeface="+mn-ea"/>
                <a:cs typeface="+mn-cs"/>
              </a:rPr>
              <a:t>Le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dessin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/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FR" dirty="0"/>
              <a:t>Des lacets</a:t>
            </a:r>
            <a:endParaRPr lang="fr-MA" dirty="0"/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DB03A2"/>
                </a:solidFill>
                <a:effectLst/>
                <a:uLnTx/>
                <a:uFillTx/>
                <a:latin typeface="Dosis "/>
                <a:ea typeface="+mn-ea"/>
                <a:cs typeface="+mn-cs"/>
              </a:rPr>
              <a:t>Une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histoire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C24520F-8B6F-4BC0-8E10-8DE601961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275" y="1868420"/>
            <a:ext cx="1711300" cy="187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D90D7F4-01F3-434F-A79D-5F9AD7159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22" y="1877092"/>
            <a:ext cx="1711300" cy="1872000"/>
          </a:xfrm>
          <a:prstGeom prst="rect">
            <a:avLst/>
          </a:prstGeom>
        </p:spPr>
      </p:pic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"/>
                <a:ea typeface="+mn-ea"/>
                <a:cs typeface="+mn-cs"/>
              </a:rPr>
              <a:t>Un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jouet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87A3B0D-E274-468E-AA68-8A15C2418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791" y="1875154"/>
            <a:ext cx="1711300" cy="187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4EE61F2-22E2-45A0-BF3A-BFE0415AD2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25" y="4314446"/>
            <a:ext cx="1713166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FDAE180-17B9-47D6-BB2B-E0881C93B7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059" y="4314446"/>
            <a:ext cx="1713154" cy="1872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9535611-BC2C-450D-8FBB-D97D7DCA3A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794" y="4314446"/>
            <a:ext cx="1711297" cy="1872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C87C6C9D-8852-439E-B463-44E28EEA3B3F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F47A6D80-D23C-4F94-972A-2EB4DA27C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7525BB-FB58-4B1A-A894-2832D19A21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949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Le boulanger – Le nez – Un bonnet – Violet – Le dîner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Le goûter.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61734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Le</a:t>
            </a:r>
            <a:r>
              <a:rPr lang="fr-MA" dirty="0"/>
              <a:t> boulanger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90779" y="3740420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Le </a:t>
            </a:r>
            <a:r>
              <a:rPr lang="fr-MA" dirty="0"/>
              <a:t>nez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5954061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"/>
                <a:ea typeface="+mn-ea"/>
                <a:cs typeface="+mn-cs"/>
              </a:rPr>
              <a:t>Un 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bonnet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Le </a:t>
            </a:r>
            <a:r>
              <a:rPr lang="fr-MA" dirty="0"/>
              <a:t>dîner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"/>
              </a:rPr>
              <a:t>Le</a:t>
            </a:r>
            <a:r>
              <a:rPr lang="fr-FR" dirty="0"/>
              <a:t> goûter</a:t>
            </a:r>
            <a:endParaRPr lang="fr-MA" dirty="0"/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1083643" y="6086200"/>
            <a:ext cx="17113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Violet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3847E8-E54C-491B-A365-E90CD3F82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733" y="1940328"/>
            <a:ext cx="1711300" cy="187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263281-B99F-4C0E-9A23-E5C643FC3E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4310611"/>
            <a:ext cx="1711300" cy="187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254F5A3-2328-40AD-9A79-B1C9B3A379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1938190"/>
            <a:ext cx="1711300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81EF72F-1E84-4B2B-8F60-7E5E26E3E4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4310611"/>
            <a:ext cx="1711300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0B2B773-3DB4-4535-8D1C-81BF98DBE3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1929170"/>
            <a:ext cx="1711300" cy="187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D90CABB-FBEF-4FF9-8FE3-0AD4C3B1CD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85" y="4310611"/>
            <a:ext cx="1711300" cy="1872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F9536D72-2EE4-4CB7-9511-B21D0EDECB9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4F79D411-11AE-46BF-B2CC-A831DCCC9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AEA665B-C7A8-41C7-8B17-A5C179D161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111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22161C4A-FE73-45FA-A277-BAC7E2EA3B3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D8FDD8E2-0AA5-4D3D-8002-4D4EAC5A4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FFB6222-BED5-496B-90DB-EA85A8A6E8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deux images. Qui veut expliquer la consigne dans sa langue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209D9AC-9C39-439A-931F-1686970C6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E4F2167-016E-4046-80C7-2E0C86014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8" y="1877092"/>
            <a:ext cx="1717581" cy="187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808B02D-69EB-4A6D-BBBC-FEFCDC58B9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92" y="4337139"/>
            <a:ext cx="1717581" cy="187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935DE91-EA27-4374-B061-047859122E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7" y="4337139"/>
            <a:ext cx="1717581" cy="187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491DDDB-E00E-4E11-9C43-54E71448A8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22" y="1877092"/>
            <a:ext cx="1717581" cy="187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2C91647-086B-432D-A0F0-CF95F21BE3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835" y="1877092"/>
            <a:ext cx="1717581" cy="187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E2F6CCE-FC48-4F23-BB54-4950729E99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80" y="4337139"/>
            <a:ext cx="1717581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0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47D71E86-1FF5-476F-A823-6830585EF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8" y="1877092"/>
            <a:ext cx="1717581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3DE9B59-5040-4764-B076-137F9D492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92" y="4337139"/>
            <a:ext cx="1717581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B539198-56A0-4741-B272-F741B4B55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22" y="1877092"/>
            <a:ext cx="1717581" cy="187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01F27A4-14CF-4CFA-A1E7-4154B27C43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80" y="4337139"/>
            <a:ext cx="1717581" cy="187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manquent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765BB8E-B328-45E2-99FD-D73D142A3121}"/>
              </a:ext>
            </a:extLst>
          </p:cNvPr>
          <p:cNvSpPr txBox="1"/>
          <p:nvPr/>
        </p:nvSpPr>
        <p:spPr>
          <a:xfrm>
            <a:off x="3929589" y="1812529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C5B5D45-B9CD-4606-A10F-DFCAF9C92BEE}"/>
              </a:ext>
            </a:extLst>
          </p:cNvPr>
          <p:cNvSpPr txBox="1"/>
          <p:nvPr/>
        </p:nvSpPr>
        <p:spPr>
          <a:xfrm>
            <a:off x="6651945" y="4009646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  <p:pic>
        <p:nvPicPr>
          <p:cNvPr id="2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209D9AC-9C39-439A-931F-1686970C63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286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manquent sont : neige et fontaine.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E051F7F-766E-41E6-ACB7-EF87982629F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B1B7B36-7AF2-4305-A68D-BEA6DC851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4F3F81-3749-4471-9B39-14852FAB9D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21FB6895-9A73-45D8-910B-0ABC71E9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8" y="1877092"/>
            <a:ext cx="1717581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0C5AF0B-3899-47CD-BDB9-3F32C24410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92" y="4337139"/>
            <a:ext cx="1717581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9F27303-F691-41DE-BFC9-7E61B8642E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7" y="4337139"/>
            <a:ext cx="1717581" cy="187200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7DD0666-A5D2-4321-8C6A-60396036F7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22" y="1877092"/>
            <a:ext cx="1717581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749A611-D6E6-4E33-84E4-85161EE413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835" y="1877092"/>
            <a:ext cx="1717581" cy="187200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16B6CB6-D6D5-4ED3-A34F-4AAAD99EF1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80" y="4337139"/>
            <a:ext cx="1717581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2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B2B58CE2-D45F-4D61-B76B-4C1438F1533F}"/>
              </a:ext>
            </a:extLst>
          </p:cNvPr>
          <p:cNvGrpSpPr/>
          <p:nvPr/>
        </p:nvGrpSpPr>
        <p:grpSpPr>
          <a:xfrm>
            <a:off x="28805" y="655258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9C84858-B904-4430-9E3E-B81D4C38F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2E5E692-7E71-4D5E-964E-DB6C224280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faire bouger deux images. Qui veut expliquer la consigne dans sa langue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558A50-BF25-4DA4-B155-03D99E065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4300189"/>
            <a:ext cx="1711300" cy="187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FA86049-46CA-4F8B-9C39-014525130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1854565"/>
            <a:ext cx="1711300" cy="187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73DB3D-A87E-419A-B793-E202E83C78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4" y="4300189"/>
            <a:ext cx="1711300" cy="187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21AA97-07C8-4139-932D-78B0EAA0C9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325" y="1854565"/>
            <a:ext cx="1711300" cy="187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5120497-AF4E-494A-9605-2D8A05E51A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29" y="4300189"/>
            <a:ext cx="1711300" cy="1872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D953871-2AB9-4373-90E7-5CE8EDEC78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4" y="1825072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ont bougé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558A50-BF25-4DA4-B155-03D99E065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4300189"/>
            <a:ext cx="1711300" cy="187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FA86049-46CA-4F8B-9C39-014525130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1854565"/>
            <a:ext cx="1711300" cy="187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73DB3D-A87E-419A-B793-E202E83C78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29" y="1825072"/>
            <a:ext cx="1711300" cy="187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21AA97-07C8-4139-932D-78B0EAA0C9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4" y="4300189"/>
            <a:ext cx="1711300" cy="187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5120497-AF4E-494A-9605-2D8A05E51A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29" y="4300189"/>
            <a:ext cx="1711300" cy="1872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D953871-2AB9-4373-90E7-5CE8EDEC78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4" y="1825072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écouter et crier.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B558A50-BF25-4DA4-B155-03D99E065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4300189"/>
            <a:ext cx="1711300" cy="187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FA86049-46CA-4F8B-9C39-014525130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1854565"/>
            <a:ext cx="1711300" cy="187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73DB3D-A87E-419A-B793-E202E83C78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29" y="1825072"/>
            <a:ext cx="1711300" cy="187200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21AA97-07C8-4139-932D-78B0EAA0C9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4" y="4300189"/>
            <a:ext cx="1711300" cy="187200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5120497-AF4E-494A-9605-2D8A05E51A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29" y="4300189"/>
            <a:ext cx="1711300" cy="1872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D953871-2AB9-4373-90E7-5CE8EDEC78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4" y="1825072"/>
            <a:ext cx="1711300" cy="1872000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3DDD5088-D68B-4309-82E7-05552AAE90E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810D843-1F16-4C0E-8528-AE8AF8DB2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FA907C-8B51-4226-B9B0-5696336B5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647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faire de la lecture. 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37022060-4912-583D-31B5-6EC9976759B1}"/>
              </a:ext>
            </a:extLst>
          </p:cNvPr>
          <p:cNvSpPr txBox="1">
            <a:spLocks/>
          </p:cNvSpPr>
          <p:nvPr/>
        </p:nvSpPr>
        <p:spPr>
          <a:xfrm>
            <a:off x="407254" y="4230773"/>
            <a:ext cx="2691359" cy="344922"/>
          </a:xfrm>
          <a:prstGeom prst="roundRect">
            <a:avLst/>
          </a:prstGeom>
        </p:spPr>
        <p:txBody>
          <a:bodyPr/>
          <a:lstStyle>
            <a:defPPr>
              <a:defRPr lang="fr-FR"/>
            </a:defPPr>
            <a:lvl1pPr indent="0" algn="ctr" defTabSz="514337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>
                <a:ln w="0"/>
                <a:solidFill>
                  <a:srgbClr val="474F71"/>
                </a:solidFill>
                <a:latin typeface="Dosis" pitchFamily="2" charset="0"/>
              </a:defRPr>
            </a:lvl1pPr>
            <a:lvl2pPr marL="38575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/>
            </a:lvl2pPr>
            <a:lvl3pPr marL="642921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090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59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27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596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765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3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pPr lvl="0"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des</a:t>
            </a:r>
          </a:p>
        </p:txBody>
      </p:sp>
      <p:sp>
        <p:nvSpPr>
          <p:cNvPr id="4" name="Espace réservé du texte 8">
            <a:extLst>
              <a:ext uri="{FF2B5EF4-FFF2-40B4-BE49-F238E27FC236}">
                <a16:creationId xmlns:a16="http://schemas.microsoft.com/office/drawing/2014/main" id="{85900E00-A149-072F-AB7C-972001D6A0D1}"/>
              </a:ext>
            </a:extLst>
          </p:cNvPr>
          <p:cNvSpPr txBox="1">
            <a:spLocks/>
          </p:cNvSpPr>
          <p:nvPr/>
        </p:nvSpPr>
        <p:spPr>
          <a:xfrm>
            <a:off x="3156365" y="4230773"/>
            <a:ext cx="2691359" cy="344922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lacets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949D014-EFE9-AA18-C193-ADBD3924FA87}"/>
              </a:ext>
            </a:extLst>
          </p:cNvPr>
          <p:cNvSpPr txBox="1">
            <a:spLocks/>
          </p:cNvSpPr>
          <p:nvPr/>
        </p:nvSpPr>
        <p:spPr>
          <a:xfrm>
            <a:off x="5698751" y="4360555"/>
            <a:ext cx="2691359" cy="34492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MA" sz="3600" dirty="0">
                <a:latin typeface="Dosis SemiBold" pitchFamily="2" charset="0"/>
              </a:rPr>
              <a:t>partez</a:t>
            </a:r>
            <a:endParaRPr kumimoji="0" lang="fr-MA" sz="36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D7F12330-329C-F818-ED99-5A40C7AAEF82}"/>
              </a:ext>
            </a:extLst>
          </p:cNvPr>
          <p:cNvSpPr txBox="1">
            <a:spLocks/>
          </p:cNvSpPr>
          <p:nvPr/>
        </p:nvSpPr>
        <p:spPr>
          <a:xfrm>
            <a:off x="346320" y="2792414"/>
            <a:ext cx="2691359" cy="344922"/>
          </a:xfrm>
          <a:prstGeom prst="roundRect">
            <a:avLst/>
          </a:prstGeom>
        </p:spPr>
        <p:txBody>
          <a:bodyPr/>
          <a:lstStyle>
            <a:defPPr>
              <a:defRPr lang="fr-FR"/>
            </a:defPPr>
            <a:lvl1pPr indent="0" algn="ctr" defTabSz="514337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>
                <a:ln w="0"/>
                <a:solidFill>
                  <a:srgbClr val="474F71"/>
                </a:solidFill>
                <a:latin typeface="Dosis" pitchFamily="2" charset="0"/>
              </a:defRPr>
            </a:lvl1pPr>
            <a:lvl2pPr marL="38575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/>
            </a:lvl2pPr>
            <a:lvl3pPr marL="642921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090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59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27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596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765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3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pPr lvl="0">
              <a:defRPr/>
            </a:pPr>
            <a:r>
              <a:rPr lang="fr-MA" sz="3600" dirty="0">
                <a:latin typeface="Dosis SemiBold" pitchFamily="2" charset="0"/>
              </a:rPr>
              <a:t>nez</a:t>
            </a:r>
            <a:endParaRPr kumimoji="0" lang="fr-MA" sz="36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DC52716D-BA7E-37E6-3884-3AF88B94B001}"/>
              </a:ext>
            </a:extLst>
          </p:cNvPr>
          <p:cNvSpPr txBox="1">
            <a:spLocks/>
          </p:cNvSpPr>
          <p:nvPr/>
        </p:nvSpPr>
        <p:spPr>
          <a:xfrm>
            <a:off x="3156365" y="2792414"/>
            <a:ext cx="2691359" cy="344922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dîner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63BD856A-C500-E827-90D2-C408F445997F}"/>
              </a:ext>
            </a:extLst>
          </p:cNvPr>
          <p:cNvSpPr txBox="1">
            <a:spLocks/>
          </p:cNvSpPr>
          <p:nvPr/>
        </p:nvSpPr>
        <p:spPr>
          <a:xfrm>
            <a:off x="5698751" y="2922196"/>
            <a:ext cx="2691359" cy="34492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600" dirty="0">
                <a:latin typeface="Dosis SemiBold" pitchFamily="2" charset="0"/>
              </a:rPr>
              <a:t>bonnet</a:t>
            </a:r>
          </a:p>
        </p:txBody>
      </p:sp>
    </p:spTree>
    <p:extLst>
      <p:ext uri="{BB962C8B-B14F-4D97-AF65-F5344CB8AC3E}">
        <p14:creationId xmlns:p14="http://schemas.microsoft.com/office/powerpoint/2010/main" val="396646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B9E3C-5554-F955-00C6-1A4AC2AAE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A4E1CE4-D2C2-FD6B-1748-6BD869CE0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956B066-E277-80CF-726B-39D2E5525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B5F9472-9011-91B7-5814-A28BB2D759A5}"/>
              </a:ext>
            </a:extLst>
          </p:cNvPr>
          <p:cNvSpPr txBox="1">
            <a:spLocks/>
          </p:cNvSpPr>
          <p:nvPr/>
        </p:nvSpPr>
        <p:spPr>
          <a:xfrm>
            <a:off x="407254" y="4230773"/>
            <a:ext cx="2691359" cy="344922"/>
          </a:xfrm>
          <a:prstGeom prst="roundRect">
            <a:avLst/>
          </a:prstGeom>
        </p:spPr>
        <p:txBody>
          <a:bodyPr/>
          <a:lstStyle>
            <a:defPPr>
              <a:defRPr lang="fr-FR"/>
            </a:defPPr>
            <a:lvl1pPr indent="0" algn="ctr" defTabSz="514337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>
                <a:ln w="0"/>
                <a:solidFill>
                  <a:srgbClr val="474F71"/>
                </a:solidFill>
                <a:latin typeface="Dosis" pitchFamily="2" charset="0"/>
              </a:defRPr>
            </a:lvl1pPr>
            <a:lvl2pPr marL="38575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/>
            </a:lvl2pPr>
            <a:lvl3pPr marL="642921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090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59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27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596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765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3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pPr lvl="0"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sortez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06B2DB1-5365-A18B-3478-E577576ADB0B}"/>
              </a:ext>
            </a:extLst>
          </p:cNvPr>
          <p:cNvSpPr txBox="1">
            <a:spLocks/>
          </p:cNvSpPr>
          <p:nvPr/>
        </p:nvSpPr>
        <p:spPr>
          <a:xfrm>
            <a:off x="3156365" y="4230773"/>
            <a:ext cx="2691359" cy="341227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boulanger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34AD527D-6B33-E5C7-C475-219E8D18384B}"/>
              </a:ext>
            </a:extLst>
          </p:cNvPr>
          <p:cNvSpPr txBox="1">
            <a:spLocks/>
          </p:cNvSpPr>
          <p:nvPr/>
        </p:nvSpPr>
        <p:spPr>
          <a:xfrm>
            <a:off x="5698751" y="4360555"/>
            <a:ext cx="2691359" cy="34492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fouet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6294EC14-9DAE-713A-0AA4-E7A1BF2C9812}"/>
              </a:ext>
            </a:extLst>
          </p:cNvPr>
          <p:cNvSpPr txBox="1">
            <a:spLocks/>
          </p:cNvSpPr>
          <p:nvPr/>
        </p:nvSpPr>
        <p:spPr>
          <a:xfrm>
            <a:off x="407254" y="2792414"/>
            <a:ext cx="2691359" cy="344922"/>
          </a:xfrm>
          <a:prstGeom prst="roundRect">
            <a:avLst/>
          </a:prstGeom>
        </p:spPr>
        <p:txBody>
          <a:bodyPr/>
          <a:lstStyle>
            <a:defPPr>
              <a:defRPr lang="fr-FR"/>
            </a:defPPr>
            <a:lvl1pPr indent="0" algn="ctr" defTabSz="514337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>
                <a:ln w="0"/>
                <a:solidFill>
                  <a:srgbClr val="474F71"/>
                </a:solidFill>
                <a:latin typeface="Dosis" pitchFamily="2" charset="0"/>
              </a:defRPr>
            </a:lvl1pPr>
            <a:lvl2pPr marL="38575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/>
            </a:lvl2pPr>
            <a:lvl3pPr marL="642921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090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59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27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596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765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3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pPr lvl="0"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boucher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0FA53242-AC0D-E97C-CC01-7F538036FF78}"/>
              </a:ext>
            </a:extLst>
          </p:cNvPr>
          <p:cNvSpPr txBox="1">
            <a:spLocks/>
          </p:cNvSpPr>
          <p:nvPr/>
        </p:nvSpPr>
        <p:spPr>
          <a:xfrm>
            <a:off x="3156365" y="2792414"/>
            <a:ext cx="2691359" cy="344922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jouet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BE004D05-95D3-C696-64F3-3C3250B7FDE9}"/>
              </a:ext>
            </a:extLst>
          </p:cNvPr>
          <p:cNvSpPr txBox="1">
            <a:spLocks/>
          </p:cNvSpPr>
          <p:nvPr/>
        </p:nvSpPr>
        <p:spPr>
          <a:xfrm>
            <a:off x="5698751" y="2922196"/>
            <a:ext cx="2691359" cy="34492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600" dirty="0">
                <a:latin typeface="Dosis SemiBold" pitchFamily="2" charset="0"/>
              </a:rPr>
              <a:t>les</a:t>
            </a:r>
          </a:p>
        </p:txBody>
      </p:sp>
    </p:spTree>
    <p:extLst>
      <p:ext uri="{BB962C8B-B14F-4D97-AF65-F5344CB8AC3E}">
        <p14:creationId xmlns:p14="http://schemas.microsoft.com/office/powerpoint/2010/main" val="153430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4CBA-AB0E-4FA5-2C96-C81244E6E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02EE2E-6235-E167-6348-331ED2D34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A976B7-63BD-D1C8-26BD-01D3C9667933}"/>
              </a:ext>
            </a:extLst>
          </p:cNvPr>
          <p:cNvSpPr txBox="1"/>
          <p:nvPr/>
        </p:nvSpPr>
        <p:spPr>
          <a:xfrm>
            <a:off x="1079796" y="2978877"/>
            <a:ext cx="6984409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 Sami lance le ballon dans le filet.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7203516-A028-C912-6A35-F29BAA2F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0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A777-5DEE-D825-8346-C9FB429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6473F-5D0C-5AD0-6872-4289B77B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291F08-EAA9-B673-E366-B0E88AF7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1772D9-4C8B-ACE1-CD31-A0B50F5528B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DB15DFC-9885-7427-23DA-FA3BA970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85057C8-2597-9906-6B25-FA8064D81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25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850DB-1D10-0734-D3B0-E54A23310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2C807DB-FAC2-6444-5C7C-5737F25A9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B507F84-9D39-1CEE-9E0F-D72F838B7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6FB8B29-ED40-95D7-CDF8-F4F403017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92" y="2254176"/>
            <a:ext cx="2746216" cy="299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2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28155-B2B5-2063-5063-3A0BE2AF3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E31117C-EDEA-21C9-CAD1-113744093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 votre ardoise.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1B64329-0CD1-F014-031C-3BF1830DB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34190D4-A42B-0B5F-831D-34F5C3D6E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92" y="2254176"/>
            <a:ext cx="2746216" cy="299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10627-D486-E543-E364-D595D5BD8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B3FA3-4440-357D-6F1C-CE3C082EC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AD9D844-A0BE-4EE3-6241-C4E0DBA9E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3DF7C25-9ECD-900B-FC67-E9037D3B9BC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2EC3207-E9D6-7697-FBEC-B4DAEEDCF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3A3A16-2224-34A9-4D01-BF36814C02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963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B9F87-AFBB-E26A-A9B6-70C3FAF02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C69FE949-5150-0985-9EEE-517627B1CFD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9D099FA-9AD6-6BB6-E0B8-38ABB8C50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CAB9EF5-D318-ECFD-63ED-60DF1ED100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2298ADE2-10DC-5C4E-8005-196B44FA6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8128FAE-EC96-4792-A62A-DFD60659CEFC}"/>
              </a:ext>
            </a:extLst>
          </p:cNvPr>
          <p:cNvGrpSpPr/>
          <p:nvPr/>
        </p:nvGrpSpPr>
        <p:grpSpPr>
          <a:xfrm>
            <a:off x="1692000" y="2514600"/>
            <a:ext cx="5839600" cy="2710081"/>
            <a:chOff x="1692000" y="2514600"/>
            <a:chExt cx="5839600" cy="2710081"/>
          </a:xfrm>
        </p:grpSpPr>
        <p:pic>
          <p:nvPicPr>
            <p:cNvPr id="1026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F088B131-91E0-4E50-89B0-897B954B3D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514600"/>
              <a:ext cx="5839600" cy="2710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0EA015BF-8F24-4ECF-8C35-E5E7DD709162}"/>
                </a:ext>
              </a:extLst>
            </p:cNvPr>
            <p:cNvSpPr txBox="1"/>
            <p:nvPr/>
          </p:nvSpPr>
          <p:spPr>
            <a:xfrm>
              <a:off x="2784199" y="3139526"/>
              <a:ext cx="43108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C00000"/>
                  </a:solidFill>
                  <a:latin typeface="Dosis SemiBold" panose="020B0604020202020204" charset="0"/>
                </a:rPr>
                <a:t>La neige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490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2470D-D01D-25B2-686B-DF74EF3AF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0E73316-ED3F-1DE3-21A0-911576224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3D696A-48A2-C366-926C-E451CE7F6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63547CA-BC9E-9817-1029-0383F63D3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723" y="2190620"/>
            <a:ext cx="2630553" cy="286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6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F48A3-5FEC-4961-7A8A-063EBC4CB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3A4E0C0-A4CA-E9D4-5B5D-A7B188BCD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 votre ardoise.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B12600-B115-CCF3-FBC4-06B4B4FBC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46FF3E-AD8D-819F-BD86-4FD361D71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123" y="2053818"/>
            <a:ext cx="2833753" cy="308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1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289F1-00F2-A256-1389-495B62A05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FC41F-3955-79D3-142B-A3CEF34F1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C49B362-1032-65A3-3A78-552B308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50F1299-5F10-665C-3119-44ADD0946DF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AF0091E-831B-89EF-0786-86BAFD310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6D7AFBD-3976-8F60-199D-E6DC1B3DB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969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32DF5-AD43-2979-D16C-A454B6CF4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8C36600D-DA20-296A-7673-8C518D900F5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353B786-D4F4-BB58-9CA4-8E77075F5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9BA92BE-B42C-5449-C526-3F1A5D9B01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33FA9CFF-7292-0AF1-51AC-927583604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E390158-5385-40A0-9935-292151F50984}"/>
              </a:ext>
            </a:extLst>
          </p:cNvPr>
          <p:cNvGrpSpPr/>
          <p:nvPr/>
        </p:nvGrpSpPr>
        <p:grpSpPr>
          <a:xfrm>
            <a:off x="1692000" y="2451100"/>
            <a:ext cx="5839600" cy="2684681"/>
            <a:chOff x="1692000" y="2451100"/>
            <a:chExt cx="5839600" cy="2684681"/>
          </a:xfrm>
        </p:grpSpPr>
        <p:pic>
          <p:nvPicPr>
            <p:cNvPr id="12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8CFA26F6-663C-4390-ABFB-094356F32C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451100"/>
              <a:ext cx="5839600" cy="2684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8DBF346-A1DA-48B6-A315-7349AEAA6DB9}"/>
                </a:ext>
              </a:extLst>
            </p:cNvPr>
            <p:cNvSpPr txBox="1"/>
            <p:nvPr/>
          </p:nvSpPr>
          <p:spPr>
            <a:xfrm>
              <a:off x="2784199" y="3076462"/>
              <a:ext cx="45479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C00000"/>
                  </a:solidFill>
                  <a:latin typeface="Dosis SemiBold" panose="020B0604020202020204" charset="0"/>
                </a:rPr>
                <a:t>Un dromadaire</a:t>
              </a:r>
              <a:endParaRPr lang="fr-FR" sz="24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577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Ces mots sont en désordre. Écrivez sur vos cahiers une phrase correcte à partir de ces mots.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57EBECE-D72C-F72A-0D79-36A8A18F74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CF5BA79-A50F-2F0B-77FD-0E2D9107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17C4D85-1AB2-8403-DA82-6B6FEE79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A2D3860-4972-C57C-A15A-A8EFA9ED05E0}"/>
              </a:ext>
            </a:extLst>
          </p:cNvPr>
          <p:cNvSpPr/>
          <p:nvPr/>
        </p:nvSpPr>
        <p:spPr>
          <a:xfrm>
            <a:off x="612000" y="3115242"/>
            <a:ext cx="1795079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507CEB-479D-9D1A-ECA2-D731F5FD5B94}"/>
              </a:ext>
            </a:extLst>
          </p:cNvPr>
          <p:cNvSpPr txBox="1"/>
          <p:nvPr/>
        </p:nvSpPr>
        <p:spPr>
          <a:xfrm>
            <a:off x="658991" y="3159632"/>
            <a:ext cx="1760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Dosis SemiBold" pitchFamily="2" charset="0"/>
              </a:rPr>
              <a:t>attachez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9A69C0-043D-C68D-AC73-773DB2A699DB}"/>
              </a:ext>
            </a:extLst>
          </p:cNvPr>
          <p:cNvSpPr/>
          <p:nvPr/>
        </p:nvSpPr>
        <p:spPr>
          <a:xfrm>
            <a:off x="3005419" y="3115242"/>
            <a:ext cx="2635828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5EF2DC-16DB-FD30-1BA1-9DA29DC83710}"/>
              </a:ext>
            </a:extLst>
          </p:cNvPr>
          <p:cNvSpPr txBox="1"/>
          <p:nvPr/>
        </p:nvSpPr>
        <p:spPr>
          <a:xfrm>
            <a:off x="2993344" y="3159632"/>
            <a:ext cx="2470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 SemiBold" pitchFamily="2" charset="0"/>
              </a:rPr>
              <a:t>les lacets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053DF62-B3F8-C739-F3F9-4567E95505EC}"/>
              </a:ext>
            </a:extLst>
          </p:cNvPr>
          <p:cNvSpPr/>
          <p:nvPr/>
        </p:nvSpPr>
        <p:spPr>
          <a:xfrm>
            <a:off x="6050205" y="3115242"/>
            <a:ext cx="2402858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11658F-3237-17BE-BE61-78D7A56E85A0}"/>
              </a:ext>
            </a:extLst>
          </p:cNvPr>
          <p:cNvSpPr txBox="1"/>
          <p:nvPr/>
        </p:nvSpPr>
        <p:spPr>
          <a:xfrm>
            <a:off x="5974342" y="3159632"/>
            <a:ext cx="2557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 SemiBold" pitchFamily="2" charset="0"/>
              </a:rPr>
              <a:t>vous </a:t>
            </a:r>
          </a:p>
        </p:txBody>
      </p:sp>
    </p:spTree>
    <p:extLst>
      <p:ext uri="{BB962C8B-B14F-4D97-AF65-F5344CB8AC3E}">
        <p14:creationId xmlns:p14="http://schemas.microsoft.com/office/powerpoint/2010/main" val="406926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BD9D797-964C-414B-80C0-8E88150B0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568493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692FAB3-535A-DF98-F01F-CA741DA472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58" r="49809"/>
          <a:stretch>
            <a:fillRect/>
          </a:stretch>
        </p:blipFill>
        <p:spPr>
          <a:xfrm>
            <a:off x="3124422" y="1953930"/>
            <a:ext cx="2179099" cy="3368040"/>
          </a:xfrm>
          <a:prstGeom prst="roundRect">
            <a:avLst>
              <a:gd name="adj" fmla="val 28593"/>
            </a:avLst>
          </a:prstGeom>
        </p:spPr>
      </p:pic>
    </p:spTree>
    <p:extLst>
      <p:ext uri="{BB962C8B-B14F-4D97-AF65-F5344CB8AC3E}">
        <p14:creationId xmlns:p14="http://schemas.microsoft.com/office/powerpoint/2010/main" val="374450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BFC52-FE76-98B7-539B-BFCADD9D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995E6132-E0BD-4E26-A80B-49D8EBD0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FA09FE8-C6EE-0801-2BE9-6E0E6F72E4D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C2C253CE-91FD-F360-98AC-35596537C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022B4FD-32A1-1471-0B48-1A4E457614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7B07294B-7152-4AAA-BDA5-276513709F4A}"/>
              </a:ext>
            </a:extLst>
          </p:cNvPr>
          <p:cNvGrpSpPr/>
          <p:nvPr/>
        </p:nvGrpSpPr>
        <p:grpSpPr>
          <a:xfrm>
            <a:off x="834901" y="2842400"/>
            <a:ext cx="7697099" cy="1790700"/>
            <a:chOff x="834901" y="3429000"/>
            <a:chExt cx="7697099" cy="1790700"/>
          </a:xfrm>
        </p:grpSpPr>
        <p:pic>
          <p:nvPicPr>
            <p:cNvPr id="205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0F6974C2-2FF4-4EE7-9663-DC2430414F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02" t="28294" b="38328"/>
            <a:stretch/>
          </p:blipFill>
          <p:spPr bwMode="auto">
            <a:xfrm>
              <a:off x="834901" y="3429000"/>
              <a:ext cx="7571033" cy="1790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F55FFF4-3B0D-4B92-AB56-FAF9272DE78A}"/>
                </a:ext>
              </a:extLst>
            </p:cNvPr>
            <p:cNvSpPr txBox="1"/>
            <p:nvPr/>
          </p:nvSpPr>
          <p:spPr>
            <a:xfrm>
              <a:off x="1692000" y="3833901"/>
              <a:ext cx="68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dirty="0">
                  <a:solidFill>
                    <a:srgbClr val="2196B1"/>
                  </a:solidFill>
                  <a:latin typeface="Dosis SemiBold" panose="020B0604020202020204" charset="0"/>
                </a:rPr>
                <a:t>V</a:t>
              </a:r>
              <a:r>
                <a:rPr lang="fr-FR" sz="3600" dirty="0">
                  <a:solidFill>
                    <a:srgbClr val="565F88"/>
                  </a:solidFill>
                  <a:latin typeface="Dosis SemiBold" panose="020B0604020202020204" charset="0"/>
                </a:rPr>
                <a:t>ous    attachez    les    lacets</a:t>
              </a:r>
              <a:r>
                <a:rPr lang="fr-FR" sz="3600" dirty="0">
                  <a:solidFill>
                    <a:srgbClr val="2196B1"/>
                  </a:solidFill>
                  <a:latin typeface="Dosis SemiBold" panose="020B060402020202020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221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rafales.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EDE546DD-2F34-4BF8-8137-1BC44E201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041" y="2642158"/>
            <a:ext cx="1551688" cy="2620114"/>
          </a:xfrm>
          <a:prstGeom prst="rect">
            <a:avLst/>
          </a:prstGeom>
        </p:spPr>
      </p:pic>
      <p:grpSp>
        <p:nvGrpSpPr>
          <p:cNvPr id="33" name="Groupe 32">
            <a:extLst>
              <a:ext uri="{FF2B5EF4-FFF2-40B4-BE49-F238E27FC236}">
                <a16:creationId xmlns:a16="http://schemas.microsoft.com/office/drawing/2014/main" id="{413E4145-42C8-4D28-8C7E-2A620AC0EFFF}"/>
              </a:ext>
            </a:extLst>
          </p:cNvPr>
          <p:cNvGrpSpPr/>
          <p:nvPr/>
        </p:nvGrpSpPr>
        <p:grpSpPr>
          <a:xfrm>
            <a:off x="297551" y="2684329"/>
            <a:ext cx="3386816" cy="2620114"/>
            <a:chOff x="37838" y="2133000"/>
            <a:chExt cx="3379746" cy="2620114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0555C09E-1D6B-4224-A93A-F4E69694E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38" y="2161114"/>
              <a:ext cx="1689873" cy="2592000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F2243C51-F13E-4665-9F54-C1A7F2A05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7711" y="2133000"/>
              <a:ext cx="1689873" cy="2592000"/>
            </a:xfrm>
            <a:prstGeom prst="rect">
              <a:avLst/>
            </a:prstGeom>
          </p:spPr>
        </p:pic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64FAFD1F-B3B3-4709-AD0F-61331552465D}"/>
              </a:ext>
            </a:extLst>
          </p:cNvPr>
          <p:cNvGrpSpPr/>
          <p:nvPr/>
        </p:nvGrpSpPr>
        <p:grpSpPr>
          <a:xfrm>
            <a:off x="3701163" y="2642158"/>
            <a:ext cx="3386816" cy="2620114"/>
            <a:chOff x="3775188" y="2133000"/>
            <a:chExt cx="3379746" cy="2620114"/>
          </a:xfrm>
        </p:grpSpPr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AC9C1D9F-1FDF-4384-B82E-5D1EF0865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5188" y="2161114"/>
              <a:ext cx="1689873" cy="2592000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1213EB4D-4474-459D-AB4C-69F1BE5AD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5061" y="2133000"/>
              <a:ext cx="1689873" cy="259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195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BB7C51-F9C8-43A6-BBF5-3279FD5F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ça va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899548" y="3942606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</a:rPr>
              <a:t>Comment ça va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9651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t’appelles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</a:rPr>
              <a:t>Comment tu t’appelles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E505C-1C6A-3ED5-62C4-64322B563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A2A0F7-DD1E-F991-13E6-1ECDB15E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5C02774-7A7E-E836-F6BF-107F943B612A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53EBDD6-C009-43C9-E728-39D88C0D7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D8B0359-38B2-BA29-F047-D8B1BD7DC9F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720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dans quelle 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dans quelle 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643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vas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tu vas à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179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sont les élèves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2369909" y="1734448"/>
            <a:ext cx="5484182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sont les élèves ?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93601" y="1552568"/>
            <a:ext cx="1814845" cy="1433628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3EAF5F7-C2A8-4C2F-9684-ABF68A2C1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287" y="2998868"/>
            <a:ext cx="2141425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55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la maitresse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2042429" y="1741142"/>
            <a:ext cx="630797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la maitresse ?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93601" y="1552568"/>
            <a:ext cx="1814845" cy="1433628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8BA333F-7A2D-42B8-8885-54ABC314A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957" y="3058838"/>
            <a:ext cx="2473243" cy="270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9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à l’école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5489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aimes faire à l’école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aimes faire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7411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03216-DD5D-941D-A53A-4338E5D97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DA5D84-017F-1281-F56B-C457B95E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dois faire à l’école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782E70C-85FA-8290-B722-6F8BA1A11E50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dois faire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81ABEA-D397-62A2-5A3D-A66C494DC86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C448CC2-47E5-87A7-3F71-2CB5BD6DE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296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29142" y="5275288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5015825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32000" y="5474576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Présentation du vocabulaire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Exploitation du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932000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Ecriture – Point de langue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48208" y="3907288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80"/>
            <a:ext cx="34680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srgbClr val="757575"/>
                </a:solidFill>
              </a:rPr>
              <a:t>Oral – Acte de parole</a:t>
            </a:r>
          </a:p>
          <a:p>
            <a:pPr lvl="0">
              <a:defRPr/>
            </a:pPr>
            <a:r>
              <a:rPr lang="fr-FR" dirty="0">
                <a:solidFill>
                  <a:srgbClr val="757575"/>
                </a:solidFill>
              </a:rPr>
              <a:t>Lecture – Graphèmes : ai - </a:t>
            </a:r>
            <a:r>
              <a:rPr lang="fr-FR" dirty="0" err="1">
                <a:solidFill>
                  <a:srgbClr val="757575"/>
                </a:solidFill>
              </a:rPr>
              <a:t>ei</a:t>
            </a:r>
            <a:r>
              <a:rPr lang="fr-FR" dirty="0">
                <a:solidFill>
                  <a:srgbClr val="757575"/>
                </a:solidFill>
              </a:rPr>
              <a:t>. </a:t>
            </a:r>
          </a:p>
          <a:p>
            <a:pPr lvl="0">
              <a:defRPr/>
            </a:pPr>
            <a:r>
              <a:rPr lang="fr-FR" dirty="0">
                <a:solidFill>
                  <a:srgbClr val="757575"/>
                </a:solidFill>
              </a:rPr>
              <a:t>Ecriture – Graphèmes : ai - </a:t>
            </a:r>
            <a:r>
              <a:rPr lang="fr-FR" dirty="0" err="1">
                <a:solidFill>
                  <a:srgbClr val="757575"/>
                </a:solidFill>
              </a:rPr>
              <a:t>ei</a:t>
            </a:r>
            <a:r>
              <a:rPr lang="fr-FR" dirty="0">
                <a:solidFill>
                  <a:srgbClr val="757575"/>
                </a:solidFill>
              </a:rPr>
              <a:t>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85C1F-7C5D-A581-74FB-9C6E8A901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829D67-070D-B397-AA54-F6E87D442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ne dois pas faire à l’école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369F1D2-2806-DAB3-49A9-E41162CD6EDB}"/>
              </a:ext>
            </a:extLst>
          </p:cNvPr>
          <p:cNvSpPr txBox="1">
            <a:spLocks/>
          </p:cNvSpPr>
          <p:nvPr/>
        </p:nvSpPr>
        <p:spPr>
          <a:xfrm>
            <a:off x="931334" y="4176310"/>
            <a:ext cx="6417372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ne dois pas faire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2110DDA-9BA0-3987-8F84-A179D88803F0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FC8C96C-0786-D532-7B30-B8A4789E4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2570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lvl="0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 « 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ai - 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</a:rPr>
              <a:t>ei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».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de la clé dorée.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318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C8A6D36-C3AA-5240-7E56-A2A4CF072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avons déjà vu les trois premiers épisodes de l’histoire « La clé dorée ». Qui veut nous rappeler ce qu’on a vu dans ces épisodes ? En français ou dans votre langue. </a:t>
            </a: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53A5D68-CDEA-7D3E-7B94-25530D00F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1E0801D-6E18-40E8-9B32-F0F71473DD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7" t="37647" r="23566" b="37908"/>
          <a:stretch/>
        </p:blipFill>
        <p:spPr>
          <a:xfrm>
            <a:off x="2859694" y="1937177"/>
            <a:ext cx="3424611" cy="359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BFF4-993F-1532-404F-D9DA47675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27288B00-D2AB-6FEB-742B-42C187A55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regarder le troisième épisode une nouvelle fois. Après, on verra le quatrième épisode. Soyez attentifs.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F342559-D3D2-ACFB-2887-8F8A9BE38C0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E974536-4566-31E8-0A31-9B789D9F7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D80BB31-CD92-7672-DD05-190B03A3B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8E4B263-A6CD-4D7B-AA1D-079C0DBEAC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3244" y="2279995"/>
            <a:ext cx="6597512" cy="338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1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7" name="FINALE - La clé dorée - E03 DONE-720p-251225">
            <a:hlinkClick r:id="" action="ppaction://media"/>
            <a:extLst>
              <a:ext uri="{FF2B5EF4-FFF2-40B4-BE49-F238E27FC236}">
                <a16:creationId xmlns:a16="http://schemas.microsoft.com/office/drawing/2014/main" id="{B2010C3D-CBC6-4F18-A1E8-DDD3C4761A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2000" y="1924962"/>
            <a:ext cx="7910699" cy="444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5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9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796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découvrir un nouvel épisode de notre 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clé dorée »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Est-ce que vous êtes prêts ? Écoutez bien.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98A189A-74A2-4ACB-960A-95C672D281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092" y="2230692"/>
            <a:ext cx="7057816" cy="36983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0439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FINALE - La clé dorée - E04 DONE-720p-260102 (1)">
            <a:hlinkClick r:id="" action="ppaction://media"/>
            <a:extLst>
              <a:ext uri="{FF2B5EF4-FFF2-40B4-BE49-F238E27FC236}">
                <a16:creationId xmlns:a16="http://schemas.microsoft.com/office/drawing/2014/main" id="{2481867D-0106-4B56-96B4-02788A29C9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5447" y="2007533"/>
            <a:ext cx="7593106" cy="4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2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724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268057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FINALE - La clé dorée - E04 DONE-720p-260102 (1)">
            <a:hlinkClick r:id="" action="ppaction://media"/>
            <a:extLst>
              <a:ext uri="{FF2B5EF4-FFF2-40B4-BE49-F238E27FC236}">
                <a16:creationId xmlns:a16="http://schemas.microsoft.com/office/drawing/2014/main" id="{2481867D-0106-4B56-96B4-02788A29C9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5447" y="2007533"/>
            <a:ext cx="7593106" cy="4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2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2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724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Adam et Meriem voient-ils la maîtresse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E4A74F6-8A31-41D2-9B94-0B0A22A86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470" y="2201333"/>
            <a:ext cx="2999060" cy="29990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3011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2478833"/>
            <a:ext cx="6290145" cy="1373030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lvl="0">
              <a:buFont typeface="Wingdings" panose="05000000000000000000" pitchFamily="2" charset="2"/>
              <a:buChar char=""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 « </a:t>
            </a:r>
            <a:r>
              <a:rPr lang="fr-FR" dirty="0">
                <a:solidFill>
                  <a:srgbClr val="565F88"/>
                </a:solidFill>
              </a:rPr>
              <a:t>ai - </a:t>
            </a:r>
            <a:r>
              <a:rPr lang="fr-FR" dirty="0" err="1">
                <a:solidFill>
                  <a:srgbClr val="565F88"/>
                </a:solidFill>
              </a:rPr>
              <a:t>ei</a:t>
            </a:r>
            <a:r>
              <a:rPr lang="fr-FR" dirty="0">
                <a:solidFill>
                  <a:srgbClr val="565F88"/>
                </a:solidFill>
              </a:rPr>
              <a:t> ».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de la clé dorée.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50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Adam et Meriem voient la maîtresse près de la fontaine.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540372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Adam et Meriem voient la maîtresse près de la fontaine.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A7E84E00-7222-4217-8A46-F9C0B79D86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8119" y="2855760"/>
            <a:ext cx="2947762" cy="29477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984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987A4-69AE-62B1-C756-460DBA572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3BAC0D4B-531A-8035-93B5-86A724507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859" y="710507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raconte Adam ?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08F5B52-70F3-24BB-34C0-1CC41122431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C7A57E5-BEFE-3DE1-D831-9144830C2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01B4D7E-B6D1-B251-F6C1-D9972496F4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96EF4E0B-71D9-4DD3-9BBA-23E187AAA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4866" y="2298062"/>
            <a:ext cx="2884734" cy="2993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4788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CA91D-1247-4078-31C4-24A2E603D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7D7A6C91-85DB-C8BC-C042-3C5CB20AC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Adam raconte l’histoire : la clé, les messages, la boîte et le coffre.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926109-DFDA-F890-AFED-31719DF3EC19}"/>
              </a:ext>
            </a:extLst>
          </p:cNvPr>
          <p:cNvSpPr txBox="1">
            <a:spLocks/>
          </p:cNvSpPr>
          <p:nvPr/>
        </p:nvSpPr>
        <p:spPr>
          <a:xfrm>
            <a:off x="977526" y="1613185"/>
            <a:ext cx="736220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Adam raconte l’histoire : la clé, les messages, la boîte et le coffre.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1DE2C6A-42DD-5D9C-A9DE-5BCCD278878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17A8C06-D6C0-D964-8119-0061E3AC7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D21441-322A-1C1E-2A4D-FF6ABC3CB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9B49238-B0D6-4D3A-B08A-8172120A6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5727" y="2987492"/>
            <a:ext cx="2872546" cy="2980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8395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2D9AA-7E5C-ED83-E5CD-3A413988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CEC01871-FAA9-15F5-7377-856DB620A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Que dit la maîtresse après l’histoire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A3D2AA-2087-6864-D19D-4E09E8DD3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F344A3-430F-E7D9-FF37-C6F7AFB8E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633" y="1932204"/>
            <a:ext cx="2884734" cy="2993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2974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3BF40-4736-E18F-DA35-03C1A9AEF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BC688EB2-CB5F-25F2-1BD7-7F7853AE0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La maîtresse dit : « Bravo ! Vous avez trouvé tous les indices. C’est un jeu d’enquête. »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6A9DEE3-9979-6109-FB91-45E5FCBE1876}"/>
              </a:ext>
            </a:extLst>
          </p:cNvPr>
          <p:cNvSpPr txBox="1">
            <a:spLocks/>
          </p:cNvSpPr>
          <p:nvPr/>
        </p:nvSpPr>
        <p:spPr>
          <a:xfrm>
            <a:off x="977526" y="1613185"/>
            <a:ext cx="736220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La maîtresse dit : « Bravo ! Vous avez trouvé tous les indices. C’est un jeu d’enquête. »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412D6DC-0700-0BF5-F10A-759179C8908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3F3D752-0AE4-FEA3-1476-49360D23E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EC554E7-946B-2E0B-97CE-87F490B9E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A8855D2-14AC-4D12-2BC5-5602DE5D6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633" y="2987492"/>
            <a:ext cx="2884734" cy="2993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8510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2D9AA-7E5C-ED83-E5CD-3A413988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CEC01871-FAA9-15F5-7377-856DB620A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Que sort la maîtresse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A3D2AA-2087-6864-D19D-4E09E8DD3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D713A62-8619-484B-A35A-20BB56865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877" y="2051328"/>
            <a:ext cx="2930246" cy="2992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009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3BF40-4736-E18F-DA35-03C1A9AEF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BC688EB2-CB5F-25F2-1BD7-7F7853AE0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La maîtresse sort deux  loupes d’un petit sac en laine.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6A9DEE3-9979-6109-FB91-45E5FCBE1876}"/>
              </a:ext>
            </a:extLst>
          </p:cNvPr>
          <p:cNvSpPr txBox="1">
            <a:spLocks/>
          </p:cNvSpPr>
          <p:nvPr/>
        </p:nvSpPr>
        <p:spPr>
          <a:xfrm>
            <a:off x="977526" y="1613185"/>
            <a:ext cx="736220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La maîtresse sort deux loupes d’un petit sac en laine.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412D6DC-0700-0BF5-F10A-759179C8908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3F3D752-0AE4-FEA3-1476-49360D23E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EC554E7-946B-2E0B-97CE-87F490B9E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6C5A7681-004F-4480-8B08-F995AC198C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2499" y="3067650"/>
            <a:ext cx="2919002" cy="2980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7172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2D9AA-7E5C-ED83-E5CD-3A413988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CEC01871-FAA9-15F5-7377-856DB620A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Quelle question pose Adam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A3D2AA-2087-6864-D19D-4E09E8DD3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66D47D-AECB-470E-950F-F7EF57BD7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425" y="2082799"/>
            <a:ext cx="3203150" cy="3289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0999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3BF40-4736-E18F-DA35-03C1A9AEF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BC688EB2-CB5F-25F2-1BD7-7F7853AE0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Adam dit : « Qu’est-ce qu’il faut faire pour bien trouver les solutions ? »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6A9DEE3-9979-6109-FB91-45E5FCBE1876}"/>
              </a:ext>
            </a:extLst>
          </p:cNvPr>
          <p:cNvSpPr txBox="1">
            <a:spLocks/>
          </p:cNvSpPr>
          <p:nvPr/>
        </p:nvSpPr>
        <p:spPr>
          <a:xfrm>
            <a:off x="977526" y="1613185"/>
            <a:ext cx="736220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Adam dit : « Qu’est-ce qu’il faut faire pour bien trouver les solutions ? »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412D6DC-0700-0BF5-F10A-759179C8908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3F3D752-0AE4-FEA3-1476-49360D23E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EC554E7-946B-2E0B-97CE-87F490B9E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C8968069-6011-4B61-824F-7BD40CE2E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21" y="2987492"/>
            <a:ext cx="2884557" cy="2961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5697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2D9AA-7E5C-ED83-E5CD-3A413988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CEC01871-FAA9-15F5-7377-856DB620A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Que répond Meriem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A3D2AA-2087-6864-D19D-4E09E8DD3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3612154-6507-4533-B689-5A4C673CE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921" y="2032000"/>
            <a:ext cx="3102157" cy="30938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332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003301" y="2508402"/>
            <a:ext cx="7137400" cy="24445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87692" y="148169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184074" y="2853538"/>
            <a:ext cx="67758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Reconnaitre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le vocabulaire  étudié.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srgbClr val="2196B1"/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Lire  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des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mots avec : </a:t>
            </a:r>
            <a:r>
              <a:rPr lang="fr-FR" sz="2200" kern="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ai - </a:t>
            </a:r>
            <a:r>
              <a:rPr lang="fr-FR" sz="2200" kern="0" dirty="0" err="1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ei</a:t>
            </a:r>
            <a:r>
              <a:rPr lang="fr-FR" sz="2200" kern="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353658" y="534333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3BF40-4736-E18F-DA35-03C1A9AEF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BC688EB2-CB5F-25F2-1BD7-7F7853AE0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Meriem répond : « Il faut bien apprendre et chercher ! »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6A9DEE3-9979-6109-FB91-45E5FCBE1876}"/>
              </a:ext>
            </a:extLst>
          </p:cNvPr>
          <p:cNvSpPr txBox="1">
            <a:spLocks/>
          </p:cNvSpPr>
          <p:nvPr/>
        </p:nvSpPr>
        <p:spPr>
          <a:xfrm>
            <a:off x="977526" y="1613185"/>
            <a:ext cx="736220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Meriem répond : « Il faut bien apprendre et chercher ! »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412D6DC-0700-0BF5-F10A-759179C8908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3F3D752-0AE4-FEA3-1476-49360D23E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EC554E7-946B-2E0B-97CE-87F490B9E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EB2C04C0-4BFD-4B56-AD9E-2D61824A65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9609" y="3129571"/>
            <a:ext cx="2864782" cy="28571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6250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Titre 1">
            <a:extLst>
              <a:ext uri="{FF2B5EF4-FFF2-40B4-BE49-F238E27FC236}">
                <a16:creationId xmlns:a16="http://schemas.microsoft.com/office/drawing/2014/main" id="{82D1671D-9CD1-1589-2B54-03E06E9EA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le dernier épisode. Comment vous avez trouvé l’histoire ?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F7BE39-5F3F-4444-B81B-9C812B3F0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975" y="2171358"/>
            <a:ext cx="6723529" cy="350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la clé dorée.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3" name="Nada-Wave">
            <a:hlinkClick r:id="" action="ppaction://media"/>
            <a:extLst>
              <a:ext uri="{FF2B5EF4-FFF2-40B4-BE49-F238E27FC236}">
                <a16:creationId xmlns:a16="http://schemas.microsoft.com/office/drawing/2014/main" id="{F6DA5A08-051A-3E58-2683-BF72237949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B727B91B-DDC5-223A-7A3C-31C354CE11B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La cour – Le couloir – La cantine – Une classe – La clé – Une cloche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9B27AB9-300F-465E-AA68-78CB4F4A6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579" y="1938625"/>
            <a:ext cx="1746113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E210DEA-87B9-41B7-A364-91EDF0E7B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451" y="4221571"/>
            <a:ext cx="1746113" cy="190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5FF1AA8-B1AE-416E-9200-9487C1C48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37" y="1938625"/>
            <a:ext cx="1746085" cy="1908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6177089-09B9-41D5-B169-D8DAA6783D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408" y="1938625"/>
            <a:ext cx="1746085" cy="190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53E2B7F-9A60-4D97-9B40-75191F9AE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79" y="4190285"/>
            <a:ext cx="1746085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AC5C339-8794-4236-8846-7E03E4129F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538" y="4190285"/>
            <a:ext cx="1746112" cy="1908000"/>
          </a:xfrm>
          <a:prstGeom prst="rect">
            <a:avLst/>
          </a:prstGeom>
        </p:spPr>
      </p:pic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/>
              <a:t> </a:t>
            </a:r>
            <a:r>
              <a:rPr lang="fr-FR" dirty="0">
                <a:solidFill>
                  <a:srgbClr val="DB03A2"/>
                </a:solidFill>
                <a:latin typeface="Dosis "/>
              </a:rPr>
              <a:t>La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MA" dirty="0"/>
              <a:t>cour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Le </a:t>
            </a:r>
            <a:r>
              <a:rPr lang="fr-MA" dirty="0"/>
              <a:t>couloir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5846126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DB03A2"/>
                </a:solidFill>
                <a:effectLst/>
                <a:uLnTx/>
                <a:uFillTx/>
                <a:latin typeface="Dosis "/>
                <a:ea typeface="+mn-ea"/>
                <a:cs typeface="+mn-cs"/>
              </a:rPr>
              <a:t>La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cantine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DB03A2"/>
                </a:solidFill>
                <a:latin typeface="Dosis "/>
              </a:rPr>
              <a:t>La</a:t>
            </a:r>
            <a:r>
              <a:rPr lang="fr-MA" dirty="0">
                <a:solidFill>
                  <a:srgbClr val="0070C0"/>
                </a:solidFill>
              </a:rPr>
              <a:t> </a:t>
            </a:r>
            <a:r>
              <a:rPr lang="fr-MA" dirty="0"/>
              <a:t>clé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FR" dirty="0"/>
              <a:t> cloche</a:t>
            </a:r>
            <a:endParaRPr lang="fr-MA" dirty="0"/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DB03A2"/>
                </a:solidFill>
                <a:effectLst/>
                <a:uLnTx/>
                <a:uFillTx/>
                <a:latin typeface="Dosis "/>
                <a:ea typeface="+mn-ea"/>
                <a:cs typeface="+mn-cs"/>
              </a:rPr>
              <a:t>Une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classe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E051F7F-766E-41E6-ACB7-EF87982629F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B1B7B36-7AF2-4305-A68D-BEA6DC851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4F3F81-3749-4471-9B39-14852FAB9D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487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60A948-3194-42B4-8D44-B6C74BFD3C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8D756D-FE5D-4395-8FCF-F532880ECFDB}">
  <ds:schemaRefs>
    <ds:schemaRef ds:uri="202b3bc9-e036-45c7-aea0-06aec8cd7a40"/>
    <ds:schemaRef ds:uri="f0534ec5-868f-4ce6-85c7-99f0612daa52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DFB3A64-5E2A-45EA-8AF0-AE627080BD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6347</TotalTime>
  <Words>1327</Words>
  <PresentationFormat>Affichage à l'écran (4:3)</PresentationFormat>
  <Paragraphs>219</Paragraphs>
  <Slides>73</Slides>
  <Notes>8</Notes>
  <HiddenSlides>0</HiddenSlides>
  <MMClips>7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12</vt:i4>
      </vt:variant>
      <vt:variant>
        <vt:lpstr>Titres des diapositives</vt:lpstr>
      </vt:variant>
      <vt:variant>
        <vt:i4>73</vt:i4>
      </vt:variant>
    </vt:vector>
  </HeadingPairs>
  <TitlesOfParts>
    <vt:vector size="96" baseType="lpstr">
      <vt:lpstr>Aptos Display</vt:lpstr>
      <vt:lpstr>Calibri</vt:lpstr>
      <vt:lpstr>Dosis SemiBold</vt:lpstr>
      <vt:lpstr>Mistral</vt:lpstr>
      <vt:lpstr>Arial</vt:lpstr>
      <vt:lpstr>Aptos</vt:lpstr>
      <vt:lpstr>Wingdings</vt:lpstr>
      <vt:lpstr>Dosis </vt:lpstr>
      <vt:lpstr>Dosis ExtraBold</vt:lpstr>
      <vt:lpstr>Dosis</vt:lpstr>
      <vt:lpstr>Dosis Medium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Thème Office</vt:lpstr>
      <vt:lpstr>02_New Voc_01-Présentation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 La cour – Le couloir – La cantine – Une classe – La clé – Une cloche</vt:lpstr>
      <vt:lpstr>Répétons ensemble :  Une glace – Une plante – Une plume – La plage – Une flûte – Le blé.</vt:lpstr>
      <vt:lpstr>Répétons ensemble :  Dessiner – Lire – Écrire – Une histoire – Colorier – Un tricot.</vt:lpstr>
      <vt:lpstr>Répétons ensemble :  Un bras – Le drapeau – Une prune – Drôle – Gris – Des frites.</vt:lpstr>
      <vt:lpstr>Répétons ensemble :  La lecture – L’écriture – Le dessin – Le coloriage – Un jouet  – Des lacets. </vt:lpstr>
      <vt:lpstr>Répétons ensemble :  Le boulanger – Le nez – Un bonnet – Violet – Le dîner  – Le goûter.</vt:lpstr>
      <vt:lpstr>Nous allons jouer au jeu des mots invisibles. </vt:lpstr>
      <vt:lpstr>Observez bien les images. Je vais masquer deux images. Qui veut expliquer la consigne dans sa langue ? </vt:lpstr>
      <vt:lpstr>Quelles sont les images qui manquent ?</vt:lpstr>
      <vt:lpstr>Les deux images qui manquent sont : neige et fontaine.</vt:lpstr>
      <vt:lpstr>Nous allons jouer au jeu des mots qui bougent. </vt:lpstr>
      <vt:lpstr>Observez bien les images. Je vais faire bouger deux images. Qui veut expliquer la consigne dans sa langue ? </vt:lpstr>
      <vt:lpstr>Quelles sont les images qui ont bougé ? </vt:lpstr>
      <vt:lpstr>Les deux images qui ont bougé sont : écouter et crier. </vt:lpstr>
      <vt:lpstr>Maintenant, nous allons faire de la lecture. Qui veut lire ces mots ?</vt:lpstr>
      <vt:lpstr>Qui veut lire ces mots ?</vt:lpstr>
      <vt:lpstr>Qui veut lire cette phrase ?</vt:lpstr>
      <vt:lpstr>Prenez vos ardoises. </vt:lpstr>
      <vt:lpstr>Qu’est-ce que c’est ? Qui veut répondre ? </vt:lpstr>
      <vt:lpstr>Écrivez le mot sur votre ardoise.</vt:lpstr>
      <vt:lpstr>Levez les ardoises. Je vais vérifier votre écriture. </vt:lpstr>
      <vt:lpstr>Corrigez.</vt:lpstr>
      <vt:lpstr>Qu’est-ce que c’est ? Qui veut répondre ? </vt:lpstr>
      <vt:lpstr>Écrivez le mot sur votre ardoise. </vt:lpstr>
      <vt:lpstr>Levez les ardoises. Je vais vérifier votre écriture. </vt:lpstr>
      <vt:lpstr>Corrigez.</vt:lpstr>
      <vt:lpstr>Prenez vos cahiers.</vt:lpstr>
      <vt:lpstr>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Maintenant, c’est l’activité des questions en rafales. Je vais désigner des élèves au hasard pour répondre. Tenez-vous prêts. </vt:lpstr>
      <vt:lpstr>Comment ça va ? </vt:lpstr>
      <vt:lpstr>Comment tu t’appelles ?</vt:lpstr>
      <vt:lpstr>Tu es en quelle classe ?</vt:lpstr>
      <vt:lpstr>Tu es dans quelle école ?</vt:lpstr>
      <vt:lpstr>Comment tu vas à l’école ?</vt:lpstr>
      <vt:lpstr>Où sont les élèves ? </vt:lpstr>
      <vt:lpstr>Où est la maitresse ? </vt:lpstr>
      <vt:lpstr>Qu’est-ce que tu fais à l’école ? </vt:lpstr>
      <vt:lpstr>Qu’est-ce que tu aimes faire à l’école ? </vt:lpstr>
      <vt:lpstr>Qu’est-ce que tu dois faire à l’école ? </vt:lpstr>
      <vt:lpstr>Qu’est-ce que tu ne dois pas faire à l’école ? </vt:lpstr>
      <vt:lpstr>Plan de la séance 6</vt:lpstr>
      <vt:lpstr>Nous avons déjà vu les trois premiers épisodes de l’histoire « La clé dorée ». Qui veut nous rappeler ce qu’on a vu dans ces épisodes ? En français ou dans votre langue. </vt:lpstr>
      <vt:lpstr>On va regarder le troisième épisode une nouvelle fois. Après, on verra le quatrième épisode. Soyez attentifs.</vt:lpstr>
      <vt:lpstr>Lecture de la vidéo.</vt:lpstr>
      <vt:lpstr>Maintenant, nous allons découvrir un nouvel épisode de notre histoire « la clé dorée ». Est-ce que vous êtes prêts ? Écoutez bien. </vt:lpstr>
      <vt:lpstr>Lecture de la vidéo.</vt:lpstr>
      <vt:lpstr>Nous allons écouter l’histoire une deuxième fois. Soyez attentifs.</vt:lpstr>
      <vt:lpstr>Lecture de la vidéo.</vt:lpstr>
      <vt:lpstr>Où Adam et Meriem voient-ils la maîtresse ?</vt:lpstr>
      <vt:lpstr>Adam et Meriem voient la maîtresse près de la fontaine.</vt:lpstr>
      <vt:lpstr>Que raconte Adam ?</vt:lpstr>
      <vt:lpstr>Adam raconte l’histoire : la clé, les messages, la boîte et le coffre.</vt:lpstr>
      <vt:lpstr>Que dit la maîtresse après l’histoire ?</vt:lpstr>
      <vt:lpstr>La maîtresse dit : « Bravo ! Vous avez trouvé tous les indices. C’est un jeu d’enquête. »</vt:lpstr>
      <vt:lpstr>Que sort la maîtresse ?</vt:lpstr>
      <vt:lpstr>La maîtresse sort deux  loupes d’un petit sac en laine.</vt:lpstr>
      <vt:lpstr>Quelle question pose Adam ?</vt:lpstr>
      <vt:lpstr>Adam dit : « Qu’est-ce qu’il faut faire pour bien trouver les solutions ? »</vt:lpstr>
      <vt:lpstr>Que répond Meriem ?</vt:lpstr>
      <vt:lpstr>Meriem répond : « Il faut bien apprendre et chercher ! »</vt:lpstr>
      <vt:lpstr>C’est le dernier épisode. Comment vous avez trouvé l’histoire ? </vt:lpstr>
      <vt:lpstr>À la maison, faites un dessin sur l’histoire de la clé dorée. </vt:lpstr>
      <vt:lpstr>La séance d’aujourd’hui est terminée. À bientôt.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2026-01-10T11:23:29Z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