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</p:sldMasterIdLst>
  <p:notesMasterIdLst>
    <p:notesMasterId r:id="rId89"/>
  </p:notesMasterIdLst>
  <p:sldIdLst>
    <p:sldId id="256" r:id="rId16"/>
    <p:sldId id="1029" r:id="rId17"/>
    <p:sldId id="705" r:id="rId18"/>
    <p:sldId id="1085" r:id="rId19"/>
    <p:sldId id="1075" r:id="rId20"/>
    <p:sldId id="1098" r:id="rId21"/>
    <p:sldId id="1041" r:id="rId22"/>
    <p:sldId id="1040" r:id="rId23"/>
    <p:sldId id="1146" r:id="rId24"/>
    <p:sldId id="1147" r:id="rId25"/>
    <p:sldId id="866" r:id="rId26"/>
    <p:sldId id="878" r:id="rId27"/>
    <p:sldId id="1170" r:id="rId28"/>
    <p:sldId id="1171" r:id="rId29"/>
    <p:sldId id="1092" r:id="rId30"/>
    <p:sldId id="1150" r:id="rId31"/>
    <p:sldId id="1180" r:id="rId32"/>
    <p:sldId id="1151" r:id="rId33"/>
    <p:sldId id="1124" r:id="rId34"/>
    <p:sldId id="1175" r:id="rId35"/>
    <p:sldId id="1177" r:id="rId36"/>
    <p:sldId id="1178" r:id="rId37"/>
    <p:sldId id="645" r:id="rId38"/>
    <p:sldId id="1115" r:id="rId39"/>
    <p:sldId id="1093" r:id="rId40"/>
    <p:sldId id="1062" r:id="rId41"/>
    <p:sldId id="1111" r:id="rId42"/>
    <p:sldId id="1046" r:id="rId43"/>
    <p:sldId id="1078" r:id="rId44"/>
    <p:sldId id="1067" r:id="rId45"/>
    <p:sldId id="1112" r:id="rId46"/>
    <p:sldId id="1068" r:id="rId47"/>
    <p:sldId id="1079" r:id="rId48"/>
    <p:sldId id="1070" r:id="rId49"/>
    <p:sldId id="779" r:id="rId50"/>
    <p:sldId id="1082" r:id="rId51"/>
    <p:sldId id="1096" r:id="rId52"/>
    <p:sldId id="1084" r:id="rId53"/>
    <p:sldId id="1035" r:id="rId54"/>
    <p:sldId id="715" r:id="rId55"/>
    <p:sldId id="1044" r:id="rId56"/>
    <p:sldId id="1133" r:id="rId57"/>
    <p:sldId id="1134" r:id="rId58"/>
    <p:sldId id="1139" r:id="rId59"/>
    <p:sldId id="1048" r:id="rId60"/>
    <p:sldId id="1140" r:id="rId61"/>
    <p:sldId id="1166" r:id="rId62"/>
    <p:sldId id="1172" r:id="rId63"/>
    <p:sldId id="1186" r:id="rId64"/>
    <p:sldId id="1187" r:id="rId65"/>
    <p:sldId id="1103" r:id="rId66"/>
    <p:sldId id="716" r:id="rId67"/>
    <p:sldId id="1156" r:id="rId68"/>
    <p:sldId id="1173" r:id="rId69"/>
    <p:sldId id="1105" r:id="rId70"/>
    <p:sldId id="1106" r:id="rId71"/>
    <p:sldId id="1169" r:id="rId72"/>
    <p:sldId id="1181" r:id="rId73"/>
    <p:sldId id="1090" r:id="rId74"/>
    <p:sldId id="1050" r:id="rId75"/>
    <p:sldId id="1051" r:id="rId76"/>
    <p:sldId id="1052" r:id="rId77"/>
    <p:sldId id="1091" r:id="rId78"/>
    <p:sldId id="1039" r:id="rId79"/>
    <p:sldId id="1161" r:id="rId80"/>
    <p:sldId id="1162" r:id="rId81"/>
    <p:sldId id="1182" r:id="rId82"/>
    <p:sldId id="1183" r:id="rId83"/>
    <p:sldId id="1184" r:id="rId84"/>
    <p:sldId id="1185" r:id="rId85"/>
    <p:sldId id="1056" r:id="rId86"/>
    <p:sldId id="1057" r:id="rId87"/>
    <p:sldId id="689" r:id="rId88"/>
  </p:sldIdLst>
  <p:sldSz cx="9144000" cy="6858000" type="screen4x3"/>
  <p:notesSz cx="6735763" cy="9866313"/>
  <p:embeddedFontLst>
    <p:embeddedFont>
      <p:font typeface="Dosis" pitchFamily="2" charset="0"/>
      <p:regular r:id="rId90"/>
      <p:bold r:id="rId91"/>
    </p:embeddedFont>
    <p:embeddedFont>
      <p:font typeface="Dosis ExtraBold" pitchFamily="2" charset="0"/>
      <p:bold r:id="rId92"/>
    </p:embeddedFont>
    <p:embeddedFont>
      <p:font typeface="Dosis Medium" pitchFamily="2" charset="0"/>
      <p:regular r:id="rId93"/>
      <p:bold r:id="rId94"/>
    </p:embeddedFont>
    <p:embeddedFont>
      <p:font typeface="Dosis SemiBold" pitchFamily="2" charset="0"/>
      <p:regular r:id="rId95"/>
      <p:bold r:id="rId96"/>
    </p:embeddedFont>
    <p:embeddedFont>
      <p:font typeface="Mistral" panose="03090702030407020403" pitchFamily="66" charset="0"/>
      <p:regular r:id="rId9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2AB6D7"/>
    <a:srgbClr val="565F88"/>
    <a:srgbClr val="E420A3"/>
    <a:srgbClr val="EAF8FE"/>
    <a:srgbClr val="A1A6BC"/>
    <a:srgbClr val="55B7DE"/>
    <a:srgbClr val="4B5377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108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microsoft.com/office/2018/10/relationships/authors" Target="authors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font" Target="fonts/font5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font" Target="fonts/font8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6.xml"/><Relationship Id="rId92" Type="http://schemas.openxmlformats.org/officeDocument/2006/relationships/font" Target="fonts/font3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font" Target="fonts/font4.fntdata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65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1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601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7984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5580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50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854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976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1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2061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579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21576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8023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73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34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6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7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6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5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9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7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3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6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9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1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452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2.png"/><Relationship Id="rId7" Type="http://schemas.openxmlformats.org/officeDocument/2006/relationships/image" Target="../media/image7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9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1.gif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93.png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1.gif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1.gif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2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2788BAB-3941-4F9A-9850-5188B41BF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glace – Une plante – Une plume – La plage – Une flûte – Le blé.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94121"/>
            <a:ext cx="1746112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glace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plante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Une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plume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/>
              <a:t>flûte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blé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plage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19A0278-EF53-4961-9BD5-BF76653E83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DE175C-B2C9-48E0-BB28-DF1803B7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024171-E69D-4E83-B299-1E62153CF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4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Dessiner – Lire – Écrire – Une histoire – Colorier – Un tricot.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Dessiner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Lire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Colorier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FR" dirty="0"/>
              <a:t> tricot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Une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histoire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DA52D-C6E7-4DC7-ABB4-36FD444B6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4446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24520F-8B6F-4BC0-8E10-8DE601961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91" y="1923273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90D7F4-01F3-434F-A79D-5F9AD7159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67" y="1923273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7ED9A9-7AF6-4CE8-B034-643CA61A0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3273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458CC1-D56C-4A33-9F4D-174167879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54" y="4314446"/>
            <a:ext cx="1713322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D7C6634-7CE5-447D-A20E-8E6FBD341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39603"/>
            <a:ext cx="1711300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8500C51-2463-4DF8-958C-C612A5C3F7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5DE74F5-F767-4715-A55F-242A904A3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721244F-22E3-4440-99D5-C4EE89A59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 bras – Le drapeau – Une prune – Drôle – Gris – Des frites.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MA" dirty="0"/>
              <a:t> bras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"/>
              </a:rPr>
              <a:t> </a:t>
            </a:r>
            <a:r>
              <a:rPr lang="fr-MA" dirty="0"/>
              <a:t>drapeau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Une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prune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/>
              <a:t>Gris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/>
              <a:t>Des frites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Drôle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8CBF623-E758-49DF-B9D1-739E5DDB9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091216"/>
            <a:ext cx="1711313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DEFDB7B-4AFE-4F63-B4EC-E4707CE3A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0" y="4091216"/>
            <a:ext cx="1711313" cy="187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CE711F3-6E7D-4E07-AF98-7752F312F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608119"/>
            <a:ext cx="1713152" cy="187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C28D95-7AE4-482B-B3D6-B41AFE939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608119"/>
            <a:ext cx="1713152" cy="1872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ED2FE88-EF9C-41B5-A51F-250C9821C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608119"/>
            <a:ext cx="1711313" cy="1872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26F7589-9ABC-492C-95C1-327E79B51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23" y="4091216"/>
            <a:ext cx="1711313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7562CB64-F21B-4EB6-B15D-A3F9300965F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5D17552-C247-4D29-BE47-4F3F434E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387C2BB-F4C5-404D-959F-4E8D1C0F2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La lecture – L’écriture – Le dessin – Le coloriage – Un jouet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Des lacets.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lecture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L’écriture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dessin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/>
              <a:t>Des lacets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Une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histoire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24520F-8B6F-4BC0-8E10-8DE601961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75" y="1868420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90D7F4-01F3-434F-A79D-5F9AD7159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1877092"/>
            <a:ext cx="1711300" cy="1872000"/>
          </a:xfrm>
          <a:prstGeom prst="rect">
            <a:avLst/>
          </a:prstGeom>
        </p:spPr>
      </p:pic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jouet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87A3B0D-E274-468E-AA68-8A15C2418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875154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EE61F2-22E2-45A0-BF3A-BFE0415AD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5" y="4314446"/>
            <a:ext cx="1713166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FDAE180-17B9-47D6-BB2B-E0881C93B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9" y="4314446"/>
            <a:ext cx="1713154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9535611-BC2C-450D-8FBB-D97D7DCA3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4" y="4314446"/>
            <a:ext cx="1711297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C87C6C9D-8852-439E-B463-44E28EEA3B3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47A6D80-D23C-4F94-972A-2EB4DA27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7525BB-FB58-4B1A-A894-2832D19A2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4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Le boulanger – Le nez – Un bonnet – Violet – Le dîner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Le goûter.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61734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/>
              <a:t> boulanger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0779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nez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954061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Un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bonnet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dîner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FR" dirty="0"/>
              <a:t> goûter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083643" y="6086200"/>
            <a:ext cx="17113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Violet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3847E8-E54C-491B-A365-E90CD3F82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33" y="1940328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263281-B99F-4C0E-9A23-E5C643FC3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0611"/>
            <a:ext cx="1711300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54F5A3-2328-40AD-9A79-B1C9B3A37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1938190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81EF72F-1E84-4B2B-8F60-7E5E26E3E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10611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0B2B773-3DB4-4535-8D1C-81BF98DBE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9170"/>
            <a:ext cx="1711300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D90CABB-FBEF-4FF9-8FE3-0AD4C3B1C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85" y="4310611"/>
            <a:ext cx="1711300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F9536D72-2EE4-4CB7-9511-B21D0EDECB9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F79D411-11AE-46BF-B2CC-A831DCCC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AEA665B-C7A8-41C7-8B17-A5C179D16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1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2161C4A-FE73-45FA-A277-BAC7E2EA3B3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8FDD8E2-0AA5-4D3D-8002-4D4EAC5A4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FFB6222-BED5-496B-90DB-EA85A8A6E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dans sa langue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4F2167-016E-4046-80C7-2E0C86014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8" y="1877092"/>
            <a:ext cx="1717581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08B02D-69EB-4A6D-BBBC-FEFCDC58B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92" y="4337139"/>
            <a:ext cx="1717581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935DE91-EA27-4374-B061-047859122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7" y="4337139"/>
            <a:ext cx="1717581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91DDDB-E00E-4E11-9C43-54E71448A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2" y="1877092"/>
            <a:ext cx="1717581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2C91647-086B-432D-A0F0-CF95F21BE3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35" y="1877092"/>
            <a:ext cx="1717581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E2F6CCE-FC48-4F23-BB54-4950729E99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0" y="4337139"/>
            <a:ext cx="1717581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7D71E86-1FF5-476F-A823-6830585E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8" y="1877092"/>
            <a:ext cx="1717581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DE9B59-5040-4764-B076-137F9D492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92" y="4337139"/>
            <a:ext cx="1717581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B539198-56A0-4741-B272-F741B4B55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2" y="1877092"/>
            <a:ext cx="1717581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01F27A4-14CF-4CFA-A1E7-4154B27C4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0" y="4337139"/>
            <a:ext cx="1717581" cy="187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65BB8E-B328-45E2-99FD-D73D142A3121}"/>
              </a:ext>
            </a:extLst>
          </p:cNvPr>
          <p:cNvSpPr txBox="1"/>
          <p:nvPr/>
        </p:nvSpPr>
        <p:spPr>
          <a:xfrm>
            <a:off x="3929589" y="1812529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5B5D45-B9CD-4606-A10F-DFCAF9C92BEE}"/>
              </a:ext>
            </a:extLst>
          </p:cNvPr>
          <p:cNvSpPr txBox="1"/>
          <p:nvPr/>
        </p:nvSpPr>
        <p:spPr>
          <a:xfrm>
            <a:off x="6651945" y="4009646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8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neige et fontaine.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1FB6895-9A73-45D8-910B-0ABC71E91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8" y="1877092"/>
            <a:ext cx="1717581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C5AF0B-3899-47CD-BDB9-3F32C2441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92" y="4337139"/>
            <a:ext cx="1717581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9F27303-F691-41DE-BFC9-7E61B8642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7" y="4337139"/>
            <a:ext cx="1717581" cy="1872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7DD0666-A5D2-4321-8C6A-60396036F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2" y="1877092"/>
            <a:ext cx="1717581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749A611-D6E6-4E33-84E4-85161EE41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35" y="1877092"/>
            <a:ext cx="1717581" cy="1872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6B6CB6-D6D5-4ED3-A34F-4AAAD99EF1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0" y="4337139"/>
            <a:ext cx="1717581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2B58CE2-D45F-4D61-B76B-4C1438F1533F}"/>
              </a:ext>
            </a:extLst>
          </p:cNvPr>
          <p:cNvGrpSpPr/>
          <p:nvPr/>
        </p:nvGrpSpPr>
        <p:grpSpPr>
          <a:xfrm>
            <a:off x="28805" y="65525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9C84858-B904-4430-9E3E-B81D4C38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2E5E692-7E71-4D5E-964E-DB6C22428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faire bouger deux images. Qui veut expliquer la consigne dans sa langue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558A50-BF25-4DA4-B155-03D99E06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300189"/>
            <a:ext cx="1711300" cy="187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A86049-46CA-4F8B-9C39-014525130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54565"/>
            <a:ext cx="1711300" cy="18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73DB3D-A87E-419A-B793-E202E83C7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4300189"/>
            <a:ext cx="1711300" cy="187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21AA97-07C8-4139-932D-78B0EAA0C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25" y="1854565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120497-AF4E-494A-9605-2D8A05E51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29" y="4300189"/>
            <a:ext cx="1711300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953871-2AB9-4373-90E7-5CE8EDEC7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1825072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558A50-BF25-4DA4-B155-03D99E06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300189"/>
            <a:ext cx="1711300" cy="187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A86049-46CA-4F8B-9C39-014525130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54565"/>
            <a:ext cx="1711300" cy="18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73DB3D-A87E-419A-B793-E202E83C7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29" y="1825072"/>
            <a:ext cx="1711300" cy="187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21AA97-07C8-4139-932D-78B0EAA0C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4300189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120497-AF4E-494A-9605-2D8A05E51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29" y="4300189"/>
            <a:ext cx="1711300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953871-2AB9-4373-90E7-5CE8EDEC7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1825072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écouter et crier.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558A50-BF25-4DA4-B155-03D99E065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300189"/>
            <a:ext cx="1711300" cy="187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A86049-46CA-4F8B-9C39-014525130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54565"/>
            <a:ext cx="1711300" cy="18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73DB3D-A87E-419A-B793-E202E83C7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29" y="1825072"/>
            <a:ext cx="1711300" cy="1872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21AA97-07C8-4139-932D-78B0EAA0C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4300189"/>
            <a:ext cx="1711300" cy="1872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120497-AF4E-494A-9605-2D8A05E51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29" y="4300189"/>
            <a:ext cx="1711300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953871-2AB9-4373-90E7-5CE8EDEC7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1825072"/>
            <a:ext cx="1711300" cy="18720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DDD5088-D68B-4309-82E7-05552AAE90E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810D843-1F16-4C0E-8528-AE8AF8DB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FA907C-8B51-4226-B9B0-5696336B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64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la lecture. 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37022060-4912-583D-31B5-6EC9976759B1}"/>
              </a:ext>
            </a:extLst>
          </p:cNvPr>
          <p:cNvSpPr txBox="1">
            <a:spLocks/>
          </p:cNvSpPr>
          <p:nvPr/>
        </p:nvSpPr>
        <p:spPr>
          <a:xfrm>
            <a:off x="407254" y="423077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lvl="0"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des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5900E00-A149-072F-AB7C-972001D6A0D1}"/>
              </a:ext>
            </a:extLst>
          </p:cNvPr>
          <p:cNvSpPr txBox="1">
            <a:spLocks/>
          </p:cNvSpPr>
          <p:nvPr/>
        </p:nvSpPr>
        <p:spPr>
          <a:xfrm>
            <a:off x="3156365" y="423077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lacets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49D014-EFE9-AA18-C193-ADBD3924FA87}"/>
              </a:ext>
            </a:extLst>
          </p:cNvPr>
          <p:cNvSpPr txBox="1">
            <a:spLocks/>
          </p:cNvSpPr>
          <p:nvPr/>
        </p:nvSpPr>
        <p:spPr>
          <a:xfrm>
            <a:off x="5698751" y="436055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sz="3600" dirty="0">
                <a:latin typeface="Dosis SemiBold" pitchFamily="2" charset="0"/>
              </a:rPr>
              <a:t>partez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D7F12330-329C-F818-ED99-5A40C7AAEF82}"/>
              </a:ext>
            </a:extLst>
          </p:cNvPr>
          <p:cNvSpPr txBox="1">
            <a:spLocks/>
          </p:cNvSpPr>
          <p:nvPr/>
        </p:nvSpPr>
        <p:spPr>
          <a:xfrm>
            <a:off x="346320" y="2792414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lvl="0">
              <a:defRPr/>
            </a:pPr>
            <a:r>
              <a:rPr lang="fr-MA" sz="3600" dirty="0">
                <a:latin typeface="Dosis SemiBold" pitchFamily="2" charset="0"/>
              </a:rPr>
              <a:t>nez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DC52716D-BA7E-37E6-3884-3AF88B94B001}"/>
              </a:ext>
            </a:extLst>
          </p:cNvPr>
          <p:cNvSpPr txBox="1">
            <a:spLocks/>
          </p:cNvSpPr>
          <p:nvPr/>
        </p:nvSpPr>
        <p:spPr>
          <a:xfrm>
            <a:off x="3156365" y="2792414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dîner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63BD856A-C500-E827-90D2-C408F445997F}"/>
              </a:ext>
            </a:extLst>
          </p:cNvPr>
          <p:cNvSpPr txBox="1">
            <a:spLocks/>
          </p:cNvSpPr>
          <p:nvPr/>
        </p:nvSpPr>
        <p:spPr>
          <a:xfrm>
            <a:off x="5698751" y="2922196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latin typeface="Dosis SemiBold" pitchFamily="2" charset="0"/>
              </a:rPr>
              <a:t>bonnet</a:t>
            </a: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5B5F9472-9011-91B7-5814-A28BB2D759A5}"/>
              </a:ext>
            </a:extLst>
          </p:cNvPr>
          <p:cNvSpPr txBox="1">
            <a:spLocks/>
          </p:cNvSpPr>
          <p:nvPr/>
        </p:nvSpPr>
        <p:spPr>
          <a:xfrm>
            <a:off x="407254" y="423077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lvl="0"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sortez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06B2DB1-5365-A18B-3478-E577576ADB0B}"/>
              </a:ext>
            </a:extLst>
          </p:cNvPr>
          <p:cNvSpPr txBox="1">
            <a:spLocks/>
          </p:cNvSpPr>
          <p:nvPr/>
        </p:nvSpPr>
        <p:spPr>
          <a:xfrm>
            <a:off x="3156365" y="4230773"/>
            <a:ext cx="2691359" cy="341227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boulanger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34AD527D-6B33-E5C7-C475-219E8D18384B}"/>
              </a:ext>
            </a:extLst>
          </p:cNvPr>
          <p:cNvSpPr txBox="1">
            <a:spLocks/>
          </p:cNvSpPr>
          <p:nvPr/>
        </p:nvSpPr>
        <p:spPr>
          <a:xfrm>
            <a:off x="5698751" y="436055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fouet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6294EC14-9DAE-713A-0AA4-E7A1BF2C9812}"/>
              </a:ext>
            </a:extLst>
          </p:cNvPr>
          <p:cNvSpPr txBox="1">
            <a:spLocks/>
          </p:cNvSpPr>
          <p:nvPr/>
        </p:nvSpPr>
        <p:spPr>
          <a:xfrm>
            <a:off x="407254" y="2792414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lvl="0"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boucher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0FA53242-AC0D-E97C-CC01-7F538036FF78}"/>
              </a:ext>
            </a:extLst>
          </p:cNvPr>
          <p:cNvSpPr txBox="1">
            <a:spLocks/>
          </p:cNvSpPr>
          <p:nvPr/>
        </p:nvSpPr>
        <p:spPr>
          <a:xfrm>
            <a:off x="3156365" y="2792414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jouet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BE004D05-95D3-C696-64F3-3C3250B7FDE9}"/>
              </a:ext>
            </a:extLst>
          </p:cNvPr>
          <p:cNvSpPr txBox="1">
            <a:spLocks/>
          </p:cNvSpPr>
          <p:nvPr/>
        </p:nvSpPr>
        <p:spPr>
          <a:xfrm>
            <a:off x="5698751" y="2922196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latin typeface="Dosis SemiBold" pitchFamily="2" charset="0"/>
              </a:rPr>
              <a:t>les</a:t>
            </a:r>
          </a:p>
        </p:txBody>
      </p:sp>
    </p:spTree>
    <p:extLst>
      <p:ext uri="{BB962C8B-B14F-4D97-AF65-F5344CB8AC3E}">
        <p14:creationId xmlns:p14="http://schemas.microsoft.com/office/powerpoint/2010/main" val="15343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1079796" y="2978877"/>
            <a:ext cx="698440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 Sami lance le ballon dans le filet.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6FB8B29-ED40-95D7-CDF8-F4F403017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92" y="2254176"/>
            <a:ext cx="2746216" cy="29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34190D4-A42B-0B5F-831D-34F5C3D6E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92" y="2254176"/>
            <a:ext cx="2746216" cy="29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8128FAE-EC96-4792-A62A-DFD60659CEFC}"/>
              </a:ext>
            </a:extLst>
          </p:cNvPr>
          <p:cNvGrpSpPr/>
          <p:nvPr/>
        </p:nvGrpSpPr>
        <p:grpSpPr>
          <a:xfrm>
            <a:off x="1692000" y="2514600"/>
            <a:ext cx="5839600" cy="2710081"/>
            <a:chOff x="1692000" y="2514600"/>
            <a:chExt cx="5839600" cy="2710081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F088B131-91E0-4E50-89B0-897B954B3D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514600"/>
              <a:ext cx="5839600" cy="271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0EA015BF-8F24-4ECF-8C35-E5E7DD709162}"/>
                </a:ext>
              </a:extLst>
            </p:cNvPr>
            <p:cNvSpPr txBox="1"/>
            <p:nvPr/>
          </p:nvSpPr>
          <p:spPr>
            <a:xfrm>
              <a:off x="2784199" y="3139526"/>
              <a:ext cx="4310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La neige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2470D-D01D-25B2-686B-DF74EF3A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73316-ED3F-1DE3-21A0-91157622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3D696A-48A2-C366-926C-E451CE7F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3547CA-BC9E-9817-1029-0383F63D3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23" y="2190620"/>
            <a:ext cx="2630553" cy="28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48A3-5FEC-4961-7A8A-063EBC4CB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3A4E0C0-A4CA-E9D4-5B5D-A7B188BC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B12600-B115-CCF3-FBC4-06B4B4FB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46FF3E-AD8D-819F-BD86-4FD361D71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23" y="2053818"/>
            <a:ext cx="2833753" cy="30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289F1-00F2-A256-1389-495B62A0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FC41F-3955-79D3-142B-A3CEF34F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49B362-1032-65A3-3A78-552B3085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50F1299-5F10-665C-3119-44ADD0946DF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AF0091E-831B-89EF-0786-86BAFD31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D7AFBD-3976-8F60-199D-E6DC1B3DB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2DF5-AD43-2979-D16C-A454B6CF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C36600D-DA20-296A-7673-8C518D900F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53B786-D4F4-BB58-9CA4-8E77075F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BA92BE-B42C-5449-C526-3F1A5D9B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33FA9CFF-7292-0AF1-51AC-92758360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E390158-5385-40A0-9935-292151F50984}"/>
              </a:ext>
            </a:extLst>
          </p:cNvPr>
          <p:cNvGrpSpPr/>
          <p:nvPr/>
        </p:nvGrpSpPr>
        <p:grpSpPr>
          <a:xfrm>
            <a:off x="1692000" y="2451100"/>
            <a:ext cx="5839600" cy="2684681"/>
            <a:chOff x="1692000" y="2451100"/>
            <a:chExt cx="5839600" cy="2684681"/>
          </a:xfrm>
        </p:grpSpPr>
        <p:pic>
          <p:nvPicPr>
            <p:cNvPr id="12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CFA26F6-663C-4390-ABFB-094356F32C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51100"/>
              <a:ext cx="5839600" cy="268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8DBF346-A1DA-48B6-A315-7349AEAA6DB9}"/>
                </a:ext>
              </a:extLst>
            </p:cNvPr>
            <p:cNvSpPr txBox="1"/>
            <p:nvPr/>
          </p:nvSpPr>
          <p:spPr>
            <a:xfrm>
              <a:off x="2784199" y="3076462"/>
              <a:ext cx="4547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Un dromadaire</a:t>
              </a:r>
              <a:endParaRPr lang="fr-FR" sz="24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7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2D3860-4972-C57C-A15A-A8EFA9ED05E0}"/>
              </a:ext>
            </a:extLst>
          </p:cNvPr>
          <p:cNvSpPr/>
          <p:nvPr/>
        </p:nvSpPr>
        <p:spPr>
          <a:xfrm>
            <a:off x="612000" y="3115242"/>
            <a:ext cx="179507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507CEB-479D-9D1A-ECA2-D731F5FD5B94}"/>
              </a:ext>
            </a:extLst>
          </p:cNvPr>
          <p:cNvSpPr txBox="1"/>
          <p:nvPr/>
        </p:nvSpPr>
        <p:spPr>
          <a:xfrm>
            <a:off x="658991" y="3159632"/>
            <a:ext cx="176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Dosis SemiBold" pitchFamily="2" charset="0"/>
              </a:rPr>
              <a:t>attachez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3005419" y="3115242"/>
            <a:ext cx="263582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2993344" y="3159632"/>
            <a:ext cx="247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</a:rPr>
              <a:t>les lacets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53DF62-B3F8-C739-F3F9-4567E95505EC}"/>
              </a:ext>
            </a:extLst>
          </p:cNvPr>
          <p:cNvSpPr/>
          <p:nvPr/>
        </p:nvSpPr>
        <p:spPr>
          <a:xfrm>
            <a:off x="6050205" y="3115242"/>
            <a:ext cx="240285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11658F-3237-17BE-BE61-78D7A56E85A0}"/>
              </a:ext>
            </a:extLst>
          </p:cNvPr>
          <p:cNvSpPr txBox="1"/>
          <p:nvPr/>
        </p:nvSpPr>
        <p:spPr>
          <a:xfrm>
            <a:off x="5974342" y="3159632"/>
            <a:ext cx="2557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</a:rPr>
              <a:t>vous </a:t>
            </a:r>
          </a:p>
        </p:txBody>
      </p: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B07294B-7152-4AAA-BDA5-276513709F4A}"/>
              </a:ext>
            </a:extLst>
          </p:cNvPr>
          <p:cNvGrpSpPr/>
          <p:nvPr/>
        </p:nvGrpSpPr>
        <p:grpSpPr>
          <a:xfrm>
            <a:off x="834901" y="2842400"/>
            <a:ext cx="7697099" cy="1790700"/>
            <a:chOff x="834901" y="3429000"/>
            <a:chExt cx="7697099" cy="1790700"/>
          </a:xfrm>
        </p:grpSpPr>
        <p:pic>
          <p:nvPicPr>
            <p:cNvPr id="205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0F6974C2-2FF4-4EE7-9663-DC2430414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2" t="28294" b="38328"/>
            <a:stretch/>
          </p:blipFill>
          <p:spPr bwMode="auto">
            <a:xfrm>
              <a:off x="834901" y="3429000"/>
              <a:ext cx="757103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F55FFF4-3B0D-4B92-AB56-FAF9272DE78A}"/>
                </a:ext>
              </a:extLst>
            </p:cNvPr>
            <p:cNvSpPr txBox="1"/>
            <p:nvPr/>
          </p:nvSpPr>
          <p:spPr>
            <a:xfrm>
              <a:off x="1692000" y="3833901"/>
              <a:ext cx="684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2196B1"/>
                  </a:solidFill>
                  <a:latin typeface="Dosis SemiBold" panose="020B0604020202020204" charset="0"/>
                </a:rPr>
                <a:t>V</a:t>
              </a:r>
              <a:r>
                <a:rPr lang="fr-FR" sz="3600" dirty="0">
                  <a:solidFill>
                    <a:srgbClr val="565F88"/>
                  </a:solidFill>
                  <a:latin typeface="Dosis SemiBold" panose="020B0604020202020204" charset="0"/>
                </a:rPr>
                <a:t>ous    attachez    les    lacets</a:t>
              </a:r>
              <a:r>
                <a:rPr lang="fr-FR" sz="3600" dirty="0">
                  <a:solidFill>
                    <a:srgbClr val="2196B1"/>
                  </a:solidFill>
                  <a:latin typeface="Dosis SemiBold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EDE546DD-2F34-4BF8-8137-1BC44E201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1" y="2642158"/>
            <a:ext cx="1551688" cy="2620114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413E4145-42C8-4D28-8C7E-2A620AC0EFFF}"/>
              </a:ext>
            </a:extLst>
          </p:cNvPr>
          <p:cNvGrpSpPr/>
          <p:nvPr/>
        </p:nvGrpSpPr>
        <p:grpSpPr>
          <a:xfrm>
            <a:off x="297551" y="2684329"/>
            <a:ext cx="3386816" cy="2620114"/>
            <a:chOff x="37838" y="2133000"/>
            <a:chExt cx="3379746" cy="262011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555C09E-1D6B-4224-A93A-F4E69694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8" y="2161114"/>
              <a:ext cx="1689873" cy="2592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2243C51-F13E-4665-9F54-C1A7F2A05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711" y="2133000"/>
              <a:ext cx="1689873" cy="25920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4FAFD1F-B3B3-4709-AD0F-61331552465D}"/>
              </a:ext>
            </a:extLst>
          </p:cNvPr>
          <p:cNvGrpSpPr/>
          <p:nvPr/>
        </p:nvGrpSpPr>
        <p:grpSpPr>
          <a:xfrm>
            <a:off x="3701163" y="2642158"/>
            <a:ext cx="3386816" cy="2620114"/>
            <a:chOff x="3775188" y="2133000"/>
            <a:chExt cx="3379746" cy="262011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C9C1D9F-1FDF-4384-B82E-5D1EF086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88" y="2161114"/>
              <a:ext cx="1689873" cy="2592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213EB4D-4474-459D-AB4C-69F1BE5A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061" y="2133000"/>
              <a:ext cx="1689873" cy="25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9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42606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vas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sont les élèves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2369909" y="1734448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sont les élèves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EAF5F7-C2A8-4C2F-9684-ABF68A2C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87" y="2998868"/>
            <a:ext cx="214142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la maitresse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2042429" y="1741142"/>
            <a:ext cx="630797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la maitresse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BA333F-7A2D-42B8-8885-54ABC314A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57" y="3058838"/>
            <a:ext cx="2473243" cy="270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48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41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03216-DD5D-941D-A53A-4338E5D9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DA5D84-017F-1281-F56B-C457B95E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dois faire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782E70C-85FA-8290-B722-6F8BA1A11E50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dois faire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D81ABEA-D397-62A2-5A3D-A66C494DC86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C448CC2-47E5-87A7-3F71-2CB5BD6DE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29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501582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32000" y="547457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32000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48208" y="3907288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srgbClr val="757575"/>
                </a:solidFill>
              </a:rPr>
              <a:t>Oral – Acte de parole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Lecture – Graphèmes : ai - </a:t>
            </a:r>
            <a:r>
              <a:rPr lang="fr-FR" dirty="0" err="1">
                <a:solidFill>
                  <a:srgbClr val="757575"/>
                </a:solidFill>
              </a:rPr>
              <a:t>ei</a:t>
            </a:r>
            <a:r>
              <a:rPr lang="fr-FR" dirty="0">
                <a:solidFill>
                  <a:srgbClr val="757575"/>
                </a:solidFill>
              </a:rPr>
              <a:t>. 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Ecriture – Graphèmes : ai - </a:t>
            </a:r>
            <a:r>
              <a:rPr lang="fr-FR" dirty="0" err="1">
                <a:solidFill>
                  <a:srgbClr val="757575"/>
                </a:solidFill>
              </a:rPr>
              <a:t>ei</a:t>
            </a:r>
            <a:r>
              <a:rPr lang="fr-FR" dirty="0">
                <a:solidFill>
                  <a:srgbClr val="757575"/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85C1F-7C5D-A581-74FB-9C6E8A901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29D67-070D-B397-AA54-F6E87D442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ne dois pas faire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369F1D2-2806-DAB3-49A9-E41162CD6EDB}"/>
              </a:ext>
            </a:extLst>
          </p:cNvPr>
          <p:cNvSpPr txBox="1">
            <a:spLocks/>
          </p:cNvSpPr>
          <p:nvPr/>
        </p:nvSpPr>
        <p:spPr>
          <a:xfrm>
            <a:off x="931334" y="4176310"/>
            <a:ext cx="641737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ne dois pas faire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2110DDA-9BA0-3987-8F84-A179D88803F0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FC8C96C-0786-D532-7B30-B8A4789E4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57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ai - </a:t>
            </a:r>
            <a:r>
              <a:rPr lang="fr-FR" dirty="0" err="1">
                <a:solidFill>
                  <a:prstClr val="white">
                    <a:lumMod val="65000"/>
                  </a:prstClr>
                </a:solidFill>
              </a:rPr>
              <a:t>ei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la clé dorée.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trois premiers épisodes de l’histoire « La clé dorée ». Qui veut nous rappeler ce qu’on a vu dans ces épisodes ?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E0801D-6E18-40E8-9B32-F0F71473D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37647" r="23566" b="37908"/>
          <a:stretch/>
        </p:blipFill>
        <p:spPr>
          <a:xfrm>
            <a:off x="2859694" y="1937177"/>
            <a:ext cx="3424611" cy="35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troisième épisode une nouvelle fois. Après, on verra le quatrième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38E4B263-A6CD-4D7B-AA1D-079C0DBEA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244" y="2279995"/>
            <a:ext cx="6597512" cy="33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FINALE - La clé dorée - E03 DONE-720p-251225">
            <a:hlinkClick r:id="" action="ppaction://media"/>
            <a:extLst>
              <a:ext uri="{FF2B5EF4-FFF2-40B4-BE49-F238E27FC236}">
                <a16:creationId xmlns:a16="http://schemas.microsoft.com/office/drawing/2014/main" id="{B2010C3D-CBC6-4F18-A1E8-DDD3C4761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24962"/>
            <a:ext cx="7910699" cy="444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96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clé dorée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98A189A-74A2-4ACB-960A-95C672D28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092" y="2230692"/>
            <a:ext cx="7057816" cy="3698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a clé dorée - E04 DONE-720p-260102 (1)">
            <a:hlinkClick r:id="" action="ppaction://media"/>
            <a:extLst>
              <a:ext uri="{FF2B5EF4-FFF2-40B4-BE49-F238E27FC236}">
                <a16:creationId xmlns:a16="http://schemas.microsoft.com/office/drawing/2014/main" id="{2481867D-0106-4B56-96B4-02788A29C9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447" y="2007533"/>
            <a:ext cx="7593106" cy="42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24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6805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a clé dorée - E04 DONE-720p-260102 (1)">
            <a:hlinkClick r:id="" action="ppaction://media"/>
            <a:extLst>
              <a:ext uri="{FF2B5EF4-FFF2-40B4-BE49-F238E27FC236}">
                <a16:creationId xmlns:a16="http://schemas.microsoft.com/office/drawing/2014/main" id="{2481867D-0106-4B56-96B4-02788A29C9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447" y="2007533"/>
            <a:ext cx="7593106" cy="42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24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Adam et Meriem voient-ils la maîtresse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E4A74F6-8A31-41D2-9B94-0B0A22A86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470" y="2201333"/>
            <a:ext cx="2999060" cy="2999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247883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buFont typeface="Wingdings" panose="05000000000000000000" pitchFamily="2" charset="2"/>
              <a:buChar char="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</a:t>
            </a:r>
            <a:r>
              <a:rPr lang="fr-FR" dirty="0">
                <a:solidFill>
                  <a:srgbClr val="565F88"/>
                </a:solidFill>
              </a:rPr>
              <a:t>ai - </a:t>
            </a:r>
            <a:r>
              <a:rPr lang="fr-FR" dirty="0" err="1">
                <a:solidFill>
                  <a:srgbClr val="565F88"/>
                </a:solidFill>
              </a:rPr>
              <a:t>ei</a:t>
            </a:r>
            <a:r>
              <a:rPr lang="fr-FR" dirty="0">
                <a:solidFill>
                  <a:srgbClr val="565F88"/>
                </a:solidFill>
              </a:rPr>
              <a:t> ».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la clé dorée.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Adam et Meriem voient la maîtresse près de la fontaine.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540372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Adam et Meriem voient la maîtresse près de la fontaine.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A7E84E00-7222-4217-8A46-F9C0B79D8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119" y="2855760"/>
            <a:ext cx="2947762" cy="2947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859" y="710507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raconte Adam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6EF4E0B-71D9-4DD3-9BBA-23E187AAA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866" y="2298062"/>
            <a:ext cx="2884734" cy="2993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Adam raconte l’histoire : la clé, les messages, la boîte et le coffre.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Adam raconte l’histoire : la clé, les messages, la boîte et le coffre.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9B49238-B0D6-4D3A-B08A-8172120A6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727" y="2987492"/>
            <a:ext cx="2872546" cy="2980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dit la maîtresse après l’histoire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F344A3-430F-E7D9-FF37-C6F7AFB8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633" y="1932204"/>
            <a:ext cx="2884734" cy="2993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 maîtresse dit : « Bravo ! Vous avez trouvé tous les indices. C’est un jeu d’enquête. »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maîtresse dit : « Bravo ! Vous avez trouvé tous les indices. C’est un jeu d’enquête. »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A8855D2-14AC-4D12-2BC5-5602DE5D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633" y="2987492"/>
            <a:ext cx="2884734" cy="2993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sort la maîtresse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713A62-8619-484B-A35A-20BB56865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877" y="2051328"/>
            <a:ext cx="2930246" cy="2992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0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 maîtresse sort deux  loupes d’un petit sac en laine.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maîtresse sort deux loupes d’un petit sac en laine.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5A7681-004F-4480-8B08-F995AC198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499" y="3067650"/>
            <a:ext cx="2919002" cy="2980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17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Quelle question pose Adam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66D47D-AECB-470E-950F-F7EF57BD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425" y="2082799"/>
            <a:ext cx="3203150" cy="328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99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Adam dit : « Qu’est-ce qu’il faut faire pour bien trouver les solutions ? »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Adam dit : « Qu’est-ce qu’il faut faire pour bien trouver les solutions ? »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8968069-6011-4B61-824F-7BD40CE2E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21" y="2987492"/>
            <a:ext cx="2884557" cy="2961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69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répond Meriem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612154-6507-4533-B689-5A4C673CE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921" y="2032000"/>
            <a:ext cx="3102157" cy="3093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3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003301" y="2508402"/>
            <a:ext cx="7137400" cy="2444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87692" y="148169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184074" y="2853538"/>
            <a:ext cx="67758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2196B1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 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mots avec : </a:t>
            </a:r>
            <a:r>
              <a:rPr lang="fr-FR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ai - </a:t>
            </a:r>
            <a:r>
              <a:rPr lang="fr-FR" sz="2200" kern="0" dirty="0" err="1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ei</a:t>
            </a:r>
            <a:r>
              <a:rPr lang="fr-FR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Meriem répond : « Il faut bien apprendre et chercher ! »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Meriem répond : « Il faut bien apprendre et chercher ! »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B2C04C0-4BFD-4B56-AD9E-2D61824A6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609" y="3129571"/>
            <a:ext cx="2864782" cy="2857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250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dernier épisode. Comment vous avez trouvé l’histoire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F7BE39-5F3F-4444-B81B-9C812B3F0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75" y="2171358"/>
            <a:ext cx="6723529" cy="350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la clé dorée.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La cour – Le couloir – La cantine – Une classe – La clé – Une cloche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B27AB9-300F-465E-AA68-78CB4F4A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E2B7F-9A60-4D97-9B40-75191F9A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MA" dirty="0"/>
              <a:t>cour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</a:t>
            </a:r>
            <a:r>
              <a:rPr lang="fr-MA" dirty="0"/>
              <a:t>couloir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846126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cantine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clé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cloche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Une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classe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87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60A948-3194-42B4-8D44-B6C74BFD3C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8D756D-FE5D-4395-8FCF-F532880ECFDB}">
  <ds:schemaRefs>
    <ds:schemaRef ds:uri="202b3bc9-e036-45c7-aea0-06aec8cd7a40"/>
    <ds:schemaRef ds:uri="f0534ec5-868f-4ce6-85c7-99f0612daa52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FB3A64-5E2A-45EA-8AF0-AE627080B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6347</TotalTime>
  <Words>1327</Words>
  <PresentationFormat>Affichage à l'écran (4:3)</PresentationFormat>
  <Paragraphs>219</Paragraphs>
  <Slides>73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73</vt:i4>
      </vt:variant>
    </vt:vector>
  </HeadingPairs>
  <TitlesOfParts>
    <vt:vector size="96" baseType="lpstr">
      <vt:lpstr>Aptos Display</vt:lpstr>
      <vt:lpstr>Calibri</vt:lpstr>
      <vt:lpstr>Dosis SemiBold</vt:lpstr>
      <vt:lpstr>Mistral</vt:lpstr>
      <vt:lpstr>Arial</vt:lpstr>
      <vt:lpstr>Aptos</vt:lpstr>
      <vt:lpstr>Wingdings</vt:lpstr>
      <vt:lpstr>Dosis </vt:lpstr>
      <vt:lpstr>Dosis ExtraBold</vt:lpstr>
      <vt:lpstr>Dosis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02_New Voc_01-Présentation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La cour – Le couloir – La cantine – Une classe – La clé – Une cloche</vt:lpstr>
      <vt:lpstr>Répétons ensemble :  Une glace – Une plante – Une plume – La plage – Une flûte – Le blé.</vt:lpstr>
      <vt:lpstr>Répétons ensemble :  Dessiner – Lire – Écrire – Une histoire – Colorier – Un tricot.</vt:lpstr>
      <vt:lpstr>Répétons ensemble :  Un bras – Le drapeau – Une prune – Drôle – Gris – Des frites.</vt:lpstr>
      <vt:lpstr>Répétons ensemble :  La lecture – L’écriture – Le dessin – Le coloriage – Un jouet  – Des lacets. </vt:lpstr>
      <vt:lpstr>Répétons ensemble :  Le boulanger – Le nez – Un bonnet – Violet – Le dîner  – Le goûter.</vt:lpstr>
      <vt:lpstr>Nous allons jouer au jeu des mots invisibles. </vt:lpstr>
      <vt:lpstr>Observez bien les images. Je vais masquer deux images. Qui veut expliquer la consigne dans sa langue ? </vt:lpstr>
      <vt:lpstr>Quelles sont les images qui manquent ?</vt:lpstr>
      <vt:lpstr>Les deux images qui manquent sont : neige et fontaine.</vt:lpstr>
      <vt:lpstr>Nous allons jouer au jeu des mots qui bougent. </vt:lpstr>
      <vt:lpstr>Observez bien les images. Je vais faire bouger deux images. Qui veut expliquer la consigne dans sa langue ? </vt:lpstr>
      <vt:lpstr>Quelles sont les images qui ont bougé ? </vt:lpstr>
      <vt:lpstr>Les deux images qui ont bougé sont : écouter et crier. </vt:lpstr>
      <vt:lpstr>Maintenant, nous allons faire de la lecture. Qui veut lire ces mots ?</vt:lpstr>
      <vt:lpstr>Qui veut lire ces mots ?</vt:lpstr>
      <vt:lpstr>Qui veut lire cette phrase ?</vt:lpstr>
      <vt:lpstr>Prenez vos ardoises. </vt:lpstr>
      <vt:lpstr>Qu’est-ce que c’est ? Qui veut répondre ? </vt:lpstr>
      <vt:lpstr>Écrivez le mot sur votre ardoise.</vt:lpstr>
      <vt:lpstr>Levez les ardoises. Je vais vérifier votre écriture. </vt:lpstr>
      <vt:lpstr>Corrigez.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Prenez vos cahiers.</vt:lpstr>
      <vt:lpstr>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Maintenant, c’est l’activité des questions en rafales. Je vais désigner des élèves au hasard pour répondre. Tenez-vous prêts. </vt:lpstr>
      <vt:lpstr>Comment ça va ? </vt:lpstr>
      <vt:lpstr>Comment tu t’appelles ?</vt:lpstr>
      <vt:lpstr>Tu es en quelle classe ?</vt:lpstr>
      <vt:lpstr>Tu es dans quelle école ?</vt:lpstr>
      <vt:lpstr>Comment tu vas à l’école ?</vt:lpstr>
      <vt:lpstr>Où sont les élèves ? </vt:lpstr>
      <vt:lpstr>Où est la maitresse ? </vt:lpstr>
      <vt:lpstr>Qu’est-ce que tu fais à l’école ? </vt:lpstr>
      <vt:lpstr>Qu’est-ce que tu aimes faire à l’école ? </vt:lpstr>
      <vt:lpstr>Qu’est-ce que tu dois faire à l’école ? </vt:lpstr>
      <vt:lpstr>Qu’est-ce que tu ne dois pas faire à l’école ? </vt:lpstr>
      <vt:lpstr>Plan de la séance 6</vt:lpstr>
      <vt:lpstr>Nous avons déjà vu les trois premiers épisodes de l’histoire « La clé dorée ». Qui veut nous rappeler ce qu’on a vu dans ces épisodes ? En français ou dans votre langue. </vt:lpstr>
      <vt:lpstr>On va regarder le troisième épisode une nouvelle fois. Après, on verra le quatrième épisode. Soyez attentifs.</vt:lpstr>
      <vt:lpstr>Lecture de la vidéo.</vt:lpstr>
      <vt:lpstr>Maintenant, nous allons découvrir un nouvel épisode de notre histoire « la clé dorée ». Est-ce que vous êtes prêts ? Écoutez bien. </vt:lpstr>
      <vt:lpstr>Lecture de la vidéo.</vt:lpstr>
      <vt:lpstr>Nous allons écouter l’histoire une deuxième fois. Soyez attentifs.</vt:lpstr>
      <vt:lpstr>Lecture de la vidéo.</vt:lpstr>
      <vt:lpstr>Où Adam et Meriem voient-ils la maîtresse ?</vt:lpstr>
      <vt:lpstr>Adam et Meriem voient la maîtresse près de la fontaine.</vt:lpstr>
      <vt:lpstr>Que raconte Adam ?</vt:lpstr>
      <vt:lpstr>Adam raconte l’histoire : la clé, les messages, la boîte et le coffre.</vt:lpstr>
      <vt:lpstr>Que dit la maîtresse après l’histoire ?</vt:lpstr>
      <vt:lpstr>La maîtresse dit : « Bravo ! Vous avez trouvé tous les indices. C’est un jeu d’enquête. »</vt:lpstr>
      <vt:lpstr>Que sort la maîtresse ?</vt:lpstr>
      <vt:lpstr>La maîtresse sort deux  loupes d’un petit sac en laine.</vt:lpstr>
      <vt:lpstr>Quelle question pose Adam ?</vt:lpstr>
      <vt:lpstr>Adam dit : « Qu’est-ce qu’il faut faire pour bien trouver les solutions ? »</vt:lpstr>
      <vt:lpstr>Que répond Meriem ?</vt:lpstr>
      <vt:lpstr>Meriem répond : « Il faut bien apprendre et chercher ! »</vt:lpstr>
      <vt:lpstr>C’est le dernier épisode. Comment vous avez trouvé l’histoire ? </vt:lpstr>
      <vt:lpstr>À la maison, faites un dessin sur l’histoire de la clé dorée. </vt:lpstr>
      <vt:lpstr>La séance d’aujourd’hui est terminée. À bientôt.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2026-01-10T11:23:29Z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