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84306C9-F6F7-4A4D-9457-AA20A155D4FB}">
  <a:tblStyle styleId="{A84306C9-F6F7-4A4D-9457-AA20A155D4F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3398C54-5E1A-4026-8DCA-3E34C4423361}"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3F9FA"/>
          </a:solidFill>
        </a:fill>
      </a:tcStyle>
    </a:wholeTbl>
    <a:band1H>
      <a:tcTxStyle/>
      <a:tcStyle>
        <a:fill>
          <a:solidFill>
            <a:srgbClr val="E7F3F4"/>
          </a:solidFill>
        </a:fill>
      </a:tcStyle>
    </a:band1H>
    <a:band2H>
      <a:tcTxStyle/>
    </a:band2H>
    <a:band1V>
      <a:tcTxStyle/>
      <a:tcStyle>
        <a:fill>
          <a:solidFill>
            <a:srgbClr val="E7F3F4"/>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86" name="Google Shape;8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How many of you attended Knowledge transfer workshop” Good, We will not try in 20 minutes to cover the same material. They did a marvelous job of providing the critical content</a:t>
            </a:r>
            <a:r>
              <a:rPr b="1" i="0" lang="en-US" sz="1200" u="none" cap="none" strike="noStrike">
                <a:solidFill>
                  <a:schemeClr val="dk1"/>
                </a:solidFill>
                <a:latin typeface="Arial"/>
                <a:ea typeface="Arial"/>
                <a:cs typeface="Arial"/>
                <a:sym typeface="Arial"/>
              </a:rPr>
              <a:t>. Implementation: A tale of opportunities lost, misdirection, dead ends, and finally how we can do to change this picture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59" name="Google Shape;259;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Ability to show empathy, warmth, encourage student learning, be adaptable to novel situations, exhibit cultural sensitivity and show respect for students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66" name="Google Shape;266;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High stakes as systems tool vs formative assessment as a diagnostic prescriptive tool</a:t>
            </a:r>
            <a:endParaRPr/>
          </a:p>
        </p:txBody>
      </p:sp>
      <p:sp>
        <p:nvSpPr>
          <p:cNvPr id="267" name="Google Shape;267;p2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74" name="Google Shape;274;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75" name="Google Shape;275;p28: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Why progress monitoring? As in formative assessment our interventions do not work for everyone, everywhere, every time. We need to know when we are not being successful so we can adapt. We want to implement practices with the greatest opportunity to make a difference for the greatest numbers of students</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16" name="Google Shape;31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17" name="Google Shape;317;p30: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Progress Monitoring makes no sense without treatment integrity and the quality of implementation</a:t>
            </a:r>
            <a:endParaRPr b="0" i="0" sz="1200" u="none" cap="none" strike="noStrike">
              <a:solidFill>
                <a:schemeClr val="dk1"/>
              </a:solidFill>
              <a:latin typeface="Arial"/>
              <a:ea typeface="Arial"/>
              <a:cs typeface="Arial"/>
              <a:sym typeface="Arial"/>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Drug prevention programs are implemented with integrity only 19% of the time. </a:t>
            </a:r>
            <a:r>
              <a:rPr b="0" i="0" lang="en-US" sz="1050" u="none" cap="none" strike="noStrike">
                <a:solidFill>
                  <a:schemeClr val="dk1"/>
                </a:solidFill>
                <a:latin typeface="Arial"/>
                <a:ea typeface="Arial"/>
                <a:cs typeface="Arial"/>
                <a:sym typeface="Arial"/>
              </a:rPr>
              <a:t>(Hallfors &amp; Godette, 2002) or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Gresham et al. (2000) found that only 18.5% of the articles measured the treatment integrity of academic interventions.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My own experience parent training toileting</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39" name="Google Shape;33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40" name="Google Shape;340;p32: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1" marL="0" marR="0" rtl="0" algn="l">
              <a:spcBef>
                <a:spcPts val="0"/>
              </a:spcBef>
              <a:spcAft>
                <a:spcPts val="0"/>
              </a:spcAft>
              <a:buNone/>
            </a:pPr>
            <a:r>
              <a:rPr b="0" i="0" lang="en-US" sz="1600" u="none" cap="none" strike="noStrike">
                <a:solidFill>
                  <a:schemeClr val="dk1"/>
                </a:solidFill>
                <a:latin typeface="Verdana"/>
                <a:ea typeface="Verdana"/>
                <a:cs typeface="Verdana"/>
                <a:sym typeface="Verdana"/>
              </a:rPr>
              <a:t>Why is implementation important? Without effective implementation everything else is window dressing. It is the outcome the purpose of education to change children.</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81" name="Google Shape;381;p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Studies in medicine guidelines on pain management only 12% change in behavior</a:t>
            </a:r>
            <a:endParaRPr/>
          </a:p>
        </p:txBody>
      </p:sp>
      <p:sp>
        <p:nvSpPr>
          <p:cNvPr id="382" name="Google Shape;382;p3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91" name="Google Shape;391;p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Growing but nascent science of implementation - 2005 – 750 articles most of poor quality – now over 2500  </a:t>
            </a:r>
            <a:r>
              <a:rPr b="1" i="0" lang="en-US" sz="1200" u="none" cap="none" strike="noStrike">
                <a:solidFill>
                  <a:schemeClr val="dk1"/>
                </a:solidFill>
                <a:latin typeface="Arial"/>
                <a:ea typeface="Arial"/>
                <a:cs typeface="Arial"/>
                <a:sym typeface="Arial"/>
              </a:rPr>
              <a:t>National Implementation Research Network – Karen Blasé and Dean Fixsen</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392" name="Google Shape;392;p3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98" name="Google Shape;398;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99" name="Google Shape;399;p38: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1" marL="0" marR="0" rtl="0" algn="l">
              <a:spcBef>
                <a:spcPts val="0"/>
              </a:spcBef>
              <a:spcAft>
                <a:spcPts val="0"/>
              </a:spcAft>
              <a:buNone/>
            </a:pPr>
            <a:r>
              <a:rPr b="0" i="0" lang="en-US" sz="1600" u="none" cap="none" strike="noStrike">
                <a:solidFill>
                  <a:schemeClr val="dk1"/>
                </a:solidFill>
                <a:latin typeface="Verdana"/>
                <a:ea typeface="Verdana"/>
                <a:cs typeface="Verdana"/>
                <a:sym typeface="Verdana"/>
              </a:rPr>
              <a:t>2. The best way to kills a project is to fund it w/ a grant.</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40" name="Google Shape;440;p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00" u="none" cap="none" strike="noStrike">
                <a:solidFill>
                  <a:schemeClr val="dk1"/>
                </a:solidFill>
                <a:latin typeface="Verdana"/>
                <a:ea typeface="Verdana"/>
                <a:cs typeface="Verdana"/>
                <a:sym typeface="Verdana"/>
              </a:rPr>
              <a:t>* Implementation is where people have clear expectations are working toward a common end * NIRN research 5 years for an initiative to become mature. It takes persistence and building on the accomplishment of others and learning from your mistakes. The average life of an education innovation is </a:t>
            </a:r>
            <a:r>
              <a:rPr b="0" i="0" lang="en-US" sz="1000" u="none" cap="none" strike="noStrike">
                <a:solidFill>
                  <a:srgbClr val="FFFF00"/>
                </a:solidFill>
                <a:latin typeface="Verdana"/>
                <a:ea typeface="Verdana"/>
                <a:cs typeface="Verdana"/>
                <a:sym typeface="Verdana"/>
              </a:rPr>
              <a:t>18-48 months</a:t>
            </a:r>
            <a:r>
              <a:rPr b="0" i="0" lang="en-US" sz="1000" u="none" cap="none" strike="noStrike">
                <a:solidFill>
                  <a:schemeClr val="dk1"/>
                </a:solidFill>
                <a:latin typeface="Verdana"/>
                <a:ea typeface="Verdana"/>
                <a:cs typeface="Verdana"/>
                <a:sym typeface="Verdana"/>
              </a:rPr>
              <a:t>  (Latham, 1988). Worse each year a new initiative is added onto the last. These are not designed to work together, but to replace. There result is </a:t>
            </a:r>
            <a:r>
              <a:rPr b="1" i="0" lang="en-US" sz="1200" u="none" cap="none" strike="noStrike">
                <a:solidFill>
                  <a:schemeClr val="dk1"/>
                </a:solidFill>
                <a:latin typeface="Arial"/>
                <a:ea typeface="Arial"/>
                <a:cs typeface="Arial"/>
                <a:sym typeface="Arial"/>
              </a:rPr>
              <a:t>cynicism</a:t>
            </a:r>
            <a:r>
              <a:rPr b="0" i="0" lang="en-US" sz="1000" u="none" cap="none" strike="noStrike">
                <a:solidFill>
                  <a:schemeClr val="dk1"/>
                </a:solidFill>
                <a:latin typeface="Verdana"/>
                <a:ea typeface="Verdana"/>
                <a:cs typeface="Verdana"/>
                <a:sym typeface="Verdana"/>
              </a:rPr>
              <a:t>, </a:t>
            </a:r>
            <a:r>
              <a:rPr b="1" i="0" lang="en-US" sz="1000" u="none" cap="none" strike="noStrike">
                <a:solidFill>
                  <a:schemeClr val="dk1"/>
                </a:solidFill>
                <a:latin typeface="Verdana"/>
                <a:ea typeface="Verdana"/>
                <a:cs typeface="Verdana"/>
                <a:sym typeface="Verdana"/>
              </a:rPr>
              <a:t>skepticism</a:t>
            </a:r>
            <a:r>
              <a:rPr b="0" i="0" lang="en-US" sz="1000" u="none" cap="none" strike="noStrike">
                <a:solidFill>
                  <a:schemeClr val="dk1"/>
                </a:solidFill>
                <a:latin typeface="Verdana"/>
                <a:ea typeface="Verdana"/>
                <a:cs typeface="Verdana"/>
                <a:sym typeface="Verdana"/>
              </a:rPr>
              <a:t>, frustration, paper compliance, or worse</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441" name="Google Shape;441;p4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4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47" name="Google Shape;447;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48" name="Google Shape;448;p42: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94" name="Google Shape;9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5" name="Google Shape;95;p7: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54" name="Google Shape;454;p4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1. Not reaching proficiency  2.. Graduation rates: Held at 75% forever, but recent improvement 80%</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2" name="Google Shape;462;p4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000" u="none" cap="none" strike="noStrike">
                <a:solidFill>
                  <a:srgbClr val="FFFFFF"/>
                </a:solidFill>
                <a:latin typeface="Arial"/>
                <a:ea typeface="Arial"/>
                <a:cs typeface="Arial"/>
                <a:sym typeface="Arial"/>
              </a:rPr>
              <a:t>Funding increased by 30% from 1995-2009</a:t>
            </a:r>
            <a:endParaRPr b="0" i="0" sz="2000" u="none" cap="none" strike="noStrike">
              <a:solidFill>
                <a:schemeClr val="dk1"/>
              </a:solidFill>
              <a:latin typeface="Arial"/>
              <a:ea typeface="Arial"/>
              <a:cs typeface="Arial"/>
              <a:sym typeface="Arial"/>
            </a:endParaRPr>
          </a:p>
          <a:p>
            <a:pPr indent="0" lvl="0" marL="0" marR="0" rtl="0" algn="l">
              <a:spcBef>
                <a:spcPts val="600"/>
              </a:spcBef>
              <a:spcAft>
                <a:spcPts val="0"/>
              </a:spcAft>
              <a:buNone/>
            </a:pPr>
            <a:r>
              <a:rPr b="0" i="0" lang="en-US" sz="2000" u="none" cap="none" strike="noStrike">
                <a:solidFill>
                  <a:schemeClr val="dk1"/>
                </a:solidFill>
                <a:latin typeface="Arial"/>
                <a:ea typeface="Arial"/>
                <a:cs typeface="Arial"/>
                <a:sym typeface="Arial"/>
              </a:rPr>
              <a:t>Waivers: Education Secretary Arne Duncan told Congress in 2011 that 82% of America's schools could fail to meet education goals set by No Child Left Behind this year.</a:t>
            </a:r>
            <a:endParaRPr/>
          </a:p>
          <a:p>
            <a:pPr indent="0" lvl="0" marL="0" marR="0" rtl="0" algn="l">
              <a:spcBef>
                <a:spcPts val="60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l">
              <a:spcBef>
                <a:spcPts val="600"/>
              </a:spcBef>
              <a:spcAft>
                <a:spcPts val="0"/>
              </a:spcAft>
              <a:buNone/>
            </a:pPr>
            <a:r>
              <a:t/>
            </a:r>
            <a:endParaRPr b="0" i="0" sz="2000" u="none" cap="none" strike="noStrike">
              <a:solidFill>
                <a:schemeClr val="dk1"/>
              </a:solidFill>
              <a:latin typeface="Arial"/>
              <a:ea typeface="Arial"/>
              <a:cs typeface="Arial"/>
              <a:sym typeface="Arial"/>
            </a:endParaRPr>
          </a:p>
        </p:txBody>
      </p:sp>
      <p:sp>
        <p:nvSpPr>
          <p:cNvPr id="463" name="Google Shape;463;p4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4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71" name="Google Shape;471;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72" name="Google Shape;472;p48: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Point: The nation threw money at a solution that didn’t require change in the teachers. Getting rid of bad teachers on the faith that the new teachers would be better. Get rid of the bad teachers Michelle Rhee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8" name="Google Shape;478;p5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Need a better return on our investment -  California 20 Billion in 10 years - Being in a high performing schools is 2 ½ times more powerful than class size</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479" name="Google Shape;479;p5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5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93" name="Google Shape;493;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94" name="Google Shape;494;p52: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 2 variables Agreement and certainty of the solution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500" name="Google Shape;500;p5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Wicked multifactorial involving many stakeholders at different levels of the system.  The best way to get rid of the bad teachers is to make them good teachers.</a:t>
            </a:r>
            <a:endParaRPr/>
          </a:p>
        </p:txBody>
      </p:sp>
      <p:sp>
        <p:nvSpPr>
          <p:cNvPr id="501" name="Google Shape;501;p5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507" name="Google Shape;507;p5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Clear distinction between the belief systems 1. </a:t>
            </a:r>
            <a:r>
              <a:rPr b="1" i="0" lang="en-US" sz="1200" u="none" cap="none" strike="noStrike">
                <a:solidFill>
                  <a:schemeClr val="dk1"/>
                </a:solidFill>
                <a:latin typeface="Arial"/>
                <a:ea typeface="Arial"/>
                <a:cs typeface="Arial"/>
                <a:sym typeface="Arial"/>
              </a:rPr>
              <a:t>Systematic vs random </a:t>
            </a:r>
            <a:r>
              <a:rPr b="0" i="0" lang="en-US" sz="1200" u="none" cap="none" strike="noStrike">
                <a:solidFill>
                  <a:schemeClr val="dk1"/>
                </a:solidFill>
                <a:latin typeface="Arial"/>
                <a:ea typeface="Arial"/>
                <a:cs typeface="Arial"/>
                <a:sym typeface="Arial"/>
              </a:rPr>
              <a:t>acts of exploration 2. The world is </a:t>
            </a:r>
            <a:r>
              <a:rPr b="1" i="0" lang="en-US" sz="1200" u="none" cap="none" strike="noStrike">
                <a:solidFill>
                  <a:schemeClr val="dk1"/>
                </a:solidFill>
                <a:latin typeface="Arial"/>
                <a:ea typeface="Arial"/>
                <a:cs typeface="Arial"/>
                <a:sym typeface="Arial"/>
              </a:rPr>
              <a:t>objective vs. subjective 3</a:t>
            </a:r>
            <a:r>
              <a:rPr b="0" i="0" lang="en-US" sz="1200" u="none" cap="none" strike="noStrike">
                <a:solidFill>
                  <a:schemeClr val="dk1"/>
                </a:solidFill>
                <a:latin typeface="Arial"/>
                <a:ea typeface="Arial"/>
                <a:cs typeface="Arial"/>
                <a:sym typeface="Arial"/>
              </a:rPr>
              <a:t>. Skills need to be </a:t>
            </a:r>
            <a:r>
              <a:rPr b="1" i="0" lang="en-US" sz="1200" u="none" cap="none" strike="noStrike">
                <a:solidFill>
                  <a:schemeClr val="dk1"/>
                </a:solidFill>
                <a:latin typeface="Arial"/>
                <a:ea typeface="Arial"/>
                <a:cs typeface="Arial"/>
                <a:sym typeface="Arial"/>
              </a:rPr>
              <a:t>taught vs. knowledge</a:t>
            </a:r>
            <a:r>
              <a:rPr b="0" i="0" lang="en-US" sz="1200" u="none" cap="none" strike="noStrike">
                <a:solidFill>
                  <a:schemeClr val="dk1"/>
                </a:solidFill>
                <a:latin typeface="Arial"/>
                <a:ea typeface="Arial"/>
                <a:cs typeface="Arial"/>
                <a:sym typeface="Arial"/>
              </a:rPr>
              <a:t> is already within us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514" name="Google Shape;514;p5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Practices associated with constructivism do not hold up under scrutiny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521" name="Google Shape;521;p6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bin"/>
                <a:ea typeface="Cabin"/>
                <a:cs typeface="Cabin"/>
                <a:sym typeface="Cabin"/>
              </a:rPr>
              <a:t>Art vs. Science – it is more akin to bing a craft. Classroom teacher will make more than 800 - 1,500 educational decisions every school day. </a:t>
            </a:r>
            <a:endParaRPr/>
          </a:p>
          <a:p>
            <a:pPr indent="0" lvl="0" marL="0" marR="0" rtl="0" algn="l">
              <a:spcBef>
                <a:spcPts val="360"/>
              </a:spcBef>
              <a:spcAft>
                <a:spcPts val="0"/>
              </a:spcAft>
              <a:buNone/>
            </a:pPr>
            <a:r>
              <a:rPr b="0" i="0" lang="en-US" sz="1200" u="none" cap="none" strike="noStrike">
                <a:solidFill>
                  <a:schemeClr val="dk1"/>
                </a:solidFill>
                <a:latin typeface="Cabin"/>
                <a:ea typeface="Cabin"/>
                <a:cs typeface="Cabin"/>
                <a:sym typeface="Cabin"/>
              </a:rPr>
              <a:t>Teachers must master a set of high level skills – Trained and coached: This takes time, effort, and money </a:t>
            </a:r>
            <a:endParaRPr/>
          </a:p>
          <a:p>
            <a:pPr indent="0" lvl="0" marL="0" marR="0" rtl="0" algn="l">
              <a:spcBef>
                <a:spcPts val="360"/>
              </a:spcBef>
              <a:spcAft>
                <a:spcPts val="0"/>
              </a:spcAft>
              <a:buNone/>
            </a:pPr>
            <a:r>
              <a:rPr b="0" i="0" lang="en-US" sz="1200" u="none" cap="none" strike="noStrike">
                <a:solidFill>
                  <a:schemeClr val="dk1"/>
                </a:solidFill>
                <a:latin typeface="Cabin"/>
                <a:ea typeface="Cabin"/>
                <a:cs typeface="Cabin"/>
                <a:sym typeface="Cabin"/>
              </a:rPr>
              <a:t>Teacher Preparation doesn’t teacher the skills, Principals aren’t taught to do this, So why do we blame the teachers?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529" name="Google Shape;529;p6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Being right, having the right practices isn’t enough if you can’t get your practices, adopted, incorporated into the culture, and sustained over time.</a:t>
            </a:r>
            <a:endParaRPr/>
          </a:p>
        </p:txBody>
      </p:sp>
      <p:sp>
        <p:nvSpPr>
          <p:cNvPr id="530" name="Google Shape;530;p6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u="none">
                <a:solidFill>
                  <a:schemeClr val="dk1"/>
                </a:solidFill>
                <a:latin typeface="Arial"/>
                <a:ea typeface="Arial"/>
                <a:cs typeface="Arial"/>
                <a:sym typeface="Arial"/>
              </a:rPr>
              <a:t>‹#›</a:t>
            </a:fld>
            <a:endParaRPr b="0" sz="1200" u="none">
              <a:solidFill>
                <a:schemeClr val="dk1"/>
              </a:solidFill>
              <a:latin typeface="Arial"/>
              <a:ea typeface="Arial"/>
              <a:cs typeface="Arial"/>
              <a:sym typeface="Arial"/>
            </a:endParaRPr>
          </a:p>
        </p:txBody>
      </p:sp>
      <p:sp>
        <p:nvSpPr>
          <p:cNvPr id="101" name="Google Shape;10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02" name="Google Shape;102;p10: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452438" lvl="0" marL="452438" marR="0" rtl="0" algn="l">
              <a:lnSpc>
                <a:spcPct val="90000"/>
              </a:lnSpc>
              <a:spcBef>
                <a:spcPts val="0"/>
              </a:spcBef>
              <a:spcAft>
                <a:spcPts val="0"/>
              </a:spcAft>
              <a:buClr>
                <a:schemeClr val="lt1"/>
              </a:buClr>
              <a:buSzPts val="1200"/>
              <a:buFont typeface="Noto Sans Symbols"/>
              <a:buChar char="➢"/>
            </a:pPr>
            <a:r>
              <a:rPr b="0" i="0" lang="en-US" sz="1200" u="none" cap="none" strike="noStrike">
                <a:solidFill>
                  <a:schemeClr val="lt1"/>
                </a:solidFill>
                <a:latin typeface="Arial"/>
                <a:ea typeface="Arial"/>
                <a:cs typeface="Arial"/>
                <a:sym typeface="Arial"/>
              </a:rPr>
              <a:t>Definition: a set of specific activities designed to put practices into action</a:t>
            </a:r>
            <a:r>
              <a:rPr b="1" i="0" lang="en-US" sz="1200" u="none" cap="none" strike="noStrike">
                <a:solidFill>
                  <a:schemeClr val="lt1"/>
                </a:solidFill>
                <a:latin typeface="Arial"/>
                <a:ea typeface="Arial"/>
                <a:cs typeface="Arial"/>
                <a:sym typeface="Arial"/>
              </a:rPr>
              <a:t>. Process not outcome</a:t>
            </a:r>
            <a:r>
              <a:rPr b="0" i="0" lang="en-US" sz="1200" u="none" cap="none" strike="noStrike">
                <a:solidFill>
                  <a:schemeClr val="lt1"/>
                </a:solidFill>
                <a:latin typeface="Arial"/>
                <a:ea typeface="Arial"/>
                <a:cs typeface="Arial"/>
                <a:sym typeface="Arial"/>
              </a:rPr>
              <a:t>. We are dealing with two types of activities: intervention and implementation. Like </a:t>
            </a:r>
            <a:r>
              <a:rPr b="1" i="0" lang="en-US" sz="1200" u="none" cap="none" strike="noStrike">
                <a:solidFill>
                  <a:schemeClr val="lt1"/>
                </a:solidFill>
                <a:latin typeface="Arial"/>
                <a:ea typeface="Arial"/>
                <a:cs typeface="Arial"/>
                <a:sym typeface="Arial"/>
              </a:rPr>
              <a:t>serum and syringe</a:t>
            </a:r>
            <a:r>
              <a:rPr b="0" i="0" lang="en-US" sz="1200" u="none" cap="none" strike="noStrike">
                <a:solidFill>
                  <a:schemeClr val="lt1"/>
                </a:solidFill>
                <a:latin typeface="Arial"/>
                <a:ea typeface="Arial"/>
                <a:cs typeface="Arial"/>
                <a:sym typeface="Arial"/>
              </a:rPr>
              <a:t>. Serum akin to the practice and implementation akin to syringe.  Each has it’s place – each is essential if we are to achieve our goal inoculation or educating children</a:t>
            </a:r>
            <a:endParaRPr/>
          </a:p>
          <a:p>
            <a:pPr indent="-452438" lvl="0" marL="452438" marR="0" rtl="0" algn="l">
              <a:lnSpc>
                <a:spcPct val="90000"/>
              </a:lnSpc>
              <a:spcBef>
                <a:spcPts val="240"/>
              </a:spcBef>
              <a:spcAft>
                <a:spcPts val="0"/>
              </a:spcAft>
              <a:buClr>
                <a:schemeClr val="lt1"/>
              </a:buClr>
              <a:buSzPts val="1200"/>
              <a:buFont typeface="Noto Sans Symbols"/>
              <a:buChar char="➢"/>
            </a:pPr>
            <a:r>
              <a:rPr b="0" i="0" lang="en-US" sz="1200" u="none" cap="none" strike="noStrike">
                <a:solidFill>
                  <a:schemeClr val="lt1"/>
                </a:solidFill>
                <a:latin typeface="Arial"/>
                <a:ea typeface="Arial"/>
                <a:cs typeface="Arial"/>
                <a:sym typeface="Arial"/>
              </a:rPr>
              <a:t>Provide an </a:t>
            </a:r>
            <a:r>
              <a:rPr b="0" i="0" lang="en-US" sz="1200" u="none" cap="none" strike="noStrike">
                <a:solidFill>
                  <a:srgbClr val="FFFF00"/>
                </a:solidFill>
                <a:latin typeface="Arial"/>
                <a:ea typeface="Arial"/>
                <a:cs typeface="Arial"/>
                <a:sym typeface="Arial"/>
              </a:rPr>
              <a:t>expanded model</a:t>
            </a:r>
            <a:r>
              <a:rPr b="0" i="0" lang="en-US" sz="1200" u="none" cap="none" strike="noStrike">
                <a:solidFill>
                  <a:schemeClr val="lt1"/>
                </a:solidFill>
                <a:latin typeface="Arial"/>
                <a:ea typeface="Arial"/>
                <a:cs typeface="Arial"/>
                <a:sym typeface="Arial"/>
              </a:rPr>
              <a:t> for bridging the gap between research and practice – sustainable implementation</a:t>
            </a:r>
            <a:r>
              <a:rPr b="0" i="0" lang="en-US" sz="800" u="none" cap="none" strike="noStrike">
                <a:solidFill>
                  <a:schemeClr val="lt1"/>
                </a:solidFill>
                <a:latin typeface="Arial"/>
                <a:ea typeface="Arial"/>
                <a:cs typeface="Arial"/>
                <a:sym typeface="Arial"/>
              </a:rPr>
              <a:t> - </a:t>
            </a:r>
            <a:r>
              <a:rPr b="0" i="0" lang="en-US" sz="1200" u="none" cap="none" strike="noStrike">
                <a:solidFill>
                  <a:schemeClr val="lt1"/>
                </a:solidFill>
                <a:latin typeface="Arial"/>
                <a:ea typeface="Arial"/>
                <a:cs typeface="Arial"/>
                <a:sym typeface="Arial"/>
              </a:rPr>
              <a:t>Identify the key elements of </a:t>
            </a:r>
            <a:r>
              <a:rPr b="0" i="0" lang="en-US" sz="1200" u="none" cap="none" strike="noStrike">
                <a:solidFill>
                  <a:srgbClr val="FFFF00"/>
                </a:solidFill>
                <a:latin typeface="Arial"/>
                <a:ea typeface="Arial"/>
                <a:cs typeface="Arial"/>
                <a:sym typeface="Arial"/>
              </a:rPr>
              <a:t>sustainability</a:t>
            </a:r>
            <a:endParaRPr b="0" i="0" sz="1200" u="none" cap="none" strike="noStrike">
              <a:solidFill>
                <a:schemeClr val="lt1"/>
              </a:solidFill>
              <a:latin typeface="Arial"/>
              <a:ea typeface="Arial"/>
              <a:cs typeface="Arial"/>
              <a:sym typeface="Arial"/>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6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36" name="Google Shape;536;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7" name="Google Shape;537;p6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41" name="Google Shape;14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2" name="Google Shape;142;p12: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Arial"/>
                <a:ea typeface="Arial"/>
                <a:cs typeface="Arial"/>
                <a:sym typeface="Arial"/>
              </a:rPr>
              <a:t>Why is this important? </a:t>
            </a:r>
            <a:r>
              <a:rPr b="0" i="0" lang="en-US" sz="1200" u="none" cap="none" strike="noStrike">
                <a:solidFill>
                  <a:schemeClr val="dk1"/>
                </a:solidFill>
                <a:latin typeface="Arial"/>
                <a:ea typeface="Arial"/>
                <a:cs typeface="Arial"/>
                <a:sym typeface="Arial"/>
              </a:rPr>
              <a:t>As scientist we want to understand the fundamental laws governing how humans learn. Causal relationships but is done in highly controlled setting to eliminate all possible relationships except the one we are studying.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84" name="Google Shape;18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85" name="Google Shape;185;p14: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Why important? We are now out of the laboratory. We want to know if the practice will continue to work under the distractions and obstacles of real world settings and can we implement this broadly.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Principals rank 2</a:t>
            </a:r>
            <a:r>
              <a:rPr b="0" baseline="30000" i="0" lang="en-US" sz="1200" u="none" cap="none" strike="noStrike">
                <a:solidFill>
                  <a:schemeClr val="dk1"/>
                </a:solidFill>
                <a:latin typeface="Arial"/>
                <a:ea typeface="Arial"/>
                <a:cs typeface="Arial"/>
                <a:sym typeface="Arial"/>
              </a:rPr>
              <a:t>nd</a:t>
            </a:r>
            <a:r>
              <a:rPr b="0" i="0" lang="en-US" sz="1200" u="none" cap="none" strike="noStrike">
                <a:solidFill>
                  <a:schemeClr val="dk1"/>
                </a:solidFill>
                <a:latin typeface="Arial"/>
                <a:ea typeface="Arial"/>
                <a:cs typeface="Arial"/>
                <a:sym typeface="Arial"/>
              </a:rPr>
              <a:t> to teachers in impact (Leithwood, 2007) – Principal effectiveness is tied to provide support, resources, standards, accountability, and training so teachers can teach effectively</a:t>
            </a:r>
            <a:endParaRPr/>
          </a:p>
        </p:txBody>
      </p:sp>
      <p:sp>
        <p:nvSpPr>
          <p:cNvPr id="227" name="Google Shape;227;p1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39" name="Google Shape;239;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We understand that there are four important skills areas that define effective teaching.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45" name="Google Shape;245;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53" name="Google Shape;253;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0" lvl="1" marL="4572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0" lvl="2" marL="914400" marR="0" rtl="0" algn="ctr">
              <a:spcBef>
                <a:spcPts val="36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3pPr>
            <a:lvl4pPr indent="0" lvl="3" marL="13716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0" lvl="4" marL="18288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0" lvl="5" marL="22860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6pPr>
            <a:lvl7pPr indent="0" lvl="6" marL="27432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7pPr>
            <a:lvl8pPr indent="0" lvl="7" marL="32004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8pPr>
            <a:lvl9pPr indent="0" lvl="8" marL="36576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9pPr>
          </a:lstStyle>
          <a:p/>
        </p:txBody>
      </p:sp>
      <p:sp>
        <p:nvSpPr>
          <p:cNvPr id="18" name="Google Shape;18;p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9" name="Google Shape;19;p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0" name="Google Shape;20;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74" name="Google Shape;74;p11"/>
          <p:cNvSpPr txBox="1"/>
          <p:nvPr>
            <p:ph idx="1" type="body"/>
          </p:nvPr>
        </p:nvSpPr>
        <p:spPr>
          <a:xfrm rot="5400000">
            <a:off x="2514600" y="152400"/>
            <a:ext cx="4114800" cy="7772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75" name="Google Shape;75;p1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6" name="Google Shape;76;p1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7" name="Google Shape;77;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43450" y="2381250"/>
            <a:ext cx="5486400" cy="1943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80" name="Google Shape;80;p12"/>
          <p:cNvSpPr txBox="1"/>
          <p:nvPr>
            <p:ph idx="1" type="body"/>
          </p:nvPr>
        </p:nvSpPr>
        <p:spPr>
          <a:xfrm rot="5400000">
            <a:off x="781050" y="514350"/>
            <a:ext cx="5486400" cy="56769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81" name="Google Shape;81;p1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2" name="Google Shape;82;p1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3" name="Google Shape;83;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23" name="Google Shape;23;p3"/>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24" name="Google Shape;24;p3"/>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5" name="Google Shape;25;p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6" name="Google Shape;26;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9" name="Google Shape;29;p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0" name="Google Shape;30;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chemeClr val="lt1"/>
              </a:buClr>
              <a:buSzPts val="2400"/>
              <a:buFont typeface="Arial"/>
              <a:buNone/>
              <a:defRPr b="0" i="0" sz="2000" u="none" cap="none" strike="noStrike">
                <a:solidFill>
                  <a:schemeClr val="lt1"/>
                </a:solidFill>
                <a:latin typeface="Arial"/>
                <a:ea typeface="Arial"/>
                <a:cs typeface="Arial"/>
                <a:sym typeface="Arial"/>
              </a:defRPr>
            </a:lvl1pPr>
            <a:lvl2pPr indent="-228600" lvl="1" marL="914400" marR="0" rtl="0" algn="l">
              <a:spcBef>
                <a:spcPts val="360"/>
              </a:spcBef>
              <a:spcAft>
                <a:spcPts val="0"/>
              </a:spcAft>
              <a:buClr>
                <a:schemeClr val="lt1"/>
              </a:buClr>
              <a:buSzPts val="2000"/>
              <a:buFont typeface="Arial"/>
              <a:buNone/>
              <a:defRPr b="0" i="0" sz="1800" u="none" cap="none" strike="noStrike">
                <a:solidFill>
                  <a:schemeClr val="lt1"/>
                </a:solidFill>
                <a:latin typeface="Arial"/>
                <a:ea typeface="Arial"/>
                <a:cs typeface="Arial"/>
                <a:sym typeface="Arial"/>
              </a:defRPr>
            </a:lvl2pPr>
            <a:lvl3pPr indent="-228600" lvl="2" marL="1371600" marR="0" rtl="0" algn="l">
              <a:spcBef>
                <a:spcPts val="320"/>
              </a:spcBef>
              <a:spcAft>
                <a:spcPts val="0"/>
              </a:spcAft>
              <a:buClr>
                <a:schemeClr val="lt1"/>
              </a:buClr>
              <a:buSzPts val="1800"/>
              <a:buFont typeface="Arial"/>
              <a:buNone/>
              <a:defRPr b="0" i="0" sz="1600" u="none" cap="none" strike="noStrike">
                <a:solidFill>
                  <a:schemeClr val="lt1"/>
                </a:solidFill>
                <a:latin typeface="Arial"/>
                <a:ea typeface="Arial"/>
                <a:cs typeface="Arial"/>
                <a:sym typeface="Arial"/>
              </a:defRPr>
            </a:lvl3pPr>
            <a:lvl4pPr indent="-228600" lvl="3" marL="18288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4pPr>
            <a:lvl5pPr indent="-228600" lvl="4" marL="22860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5pPr>
            <a:lvl6pPr indent="-228600" lvl="5" marL="27432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6pPr>
            <a:lvl7pPr indent="-228600" lvl="6" marL="32004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7pPr>
            <a:lvl8pPr indent="-228600" lvl="7" marL="36576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8pPr>
            <a:lvl9pPr indent="-228600" lvl="8" marL="41148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9pPr>
          </a:lstStyle>
          <a:p/>
        </p:txBody>
      </p:sp>
      <p:sp>
        <p:nvSpPr>
          <p:cNvPr id="34" name="Google Shape;34;p5"/>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5" name="Google Shape;35;p5"/>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6" name="Google Shape;36;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39" name="Google Shape;39;p6"/>
          <p:cNvSpPr txBox="1"/>
          <p:nvPr>
            <p:ph idx="1" type="body"/>
          </p:nvPr>
        </p:nvSpPr>
        <p:spPr>
          <a:xfrm>
            <a:off x="685800" y="1981200"/>
            <a:ext cx="3810000" cy="4114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40" name="Google Shape;40;p6"/>
          <p:cNvSpPr txBox="1"/>
          <p:nvPr>
            <p:ph idx="2" type="body"/>
          </p:nvPr>
        </p:nvSpPr>
        <p:spPr>
          <a:xfrm>
            <a:off x="4648200" y="1981200"/>
            <a:ext cx="3810000" cy="4114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41" name="Google Shape;41;p6"/>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2" name="Google Shape;42;p6"/>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3" name="Google Shape;43;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50" name="Google Shape;50;p7"/>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1" name="Google Shape;51;p7"/>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2" name="Google Shape;52;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55" name="Google Shape;55;p8"/>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6" name="Google Shape;56;p8"/>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7" name="Google Shape;57;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2400"/>
              <a:buFont typeface="Arial"/>
              <a:buNone/>
              <a:defRPr b="0" i="0" sz="1400" u="none" cap="none" strike="noStrike">
                <a:solidFill>
                  <a:schemeClr val="lt1"/>
                </a:solidFill>
                <a:latin typeface="Arial"/>
                <a:ea typeface="Arial"/>
                <a:cs typeface="Arial"/>
                <a:sym typeface="Arial"/>
              </a:defRPr>
            </a:lvl1pPr>
            <a:lvl2pPr indent="-228600" lvl="1" marL="914400" marR="0" rtl="0" algn="l">
              <a:spcBef>
                <a:spcPts val="240"/>
              </a:spcBef>
              <a:spcAft>
                <a:spcPts val="0"/>
              </a:spcAft>
              <a:buClr>
                <a:schemeClr val="lt1"/>
              </a:buClr>
              <a:buSzPts val="2000"/>
              <a:buFont typeface="Arial"/>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lt1"/>
              </a:buClr>
              <a:buSzPts val="18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9pPr>
          </a:lstStyle>
          <a:p/>
        </p:txBody>
      </p:sp>
      <p:sp>
        <p:nvSpPr>
          <p:cNvPr id="62" name="Google Shape;62;p9"/>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3" name="Google Shape;63;p9"/>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4" name="Google Shape;64;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lt1"/>
              </a:buClr>
              <a:buSzPts val="1400"/>
              <a:buFont typeface="Arial"/>
              <a:buNone/>
              <a:defRPr b="0" i="0" sz="3200" u="none" cap="none" strike="noStrike">
                <a:solidFill>
                  <a:schemeClr val="lt1"/>
                </a:solidFill>
                <a:latin typeface="Arial"/>
                <a:ea typeface="Arial"/>
                <a:cs typeface="Arial"/>
                <a:sym typeface="Arial"/>
              </a:defRPr>
            </a:lvl1pPr>
            <a:lvl2pPr indent="0" lvl="1" marL="457200" marR="0" rtl="0" algn="l">
              <a:spcBef>
                <a:spcPts val="560"/>
              </a:spcBef>
              <a:spcAft>
                <a:spcPts val="0"/>
              </a:spcAft>
              <a:buClr>
                <a:schemeClr val="lt1"/>
              </a:buClr>
              <a:buSzPts val="1400"/>
              <a:buFont typeface="Arial"/>
              <a:buNone/>
              <a:defRPr b="0" i="0" sz="2800" u="none" cap="none" strike="noStrike">
                <a:solidFill>
                  <a:schemeClr val="lt1"/>
                </a:solidFill>
                <a:latin typeface="Arial"/>
                <a:ea typeface="Arial"/>
                <a:cs typeface="Arial"/>
                <a:sym typeface="Arial"/>
              </a:defRPr>
            </a:lvl2pPr>
            <a:lvl3pPr indent="0" lvl="2" marL="914400" marR="0" rtl="0" algn="l">
              <a:spcBef>
                <a:spcPts val="480"/>
              </a:spcBef>
              <a:spcAft>
                <a:spcPts val="0"/>
              </a:spcAft>
              <a:buClr>
                <a:schemeClr val="lt1"/>
              </a:buClr>
              <a:buSzPts val="1400"/>
              <a:buFont typeface="Arial"/>
              <a:buNone/>
              <a:defRPr b="0" i="0" sz="2400" u="none" cap="none" strike="noStrike">
                <a:solidFill>
                  <a:schemeClr val="lt1"/>
                </a:solidFill>
                <a:latin typeface="Arial"/>
                <a:ea typeface="Arial"/>
                <a:cs typeface="Arial"/>
                <a:sym typeface="Arial"/>
              </a:defRPr>
            </a:lvl3pPr>
            <a:lvl4pPr indent="0" lvl="3" marL="13716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4pPr>
            <a:lvl5pPr indent="0" lvl="4" marL="18288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5pPr>
            <a:lvl6pPr indent="0" lvl="5" marL="22860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6pPr>
            <a:lvl7pPr indent="0" lvl="6" marL="27432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7pPr>
            <a:lvl8pPr indent="0" lvl="7" marL="32004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8pPr>
            <a:lvl9pPr indent="0" lvl="8" marL="36576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2400"/>
              <a:buFont typeface="Arial"/>
              <a:buNone/>
              <a:defRPr b="0" i="0" sz="1400" u="none" cap="none" strike="noStrike">
                <a:solidFill>
                  <a:schemeClr val="lt1"/>
                </a:solidFill>
                <a:latin typeface="Arial"/>
                <a:ea typeface="Arial"/>
                <a:cs typeface="Arial"/>
                <a:sym typeface="Arial"/>
              </a:defRPr>
            </a:lvl1pPr>
            <a:lvl2pPr indent="-228600" lvl="1" marL="914400" marR="0" rtl="0" algn="l">
              <a:spcBef>
                <a:spcPts val="240"/>
              </a:spcBef>
              <a:spcAft>
                <a:spcPts val="0"/>
              </a:spcAft>
              <a:buClr>
                <a:schemeClr val="lt1"/>
              </a:buClr>
              <a:buSzPts val="2000"/>
              <a:buFont typeface="Arial"/>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lt1"/>
              </a:buClr>
              <a:buSzPts val="18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9pPr>
          </a:lstStyle>
          <a:p/>
        </p:txBody>
      </p:sp>
      <p:sp>
        <p:nvSpPr>
          <p:cNvPr id="69" name="Google Shape;69;p10"/>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0" name="Google Shape;70;p10"/>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1" name="Google Shape;71;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1" name="Google Shape;11;p1"/>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2" name="Google Shape;12;p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Google Shape;13;p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Google Shape;14;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4.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8.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0.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0" Type="http://schemas.openxmlformats.org/officeDocument/2006/relationships/image" Target="../media/image15.png"/><Relationship Id="rId11" Type="http://schemas.openxmlformats.org/officeDocument/2006/relationships/image" Target="../media/image35.png"/><Relationship Id="rId22" Type="http://schemas.openxmlformats.org/officeDocument/2006/relationships/image" Target="../media/image19.png"/><Relationship Id="rId10" Type="http://schemas.openxmlformats.org/officeDocument/2006/relationships/image" Target="../media/image1.png"/><Relationship Id="rId21" Type="http://schemas.openxmlformats.org/officeDocument/2006/relationships/image" Target="../media/image20.png"/><Relationship Id="rId13" Type="http://schemas.openxmlformats.org/officeDocument/2006/relationships/image" Target="../media/image14.png"/><Relationship Id="rId12" Type="http://schemas.openxmlformats.org/officeDocument/2006/relationships/image" Target="../media/image23.png"/><Relationship Id="rId23"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7.png"/><Relationship Id="rId15" Type="http://schemas.openxmlformats.org/officeDocument/2006/relationships/image" Target="../media/image10.png"/><Relationship Id="rId14" Type="http://schemas.openxmlformats.org/officeDocument/2006/relationships/image" Target="../media/image22.png"/><Relationship Id="rId17" Type="http://schemas.openxmlformats.org/officeDocument/2006/relationships/image" Target="../media/image3.png"/><Relationship Id="rId16" Type="http://schemas.openxmlformats.org/officeDocument/2006/relationships/image" Target="../media/image2.png"/><Relationship Id="rId5" Type="http://schemas.openxmlformats.org/officeDocument/2006/relationships/image" Target="../media/image8.png"/><Relationship Id="rId19" Type="http://schemas.openxmlformats.org/officeDocument/2006/relationships/image" Target="../media/image11.png"/><Relationship Id="rId6" Type="http://schemas.openxmlformats.org/officeDocument/2006/relationships/image" Target="../media/image41.png"/><Relationship Id="rId18"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4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idx="1" type="subTitle"/>
          </p:nvPr>
        </p:nvSpPr>
        <p:spPr>
          <a:xfrm>
            <a:off x="1295400" y="990600"/>
            <a:ext cx="6858000" cy="5867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Font typeface="Arial"/>
              <a:buNone/>
            </a:pPr>
            <a:r>
              <a:rPr b="1" i="0" lang="en-US" sz="2000" u="none" cap="none" strike="noStrike">
                <a:solidFill>
                  <a:schemeClr val="lt1"/>
                </a:solidFill>
                <a:latin typeface="Arial"/>
                <a:ea typeface="Arial"/>
                <a:cs typeface="Arial"/>
                <a:sym typeface="Arial"/>
              </a:rPr>
              <a:t>Campbell Collaboration Colloquium 2014</a:t>
            </a:r>
            <a:endParaRPr b="0" i="0" sz="2000" u="none" cap="none" strike="noStrike">
              <a:solidFill>
                <a:schemeClr val="lt1"/>
              </a:solidFill>
              <a:latin typeface="Arial"/>
              <a:ea typeface="Arial"/>
              <a:cs typeface="Arial"/>
              <a:sym typeface="Arial"/>
            </a:endParaRPr>
          </a:p>
          <a:p>
            <a:pPr indent="0" lvl="0" marL="0" marR="0" rtl="0" algn="ctr">
              <a:spcBef>
                <a:spcPts val="400"/>
              </a:spcBef>
              <a:spcAft>
                <a:spcPts val="0"/>
              </a:spcAft>
              <a:buClr>
                <a:schemeClr val="lt1"/>
              </a:buClr>
              <a:buFont typeface="Arial"/>
              <a:buNone/>
            </a:pPr>
            <a:r>
              <a:rPr b="1" i="0" lang="en-US" sz="2000" u="none" cap="none" strike="noStrike">
                <a:solidFill>
                  <a:schemeClr val="lt1"/>
                </a:solidFill>
                <a:latin typeface="Arial"/>
                <a:ea typeface="Arial"/>
                <a:cs typeface="Arial"/>
                <a:sym typeface="Arial"/>
              </a:rPr>
              <a:t>"Better Evidence for a Better World"</a:t>
            </a:r>
            <a:endParaRPr b="1" i="1" sz="1500" u="none" cap="none" strike="noStrike">
              <a:solidFill>
                <a:srgbClr val="FFFF00"/>
              </a:solidFill>
              <a:latin typeface="Times New Roman"/>
              <a:ea typeface="Times New Roman"/>
              <a:cs typeface="Times New Roman"/>
              <a:sym typeface="Times New Roman"/>
            </a:endParaRPr>
          </a:p>
          <a:p>
            <a:pPr indent="0" lvl="0" marL="0" marR="0" rtl="0" algn="ctr">
              <a:spcBef>
                <a:spcPts val="200"/>
              </a:spcBef>
              <a:spcAft>
                <a:spcPts val="0"/>
              </a:spcAft>
              <a:buClr>
                <a:schemeClr val="lt1"/>
              </a:buClr>
              <a:buFont typeface="Arial"/>
              <a:buNone/>
            </a:pPr>
            <a:r>
              <a:t/>
            </a:r>
            <a:endParaRPr b="1" i="1" sz="1000" u="none" cap="none" strike="noStrike">
              <a:solidFill>
                <a:srgbClr val="FFFF00"/>
              </a:solidFill>
              <a:latin typeface="Times New Roman"/>
              <a:ea typeface="Times New Roman"/>
              <a:cs typeface="Times New Roman"/>
              <a:sym typeface="Times New Roman"/>
            </a:endParaRPr>
          </a:p>
          <a:p>
            <a:pPr indent="0" lvl="0" marL="0" marR="0" rtl="0" algn="ctr">
              <a:spcBef>
                <a:spcPts val="600"/>
              </a:spcBef>
              <a:spcAft>
                <a:spcPts val="0"/>
              </a:spcAft>
              <a:buClr>
                <a:srgbClr val="FFFF00"/>
              </a:buClr>
              <a:buFont typeface="Arial"/>
              <a:buNone/>
            </a:pPr>
            <a:r>
              <a:rPr b="1" i="1" lang="en-US" sz="3000" u="none" cap="none" strike="noStrike">
                <a:solidFill>
                  <a:srgbClr val="FFFF00"/>
                </a:solidFill>
                <a:latin typeface="Arial"/>
                <a:ea typeface="Arial"/>
                <a:cs typeface="Arial"/>
                <a:sym typeface="Arial"/>
              </a:rPr>
              <a:t>Why The U.S. Is So Bad At  Knowledge Transfer and Implementation</a:t>
            </a:r>
            <a:endParaRPr b="1" i="1" sz="3600" u="none" cap="none" strike="noStrike">
              <a:solidFill>
                <a:srgbClr val="FFFF00"/>
              </a:solidFill>
              <a:latin typeface="Times New Roman"/>
              <a:ea typeface="Times New Roman"/>
              <a:cs typeface="Times New Roman"/>
              <a:sym typeface="Times New Roman"/>
            </a:endParaRPr>
          </a:p>
          <a:p>
            <a:pPr indent="0" lvl="0" marL="0" marR="0" rtl="0" algn="ctr">
              <a:spcBef>
                <a:spcPts val="1460"/>
              </a:spcBef>
              <a:spcAft>
                <a:spcPts val="0"/>
              </a:spcAft>
              <a:buClr>
                <a:schemeClr val="lt1"/>
              </a:buClr>
              <a:buFont typeface="Arial"/>
              <a:buNone/>
            </a:pPr>
            <a:r>
              <a:t/>
            </a:r>
            <a:endParaRPr b="1" i="0" sz="1800" u="none" cap="none" strike="noStrike">
              <a:solidFill>
                <a:schemeClr val="lt1"/>
              </a:solidFill>
              <a:latin typeface="Times New Roman"/>
              <a:ea typeface="Times New Roman"/>
              <a:cs typeface="Times New Roman"/>
              <a:sym typeface="Times New Roman"/>
            </a:endParaRPr>
          </a:p>
          <a:p>
            <a:pPr indent="0" lvl="0" marL="0" marR="0" rtl="0" algn="ctr">
              <a:spcBef>
                <a:spcPts val="360"/>
              </a:spcBef>
              <a:spcAft>
                <a:spcPts val="0"/>
              </a:spcAft>
              <a:buClr>
                <a:schemeClr val="lt1"/>
              </a:buClr>
              <a:buFont typeface="Times New Roman"/>
              <a:buNone/>
            </a:pPr>
            <a:r>
              <a:rPr b="1" i="0" lang="en-US" sz="1800" u="none" cap="none" strike="noStrike">
                <a:solidFill>
                  <a:schemeClr val="lt1"/>
                </a:solidFill>
                <a:latin typeface="Times New Roman"/>
                <a:ea typeface="Times New Roman"/>
                <a:cs typeface="Times New Roman"/>
                <a:sym typeface="Times New Roman"/>
              </a:rPr>
              <a:t>Randy Keyworth</a:t>
            </a:r>
            <a:endParaRPr/>
          </a:p>
          <a:p>
            <a:pPr indent="0" lvl="0" marL="0" marR="0" rtl="0" algn="ctr">
              <a:spcBef>
                <a:spcPts val="360"/>
              </a:spcBef>
              <a:spcAft>
                <a:spcPts val="0"/>
              </a:spcAft>
              <a:buClr>
                <a:schemeClr val="lt1"/>
              </a:buClr>
              <a:buFont typeface="Times New Roman"/>
              <a:buNone/>
            </a:pPr>
            <a:r>
              <a:rPr b="1" i="0" lang="en-US" sz="1800" u="none" cap="none" strike="noStrike">
                <a:solidFill>
                  <a:schemeClr val="lt1"/>
                </a:solidFill>
                <a:latin typeface="Times New Roman"/>
                <a:ea typeface="Times New Roman"/>
                <a:cs typeface="Times New Roman"/>
                <a:sym typeface="Times New Roman"/>
              </a:rPr>
              <a:t>Jack States</a:t>
            </a:r>
            <a:endParaRPr/>
          </a:p>
          <a:p>
            <a:pPr indent="0" lvl="0" marL="0" marR="0" rtl="0" algn="ctr">
              <a:spcBef>
                <a:spcPts val="360"/>
              </a:spcBef>
              <a:spcAft>
                <a:spcPts val="0"/>
              </a:spcAft>
              <a:buClr>
                <a:schemeClr val="lt1"/>
              </a:buClr>
              <a:buFont typeface="Arial"/>
              <a:buNone/>
            </a:pPr>
            <a:r>
              <a:t/>
            </a:r>
            <a:endParaRPr b="1" i="0" sz="1800" u="none" cap="none" strike="noStrike">
              <a:solidFill>
                <a:schemeClr val="lt1"/>
              </a:solidFill>
              <a:latin typeface="Times New Roman"/>
              <a:ea typeface="Times New Roman"/>
              <a:cs typeface="Times New Roman"/>
              <a:sym typeface="Times New Roman"/>
            </a:endParaRPr>
          </a:p>
          <a:p>
            <a:pPr indent="0" lvl="0" marL="0" marR="0" rtl="0" algn="l">
              <a:spcBef>
                <a:spcPts val="200"/>
              </a:spcBef>
              <a:spcAft>
                <a:spcPts val="0"/>
              </a:spcAft>
              <a:buClr>
                <a:schemeClr val="lt1"/>
              </a:buClr>
              <a:buFont typeface="Arial"/>
              <a:buNone/>
            </a:pPr>
            <a:r>
              <a:t/>
            </a:r>
            <a:endParaRPr b="1" i="0" sz="1000" u="none" cap="none" strike="noStrike">
              <a:solidFill>
                <a:schemeClr val="lt1"/>
              </a:solidFill>
              <a:latin typeface="Times New Roman"/>
              <a:ea typeface="Times New Roman"/>
              <a:cs typeface="Times New Roman"/>
              <a:sym typeface="Times New Roman"/>
            </a:endParaRPr>
          </a:p>
          <a:p>
            <a:pPr indent="0" lvl="0" marL="0" marR="0" rtl="0" algn="ctr">
              <a:spcBef>
                <a:spcPts val="560"/>
              </a:spcBef>
              <a:spcAft>
                <a:spcPts val="0"/>
              </a:spcAft>
              <a:buClr>
                <a:schemeClr val="lt1"/>
              </a:buClr>
              <a:buFont typeface="Arial"/>
              <a:buNone/>
            </a:pPr>
            <a:r>
              <a:t/>
            </a:r>
            <a:endParaRPr b="0" i="0" sz="2800" u="none" cap="none" strike="noStrike">
              <a:solidFill>
                <a:schemeClr val="lt1"/>
              </a:solidFill>
              <a:latin typeface="Times New Roman"/>
              <a:ea typeface="Times New Roman"/>
              <a:cs typeface="Times New Roman"/>
              <a:sym typeface="Times New Roman"/>
            </a:endParaRPr>
          </a:p>
          <a:p>
            <a:pPr indent="0" lvl="0" marL="0" marR="0" rtl="0" algn="ctr">
              <a:spcBef>
                <a:spcPts val="560"/>
              </a:spcBef>
              <a:spcAft>
                <a:spcPts val="0"/>
              </a:spcAft>
              <a:buClr>
                <a:schemeClr val="lt1"/>
              </a:buClr>
              <a:buFont typeface="Arial"/>
              <a:buNone/>
            </a:pPr>
            <a:r>
              <a:t/>
            </a:r>
            <a:endParaRPr b="0" i="0" sz="2800" u="none" cap="none" strike="noStrike">
              <a:solidFill>
                <a:schemeClr val="lt1"/>
              </a:solidFill>
              <a:latin typeface="Times New Roman"/>
              <a:ea typeface="Times New Roman"/>
              <a:cs typeface="Times New Roman"/>
              <a:sym typeface="Times New Roman"/>
            </a:endParaRPr>
          </a:p>
          <a:p>
            <a:pPr indent="0" lvl="0" marL="0" marR="0" rtl="0" algn="ctr">
              <a:spcBef>
                <a:spcPts val="240"/>
              </a:spcBef>
              <a:spcAft>
                <a:spcPts val="0"/>
              </a:spcAft>
              <a:buClr>
                <a:schemeClr val="lt1"/>
              </a:buClr>
              <a:buFont typeface="Arial"/>
              <a:buNone/>
            </a:pPr>
            <a:r>
              <a:t/>
            </a:r>
            <a:endParaRPr b="0" i="0" sz="1200" u="none" cap="none" strike="noStrike">
              <a:solidFill>
                <a:schemeClr val="lt1"/>
              </a:solidFill>
              <a:latin typeface="Times New Roman"/>
              <a:ea typeface="Times New Roman"/>
              <a:cs typeface="Times New Roman"/>
              <a:sym typeface="Times New Roman"/>
            </a:endParaRPr>
          </a:p>
          <a:p>
            <a:pPr indent="0" lvl="0" marL="0" marR="0" rtl="0" algn="ctr">
              <a:spcBef>
                <a:spcPts val="560"/>
              </a:spcBef>
              <a:spcAft>
                <a:spcPts val="0"/>
              </a:spcAft>
              <a:buClr>
                <a:schemeClr val="lt1"/>
              </a:buClr>
              <a:buFont typeface="Times New Roman"/>
              <a:buNone/>
            </a:pPr>
            <a:r>
              <a:rPr b="0" i="0" lang="en-US" sz="2800" u="none" cap="none" strike="noStrike">
                <a:solidFill>
                  <a:schemeClr val="lt1"/>
                </a:solidFill>
                <a:latin typeface="Times New Roman"/>
                <a:ea typeface="Times New Roman"/>
                <a:cs typeface="Times New Roman"/>
                <a:sym typeface="Times New Roman"/>
              </a:rPr>
              <a:t>Jack States and Randy Keyworth</a:t>
            </a:r>
            <a:endParaRPr/>
          </a:p>
          <a:p>
            <a:pPr indent="0" lvl="0" marL="0" marR="0" rtl="0" algn="ctr">
              <a:spcBef>
                <a:spcPts val="560"/>
              </a:spcBef>
              <a:spcAft>
                <a:spcPts val="0"/>
              </a:spcAft>
              <a:buClr>
                <a:schemeClr val="lt1"/>
              </a:buClr>
              <a:buFont typeface="Arial"/>
              <a:buNone/>
            </a:pPr>
            <a:r>
              <a:t/>
            </a:r>
            <a:endParaRPr b="1" i="1" sz="2800" u="none" cap="none" strike="noStrike">
              <a:solidFill>
                <a:schemeClr val="lt1"/>
              </a:solidFill>
              <a:latin typeface="Times New Roman"/>
              <a:ea typeface="Times New Roman"/>
              <a:cs typeface="Times New Roman"/>
              <a:sym typeface="Times New Roman"/>
            </a:endParaRPr>
          </a:p>
          <a:p>
            <a:pPr indent="0" lvl="0" marL="0" marR="0" rtl="0" algn="ctr">
              <a:spcBef>
                <a:spcPts val="240"/>
              </a:spcBef>
              <a:spcAft>
                <a:spcPts val="0"/>
              </a:spcAft>
              <a:buClr>
                <a:schemeClr val="lt1"/>
              </a:buClr>
              <a:buFont typeface="Arial"/>
              <a:buNone/>
            </a:pPr>
            <a:r>
              <a:t/>
            </a:r>
            <a:endParaRPr b="1" i="0" sz="1200" u="none" cap="none" strike="noStrike">
              <a:solidFill>
                <a:schemeClr val="dk1"/>
              </a:solidFill>
              <a:latin typeface="Times New Roman"/>
              <a:ea typeface="Times New Roman"/>
              <a:cs typeface="Times New Roman"/>
              <a:sym typeface="Times New Roman"/>
            </a:endParaRPr>
          </a:p>
          <a:p>
            <a:pPr indent="0" lvl="0" marL="0" marR="0" rtl="0" algn="ctr">
              <a:spcBef>
                <a:spcPts val="240"/>
              </a:spcBef>
              <a:spcAft>
                <a:spcPts val="0"/>
              </a:spcAft>
              <a:buClr>
                <a:schemeClr val="lt1"/>
              </a:buClr>
              <a:buFont typeface="Arial"/>
              <a:buNone/>
            </a:pPr>
            <a:r>
              <a:t/>
            </a:r>
            <a:endParaRPr b="1" i="0" sz="1200" u="none" cap="none" strike="noStrike">
              <a:solidFill>
                <a:schemeClr val="dk1"/>
              </a:solidFill>
              <a:latin typeface="Times New Roman"/>
              <a:ea typeface="Times New Roman"/>
              <a:cs typeface="Times New Roman"/>
              <a:sym typeface="Times New Roman"/>
            </a:endParaRPr>
          </a:p>
        </p:txBody>
      </p:sp>
      <p:pic>
        <p:nvPicPr>
          <p:cNvPr descr="wing_header" id="90" name="Google Shape;90;p13"/>
          <p:cNvPicPr preferRelativeResize="0"/>
          <p:nvPr/>
        </p:nvPicPr>
        <p:blipFill rotWithShape="1">
          <a:blip r:embed="rId3">
            <a:alphaModFix/>
          </a:blip>
          <a:srcRect b="0" l="0" r="0" t="0"/>
          <a:stretch/>
        </p:blipFill>
        <p:spPr>
          <a:xfrm>
            <a:off x="1066800" y="12700"/>
            <a:ext cx="6934200" cy="914400"/>
          </a:xfrm>
          <a:prstGeom prst="rect">
            <a:avLst/>
          </a:prstGeom>
          <a:noFill/>
          <a:ln>
            <a:noFill/>
          </a:ln>
        </p:spPr>
      </p:pic>
      <p:pic>
        <p:nvPicPr>
          <p:cNvPr id="91" name="Google Shape;91;p13"/>
          <p:cNvPicPr preferRelativeResize="0"/>
          <p:nvPr/>
        </p:nvPicPr>
        <p:blipFill rotWithShape="1">
          <a:blip r:embed="rId4">
            <a:alphaModFix/>
          </a:blip>
          <a:srcRect b="0" l="0" r="0" t="0"/>
          <a:stretch/>
        </p:blipFill>
        <p:spPr>
          <a:xfrm>
            <a:off x="1752600" y="3352800"/>
            <a:ext cx="6019800" cy="2879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2"/>
          <p:cNvSpPr txBox="1"/>
          <p:nvPr>
            <p:ph type="title"/>
          </p:nvPr>
        </p:nvSpPr>
        <p:spPr>
          <a:xfrm>
            <a:off x="685800" y="381000"/>
            <a:ext cx="77724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Soft Skills</a:t>
            </a:r>
            <a:br>
              <a:rPr b="1" i="0" lang="en-US" sz="3600" u="none" cap="none" strike="noStrike">
                <a:solidFill>
                  <a:srgbClr val="FFFF00"/>
                </a:solidFill>
                <a:latin typeface="Arial"/>
                <a:ea typeface="Arial"/>
                <a:cs typeface="Arial"/>
                <a:sym typeface="Arial"/>
              </a:rPr>
            </a:br>
            <a:r>
              <a:rPr b="1" i="0" lang="en-US" sz="3600" u="none" cap="none" strike="noStrike">
                <a:solidFill>
                  <a:srgbClr val="FFFF00"/>
                </a:solidFill>
                <a:latin typeface="Arial"/>
                <a:ea typeface="Arial"/>
                <a:cs typeface="Arial"/>
                <a:sym typeface="Arial"/>
              </a:rPr>
              <a:t> Teacher – Student Relations </a:t>
            </a:r>
            <a:endParaRPr b="1" i="0" sz="3600" u="none" cap="none" strike="noStrike">
              <a:solidFill>
                <a:srgbClr val="FFFF00"/>
              </a:solidFill>
              <a:latin typeface="Arial"/>
              <a:ea typeface="Arial"/>
              <a:cs typeface="Arial"/>
              <a:sym typeface="Arial"/>
            </a:endParaRPr>
          </a:p>
        </p:txBody>
      </p:sp>
      <p:sp>
        <p:nvSpPr>
          <p:cNvPr id="262" name="Google Shape;262;p22"/>
          <p:cNvSpPr txBox="1"/>
          <p:nvPr>
            <p:ph idx="12" type="sldNum"/>
          </p:nvPr>
        </p:nvSpPr>
        <p:spPr>
          <a:xfrm>
            <a:off x="685800" y="6248400"/>
            <a:ext cx="19050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pic>
        <p:nvPicPr>
          <p:cNvPr id="263" name="Google Shape;263;p22"/>
          <p:cNvPicPr preferRelativeResize="0"/>
          <p:nvPr/>
        </p:nvPicPr>
        <p:blipFill rotWithShape="1">
          <a:blip r:embed="rId3">
            <a:alphaModFix/>
          </a:blip>
          <a:srcRect b="0" l="0" r="0" t="0"/>
          <a:stretch/>
        </p:blipFill>
        <p:spPr>
          <a:xfrm>
            <a:off x="609600" y="1365250"/>
            <a:ext cx="7924800" cy="5492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3"/>
          <p:cNvSpPr txBox="1"/>
          <p:nvPr>
            <p:ph type="title"/>
          </p:nvPr>
        </p:nvSpPr>
        <p:spPr>
          <a:xfrm>
            <a:off x="685800" y="0"/>
            <a:ext cx="7772400" cy="1016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Formative Assessment</a:t>
            </a:r>
            <a:endParaRPr b="0" i="0" sz="3200" u="none" cap="none" strike="noStrike">
              <a:solidFill>
                <a:srgbClr val="FFFF00"/>
              </a:solidFill>
              <a:latin typeface="Arial"/>
              <a:ea typeface="Arial"/>
              <a:cs typeface="Arial"/>
              <a:sym typeface="Arial"/>
            </a:endParaRPr>
          </a:p>
        </p:txBody>
      </p:sp>
      <p:pic>
        <p:nvPicPr>
          <p:cNvPr id="270" name="Google Shape;270;p23"/>
          <p:cNvPicPr preferRelativeResize="0"/>
          <p:nvPr/>
        </p:nvPicPr>
        <p:blipFill rotWithShape="1">
          <a:blip r:embed="rId3">
            <a:alphaModFix/>
          </a:blip>
          <a:srcRect b="0" l="0" r="0" t="0"/>
          <a:stretch/>
        </p:blipFill>
        <p:spPr>
          <a:xfrm>
            <a:off x="487363" y="952500"/>
            <a:ext cx="8161337" cy="5549900"/>
          </a:xfrm>
          <a:prstGeom prst="rect">
            <a:avLst/>
          </a:prstGeom>
          <a:noFill/>
          <a:ln>
            <a:noFill/>
          </a:ln>
        </p:spPr>
      </p:pic>
      <p:sp>
        <p:nvSpPr>
          <p:cNvPr id="271" name="Google Shape;271;p23"/>
          <p:cNvSpPr/>
          <p:nvPr/>
        </p:nvSpPr>
        <p:spPr>
          <a:xfrm>
            <a:off x="508000" y="6553200"/>
            <a:ext cx="1817688" cy="26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400">
                <a:solidFill>
                  <a:srgbClr val="F3EB00"/>
                </a:solidFill>
                <a:latin typeface="Times New Roman"/>
                <a:ea typeface="Times New Roman"/>
                <a:cs typeface="Times New Roman"/>
                <a:sym typeface="Times New Roman"/>
              </a:rPr>
              <a:t>Fuchs and Fuchs, 1986</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6" name="Shape 276"/>
        <p:cNvGrpSpPr/>
        <p:nvPr/>
      </p:nvGrpSpPr>
      <p:grpSpPr>
        <a:xfrm>
          <a:off x="0" y="0"/>
          <a:ext cx="0" cy="0"/>
          <a:chOff x="0" y="0"/>
          <a:chExt cx="0" cy="0"/>
        </a:xfrm>
      </p:grpSpPr>
      <p:sp>
        <p:nvSpPr>
          <p:cNvPr id="277" name="Google Shape;277;p24"/>
          <p:cNvSpPr txBox="1"/>
          <p:nvPr>
            <p:ph type="title"/>
          </p:nvPr>
        </p:nvSpPr>
        <p:spPr>
          <a:xfrm>
            <a:off x="1676400" y="152400"/>
            <a:ext cx="6781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Verdana"/>
                <a:ea typeface="Verdana"/>
                <a:cs typeface="Verdana"/>
                <a:sym typeface="Verdana"/>
              </a:rPr>
              <a:t>Progress Monitoring</a:t>
            </a:r>
            <a:br>
              <a:rPr b="1" i="0" lang="en-US" sz="3200" u="none" cap="none" strike="noStrike">
                <a:solidFill>
                  <a:srgbClr val="FFFF00"/>
                </a:solidFill>
                <a:latin typeface="Verdana"/>
                <a:ea typeface="Verdana"/>
                <a:cs typeface="Verdana"/>
                <a:sym typeface="Verdana"/>
              </a:rPr>
            </a:br>
            <a:r>
              <a:rPr b="1" i="0" lang="en-US" sz="3200" u="none" cap="none" strike="noStrike">
                <a:solidFill>
                  <a:srgbClr val="FFFF00"/>
                </a:solidFill>
                <a:latin typeface="Verdana"/>
                <a:ea typeface="Verdana"/>
                <a:cs typeface="Verdana"/>
                <a:sym typeface="Verdana"/>
              </a:rPr>
              <a:t>(Is it Working?)</a:t>
            </a:r>
            <a:endParaRPr/>
          </a:p>
        </p:txBody>
      </p:sp>
      <p:sp>
        <p:nvSpPr>
          <p:cNvPr id="278" name="Google Shape;278;p24"/>
          <p:cNvSpPr txBox="1"/>
          <p:nvPr>
            <p:ph idx="1" type="body"/>
          </p:nvPr>
        </p:nvSpPr>
        <p:spPr>
          <a:xfrm>
            <a:off x="1752600" y="1651000"/>
            <a:ext cx="6705600" cy="484981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Font typeface="Verdana"/>
              <a:buNone/>
            </a:pPr>
            <a:r>
              <a:rPr b="0" i="0" lang="en-US" sz="2800" u="none" cap="none" strike="noStrike">
                <a:solidFill>
                  <a:schemeClr val="lt1"/>
                </a:solidFill>
                <a:latin typeface="Verdana"/>
                <a:ea typeface="Verdana"/>
                <a:cs typeface="Verdana"/>
                <a:sym typeface="Verdana"/>
              </a:rPr>
              <a:t>Research guides us to interventions that are most likely to work. </a:t>
            </a:r>
            <a:endParaRPr b="0" i="0" sz="2800" u="none" cap="none" strike="noStrike">
              <a:solidFill>
                <a:schemeClr val="lt1"/>
              </a:solidFill>
              <a:latin typeface="Verdana"/>
              <a:ea typeface="Verdana"/>
              <a:cs typeface="Verdana"/>
              <a:sym typeface="Verdana"/>
            </a:endParaRPr>
          </a:p>
          <a:p>
            <a:pPr indent="0" lvl="0" marL="0" marR="0" rtl="0" algn="ctr">
              <a:lnSpc>
                <a:spcPct val="90000"/>
              </a:lnSpc>
              <a:spcBef>
                <a:spcPts val="480"/>
              </a:spcBef>
              <a:spcAft>
                <a:spcPts val="0"/>
              </a:spcAft>
              <a:buClr>
                <a:schemeClr val="lt1"/>
              </a:buClr>
              <a:buFont typeface="Verdana"/>
              <a:buNone/>
            </a:pPr>
            <a:r>
              <a:rPr b="0" i="0" lang="en-US" sz="2400" u="none" cap="none" strike="noStrike">
                <a:solidFill>
                  <a:schemeClr val="lt1"/>
                </a:solidFill>
                <a:latin typeface="Verdana"/>
                <a:ea typeface="Verdana"/>
                <a:cs typeface="Verdana"/>
                <a:sym typeface="Verdana"/>
              </a:rPr>
              <a:t>	</a:t>
            </a:r>
            <a:endParaRPr/>
          </a:p>
          <a:p>
            <a:pPr indent="-342900" lvl="0" marL="342900" marR="0" rtl="0" algn="l">
              <a:lnSpc>
                <a:spcPct val="90000"/>
              </a:lnSpc>
              <a:spcBef>
                <a:spcPts val="480"/>
              </a:spcBef>
              <a:spcAft>
                <a:spcPts val="0"/>
              </a:spcAft>
              <a:buClr>
                <a:schemeClr val="lt1"/>
              </a:buClr>
              <a:buSzPts val="2400"/>
              <a:buFont typeface="Verdana"/>
              <a:buChar char="•"/>
            </a:pPr>
            <a:r>
              <a:rPr b="0" i="0" lang="en-US" sz="2400" u="none" cap="none" strike="noStrike">
                <a:solidFill>
                  <a:schemeClr val="lt1"/>
                </a:solidFill>
                <a:latin typeface="Verdana"/>
                <a:ea typeface="Verdana"/>
                <a:cs typeface="Verdana"/>
                <a:sym typeface="Verdana"/>
              </a:rPr>
              <a:t>Generalizing from a research base to a specific instance requires a leap of faith and confidence &lt; 1.0</a:t>
            </a:r>
            <a:endParaRPr/>
          </a:p>
          <a:p>
            <a:pPr indent="-190500" lvl="0" marL="342900" marR="0" rtl="0" algn="l">
              <a:lnSpc>
                <a:spcPct val="90000"/>
              </a:lnSpc>
              <a:spcBef>
                <a:spcPts val="480"/>
              </a:spcBef>
              <a:spcAft>
                <a:spcPts val="0"/>
              </a:spcAft>
              <a:buClr>
                <a:schemeClr val="lt1"/>
              </a:buClr>
              <a:buSzPts val="2400"/>
              <a:buFont typeface="Arial"/>
              <a:buNone/>
            </a:pPr>
            <a:r>
              <a:t/>
            </a:r>
            <a:endParaRPr b="0" i="0" sz="2400" u="none" cap="none" strike="noStrike">
              <a:solidFill>
                <a:schemeClr val="lt1"/>
              </a:solidFill>
              <a:latin typeface="Verdana"/>
              <a:ea typeface="Verdana"/>
              <a:cs typeface="Verdana"/>
              <a:sym typeface="Verdana"/>
            </a:endParaRPr>
          </a:p>
          <a:p>
            <a:pPr indent="-190500" lvl="0" marL="342900" marR="0" rtl="0" algn="l">
              <a:lnSpc>
                <a:spcPct val="90000"/>
              </a:lnSpc>
              <a:spcBef>
                <a:spcPts val="480"/>
              </a:spcBef>
              <a:spcAft>
                <a:spcPts val="0"/>
              </a:spcAft>
              <a:buClr>
                <a:schemeClr val="lt1"/>
              </a:buClr>
              <a:buSzPts val="2400"/>
              <a:buFont typeface="Arial"/>
              <a:buNone/>
            </a:pPr>
            <a:r>
              <a:t/>
            </a:r>
            <a:endParaRPr b="0" i="0" sz="2400" u="none" cap="none" strike="noStrike">
              <a:solidFill>
                <a:schemeClr val="lt1"/>
              </a:solidFill>
              <a:latin typeface="Verdana"/>
              <a:ea typeface="Verdana"/>
              <a:cs typeface="Verdana"/>
              <a:sym typeface="Verdana"/>
            </a:endParaRPr>
          </a:p>
          <a:p>
            <a:pPr indent="-342900" lvl="0" marL="342900" marR="0" rtl="0" algn="l">
              <a:lnSpc>
                <a:spcPct val="90000"/>
              </a:lnSpc>
              <a:spcBef>
                <a:spcPts val="480"/>
              </a:spcBef>
              <a:spcAft>
                <a:spcPts val="0"/>
              </a:spcAft>
              <a:buClr>
                <a:schemeClr val="lt1"/>
              </a:buClr>
              <a:buSzPts val="2400"/>
              <a:buFont typeface="Verdana"/>
              <a:buChar char="•"/>
            </a:pPr>
            <a:r>
              <a:rPr b="0" i="0" lang="en-US" sz="2400" u="none" cap="none" strike="noStrike">
                <a:solidFill>
                  <a:schemeClr val="lt1"/>
                </a:solidFill>
                <a:latin typeface="Verdana"/>
                <a:ea typeface="Verdana"/>
                <a:cs typeface="Verdana"/>
                <a:sym typeface="Verdana"/>
              </a:rPr>
              <a:t>Assures that an intervention is actually effective in a setting (practice-based evidence).</a:t>
            </a:r>
            <a:endParaRPr/>
          </a:p>
          <a:p>
            <a:pPr indent="-190500" lvl="0" marL="342900" marR="0" rtl="0" algn="l">
              <a:lnSpc>
                <a:spcPct val="90000"/>
              </a:lnSpc>
              <a:spcBef>
                <a:spcPts val="480"/>
              </a:spcBef>
              <a:spcAft>
                <a:spcPts val="0"/>
              </a:spcAft>
              <a:buClr>
                <a:schemeClr val="lt1"/>
              </a:buClr>
              <a:buSzPts val="2400"/>
              <a:buFont typeface="Arial"/>
              <a:buNone/>
            </a:pPr>
            <a:r>
              <a:t/>
            </a:r>
            <a:endParaRPr b="0" i="0" sz="2400" u="none" cap="none" strike="noStrike">
              <a:solidFill>
                <a:schemeClr val="lt1"/>
              </a:solidFill>
              <a:latin typeface="Verdana"/>
              <a:ea typeface="Verdana"/>
              <a:cs typeface="Verdana"/>
              <a:sym typeface="Verdana"/>
            </a:endParaRPr>
          </a:p>
          <a:p>
            <a:pPr indent="-190500" lvl="0" marL="342900" marR="0" rtl="0" algn="l">
              <a:lnSpc>
                <a:spcPct val="90000"/>
              </a:lnSpc>
              <a:spcBef>
                <a:spcPts val="480"/>
              </a:spcBef>
              <a:spcAft>
                <a:spcPts val="0"/>
              </a:spcAft>
              <a:buClr>
                <a:schemeClr val="lt1"/>
              </a:buClr>
              <a:buSzPts val="2400"/>
              <a:buFont typeface="Arial"/>
              <a:buNone/>
            </a:pPr>
            <a:r>
              <a:t/>
            </a:r>
            <a:endParaRPr b="0" i="0" sz="2400" u="none" cap="none" strike="noStrike">
              <a:solidFill>
                <a:schemeClr val="lt1"/>
              </a:solidFill>
              <a:latin typeface="Verdana"/>
              <a:ea typeface="Verdana"/>
              <a:cs typeface="Verdana"/>
              <a:sym typeface="Verdana"/>
            </a:endParaRPr>
          </a:p>
          <a:p>
            <a:pPr indent="-228600" lvl="0" marL="342900" marR="0" rtl="0" algn="l">
              <a:lnSpc>
                <a:spcPct val="90000"/>
              </a:lnSpc>
              <a:spcBef>
                <a:spcPts val="36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a:p>
            <a:pPr indent="-241300" lvl="0" marL="342900" marR="0" rtl="0" algn="l">
              <a:lnSpc>
                <a:spcPct val="90000"/>
              </a:lnSpc>
              <a:spcBef>
                <a:spcPts val="320"/>
              </a:spcBef>
              <a:spcAft>
                <a:spcPts val="0"/>
              </a:spcAft>
              <a:buClr>
                <a:schemeClr val="lt1"/>
              </a:buClr>
              <a:buSzPts val="1600"/>
              <a:buFont typeface="Arial"/>
              <a:buNone/>
            </a:pPr>
            <a:r>
              <a:t/>
            </a:r>
            <a:endParaRPr b="0" i="0" sz="1600" u="none" cap="none" strike="noStrike">
              <a:solidFill>
                <a:schemeClr val="lt1"/>
              </a:solidFill>
              <a:latin typeface="Arial"/>
              <a:ea typeface="Arial"/>
              <a:cs typeface="Arial"/>
              <a:sym typeface="Arial"/>
            </a:endParaRPr>
          </a:p>
          <a:p>
            <a:pPr indent="-254000" lvl="0" marL="342900" marR="0" rtl="0" algn="l">
              <a:lnSpc>
                <a:spcPct val="90000"/>
              </a:lnSpc>
              <a:spcBef>
                <a:spcPts val="280"/>
              </a:spcBef>
              <a:spcAft>
                <a:spcPts val="0"/>
              </a:spcAft>
              <a:buClr>
                <a:schemeClr val="lt1"/>
              </a:buClr>
              <a:buSzPts val="1400"/>
              <a:buFont typeface="Arial"/>
              <a:buNone/>
            </a:pPr>
            <a:r>
              <a:t/>
            </a:r>
            <a:endParaRPr b="0" i="0" sz="1400" u="none" cap="none" strike="noStrike">
              <a:solidFill>
                <a:schemeClr val="lt1"/>
              </a:solidFill>
              <a:latin typeface="Arial"/>
              <a:ea typeface="Arial"/>
              <a:cs typeface="Arial"/>
              <a:sym typeface="Arial"/>
            </a:endParaRPr>
          </a:p>
          <a:p>
            <a:pPr indent="-254000" lvl="0" marL="342900" marR="0" rtl="0" algn="l">
              <a:lnSpc>
                <a:spcPct val="90000"/>
              </a:lnSpc>
              <a:spcBef>
                <a:spcPts val="280"/>
              </a:spcBef>
              <a:spcAft>
                <a:spcPts val="0"/>
              </a:spcAft>
              <a:buClr>
                <a:schemeClr val="lt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79" name="Google Shape;279;p24"/>
          <p:cNvGrpSpPr/>
          <p:nvPr/>
        </p:nvGrpSpPr>
        <p:grpSpPr>
          <a:xfrm>
            <a:off x="14288" y="0"/>
            <a:ext cx="1524000" cy="6858000"/>
            <a:chOff x="4800" y="0"/>
            <a:chExt cx="960" cy="4320"/>
          </a:xfrm>
        </p:grpSpPr>
        <p:sp>
          <p:nvSpPr>
            <p:cNvPr id="280" name="Google Shape;280;p24"/>
            <p:cNvSpPr/>
            <p:nvPr/>
          </p:nvSpPr>
          <p:spPr>
            <a:xfrm>
              <a:off x="4837" y="2160"/>
              <a:ext cx="875" cy="2160"/>
            </a:xfrm>
            <a:prstGeom prst="rect">
              <a:avLst/>
            </a:prstGeom>
            <a:solidFill>
              <a:srgbClr val="E3D6B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81" name="Google Shape;281;p24"/>
            <p:cNvSpPr/>
            <p:nvPr/>
          </p:nvSpPr>
          <p:spPr>
            <a:xfrm>
              <a:off x="4837" y="1"/>
              <a:ext cx="875" cy="215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descr="Large grid" id="282" name="Google Shape;282;p24"/>
            <p:cNvSpPr/>
            <p:nvPr/>
          </p:nvSpPr>
          <p:spPr>
            <a:xfrm>
              <a:off x="4983" y="202"/>
              <a:ext cx="656" cy="38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83" name="Google Shape;283;p24"/>
            <p:cNvSpPr/>
            <p:nvPr/>
          </p:nvSpPr>
          <p:spPr>
            <a:xfrm>
              <a:off x="4992" y="3456"/>
              <a:ext cx="585"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84" name="Google Shape;284;p24"/>
            <p:cNvSpPr/>
            <p:nvPr/>
          </p:nvSpPr>
          <p:spPr>
            <a:xfrm>
              <a:off x="4995" y="1320"/>
              <a:ext cx="585"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85" name="Google Shape;285;p24"/>
            <p:cNvGrpSpPr/>
            <p:nvPr/>
          </p:nvGrpSpPr>
          <p:grpSpPr>
            <a:xfrm>
              <a:off x="4992" y="253"/>
              <a:ext cx="585" cy="432"/>
              <a:chOff x="1836" y="792"/>
              <a:chExt cx="648" cy="432"/>
            </a:xfrm>
          </p:grpSpPr>
          <p:sp>
            <p:nvSpPr>
              <p:cNvPr id="286" name="Google Shape;286;p24"/>
              <p:cNvSpPr/>
              <p:nvPr/>
            </p:nvSpPr>
            <p:spPr>
              <a:xfrm>
                <a:off x="1836" y="792"/>
                <a:ext cx="648"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87" name="Google Shape;287;p24"/>
              <p:cNvSpPr txBox="1"/>
              <p:nvPr/>
            </p:nvSpPr>
            <p:spPr>
              <a:xfrm>
                <a:off x="1836" y="900"/>
                <a:ext cx="648" cy="21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88" name="Google Shape;288;p24"/>
            <p:cNvSpPr/>
            <p:nvPr/>
          </p:nvSpPr>
          <p:spPr>
            <a:xfrm>
              <a:off x="4992" y="2388"/>
              <a:ext cx="585"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289" name="Google Shape;289;p24"/>
            <p:cNvCxnSpPr>
              <a:stCxn id="286" idx="4"/>
              <a:endCxn id="284" idx="0"/>
            </p:cNvCxnSpPr>
            <p:nvPr/>
          </p:nvCxnSpPr>
          <p:spPr>
            <a:xfrm rot="5400000">
              <a:off x="4985" y="985"/>
              <a:ext cx="600" cy="0"/>
            </a:xfrm>
            <a:prstGeom prst="bentConnector3">
              <a:avLst>
                <a:gd fmla="val -107775" name="adj1"/>
              </a:avLst>
            </a:prstGeom>
            <a:noFill/>
            <a:ln cap="flat" cmpd="sng" w="9525">
              <a:solidFill>
                <a:srgbClr val="333333"/>
              </a:solidFill>
              <a:prstDash val="dot"/>
              <a:miter lim="8000"/>
              <a:headEnd len="sm" w="sm" type="none"/>
              <a:tailEnd len="med" w="med" type="triangle"/>
            </a:ln>
          </p:spPr>
        </p:cxnSp>
        <p:cxnSp>
          <p:nvCxnSpPr>
            <p:cNvPr id="290" name="Google Shape;290;p24"/>
            <p:cNvCxnSpPr>
              <a:stCxn id="284" idx="4"/>
              <a:endCxn id="288" idx="0"/>
            </p:cNvCxnSpPr>
            <p:nvPr/>
          </p:nvCxnSpPr>
          <p:spPr>
            <a:xfrm rot="5400000">
              <a:off x="4988" y="2052"/>
              <a:ext cx="600" cy="0"/>
            </a:xfrm>
            <a:prstGeom prst="bentConnector3">
              <a:avLst>
                <a:gd fmla="val -275188" name="adj1"/>
              </a:avLst>
            </a:prstGeom>
            <a:noFill/>
            <a:ln cap="flat" cmpd="sng" w="9525">
              <a:solidFill>
                <a:srgbClr val="333333"/>
              </a:solidFill>
              <a:prstDash val="dot"/>
              <a:miter lim="8000"/>
              <a:headEnd len="sm" w="sm" type="none"/>
              <a:tailEnd len="med" w="med" type="triangle"/>
            </a:ln>
          </p:spPr>
        </p:cxnSp>
        <p:cxnSp>
          <p:nvCxnSpPr>
            <p:cNvPr id="291" name="Google Shape;291;p24"/>
            <p:cNvCxnSpPr>
              <a:stCxn id="288" idx="4"/>
              <a:endCxn id="283" idx="0"/>
            </p:cNvCxnSpPr>
            <p:nvPr/>
          </p:nvCxnSpPr>
          <p:spPr>
            <a:xfrm>
              <a:off x="5285" y="2820"/>
              <a:ext cx="0" cy="600"/>
            </a:xfrm>
            <a:prstGeom prst="straightConnector1">
              <a:avLst/>
            </a:prstGeom>
            <a:noFill/>
            <a:ln cap="flat" cmpd="sng" w="9525">
              <a:solidFill>
                <a:srgbClr val="333333"/>
              </a:solidFill>
              <a:prstDash val="dot"/>
              <a:round/>
              <a:headEnd len="sm" w="sm" type="none"/>
              <a:tailEnd len="med" w="med" type="triangle"/>
            </a:ln>
          </p:spPr>
        </p:cxnSp>
        <p:cxnSp>
          <p:nvCxnSpPr>
            <p:cNvPr id="292" name="Google Shape;292;p24"/>
            <p:cNvCxnSpPr>
              <a:stCxn id="283" idx="6"/>
              <a:endCxn id="288" idx="6"/>
            </p:cNvCxnSpPr>
            <p:nvPr/>
          </p:nvCxnSpPr>
          <p:spPr>
            <a:xfrm rot="10800000">
              <a:off x="5577" y="2472"/>
              <a:ext cx="0" cy="1200"/>
            </a:xfrm>
            <a:prstGeom prst="bentConnector3">
              <a:avLst>
                <a:gd fmla="val -78239654" name="adj1"/>
              </a:avLst>
            </a:prstGeom>
            <a:noFill/>
            <a:ln cap="flat" cmpd="sng" w="9525">
              <a:solidFill>
                <a:srgbClr val="333333"/>
              </a:solidFill>
              <a:prstDash val="dot"/>
              <a:miter lim="8000"/>
              <a:headEnd len="sm" w="sm" type="none"/>
              <a:tailEnd len="med" w="med" type="triangle"/>
            </a:ln>
          </p:spPr>
        </p:cxnSp>
        <p:cxnSp>
          <p:nvCxnSpPr>
            <p:cNvPr id="293" name="Google Shape;293;p24"/>
            <p:cNvCxnSpPr>
              <a:stCxn id="283" idx="6"/>
              <a:endCxn id="284" idx="6"/>
            </p:cNvCxnSpPr>
            <p:nvPr/>
          </p:nvCxnSpPr>
          <p:spPr>
            <a:xfrm rot="10800000">
              <a:off x="5577" y="1572"/>
              <a:ext cx="0" cy="2100"/>
            </a:xfrm>
            <a:prstGeom prst="bentConnector3">
              <a:avLst>
                <a:gd fmla="val -26079822" name="adj1"/>
              </a:avLst>
            </a:prstGeom>
            <a:noFill/>
            <a:ln cap="flat" cmpd="sng" w="9525">
              <a:solidFill>
                <a:srgbClr val="333333"/>
              </a:solidFill>
              <a:prstDash val="dot"/>
              <a:miter lim="8000"/>
              <a:headEnd len="sm" w="sm" type="none"/>
              <a:tailEnd len="med" w="med" type="triangle"/>
            </a:ln>
          </p:spPr>
        </p:cxnSp>
        <p:cxnSp>
          <p:nvCxnSpPr>
            <p:cNvPr id="294" name="Google Shape;294;p24"/>
            <p:cNvCxnSpPr>
              <a:stCxn id="283" idx="6"/>
              <a:endCxn id="287" idx="3"/>
            </p:cNvCxnSpPr>
            <p:nvPr/>
          </p:nvCxnSpPr>
          <p:spPr>
            <a:xfrm rot="10800000">
              <a:off x="5577" y="372"/>
              <a:ext cx="0" cy="3300"/>
            </a:xfrm>
            <a:prstGeom prst="bentConnector3">
              <a:avLst>
                <a:gd fmla="val -78239654" name="adj1"/>
              </a:avLst>
            </a:prstGeom>
            <a:noFill/>
            <a:ln cap="flat" cmpd="sng" w="9525">
              <a:solidFill>
                <a:srgbClr val="333333"/>
              </a:solidFill>
              <a:prstDash val="dot"/>
              <a:miter lim="8000"/>
              <a:headEnd len="sm" w="sm" type="none"/>
              <a:tailEnd len="med" w="med" type="triangle"/>
            </a:ln>
          </p:spPr>
        </p:cxnSp>
        <p:sp>
          <p:nvSpPr>
            <p:cNvPr id="295" name="Google Shape;295;p24"/>
            <p:cNvSpPr/>
            <p:nvPr/>
          </p:nvSpPr>
          <p:spPr>
            <a:xfrm>
              <a:off x="4822" y="192"/>
              <a:ext cx="182" cy="3984"/>
            </a:xfrm>
            <a:prstGeom prst="downArrow">
              <a:avLst>
                <a:gd fmla="val 61454" name="adj1"/>
                <a:gd fmla="val 87459" name="adj2"/>
              </a:avLst>
            </a:pr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4"/>
            <p:cNvSpPr txBox="1"/>
            <p:nvPr/>
          </p:nvSpPr>
          <p:spPr>
            <a:xfrm rot="5400000">
              <a:off x="2948" y="2062"/>
              <a:ext cx="3886" cy="1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97" name="Google Shape;297;p24"/>
            <p:cNvSpPr txBox="1"/>
            <p:nvPr/>
          </p:nvSpPr>
          <p:spPr>
            <a:xfrm>
              <a:off x="4837" y="4089"/>
              <a:ext cx="766" cy="2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2A0518"/>
                  </a:solidFill>
                  <a:latin typeface="Arial"/>
                  <a:ea typeface="Arial"/>
                  <a:cs typeface="Arial"/>
                  <a:sym typeface="Arial"/>
                </a:rPr>
                <a:t>Practice</a:t>
              </a:r>
              <a:endParaRPr/>
            </a:p>
          </p:txBody>
        </p:sp>
        <p:sp>
          <p:nvSpPr>
            <p:cNvPr id="298" name="Google Shape;298;p24"/>
            <p:cNvSpPr txBox="1"/>
            <p:nvPr/>
          </p:nvSpPr>
          <p:spPr>
            <a:xfrm>
              <a:off x="4837" y="0"/>
              <a:ext cx="766" cy="2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294B4A"/>
                  </a:solidFill>
                  <a:latin typeface="Arial"/>
                  <a:ea typeface="Arial"/>
                  <a:cs typeface="Arial"/>
                  <a:sym typeface="Arial"/>
                </a:rPr>
                <a:t>Research</a:t>
              </a:r>
              <a:endParaRPr/>
            </a:p>
          </p:txBody>
        </p:sp>
        <p:sp>
          <p:nvSpPr>
            <p:cNvPr id="299" name="Google Shape;299;p24"/>
            <p:cNvSpPr txBox="1"/>
            <p:nvPr/>
          </p:nvSpPr>
          <p:spPr>
            <a:xfrm rot="-5400000">
              <a:off x="4497" y="774"/>
              <a:ext cx="1009" cy="2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294B4A"/>
                  </a:solidFill>
                  <a:latin typeface="Arial"/>
                  <a:ea typeface="Arial"/>
                  <a:cs typeface="Arial"/>
                  <a:sym typeface="Arial"/>
                </a:rPr>
                <a:t>Replicability</a:t>
              </a:r>
              <a:endParaRPr/>
            </a:p>
          </p:txBody>
        </p:sp>
        <p:sp>
          <p:nvSpPr>
            <p:cNvPr id="300" name="Google Shape;300;p24"/>
            <p:cNvSpPr txBox="1"/>
            <p:nvPr/>
          </p:nvSpPr>
          <p:spPr>
            <a:xfrm rot="-5400000">
              <a:off x="4447" y="2921"/>
              <a:ext cx="1128" cy="2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2A0518"/>
                  </a:solidFill>
                  <a:latin typeface="Arial"/>
                  <a:ea typeface="Arial"/>
                  <a:cs typeface="Arial"/>
                  <a:sym typeface="Arial"/>
                </a:rPr>
                <a:t>Sustainability</a:t>
              </a:r>
              <a:endParaRPr/>
            </a:p>
          </p:txBody>
        </p:sp>
        <p:sp>
          <p:nvSpPr>
            <p:cNvPr id="301" name="Google Shape;301;p24"/>
            <p:cNvSpPr txBox="1"/>
            <p:nvPr/>
          </p:nvSpPr>
          <p:spPr>
            <a:xfrm>
              <a:off x="4970" y="720"/>
              <a:ext cx="620" cy="32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What works?</a:t>
              </a:r>
              <a:endParaRPr/>
            </a:p>
          </p:txBody>
        </p:sp>
        <p:sp>
          <p:nvSpPr>
            <p:cNvPr id="302" name="Google Shape;302;p24"/>
            <p:cNvSpPr txBox="1"/>
            <p:nvPr/>
          </p:nvSpPr>
          <p:spPr>
            <a:xfrm>
              <a:off x="4991" y="1748"/>
              <a:ext cx="620" cy="4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When does it work?</a:t>
              </a:r>
              <a:endParaRPr/>
            </a:p>
          </p:txBody>
        </p:sp>
        <p:sp>
          <p:nvSpPr>
            <p:cNvPr id="303" name="Google Shape;303;p24"/>
            <p:cNvSpPr txBox="1"/>
            <p:nvPr/>
          </p:nvSpPr>
          <p:spPr>
            <a:xfrm>
              <a:off x="4970" y="2804"/>
              <a:ext cx="620" cy="4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How do we make it work?</a:t>
              </a:r>
              <a:endParaRPr/>
            </a:p>
          </p:txBody>
        </p:sp>
        <p:sp>
          <p:nvSpPr>
            <p:cNvPr id="304" name="Google Shape;304;p24"/>
            <p:cNvSpPr txBox="1"/>
            <p:nvPr/>
          </p:nvSpPr>
          <p:spPr>
            <a:xfrm>
              <a:off x="4800" y="3888"/>
              <a:ext cx="960" cy="1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Is it working?</a:t>
              </a:r>
              <a:endParaRPr/>
            </a:p>
          </p:txBody>
        </p:sp>
        <p:pic>
          <p:nvPicPr>
            <p:cNvPr id="305" name="Google Shape;305;p24"/>
            <p:cNvPicPr preferRelativeResize="0"/>
            <p:nvPr/>
          </p:nvPicPr>
          <p:blipFill rotWithShape="1">
            <a:blip r:embed="rId3">
              <a:alphaModFix/>
            </a:blip>
            <a:srcRect b="0" l="0" r="0" t="0"/>
            <a:stretch/>
          </p:blipFill>
          <p:spPr>
            <a:xfrm>
              <a:off x="5017" y="2552"/>
              <a:ext cx="536" cy="104"/>
            </a:xfrm>
            <a:prstGeom prst="rect">
              <a:avLst/>
            </a:prstGeom>
            <a:noFill/>
            <a:ln>
              <a:noFill/>
            </a:ln>
          </p:spPr>
        </p:pic>
        <p:pic>
          <p:nvPicPr>
            <p:cNvPr id="306" name="Google Shape;306;p24"/>
            <p:cNvPicPr preferRelativeResize="0"/>
            <p:nvPr/>
          </p:nvPicPr>
          <p:blipFill rotWithShape="1">
            <a:blip r:embed="rId4">
              <a:alphaModFix/>
            </a:blip>
            <a:srcRect b="0" l="0" r="0" t="0"/>
            <a:stretch/>
          </p:blipFill>
          <p:spPr>
            <a:xfrm>
              <a:off x="5121" y="417"/>
              <a:ext cx="328" cy="104"/>
            </a:xfrm>
            <a:prstGeom prst="rect">
              <a:avLst/>
            </a:prstGeom>
            <a:noFill/>
            <a:ln>
              <a:noFill/>
            </a:ln>
          </p:spPr>
        </p:pic>
        <p:pic>
          <p:nvPicPr>
            <p:cNvPr id="307" name="Google Shape;307;p24"/>
            <p:cNvPicPr preferRelativeResize="0"/>
            <p:nvPr/>
          </p:nvPicPr>
          <p:blipFill rotWithShape="1">
            <a:blip r:embed="rId5">
              <a:alphaModFix/>
            </a:blip>
            <a:srcRect b="0" l="0" r="0" t="0"/>
            <a:stretch/>
          </p:blipFill>
          <p:spPr>
            <a:xfrm>
              <a:off x="5069" y="3620"/>
              <a:ext cx="432" cy="104"/>
            </a:xfrm>
            <a:prstGeom prst="rect">
              <a:avLst/>
            </a:prstGeom>
            <a:noFill/>
            <a:ln>
              <a:noFill/>
            </a:ln>
          </p:spPr>
        </p:pic>
        <p:pic>
          <p:nvPicPr>
            <p:cNvPr id="308" name="Google Shape;308;p24"/>
            <p:cNvPicPr preferRelativeResize="0"/>
            <p:nvPr/>
          </p:nvPicPr>
          <p:blipFill rotWithShape="1">
            <a:blip r:embed="rId6">
              <a:alphaModFix/>
            </a:blip>
            <a:srcRect b="0" l="0" r="0" t="0"/>
            <a:stretch/>
          </p:blipFill>
          <p:spPr>
            <a:xfrm>
              <a:off x="5016" y="1484"/>
              <a:ext cx="544" cy="104"/>
            </a:xfrm>
            <a:prstGeom prst="rect">
              <a:avLst/>
            </a:prstGeom>
            <a:noFill/>
            <a:ln>
              <a:noFill/>
            </a:ln>
          </p:spPr>
        </p:pic>
      </p:grpSp>
      <p:sp>
        <p:nvSpPr>
          <p:cNvPr id="309" name="Google Shape;309;p24"/>
          <p:cNvSpPr/>
          <p:nvPr/>
        </p:nvSpPr>
        <p:spPr>
          <a:xfrm>
            <a:off x="76200" y="0"/>
            <a:ext cx="1371600" cy="6858000"/>
          </a:xfrm>
          <a:prstGeom prst="rect">
            <a:avLst/>
          </a:prstGeom>
          <a:solidFill>
            <a:schemeClr val="lt1">
              <a:alpha val="60784"/>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10" name="Google Shape;310;p24"/>
          <p:cNvGrpSpPr/>
          <p:nvPr/>
        </p:nvGrpSpPr>
        <p:grpSpPr>
          <a:xfrm>
            <a:off x="0" y="5486400"/>
            <a:ext cx="1524000" cy="990600"/>
            <a:chOff x="4800" y="3456"/>
            <a:chExt cx="960" cy="624"/>
          </a:xfrm>
        </p:grpSpPr>
        <p:sp>
          <p:nvSpPr>
            <p:cNvPr id="311" name="Google Shape;311;p24"/>
            <p:cNvSpPr/>
            <p:nvPr/>
          </p:nvSpPr>
          <p:spPr>
            <a:xfrm>
              <a:off x="4992" y="3456"/>
              <a:ext cx="585"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12" name="Google Shape;312;p24"/>
            <p:cNvSpPr txBox="1"/>
            <p:nvPr/>
          </p:nvSpPr>
          <p:spPr>
            <a:xfrm>
              <a:off x="4800" y="3888"/>
              <a:ext cx="960" cy="1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Is it working?</a:t>
              </a:r>
              <a:endParaRPr/>
            </a:p>
          </p:txBody>
        </p:sp>
        <p:pic>
          <p:nvPicPr>
            <p:cNvPr id="313" name="Google Shape;313;p24"/>
            <p:cNvPicPr preferRelativeResize="0"/>
            <p:nvPr/>
          </p:nvPicPr>
          <p:blipFill rotWithShape="1">
            <a:blip r:embed="rId5">
              <a:alphaModFix/>
            </a:blip>
            <a:srcRect b="0" l="0" r="0" t="0"/>
            <a:stretch/>
          </p:blipFill>
          <p:spPr>
            <a:xfrm>
              <a:off x="5069" y="3620"/>
              <a:ext cx="432" cy="104"/>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graphicFrame>
        <p:nvGraphicFramePr>
          <p:cNvPr id="319" name="Google Shape;319;p25"/>
          <p:cNvGraphicFramePr/>
          <p:nvPr/>
        </p:nvGraphicFramePr>
        <p:xfrm>
          <a:off x="1676400" y="1889125"/>
          <a:ext cx="3000000" cy="3000000"/>
        </p:xfrm>
        <a:graphic>
          <a:graphicData uri="http://schemas.openxmlformats.org/drawingml/2006/table">
            <a:tbl>
              <a:tblPr>
                <a:noFill/>
                <a:tableStyleId>{A84306C9-F6F7-4A4D-9457-AA20A155D4FB}</a:tableStyleId>
              </a:tblPr>
              <a:tblGrid>
                <a:gridCol w="3429000"/>
                <a:gridCol w="3429000"/>
              </a:tblGrid>
              <a:tr h="2032000">
                <a:tc>
                  <a:txBody>
                    <a:bodyPr/>
                    <a:lstStyle/>
                    <a:p>
                      <a:pPr indent="0" lvl="0" marL="0" marR="0" rtl="0" algn="l">
                        <a:lnSpc>
                          <a:spcPct val="100000"/>
                        </a:lnSpc>
                        <a:spcBef>
                          <a:spcPts val="0"/>
                        </a:spcBef>
                        <a:spcAft>
                          <a:spcPts val="0"/>
                        </a:spcAft>
                        <a:buClr>
                          <a:schemeClr val="dk1"/>
                        </a:buClr>
                        <a:buFont typeface="Arial"/>
                        <a:buNone/>
                      </a:pPr>
                      <a:r>
                        <a:t/>
                      </a:r>
                      <a:endParaRPr b="0" i="0" sz="2400" u="none" cap="none" strike="noStrike">
                        <a:solidFill>
                          <a:schemeClr val="lt1"/>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5715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5715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Arial"/>
                        <a:buNone/>
                      </a:pPr>
                      <a:r>
                        <a:t/>
                      </a:r>
                      <a:endParaRPr b="0" i="0" sz="2400" u="none" cap="none" strike="noStrike">
                        <a:solidFill>
                          <a:schemeClr val="lt1"/>
                        </a:solidFill>
                        <a:latin typeface="Arial"/>
                        <a:ea typeface="Arial"/>
                        <a:cs typeface="Arial"/>
                        <a:sym typeface="Arial"/>
                      </a:endParaRPr>
                    </a:p>
                  </a:txBody>
                  <a:tcPr marT="45725" marB="45725" marR="91450" marL="91450">
                    <a:lnL cap="flat" cmpd="sng" w="5715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57150">
                      <a:solidFill>
                        <a:schemeClr val="lt1"/>
                      </a:solidFill>
                      <a:prstDash val="solid"/>
                      <a:round/>
                      <a:headEnd len="sm" w="sm" type="none"/>
                      <a:tailEnd len="sm" w="sm" type="none"/>
                    </a:lnB>
                  </a:tcPr>
                </a:tc>
              </a:tr>
              <a:tr h="2032000">
                <a:tc>
                  <a:txBody>
                    <a:bodyPr/>
                    <a:lstStyle/>
                    <a:p>
                      <a:pPr indent="0" lvl="0" marL="0" marR="0" rtl="0" algn="l">
                        <a:lnSpc>
                          <a:spcPct val="100000"/>
                        </a:lnSpc>
                        <a:spcBef>
                          <a:spcPts val="0"/>
                        </a:spcBef>
                        <a:spcAft>
                          <a:spcPts val="0"/>
                        </a:spcAft>
                        <a:buClr>
                          <a:schemeClr val="dk1"/>
                        </a:buClr>
                        <a:buFont typeface="Arial"/>
                        <a:buNone/>
                      </a:pPr>
                      <a:r>
                        <a:t/>
                      </a:r>
                      <a:endParaRPr b="0" i="0" sz="2400" u="none" cap="none" strike="noStrike">
                        <a:solidFill>
                          <a:schemeClr val="lt1"/>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57150">
                      <a:solidFill>
                        <a:schemeClr val="lt1"/>
                      </a:solidFill>
                      <a:prstDash val="solid"/>
                      <a:round/>
                      <a:headEnd len="sm" w="sm" type="none"/>
                      <a:tailEnd len="sm" w="sm" type="none"/>
                    </a:lnR>
                    <a:lnT cap="flat" cmpd="sng" w="5715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Arial"/>
                        <a:buNone/>
                      </a:pPr>
                      <a:r>
                        <a:t/>
                      </a:r>
                      <a:endParaRPr b="0" i="0" sz="2400" u="none" cap="none" strike="noStrike">
                        <a:solidFill>
                          <a:schemeClr val="lt1"/>
                        </a:solidFill>
                        <a:latin typeface="Arial"/>
                        <a:ea typeface="Arial"/>
                        <a:cs typeface="Arial"/>
                        <a:sym typeface="Arial"/>
                      </a:endParaRPr>
                    </a:p>
                  </a:txBody>
                  <a:tcPr marT="45725" marB="45725" marR="91450" marL="91450">
                    <a:lnL cap="flat" cmpd="sng" w="5715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20" name="Google Shape;320;p25"/>
          <p:cNvSpPr txBox="1"/>
          <p:nvPr/>
        </p:nvSpPr>
        <p:spPr>
          <a:xfrm>
            <a:off x="2286000" y="1355725"/>
            <a:ext cx="1676400" cy="3698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Positive</a:t>
            </a:r>
            <a:endParaRPr/>
          </a:p>
        </p:txBody>
      </p:sp>
      <p:sp>
        <p:nvSpPr>
          <p:cNvPr id="321" name="Google Shape;321;p25"/>
          <p:cNvSpPr txBox="1"/>
          <p:nvPr/>
        </p:nvSpPr>
        <p:spPr>
          <a:xfrm>
            <a:off x="6019800" y="1279525"/>
            <a:ext cx="1447800" cy="3698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Negative</a:t>
            </a:r>
            <a:endParaRPr/>
          </a:p>
        </p:txBody>
      </p:sp>
      <p:sp>
        <p:nvSpPr>
          <p:cNvPr id="322" name="Google Shape;322;p25"/>
          <p:cNvSpPr txBox="1"/>
          <p:nvPr/>
        </p:nvSpPr>
        <p:spPr>
          <a:xfrm rot="-5400000">
            <a:off x="838993" y="2618582"/>
            <a:ext cx="912813"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FFFF"/>
                </a:solidFill>
                <a:latin typeface="Calibri"/>
                <a:ea typeface="Calibri"/>
                <a:cs typeface="Calibri"/>
                <a:sym typeface="Calibri"/>
              </a:rPr>
              <a:t>High</a:t>
            </a:r>
            <a:endParaRPr/>
          </a:p>
        </p:txBody>
      </p:sp>
      <p:sp>
        <p:nvSpPr>
          <p:cNvPr id="323" name="Google Shape;323;p25"/>
          <p:cNvSpPr txBox="1"/>
          <p:nvPr/>
        </p:nvSpPr>
        <p:spPr>
          <a:xfrm rot="-5400000">
            <a:off x="953293" y="4637882"/>
            <a:ext cx="836613"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FFFF"/>
                </a:solidFill>
                <a:latin typeface="Calibri"/>
                <a:ea typeface="Calibri"/>
                <a:cs typeface="Calibri"/>
                <a:sym typeface="Calibri"/>
              </a:rPr>
              <a:t>Low</a:t>
            </a:r>
            <a:endParaRPr/>
          </a:p>
        </p:txBody>
      </p:sp>
      <p:sp>
        <p:nvSpPr>
          <p:cNvPr id="324" name="Google Shape;324;p25"/>
          <p:cNvSpPr txBox="1"/>
          <p:nvPr/>
        </p:nvSpPr>
        <p:spPr>
          <a:xfrm>
            <a:off x="1981200" y="2390775"/>
            <a:ext cx="2590800" cy="3698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Continue Intervention</a:t>
            </a:r>
            <a:endParaRPr/>
          </a:p>
        </p:txBody>
      </p:sp>
      <p:sp>
        <p:nvSpPr>
          <p:cNvPr id="325" name="Google Shape;325;p25"/>
          <p:cNvSpPr txBox="1"/>
          <p:nvPr/>
        </p:nvSpPr>
        <p:spPr>
          <a:xfrm>
            <a:off x="5486400" y="2390775"/>
            <a:ext cx="2590800" cy="3698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Change Intervention</a:t>
            </a:r>
            <a:endParaRPr/>
          </a:p>
        </p:txBody>
      </p:sp>
      <p:sp>
        <p:nvSpPr>
          <p:cNvPr id="326" name="Google Shape;326;p25"/>
          <p:cNvSpPr txBox="1"/>
          <p:nvPr/>
        </p:nvSpPr>
        <p:spPr>
          <a:xfrm>
            <a:off x="2133600" y="4592638"/>
            <a:ext cx="2590800" cy="36988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Unknown reason</a:t>
            </a:r>
            <a:endParaRPr/>
          </a:p>
        </p:txBody>
      </p:sp>
      <p:sp>
        <p:nvSpPr>
          <p:cNvPr id="327" name="Google Shape;327;p25"/>
          <p:cNvSpPr txBox="1"/>
          <p:nvPr/>
        </p:nvSpPr>
        <p:spPr>
          <a:xfrm>
            <a:off x="5410200" y="4592638"/>
            <a:ext cx="2590800" cy="36988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Unknown reason</a:t>
            </a:r>
            <a:endParaRPr/>
          </a:p>
        </p:txBody>
      </p:sp>
      <p:sp>
        <p:nvSpPr>
          <p:cNvPr id="328" name="Google Shape;328;p25"/>
          <p:cNvSpPr txBox="1"/>
          <p:nvPr/>
        </p:nvSpPr>
        <p:spPr>
          <a:xfrm>
            <a:off x="5410200" y="4937125"/>
            <a:ext cx="2906713" cy="7937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 Intervention problem?</a:t>
            </a:r>
            <a:endParaRPr/>
          </a:p>
          <a:p>
            <a:pPr indent="63500" lvl="0" marL="0" marR="0" rtl="0" algn="l">
              <a:spcBef>
                <a:spcPts val="0"/>
              </a:spcBef>
              <a:spcAft>
                <a:spcPts val="0"/>
              </a:spcAft>
              <a:buClr>
                <a:schemeClr val="dk1"/>
              </a:buClr>
              <a:buSzPts val="1000"/>
              <a:buFont typeface="Times New Roman"/>
              <a:buNone/>
            </a:pPr>
            <a:r>
              <a:t/>
            </a:r>
            <a:endParaRPr sz="1000">
              <a:solidFill>
                <a:srgbClr val="FFFFFF"/>
              </a:solidFill>
              <a:latin typeface="Calibri"/>
              <a:ea typeface="Calibri"/>
              <a:cs typeface="Calibri"/>
              <a:sym typeface="Calibri"/>
            </a:endParaRPr>
          </a:p>
          <a:p>
            <a:pPr indent="0" lvl="0" marL="0" marR="0" rtl="0" algn="l">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 Implementation problem?</a:t>
            </a:r>
            <a:endParaRPr/>
          </a:p>
        </p:txBody>
      </p:sp>
      <p:sp>
        <p:nvSpPr>
          <p:cNvPr id="329" name="Google Shape;329;p25"/>
          <p:cNvSpPr txBox="1"/>
          <p:nvPr/>
        </p:nvSpPr>
        <p:spPr>
          <a:xfrm>
            <a:off x="2133600" y="4937125"/>
            <a:ext cx="2438400" cy="17414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 Other life changes?</a:t>
            </a:r>
            <a:endParaRPr/>
          </a:p>
          <a:p>
            <a:pPr indent="0" lvl="0" marL="0" marR="0" rtl="0" algn="l">
              <a:spcBef>
                <a:spcPts val="90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 Unknown intervention?</a:t>
            </a:r>
            <a:endParaRPr/>
          </a:p>
          <a:p>
            <a:pPr indent="0" lvl="0" marL="0" marR="0" rtl="0" algn="l">
              <a:spcBef>
                <a:spcPts val="90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 Intervention is effective?</a:t>
            </a:r>
            <a:endParaRPr/>
          </a:p>
        </p:txBody>
      </p:sp>
      <p:sp>
        <p:nvSpPr>
          <p:cNvPr id="330" name="Google Shape;330;p25"/>
          <p:cNvSpPr/>
          <p:nvPr/>
        </p:nvSpPr>
        <p:spPr>
          <a:xfrm>
            <a:off x="3733800" y="457200"/>
            <a:ext cx="2657475" cy="8239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800">
                <a:solidFill>
                  <a:srgbClr val="FF0000"/>
                </a:solidFill>
                <a:latin typeface="Times New Roman"/>
                <a:ea typeface="Times New Roman"/>
                <a:cs typeface="Times New Roman"/>
                <a:sym typeface="Times New Roman"/>
              </a:rPr>
              <a:t>Outcome</a:t>
            </a:r>
            <a:endParaRPr sz="3000">
              <a:solidFill>
                <a:schemeClr val="lt1"/>
              </a:solidFill>
              <a:latin typeface="Times New Roman"/>
              <a:ea typeface="Times New Roman"/>
              <a:cs typeface="Times New Roman"/>
              <a:sym typeface="Times New Roman"/>
            </a:endParaRPr>
          </a:p>
        </p:txBody>
      </p:sp>
      <p:sp>
        <p:nvSpPr>
          <p:cNvPr id="331" name="Google Shape;331;p25"/>
          <p:cNvSpPr/>
          <p:nvPr/>
        </p:nvSpPr>
        <p:spPr>
          <a:xfrm rot="-5400000">
            <a:off x="-538956" y="3205956"/>
            <a:ext cx="2352675" cy="8239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800">
                <a:solidFill>
                  <a:srgbClr val="FF0000"/>
                </a:solidFill>
                <a:latin typeface="Times New Roman"/>
                <a:ea typeface="Times New Roman"/>
                <a:cs typeface="Times New Roman"/>
                <a:sym typeface="Times New Roman"/>
              </a:rPr>
              <a:t>Integrity</a:t>
            </a:r>
            <a:endParaRPr sz="4800">
              <a:solidFill>
                <a:schemeClr val="lt1"/>
              </a:solidFill>
              <a:latin typeface="Times New Roman"/>
              <a:ea typeface="Times New Roman"/>
              <a:cs typeface="Times New Roman"/>
              <a:sym typeface="Times New Roman"/>
            </a:endParaRPr>
          </a:p>
        </p:txBody>
      </p:sp>
      <p:sp>
        <p:nvSpPr>
          <p:cNvPr id="332" name="Google Shape;332;p25"/>
          <p:cNvSpPr txBox="1"/>
          <p:nvPr/>
        </p:nvSpPr>
        <p:spPr>
          <a:xfrm>
            <a:off x="1981200" y="1054100"/>
            <a:ext cx="2514600" cy="8239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800">
                <a:solidFill>
                  <a:srgbClr val="FFFFFF"/>
                </a:solidFill>
                <a:latin typeface="Calibri"/>
                <a:ea typeface="Calibri"/>
                <a:cs typeface="Calibri"/>
                <a:sym typeface="Calibri"/>
              </a:rPr>
              <a:t>Positive</a:t>
            </a:r>
            <a:endParaRPr/>
          </a:p>
        </p:txBody>
      </p:sp>
      <p:sp>
        <p:nvSpPr>
          <p:cNvPr id="333" name="Google Shape;333;p25"/>
          <p:cNvSpPr txBox="1"/>
          <p:nvPr/>
        </p:nvSpPr>
        <p:spPr>
          <a:xfrm>
            <a:off x="5562600" y="1028700"/>
            <a:ext cx="2895600" cy="8239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800">
                <a:solidFill>
                  <a:srgbClr val="FFFFFF"/>
                </a:solidFill>
                <a:latin typeface="Calibri"/>
                <a:ea typeface="Calibri"/>
                <a:cs typeface="Calibri"/>
                <a:sym typeface="Calibri"/>
              </a:rPr>
              <a:t>Negative</a:t>
            </a:r>
            <a:endParaRPr/>
          </a:p>
        </p:txBody>
      </p:sp>
      <p:sp>
        <p:nvSpPr>
          <p:cNvPr id="334" name="Google Shape;334;p25"/>
          <p:cNvSpPr txBox="1"/>
          <p:nvPr/>
        </p:nvSpPr>
        <p:spPr>
          <a:xfrm rot="-5400000">
            <a:off x="573882" y="2270918"/>
            <a:ext cx="1581150" cy="8239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800">
                <a:solidFill>
                  <a:srgbClr val="FFFFFF"/>
                </a:solidFill>
                <a:latin typeface="Calibri"/>
                <a:ea typeface="Calibri"/>
                <a:cs typeface="Calibri"/>
                <a:sym typeface="Calibri"/>
              </a:rPr>
              <a:t>High</a:t>
            </a:r>
            <a:endParaRPr/>
          </a:p>
        </p:txBody>
      </p:sp>
      <p:sp>
        <p:nvSpPr>
          <p:cNvPr id="335" name="Google Shape;335;p25"/>
          <p:cNvSpPr txBox="1"/>
          <p:nvPr/>
        </p:nvSpPr>
        <p:spPr>
          <a:xfrm rot="-5400000">
            <a:off x="688975" y="4352925"/>
            <a:ext cx="1350963" cy="8239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800">
                <a:solidFill>
                  <a:srgbClr val="FFFFFF"/>
                </a:solidFill>
                <a:latin typeface="Calibri"/>
                <a:ea typeface="Calibri"/>
                <a:cs typeface="Calibri"/>
                <a:sym typeface="Calibri"/>
              </a:rPr>
              <a:t>Low</a:t>
            </a:r>
            <a:endParaRPr/>
          </a:p>
        </p:txBody>
      </p:sp>
      <p:sp>
        <p:nvSpPr>
          <p:cNvPr id="336" name="Google Shape;336;p25"/>
          <p:cNvSpPr txBox="1"/>
          <p:nvPr/>
        </p:nvSpPr>
        <p:spPr>
          <a:xfrm>
            <a:off x="2667000" y="0"/>
            <a:ext cx="5029200" cy="646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rgbClr val="FFFF00"/>
                </a:solidFill>
                <a:latin typeface="Verdana"/>
                <a:ea typeface="Verdana"/>
                <a:cs typeface="Verdana"/>
                <a:sym typeface="Verdana"/>
              </a:rPr>
              <a:t>Treatment Integrity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3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3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3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2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3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3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2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3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3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1" name="Shape 341"/>
        <p:cNvGrpSpPr/>
        <p:nvPr/>
      </p:nvGrpSpPr>
      <p:grpSpPr>
        <a:xfrm>
          <a:off x="0" y="0"/>
          <a:ext cx="0" cy="0"/>
          <a:chOff x="0" y="0"/>
          <a:chExt cx="0" cy="0"/>
        </a:xfrm>
      </p:grpSpPr>
      <p:sp>
        <p:nvSpPr>
          <p:cNvPr id="342" name="Google Shape;342;p26"/>
          <p:cNvSpPr txBox="1"/>
          <p:nvPr>
            <p:ph type="title"/>
          </p:nvPr>
        </p:nvSpPr>
        <p:spPr>
          <a:xfrm>
            <a:off x="1905000" y="12700"/>
            <a:ext cx="6781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Verdana"/>
                <a:ea typeface="Verdana"/>
                <a:cs typeface="Verdana"/>
                <a:sym typeface="Verdana"/>
              </a:rPr>
              <a:t>Implementation</a:t>
            </a:r>
            <a:br>
              <a:rPr b="1" i="0" lang="en-US" sz="3200" u="none" cap="none" strike="noStrike">
                <a:solidFill>
                  <a:srgbClr val="FFFF00"/>
                </a:solidFill>
                <a:latin typeface="Verdana"/>
                <a:ea typeface="Verdana"/>
                <a:cs typeface="Verdana"/>
                <a:sym typeface="Verdana"/>
              </a:rPr>
            </a:br>
            <a:r>
              <a:rPr b="1" i="0" lang="en-US" sz="3200" u="none" cap="none" strike="noStrike">
                <a:solidFill>
                  <a:srgbClr val="FFFF00"/>
                </a:solidFill>
                <a:latin typeface="Verdana"/>
                <a:ea typeface="Verdana"/>
                <a:cs typeface="Verdana"/>
                <a:sym typeface="Verdana"/>
              </a:rPr>
              <a:t>(How do we make it work?)</a:t>
            </a:r>
            <a:endParaRPr/>
          </a:p>
        </p:txBody>
      </p:sp>
      <p:sp>
        <p:nvSpPr>
          <p:cNvPr id="343" name="Google Shape;343;p26"/>
          <p:cNvSpPr txBox="1"/>
          <p:nvPr>
            <p:ph idx="1" type="body"/>
          </p:nvPr>
        </p:nvSpPr>
        <p:spPr>
          <a:xfrm>
            <a:off x="1600200" y="1447800"/>
            <a:ext cx="7391400" cy="5257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Font typeface="Verdana"/>
              <a:buNone/>
            </a:pPr>
            <a:r>
              <a:rPr b="0" i="0" lang="en-US" sz="2000" u="none" cap="none" strike="noStrike">
                <a:solidFill>
                  <a:schemeClr val="lt1"/>
                </a:solidFill>
                <a:latin typeface="Verdana"/>
                <a:ea typeface="Verdana"/>
                <a:cs typeface="Verdana"/>
                <a:sym typeface="Verdana"/>
              </a:rPr>
              <a:t>“Identifying evidence-based interventions is one thing, implementing them is an entirely different thing.” (Dean Fixsen, 2008)</a:t>
            </a:r>
            <a:endParaRPr/>
          </a:p>
          <a:p>
            <a:pPr indent="0" lvl="1" marL="457200" marR="0" rtl="0" algn="l">
              <a:lnSpc>
                <a:spcPct val="90000"/>
              </a:lnSpc>
              <a:spcBef>
                <a:spcPts val="320"/>
              </a:spcBef>
              <a:spcAft>
                <a:spcPts val="0"/>
              </a:spcAft>
              <a:buClr>
                <a:schemeClr val="lt1"/>
              </a:buClr>
              <a:buFont typeface="Arial"/>
              <a:buNone/>
            </a:pPr>
            <a:r>
              <a:t/>
            </a:r>
            <a:endParaRPr b="0" i="0" sz="1600" u="none" cap="none" strike="noStrike">
              <a:solidFill>
                <a:schemeClr val="lt1"/>
              </a:solidFill>
              <a:latin typeface="Verdana"/>
              <a:ea typeface="Verdana"/>
              <a:cs typeface="Verdana"/>
              <a:sym typeface="Verdana"/>
            </a:endParaRPr>
          </a:p>
          <a:p>
            <a:pPr indent="-342900" lvl="0" marL="342900" marR="0" rtl="0" algn="l">
              <a:lnSpc>
                <a:spcPct val="90000"/>
              </a:lnSpc>
              <a:spcBef>
                <a:spcPts val="360"/>
              </a:spcBef>
              <a:spcAft>
                <a:spcPts val="0"/>
              </a:spcAft>
              <a:buClr>
                <a:schemeClr val="lt1"/>
              </a:buClr>
              <a:buFont typeface="Verdana"/>
              <a:buNone/>
            </a:pPr>
            <a:r>
              <a:rPr b="0" i="0" lang="en-US" sz="1800" u="none" cap="none" strike="noStrike">
                <a:solidFill>
                  <a:schemeClr val="lt1"/>
                </a:solidFill>
                <a:latin typeface="Verdana"/>
                <a:ea typeface="Verdana"/>
                <a:cs typeface="Verdana"/>
                <a:sym typeface="Verdana"/>
              </a:rPr>
              <a:t>How do we make this intervention work in this </a:t>
            </a:r>
            <a:r>
              <a:rPr b="0" i="0" lang="en-US" sz="1800" u="none" cap="none" strike="noStrike">
                <a:solidFill>
                  <a:srgbClr val="FFFF00"/>
                </a:solidFill>
                <a:latin typeface="Verdana"/>
                <a:ea typeface="Verdana"/>
                <a:cs typeface="Verdana"/>
                <a:sym typeface="Verdana"/>
              </a:rPr>
              <a:t>particular setting?</a:t>
            </a:r>
            <a:endParaRPr/>
          </a:p>
          <a:p>
            <a:pPr indent="-342900" lvl="0" marL="342900" marR="0" rtl="0" algn="l">
              <a:lnSpc>
                <a:spcPct val="90000"/>
              </a:lnSpc>
              <a:spcBef>
                <a:spcPts val="360"/>
              </a:spcBef>
              <a:spcAft>
                <a:spcPts val="0"/>
              </a:spcAft>
              <a:buClr>
                <a:schemeClr val="lt1"/>
              </a:buClr>
              <a:buFont typeface="Arial"/>
              <a:buNone/>
            </a:pPr>
            <a:r>
              <a:t/>
            </a:r>
            <a:endParaRPr b="0" i="0" sz="1800" u="none" cap="none" strike="noStrike">
              <a:solidFill>
                <a:srgbClr val="FFFF00"/>
              </a:solidFill>
              <a:latin typeface="Verdana"/>
              <a:ea typeface="Verdana"/>
              <a:cs typeface="Verdana"/>
              <a:sym typeface="Verdana"/>
            </a:endParaRPr>
          </a:p>
          <a:p>
            <a:pPr indent="-342900" lvl="0" marL="342900" marR="0" rtl="0" algn="l">
              <a:lnSpc>
                <a:spcPct val="90000"/>
              </a:lnSpc>
              <a:spcBef>
                <a:spcPts val="360"/>
              </a:spcBef>
              <a:spcAft>
                <a:spcPts val="0"/>
              </a:spcAft>
              <a:buClr>
                <a:schemeClr val="lt1"/>
              </a:buClr>
              <a:buFont typeface="Verdana"/>
              <a:buNone/>
            </a:pPr>
            <a:r>
              <a:rPr b="0" i="0" lang="en-US" sz="1800" u="none" cap="none" strike="noStrike">
                <a:solidFill>
                  <a:schemeClr val="lt1"/>
                </a:solidFill>
                <a:latin typeface="Verdana"/>
                <a:ea typeface="Verdana"/>
                <a:cs typeface="Verdana"/>
                <a:sym typeface="Verdana"/>
              </a:rPr>
              <a:t>•	Translates effectiveness </a:t>
            </a:r>
            <a:r>
              <a:rPr b="0" i="0" lang="en-US" sz="1800" u="none" cap="none" strike="noStrike">
                <a:solidFill>
                  <a:srgbClr val="FFFF00"/>
                </a:solidFill>
                <a:latin typeface="Verdana"/>
                <a:ea typeface="Verdana"/>
                <a:cs typeface="Verdana"/>
                <a:sym typeface="Verdana"/>
              </a:rPr>
              <a:t>research to practice</a:t>
            </a:r>
            <a:r>
              <a:rPr b="0" i="0" lang="en-US" sz="1800" u="none" cap="none" strike="noStrike">
                <a:solidFill>
                  <a:schemeClr val="lt1"/>
                </a:solidFill>
                <a:latin typeface="Verdana"/>
                <a:ea typeface="Verdana"/>
                <a:cs typeface="Verdana"/>
                <a:sym typeface="Verdana"/>
              </a:rPr>
              <a:t>, from “general settings” to a “ particular setting”</a:t>
            </a:r>
            <a:endParaRPr b="0" i="0" sz="1800" u="none" cap="none" strike="noStrike">
              <a:solidFill>
                <a:schemeClr val="lt1"/>
              </a:solidFill>
              <a:latin typeface="Verdana"/>
              <a:ea typeface="Verdana"/>
              <a:cs typeface="Verdana"/>
              <a:sym typeface="Verdana"/>
            </a:endParaRPr>
          </a:p>
          <a:p>
            <a:pPr indent="-342900" lvl="0" marL="342900" marR="0" rtl="0" algn="l">
              <a:lnSpc>
                <a:spcPct val="90000"/>
              </a:lnSpc>
              <a:spcBef>
                <a:spcPts val="360"/>
              </a:spcBef>
              <a:spcAft>
                <a:spcPts val="0"/>
              </a:spcAft>
              <a:buClr>
                <a:schemeClr val="lt1"/>
              </a:buClr>
              <a:buFont typeface="Arial"/>
              <a:buNone/>
            </a:pPr>
            <a:r>
              <a:t/>
            </a:r>
            <a:endParaRPr b="0" i="0" sz="1800" u="none" cap="none" strike="noStrike">
              <a:solidFill>
                <a:schemeClr val="lt1"/>
              </a:solidFill>
              <a:latin typeface="Verdana"/>
              <a:ea typeface="Verdana"/>
              <a:cs typeface="Verdana"/>
              <a:sym typeface="Verdana"/>
            </a:endParaRPr>
          </a:p>
          <a:p>
            <a:pPr indent="-342900" lvl="0" marL="342900" marR="0" rtl="0" algn="l">
              <a:lnSpc>
                <a:spcPct val="90000"/>
              </a:lnSpc>
              <a:spcBef>
                <a:spcPts val="360"/>
              </a:spcBef>
              <a:spcAft>
                <a:spcPts val="0"/>
              </a:spcAft>
              <a:buClr>
                <a:schemeClr val="lt1"/>
              </a:buClr>
              <a:buFont typeface="Verdana"/>
              <a:buNone/>
            </a:pPr>
            <a:r>
              <a:rPr b="0" i="0" lang="en-US" sz="1800" u="none" cap="none" strike="noStrike">
                <a:solidFill>
                  <a:schemeClr val="lt1"/>
                </a:solidFill>
                <a:latin typeface="Verdana"/>
                <a:ea typeface="Verdana"/>
                <a:cs typeface="Verdana"/>
                <a:sym typeface="Verdana"/>
              </a:rPr>
              <a:t>•	Explicit, </a:t>
            </a:r>
            <a:r>
              <a:rPr b="0" i="0" lang="en-US" sz="1800" u="none" cap="none" strike="noStrike">
                <a:solidFill>
                  <a:srgbClr val="FFFF00"/>
                </a:solidFill>
                <a:latin typeface="Verdana"/>
                <a:ea typeface="Verdana"/>
                <a:cs typeface="Verdana"/>
                <a:sym typeface="Verdana"/>
              </a:rPr>
              <a:t>systematic process</a:t>
            </a:r>
            <a:r>
              <a:rPr b="0" i="0" lang="en-US" sz="1800" u="none" cap="none" strike="noStrike">
                <a:solidFill>
                  <a:schemeClr val="lt1"/>
                </a:solidFill>
                <a:latin typeface="Verdana"/>
                <a:ea typeface="Verdana"/>
                <a:cs typeface="Verdana"/>
                <a:sym typeface="Verdana"/>
              </a:rPr>
              <a:t> for analyzing and addressing the critical variables necessary for an intervention to be successfully adopted, implemented and sustained in a particular setting.</a:t>
            </a:r>
            <a:endParaRPr/>
          </a:p>
          <a:p>
            <a:pPr indent="-342900" lvl="0" marL="342900" marR="0" rtl="0" algn="l">
              <a:lnSpc>
                <a:spcPct val="90000"/>
              </a:lnSpc>
              <a:spcBef>
                <a:spcPts val="360"/>
              </a:spcBef>
              <a:spcAft>
                <a:spcPts val="0"/>
              </a:spcAft>
              <a:buClr>
                <a:schemeClr val="lt1"/>
              </a:buClr>
              <a:buFont typeface="Arial"/>
              <a:buNone/>
            </a:pPr>
            <a:r>
              <a:t/>
            </a:r>
            <a:endParaRPr b="0" i="0" sz="1800" u="none" cap="none" strike="noStrike">
              <a:solidFill>
                <a:schemeClr val="lt1"/>
              </a:solidFill>
              <a:latin typeface="Verdana"/>
              <a:ea typeface="Verdana"/>
              <a:cs typeface="Verdana"/>
              <a:sym typeface="Verdana"/>
            </a:endParaRPr>
          </a:p>
          <a:p>
            <a:pPr indent="-342900" lvl="0" marL="342900" marR="0" rtl="0" algn="l">
              <a:lnSpc>
                <a:spcPct val="90000"/>
              </a:lnSpc>
              <a:spcBef>
                <a:spcPts val="360"/>
              </a:spcBef>
              <a:spcAft>
                <a:spcPts val="0"/>
              </a:spcAft>
              <a:buClr>
                <a:srgbClr val="FFFF00"/>
              </a:buClr>
              <a:buSzPts val="1800"/>
              <a:buFont typeface="Verdana"/>
              <a:buChar char="•"/>
            </a:pPr>
            <a:r>
              <a:rPr b="0" i="0" lang="en-US" sz="1800" u="none" cap="none" strike="noStrike">
                <a:solidFill>
                  <a:srgbClr val="FFFF00"/>
                </a:solidFill>
                <a:latin typeface="Verdana"/>
                <a:ea typeface="Verdana"/>
                <a:cs typeface="Verdana"/>
                <a:sym typeface="Verdana"/>
              </a:rPr>
              <a:t>Analyzes the contingencies</a:t>
            </a:r>
            <a:r>
              <a:rPr b="0" i="0" lang="en-US" sz="1800" u="none" cap="none" strike="noStrike">
                <a:solidFill>
                  <a:schemeClr val="lt1"/>
                </a:solidFill>
                <a:latin typeface="Verdana"/>
                <a:ea typeface="Verdana"/>
                <a:cs typeface="Verdana"/>
                <a:sym typeface="Verdana"/>
              </a:rPr>
              <a:t> operating on various stakeholders in a particular practice setting and how they influence adoption and sustainability of an intervention.</a:t>
            </a:r>
            <a:endParaRPr/>
          </a:p>
          <a:p>
            <a:pPr indent="-171450" lvl="1" marL="742950" marR="0" rtl="0" algn="l">
              <a:lnSpc>
                <a:spcPct val="90000"/>
              </a:lnSpc>
              <a:spcBef>
                <a:spcPts val="360"/>
              </a:spcBef>
              <a:spcAft>
                <a:spcPts val="0"/>
              </a:spcAft>
              <a:buClr>
                <a:schemeClr val="lt1"/>
              </a:buClr>
              <a:buSzPts val="1800"/>
              <a:buFont typeface="Arial"/>
              <a:buNone/>
            </a:pPr>
            <a:r>
              <a:t/>
            </a:r>
            <a:endParaRPr b="0" i="0" sz="1800" u="none" cap="none" strike="noStrike">
              <a:solidFill>
                <a:schemeClr val="lt1"/>
              </a:solidFill>
              <a:latin typeface="Verdana"/>
              <a:ea typeface="Verdana"/>
              <a:cs typeface="Verdana"/>
              <a:sym typeface="Verdana"/>
            </a:endParaRPr>
          </a:p>
        </p:txBody>
      </p:sp>
      <p:grpSp>
        <p:nvGrpSpPr>
          <p:cNvPr id="344" name="Google Shape;344;p26"/>
          <p:cNvGrpSpPr/>
          <p:nvPr/>
        </p:nvGrpSpPr>
        <p:grpSpPr>
          <a:xfrm>
            <a:off x="14288" y="0"/>
            <a:ext cx="1524000" cy="6858000"/>
            <a:chOff x="4800" y="0"/>
            <a:chExt cx="960" cy="4320"/>
          </a:xfrm>
        </p:grpSpPr>
        <p:sp>
          <p:nvSpPr>
            <p:cNvPr id="345" name="Google Shape;345;p26"/>
            <p:cNvSpPr/>
            <p:nvPr/>
          </p:nvSpPr>
          <p:spPr>
            <a:xfrm>
              <a:off x="4837" y="2160"/>
              <a:ext cx="875" cy="2160"/>
            </a:xfrm>
            <a:prstGeom prst="rect">
              <a:avLst/>
            </a:prstGeom>
            <a:solidFill>
              <a:srgbClr val="E3D6B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46" name="Google Shape;346;p26"/>
            <p:cNvSpPr/>
            <p:nvPr/>
          </p:nvSpPr>
          <p:spPr>
            <a:xfrm>
              <a:off x="4837" y="1"/>
              <a:ext cx="875" cy="215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descr="Large grid" id="347" name="Google Shape;347;p26"/>
            <p:cNvSpPr/>
            <p:nvPr/>
          </p:nvSpPr>
          <p:spPr>
            <a:xfrm>
              <a:off x="4983" y="202"/>
              <a:ext cx="656" cy="38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48" name="Google Shape;348;p26"/>
            <p:cNvSpPr/>
            <p:nvPr/>
          </p:nvSpPr>
          <p:spPr>
            <a:xfrm>
              <a:off x="4992" y="3456"/>
              <a:ext cx="585"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49" name="Google Shape;349;p26"/>
            <p:cNvSpPr/>
            <p:nvPr/>
          </p:nvSpPr>
          <p:spPr>
            <a:xfrm>
              <a:off x="4995" y="1320"/>
              <a:ext cx="585"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50" name="Google Shape;350;p26"/>
            <p:cNvGrpSpPr/>
            <p:nvPr/>
          </p:nvGrpSpPr>
          <p:grpSpPr>
            <a:xfrm>
              <a:off x="4992" y="253"/>
              <a:ext cx="585" cy="432"/>
              <a:chOff x="1836" y="792"/>
              <a:chExt cx="648" cy="432"/>
            </a:xfrm>
          </p:grpSpPr>
          <p:sp>
            <p:nvSpPr>
              <p:cNvPr id="351" name="Google Shape;351;p26"/>
              <p:cNvSpPr/>
              <p:nvPr/>
            </p:nvSpPr>
            <p:spPr>
              <a:xfrm>
                <a:off x="1836" y="792"/>
                <a:ext cx="648"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52" name="Google Shape;352;p26"/>
              <p:cNvSpPr txBox="1"/>
              <p:nvPr/>
            </p:nvSpPr>
            <p:spPr>
              <a:xfrm>
                <a:off x="1836" y="900"/>
                <a:ext cx="648" cy="21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53" name="Google Shape;353;p26"/>
            <p:cNvSpPr/>
            <p:nvPr/>
          </p:nvSpPr>
          <p:spPr>
            <a:xfrm>
              <a:off x="4992" y="2388"/>
              <a:ext cx="585"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354" name="Google Shape;354;p26"/>
            <p:cNvCxnSpPr>
              <a:stCxn id="351" idx="4"/>
              <a:endCxn id="349" idx="0"/>
            </p:cNvCxnSpPr>
            <p:nvPr/>
          </p:nvCxnSpPr>
          <p:spPr>
            <a:xfrm rot="5400000">
              <a:off x="4985" y="985"/>
              <a:ext cx="600" cy="0"/>
            </a:xfrm>
            <a:prstGeom prst="bentConnector3">
              <a:avLst>
                <a:gd fmla="val -107775" name="adj1"/>
              </a:avLst>
            </a:prstGeom>
            <a:noFill/>
            <a:ln cap="flat" cmpd="sng" w="9525">
              <a:solidFill>
                <a:srgbClr val="333333"/>
              </a:solidFill>
              <a:prstDash val="dot"/>
              <a:miter lim="8000"/>
              <a:headEnd len="sm" w="sm" type="none"/>
              <a:tailEnd len="med" w="med" type="triangle"/>
            </a:ln>
          </p:spPr>
        </p:cxnSp>
        <p:cxnSp>
          <p:nvCxnSpPr>
            <p:cNvPr id="355" name="Google Shape;355;p26"/>
            <p:cNvCxnSpPr>
              <a:stCxn id="349" idx="4"/>
              <a:endCxn id="353" idx="0"/>
            </p:cNvCxnSpPr>
            <p:nvPr/>
          </p:nvCxnSpPr>
          <p:spPr>
            <a:xfrm rot="5400000">
              <a:off x="4988" y="2052"/>
              <a:ext cx="600" cy="0"/>
            </a:xfrm>
            <a:prstGeom prst="bentConnector3">
              <a:avLst>
                <a:gd fmla="val -275188" name="adj1"/>
              </a:avLst>
            </a:prstGeom>
            <a:noFill/>
            <a:ln cap="flat" cmpd="sng" w="9525">
              <a:solidFill>
                <a:srgbClr val="333333"/>
              </a:solidFill>
              <a:prstDash val="dot"/>
              <a:miter lim="8000"/>
              <a:headEnd len="sm" w="sm" type="none"/>
              <a:tailEnd len="med" w="med" type="triangle"/>
            </a:ln>
          </p:spPr>
        </p:cxnSp>
        <p:cxnSp>
          <p:nvCxnSpPr>
            <p:cNvPr id="356" name="Google Shape;356;p26"/>
            <p:cNvCxnSpPr>
              <a:stCxn id="353" idx="4"/>
              <a:endCxn id="348" idx="0"/>
            </p:cNvCxnSpPr>
            <p:nvPr/>
          </p:nvCxnSpPr>
          <p:spPr>
            <a:xfrm>
              <a:off x="5285" y="2820"/>
              <a:ext cx="0" cy="600"/>
            </a:xfrm>
            <a:prstGeom prst="straightConnector1">
              <a:avLst/>
            </a:prstGeom>
            <a:noFill/>
            <a:ln cap="flat" cmpd="sng" w="9525">
              <a:solidFill>
                <a:srgbClr val="333333"/>
              </a:solidFill>
              <a:prstDash val="dot"/>
              <a:round/>
              <a:headEnd len="sm" w="sm" type="none"/>
              <a:tailEnd len="med" w="med" type="triangle"/>
            </a:ln>
          </p:spPr>
        </p:cxnSp>
        <p:cxnSp>
          <p:nvCxnSpPr>
            <p:cNvPr id="357" name="Google Shape;357;p26"/>
            <p:cNvCxnSpPr>
              <a:stCxn id="348" idx="6"/>
              <a:endCxn id="353" idx="6"/>
            </p:cNvCxnSpPr>
            <p:nvPr/>
          </p:nvCxnSpPr>
          <p:spPr>
            <a:xfrm rot="10800000">
              <a:off x="5577" y="2472"/>
              <a:ext cx="0" cy="1200"/>
            </a:xfrm>
            <a:prstGeom prst="bentConnector3">
              <a:avLst>
                <a:gd fmla="val -78239654" name="adj1"/>
              </a:avLst>
            </a:prstGeom>
            <a:noFill/>
            <a:ln cap="flat" cmpd="sng" w="9525">
              <a:solidFill>
                <a:srgbClr val="333333"/>
              </a:solidFill>
              <a:prstDash val="dot"/>
              <a:miter lim="8000"/>
              <a:headEnd len="sm" w="sm" type="none"/>
              <a:tailEnd len="med" w="med" type="triangle"/>
            </a:ln>
          </p:spPr>
        </p:cxnSp>
        <p:cxnSp>
          <p:nvCxnSpPr>
            <p:cNvPr id="358" name="Google Shape;358;p26"/>
            <p:cNvCxnSpPr>
              <a:stCxn id="348" idx="6"/>
              <a:endCxn id="349" idx="6"/>
            </p:cNvCxnSpPr>
            <p:nvPr/>
          </p:nvCxnSpPr>
          <p:spPr>
            <a:xfrm rot="10800000">
              <a:off x="5577" y="1572"/>
              <a:ext cx="0" cy="2100"/>
            </a:xfrm>
            <a:prstGeom prst="bentConnector3">
              <a:avLst>
                <a:gd fmla="val -26079822" name="adj1"/>
              </a:avLst>
            </a:prstGeom>
            <a:noFill/>
            <a:ln cap="flat" cmpd="sng" w="9525">
              <a:solidFill>
                <a:srgbClr val="333333"/>
              </a:solidFill>
              <a:prstDash val="dot"/>
              <a:miter lim="8000"/>
              <a:headEnd len="sm" w="sm" type="none"/>
              <a:tailEnd len="med" w="med" type="triangle"/>
            </a:ln>
          </p:spPr>
        </p:cxnSp>
        <p:cxnSp>
          <p:nvCxnSpPr>
            <p:cNvPr id="359" name="Google Shape;359;p26"/>
            <p:cNvCxnSpPr>
              <a:stCxn id="348" idx="6"/>
              <a:endCxn id="352" idx="3"/>
            </p:cNvCxnSpPr>
            <p:nvPr/>
          </p:nvCxnSpPr>
          <p:spPr>
            <a:xfrm rot="10800000">
              <a:off x="5577" y="372"/>
              <a:ext cx="0" cy="3300"/>
            </a:xfrm>
            <a:prstGeom prst="bentConnector3">
              <a:avLst>
                <a:gd fmla="val -78239654" name="adj1"/>
              </a:avLst>
            </a:prstGeom>
            <a:noFill/>
            <a:ln cap="flat" cmpd="sng" w="9525">
              <a:solidFill>
                <a:srgbClr val="333333"/>
              </a:solidFill>
              <a:prstDash val="dot"/>
              <a:miter lim="8000"/>
              <a:headEnd len="sm" w="sm" type="none"/>
              <a:tailEnd len="med" w="med" type="triangle"/>
            </a:ln>
          </p:spPr>
        </p:cxnSp>
        <p:sp>
          <p:nvSpPr>
            <p:cNvPr id="360" name="Google Shape;360;p26"/>
            <p:cNvSpPr/>
            <p:nvPr/>
          </p:nvSpPr>
          <p:spPr>
            <a:xfrm>
              <a:off x="4822" y="192"/>
              <a:ext cx="182" cy="3984"/>
            </a:xfrm>
            <a:prstGeom prst="downArrow">
              <a:avLst>
                <a:gd fmla="val 61454" name="adj1"/>
                <a:gd fmla="val 87459" name="adj2"/>
              </a:avLst>
            </a:pr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6"/>
            <p:cNvSpPr txBox="1"/>
            <p:nvPr/>
          </p:nvSpPr>
          <p:spPr>
            <a:xfrm rot="5400000">
              <a:off x="2948" y="2062"/>
              <a:ext cx="3886" cy="1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62" name="Google Shape;362;p26"/>
            <p:cNvSpPr txBox="1"/>
            <p:nvPr/>
          </p:nvSpPr>
          <p:spPr>
            <a:xfrm>
              <a:off x="4837" y="4089"/>
              <a:ext cx="766" cy="2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2A0518"/>
                  </a:solidFill>
                  <a:latin typeface="Arial"/>
                  <a:ea typeface="Arial"/>
                  <a:cs typeface="Arial"/>
                  <a:sym typeface="Arial"/>
                </a:rPr>
                <a:t>Practice</a:t>
              </a:r>
              <a:endParaRPr/>
            </a:p>
          </p:txBody>
        </p:sp>
        <p:sp>
          <p:nvSpPr>
            <p:cNvPr id="363" name="Google Shape;363;p26"/>
            <p:cNvSpPr txBox="1"/>
            <p:nvPr/>
          </p:nvSpPr>
          <p:spPr>
            <a:xfrm>
              <a:off x="4837" y="0"/>
              <a:ext cx="766" cy="2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294B4A"/>
                  </a:solidFill>
                  <a:latin typeface="Arial"/>
                  <a:ea typeface="Arial"/>
                  <a:cs typeface="Arial"/>
                  <a:sym typeface="Arial"/>
                </a:rPr>
                <a:t>Research</a:t>
              </a:r>
              <a:endParaRPr/>
            </a:p>
          </p:txBody>
        </p:sp>
        <p:sp>
          <p:nvSpPr>
            <p:cNvPr id="364" name="Google Shape;364;p26"/>
            <p:cNvSpPr txBox="1"/>
            <p:nvPr/>
          </p:nvSpPr>
          <p:spPr>
            <a:xfrm rot="-5400000">
              <a:off x="4505" y="766"/>
              <a:ext cx="1009" cy="2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294B4A"/>
                  </a:solidFill>
                  <a:latin typeface="Arial"/>
                  <a:ea typeface="Arial"/>
                  <a:cs typeface="Arial"/>
                  <a:sym typeface="Arial"/>
                </a:rPr>
                <a:t>Replicability</a:t>
              </a:r>
              <a:endParaRPr/>
            </a:p>
          </p:txBody>
        </p:sp>
        <p:sp>
          <p:nvSpPr>
            <p:cNvPr id="365" name="Google Shape;365;p26"/>
            <p:cNvSpPr txBox="1"/>
            <p:nvPr/>
          </p:nvSpPr>
          <p:spPr>
            <a:xfrm rot="-5400000">
              <a:off x="4455" y="2913"/>
              <a:ext cx="1128" cy="2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2A0518"/>
                  </a:solidFill>
                  <a:latin typeface="Arial"/>
                  <a:ea typeface="Arial"/>
                  <a:cs typeface="Arial"/>
                  <a:sym typeface="Arial"/>
                </a:rPr>
                <a:t>Sustainability</a:t>
              </a:r>
              <a:endParaRPr/>
            </a:p>
          </p:txBody>
        </p:sp>
        <p:sp>
          <p:nvSpPr>
            <p:cNvPr id="366" name="Google Shape;366;p26"/>
            <p:cNvSpPr txBox="1"/>
            <p:nvPr/>
          </p:nvSpPr>
          <p:spPr>
            <a:xfrm>
              <a:off x="4970" y="720"/>
              <a:ext cx="620" cy="32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What works?</a:t>
              </a:r>
              <a:endParaRPr/>
            </a:p>
          </p:txBody>
        </p:sp>
        <p:sp>
          <p:nvSpPr>
            <p:cNvPr id="367" name="Google Shape;367;p26"/>
            <p:cNvSpPr txBox="1"/>
            <p:nvPr/>
          </p:nvSpPr>
          <p:spPr>
            <a:xfrm>
              <a:off x="4991" y="1748"/>
              <a:ext cx="620" cy="4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When does it work?</a:t>
              </a:r>
              <a:endParaRPr/>
            </a:p>
          </p:txBody>
        </p:sp>
        <p:sp>
          <p:nvSpPr>
            <p:cNvPr id="368" name="Google Shape;368;p26"/>
            <p:cNvSpPr txBox="1"/>
            <p:nvPr/>
          </p:nvSpPr>
          <p:spPr>
            <a:xfrm>
              <a:off x="4970" y="2804"/>
              <a:ext cx="620" cy="4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How do we make it work?</a:t>
              </a:r>
              <a:endParaRPr/>
            </a:p>
          </p:txBody>
        </p:sp>
        <p:sp>
          <p:nvSpPr>
            <p:cNvPr id="369" name="Google Shape;369;p26"/>
            <p:cNvSpPr txBox="1"/>
            <p:nvPr/>
          </p:nvSpPr>
          <p:spPr>
            <a:xfrm>
              <a:off x="4800" y="3888"/>
              <a:ext cx="960" cy="1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Is it working?</a:t>
              </a:r>
              <a:endParaRPr/>
            </a:p>
          </p:txBody>
        </p:sp>
        <p:pic>
          <p:nvPicPr>
            <p:cNvPr id="370" name="Google Shape;370;p26"/>
            <p:cNvPicPr preferRelativeResize="0"/>
            <p:nvPr/>
          </p:nvPicPr>
          <p:blipFill rotWithShape="1">
            <a:blip r:embed="rId3">
              <a:alphaModFix/>
            </a:blip>
            <a:srcRect b="0" l="0" r="0" t="0"/>
            <a:stretch/>
          </p:blipFill>
          <p:spPr>
            <a:xfrm>
              <a:off x="5017" y="2552"/>
              <a:ext cx="536" cy="104"/>
            </a:xfrm>
            <a:prstGeom prst="rect">
              <a:avLst/>
            </a:prstGeom>
            <a:noFill/>
            <a:ln>
              <a:noFill/>
            </a:ln>
          </p:spPr>
        </p:pic>
        <p:pic>
          <p:nvPicPr>
            <p:cNvPr id="371" name="Google Shape;371;p26"/>
            <p:cNvPicPr preferRelativeResize="0"/>
            <p:nvPr/>
          </p:nvPicPr>
          <p:blipFill rotWithShape="1">
            <a:blip r:embed="rId4">
              <a:alphaModFix/>
            </a:blip>
            <a:srcRect b="0" l="0" r="0" t="0"/>
            <a:stretch/>
          </p:blipFill>
          <p:spPr>
            <a:xfrm>
              <a:off x="5121" y="417"/>
              <a:ext cx="328" cy="104"/>
            </a:xfrm>
            <a:prstGeom prst="rect">
              <a:avLst/>
            </a:prstGeom>
            <a:noFill/>
            <a:ln>
              <a:noFill/>
            </a:ln>
          </p:spPr>
        </p:pic>
        <p:pic>
          <p:nvPicPr>
            <p:cNvPr id="372" name="Google Shape;372;p26"/>
            <p:cNvPicPr preferRelativeResize="0"/>
            <p:nvPr/>
          </p:nvPicPr>
          <p:blipFill rotWithShape="1">
            <a:blip r:embed="rId5">
              <a:alphaModFix/>
            </a:blip>
            <a:srcRect b="0" l="0" r="0" t="0"/>
            <a:stretch/>
          </p:blipFill>
          <p:spPr>
            <a:xfrm>
              <a:off x="5069" y="3620"/>
              <a:ext cx="432" cy="104"/>
            </a:xfrm>
            <a:prstGeom prst="rect">
              <a:avLst/>
            </a:prstGeom>
            <a:noFill/>
            <a:ln>
              <a:noFill/>
            </a:ln>
          </p:spPr>
        </p:pic>
        <p:pic>
          <p:nvPicPr>
            <p:cNvPr id="373" name="Google Shape;373;p26"/>
            <p:cNvPicPr preferRelativeResize="0"/>
            <p:nvPr/>
          </p:nvPicPr>
          <p:blipFill rotWithShape="1">
            <a:blip r:embed="rId6">
              <a:alphaModFix/>
            </a:blip>
            <a:srcRect b="0" l="0" r="0" t="0"/>
            <a:stretch/>
          </p:blipFill>
          <p:spPr>
            <a:xfrm>
              <a:off x="5016" y="1484"/>
              <a:ext cx="544" cy="104"/>
            </a:xfrm>
            <a:prstGeom prst="rect">
              <a:avLst/>
            </a:prstGeom>
            <a:noFill/>
            <a:ln>
              <a:noFill/>
            </a:ln>
          </p:spPr>
        </p:pic>
      </p:grpSp>
      <p:sp>
        <p:nvSpPr>
          <p:cNvPr id="374" name="Google Shape;374;p26"/>
          <p:cNvSpPr/>
          <p:nvPr/>
        </p:nvSpPr>
        <p:spPr>
          <a:xfrm>
            <a:off x="76200" y="0"/>
            <a:ext cx="1371600" cy="6858000"/>
          </a:xfrm>
          <a:prstGeom prst="rect">
            <a:avLst/>
          </a:prstGeom>
          <a:solidFill>
            <a:schemeClr val="lt1">
              <a:alpha val="60784"/>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375" name="Google Shape;375;p26"/>
          <p:cNvGrpSpPr/>
          <p:nvPr/>
        </p:nvGrpSpPr>
        <p:grpSpPr>
          <a:xfrm>
            <a:off x="304800" y="3790950"/>
            <a:ext cx="984250" cy="1390650"/>
            <a:chOff x="4970" y="2388"/>
            <a:chExt cx="620" cy="876"/>
          </a:xfrm>
        </p:grpSpPr>
        <p:sp>
          <p:nvSpPr>
            <p:cNvPr id="376" name="Google Shape;376;p26"/>
            <p:cNvSpPr/>
            <p:nvPr/>
          </p:nvSpPr>
          <p:spPr>
            <a:xfrm>
              <a:off x="4992" y="2388"/>
              <a:ext cx="585"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77" name="Google Shape;377;p26"/>
            <p:cNvSpPr txBox="1"/>
            <p:nvPr/>
          </p:nvSpPr>
          <p:spPr>
            <a:xfrm>
              <a:off x="4970" y="2804"/>
              <a:ext cx="620" cy="4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How do we make it work?</a:t>
              </a:r>
              <a:endParaRPr/>
            </a:p>
          </p:txBody>
        </p:sp>
        <p:pic>
          <p:nvPicPr>
            <p:cNvPr id="378" name="Google Shape;378;p26"/>
            <p:cNvPicPr preferRelativeResize="0"/>
            <p:nvPr/>
          </p:nvPicPr>
          <p:blipFill rotWithShape="1">
            <a:blip r:embed="rId3">
              <a:alphaModFix/>
            </a:blip>
            <a:srcRect b="0" l="0" r="0" t="0"/>
            <a:stretch/>
          </p:blipFill>
          <p:spPr>
            <a:xfrm>
              <a:off x="5017" y="2552"/>
              <a:ext cx="536" cy="104"/>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7"/>
          <p:cNvSpPr txBox="1"/>
          <p:nvPr>
            <p:ph type="title"/>
          </p:nvPr>
        </p:nvSpPr>
        <p:spPr>
          <a:xfrm>
            <a:off x="685800" y="12700"/>
            <a:ext cx="7772400" cy="825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000" u="none" cap="none" strike="noStrike">
                <a:solidFill>
                  <a:srgbClr val="FFFF00"/>
                </a:solidFill>
                <a:latin typeface="Verdana"/>
                <a:ea typeface="Verdana"/>
                <a:cs typeface="Verdana"/>
                <a:sym typeface="Verdana"/>
              </a:rPr>
              <a:t>What Doesn’t Work</a:t>
            </a:r>
            <a:endParaRPr/>
          </a:p>
        </p:txBody>
      </p:sp>
      <p:sp>
        <p:nvSpPr>
          <p:cNvPr id="385" name="Google Shape;385;p27"/>
          <p:cNvSpPr txBox="1"/>
          <p:nvPr>
            <p:ph idx="1" type="body"/>
          </p:nvPr>
        </p:nvSpPr>
        <p:spPr>
          <a:xfrm>
            <a:off x="685800" y="1066800"/>
            <a:ext cx="7772400" cy="50292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3600"/>
              <a:buFont typeface="Verdana"/>
              <a:buChar char="•"/>
            </a:pPr>
            <a:r>
              <a:rPr b="0" i="0" lang="en-US" sz="3600" u="none" cap="none" strike="noStrike">
                <a:solidFill>
                  <a:schemeClr val="lt1"/>
                </a:solidFill>
                <a:latin typeface="Verdana"/>
                <a:ea typeface="Verdana"/>
                <a:cs typeface="Verdana"/>
                <a:sym typeface="Verdana"/>
              </a:rPr>
              <a:t>Diffusion and Dissemination</a:t>
            </a:r>
            <a:endParaRPr/>
          </a:p>
          <a:p>
            <a:pPr indent="-114300" lvl="0" marL="342900" marR="0" rtl="0" algn="l">
              <a:spcBef>
                <a:spcPts val="720"/>
              </a:spcBef>
              <a:spcAft>
                <a:spcPts val="0"/>
              </a:spcAft>
              <a:buClr>
                <a:schemeClr val="lt1"/>
              </a:buClr>
              <a:buSzPts val="3600"/>
              <a:buFont typeface="Arial"/>
              <a:buNone/>
            </a:pPr>
            <a:r>
              <a:t/>
            </a:r>
            <a:endParaRPr b="0" i="0" sz="3600" u="none" cap="none" strike="noStrike">
              <a:solidFill>
                <a:schemeClr val="lt1"/>
              </a:solidFill>
              <a:latin typeface="Verdana"/>
              <a:ea typeface="Verdana"/>
              <a:cs typeface="Verdana"/>
              <a:sym typeface="Verdana"/>
            </a:endParaRPr>
          </a:p>
          <a:p>
            <a:pPr indent="-342900" lvl="0" marL="342900" marR="0" rtl="0" algn="l">
              <a:spcBef>
                <a:spcPts val="720"/>
              </a:spcBef>
              <a:spcAft>
                <a:spcPts val="0"/>
              </a:spcAft>
              <a:buClr>
                <a:schemeClr val="lt1"/>
              </a:buClr>
              <a:buSzPts val="3600"/>
              <a:buFont typeface="Verdana"/>
              <a:buChar char="•"/>
            </a:pPr>
            <a:r>
              <a:rPr b="0" i="0" lang="en-US" sz="3600" u="none" cap="none" strike="noStrike">
                <a:solidFill>
                  <a:schemeClr val="lt1"/>
                </a:solidFill>
                <a:latin typeface="Verdana"/>
                <a:ea typeface="Verdana"/>
                <a:cs typeface="Verdana"/>
                <a:sym typeface="Verdana"/>
              </a:rPr>
              <a:t>Training</a:t>
            </a:r>
            <a:endParaRPr/>
          </a:p>
          <a:p>
            <a:pPr indent="-114300" lvl="0" marL="342900" marR="0" rtl="0" algn="l">
              <a:spcBef>
                <a:spcPts val="720"/>
              </a:spcBef>
              <a:spcAft>
                <a:spcPts val="0"/>
              </a:spcAft>
              <a:buClr>
                <a:schemeClr val="lt1"/>
              </a:buClr>
              <a:buSzPts val="3600"/>
              <a:buFont typeface="Arial"/>
              <a:buNone/>
            </a:pPr>
            <a:r>
              <a:t/>
            </a:r>
            <a:endParaRPr b="0" i="0" sz="3600" u="none" cap="none" strike="noStrike">
              <a:solidFill>
                <a:schemeClr val="lt1"/>
              </a:solidFill>
              <a:latin typeface="Verdana"/>
              <a:ea typeface="Verdana"/>
              <a:cs typeface="Verdana"/>
              <a:sym typeface="Verdana"/>
            </a:endParaRPr>
          </a:p>
          <a:p>
            <a:pPr indent="-342900" lvl="0" marL="342900" marR="0" rtl="0" algn="l">
              <a:spcBef>
                <a:spcPts val="720"/>
              </a:spcBef>
              <a:spcAft>
                <a:spcPts val="0"/>
              </a:spcAft>
              <a:buClr>
                <a:schemeClr val="lt1"/>
              </a:buClr>
              <a:buSzPts val="3600"/>
              <a:buFont typeface="Verdana"/>
              <a:buChar char="•"/>
            </a:pPr>
            <a:r>
              <a:rPr b="0" i="0" lang="en-US" sz="3600" u="none" cap="none" strike="noStrike">
                <a:solidFill>
                  <a:schemeClr val="lt1"/>
                </a:solidFill>
                <a:latin typeface="Verdana"/>
                <a:ea typeface="Verdana"/>
                <a:cs typeface="Verdana"/>
                <a:sym typeface="Verdana"/>
              </a:rPr>
              <a:t>Laws and Mandates </a:t>
            </a:r>
            <a:endParaRPr/>
          </a:p>
          <a:p>
            <a:pPr indent="-114300" lvl="0" marL="342900" marR="0" rtl="0" algn="l">
              <a:spcBef>
                <a:spcPts val="720"/>
              </a:spcBef>
              <a:spcAft>
                <a:spcPts val="0"/>
              </a:spcAft>
              <a:buClr>
                <a:schemeClr val="lt1"/>
              </a:buClr>
              <a:buSzPts val="3600"/>
              <a:buFont typeface="Arial"/>
              <a:buNone/>
            </a:pPr>
            <a:r>
              <a:t/>
            </a:r>
            <a:endParaRPr b="0" i="0" sz="3600" u="none" cap="none" strike="noStrike">
              <a:solidFill>
                <a:schemeClr val="lt1"/>
              </a:solidFill>
              <a:latin typeface="Verdana"/>
              <a:ea typeface="Verdana"/>
              <a:cs typeface="Verdana"/>
              <a:sym typeface="Verdana"/>
            </a:endParaRPr>
          </a:p>
          <a:p>
            <a:pPr indent="-342900" lvl="0" marL="342900" marR="0" rtl="0" algn="l">
              <a:spcBef>
                <a:spcPts val="720"/>
              </a:spcBef>
              <a:spcAft>
                <a:spcPts val="0"/>
              </a:spcAft>
              <a:buClr>
                <a:schemeClr val="lt1"/>
              </a:buClr>
              <a:buSzPts val="3600"/>
              <a:buFont typeface="Verdana"/>
              <a:buChar char="•"/>
            </a:pPr>
            <a:r>
              <a:rPr b="0" i="0" lang="en-US" sz="3600" u="none" cap="none" strike="noStrike">
                <a:solidFill>
                  <a:schemeClr val="lt1"/>
                </a:solidFill>
                <a:latin typeface="Verdana"/>
                <a:ea typeface="Verdana"/>
                <a:cs typeface="Verdana"/>
                <a:sym typeface="Verdana"/>
              </a:rPr>
              <a:t>Funding and Financial Incentives</a:t>
            </a:r>
            <a:endParaRPr/>
          </a:p>
        </p:txBody>
      </p:sp>
      <p:grpSp>
        <p:nvGrpSpPr>
          <p:cNvPr id="386" name="Google Shape;386;p27"/>
          <p:cNvGrpSpPr/>
          <p:nvPr/>
        </p:nvGrpSpPr>
        <p:grpSpPr>
          <a:xfrm>
            <a:off x="0" y="152400"/>
            <a:ext cx="9144000" cy="6400800"/>
            <a:chOff x="0" y="152400"/>
            <a:chExt cx="9144000" cy="6400800"/>
          </a:xfrm>
        </p:grpSpPr>
        <p:sp>
          <p:nvSpPr>
            <p:cNvPr id="387" name="Google Shape;387;p27"/>
            <p:cNvSpPr/>
            <p:nvPr/>
          </p:nvSpPr>
          <p:spPr>
            <a:xfrm>
              <a:off x="0" y="152400"/>
              <a:ext cx="9144000" cy="6400800"/>
            </a:xfrm>
            <a:prstGeom prst="mathMultiply">
              <a:avLst>
                <a:gd fmla="val 23520" name="adj1"/>
              </a:avLst>
            </a:prstGeom>
            <a:solidFill>
              <a:srgbClr val="FF00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FF0000"/>
                </a:solidFill>
                <a:latin typeface="Times New Roman"/>
                <a:ea typeface="Times New Roman"/>
                <a:cs typeface="Times New Roman"/>
                <a:sym typeface="Times New Roman"/>
              </a:endParaRPr>
            </a:p>
          </p:txBody>
        </p:sp>
        <p:sp>
          <p:nvSpPr>
            <p:cNvPr id="388" name="Google Shape;388;p27"/>
            <p:cNvSpPr txBox="1"/>
            <p:nvPr/>
          </p:nvSpPr>
          <p:spPr>
            <a:xfrm>
              <a:off x="3048000" y="2514600"/>
              <a:ext cx="3124200" cy="175432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rgbClr val="FFFFFF"/>
                  </a:solidFill>
                  <a:latin typeface="Verdana"/>
                  <a:ea typeface="Verdana"/>
                  <a:cs typeface="Verdana"/>
                  <a:sym typeface="Verdana"/>
                </a:rPr>
                <a:t>Ineffective</a:t>
              </a:r>
              <a:endParaRPr/>
            </a:p>
            <a:p>
              <a:pPr indent="0" lvl="0" marL="0" marR="0" rtl="0" algn="ctr">
                <a:spcBef>
                  <a:spcPts val="0"/>
                </a:spcBef>
                <a:spcAft>
                  <a:spcPts val="0"/>
                </a:spcAft>
                <a:buNone/>
              </a:pPr>
              <a:r>
                <a:rPr lang="en-US" sz="3600">
                  <a:solidFill>
                    <a:srgbClr val="FFFFFF"/>
                  </a:solidFill>
                  <a:latin typeface="Verdana"/>
                  <a:ea typeface="Verdana"/>
                  <a:cs typeface="Verdana"/>
                  <a:sym typeface="Verdana"/>
                </a:rPr>
                <a:t>When Used Alone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8"/>
          <p:cNvSpPr txBox="1"/>
          <p:nvPr>
            <p:ph type="title"/>
          </p:nvPr>
        </p:nvSpPr>
        <p:spPr>
          <a:xfrm>
            <a:off x="685800" y="0"/>
            <a:ext cx="77724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rgbClr val="FFFF00"/>
                </a:solidFill>
                <a:latin typeface="Verdana"/>
                <a:ea typeface="Verdana"/>
                <a:cs typeface="Verdana"/>
                <a:sym typeface="Verdana"/>
              </a:rPr>
              <a:t>Implementation Framework</a:t>
            </a:r>
            <a:endParaRPr/>
          </a:p>
        </p:txBody>
      </p:sp>
      <p:pic>
        <p:nvPicPr>
          <p:cNvPr descr="implementation framework.tiff" id="395" name="Google Shape;395;p28"/>
          <p:cNvPicPr preferRelativeResize="0"/>
          <p:nvPr/>
        </p:nvPicPr>
        <p:blipFill rotWithShape="1">
          <a:blip r:embed="rId3">
            <a:alphaModFix/>
          </a:blip>
          <a:srcRect b="0" l="0" r="0" t="0"/>
          <a:stretch/>
        </p:blipFill>
        <p:spPr>
          <a:xfrm>
            <a:off x="838200" y="914400"/>
            <a:ext cx="7543800" cy="5600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0" name="Shape 400"/>
        <p:cNvGrpSpPr/>
        <p:nvPr/>
      </p:nvGrpSpPr>
      <p:grpSpPr>
        <a:xfrm>
          <a:off x="0" y="0"/>
          <a:ext cx="0" cy="0"/>
          <a:chOff x="0" y="0"/>
          <a:chExt cx="0" cy="0"/>
        </a:xfrm>
      </p:grpSpPr>
      <p:sp>
        <p:nvSpPr>
          <p:cNvPr id="401" name="Google Shape;401;p29"/>
          <p:cNvSpPr txBox="1"/>
          <p:nvPr>
            <p:ph type="title"/>
          </p:nvPr>
        </p:nvSpPr>
        <p:spPr>
          <a:xfrm>
            <a:off x="1905000" y="12700"/>
            <a:ext cx="6781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Verdana"/>
                <a:ea typeface="Verdana"/>
                <a:cs typeface="Verdana"/>
                <a:sym typeface="Verdana"/>
              </a:rPr>
              <a:t>Implementation</a:t>
            </a:r>
            <a:br>
              <a:rPr b="1" i="0" lang="en-US" sz="3200" u="none" cap="none" strike="noStrike">
                <a:solidFill>
                  <a:srgbClr val="FFFF00"/>
                </a:solidFill>
                <a:latin typeface="Verdana"/>
                <a:ea typeface="Verdana"/>
                <a:cs typeface="Verdana"/>
                <a:sym typeface="Verdana"/>
              </a:rPr>
            </a:br>
            <a:r>
              <a:rPr b="1" i="0" lang="en-US" sz="3200" u="none" cap="none" strike="noStrike">
                <a:solidFill>
                  <a:srgbClr val="FFFF00"/>
                </a:solidFill>
                <a:latin typeface="Verdana"/>
                <a:ea typeface="Verdana"/>
                <a:cs typeface="Verdana"/>
                <a:sym typeface="Verdana"/>
              </a:rPr>
              <a:t>(How do we make it work?)</a:t>
            </a:r>
            <a:endParaRPr/>
          </a:p>
        </p:txBody>
      </p:sp>
      <p:sp>
        <p:nvSpPr>
          <p:cNvPr id="402" name="Google Shape;402;p29"/>
          <p:cNvSpPr txBox="1"/>
          <p:nvPr>
            <p:ph idx="1" type="body"/>
          </p:nvPr>
        </p:nvSpPr>
        <p:spPr>
          <a:xfrm>
            <a:off x="1600200" y="1524000"/>
            <a:ext cx="7391400" cy="502761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Verdana"/>
              <a:buChar char="•"/>
            </a:pPr>
            <a:r>
              <a:rPr b="0" i="0" lang="en-US" sz="2400" u="none" cap="none" strike="noStrike">
                <a:solidFill>
                  <a:schemeClr val="lt1"/>
                </a:solidFill>
                <a:latin typeface="Verdana"/>
                <a:ea typeface="Verdana"/>
                <a:cs typeface="Verdana"/>
                <a:sym typeface="Verdana"/>
              </a:rPr>
              <a:t>Practices maintained over time: generations of practitioners and decision-makers. </a:t>
            </a:r>
            <a:endParaRPr/>
          </a:p>
          <a:p>
            <a:pPr indent="-6350" lvl="1" marL="400050" marR="0" rtl="0" algn="l">
              <a:lnSpc>
                <a:spcPct val="90000"/>
              </a:lnSpc>
              <a:spcBef>
                <a:spcPts val="240"/>
              </a:spcBef>
              <a:spcAft>
                <a:spcPts val="0"/>
              </a:spcAft>
              <a:buClr>
                <a:schemeClr val="lt1"/>
              </a:buClr>
              <a:buFont typeface="Arial"/>
              <a:buNone/>
            </a:pPr>
            <a:r>
              <a:t/>
            </a:r>
            <a:endParaRPr b="0" i="0" sz="1200" u="none" cap="none" strike="noStrike">
              <a:solidFill>
                <a:schemeClr val="lt1"/>
              </a:solidFill>
              <a:latin typeface="Verdana"/>
              <a:ea typeface="Verdana"/>
              <a:cs typeface="Verdana"/>
              <a:sym typeface="Verdana"/>
            </a:endParaRPr>
          </a:p>
          <a:p>
            <a:pPr indent="-6350" lvl="1" marL="400050" marR="0" rtl="0" algn="l">
              <a:lnSpc>
                <a:spcPct val="90000"/>
              </a:lnSpc>
              <a:spcBef>
                <a:spcPts val="480"/>
              </a:spcBef>
              <a:spcAft>
                <a:spcPts val="0"/>
              </a:spcAft>
              <a:buClr>
                <a:schemeClr val="lt1"/>
              </a:buClr>
              <a:buFont typeface="Arial"/>
              <a:buNone/>
            </a:pPr>
            <a:r>
              <a:rPr b="0" i="0" lang="en-US" sz="2400" u="none" cap="none" strike="noStrike">
                <a:solidFill>
                  <a:schemeClr val="lt1"/>
                </a:solidFill>
                <a:latin typeface="Verdana"/>
                <a:ea typeface="Verdana"/>
                <a:cs typeface="Verdana"/>
                <a:sym typeface="Verdana"/>
              </a:rPr>
              <a:t>Becoming a part of the Culture: becomes institutionalized, routine… </a:t>
            </a:r>
            <a:r>
              <a:rPr b="0" i="0" lang="en-US" sz="2000" u="none" cap="none" strike="noStrike">
                <a:solidFill>
                  <a:schemeClr val="lt1"/>
                </a:solidFill>
                <a:latin typeface="Verdana"/>
                <a:ea typeface="Verdana"/>
                <a:cs typeface="Verdana"/>
                <a:sym typeface="Verdana"/>
              </a:rPr>
              <a:t>		</a:t>
            </a:r>
            <a:endParaRPr/>
          </a:p>
          <a:p>
            <a:pPr indent="-342900" lvl="0" marL="342900" marR="0" rtl="0" algn="ctr">
              <a:lnSpc>
                <a:spcPct val="90000"/>
              </a:lnSpc>
              <a:spcBef>
                <a:spcPts val="480"/>
              </a:spcBef>
              <a:spcAft>
                <a:spcPts val="0"/>
              </a:spcAft>
              <a:buClr>
                <a:schemeClr val="lt1"/>
              </a:buClr>
              <a:buFont typeface="Verdana"/>
              <a:buNone/>
            </a:pPr>
            <a:r>
              <a:rPr b="0" i="0" lang="en-US" sz="2400" u="none" cap="none" strike="noStrike">
                <a:solidFill>
                  <a:schemeClr val="lt1"/>
                </a:solidFill>
                <a:latin typeface="Verdana"/>
                <a:ea typeface="Verdana"/>
                <a:cs typeface="Verdana"/>
                <a:sym typeface="Verdana"/>
              </a:rPr>
              <a:t>“the way we do business”</a:t>
            </a:r>
            <a:endParaRPr b="0" i="0" sz="2400" u="none" cap="none" strike="noStrike">
              <a:solidFill>
                <a:schemeClr val="lt1"/>
              </a:solidFill>
              <a:latin typeface="Verdana"/>
              <a:ea typeface="Verdana"/>
              <a:cs typeface="Verdana"/>
              <a:sym typeface="Verdana"/>
            </a:endParaRPr>
          </a:p>
          <a:p>
            <a:pPr indent="0" lvl="0" marL="0" marR="0" rtl="0" algn="l">
              <a:lnSpc>
                <a:spcPct val="90000"/>
              </a:lnSpc>
              <a:spcBef>
                <a:spcPts val="480"/>
              </a:spcBef>
              <a:spcAft>
                <a:spcPts val="0"/>
              </a:spcAft>
              <a:buClr>
                <a:schemeClr val="lt1"/>
              </a:buClr>
              <a:buFont typeface="Arial"/>
              <a:buNone/>
            </a:pPr>
            <a:r>
              <a:t/>
            </a:r>
            <a:endParaRPr b="0" i="0" sz="2400" u="none" cap="none" strike="noStrike">
              <a:solidFill>
                <a:schemeClr val="lt1"/>
              </a:solidFill>
              <a:latin typeface="Verdana"/>
              <a:ea typeface="Verdana"/>
              <a:cs typeface="Verdana"/>
              <a:sym typeface="Verdana"/>
            </a:endParaRPr>
          </a:p>
          <a:p>
            <a:pPr indent="-342900" lvl="0" marL="342900" marR="0" rtl="0" algn="l">
              <a:lnSpc>
                <a:spcPct val="90000"/>
              </a:lnSpc>
              <a:spcBef>
                <a:spcPts val="480"/>
              </a:spcBef>
              <a:spcAft>
                <a:spcPts val="0"/>
              </a:spcAft>
              <a:buClr>
                <a:schemeClr val="lt1"/>
              </a:buClr>
              <a:buSzPts val="2400"/>
              <a:buFont typeface="Verdana"/>
              <a:buChar char="•"/>
            </a:pPr>
            <a:r>
              <a:rPr b="0" i="0" lang="en-US" sz="2400" u="none" cap="none" strike="noStrike">
                <a:solidFill>
                  <a:schemeClr val="lt1"/>
                </a:solidFill>
                <a:latin typeface="Verdana"/>
                <a:ea typeface="Verdana"/>
                <a:cs typeface="Verdana"/>
                <a:sym typeface="Verdana"/>
              </a:rPr>
              <a:t>Operating within existing resources (financial, staff, materials) and existing mandates</a:t>
            </a:r>
            <a:endParaRPr/>
          </a:p>
          <a:p>
            <a:pPr indent="0" lvl="0" marL="0" marR="0" rtl="0" algn="l">
              <a:lnSpc>
                <a:spcPct val="90000"/>
              </a:lnSpc>
              <a:spcBef>
                <a:spcPts val="480"/>
              </a:spcBef>
              <a:spcAft>
                <a:spcPts val="0"/>
              </a:spcAft>
              <a:buClr>
                <a:schemeClr val="lt1"/>
              </a:buClr>
              <a:buFont typeface="Arial"/>
              <a:buNone/>
            </a:pPr>
            <a:r>
              <a:t/>
            </a:r>
            <a:endParaRPr b="0" i="0" sz="2400" u="none" cap="none" strike="noStrike">
              <a:solidFill>
                <a:schemeClr val="lt1"/>
              </a:solidFill>
              <a:latin typeface="Verdana"/>
              <a:ea typeface="Verdana"/>
              <a:cs typeface="Verdana"/>
              <a:sym typeface="Verdana"/>
            </a:endParaRPr>
          </a:p>
          <a:p>
            <a:pPr indent="-342900" lvl="0" marL="342900" marR="0" rtl="0" algn="l">
              <a:lnSpc>
                <a:spcPct val="90000"/>
              </a:lnSpc>
              <a:spcBef>
                <a:spcPts val="480"/>
              </a:spcBef>
              <a:spcAft>
                <a:spcPts val="0"/>
              </a:spcAft>
              <a:buClr>
                <a:schemeClr val="lt1"/>
              </a:buClr>
              <a:buSzPts val="2400"/>
              <a:buFont typeface="Verdana"/>
              <a:buChar char="•"/>
            </a:pPr>
            <a:r>
              <a:rPr b="0" i="0" lang="en-US" sz="2400" u="none" cap="none" strike="noStrike">
                <a:solidFill>
                  <a:schemeClr val="lt1"/>
                </a:solidFill>
                <a:latin typeface="Verdana"/>
                <a:ea typeface="Verdana"/>
                <a:cs typeface="Verdana"/>
                <a:sym typeface="Verdana"/>
              </a:rPr>
              <a:t>Continuous improvement is evolutionary not revolutionary</a:t>
            </a:r>
            <a:endParaRPr b="0" i="0" sz="2400" u="none" cap="none" strike="noStrike">
              <a:solidFill>
                <a:schemeClr val="lt1"/>
              </a:solidFill>
              <a:latin typeface="Verdana"/>
              <a:ea typeface="Verdana"/>
              <a:cs typeface="Verdana"/>
              <a:sym typeface="Verdana"/>
            </a:endParaRPr>
          </a:p>
        </p:txBody>
      </p:sp>
      <p:grpSp>
        <p:nvGrpSpPr>
          <p:cNvPr id="403" name="Google Shape;403;p29"/>
          <p:cNvGrpSpPr/>
          <p:nvPr/>
        </p:nvGrpSpPr>
        <p:grpSpPr>
          <a:xfrm>
            <a:off x="14288" y="0"/>
            <a:ext cx="1524000" cy="6858000"/>
            <a:chOff x="4800" y="0"/>
            <a:chExt cx="960" cy="4320"/>
          </a:xfrm>
        </p:grpSpPr>
        <p:sp>
          <p:nvSpPr>
            <p:cNvPr id="404" name="Google Shape;404;p29"/>
            <p:cNvSpPr/>
            <p:nvPr/>
          </p:nvSpPr>
          <p:spPr>
            <a:xfrm>
              <a:off x="4837" y="2160"/>
              <a:ext cx="875" cy="2160"/>
            </a:xfrm>
            <a:prstGeom prst="rect">
              <a:avLst/>
            </a:prstGeom>
            <a:solidFill>
              <a:srgbClr val="E3D6B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05" name="Google Shape;405;p29"/>
            <p:cNvSpPr/>
            <p:nvPr/>
          </p:nvSpPr>
          <p:spPr>
            <a:xfrm>
              <a:off x="4837" y="1"/>
              <a:ext cx="875" cy="215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descr="Large grid" id="406" name="Google Shape;406;p29"/>
            <p:cNvSpPr/>
            <p:nvPr/>
          </p:nvSpPr>
          <p:spPr>
            <a:xfrm>
              <a:off x="4983" y="202"/>
              <a:ext cx="656" cy="38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07" name="Google Shape;407;p29"/>
            <p:cNvSpPr/>
            <p:nvPr/>
          </p:nvSpPr>
          <p:spPr>
            <a:xfrm>
              <a:off x="4992" y="3456"/>
              <a:ext cx="585"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08" name="Google Shape;408;p29"/>
            <p:cNvSpPr/>
            <p:nvPr/>
          </p:nvSpPr>
          <p:spPr>
            <a:xfrm>
              <a:off x="4995" y="1320"/>
              <a:ext cx="585"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409" name="Google Shape;409;p29"/>
            <p:cNvGrpSpPr/>
            <p:nvPr/>
          </p:nvGrpSpPr>
          <p:grpSpPr>
            <a:xfrm>
              <a:off x="4992" y="253"/>
              <a:ext cx="585" cy="432"/>
              <a:chOff x="1836" y="792"/>
              <a:chExt cx="648" cy="432"/>
            </a:xfrm>
          </p:grpSpPr>
          <p:sp>
            <p:nvSpPr>
              <p:cNvPr id="410" name="Google Shape;410;p29"/>
              <p:cNvSpPr/>
              <p:nvPr/>
            </p:nvSpPr>
            <p:spPr>
              <a:xfrm>
                <a:off x="1836" y="792"/>
                <a:ext cx="648"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11" name="Google Shape;411;p29"/>
              <p:cNvSpPr txBox="1"/>
              <p:nvPr/>
            </p:nvSpPr>
            <p:spPr>
              <a:xfrm>
                <a:off x="1836" y="900"/>
                <a:ext cx="648" cy="21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12" name="Google Shape;412;p29"/>
            <p:cNvSpPr/>
            <p:nvPr/>
          </p:nvSpPr>
          <p:spPr>
            <a:xfrm>
              <a:off x="4992" y="2388"/>
              <a:ext cx="585"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13" name="Google Shape;413;p29"/>
            <p:cNvCxnSpPr>
              <a:stCxn id="410" idx="4"/>
              <a:endCxn id="408" idx="0"/>
            </p:cNvCxnSpPr>
            <p:nvPr/>
          </p:nvCxnSpPr>
          <p:spPr>
            <a:xfrm rot="5400000">
              <a:off x="4985" y="985"/>
              <a:ext cx="600" cy="0"/>
            </a:xfrm>
            <a:prstGeom prst="bentConnector3">
              <a:avLst>
                <a:gd fmla="val -107775" name="adj1"/>
              </a:avLst>
            </a:prstGeom>
            <a:noFill/>
            <a:ln cap="flat" cmpd="sng" w="9525">
              <a:solidFill>
                <a:srgbClr val="333333"/>
              </a:solidFill>
              <a:prstDash val="dot"/>
              <a:miter lim="8000"/>
              <a:headEnd len="sm" w="sm" type="none"/>
              <a:tailEnd len="med" w="med" type="triangle"/>
            </a:ln>
          </p:spPr>
        </p:cxnSp>
        <p:cxnSp>
          <p:nvCxnSpPr>
            <p:cNvPr id="414" name="Google Shape;414;p29"/>
            <p:cNvCxnSpPr>
              <a:stCxn id="408" idx="4"/>
              <a:endCxn id="412" idx="0"/>
            </p:cNvCxnSpPr>
            <p:nvPr/>
          </p:nvCxnSpPr>
          <p:spPr>
            <a:xfrm rot="5400000">
              <a:off x="4988" y="2052"/>
              <a:ext cx="600" cy="0"/>
            </a:xfrm>
            <a:prstGeom prst="bentConnector3">
              <a:avLst>
                <a:gd fmla="val -275188" name="adj1"/>
              </a:avLst>
            </a:prstGeom>
            <a:noFill/>
            <a:ln cap="flat" cmpd="sng" w="9525">
              <a:solidFill>
                <a:srgbClr val="333333"/>
              </a:solidFill>
              <a:prstDash val="dot"/>
              <a:miter lim="8000"/>
              <a:headEnd len="sm" w="sm" type="none"/>
              <a:tailEnd len="med" w="med" type="triangle"/>
            </a:ln>
          </p:spPr>
        </p:cxnSp>
        <p:cxnSp>
          <p:nvCxnSpPr>
            <p:cNvPr id="415" name="Google Shape;415;p29"/>
            <p:cNvCxnSpPr>
              <a:stCxn id="412" idx="4"/>
              <a:endCxn id="407" idx="0"/>
            </p:cNvCxnSpPr>
            <p:nvPr/>
          </p:nvCxnSpPr>
          <p:spPr>
            <a:xfrm>
              <a:off x="5285" y="2820"/>
              <a:ext cx="0" cy="600"/>
            </a:xfrm>
            <a:prstGeom prst="straightConnector1">
              <a:avLst/>
            </a:prstGeom>
            <a:noFill/>
            <a:ln cap="flat" cmpd="sng" w="9525">
              <a:solidFill>
                <a:srgbClr val="333333"/>
              </a:solidFill>
              <a:prstDash val="dot"/>
              <a:round/>
              <a:headEnd len="sm" w="sm" type="none"/>
              <a:tailEnd len="med" w="med" type="triangle"/>
            </a:ln>
          </p:spPr>
        </p:cxnSp>
        <p:cxnSp>
          <p:nvCxnSpPr>
            <p:cNvPr id="416" name="Google Shape;416;p29"/>
            <p:cNvCxnSpPr>
              <a:stCxn id="407" idx="6"/>
              <a:endCxn id="412" idx="6"/>
            </p:cNvCxnSpPr>
            <p:nvPr/>
          </p:nvCxnSpPr>
          <p:spPr>
            <a:xfrm rot="10800000">
              <a:off x="5577" y="2472"/>
              <a:ext cx="0" cy="1200"/>
            </a:xfrm>
            <a:prstGeom prst="bentConnector3">
              <a:avLst>
                <a:gd fmla="val -78239654" name="adj1"/>
              </a:avLst>
            </a:prstGeom>
            <a:noFill/>
            <a:ln cap="flat" cmpd="sng" w="9525">
              <a:solidFill>
                <a:srgbClr val="333333"/>
              </a:solidFill>
              <a:prstDash val="dot"/>
              <a:miter lim="8000"/>
              <a:headEnd len="sm" w="sm" type="none"/>
              <a:tailEnd len="med" w="med" type="triangle"/>
            </a:ln>
          </p:spPr>
        </p:cxnSp>
        <p:cxnSp>
          <p:nvCxnSpPr>
            <p:cNvPr id="417" name="Google Shape;417;p29"/>
            <p:cNvCxnSpPr>
              <a:stCxn id="407" idx="6"/>
              <a:endCxn id="408" idx="6"/>
            </p:cNvCxnSpPr>
            <p:nvPr/>
          </p:nvCxnSpPr>
          <p:spPr>
            <a:xfrm rot="10800000">
              <a:off x="5577" y="1572"/>
              <a:ext cx="0" cy="2100"/>
            </a:xfrm>
            <a:prstGeom prst="bentConnector3">
              <a:avLst>
                <a:gd fmla="val -26079822" name="adj1"/>
              </a:avLst>
            </a:prstGeom>
            <a:noFill/>
            <a:ln cap="flat" cmpd="sng" w="9525">
              <a:solidFill>
                <a:srgbClr val="333333"/>
              </a:solidFill>
              <a:prstDash val="dot"/>
              <a:miter lim="8000"/>
              <a:headEnd len="sm" w="sm" type="none"/>
              <a:tailEnd len="med" w="med" type="triangle"/>
            </a:ln>
          </p:spPr>
        </p:cxnSp>
        <p:cxnSp>
          <p:nvCxnSpPr>
            <p:cNvPr id="418" name="Google Shape;418;p29"/>
            <p:cNvCxnSpPr>
              <a:stCxn id="407" idx="6"/>
              <a:endCxn id="411" idx="3"/>
            </p:cNvCxnSpPr>
            <p:nvPr/>
          </p:nvCxnSpPr>
          <p:spPr>
            <a:xfrm rot="10800000">
              <a:off x="5577" y="372"/>
              <a:ext cx="0" cy="3300"/>
            </a:xfrm>
            <a:prstGeom prst="bentConnector3">
              <a:avLst>
                <a:gd fmla="val -78239654" name="adj1"/>
              </a:avLst>
            </a:prstGeom>
            <a:noFill/>
            <a:ln cap="flat" cmpd="sng" w="9525">
              <a:solidFill>
                <a:srgbClr val="333333"/>
              </a:solidFill>
              <a:prstDash val="dot"/>
              <a:miter lim="8000"/>
              <a:headEnd len="sm" w="sm" type="none"/>
              <a:tailEnd len="med" w="med" type="triangle"/>
            </a:ln>
          </p:spPr>
        </p:cxnSp>
        <p:sp>
          <p:nvSpPr>
            <p:cNvPr id="419" name="Google Shape;419;p29"/>
            <p:cNvSpPr/>
            <p:nvPr/>
          </p:nvSpPr>
          <p:spPr>
            <a:xfrm>
              <a:off x="4822" y="192"/>
              <a:ext cx="182" cy="3984"/>
            </a:xfrm>
            <a:prstGeom prst="downArrow">
              <a:avLst>
                <a:gd fmla="val 61454" name="adj1"/>
                <a:gd fmla="val 87459" name="adj2"/>
              </a:avLst>
            </a:pr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9"/>
            <p:cNvSpPr txBox="1"/>
            <p:nvPr/>
          </p:nvSpPr>
          <p:spPr>
            <a:xfrm rot="5400000">
              <a:off x="2948" y="2062"/>
              <a:ext cx="3886" cy="1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21" name="Google Shape;421;p29"/>
            <p:cNvSpPr txBox="1"/>
            <p:nvPr/>
          </p:nvSpPr>
          <p:spPr>
            <a:xfrm>
              <a:off x="4837" y="4089"/>
              <a:ext cx="766" cy="2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2A0518"/>
                  </a:solidFill>
                  <a:latin typeface="Arial"/>
                  <a:ea typeface="Arial"/>
                  <a:cs typeface="Arial"/>
                  <a:sym typeface="Arial"/>
                </a:rPr>
                <a:t>Practice</a:t>
              </a:r>
              <a:endParaRPr/>
            </a:p>
          </p:txBody>
        </p:sp>
        <p:sp>
          <p:nvSpPr>
            <p:cNvPr id="422" name="Google Shape;422;p29"/>
            <p:cNvSpPr txBox="1"/>
            <p:nvPr/>
          </p:nvSpPr>
          <p:spPr>
            <a:xfrm>
              <a:off x="4837" y="0"/>
              <a:ext cx="766" cy="2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294B4A"/>
                  </a:solidFill>
                  <a:latin typeface="Arial"/>
                  <a:ea typeface="Arial"/>
                  <a:cs typeface="Arial"/>
                  <a:sym typeface="Arial"/>
                </a:rPr>
                <a:t>Research</a:t>
              </a:r>
              <a:endParaRPr/>
            </a:p>
          </p:txBody>
        </p:sp>
        <p:sp>
          <p:nvSpPr>
            <p:cNvPr id="423" name="Google Shape;423;p29"/>
            <p:cNvSpPr txBox="1"/>
            <p:nvPr/>
          </p:nvSpPr>
          <p:spPr>
            <a:xfrm rot="-5400000">
              <a:off x="4505" y="766"/>
              <a:ext cx="1009" cy="2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294B4A"/>
                  </a:solidFill>
                  <a:latin typeface="Arial"/>
                  <a:ea typeface="Arial"/>
                  <a:cs typeface="Arial"/>
                  <a:sym typeface="Arial"/>
                </a:rPr>
                <a:t>Replicability</a:t>
              </a:r>
              <a:endParaRPr/>
            </a:p>
          </p:txBody>
        </p:sp>
        <p:sp>
          <p:nvSpPr>
            <p:cNvPr id="424" name="Google Shape;424;p29"/>
            <p:cNvSpPr txBox="1"/>
            <p:nvPr/>
          </p:nvSpPr>
          <p:spPr>
            <a:xfrm rot="-5400000">
              <a:off x="4455" y="2913"/>
              <a:ext cx="1128" cy="2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2A0518"/>
                  </a:solidFill>
                  <a:latin typeface="Arial"/>
                  <a:ea typeface="Arial"/>
                  <a:cs typeface="Arial"/>
                  <a:sym typeface="Arial"/>
                </a:rPr>
                <a:t>Sustainability</a:t>
              </a:r>
              <a:endParaRPr/>
            </a:p>
          </p:txBody>
        </p:sp>
        <p:sp>
          <p:nvSpPr>
            <p:cNvPr id="425" name="Google Shape;425;p29"/>
            <p:cNvSpPr txBox="1"/>
            <p:nvPr/>
          </p:nvSpPr>
          <p:spPr>
            <a:xfrm>
              <a:off x="4970" y="720"/>
              <a:ext cx="620" cy="32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What works?</a:t>
              </a:r>
              <a:endParaRPr/>
            </a:p>
          </p:txBody>
        </p:sp>
        <p:sp>
          <p:nvSpPr>
            <p:cNvPr id="426" name="Google Shape;426;p29"/>
            <p:cNvSpPr txBox="1"/>
            <p:nvPr/>
          </p:nvSpPr>
          <p:spPr>
            <a:xfrm>
              <a:off x="4991" y="1748"/>
              <a:ext cx="620" cy="4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When does it work?</a:t>
              </a:r>
              <a:endParaRPr/>
            </a:p>
          </p:txBody>
        </p:sp>
        <p:sp>
          <p:nvSpPr>
            <p:cNvPr id="427" name="Google Shape;427;p29"/>
            <p:cNvSpPr txBox="1"/>
            <p:nvPr/>
          </p:nvSpPr>
          <p:spPr>
            <a:xfrm>
              <a:off x="4970" y="2804"/>
              <a:ext cx="620" cy="4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How do we make it work?</a:t>
              </a:r>
              <a:endParaRPr/>
            </a:p>
          </p:txBody>
        </p:sp>
        <p:sp>
          <p:nvSpPr>
            <p:cNvPr id="428" name="Google Shape;428;p29"/>
            <p:cNvSpPr txBox="1"/>
            <p:nvPr/>
          </p:nvSpPr>
          <p:spPr>
            <a:xfrm>
              <a:off x="4800" y="3888"/>
              <a:ext cx="960" cy="1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Is it working?</a:t>
              </a:r>
              <a:endParaRPr/>
            </a:p>
          </p:txBody>
        </p:sp>
        <p:pic>
          <p:nvPicPr>
            <p:cNvPr id="429" name="Google Shape;429;p29"/>
            <p:cNvPicPr preferRelativeResize="0"/>
            <p:nvPr/>
          </p:nvPicPr>
          <p:blipFill rotWithShape="1">
            <a:blip r:embed="rId3">
              <a:alphaModFix/>
            </a:blip>
            <a:srcRect b="0" l="0" r="0" t="0"/>
            <a:stretch/>
          </p:blipFill>
          <p:spPr>
            <a:xfrm>
              <a:off x="5017" y="2552"/>
              <a:ext cx="536" cy="104"/>
            </a:xfrm>
            <a:prstGeom prst="rect">
              <a:avLst/>
            </a:prstGeom>
            <a:noFill/>
            <a:ln>
              <a:noFill/>
            </a:ln>
          </p:spPr>
        </p:pic>
        <p:pic>
          <p:nvPicPr>
            <p:cNvPr id="430" name="Google Shape;430;p29"/>
            <p:cNvPicPr preferRelativeResize="0"/>
            <p:nvPr/>
          </p:nvPicPr>
          <p:blipFill rotWithShape="1">
            <a:blip r:embed="rId4">
              <a:alphaModFix/>
            </a:blip>
            <a:srcRect b="0" l="0" r="0" t="0"/>
            <a:stretch/>
          </p:blipFill>
          <p:spPr>
            <a:xfrm>
              <a:off x="5121" y="417"/>
              <a:ext cx="328" cy="104"/>
            </a:xfrm>
            <a:prstGeom prst="rect">
              <a:avLst/>
            </a:prstGeom>
            <a:noFill/>
            <a:ln>
              <a:noFill/>
            </a:ln>
          </p:spPr>
        </p:pic>
        <p:pic>
          <p:nvPicPr>
            <p:cNvPr id="431" name="Google Shape;431;p29"/>
            <p:cNvPicPr preferRelativeResize="0"/>
            <p:nvPr/>
          </p:nvPicPr>
          <p:blipFill rotWithShape="1">
            <a:blip r:embed="rId5">
              <a:alphaModFix/>
            </a:blip>
            <a:srcRect b="0" l="0" r="0" t="0"/>
            <a:stretch/>
          </p:blipFill>
          <p:spPr>
            <a:xfrm>
              <a:off x="5069" y="3620"/>
              <a:ext cx="432" cy="104"/>
            </a:xfrm>
            <a:prstGeom prst="rect">
              <a:avLst/>
            </a:prstGeom>
            <a:noFill/>
            <a:ln>
              <a:noFill/>
            </a:ln>
          </p:spPr>
        </p:pic>
        <p:pic>
          <p:nvPicPr>
            <p:cNvPr id="432" name="Google Shape;432;p29"/>
            <p:cNvPicPr preferRelativeResize="0"/>
            <p:nvPr/>
          </p:nvPicPr>
          <p:blipFill rotWithShape="1">
            <a:blip r:embed="rId6">
              <a:alphaModFix/>
            </a:blip>
            <a:srcRect b="0" l="0" r="0" t="0"/>
            <a:stretch/>
          </p:blipFill>
          <p:spPr>
            <a:xfrm>
              <a:off x="5016" y="1484"/>
              <a:ext cx="544" cy="104"/>
            </a:xfrm>
            <a:prstGeom prst="rect">
              <a:avLst/>
            </a:prstGeom>
            <a:noFill/>
            <a:ln>
              <a:noFill/>
            </a:ln>
          </p:spPr>
        </p:pic>
      </p:grpSp>
      <p:sp>
        <p:nvSpPr>
          <p:cNvPr id="433" name="Google Shape;433;p29"/>
          <p:cNvSpPr/>
          <p:nvPr/>
        </p:nvSpPr>
        <p:spPr>
          <a:xfrm>
            <a:off x="76200" y="0"/>
            <a:ext cx="1371600" cy="6858000"/>
          </a:xfrm>
          <a:prstGeom prst="rect">
            <a:avLst/>
          </a:prstGeom>
          <a:solidFill>
            <a:schemeClr val="lt1">
              <a:alpha val="60784"/>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434" name="Google Shape;434;p29"/>
          <p:cNvGrpSpPr/>
          <p:nvPr/>
        </p:nvGrpSpPr>
        <p:grpSpPr>
          <a:xfrm>
            <a:off x="304800" y="3790950"/>
            <a:ext cx="984250" cy="1390650"/>
            <a:chOff x="4970" y="2388"/>
            <a:chExt cx="620" cy="876"/>
          </a:xfrm>
        </p:grpSpPr>
        <p:sp>
          <p:nvSpPr>
            <p:cNvPr id="435" name="Google Shape;435;p29"/>
            <p:cNvSpPr/>
            <p:nvPr/>
          </p:nvSpPr>
          <p:spPr>
            <a:xfrm>
              <a:off x="4992" y="2388"/>
              <a:ext cx="585"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436" name="Google Shape;436;p29"/>
            <p:cNvSpPr txBox="1"/>
            <p:nvPr/>
          </p:nvSpPr>
          <p:spPr>
            <a:xfrm>
              <a:off x="4970" y="2804"/>
              <a:ext cx="620" cy="4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How do we make it work?</a:t>
              </a:r>
              <a:endParaRPr/>
            </a:p>
          </p:txBody>
        </p:sp>
        <p:pic>
          <p:nvPicPr>
            <p:cNvPr id="437" name="Google Shape;437;p29"/>
            <p:cNvPicPr preferRelativeResize="0"/>
            <p:nvPr/>
          </p:nvPicPr>
          <p:blipFill rotWithShape="1">
            <a:blip r:embed="rId3">
              <a:alphaModFix/>
            </a:blip>
            <a:srcRect b="0" l="0" r="0" t="0"/>
            <a:stretch/>
          </p:blipFill>
          <p:spPr>
            <a:xfrm>
              <a:off x="5017" y="2552"/>
              <a:ext cx="536" cy="104"/>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30"/>
          <p:cNvSpPr txBox="1"/>
          <p:nvPr>
            <p:ph type="title"/>
          </p:nvPr>
        </p:nvSpPr>
        <p:spPr>
          <a:xfrm>
            <a:off x="685800" y="-25400"/>
            <a:ext cx="7772400" cy="1066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Verdana"/>
                <a:ea typeface="Verdana"/>
                <a:cs typeface="Verdana"/>
                <a:sym typeface="Verdana"/>
              </a:rPr>
              <a:t>Implementation Takes Time</a:t>
            </a:r>
            <a:br>
              <a:rPr b="1" i="0" lang="en-US" sz="3600" u="none" cap="none" strike="noStrike">
                <a:solidFill>
                  <a:srgbClr val="FFFF00"/>
                </a:solidFill>
                <a:latin typeface="Verdana"/>
                <a:ea typeface="Verdana"/>
                <a:cs typeface="Verdana"/>
                <a:sym typeface="Verdana"/>
              </a:rPr>
            </a:br>
            <a:r>
              <a:rPr b="1" i="0" lang="en-US" sz="3600" u="none" cap="none" strike="noStrike">
                <a:solidFill>
                  <a:srgbClr val="FFFF00"/>
                </a:solidFill>
                <a:latin typeface="Verdana"/>
                <a:ea typeface="Verdana"/>
                <a:cs typeface="Verdana"/>
                <a:sym typeface="Verdana"/>
              </a:rPr>
              <a:t>To Get It Right</a:t>
            </a:r>
            <a:endParaRPr b="1" i="0" sz="3600" u="none" cap="none" strike="noStrike">
              <a:solidFill>
                <a:srgbClr val="FFFF00"/>
              </a:solidFill>
              <a:latin typeface="Verdana"/>
              <a:ea typeface="Verdana"/>
              <a:cs typeface="Verdana"/>
              <a:sym typeface="Verdana"/>
            </a:endParaRPr>
          </a:p>
        </p:txBody>
      </p:sp>
      <p:pic>
        <p:nvPicPr>
          <p:cNvPr id="444" name="Google Shape;444;p30"/>
          <p:cNvPicPr preferRelativeResize="0"/>
          <p:nvPr/>
        </p:nvPicPr>
        <p:blipFill rotWithShape="1">
          <a:blip r:embed="rId3">
            <a:alphaModFix/>
          </a:blip>
          <a:srcRect b="0" l="0" r="0" t="0"/>
          <a:stretch/>
        </p:blipFill>
        <p:spPr>
          <a:xfrm>
            <a:off x="0" y="1600200"/>
            <a:ext cx="9144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1"/>
          <p:cNvSpPr txBox="1"/>
          <p:nvPr>
            <p:ph type="title"/>
          </p:nvPr>
        </p:nvSpPr>
        <p:spPr>
          <a:xfrm>
            <a:off x="533400" y="609600"/>
            <a:ext cx="76200" cy="76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p:txBody>
      </p:sp>
      <p:sp>
        <p:nvSpPr>
          <p:cNvPr id="451" name="Google Shape;451;p31"/>
          <p:cNvSpPr txBox="1"/>
          <p:nvPr>
            <p:ph idx="1" type="body"/>
          </p:nvPr>
        </p:nvSpPr>
        <p:spPr>
          <a:xfrm>
            <a:off x="609600" y="304800"/>
            <a:ext cx="7924800" cy="556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Font typeface="Arial"/>
              <a:buNone/>
            </a:pPr>
            <a:r>
              <a:t/>
            </a:r>
            <a:endParaRPr b="1" i="0" sz="1800" u="none" cap="none" strike="noStrike">
              <a:solidFill>
                <a:schemeClr val="lt1"/>
              </a:solidFill>
              <a:latin typeface="Arial"/>
              <a:ea typeface="Arial"/>
              <a:cs typeface="Arial"/>
              <a:sym typeface="Arial"/>
            </a:endParaRPr>
          </a:p>
          <a:p>
            <a:pPr indent="0" lvl="0" marL="0" marR="0" rtl="0" algn="ctr">
              <a:spcBef>
                <a:spcPts val="720"/>
              </a:spcBef>
              <a:spcAft>
                <a:spcPts val="0"/>
              </a:spcAft>
              <a:buClr>
                <a:srgbClr val="FFFF00"/>
              </a:buClr>
              <a:buFont typeface="Arial"/>
              <a:buNone/>
            </a:pPr>
            <a:r>
              <a:rPr b="1" i="0" lang="en-US" sz="3600" u="none" cap="none" strike="noStrike">
                <a:solidFill>
                  <a:srgbClr val="FFFF00"/>
                </a:solidFill>
                <a:latin typeface="Arial"/>
                <a:ea typeface="Arial"/>
                <a:cs typeface="Arial"/>
                <a:sym typeface="Arial"/>
              </a:rPr>
              <a:t>What Else Do We Know About </a:t>
            </a:r>
            <a:endParaRPr/>
          </a:p>
          <a:p>
            <a:pPr indent="0" lvl="0" marL="0" marR="0" rtl="0" algn="ctr">
              <a:spcBef>
                <a:spcPts val="720"/>
              </a:spcBef>
              <a:spcAft>
                <a:spcPts val="0"/>
              </a:spcAft>
              <a:buClr>
                <a:srgbClr val="FFFF00"/>
              </a:buClr>
              <a:buFont typeface="Arial"/>
              <a:buNone/>
            </a:pPr>
            <a:r>
              <a:rPr b="1" i="0" lang="en-US" sz="3600" u="none" cap="none" strike="noStrike">
                <a:solidFill>
                  <a:srgbClr val="FFFF00"/>
                </a:solidFill>
                <a:latin typeface="Arial"/>
                <a:ea typeface="Arial"/>
                <a:cs typeface="Arial"/>
                <a:sym typeface="Arial"/>
              </a:rPr>
              <a:t>Implementation?</a:t>
            </a:r>
            <a:endParaRPr/>
          </a:p>
          <a:p>
            <a:pPr indent="0" lvl="0" marL="0" marR="0" rtl="0" algn="ctr">
              <a:spcBef>
                <a:spcPts val="720"/>
              </a:spcBef>
              <a:spcAft>
                <a:spcPts val="0"/>
              </a:spcAft>
              <a:buClr>
                <a:schemeClr val="lt1"/>
              </a:buClr>
              <a:buFont typeface="Arial"/>
              <a:buNone/>
            </a:pPr>
            <a:r>
              <a:t/>
            </a:r>
            <a:endParaRPr b="1" i="0" sz="3600" u="none" cap="none" strike="noStrike">
              <a:solidFill>
                <a:srgbClr val="FFFF00"/>
              </a:solidFill>
              <a:latin typeface="Arial"/>
              <a:ea typeface="Arial"/>
              <a:cs typeface="Arial"/>
              <a:sym typeface="Arial"/>
            </a:endParaRPr>
          </a:p>
          <a:p>
            <a:pPr indent="0" lvl="0" marL="0" marR="0" rtl="0" algn="ctr">
              <a:spcBef>
                <a:spcPts val="720"/>
              </a:spcBef>
              <a:spcAft>
                <a:spcPts val="0"/>
              </a:spcAft>
              <a:buClr>
                <a:schemeClr val="lt1"/>
              </a:buClr>
              <a:buFont typeface="Arial"/>
              <a:buNone/>
            </a:pPr>
            <a:r>
              <a:rPr b="1" i="0" lang="en-US" sz="3600" u="none" cap="none" strike="noStrike">
                <a:solidFill>
                  <a:schemeClr val="lt1"/>
                </a:solidFill>
                <a:latin typeface="Arial"/>
                <a:ea typeface="Arial"/>
                <a:cs typeface="Arial"/>
                <a:sym typeface="Arial"/>
              </a:rPr>
              <a:t>#1</a:t>
            </a:r>
            <a:endParaRPr/>
          </a:p>
          <a:p>
            <a:pPr indent="0" lvl="0" marL="0" marR="0" rtl="0" algn="ctr">
              <a:spcBef>
                <a:spcPts val="720"/>
              </a:spcBef>
              <a:spcAft>
                <a:spcPts val="0"/>
              </a:spcAft>
              <a:buClr>
                <a:schemeClr val="lt1"/>
              </a:buClr>
              <a:buFont typeface="Arial"/>
              <a:buNone/>
            </a:pPr>
            <a:r>
              <a:rPr b="1" i="0" lang="en-US" sz="3600" u="none" cap="none" strike="noStrike">
                <a:solidFill>
                  <a:schemeClr val="lt1"/>
                </a:solidFill>
                <a:latin typeface="Arial"/>
                <a:ea typeface="Arial"/>
                <a:cs typeface="Arial"/>
                <a:sym typeface="Arial"/>
              </a:rPr>
              <a:t>It’s not happening enough</a:t>
            </a:r>
            <a:endParaRPr/>
          </a:p>
          <a:p>
            <a:pPr indent="0" lvl="0" marL="0" marR="0" rtl="0" algn="l">
              <a:spcBef>
                <a:spcPts val="720"/>
              </a:spcBef>
              <a:spcAft>
                <a:spcPts val="0"/>
              </a:spcAft>
              <a:buClr>
                <a:schemeClr val="lt1"/>
              </a:buClr>
              <a:buFont typeface="Noto Sans Symbols"/>
              <a:buNone/>
            </a:pPr>
            <a:r>
              <a:t/>
            </a:r>
            <a:endParaRPr b="0" i="0" sz="3600" u="none" cap="none" strike="noStrike">
              <a:solidFill>
                <a:srgbClr val="FFFF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idx="1" type="body"/>
          </p:nvPr>
        </p:nvSpPr>
        <p:spPr>
          <a:xfrm>
            <a:off x="914400" y="1676400"/>
            <a:ext cx="7696200" cy="4191000"/>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0" lvl="0" marL="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0" lvl="0" marL="0" marR="0" rtl="0" algn="l">
              <a:spcBef>
                <a:spcPts val="480"/>
              </a:spcBef>
              <a:spcAft>
                <a:spcPts val="0"/>
              </a:spcAft>
              <a:buClr>
                <a:schemeClr val="lt1"/>
              </a:buClr>
              <a:buFont typeface="Arial"/>
              <a:buNone/>
            </a:pPr>
            <a:r>
              <a:rPr b="1" i="0" lang="en-US" sz="2400" u="none" cap="none" strike="noStrike">
                <a:solidFill>
                  <a:schemeClr val="lt1"/>
                </a:solidFill>
                <a:latin typeface="Arial"/>
                <a:ea typeface="Arial"/>
                <a:cs typeface="Arial"/>
                <a:sym typeface="Arial"/>
              </a:rPr>
              <a:t>28 years studying </a:t>
            </a:r>
            <a:r>
              <a:rPr b="1" i="0" lang="en-US" sz="2400" u="none" cap="none" strike="noStrike">
                <a:solidFill>
                  <a:srgbClr val="FFFF00"/>
                </a:solidFill>
                <a:latin typeface="Arial"/>
                <a:ea typeface="Arial"/>
                <a:cs typeface="Arial"/>
                <a:sym typeface="Arial"/>
              </a:rPr>
              <a:t>“research to practice”</a:t>
            </a:r>
            <a:r>
              <a:rPr b="1" i="0" lang="en-US" sz="2400" u="none" cap="none" strike="noStrike">
                <a:solidFill>
                  <a:schemeClr val="lt1"/>
                </a:solidFill>
                <a:latin typeface="Arial"/>
                <a:ea typeface="Arial"/>
                <a:cs typeface="Arial"/>
                <a:sym typeface="Arial"/>
              </a:rPr>
              <a:t> issues…</a:t>
            </a:r>
            <a:endParaRPr/>
          </a:p>
          <a:p>
            <a:pPr indent="0" lvl="0" marL="0" marR="0" rtl="0" algn="l">
              <a:spcBef>
                <a:spcPts val="160"/>
              </a:spcBef>
              <a:spcAft>
                <a:spcPts val="0"/>
              </a:spcAft>
              <a:buClr>
                <a:schemeClr val="lt1"/>
              </a:buClr>
              <a:buFont typeface="Arial"/>
              <a:buNone/>
            </a:pPr>
            <a:r>
              <a:t/>
            </a:r>
            <a:endParaRPr b="1" i="0" sz="800" u="none" cap="none" strike="noStrike">
              <a:solidFill>
                <a:schemeClr val="lt1"/>
              </a:solidFill>
              <a:latin typeface="Arial"/>
              <a:ea typeface="Arial"/>
              <a:cs typeface="Arial"/>
              <a:sym typeface="Arial"/>
            </a:endParaRPr>
          </a:p>
          <a:p>
            <a:pPr indent="0" lvl="0" marL="0" marR="0" rtl="0" algn="r">
              <a:spcBef>
                <a:spcPts val="480"/>
              </a:spcBef>
              <a:spcAft>
                <a:spcPts val="0"/>
              </a:spcAft>
              <a:buClr>
                <a:schemeClr val="lt1"/>
              </a:buClr>
              <a:buFont typeface="Arial"/>
              <a:buNone/>
            </a:pPr>
            <a:r>
              <a:rPr b="1" i="0" lang="en-US" sz="2400" u="none" cap="none" strike="noStrike">
                <a:solidFill>
                  <a:schemeClr val="lt1"/>
                </a:solidFill>
                <a:latin typeface="Arial"/>
                <a:ea typeface="Arial"/>
                <a:cs typeface="Arial"/>
                <a:sym typeface="Arial"/>
              </a:rPr>
              <a:t>from the </a:t>
            </a:r>
            <a:r>
              <a:rPr b="1" i="0" lang="en-US" sz="2400" u="none" cap="none" strike="noStrike">
                <a:solidFill>
                  <a:srgbClr val="FFFF00"/>
                </a:solidFill>
                <a:latin typeface="Arial"/>
                <a:ea typeface="Arial"/>
                <a:cs typeface="Arial"/>
                <a:sym typeface="Arial"/>
              </a:rPr>
              <a:t>“practice”</a:t>
            </a:r>
            <a:r>
              <a:rPr b="1" i="0" lang="en-US" sz="2400" u="none" cap="none" strike="noStrike">
                <a:solidFill>
                  <a:schemeClr val="lt1"/>
                </a:solidFill>
                <a:latin typeface="Arial"/>
                <a:ea typeface="Arial"/>
                <a:cs typeface="Arial"/>
                <a:sym typeface="Arial"/>
              </a:rPr>
              <a:t> side</a:t>
            </a:r>
            <a:endParaRPr/>
          </a:p>
          <a:p>
            <a:pPr indent="0" lvl="0" marL="0" marR="0" rtl="0" algn="r">
              <a:spcBef>
                <a:spcPts val="640"/>
              </a:spcBef>
              <a:spcAft>
                <a:spcPts val="0"/>
              </a:spcAft>
              <a:buClr>
                <a:schemeClr val="lt1"/>
              </a:buClr>
              <a:buFont typeface="Arial"/>
              <a:buNone/>
            </a:pPr>
            <a:r>
              <a:t/>
            </a:r>
            <a:endParaRPr b="0" i="0" sz="3200" u="none" cap="none" strike="noStrike">
              <a:solidFill>
                <a:schemeClr val="lt1"/>
              </a:solidFill>
              <a:latin typeface="Arial"/>
              <a:ea typeface="Arial"/>
              <a:cs typeface="Arial"/>
              <a:sym typeface="Arial"/>
            </a:endParaRPr>
          </a:p>
          <a:p>
            <a:pPr indent="0" lvl="0" marL="0" marR="0" rtl="0" algn="l">
              <a:spcBef>
                <a:spcPts val="480"/>
              </a:spcBef>
              <a:spcAft>
                <a:spcPts val="0"/>
              </a:spcAft>
              <a:buClr>
                <a:schemeClr val="lt1"/>
              </a:buClr>
              <a:buFont typeface="Arial"/>
              <a:buNone/>
            </a:pPr>
            <a:r>
              <a:rPr b="1" i="0" lang="en-US" sz="2400" u="none" cap="none" strike="noStrike">
                <a:solidFill>
                  <a:schemeClr val="lt1"/>
                </a:solidFill>
                <a:latin typeface="Arial"/>
                <a:ea typeface="Arial"/>
                <a:cs typeface="Arial"/>
                <a:sym typeface="Arial"/>
              </a:rPr>
              <a:t>10 years studying </a:t>
            </a:r>
            <a:r>
              <a:rPr b="1" i="0" lang="en-US" sz="2400" u="none" cap="none" strike="noStrike">
                <a:solidFill>
                  <a:srgbClr val="FFFF00"/>
                </a:solidFill>
                <a:latin typeface="Arial"/>
                <a:ea typeface="Arial"/>
                <a:cs typeface="Arial"/>
                <a:sym typeface="Arial"/>
              </a:rPr>
              <a:t>“research to practice”</a:t>
            </a:r>
            <a:r>
              <a:rPr b="1" i="0" lang="en-US" sz="2400" u="none" cap="none" strike="noStrike">
                <a:solidFill>
                  <a:schemeClr val="lt1"/>
                </a:solidFill>
                <a:latin typeface="Arial"/>
                <a:ea typeface="Arial"/>
                <a:cs typeface="Arial"/>
                <a:sym typeface="Arial"/>
              </a:rPr>
              <a:t> issues…</a:t>
            </a:r>
            <a:endParaRPr/>
          </a:p>
          <a:p>
            <a:pPr indent="0" lvl="0" marL="0" marR="0" rtl="0" algn="l">
              <a:spcBef>
                <a:spcPts val="480"/>
              </a:spcBef>
              <a:spcAft>
                <a:spcPts val="0"/>
              </a:spcAft>
              <a:buClr>
                <a:schemeClr val="lt1"/>
              </a:buClr>
              <a:buFont typeface="Arial"/>
              <a:buNone/>
            </a:pPr>
            <a:r>
              <a:t/>
            </a:r>
            <a:endParaRPr b="1" i="0" sz="2400" u="none" cap="none" strike="noStrike">
              <a:solidFill>
                <a:schemeClr val="lt1"/>
              </a:solidFill>
              <a:latin typeface="Arial"/>
              <a:ea typeface="Arial"/>
              <a:cs typeface="Arial"/>
              <a:sym typeface="Arial"/>
            </a:endParaRPr>
          </a:p>
          <a:p>
            <a:pPr indent="0" lvl="0" marL="0" marR="0" rtl="0" algn="r">
              <a:spcBef>
                <a:spcPts val="480"/>
              </a:spcBef>
              <a:spcAft>
                <a:spcPts val="0"/>
              </a:spcAft>
              <a:buClr>
                <a:schemeClr val="lt1"/>
              </a:buClr>
              <a:buFont typeface="Arial"/>
              <a:buNone/>
            </a:pPr>
            <a:r>
              <a:rPr b="1" i="0" lang="en-US" sz="2400" u="none" cap="none" strike="noStrike">
                <a:solidFill>
                  <a:schemeClr val="lt1"/>
                </a:solidFill>
                <a:latin typeface="Arial"/>
                <a:ea typeface="Arial"/>
                <a:cs typeface="Arial"/>
                <a:sym typeface="Arial"/>
              </a:rPr>
              <a:t>from the </a:t>
            </a:r>
            <a:r>
              <a:rPr b="1" i="0" lang="en-US" sz="2400" u="none" cap="none" strike="noStrike">
                <a:solidFill>
                  <a:srgbClr val="FFFF00"/>
                </a:solidFill>
                <a:latin typeface="Arial"/>
                <a:ea typeface="Arial"/>
                <a:cs typeface="Arial"/>
                <a:sym typeface="Arial"/>
              </a:rPr>
              <a:t>“research”</a:t>
            </a:r>
            <a:r>
              <a:rPr b="1" i="0" lang="en-US" sz="2400" u="none" cap="none" strike="noStrike">
                <a:solidFill>
                  <a:schemeClr val="lt1"/>
                </a:solidFill>
                <a:latin typeface="Arial"/>
                <a:ea typeface="Arial"/>
                <a:cs typeface="Arial"/>
                <a:sym typeface="Arial"/>
              </a:rPr>
              <a:t> side</a:t>
            </a:r>
            <a:endParaRPr/>
          </a:p>
          <a:p>
            <a:pPr indent="0" lvl="0" marL="0" marR="0" rtl="0" algn="r">
              <a:spcBef>
                <a:spcPts val="800"/>
              </a:spcBef>
              <a:spcAft>
                <a:spcPts val="0"/>
              </a:spcAft>
              <a:buClr>
                <a:schemeClr val="lt1"/>
              </a:buClr>
              <a:buFont typeface="Arial"/>
              <a:buNone/>
            </a:pPr>
            <a:r>
              <a:t/>
            </a:r>
            <a:endParaRPr b="0" i="0" sz="4000" u="none" cap="none" strike="noStrike">
              <a:solidFill>
                <a:schemeClr val="lt1"/>
              </a:solidFill>
              <a:latin typeface="Arial"/>
              <a:ea typeface="Arial"/>
              <a:cs typeface="Arial"/>
              <a:sym typeface="Arial"/>
            </a:endParaRPr>
          </a:p>
          <a:p>
            <a:pPr indent="0" lvl="0" marL="0" marR="0" rtl="0" algn="l">
              <a:spcBef>
                <a:spcPts val="640"/>
              </a:spcBef>
              <a:spcAft>
                <a:spcPts val="0"/>
              </a:spcAft>
              <a:buClr>
                <a:schemeClr val="lt1"/>
              </a:buClr>
              <a:buFont typeface="Arial"/>
              <a:buNone/>
            </a:pPr>
            <a:r>
              <a:t/>
            </a:r>
            <a:endParaRPr b="0" i="0" sz="3200" u="none" cap="none" strike="noStrike">
              <a:solidFill>
                <a:schemeClr val="lt1"/>
              </a:solidFill>
              <a:latin typeface="Arial"/>
              <a:ea typeface="Arial"/>
              <a:cs typeface="Arial"/>
              <a:sym typeface="Arial"/>
            </a:endParaRPr>
          </a:p>
          <a:p>
            <a:pPr indent="0" lvl="0" marL="0" marR="0" rtl="0" algn="l">
              <a:spcBef>
                <a:spcPts val="640"/>
              </a:spcBef>
              <a:spcAft>
                <a:spcPts val="0"/>
              </a:spcAft>
              <a:buClr>
                <a:schemeClr val="lt1"/>
              </a:buClr>
              <a:buFont typeface="Arial"/>
              <a:buNone/>
            </a:pPr>
            <a:r>
              <a:t/>
            </a:r>
            <a:endParaRPr b="0" i="0" sz="3200" u="none" cap="none" strike="noStrike">
              <a:solidFill>
                <a:schemeClr val="lt1"/>
              </a:solidFill>
              <a:latin typeface="Arial"/>
              <a:ea typeface="Arial"/>
              <a:cs typeface="Arial"/>
              <a:sym typeface="Arial"/>
            </a:endParaRPr>
          </a:p>
          <a:p>
            <a:pPr indent="0" lvl="0" marL="0" marR="0" rtl="0" algn="ctr">
              <a:spcBef>
                <a:spcPts val="480"/>
              </a:spcBef>
              <a:spcAft>
                <a:spcPts val="0"/>
              </a:spcAft>
              <a:buClr>
                <a:schemeClr val="lt1"/>
              </a:buClr>
              <a:buFont typeface="Noto Sans Symbols"/>
              <a:buNone/>
            </a:pPr>
            <a:r>
              <a:t/>
            </a:r>
            <a:endParaRPr b="1" i="0" sz="2400" u="none" cap="none" strike="noStrike">
              <a:solidFill>
                <a:srgbClr val="FFFF00"/>
              </a:solidFill>
              <a:latin typeface="Times New Roman"/>
              <a:ea typeface="Times New Roman"/>
              <a:cs typeface="Times New Roman"/>
              <a:sym typeface="Times New Roman"/>
            </a:endParaRPr>
          </a:p>
        </p:txBody>
      </p:sp>
      <p:pic>
        <p:nvPicPr>
          <p:cNvPr descr="wing_header" id="98" name="Google Shape;98;p14"/>
          <p:cNvPicPr preferRelativeResize="0"/>
          <p:nvPr/>
        </p:nvPicPr>
        <p:blipFill rotWithShape="1">
          <a:blip r:embed="rId3">
            <a:alphaModFix/>
          </a:blip>
          <a:srcRect b="0" l="0" r="0" t="0"/>
          <a:stretch/>
        </p:blipFill>
        <p:spPr>
          <a:xfrm>
            <a:off x="990600" y="762000"/>
            <a:ext cx="6934200" cy="914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32"/>
          <p:cNvSpPr txBox="1"/>
          <p:nvPr>
            <p:ph idx="12" type="sldNum"/>
          </p:nvPr>
        </p:nvSpPr>
        <p:spPr>
          <a:xfrm>
            <a:off x="685800" y="6248400"/>
            <a:ext cx="19050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pic>
        <p:nvPicPr>
          <p:cNvPr id="457" name="Google Shape;457;p32"/>
          <p:cNvPicPr preferRelativeResize="0"/>
          <p:nvPr/>
        </p:nvPicPr>
        <p:blipFill rotWithShape="1">
          <a:blip r:embed="rId3">
            <a:alphaModFix/>
          </a:blip>
          <a:srcRect b="0" l="0" r="0" t="0"/>
          <a:stretch/>
        </p:blipFill>
        <p:spPr>
          <a:xfrm>
            <a:off x="3962400" y="3411538"/>
            <a:ext cx="5181600" cy="3446462"/>
          </a:xfrm>
          <a:prstGeom prst="rect">
            <a:avLst/>
          </a:prstGeom>
          <a:noFill/>
          <a:ln>
            <a:noFill/>
          </a:ln>
        </p:spPr>
      </p:pic>
      <p:sp>
        <p:nvSpPr>
          <p:cNvPr id="458" name="Google Shape;458;p32"/>
          <p:cNvSpPr txBox="1"/>
          <p:nvPr>
            <p:ph type="title"/>
          </p:nvPr>
        </p:nvSpPr>
        <p:spPr>
          <a:xfrm>
            <a:off x="5257800" y="685800"/>
            <a:ext cx="3886200" cy="1600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Verdana"/>
                <a:ea typeface="Verdana"/>
                <a:cs typeface="Verdana"/>
                <a:sym typeface="Verdana"/>
              </a:rPr>
              <a:t>NAEP Scores</a:t>
            </a:r>
            <a:endParaRPr b="1" i="0" sz="3600" u="none" cap="none" strike="noStrike">
              <a:solidFill>
                <a:srgbClr val="FFFF00"/>
              </a:solidFill>
              <a:latin typeface="Verdana"/>
              <a:ea typeface="Verdana"/>
              <a:cs typeface="Verdana"/>
              <a:sym typeface="Verdana"/>
            </a:endParaRPr>
          </a:p>
        </p:txBody>
      </p:sp>
      <p:pic>
        <p:nvPicPr>
          <p:cNvPr descr="reading Naep.png" id="459" name="Google Shape;459;p32"/>
          <p:cNvPicPr preferRelativeResize="0"/>
          <p:nvPr/>
        </p:nvPicPr>
        <p:blipFill rotWithShape="1">
          <a:blip r:embed="rId4">
            <a:alphaModFix/>
          </a:blip>
          <a:srcRect b="0" l="0" r="0" t="0"/>
          <a:stretch/>
        </p:blipFill>
        <p:spPr>
          <a:xfrm>
            <a:off x="0" y="152400"/>
            <a:ext cx="5126038" cy="3260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33"/>
          <p:cNvSpPr txBox="1"/>
          <p:nvPr>
            <p:ph type="title"/>
          </p:nvPr>
        </p:nvSpPr>
        <p:spPr>
          <a:xfrm>
            <a:off x="0" y="0"/>
            <a:ext cx="91440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br>
              <a:rPr b="1" i="0" lang="en-US" sz="2520" u="none" cap="none" strike="noStrike">
                <a:solidFill>
                  <a:srgbClr val="FFFF00"/>
                </a:solidFill>
                <a:latin typeface="Arial"/>
                <a:ea typeface="Arial"/>
                <a:cs typeface="Arial"/>
                <a:sym typeface="Arial"/>
              </a:rPr>
            </a:br>
            <a:br>
              <a:rPr b="1" i="0" lang="en-US" sz="2520" u="none" cap="none" strike="noStrike">
                <a:solidFill>
                  <a:srgbClr val="FFFF00"/>
                </a:solidFill>
                <a:latin typeface="Arial"/>
                <a:ea typeface="Arial"/>
                <a:cs typeface="Arial"/>
                <a:sym typeface="Arial"/>
              </a:rPr>
            </a:br>
            <a:r>
              <a:rPr b="0" i="0" lang="en-US" sz="2520" u="none" cap="none" strike="noStrike">
                <a:solidFill>
                  <a:srgbClr val="FFFF00"/>
                </a:solidFill>
                <a:latin typeface="Arial"/>
                <a:ea typeface="Arial"/>
                <a:cs typeface="Arial"/>
                <a:sym typeface="Arial"/>
              </a:rPr>
              <a:t>Education Structural Interventions</a:t>
            </a:r>
            <a:br>
              <a:rPr b="0" i="0" lang="en-US" sz="2520" u="none" cap="none" strike="noStrike">
                <a:solidFill>
                  <a:srgbClr val="FFFF00"/>
                </a:solidFill>
                <a:latin typeface="Arial"/>
                <a:ea typeface="Arial"/>
                <a:cs typeface="Arial"/>
                <a:sym typeface="Arial"/>
              </a:rPr>
            </a:br>
            <a:r>
              <a:rPr b="1" i="0" lang="en-US" sz="2160" u="none" cap="none" strike="noStrike">
                <a:solidFill>
                  <a:srgbClr val="FF781A"/>
                </a:solidFill>
                <a:latin typeface="Arial"/>
                <a:ea typeface="Arial"/>
                <a:cs typeface="Arial"/>
                <a:sym typeface="Arial"/>
              </a:rPr>
              <a:t>No Child Left Behind</a:t>
            </a:r>
            <a:br>
              <a:rPr b="1" i="0" lang="en-US" sz="2520" u="none" cap="none" strike="noStrike">
                <a:solidFill>
                  <a:schemeClr val="lt1"/>
                </a:solidFill>
                <a:latin typeface="Arial"/>
                <a:ea typeface="Arial"/>
                <a:cs typeface="Arial"/>
                <a:sym typeface="Arial"/>
              </a:rPr>
            </a:br>
            <a:br>
              <a:rPr b="0" i="0" lang="en-US" sz="2520" u="none" cap="none" strike="noStrike">
                <a:solidFill>
                  <a:schemeClr val="lt1"/>
                </a:solidFill>
                <a:latin typeface="Arial"/>
                <a:ea typeface="Arial"/>
                <a:cs typeface="Arial"/>
                <a:sym typeface="Arial"/>
              </a:rPr>
            </a:br>
            <a:endParaRPr b="0" i="0" sz="2520" u="none" cap="none" strike="noStrike">
              <a:solidFill>
                <a:srgbClr val="FFFF00"/>
              </a:solidFill>
              <a:latin typeface="Arial"/>
              <a:ea typeface="Arial"/>
              <a:cs typeface="Arial"/>
              <a:sym typeface="Arial"/>
            </a:endParaRPr>
          </a:p>
        </p:txBody>
      </p:sp>
      <p:sp>
        <p:nvSpPr>
          <p:cNvPr id="466" name="Google Shape;466;p33"/>
          <p:cNvSpPr txBox="1"/>
          <p:nvPr>
            <p:ph idx="1" type="body"/>
          </p:nvPr>
        </p:nvSpPr>
        <p:spPr>
          <a:xfrm>
            <a:off x="150813" y="533400"/>
            <a:ext cx="8842375" cy="6324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342900" lvl="0" marL="3429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342900" lvl="0" marL="3429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Tracked progress of </a:t>
            </a:r>
            <a:endParaRPr/>
          </a:p>
          <a:p>
            <a:pPr indent="-342900" lvl="0" marL="3429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2,025 low-performing </a:t>
            </a:r>
            <a:endParaRPr/>
          </a:p>
          <a:p>
            <a:pPr indent="-342900" lvl="0" marL="3429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charter &amp; district schools </a:t>
            </a:r>
            <a:endParaRPr/>
          </a:p>
          <a:p>
            <a:pPr indent="-342900" lvl="0" marL="3429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across 10 states</a:t>
            </a:r>
            <a:endParaRPr/>
          </a:p>
          <a:p>
            <a:pPr indent="-342900" lvl="0" marL="3429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(2003-04 TO 2008-09)</a:t>
            </a:r>
            <a:endParaRPr/>
          </a:p>
          <a:p>
            <a:pPr indent="-342900" lvl="0" marL="342900" marR="0" rtl="0" algn="l">
              <a:spcBef>
                <a:spcPts val="120"/>
              </a:spcBef>
              <a:spcAft>
                <a:spcPts val="0"/>
              </a:spcAft>
              <a:buClr>
                <a:schemeClr val="lt1"/>
              </a:buClr>
              <a:buFont typeface="Arial"/>
              <a:buNone/>
            </a:pPr>
            <a:r>
              <a:t/>
            </a:r>
            <a:endParaRPr b="0" i="0" sz="600" u="none" cap="none" strike="noStrike">
              <a:solidFill>
                <a:schemeClr val="lt1"/>
              </a:solidFill>
              <a:latin typeface="Arial"/>
              <a:ea typeface="Arial"/>
              <a:cs typeface="Arial"/>
              <a:sym typeface="Arial"/>
            </a:endParaRPr>
          </a:p>
          <a:p>
            <a:pPr indent="-342900" lvl="0" marL="342900" marR="0" rtl="0" algn="l">
              <a:spcBef>
                <a:spcPts val="240"/>
              </a:spcBef>
              <a:spcAft>
                <a:spcPts val="0"/>
              </a:spcAft>
              <a:buClr>
                <a:schemeClr val="lt1"/>
              </a:buClr>
              <a:buFont typeface="Arial"/>
              <a:buNone/>
            </a:pPr>
            <a:r>
              <a:rPr b="0" i="0" lang="en-US" sz="1200" u="none" cap="none" strike="noStrike">
                <a:solidFill>
                  <a:schemeClr val="lt1"/>
                </a:solidFill>
                <a:latin typeface="Arial"/>
                <a:ea typeface="Arial"/>
                <a:cs typeface="Arial"/>
                <a:sym typeface="Arial"/>
              </a:rPr>
              <a:t>Thomas B. Fordham Institute, </a:t>
            </a:r>
            <a:endParaRPr/>
          </a:p>
          <a:p>
            <a:pPr indent="-342900" lvl="0" marL="342900" marR="0" rtl="0" algn="l">
              <a:spcBef>
                <a:spcPts val="240"/>
              </a:spcBef>
              <a:spcAft>
                <a:spcPts val="0"/>
              </a:spcAft>
              <a:buClr>
                <a:schemeClr val="lt1"/>
              </a:buClr>
              <a:buFont typeface="Arial"/>
              <a:buNone/>
            </a:pPr>
            <a:r>
              <a:rPr b="0" i="0" lang="en-US" sz="1200" u="sng" cap="none" strike="noStrike">
                <a:solidFill>
                  <a:schemeClr val="lt1"/>
                </a:solidFill>
                <a:latin typeface="Arial"/>
                <a:ea typeface="Arial"/>
                <a:cs typeface="Arial"/>
                <a:sym typeface="Arial"/>
              </a:rPr>
              <a:t>Are Bad Schools Immortal?</a:t>
            </a:r>
            <a:r>
              <a:rPr b="0" i="0" lang="en-US" sz="1200" u="none" cap="none" strike="noStrike">
                <a:solidFill>
                  <a:schemeClr val="lt1"/>
                </a:solidFill>
                <a:latin typeface="Arial"/>
                <a:ea typeface="Arial"/>
                <a:cs typeface="Arial"/>
                <a:sym typeface="Arial"/>
              </a:rPr>
              <a:t> (2010)</a:t>
            </a:r>
            <a:endParaRPr/>
          </a:p>
          <a:p>
            <a:pPr indent="-342900" lvl="0" marL="342900" marR="0" rtl="0" algn="l">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342900" lvl="0" marL="342900" marR="0" rtl="0" algn="l">
              <a:spcBef>
                <a:spcPts val="360"/>
              </a:spcBef>
              <a:spcAft>
                <a:spcPts val="0"/>
              </a:spcAft>
              <a:buClr>
                <a:schemeClr val="lt1"/>
              </a:buClr>
              <a:buFont typeface="Arial"/>
              <a:buNone/>
            </a:pPr>
            <a:r>
              <a:t/>
            </a:r>
            <a:endParaRPr b="0" i="0" sz="1800" u="none" cap="none" strike="noStrike">
              <a:solidFill>
                <a:srgbClr val="FFFF00"/>
              </a:solidFill>
              <a:latin typeface="Arial"/>
              <a:ea typeface="Arial"/>
              <a:cs typeface="Arial"/>
              <a:sym typeface="Arial"/>
            </a:endParaRPr>
          </a:p>
          <a:p>
            <a:pPr indent="-182563" lvl="2" marL="182563"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2005/06 was the first year </a:t>
            </a:r>
            <a:endParaRPr/>
          </a:p>
          <a:p>
            <a:pPr indent="-182563" lvl="2" marL="182563"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for “restructuring sanction”</a:t>
            </a:r>
            <a:endParaRPr/>
          </a:p>
          <a:p>
            <a:pPr indent="-182563" lvl="2" marL="182563"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1" marL="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Over the next three years </a:t>
            </a:r>
            <a:endParaRPr/>
          </a:p>
          <a:p>
            <a:pPr indent="0" lvl="1" marL="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(2006-07, 2007-08, 2008-09 )</a:t>
            </a:r>
            <a:endParaRPr/>
          </a:p>
          <a:p>
            <a:pPr indent="0" lvl="1" marL="0" marR="0" rtl="0" algn="l">
              <a:spcBef>
                <a:spcPts val="360"/>
              </a:spcBef>
              <a:spcAft>
                <a:spcPts val="0"/>
              </a:spcAft>
              <a:buClr>
                <a:srgbClr val="FFFF00"/>
              </a:buClr>
              <a:buFont typeface="Arial"/>
              <a:buNone/>
            </a:pPr>
            <a:r>
              <a:rPr b="0" i="0" lang="en-US" sz="1800" u="none" cap="none" strike="noStrike">
                <a:solidFill>
                  <a:srgbClr val="FFFF00"/>
                </a:solidFill>
                <a:latin typeface="Arial"/>
                <a:ea typeface="Arial"/>
                <a:cs typeface="Arial"/>
                <a:sym typeface="Arial"/>
              </a:rPr>
              <a:t>1521 </a:t>
            </a:r>
            <a:r>
              <a:rPr b="0" i="1" lang="en-US" sz="1800" u="sng" cap="none" strike="noStrike">
                <a:solidFill>
                  <a:srgbClr val="FFFF00"/>
                </a:solidFill>
                <a:latin typeface="Arial"/>
                <a:ea typeface="Arial"/>
                <a:cs typeface="Arial"/>
                <a:sym typeface="Arial"/>
              </a:rPr>
              <a:t>more</a:t>
            </a:r>
            <a:r>
              <a:rPr b="0" i="1" lang="en-US" sz="1800" u="none" cap="none" strike="noStrike">
                <a:solidFill>
                  <a:srgbClr val="FFFF00"/>
                </a:solidFill>
                <a:latin typeface="Arial"/>
                <a:ea typeface="Arial"/>
                <a:cs typeface="Arial"/>
                <a:sym typeface="Arial"/>
              </a:rPr>
              <a:t> </a:t>
            </a:r>
            <a:r>
              <a:rPr b="0" i="0" lang="en-US" sz="1800" u="none" cap="none" strike="noStrike">
                <a:solidFill>
                  <a:srgbClr val="FFFF00"/>
                </a:solidFill>
                <a:latin typeface="Arial"/>
                <a:ea typeface="Arial"/>
                <a:cs typeface="Arial"/>
                <a:sym typeface="Arial"/>
              </a:rPr>
              <a:t>schools entered </a:t>
            </a:r>
            <a:endParaRPr/>
          </a:p>
          <a:p>
            <a:pPr indent="0" lvl="1" marL="0" marR="0" rtl="0" algn="l">
              <a:spcBef>
                <a:spcPts val="360"/>
              </a:spcBef>
              <a:spcAft>
                <a:spcPts val="0"/>
              </a:spcAft>
              <a:buClr>
                <a:srgbClr val="FFFF00"/>
              </a:buClr>
              <a:buFont typeface="Arial"/>
              <a:buNone/>
            </a:pPr>
            <a:r>
              <a:rPr b="0" i="0" lang="en-US" sz="1800" u="none" cap="none" strike="noStrike">
                <a:solidFill>
                  <a:srgbClr val="FFFF00"/>
                </a:solidFill>
                <a:latin typeface="Arial"/>
                <a:ea typeface="Arial"/>
                <a:cs typeface="Arial"/>
                <a:sym typeface="Arial"/>
              </a:rPr>
              <a:t>restructuring than exited restructuring</a:t>
            </a:r>
            <a:r>
              <a:rPr b="0" i="0" lang="en-US" sz="1800" u="none" cap="none" strike="noStrike">
                <a:solidFill>
                  <a:schemeClr val="lt1"/>
                </a:solidFill>
                <a:latin typeface="Arial"/>
                <a:ea typeface="Arial"/>
                <a:cs typeface="Arial"/>
                <a:sym typeface="Arial"/>
              </a:rPr>
              <a:t>.</a:t>
            </a:r>
            <a:endParaRPr/>
          </a:p>
          <a:p>
            <a:pPr indent="-182563" lvl="2" marL="182563" marR="0" rtl="0" algn="l">
              <a:spcBef>
                <a:spcPts val="360"/>
              </a:spcBef>
              <a:spcAft>
                <a:spcPts val="0"/>
              </a:spcAft>
              <a:buClr>
                <a:schemeClr val="lt1"/>
              </a:buClr>
              <a:buFont typeface="Arial"/>
              <a:buNone/>
            </a:pPr>
            <a:r>
              <a:rPr b="0" i="0" lang="en-US" sz="1800" u="none" cap="none" strike="noStrike">
                <a:solidFill>
                  <a:schemeClr val="lt1"/>
                </a:solidFill>
                <a:latin typeface="Calibri"/>
                <a:ea typeface="Calibri"/>
                <a:cs typeface="Calibri"/>
                <a:sym typeface="Calibri"/>
              </a:rPr>
              <a:t>		</a:t>
            </a:r>
            <a:r>
              <a:rPr b="0" i="0" lang="en-US" sz="1600" u="none" cap="none" strike="noStrike">
                <a:solidFill>
                  <a:schemeClr val="lt1"/>
                </a:solidFill>
                <a:latin typeface="Calibri"/>
                <a:ea typeface="Calibri"/>
                <a:cs typeface="Calibri"/>
                <a:sym typeface="Calibri"/>
              </a:rPr>
              <a:t>U.S. Department of Education</a:t>
            </a:r>
            <a:endParaRPr b="0" i="0" sz="1600" u="none" cap="none" strike="noStrike">
              <a:solidFill>
                <a:schemeClr val="lt1"/>
              </a:solidFill>
              <a:latin typeface="Arial"/>
              <a:ea typeface="Arial"/>
              <a:cs typeface="Arial"/>
              <a:sym typeface="Arial"/>
            </a:endParaRPr>
          </a:p>
        </p:txBody>
      </p:sp>
      <p:pic>
        <p:nvPicPr>
          <p:cNvPr id="467" name="Google Shape;467;p33"/>
          <p:cNvPicPr preferRelativeResize="0"/>
          <p:nvPr/>
        </p:nvPicPr>
        <p:blipFill rotWithShape="1">
          <a:blip r:embed="rId3">
            <a:alphaModFix/>
          </a:blip>
          <a:srcRect b="0" l="0" r="0" t="0"/>
          <a:stretch/>
        </p:blipFill>
        <p:spPr>
          <a:xfrm>
            <a:off x="3657600" y="1143000"/>
            <a:ext cx="5283200" cy="2362200"/>
          </a:xfrm>
          <a:prstGeom prst="rect">
            <a:avLst/>
          </a:prstGeom>
          <a:noFill/>
          <a:ln>
            <a:noFill/>
          </a:ln>
        </p:spPr>
      </p:pic>
      <p:pic>
        <p:nvPicPr>
          <p:cNvPr id="468" name="Google Shape;468;p33"/>
          <p:cNvPicPr preferRelativeResize="0"/>
          <p:nvPr/>
        </p:nvPicPr>
        <p:blipFill rotWithShape="1">
          <a:blip r:embed="rId4">
            <a:alphaModFix/>
          </a:blip>
          <a:srcRect b="0" l="0" r="0" t="0"/>
          <a:stretch/>
        </p:blipFill>
        <p:spPr>
          <a:xfrm>
            <a:off x="3657600" y="3657600"/>
            <a:ext cx="5283200" cy="236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34"/>
          <p:cNvSpPr txBox="1"/>
          <p:nvPr>
            <p:ph type="title"/>
          </p:nvPr>
        </p:nvSpPr>
        <p:spPr>
          <a:xfrm>
            <a:off x="685800" y="381000"/>
            <a:ext cx="77724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Verdana"/>
                <a:ea typeface="Verdana"/>
                <a:cs typeface="Verdana"/>
                <a:sym typeface="Verdana"/>
              </a:rPr>
              <a:t>School Improvement Grants (SIG)</a:t>
            </a:r>
            <a:endParaRPr/>
          </a:p>
        </p:txBody>
      </p:sp>
      <p:sp>
        <p:nvSpPr>
          <p:cNvPr id="475" name="Google Shape;475;p34"/>
          <p:cNvSpPr txBox="1"/>
          <p:nvPr>
            <p:ph idx="1" type="body"/>
          </p:nvPr>
        </p:nvSpPr>
        <p:spPr>
          <a:xfrm>
            <a:off x="685800" y="1828800"/>
            <a:ext cx="7772400" cy="4800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A federal program pumped a record $3.5 billion into failing schools</a:t>
            </a:r>
            <a:endParaRPr/>
          </a:p>
          <a:p>
            <a:pPr indent="-190500" lvl="0" marL="342900" marR="0" rtl="0" algn="l">
              <a:lnSpc>
                <a:spcPct val="90000"/>
              </a:lnSpc>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342900" lvl="0" marL="342900" marR="0" rtl="0" algn="l">
              <a:lnSpc>
                <a:spcPct val="9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SIG spent $2 million per school per year for 3 years on the lowest 10% of the nations schools (1228 schools)</a:t>
            </a:r>
            <a:endParaRPr/>
          </a:p>
          <a:p>
            <a:pPr indent="-190500" lvl="0" marL="342900" marR="0" rtl="0" algn="l">
              <a:lnSpc>
                <a:spcPct val="90000"/>
              </a:lnSpc>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342900" lvl="0" marL="342900" marR="0" rtl="0" algn="l">
              <a:lnSpc>
                <a:spcPct val="9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After 4 years 1/3 of the schools showed </a:t>
            </a:r>
            <a:r>
              <a:rPr b="0" i="0" lang="en-US" sz="2400" u="none" cap="none" strike="noStrike">
                <a:solidFill>
                  <a:srgbClr val="FFFF00"/>
                </a:solidFill>
                <a:latin typeface="Arial"/>
                <a:ea typeface="Arial"/>
                <a:cs typeface="Arial"/>
                <a:sym typeface="Arial"/>
              </a:rPr>
              <a:t>no progress </a:t>
            </a:r>
            <a:r>
              <a:rPr b="0" i="0" lang="en-US" sz="2400" u="none" cap="none" strike="noStrike">
                <a:solidFill>
                  <a:schemeClr val="lt1"/>
                </a:solidFill>
                <a:latin typeface="Arial"/>
                <a:ea typeface="Arial"/>
                <a:cs typeface="Arial"/>
                <a:sym typeface="Arial"/>
              </a:rPr>
              <a:t>or </a:t>
            </a:r>
            <a:r>
              <a:rPr b="0" i="0" lang="en-US" sz="2400" u="none" cap="none" strike="noStrike">
                <a:solidFill>
                  <a:srgbClr val="FFFF00"/>
                </a:solidFill>
                <a:latin typeface="Arial"/>
                <a:ea typeface="Arial"/>
                <a:cs typeface="Arial"/>
                <a:sym typeface="Arial"/>
              </a:rPr>
              <a:t>actually gotten wors</a:t>
            </a:r>
            <a:r>
              <a:rPr b="0" i="1" lang="en-US" sz="2400" u="none" cap="none" strike="noStrike">
                <a:solidFill>
                  <a:srgbClr val="FFFF00"/>
                </a:solidFill>
                <a:latin typeface="Arial"/>
                <a:ea typeface="Arial"/>
                <a:cs typeface="Arial"/>
                <a:sym typeface="Arial"/>
              </a:rPr>
              <a:t>e</a:t>
            </a:r>
            <a:endParaRPr b="0" i="0" sz="2400" u="none" cap="none" strike="noStrike">
              <a:solidFill>
                <a:srgbClr val="FFFF00"/>
              </a:solidFill>
              <a:latin typeface="Arial"/>
              <a:ea typeface="Arial"/>
              <a:cs typeface="Arial"/>
              <a:sym typeface="Arial"/>
            </a:endParaRPr>
          </a:p>
          <a:p>
            <a:pPr indent="-190500" lvl="0" marL="342900" marR="0" rtl="0" algn="l">
              <a:lnSpc>
                <a:spcPct val="90000"/>
              </a:lnSpc>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0" lvl="0" marL="0" marR="0" rtl="0" algn="l">
              <a:lnSpc>
                <a:spcPct val="90000"/>
              </a:lnSpc>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0" lvl="0" marL="0" marR="0" rtl="0" algn="ctr">
              <a:lnSpc>
                <a:spcPct val="90000"/>
              </a:lnSpc>
              <a:spcBef>
                <a:spcPts val="800"/>
              </a:spcBef>
              <a:spcAft>
                <a:spcPts val="0"/>
              </a:spcAft>
              <a:buClr>
                <a:srgbClr val="FFFF00"/>
              </a:buClr>
              <a:buFont typeface="Arial"/>
              <a:buNone/>
            </a:pPr>
            <a:r>
              <a:rPr b="0" i="0" lang="en-US" sz="4000" u="none" cap="none" strike="noStrike">
                <a:solidFill>
                  <a:srgbClr val="FFFF00"/>
                </a:solidFill>
                <a:latin typeface="Arial"/>
                <a:ea typeface="Arial"/>
                <a:cs typeface="Arial"/>
                <a:sym typeface="Arial"/>
              </a:rPr>
              <a:t>What Went Wrong?</a:t>
            </a:r>
            <a:endParaRPr b="0" i="0" sz="4000" u="none" cap="none" strike="noStrike">
              <a:solidFill>
                <a:srgbClr val="FFFF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5"/>
          <p:cNvSpPr txBox="1"/>
          <p:nvPr>
            <p:ph type="title"/>
          </p:nvPr>
        </p:nvSpPr>
        <p:spPr>
          <a:xfrm>
            <a:off x="152400" y="12700"/>
            <a:ext cx="8915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Verdana"/>
                <a:ea typeface="Verdana"/>
                <a:cs typeface="Verdana"/>
                <a:sym typeface="Verdana"/>
              </a:rPr>
              <a:t>Why?</a:t>
            </a:r>
            <a:br>
              <a:rPr b="1" i="0" lang="en-US" sz="3200" u="none" cap="none" strike="noStrike">
                <a:solidFill>
                  <a:srgbClr val="FFFF00"/>
                </a:solidFill>
                <a:latin typeface="Verdana"/>
                <a:ea typeface="Verdana"/>
                <a:cs typeface="Verdana"/>
                <a:sym typeface="Verdana"/>
              </a:rPr>
            </a:br>
            <a:r>
              <a:rPr b="1" i="0" lang="en-US" sz="3200" u="none" cap="none" strike="noStrike">
                <a:solidFill>
                  <a:srgbClr val="FFFF00"/>
                </a:solidFill>
                <a:latin typeface="Verdana"/>
                <a:ea typeface="Verdana"/>
                <a:cs typeface="Verdana"/>
                <a:sym typeface="Verdana"/>
              </a:rPr>
              <a:t>Infatuation with Simple Solutions</a:t>
            </a:r>
            <a:endParaRPr b="0" i="0" sz="3200" u="none" cap="none" strike="noStrike">
              <a:solidFill>
                <a:srgbClr val="FFFF00"/>
              </a:solidFill>
              <a:latin typeface="Arial"/>
              <a:ea typeface="Arial"/>
              <a:cs typeface="Arial"/>
              <a:sym typeface="Arial"/>
            </a:endParaRPr>
          </a:p>
        </p:txBody>
      </p:sp>
      <p:pic>
        <p:nvPicPr>
          <p:cNvPr id="482" name="Google Shape;482;p35"/>
          <p:cNvPicPr preferRelativeResize="0"/>
          <p:nvPr/>
        </p:nvPicPr>
        <p:blipFill rotWithShape="1">
          <a:blip r:embed="rId3">
            <a:alphaModFix/>
          </a:blip>
          <a:srcRect b="0" l="0" r="0" t="0"/>
          <a:stretch/>
        </p:blipFill>
        <p:spPr>
          <a:xfrm>
            <a:off x="533400" y="1676400"/>
            <a:ext cx="8305800" cy="4883150"/>
          </a:xfrm>
          <a:prstGeom prst="rect">
            <a:avLst/>
          </a:prstGeom>
          <a:noFill/>
          <a:ln>
            <a:noFill/>
          </a:ln>
        </p:spPr>
      </p:pic>
      <p:cxnSp>
        <p:nvCxnSpPr>
          <p:cNvPr id="483" name="Google Shape;483;p35"/>
          <p:cNvCxnSpPr/>
          <p:nvPr/>
        </p:nvCxnSpPr>
        <p:spPr>
          <a:xfrm>
            <a:off x="1384301" y="3928572"/>
            <a:ext cx="5435590" cy="1644"/>
          </a:xfrm>
          <a:prstGeom prst="straightConnector1">
            <a:avLst/>
          </a:prstGeom>
          <a:noFill/>
          <a:ln cap="flat" cmpd="sng" w="25400">
            <a:solidFill>
              <a:srgbClr val="FF6600"/>
            </a:solidFill>
            <a:prstDash val="solid"/>
            <a:round/>
            <a:headEnd len="sm" w="sm" type="none"/>
            <a:tailEnd len="sm" w="sm" type="none"/>
          </a:ln>
        </p:spPr>
      </p:cxnSp>
      <p:cxnSp>
        <p:nvCxnSpPr>
          <p:cNvPr id="484" name="Google Shape;484;p35"/>
          <p:cNvCxnSpPr/>
          <p:nvPr/>
        </p:nvCxnSpPr>
        <p:spPr>
          <a:xfrm>
            <a:off x="1384301" y="2667486"/>
            <a:ext cx="5435590" cy="1682"/>
          </a:xfrm>
          <a:prstGeom prst="straightConnector1">
            <a:avLst/>
          </a:prstGeom>
          <a:noFill/>
          <a:ln cap="flat" cmpd="sng" w="25400">
            <a:solidFill>
              <a:srgbClr val="FF0000"/>
            </a:solidFill>
            <a:prstDash val="solid"/>
            <a:round/>
            <a:headEnd len="sm" w="sm" type="none"/>
            <a:tailEnd len="sm" w="sm" type="none"/>
          </a:ln>
        </p:spPr>
      </p:cxnSp>
      <p:sp>
        <p:nvSpPr>
          <p:cNvPr id="485" name="Google Shape;485;p35"/>
          <p:cNvSpPr txBox="1"/>
          <p:nvPr/>
        </p:nvSpPr>
        <p:spPr>
          <a:xfrm>
            <a:off x="1600200" y="4197350"/>
            <a:ext cx="1671044" cy="47810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t>Small Effect</a:t>
            </a:r>
            <a:endParaRPr/>
          </a:p>
        </p:txBody>
      </p:sp>
      <p:sp>
        <p:nvSpPr>
          <p:cNvPr id="486" name="Google Shape;486;p35"/>
          <p:cNvSpPr txBox="1"/>
          <p:nvPr/>
        </p:nvSpPr>
        <p:spPr>
          <a:xfrm>
            <a:off x="1346200" y="2349500"/>
            <a:ext cx="1295400" cy="355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Large Effect</a:t>
            </a:r>
            <a:endParaRPr/>
          </a:p>
        </p:txBody>
      </p:sp>
      <p:sp>
        <p:nvSpPr>
          <p:cNvPr id="487" name="Google Shape;487;p35"/>
          <p:cNvSpPr txBox="1"/>
          <p:nvPr/>
        </p:nvSpPr>
        <p:spPr>
          <a:xfrm>
            <a:off x="635012" y="5194283"/>
            <a:ext cx="2997188" cy="30481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t>Yeh, 2007</a:t>
            </a:r>
            <a:r>
              <a:rPr lang="en-US" sz="1200"/>
              <a:t> and</a:t>
            </a:r>
            <a:r>
              <a:rPr lang="en-US" sz="1200"/>
              <a:t> Hattie, 2009</a:t>
            </a:r>
            <a:endParaRPr/>
          </a:p>
        </p:txBody>
      </p:sp>
      <p:sp>
        <p:nvSpPr>
          <p:cNvPr id="488" name="Google Shape;488;p35"/>
          <p:cNvSpPr/>
          <p:nvPr/>
        </p:nvSpPr>
        <p:spPr>
          <a:xfrm>
            <a:off x="3848100" y="2755900"/>
            <a:ext cx="2857500" cy="825500"/>
          </a:xfrm>
          <a:prstGeom prst="roundRect">
            <a:avLst>
              <a:gd fmla="val 16667" name="adj"/>
            </a:avLst>
          </a:prstGeom>
          <a:solidFill>
            <a:schemeClr val="lt1"/>
          </a:solidFill>
          <a:ln cap="flat" cmpd="sng" w="9525">
            <a:solidFill>
              <a:srgbClr val="B5DAD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endParaRPr>
          </a:p>
        </p:txBody>
      </p:sp>
      <p:sp>
        <p:nvSpPr>
          <p:cNvPr id="489" name="Google Shape;489;p35"/>
          <p:cNvSpPr txBox="1"/>
          <p:nvPr/>
        </p:nvSpPr>
        <p:spPr>
          <a:xfrm>
            <a:off x="3771900" y="2819400"/>
            <a:ext cx="2997200" cy="60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Font typeface="Arial"/>
              <a:buNone/>
            </a:pPr>
            <a:r>
              <a:rPr lang="en-US" sz="2200">
                <a:latin typeface="Arial"/>
                <a:ea typeface="Arial"/>
                <a:cs typeface="Arial"/>
                <a:sym typeface="Arial"/>
              </a:rPr>
              <a:t>Impact on student achievement has been small </a:t>
            </a:r>
            <a:endParaRPr/>
          </a:p>
          <a:p>
            <a:pPr indent="0" lvl="0" marL="0" marR="0" rtl="0" algn="l">
              <a:spcBef>
                <a:spcPts val="0"/>
              </a:spcBef>
              <a:spcAft>
                <a:spcPts val="0"/>
              </a:spcAft>
              <a:buNone/>
            </a:pPr>
            <a:r>
              <a:t/>
            </a:r>
            <a:endParaRPr sz="1100"/>
          </a:p>
        </p:txBody>
      </p:sp>
      <p:pic>
        <p:nvPicPr>
          <p:cNvPr id="490" name="Google Shape;490;p35"/>
          <p:cNvPicPr preferRelativeResize="0"/>
          <p:nvPr/>
        </p:nvPicPr>
        <p:blipFill rotWithShape="1">
          <a:blip r:embed="rId4">
            <a:alphaModFix/>
          </a:blip>
          <a:srcRect b="0" l="0" r="0" t="0"/>
          <a:stretch/>
        </p:blipFill>
        <p:spPr>
          <a:xfrm>
            <a:off x="228600" y="1676400"/>
            <a:ext cx="8736013" cy="495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5" name="Shape 495"/>
        <p:cNvGrpSpPr/>
        <p:nvPr/>
      </p:nvGrpSpPr>
      <p:grpSpPr>
        <a:xfrm>
          <a:off x="0" y="0"/>
          <a:ext cx="0" cy="0"/>
          <a:chOff x="0" y="0"/>
          <a:chExt cx="0" cy="0"/>
        </a:xfrm>
      </p:grpSpPr>
      <p:sp>
        <p:nvSpPr>
          <p:cNvPr id="496" name="Google Shape;496;p36"/>
          <p:cNvSpPr txBox="1"/>
          <p:nvPr>
            <p:ph type="title"/>
          </p:nvPr>
        </p:nvSpPr>
        <p:spPr>
          <a:xfrm>
            <a:off x="685800" y="254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Verdana"/>
                <a:ea typeface="Verdana"/>
                <a:cs typeface="Verdana"/>
                <a:sym typeface="Verdana"/>
              </a:rPr>
              <a:t>Our Problems Aren’t Simple</a:t>
            </a:r>
            <a:br>
              <a:rPr b="1" i="0" lang="en-US" sz="3200" u="none" cap="none" strike="noStrike">
                <a:solidFill>
                  <a:srgbClr val="FFFF00"/>
                </a:solidFill>
                <a:latin typeface="Verdana"/>
                <a:ea typeface="Verdana"/>
                <a:cs typeface="Verdana"/>
                <a:sym typeface="Verdana"/>
              </a:rPr>
            </a:br>
            <a:r>
              <a:rPr b="1" i="0" lang="en-US" sz="3200" u="none" cap="none" strike="noStrike">
                <a:solidFill>
                  <a:srgbClr val="FFFF00"/>
                </a:solidFill>
                <a:latin typeface="Verdana"/>
                <a:ea typeface="Verdana"/>
                <a:cs typeface="Verdana"/>
                <a:sym typeface="Verdana"/>
              </a:rPr>
              <a:t>They are “Wicked”</a:t>
            </a:r>
            <a:endParaRPr b="1" i="0" sz="3200" u="none" cap="none" strike="noStrike">
              <a:solidFill>
                <a:srgbClr val="FFFF00"/>
              </a:solidFill>
              <a:latin typeface="Verdana"/>
              <a:ea typeface="Verdana"/>
              <a:cs typeface="Verdana"/>
              <a:sym typeface="Verdana"/>
            </a:endParaRPr>
          </a:p>
        </p:txBody>
      </p:sp>
      <p:pic>
        <p:nvPicPr>
          <p:cNvPr descr="wicked.tiff" id="497" name="Google Shape;497;p36"/>
          <p:cNvPicPr preferRelativeResize="0"/>
          <p:nvPr/>
        </p:nvPicPr>
        <p:blipFill rotWithShape="1">
          <a:blip r:embed="rId3">
            <a:alphaModFix/>
          </a:blip>
          <a:srcRect b="0" l="0" r="0" t="0"/>
          <a:stretch/>
        </p:blipFill>
        <p:spPr>
          <a:xfrm>
            <a:off x="838200" y="1219200"/>
            <a:ext cx="7518400" cy="5638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37"/>
          <p:cNvSpPr txBox="1"/>
          <p:nvPr>
            <p:ph type="title"/>
          </p:nvPr>
        </p:nvSpPr>
        <p:spPr>
          <a:xfrm>
            <a:off x="152400" y="0"/>
            <a:ext cx="88392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Verdana"/>
                <a:ea typeface="Verdana"/>
                <a:cs typeface="Verdana"/>
                <a:sym typeface="Verdana"/>
              </a:rPr>
              <a:t>What We Know About </a:t>
            </a:r>
            <a:br>
              <a:rPr b="1" i="0" lang="en-US" sz="3200" u="none" cap="none" strike="noStrike">
                <a:solidFill>
                  <a:srgbClr val="FFFF00"/>
                </a:solidFill>
                <a:latin typeface="Verdana"/>
                <a:ea typeface="Verdana"/>
                <a:cs typeface="Verdana"/>
                <a:sym typeface="Verdana"/>
              </a:rPr>
            </a:br>
            <a:r>
              <a:rPr b="1" i="0" lang="en-US" sz="3200" u="none" cap="none" strike="noStrike">
                <a:solidFill>
                  <a:srgbClr val="FFFF00"/>
                </a:solidFill>
                <a:latin typeface="Verdana"/>
                <a:ea typeface="Verdana"/>
                <a:cs typeface="Verdana"/>
                <a:sym typeface="Verdana"/>
              </a:rPr>
              <a:t>The Problems We Face</a:t>
            </a:r>
            <a:endParaRPr b="0" i="0" sz="3200" u="none" cap="none" strike="noStrike">
              <a:solidFill>
                <a:schemeClr val="lt1"/>
              </a:solidFill>
              <a:latin typeface="Arial"/>
              <a:ea typeface="Arial"/>
              <a:cs typeface="Arial"/>
              <a:sym typeface="Arial"/>
            </a:endParaRPr>
          </a:p>
        </p:txBody>
      </p:sp>
      <p:sp>
        <p:nvSpPr>
          <p:cNvPr id="504" name="Google Shape;504;p37"/>
          <p:cNvSpPr txBox="1"/>
          <p:nvPr>
            <p:ph idx="1" type="body"/>
          </p:nvPr>
        </p:nvSpPr>
        <p:spPr>
          <a:xfrm>
            <a:off x="685800" y="1600200"/>
            <a:ext cx="7772400" cy="4800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00"/>
              </a:buClr>
              <a:buFont typeface="Verdana"/>
              <a:buNone/>
            </a:pPr>
            <a:r>
              <a:rPr b="0" i="0" lang="en-US" sz="3600" u="sng" cap="none" strike="noStrike">
                <a:solidFill>
                  <a:srgbClr val="FFFF00"/>
                </a:solidFill>
                <a:latin typeface="Verdana"/>
                <a:ea typeface="Verdana"/>
                <a:cs typeface="Verdana"/>
                <a:sym typeface="Verdana"/>
              </a:rPr>
              <a:t>Wicked Problems</a:t>
            </a:r>
            <a:r>
              <a:rPr b="0" i="0" lang="en-US" sz="3600" u="none" cap="none" strike="noStrike">
                <a:solidFill>
                  <a:srgbClr val="FFFFFF"/>
                </a:solidFill>
                <a:latin typeface="Verdana"/>
                <a:ea typeface="Verdana"/>
                <a:cs typeface="Verdana"/>
                <a:sym typeface="Verdana"/>
              </a:rPr>
              <a:t> </a:t>
            </a:r>
            <a:endParaRPr/>
          </a:p>
          <a:p>
            <a:pPr indent="0" lvl="0" marL="0" marR="0" rtl="0" algn="ctr">
              <a:lnSpc>
                <a:spcPct val="90000"/>
              </a:lnSpc>
              <a:spcBef>
                <a:spcPts val="640"/>
              </a:spcBef>
              <a:spcAft>
                <a:spcPts val="0"/>
              </a:spcAft>
              <a:buClr>
                <a:srgbClr val="FFFFFF"/>
              </a:buClr>
              <a:buFont typeface="Verdana"/>
              <a:buNone/>
            </a:pPr>
            <a:r>
              <a:rPr b="0" i="0" lang="en-US" sz="3200" u="none" cap="none" strike="noStrike">
                <a:solidFill>
                  <a:srgbClr val="FFFFFF"/>
                </a:solidFill>
                <a:latin typeface="Verdana"/>
                <a:ea typeface="Verdana"/>
                <a:cs typeface="Verdana"/>
                <a:sym typeface="Verdana"/>
              </a:rPr>
              <a:t>Characterized by being messy, devious, and they fight back</a:t>
            </a:r>
            <a:endParaRPr b="0" i="0" sz="3200" u="none" cap="none" strike="noStrike">
              <a:solidFill>
                <a:srgbClr val="FFFFFF"/>
              </a:solidFill>
              <a:latin typeface="Verdana"/>
              <a:ea typeface="Verdana"/>
              <a:cs typeface="Verdana"/>
              <a:sym typeface="Verdana"/>
            </a:endParaRPr>
          </a:p>
          <a:p>
            <a:pPr indent="0" lvl="0" marL="0" marR="0" rtl="0" algn="l">
              <a:lnSpc>
                <a:spcPct val="90000"/>
              </a:lnSpc>
              <a:spcBef>
                <a:spcPts val="360"/>
              </a:spcBef>
              <a:spcAft>
                <a:spcPts val="0"/>
              </a:spcAft>
              <a:buClr>
                <a:schemeClr val="lt1"/>
              </a:buClr>
              <a:buFont typeface="Arial"/>
              <a:buNone/>
            </a:pPr>
            <a:r>
              <a:t/>
            </a:r>
            <a:endParaRPr b="0" i="0" sz="1800" u="none" cap="none" strike="noStrike">
              <a:solidFill>
                <a:srgbClr val="FFFFFF"/>
              </a:solidFill>
              <a:latin typeface="Verdana"/>
              <a:ea typeface="Verdana"/>
              <a:cs typeface="Verdana"/>
              <a:sym typeface="Verdana"/>
            </a:endParaRPr>
          </a:p>
          <a:p>
            <a:pPr indent="-342900" lvl="0" marL="342900" marR="0" rtl="0" algn="l">
              <a:lnSpc>
                <a:spcPct val="90000"/>
              </a:lnSpc>
              <a:spcBef>
                <a:spcPts val="480"/>
              </a:spcBef>
              <a:spcAft>
                <a:spcPts val="0"/>
              </a:spcAft>
              <a:buClr>
                <a:srgbClr val="FFFFFF"/>
              </a:buClr>
              <a:buSzPts val="2400"/>
              <a:buFont typeface="Verdana"/>
              <a:buChar char="•"/>
            </a:pPr>
            <a:r>
              <a:rPr b="0" i="0" lang="en-US" sz="2400" u="none" cap="none" strike="noStrike">
                <a:solidFill>
                  <a:srgbClr val="FFFFFF"/>
                </a:solidFill>
                <a:latin typeface="Verdana"/>
                <a:ea typeface="Verdana"/>
                <a:cs typeface="Verdana"/>
                <a:sym typeface="Verdana"/>
              </a:rPr>
              <a:t>Require confronting competing cultural beliefs and values </a:t>
            </a:r>
            <a:endParaRPr/>
          </a:p>
          <a:p>
            <a:pPr indent="0" lvl="0" marL="0" marR="0" rtl="0" algn="ctr">
              <a:lnSpc>
                <a:spcPct val="90000"/>
              </a:lnSpc>
              <a:spcBef>
                <a:spcPts val="480"/>
              </a:spcBef>
              <a:spcAft>
                <a:spcPts val="0"/>
              </a:spcAft>
              <a:buClr>
                <a:srgbClr val="FFFFFF"/>
              </a:buClr>
              <a:buFont typeface="Verdana"/>
              <a:buNone/>
            </a:pPr>
            <a:r>
              <a:rPr b="0" i="0" lang="en-US" sz="2400" u="none" cap="none" strike="noStrike">
                <a:solidFill>
                  <a:srgbClr val="FFFFFF"/>
                </a:solidFill>
                <a:latin typeface="Verdana"/>
                <a:ea typeface="Verdana"/>
                <a:cs typeface="Verdana"/>
                <a:sym typeface="Verdana"/>
              </a:rPr>
              <a:t>and/or</a:t>
            </a:r>
            <a:endParaRPr/>
          </a:p>
          <a:p>
            <a:pPr indent="0" lvl="0" marL="0" marR="0" rtl="0" algn="ctr">
              <a:lnSpc>
                <a:spcPct val="90000"/>
              </a:lnSpc>
              <a:spcBef>
                <a:spcPts val="280"/>
              </a:spcBef>
              <a:spcAft>
                <a:spcPts val="0"/>
              </a:spcAft>
              <a:buClr>
                <a:schemeClr val="lt1"/>
              </a:buClr>
              <a:buFont typeface="Arial"/>
              <a:buNone/>
            </a:pPr>
            <a:r>
              <a:t/>
            </a:r>
            <a:endParaRPr b="0" i="0" sz="1400" u="none" cap="none" strike="noStrike">
              <a:solidFill>
                <a:srgbClr val="FFFFFF"/>
              </a:solidFill>
              <a:latin typeface="Verdana"/>
              <a:ea typeface="Verdana"/>
              <a:cs typeface="Verdana"/>
              <a:sym typeface="Verdana"/>
            </a:endParaRPr>
          </a:p>
          <a:p>
            <a:pPr indent="-342900" lvl="0" marL="342900" marR="0" rtl="0" algn="l">
              <a:lnSpc>
                <a:spcPct val="90000"/>
              </a:lnSpc>
              <a:spcBef>
                <a:spcPts val="480"/>
              </a:spcBef>
              <a:spcAft>
                <a:spcPts val="0"/>
              </a:spcAft>
              <a:buClr>
                <a:srgbClr val="FFFFFF"/>
              </a:buClr>
              <a:buSzPts val="2400"/>
              <a:buFont typeface="Verdana"/>
              <a:buChar char="•"/>
            </a:pPr>
            <a:r>
              <a:rPr b="0" i="0" lang="en-US" sz="2400" u="none" cap="none" strike="noStrike">
                <a:solidFill>
                  <a:srgbClr val="FFFFFF"/>
                </a:solidFill>
                <a:latin typeface="Verdana"/>
                <a:ea typeface="Verdana"/>
                <a:cs typeface="Verdana"/>
                <a:sym typeface="Verdana"/>
              </a:rPr>
              <a:t>Competing contingencies</a:t>
            </a:r>
            <a:endParaRPr/>
          </a:p>
          <a:p>
            <a:pPr indent="-190500" lvl="0" marL="342900" marR="0" rtl="0" algn="l">
              <a:lnSpc>
                <a:spcPct val="90000"/>
              </a:lnSpc>
              <a:spcBef>
                <a:spcPts val="480"/>
              </a:spcBef>
              <a:spcAft>
                <a:spcPts val="0"/>
              </a:spcAft>
              <a:buClr>
                <a:schemeClr val="lt1"/>
              </a:buClr>
              <a:buSzPts val="2400"/>
              <a:buFont typeface="Arial"/>
              <a:buNone/>
            </a:pPr>
            <a:r>
              <a:t/>
            </a:r>
            <a:endParaRPr b="0" i="0" sz="2400" u="none" cap="none" strike="noStrike">
              <a:solidFill>
                <a:srgbClr val="FFFFFF"/>
              </a:solidFill>
              <a:latin typeface="Verdana"/>
              <a:ea typeface="Verdana"/>
              <a:cs typeface="Verdana"/>
              <a:sym typeface="Verdana"/>
            </a:endParaRPr>
          </a:p>
          <a:p>
            <a:pPr indent="-342900" lvl="0" marL="342900" marR="0" rtl="0" algn="l">
              <a:lnSpc>
                <a:spcPct val="90000"/>
              </a:lnSpc>
              <a:spcBef>
                <a:spcPts val="480"/>
              </a:spcBef>
              <a:spcAft>
                <a:spcPts val="0"/>
              </a:spcAft>
              <a:buClr>
                <a:srgbClr val="FFFFFF"/>
              </a:buClr>
              <a:buSzPts val="2400"/>
              <a:buFont typeface="Verdana"/>
              <a:buChar char="•"/>
            </a:pPr>
            <a:r>
              <a:rPr b="0" i="0" lang="en-US" sz="2400" u="none" cap="none" strike="noStrike">
                <a:solidFill>
                  <a:srgbClr val="FFFFFF"/>
                </a:solidFill>
                <a:latin typeface="Verdana"/>
                <a:ea typeface="Verdana"/>
                <a:cs typeface="Verdana"/>
                <a:sym typeface="Verdana"/>
              </a:rPr>
              <a:t>Require change in peoples behavior</a:t>
            </a:r>
            <a:endParaRPr/>
          </a:p>
          <a:p>
            <a:pPr indent="-190500" lvl="0" marL="342900" marR="0" rtl="0" algn="l">
              <a:lnSpc>
                <a:spcPct val="90000"/>
              </a:lnSpc>
              <a:spcBef>
                <a:spcPts val="480"/>
              </a:spcBef>
              <a:spcAft>
                <a:spcPts val="0"/>
              </a:spcAft>
              <a:buClr>
                <a:schemeClr val="lt1"/>
              </a:buClr>
              <a:buSzPts val="2400"/>
              <a:buFont typeface="Arial"/>
              <a:buNone/>
            </a:pPr>
            <a:r>
              <a:t/>
            </a:r>
            <a:endParaRPr b="0" i="0" sz="2400" u="none" cap="none" strike="noStrike">
              <a:solidFill>
                <a:srgbClr val="FFFFFF"/>
              </a:solidFill>
              <a:latin typeface="Verdana"/>
              <a:ea typeface="Verdana"/>
              <a:cs typeface="Verdana"/>
              <a:sym typeface="Verdana"/>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8"/>
          <p:cNvSpPr txBox="1"/>
          <p:nvPr>
            <p:ph type="title"/>
          </p:nvPr>
        </p:nvSpPr>
        <p:spPr>
          <a:xfrm>
            <a:off x="685800" y="152400"/>
            <a:ext cx="77724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Arial"/>
                <a:ea typeface="Arial"/>
                <a:cs typeface="Arial"/>
                <a:sym typeface="Arial"/>
              </a:rPr>
              <a:t>Comparing The Two Dominant Approaches to Teaching</a:t>
            </a:r>
            <a:endParaRPr b="1" i="0" sz="3200" u="none" cap="none" strike="noStrike">
              <a:solidFill>
                <a:srgbClr val="FFFF00"/>
              </a:solidFill>
              <a:latin typeface="Arial"/>
              <a:ea typeface="Arial"/>
              <a:cs typeface="Arial"/>
              <a:sym typeface="Arial"/>
            </a:endParaRPr>
          </a:p>
        </p:txBody>
      </p:sp>
      <p:sp>
        <p:nvSpPr>
          <p:cNvPr id="510" name="Google Shape;510;p38"/>
          <p:cNvSpPr txBox="1"/>
          <p:nvPr>
            <p:ph idx="12" type="sldNum"/>
          </p:nvPr>
        </p:nvSpPr>
        <p:spPr>
          <a:xfrm>
            <a:off x="685800" y="6248400"/>
            <a:ext cx="19050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graphicFrame>
        <p:nvGraphicFramePr>
          <p:cNvPr id="511" name="Google Shape;511;p38"/>
          <p:cNvGraphicFramePr/>
          <p:nvPr/>
        </p:nvGraphicFramePr>
        <p:xfrm>
          <a:off x="152400" y="1295400"/>
          <a:ext cx="3000000" cy="3000000"/>
        </p:xfrm>
        <a:graphic>
          <a:graphicData uri="http://schemas.openxmlformats.org/drawingml/2006/table">
            <a:tbl>
              <a:tblPr bandRow="1" firstRow="1">
                <a:noFill/>
                <a:tableStyleId>{13398C54-5E1A-4026-8DCA-3E34C4423361}</a:tableStyleId>
              </a:tblPr>
              <a:tblGrid>
                <a:gridCol w="4381500"/>
                <a:gridCol w="4381500"/>
              </a:tblGrid>
              <a:tr h="317500">
                <a:tc>
                  <a:txBody>
                    <a:bodyPr/>
                    <a:lstStyle/>
                    <a:p>
                      <a:pPr indent="0" lvl="0" marL="0" marR="0" rtl="0" algn="ctr">
                        <a:spcBef>
                          <a:spcPts val="0"/>
                        </a:spcBef>
                        <a:spcAft>
                          <a:spcPts val="0"/>
                        </a:spcAft>
                        <a:buNone/>
                      </a:pPr>
                      <a:r>
                        <a:rPr b="1" i="0" lang="en-US" sz="2000" u="none" cap="none" strike="noStrike">
                          <a:latin typeface="Verdana"/>
                          <a:ea typeface="Verdana"/>
                          <a:cs typeface="Verdana"/>
                          <a:sym typeface="Verdana"/>
                        </a:rPr>
                        <a:t>Explicit Instruction</a:t>
                      </a:r>
                      <a:endParaRPr/>
                    </a:p>
                  </a:txBody>
                  <a:tcPr marT="12700" marB="0" marR="12700" marL="12700">
                    <a:solidFill>
                      <a:srgbClr val="16DCEF"/>
                    </a:solidFill>
                  </a:tcPr>
                </a:tc>
                <a:tc>
                  <a:txBody>
                    <a:bodyPr/>
                    <a:lstStyle/>
                    <a:p>
                      <a:pPr indent="0" lvl="0" marL="0" marR="0" rtl="0" algn="ctr">
                        <a:spcBef>
                          <a:spcPts val="0"/>
                        </a:spcBef>
                        <a:spcAft>
                          <a:spcPts val="0"/>
                        </a:spcAft>
                        <a:buNone/>
                      </a:pPr>
                      <a:r>
                        <a:rPr b="1" i="0" lang="en-US" sz="2000" u="none" cap="none" strike="noStrike">
                          <a:latin typeface="Verdana"/>
                          <a:ea typeface="Verdana"/>
                          <a:cs typeface="Verdana"/>
                          <a:sym typeface="Verdana"/>
                        </a:rPr>
                        <a:t>Constructivism</a:t>
                      </a:r>
                      <a:endParaRPr/>
                    </a:p>
                  </a:txBody>
                  <a:tcPr marT="12700" marB="0" marR="12700" marL="12700">
                    <a:solidFill>
                      <a:srgbClr val="16DCEF"/>
                    </a:solidFill>
                  </a:tcPr>
                </a:tc>
              </a:tr>
              <a:tr h="604075">
                <a:tc>
                  <a:txBody>
                    <a:bodyPr/>
                    <a:lstStyle/>
                    <a:p>
                      <a:pPr indent="0" lvl="0" marL="0" marR="0" rtl="0" algn="l">
                        <a:spcBef>
                          <a:spcPts val="0"/>
                        </a:spcBef>
                        <a:spcAft>
                          <a:spcPts val="0"/>
                        </a:spcAft>
                        <a:buNone/>
                      </a:pPr>
                      <a:r>
                        <a:rPr b="0" i="0" lang="en-US" sz="1700" u="none" cap="none" strike="noStrike">
                          <a:latin typeface="Verdana"/>
                          <a:ea typeface="Verdana"/>
                          <a:cs typeface="Verdana"/>
                          <a:sym typeface="Verdana"/>
                        </a:rPr>
                        <a:t>The teacher and student share responsibility for learning</a:t>
                      </a:r>
                      <a:endParaRPr b="0" i="0" sz="1700" u="none" cap="none" strike="noStrike">
                        <a:latin typeface="Verdana"/>
                        <a:ea typeface="Verdana"/>
                        <a:cs typeface="Verdana"/>
                        <a:sym typeface="Verdana"/>
                      </a:endParaRPr>
                    </a:p>
                  </a:txBody>
                  <a:tcPr marT="12700" marB="0" marR="12700" marL="12700">
                    <a:solidFill>
                      <a:srgbClr val="D8D8D8"/>
                    </a:solidFill>
                  </a:tcPr>
                </a:tc>
                <a:tc>
                  <a:txBody>
                    <a:bodyPr/>
                    <a:lstStyle/>
                    <a:p>
                      <a:pPr indent="0" lvl="0" marL="0" marR="0" rtl="0" algn="l">
                        <a:spcBef>
                          <a:spcPts val="0"/>
                        </a:spcBef>
                        <a:spcAft>
                          <a:spcPts val="0"/>
                        </a:spcAft>
                        <a:buNone/>
                      </a:pPr>
                      <a:r>
                        <a:rPr b="0" i="0" lang="en-US" sz="1700" u="none" cap="none" strike="noStrike">
                          <a:latin typeface="Verdana"/>
                          <a:ea typeface="Verdana"/>
                          <a:cs typeface="Verdana"/>
                          <a:sym typeface="Verdana"/>
                        </a:rPr>
                        <a:t>The student is self directed and responsible for their own learning </a:t>
                      </a:r>
                      <a:endParaRPr/>
                    </a:p>
                  </a:txBody>
                  <a:tcPr marT="12700" marB="0" marR="12700" marL="12700">
                    <a:solidFill>
                      <a:srgbClr val="D8D8D8"/>
                    </a:solidFill>
                  </a:tcPr>
                </a:tc>
              </a:tr>
              <a:tr h="1072200">
                <a:tc>
                  <a:txBody>
                    <a:bodyPr/>
                    <a:lstStyle/>
                    <a:p>
                      <a:pPr indent="0" lvl="0" marL="0" marR="0" rtl="0" algn="l">
                        <a:spcBef>
                          <a:spcPts val="0"/>
                        </a:spcBef>
                        <a:spcAft>
                          <a:spcPts val="0"/>
                        </a:spcAft>
                        <a:buNone/>
                      </a:pPr>
                      <a:r>
                        <a:rPr b="0" i="0" lang="en-US" sz="1700" u="none" cap="none" strike="noStrike">
                          <a:solidFill>
                            <a:srgbClr val="000000"/>
                          </a:solidFill>
                          <a:latin typeface="Verdana"/>
                          <a:ea typeface="Verdana"/>
                          <a:cs typeface="Verdana"/>
                          <a:sym typeface="Verdana"/>
                        </a:rPr>
                        <a:t>The role of the teacher is to teach concepts, skills, and knowledge </a:t>
                      </a:r>
                      <a:endParaRPr/>
                    </a:p>
                  </a:txBody>
                  <a:tcPr marT="12700" marB="0" marR="12700" marL="12700"/>
                </a:tc>
                <a:tc>
                  <a:txBody>
                    <a:bodyPr/>
                    <a:lstStyle/>
                    <a:p>
                      <a:pPr indent="0" lvl="0" marL="0" marR="0" rtl="0" algn="l">
                        <a:spcBef>
                          <a:spcPts val="0"/>
                        </a:spcBef>
                        <a:spcAft>
                          <a:spcPts val="0"/>
                        </a:spcAft>
                        <a:buNone/>
                      </a:pPr>
                      <a:r>
                        <a:rPr b="0" i="0" lang="en-US" sz="1700" u="none" cap="none" strike="noStrike">
                          <a:solidFill>
                            <a:srgbClr val="000000"/>
                          </a:solidFill>
                          <a:latin typeface="Verdana"/>
                          <a:ea typeface="Verdana"/>
                          <a:cs typeface="Verdana"/>
                          <a:sym typeface="Verdana"/>
                        </a:rPr>
                        <a:t>The role of the teacher is to provide a context and process for students to discover concepts, master skills, and acquire knowledge on their own</a:t>
                      </a:r>
                      <a:endParaRPr/>
                    </a:p>
                  </a:txBody>
                  <a:tcPr marT="12700" marB="0" marR="12700" marL="12700"/>
                </a:tc>
              </a:tr>
              <a:tr h="789925">
                <a:tc>
                  <a:txBody>
                    <a:bodyPr/>
                    <a:lstStyle/>
                    <a:p>
                      <a:pPr indent="0" lvl="0" marL="0" marR="0" rtl="0" algn="l">
                        <a:spcBef>
                          <a:spcPts val="0"/>
                        </a:spcBef>
                        <a:spcAft>
                          <a:spcPts val="0"/>
                        </a:spcAft>
                        <a:buNone/>
                      </a:pPr>
                      <a:r>
                        <a:rPr b="0" i="0" lang="en-US" sz="1700" u="none" cap="none" strike="noStrike">
                          <a:solidFill>
                            <a:srgbClr val="000000"/>
                          </a:solidFill>
                          <a:latin typeface="Verdana"/>
                          <a:ea typeface="Verdana"/>
                          <a:cs typeface="Verdana"/>
                          <a:sym typeface="Verdana"/>
                        </a:rPr>
                        <a:t>The role of the teacher is to provide  systematic instruction tied to standards and goals </a:t>
                      </a:r>
                      <a:endParaRPr/>
                    </a:p>
                  </a:txBody>
                  <a:tcPr marT="12700" marB="0" marR="12700" marL="12700">
                    <a:solidFill>
                      <a:srgbClr val="D9D9D9"/>
                    </a:solidFill>
                  </a:tcPr>
                </a:tc>
                <a:tc>
                  <a:txBody>
                    <a:bodyPr/>
                    <a:lstStyle/>
                    <a:p>
                      <a:pPr indent="0" lvl="0" marL="0" marR="0" rtl="0" algn="l">
                        <a:spcBef>
                          <a:spcPts val="0"/>
                        </a:spcBef>
                        <a:spcAft>
                          <a:spcPts val="0"/>
                        </a:spcAft>
                        <a:buNone/>
                      </a:pPr>
                      <a:r>
                        <a:rPr b="0" i="0" lang="en-US" sz="1700" u="none" cap="none" strike="noStrike">
                          <a:solidFill>
                            <a:srgbClr val="000000"/>
                          </a:solidFill>
                          <a:latin typeface="Verdana"/>
                          <a:ea typeface="Verdana"/>
                          <a:cs typeface="Verdana"/>
                          <a:sym typeface="Verdana"/>
                        </a:rPr>
                        <a:t>Students create knowledge of the world through personal experiences not tied to external standards and goals</a:t>
                      </a:r>
                      <a:endParaRPr/>
                    </a:p>
                  </a:txBody>
                  <a:tcPr marT="12700" marB="0" marR="12700" marL="12700">
                    <a:solidFill>
                      <a:srgbClr val="D9D9D9"/>
                    </a:solidFill>
                  </a:tcPr>
                </a:tc>
              </a:tr>
              <a:tr h="777225">
                <a:tc>
                  <a:txBody>
                    <a:bodyPr/>
                    <a:lstStyle/>
                    <a:p>
                      <a:pPr indent="0" lvl="0" marL="0" marR="0" rtl="0" algn="l">
                        <a:spcBef>
                          <a:spcPts val="0"/>
                        </a:spcBef>
                        <a:spcAft>
                          <a:spcPts val="0"/>
                        </a:spcAft>
                        <a:buNone/>
                      </a:pPr>
                      <a:r>
                        <a:rPr lang="en-US" sz="1700" u="none" cap="none" strike="noStrike">
                          <a:latin typeface="Verdana"/>
                          <a:ea typeface="Verdana"/>
                          <a:cs typeface="Verdana"/>
                          <a:sym typeface="Verdana"/>
                        </a:rPr>
                        <a:t>Teachers master evidence-based teaching skills </a:t>
                      </a:r>
                      <a:endParaRPr/>
                    </a:p>
                  </a:txBody>
                  <a:tcPr marT="0" marB="0" marR="68575" marL="68575"/>
                </a:tc>
                <a:tc>
                  <a:txBody>
                    <a:bodyPr/>
                    <a:lstStyle/>
                    <a:p>
                      <a:pPr indent="0" lvl="0" marL="0" marR="0" rtl="0" algn="l">
                        <a:spcBef>
                          <a:spcPts val="0"/>
                        </a:spcBef>
                        <a:spcAft>
                          <a:spcPts val="0"/>
                        </a:spcAft>
                        <a:buNone/>
                      </a:pPr>
                      <a:r>
                        <a:rPr lang="en-US" sz="1700" u="none" cap="none" strike="noStrike">
                          <a:solidFill>
                            <a:srgbClr val="000000"/>
                          </a:solidFill>
                          <a:latin typeface="Verdana"/>
                          <a:ea typeface="Verdana"/>
                          <a:cs typeface="Verdana"/>
                          <a:sym typeface="Verdana"/>
                        </a:rPr>
                        <a:t>Teachers develop their own philosophy of education and personal style of teaching</a:t>
                      </a:r>
                      <a:endParaRPr sz="1700" u="none" cap="none" strike="noStrike">
                        <a:latin typeface="Verdana"/>
                        <a:ea typeface="Verdana"/>
                        <a:cs typeface="Verdana"/>
                        <a:sym typeface="Verdana"/>
                      </a:endParaRPr>
                    </a:p>
                  </a:txBody>
                  <a:tcPr marT="0" marB="0" marR="68575" marL="68575"/>
                </a:tc>
              </a:tr>
              <a:tr h="836000">
                <a:tc>
                  <a:txBody>
                    <a:bodyPr/>
                    <a:lstStyle/>
                    <a:p>
                      <a:pPr indent="0" lvl="0" marL="0" marR="0" rtl="0" algn="l">
                        <a:spcBef>
                          <a:spcPts val="0"/>
                        </a:spcBef>
                        <a:spcAft>
                          <a:spcPts val="0"/>
                        </a:spcAft>
                        <a:buNone/>
                      </a:pPr>
                      <a:r>
                        <a:rPr b="0" i="0" lang="en-US" sz="1700" u="none" cap="none" strike="noStrike">
                          <a:latin typeface="Verdana"/>
                          <a:ea typeface="Verdana"/>
                          <a:cs typeface="Verdana"/>
                          <a:sym typeface="Verdana"/>
                        </a:rPr>
                        <a:t>Formative assessment is key to ensuring student progress</a:t>
                      </a:r>
                      <a:endParaRPr/>
                    </a:p>
                  </a:txBody>
                  <a:tcPr marT="12700" marB="0" marR="12700" marL="12700">
                    <a:solidFill>
                      <a:srgbClr val="D9D9D9"/>
                    </a:solidFill>
                  </a:tcPr>
                </a:tc>
                <a:tc>
                  <a:txBody>
                    <a:bodyPr/>
                    <a:lstStyle/>
                    <a:p>
                      <a:pPr indent="0" lvl="0" marL="0" marR="0" rtl="0" algn="l">
                        <a:spcBef>
                          <a:spcPts val="0"/>
                        </a:spcBef>
                        <a:spcAft>
                          <a:spcPts val="0"/>
                        </a:spcAft>
                        <a:buNone/>
                      </a:pPr>
                      <a:r>
                        <a:rPr b="0" i="0" lang="en-US" sz="1700" u="none" cap="none" strike="noStrike">
                          <a:latin typeface="Verdana"/>
                          <a:ea typeface="Verdana"/>
                          <a:cs typeface="Verdana"/>
                          <a:sym typeface="Verdana"/>
                        </a:rPr>
                        <a:t>Assessment of student progress is subjective</a:t>
                      </a:r>
                      <a:endParaRPr b="0" i="0" sz="1700" u="none" cap="none" strike="noStrike">
                        <a:latin typeface="Verdana"/>
                        <a:ea typeface="Verdana"/>
                        <a:cs typeface="Verdana"/>
                        <a:sym typeface="Verdana"/>
                      </a:endParaRPr>
                    </a:p>
                  </a:txBody>
                  <a:tcPr marT="12700" marB="0" marR="12700" marL="12700">
                    <a:solidFill>
                      <a:srgbClr val="D9D9D9"/>
                    </a:solidFill>
                  </a:tcPr>
                </a:tc>
              </a:tr>
              <a:tr h="897375">
                <a:tc>
                  <a:txBody>
                    <a:bodyPr/>
                    <a:lstStyle/>
                    <a:p>
                      <a:pPr indent="0" lvl="0" marL="0" marR="0" rtl="0" algn="l">
                        <a:spcBef>
                          <a:spcPts val="0"/>
                        </a:spcBef>
                        <a:spcAft>
                          <a:spcPts val="0"/>
                        </a:spcAft>
                        <a:buNone/>
                      </a:pPr>
                      <a:r>
                        <a:rPr b="0" i="0" lang="en-US" sz="1700" u="none" cap="none" strike="noStrike">
                          <a:latin typeface="Verdana"/>
                          <a:ea typeface="Verdana"/>
                          <a:cs typeface="Verdana"/>
                          <a:sym typeface="Verdana"/>
                        </a:rPr>
                        <a:t>Higher order thinking is systematically taught and dependent on student mastery of foundation skills</a:t>
                      </a:r>
                      <a:endParaRPr/>
                    </a:p>
                  </a:txBody>
                  <a:tcPr marT="12700" marB="0" marR="12700" marL="12700"/>
                </a:tc>
                <a:tc>
                  <a:txBody>
                    <a:bodyPr/>
                    <a:lstStyle/>
                    <a:p>
                      <a:pPr indent="0" lvl="0" marL="0" marR="0" rtl="0" algn="l">
                        <a:spcBef>
                          <a:spcPts val="0"/>
                        </a:spcBef>
                        <a:spcAft>
                          <a:spcPts val="0"/>
                        </a:spcAft>
                        <a:buNone/>
                      </a:pPr>
                      <a:r>
                        <a:rPr b="0" i="0" lang="en-US" sz="1700" u="none" cap="none" strike="noStrike">
                          <a:latin typeface="Verdana"/>
                          <a:ea typeface="Verdana"/>
                          <a:cs typeface="Verdana"/>
                          <a:sym typeface="Verdana"/>
                        </a:rPr>
                        <a:t>Higher order thinking and foundation skills are learned as required to solve problems </a:t>
                      </a:r>
                      <a:endParaRPr/>
                    </a:p>
                  </a:txBody>
                  <a:tcPr marT="12700" marB="0" marR="12700" marL="12700"/>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39"/>
          <p:cNvSpPr txBox="1"/>
          <p:nvPr>
            <p:ph type="title"/>
          </p:nvPr>
        </p:nvSpPr>
        <p:spPr>
          <a:xfrm>
            <a:off x="254000" y="190500"/>
            <a:ext cx="8763000" cy="1041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Less Effective </a:t>
            </a:r>
            <a:br>
              <a:rPr b="0" i="0" lang="en-US" sz="3200" u="none" cap="none" strike="noStrike">
                <a:solidFill>
                  <a:srgbClr val="FFFF00"/>
                </a:solidFill>
                <a:latin typeface="Arial"/>
                <a:ea typeface="Arial"/>
                <a:cs typeface="Arial"/>
                <a:sym typeface="Arial"/>
              </a:rPr>
            </a:br>
            <a:r>
              <a:rPr b="0" i="0" lang="en-US" sz="3200" u="none" cap="none" strike="noStrike">
                <a:solidFill>
                  <a:srgbClr val="FFFF00"/>
                </a:solidFill>
                <a:latin typeface="Arial"/>
                <a:ea typeface="Arial"/>
                <a:cs typeface="Arial"/>
                <a:sym typeface="Arial"/>
              </a:rPr>
              <a:t>Instructional Practices</a:t>
            </a:r>
            <a:endParaRPr b="0" i="0" sz="3200" u="none" cap="none" strike="noStrike">
              <a:solidFill>
                <a:srgbClr val="FFFF00"/>
              </a:solidFill>
              <a:latin typeface="Arial"/>
              <a:ea typeface="Arial"/>
              <a:cs typeface="Arial"/>
              <a:sym typeface="Arial"/>
            </a:endParaRPr>
          </a:p>
        </p:txBody>
      </p:sp>
      <p:pic>
        <p:nvPicPr>
          <p:cNvPr id="517" name="Google Shape;517;p39"/>
          <p:cNvPicPr preferRelativeResize="0"/>
          <p:nvPr/>
        </p:nvPicPr>
        <p:blipFill rotWithShape="1">
          <a:blip r:embed="rId3">
            <a:alphaModFix/>
          </a:blip>
          <a:srcRect b="0" l="0" r="0" t="0"/>
          <a:stretch/>
        </p:blipFill>
        <p:spPr>
          <a:xfrm>
            <a:off x="215900" y="1384300"/>
            <a:ext cx="8701088" cy="5067300"/>
          </a:xfrm>
          <a:prstGeom prst="rect">
            <a:avLst/>
          </a:prstGeom>
          <a:noFill/>
          <a:ln>
            <a:noFill/>
          </a:ln>
        </p:spPr>
      </p:pic>
      <p:sp>
        <p:nvSpPr>
          <p:cNvPr id="518" name="Google Shape;518;p39"/>
          <p:cNvSpPr/>
          <p:nvPr/>
        </p:nvSpPr>
        <p:spPr>
          <a:xfrm>
            <a:off x="266700" y="6502400"/>
            <a:ext cx="2384425" cy="26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400">
                <a:solidFill>
                  <a:srgbClr val="F3EB00"/>
                </a:solidFill>
                <a:latin typeface="Times New Roman"/>
                <a:ea typeface="Times New Roman"/>
                <a:cs typeface="Times New Roman"/>
                <a:sym typeface="Times New Roman"/>
              </a:rPr>
              <a:t>* Hattie, 2009 ** Kavale, 1987</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40"/>
          <p:cNvSpPr txBox="1"/>
          <p:nvPr>
            <p:ph type="title"/>
          </p:nvPr>
        </p:nvSpPr>
        <p:spPr>
          <a:xfrm>
            <a:off x="685800" y="152400"/>
            <a:ext cx="7772400" cy="76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Effective Skills Must </a:t>
            </a:r>
            <a:br>
              <a:rPr b="1" i="0" lang="en-US" sz="3600" u="none" cap="none" strike="noStrike">
                <a:solidFill>
                  <a:srgbClr val="FFFF00"/>
                </a:solidFill>
                <a:latin typeface="Arial"/>
                <a:ea typeface="Arial"/>
                <a:cs typeface="Arial"/>
                <a:sym typeface="Arial"/>
              </a:rPr>
            </a:br>
            <a:r>
              <a:rPr b="1" i="0" lang="en-US" sz="3600" u="none" cap="none" strike="noStrike">
                <a:solidFill>
                  <a:srgbClr val="FFFF00"/>
                </a:solidFill>
                <a:latin typeface="Arial"/>
                <a:ea typeface="Arial"/>
                <a:cs typeface="Arial"/>
                <a:sym typeface="Arial"/>
              </a:rPr>
              <a:t>Be Taught And Nurtured</a:t>
            </a:r>
            <a:endParaRPr b="1" i="0" sz="3600" u="none" cap="none" strike="noStrike">
              <a:solidFill>
                <a:srgbClr val="FFFF00"/>
              </a:solidFill>
              <a:latin typeface="Arial"/>
              <a:ea typeface="Arial"/>
              <a:cs typeface="Arial"/>
              <a:sym typeface="Arial"/>
            </a:endParaRPr>
          </a:p>
        </p:txBody>
      </p:sp>
      <p:sp>
        <p:nvSpPr>
          <p:cNvPr id="524" name="Google Shape;524;p40"/>
          <p:cNvSpPr txBox="1"/>
          <p:nvPr>
            <p:ph idx="12" type="sldNum"/>
          </p:nvPr>
        </p:nvSpPr>
        <p:spPr>
          <a:xfrm>
            <a:off x="685800" y="6248400"/>
            <a:ext cx="19050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pic>
        <p:nvPicPr>
          <p:cNvPr descr="shavehorse.jpg" id="525" name="Google Shape;525;p40"/>
          <p:cNvPicPr preferRelativeResize="0"/>
          <p:nvPr/>
        </p:nvPicPr>
        <p:blipFill rotWithShape="1">
          <a:blip r:embed="rId3">
            <a:alphaModFix/>
          </a:blip>
          <a:srcRect b="0" l="0" r="0" t="0"/>
          <a:stretch/>
        </p:blipFill>
        <p:spPr>
          <a:xfrm>
            <a:off x="990600" y="1295400"/>
            <a:ext cx="7162800" cy="5372100"/>
          </a:xfrm>
          <a:prstGeom prst="rect">
            <a:avLst/>
          </a:prstGeom>
          <a:noFill/>
          <a:ln>
            <a:noFill/>
          </a:ln>
        </p:spPr>
      </p:pic>
      <p:sp>
        <p:nvSpPr>
          <p:cNvPr id="526" name="Google Shape;526;p40"/>
          <p:cNvSpPr txBox="1"/>
          <p:nvPr/>
        </p:nvSpPr>
        <p:spPr>
          <a:xfrm>
            <a:off x="7696200" y="228600"/>
            <a:ext cx="1143000"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2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41"/>
          <p:cNvSpPr txBox="1"/>
          <p:nvPr>
            <p:ph type="title"/>
          </p:nvPr>
        </p:nvSpPr>
        <p:spPr>
          <a:xfrm>
            <a:off x="685800" y="12700"/>
            <a:ext cx="77724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rgbClr val="FFFF00"/>
                </a:solidFill>
                <a:latin typeface="Verdana"/>
                <a:ea typeface="Verdana"/>
                <a:cs typeface="Verdana"/>
                <a:sym typeface="Verdana"/>
              </a:rPr>
              <a:t>Take Away Message</a:t>
            </a:r>
            <a:endParaRPr b="1" i="0" sz="4000" u="none" cap="none" strike="noStrike">
              <a:solidFill>
                <a:srgbClr val="FFFF00"/>
              </a:solidFill>
              <a:latin typeface="Verdana"/>
              <a:ea typeface="Verdana"/>
              <a:cs typeface="Verdana"/>
              <a:sym typeface="Verdana"/>
            </a:endParaRPr>
          </a:p>
        </p:txBody>
      </p:sp>
      <p:sp>
        <p:nvSpPr>
          <p:cNvPr id="533" name="Google Shape;533;p41"/>
          <p:cNvSpPr txBox="1"/>
          <p:nvPr>
            <p:ph idx="1" type="body"/>
          </p:nvPr>
        </p:nvSpPr>
        <p:spPr>
          <a:xfrm>
            <a:off x="685800" y="838200"/>
            <a:ext cx="7772400" cy="58674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Verdana"/>
              <a:buChar char="•"/>
            </a:pPr>
            <a:r>
              <a:rPr b="0" i="0" lang="en-US" sz="2400" u="none" cap="none" strike="noStrike">
                <a:solidFill>
                  <a:schemeClr val="lt1"/>
                </a:solidFill>
                <a:latin typeface="Verdana"/>
                <a:ea typeface="Verdana"/>
                <a:cs typeface="Verdana"/>
                <a:sym typeface="Verdana"/>
              </a:rPr>
              <a:t>Without effective Implementation the vast majority of reform efforts will fail</a:t>
            </a:r>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0" i="0" lang="en-US" sz="2400" u="none" cap="none" strike="noStrike">
                <a:solidFill>
                  <a:schemeClr val="lt1"/>
                </a:solidFill>
                <a:latin typeface="Verdana"/>
                <a:ea typeface="Verdana"/>
                <a:cs typeface="Verdana"/>
                <a:sym typeface="Verdana"/>
              </a:rPr>
              <a:t>We know what it takes to improve student achievement, effective teaching</a:t>
            </a:r>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0" i="0" lang="en-US" sz="2400" u="none" cap="none" strike="noStrike">
                <a:solidFill>
                  <a:schemeClr val="lt1"/>
                </a:solidFill>
                <a:latin typeface="Verdana"/>
                <a:ea typeface="Verdana"/>
                <a:cs typeface="Verdana"/>
                <a:sym typeface="Verdana"/>
              </a:rPr>
              <a:t>Past Implementation has missed the mark</a:t>
            </a:r>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0" i="0" lang="en-US" sz="2400" u="none" cap="none" strike="noStrike">
                <a:solidFill>
                  <a:schemeClr val="lt1"/>
                </a:solidFill>
                <a:latin typeface="Verdana"/>
                <a:ea typeface="Verdana"/>
                <a:cs typeface="Verdana"/>
                <a:sym typeface="Verdana"/>
              </a:rPr>
              <a:t>There is a growing knowledge base of implementation</a:t>
            </a:r>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0" i="0" lang="en-US" sz="2400" u="none" cap="none" strike="noStrike">
                <a:solidFill>
                  <a:schemeClr val="lt1"/>
                </a:solidFill>
                <a:latin typeface="Verdana"/>
                <a:ea typeface="Verdana"/>
                <a:cs typeface="Verdana"/>
                <a:sym typeface="Verdana"/>
              </a:rPr>
              <a:t>But, the solutions take time, required changing performance at all levels of the system, and patience.</a:t>
            </a:r>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Verdana"/>
              <a:ea typeface="Verdana"/>
              <a:cs typeface="Verdana"/>
              <a:sym typeface="Verdana"/>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Verdana"/>
              <a:ea typeface="Verdana"/>
              <a:cs typeface="Verdana"/>
              <a:sym typeface="Verdana"/>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5"/>
          <p:cNvPicPr preferRelativeResize="0"/>
          <p:nvPr/>
        </p:nvPicPr>
        <p:blipFill rotWithShape="1">
          <a:blip r:embed="rId3">
            <a:alphaModFix/>
          </a:blip>
          <a:srcRect b="0" l="0" r="0" t="0"/>
          <a:stretch/>
        </p:blipFill>
        <p:spPr>
          <a:xfrm>
            <a:off x="914400" y="800100"/>
            <a:ext cx="7340600" cy="6019800"/>
          </a:xfrm>
          <a:prstGeom prst="rect">
            <a:avLst/>
          </a:prstGeom>
          <a:noFill/>
          <a:ln>
            <a:noFill/>
          </a:ln>
        </p:spPr>
      </p:pic>
      <p:pic>
        <p:nvPicPr>
          <p:cNvPr id="105" name="Google Shape;105;p15"/>
          <p:cNvPicPr preferRelativeResize="0"/>
          <p:nvPr/>
        </p:nvPicPr>
        <p:blipFill rotWithShape="1">
          <a:blip r:embed="rId4">
            <a:alphaModFix/>
          </a:blip>
          <a:srcRect b="0" l="0" r="0" t="0"/>
          <a:stretch/>
        </p:blipFill>
        <p:spPr>
          <a:xfrm>
            <a:off x="1447800" y="1295400"/>
            <a:ext cx="6286500" cy="5029200"/>
          </a:xfrm>
          <a:prstGeom prst="rect">
            <a:avLst/>
          </a:prstGeom>
          <a:noFill/>
          <a:ln>
            <a:noFill/>
          </a:ln>
        </p:spPr>
      </p:pic>
      <p:pic>
        <p:nvPicPr>
          <p:cNvPr id="106" name="Google Shape;106;p15"/>
          <p:cNvPicPr preferRelativeResize="0"/>
          <p:nvPr/>
        </p:nvPicPr>
        <p:blipFill rotWithShape="1">
          <a:blip r:embed="rId5">
            <a:alphaModFix/>
          </a:blip>
          <a:srcRect b="0" l="0" r="0" t="0"/>
          <a:stretch/>
        </p:blipFill>
        <p:spPr>
          <a:xfrm>
            <a:off x="1987550" y="1600200"/>
            <a:ext cx="5168900" cy="4140200"/>
          </a:xfrm>
          <a:prstGeom prst="rect">
            <a:avLst/>
          </a:prstGeom>
          <a:noFill/>
          <a:ln>
            <a:noFill/>
          </a:ln>
        </p:spPr>
      </p:pic>
      <p:pic>
        <p:nvPicPr>
          <p:cNvPr id="107" name="Google Shape;107;p15"/>
          <p:cNvPicPr preferRelativeResize="0"/>
          <p:nvPr/>
        </p:nvPicPr>
        <p:blipFill rotWithShape="1">
          <a:blip r:embed="rId6">
            <a:alphaModFix/>
          </a:blip>
          <a:srcRect b="0" l="0" r="0" t="0"/>
          <a:stretch/>
        </p:blipFill>
        <p:spPr>
          <a:xfrm>
            <a:off x="4044950" y="2249488"/>
            <a:ext cx="876300" cy="139700"/>
          </a:xfrm>
          <a:prstGeom prst="rect">
            <a:avLst/>
          </a:prstGeom>
          <a:noFill/>
          <a:ln>
            <a:noFill/>
          </a:ln>
        </p:spPr>
      </p:pic>
      <p:pic>
        <p:nvPicPr>
          <p:cNvPr id="108" name="Google Shape;108;p15"/>
          <p:cNvPicPr preferRelativeResize="0"/>
          <p:nvPr/>
        </p:nvPicPr>
        <p:blipFill rotWithShape="1">
          <a:blip r:embed="rId7">
            <a:alphaModFix/>
          </a:blip>
          <a:srcRect b="0" l="0" r="0" t="0"/>
          <a:stretch/>
        </p:blipFill>
        <p:spPr>
          <a:xfrm>
            <a:off x="6553200" y="2286000"/>
            <a:ext cx="469900" cy="2528888"/>
          </a:xfrm>
          <a:prstGeom prst="rect">
            <a:avLst/>
          </a:prstGeom>
          <a:noFill/>
          <a:ln>
            <a:noFill/>
          </a:ln>
        </p:spPr>
      </p:pic>
      <p:pic>
        <p:nvPicPr>
          <p:cNvPr id="109" name="Google Shape;109;p15"/>
          <p:cNvPicPr preferRelativeResize="0"/>
          <p:nvPr/>
        </p:nvPicPr>
        <p:blipFill rotWithShape="1">
          <a:blip r:embed="rId8">
            <a:alphaModFix/>
          </a:blip>
          <a:srcRect b="0" l="0" r="0" t="0"/>
          <a:stretch/>
        </p:blipFill>
        <p:spPr>
          <a:xfrm>
            <a:off x="4044950" y="2478088"/>
            <a:ext cx="876300" cy="127000"/>
          </a:xfrm>
          <a:prstGeom prst="rect">
            <a:avLst/>
          </a:prstGeom>
          <a:noFill/>
          <a:ln>
            <a:noFill/>
          </a:ln>
        </p:spPr>
      </p:pic>
      <p:pic>
        <p:nvPicPr>
          <p:cNvPr id="110" name="Google Shape;110;p15"/>
          <p:cNvPicPr preferRelativeResize="0"/>
          <p:nvPr/>
        </p:nvPicPr>
        <p:blipFill rotWithShape="1">
          <a:blip r:embed="rId9">
            <a:alphaModFix/>
          </a:blip>
          <a:srcRect b="0" l="0" r="0" t="0"/>
          <a:stretch/>
        </p:blipFill>
        <p:spPr>
          <a:xfrm>
            <a:off x="3733800" y="2782888"/>
            <a:ext cx="1524000" cy="1536700"/>
          </a:xfrm>
          <a:prstGeom prst="rect">
            <a:avLst/>
          </a:prstGeom>
          <a:noFill/>
          <a:ln>
            <a:noFill/>
          </a:ln>
        </p:spPr>
      </p:pic>
      <p:pic>
        <p:nvPicPr>
          <p:cNvPr id="111" name="Google Shape;111;p15"/>
          <p:cNvPicPr preferRelativeResize="0"/>
          <p:nvPr/>
        </p:nvPicPr>
        <p:blipFill rotWithShape="1">
          <a:blip r:embed="rId10">
            <a:alphaModFix/>
          </a:blip>
          <a:srcRect b="0" l="0" r="0" t="0"/>
          <a:stretch/>
        </p:blipFill>
        <p:spPr>
          <a:xfrm>
            <a:off x="3733800" y="2789238"/>
            <a:ext cx="1524000" cy="1524000"/>
          </a:xfrm>
          <a:prstGeom prst="rect">
            <a:avLst/>
          </a:prstGeom>
          <a:noFill/>
          <a:ln>
            <a:noFill/>
          </a:ln>
        </p:spPr>
      </p:pic>
      <p:pic>
        <p:nvPicPr>
          <p:cNvPr id="112" name="Google Shape;112;p15"/>
          <p:cNvPicPr preferRelativeResize="0"/>
          <p:nvPr/>
        </p:nvPicPr>
        <p:blipFill rotWithShape="1">
          <a:blip r:embed="rId11">
            <a:alphaModFix/>
          </a:blip>
          <a:srcRect b="0" l="0" r="0" t="0"/>
          <a:stretch/>
        </p:blipFill>
        <p:spPr>
          <a:xfrm>
            <a:off x="4057650" y="4459288"/>
            <a:ext cx="850900" cy="127000"/>
          </a:xfrm>
          <a:prstGeom prst="rect">
            <a:avLst/>
          </a:prstGeom>
          <a:noFill/>
          <a:ln>
            <a:noFill/>
          </a:ln>
        </p:spPr>
      </p:pic>
      <p:pic>
        <p:nvPicPr>
          <p:cNvPr id="113" name="Google Shape;113;p15"/>
          <p:cNvPicPr preferRelativeResize="0"/>
          <p:nvPr/>
        </p:nvPicPr>
        <p:blipFill rotWithShape="1">
          <a:blip r:embed="rId12">
            <a:alphaModFix/>
          </a:blip>
          <a:srcRect b="0" l="0" r="0" t="0"/>
          <a:stretch/>
        </p:blipFill>
        <p:spPr>
          <a:xfrm>
            <a:off x="6642100" y="2438400"/>
            <a:ext cx="254000" cy="2211388"/>
          </a:xfrm>
          <a:prstGeom prst="rect">
            <a:avLst/>
          </a:prstGeom>
          <a:noFill/>
          <a:ln>
            <a:noFill/>
          </a:ln>
        </p:spPr>
      </p:pic>
      <p:pic>
        <p:nvPicPr>
          <p:cNvPr id="114" name="Google Shape;114;p15"/>
          <p:cNvPicPr preferRelativeResize="0"/>
          <p:nvPr/>
        </p:nvPicPr>
        <p:blipFill rotWithShape="1">
          <a:blip r:embed="rId13">
            <a:alphaModFix/>
          </a:blip>
          <a:srcRect b="0" l="0" r="0" t="0"/>
          <a:stretch/>
        </p:blipFill>
        <p:spPr>
          <a:xfrm>
            <a:off x="4038600" y="4687888"/>
            <a:ext cx="889000" cy="152400"/>
          </a:xfrm>
          <a:prstGeom prst="rect">
            <a:avLst/>
          </a:prstGeom>
          <a:noFill/>
          <a:ln>
            <a:noFill/>
          </a:ln>
        </p:spPr>
      </p:pic>
      <p:pic>
        <p:nvPicPr>
          <p:cNvPr id="115" name="Google Shape;115;p15"/>
          <p:cNvPicPr preferRelativeResize="0"/>
          <p:nvPr/>
        </p:nvPicPr>
        <p:blipFill rotWithShape="1">
          <a:blip r:embed="rId14">
            <a:alphaModFix/>
          </a:blip>
          <a:srcRect b="0" l="0" r="0" t="0"/>
          <a:stretch/>
        </p:blipFill>
        <p:spPr>
          <a:xfrm>
            <a:off x="2057400" y="2286000"/>
            <a:ext cx="381000" cy="2514600"/>
          </a:xfrm>
          <a:prstGeom prst="rect">
            <a:avLst/>
          </a:prstGeom>
          <a:noFill/>
          <a:ln>
            <a:noFill/>
          </a:ln>
        </p:spPr>
      </p:pic>
      <p:sp>
        <p:nvSpPr>
          <p:cNvPr id="116" name="Google Shape;116;p15"/>
          <p:cNvSpPr/>
          <p:nvPr/>
        </p:nvSpPr>
        <p:spPr>
          <a:xfrm>
            <a:off x="3886200" y="1219200"/>
            <a:ext cx="1489075"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dk1"/>
                </a:solidFill>
                <a:latin typeface="Arial"/>
                <a:ea typeface="Arial"/>
                <a:cs typeface="Arial"/>
                <a:sym typeface="Arial"/>
              </a:rPr>
              <a:t>Research</a:t>
            </a:r>
            <a:endParaRPr/>
          </a:p>
        </p:txBody>
      </p:sp>
      <p:sp>
        <p:nvSpPr>
          <p:cNvPr id="117" name="Google Shape;117;p15"/>
          <p:cNvSpPr/>
          <p:nvPr/>
        </p:nvSpPr>
        <p:spPr>
          <a:xfrm rot="5400000">
            <a:off x="6524625" y="2447925"/>
            <a:ext cx="18097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Replicability</a:t>
            </a:r>
            <a:endParaRPr/>
          </a:p>
        </p:txBody>
      </p:sp>
      <p:sp>
        <p:nvSpPr>
          <p:cNvPr id="118" name="Google Shape;118;p15"/>
          <p:cNvSpPr/>
          <p:nvPr/>
        </p:nvSpPr>
        <p:spPr>
          <a:xfrm rot="5400000">
            <a:off x="6477793" y="4571207"/>
            <a:ext cx="1979613"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Sustainability</a:t>
            </a:r>
            <a:endParaRPr/>
          </a:p>
        </p:txBody>
      </p:sp>
      <p:sp>
        <p:nvSpPr>
          <p:cNvPr id="119" name="Google Shape;119;p15"/>
          <p:cNvSpPr/>
          <p:nvPr/>
        </p:nvSpPr>
        <p:spPr>
          <a:xfrm>
            <a:off x="2743200" y="762000"/>
            <a:ext cx="38100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Evidence-based Education</a:t>
            </a:r>
            <a:endParaRPr/>
          </a:p>
        </p:txBody>
      </p:sp>
      <p:pic>
        <p:nvPicPr>
          <p:cNvPr id="120" name="Google Shape;120;p15"/>
          <p:cNvPicPr preferRelativeResize="0"/>
          <p:nvPr/>
        </p:nvPicPr>
        <p:blipFill rotWithShape="1">
          <a:blip r:embed="rId15">
            <a:alphaModFix/>
          </a:blip>
          <a:srcRect b="0" l="0" r="0" t="0"/>
          <a:stretch/>
        </p:blipFill>
        <p:spPr>
          <a:xfrm>
            <a:off x="2698750" y="2819400"/>
            <a:ext cx="1092200" cy="508000"/>
          </a:xfrm>
          <a:prstGeom prst="rect">
            <a:avLst/>
          </a:prstGeom>
          <a:noFill/>
          <a:ln>
            <a:noFill/>
          </a:ln>
        </p:spPr>
      </p:pic>
      <p:pic>
        <p:nvPicPr>
          <p:cNvPr id="121" name="Google Shape;121;p15"/>
          <p:cNvPicPr preferRelativeResize="0"/>
          <p:nvPr/>
        </p:nvPicPr>
        <p:blipFill rotWithShape="1">
          <a:blip r:embed="rId16">
            <a:alphaModFix/>
          </a:blip>
          <a:srcRect b="0" l="0" r="0" t="0"/>
          <a:stretch/>
        </p:blipFill>
        <p:spPr>
          <a:xfrm>
            <a:off x="5245100" y="2819400"/>
            <a:ext cx="1092200" cy="508000"/>
          </a:xfrm>
          <a:prstGeom prst="rect">
            <a:avLst/>
          </a:prstGeom>
          <a:noFill/>
          <a:ln>
            <a:noFill/>
          </a:ln>
        </p:spPr>
      </p:pic>
      <p:pic>
        <p:nvPicPr>
          <p:cNvPr id="122" name="Google Shape;122;p15"/>
          <p:cNvPicPr preferRelativeResize="0"/>
          <p:nvPr/>
        </p:nvPicPr>
        <p:blipFill rotWithShape="1">
          <a:blip r:embed="rId17">
            <a:alphaModFix/>
          </a:blip>
          <a:srcRect b="0" l="0" r="0" t="0"/>
          <a:stretch/>
        </p:blipFill>
        <p:spPr>
          <a:xfrm>
            <a:off x="2438400" y="5105400"/>
            <a:ext cx="1612900" cy="266700"/>
          </a:xfrm>
          <a:prstGeom prst="rect">
            <a:avLst/>
          </a:prstGeom>
          <a:noFill/>
          <a:ln>
            <a:noFill/>
          </a:ln>
        </p:spPr>
      </p:pic>
      <p:grpSp>
        <p:nvGrpSpPr>
          <p:cNvPr id="123" name="Google Shape;123;p15"/>
          <p:cNvGrpSpPr/>
          <p:nvPr/>
        </p:nvGrpSpPr>
        <p:grpSpPr>
          <a:xfrm>
            <a:off x="2406650" y="1981200"/>
            <a:ext cx="1600200" cy="749300"/>
            <a:chOff x="1584" y="1248"/>
            <a:chExt cx="1008" cy="472"/>
          </a:xfrm>
        </p:grpSpPr>
        <p:pic>
          <p:nvPicPr>
            <p:cNvPr descr="ICON CMK background" id="124" name="Google Shape;124;p15"/>
            <p:cNvPicPr preferRelativeResize="0"/>
            <p:nvPr/>
          </p:nvPicPr>
          <p:blipFill rotWithShape="1">
            <a:blip r:embed="rId18">
              <a:alphaModFix/>
            </a:blip>
            <a:srcRect b="0" l="0" r="0" t="0"/>
            <a:stretch/>
          </p:blipFill>
          <p:spPr>
            <a:xfrm>
              <a:off x="1584" y="1248"/>
              <a:ext cx="1008" cy="472"/>
            </a:xfrm>
            <a:prstGeom prst="rect">
              <a:avLst/>
            </a:prstGeom>
            <a:noFill/>
            <a:ln>
              <a:noFill/>
            </a:ln>
          </p:spPr>
        </p:pic>
        <p:pic>
          <p:nvPicPr>
            <p:cNvPr id="125" name="Google Shape;125;p15"/>
            <p:cNvPicPr preferRelativeResize="0"/>
            <p:nvPr/>
          </p:nvPicPr>
          <p:blipFill rotWithShape="1">
            <a:blip r:embed="rId19">
              <a:alphaModFix/>
            </a:blip>
            <a:srcRect b="0" l="0" r="0" t="0"/>
            <a:stretch/>
          </p:blipFill>
          <p:spPr>
            <a:xfrm>
              <a:off x="1664" y="1384"/>
              <a:ext cx="848" cy="200"/>
            </a:xfrm>
            <a:prstGeom prst="rect">
              <a:avLst/>
            </a:prstGeom>
            <a:noFill/>
            <a:ln>
              <a:noFill/>
            </a:ln>
          </p:spPr>
        </p:pic>
      </p:grpSp>
      <p:grpSp>
        <p:nvGrpSpPr>
          <p:cNvPr id="126" name="Google Shape;126;p15"/>
          <p:cNvGrpSpPr/>
          <p:nvPr/>
        </p:nvGrpSpPr>
        <p:grpSpPr>
          <a:xfrm>
            <a:off x="4800600" y="1981200"/>
            <a:ext cx="1841500" cy="749300"/>
            <a:chOff x="3016" y="1248"/>
            <a:chExt cx="1160" cy="472"/>
          </a:xfrm>
        </p:grpSpPr>
        <p:pic>
          <p:nvPicPr>
            <p:cNvPr descr="ICON CMK background" id="127" name="Google Shape;127;p15"/>
            <p:cNvPicPr preferRelativeResize="0"/>
            <p:nvPr/>
          </p:nvPicPr>
          <p:blipFill rotWithShape="1">
            <a:blip r:embed="rId18">
              <a:alphaModFix/>
            </a:blip>
            <a:srcRect b="0" l="0" r="0" t="0"/>
            <a:stretch/>
          </p:blipFill>
          <p:spPr>
            <a:xfrm>
              <a:off x="3120" y="1248"/>
              <a:ext cx="1008" cy="472"/>
            </a:xfrm>
            <a:prstGeom prst="rect">
              <a:avLst/>
            </a:prstGeom>
            <a:noFill/>
            <a:ln>
              <a:noFill/>
            </a:ln>
          </p:spPr>
        </p:pic>
        <p:pic>
          <p:nvPicPr>
            <p:cNvPr id="128" name="Google Shape;128;p15"/>
            <p:cNvPicPr preferRelativeResize="0"/>
            <p:nvPr/>
          </p:nvPicPr>
          <p:blipFill rotWithShape="1">
            <a:blip r:embed="rId20">
              <a:alphaModFix/>
            </a:blip>
            <a:srcRect b="0" l="0" r="0" t="0"/>
            <a:stretch/>
          </p:blipFill>
          <p:spPr>
            <a:xfrm>
              <a:off x="3016" y="1384"/>
              <a:ext cx="1160" cy="200"/>
            </a:xfrm>
            <a:prstGeom prst="rect">
              <a:avLst/>
            </a:prstGeom>
            <a:noFill/>
            <a:ln>
              <a:noFill/>
            </a:ln>
          </p:spPr>
        </p:pic>
      </p:grpSp>
      <p:grpSp>
        <p:nvGrpSpPr>
          <p:cNvPr id="129" name="Google Shape;129;p15"/>
          <p:cNvGrpSpPr/>
          <p:nvPr/>
        </p:nvGrpSpPr>
        <p:grpSpPr>
          <a:xfrm>
            <a:off x="4800600" y="4311650"/>
            <a:ext cx="1841500" cy="749300"/>
            <a:chOff x="3024" y="2736"/>
            <a:chExt cx="1160" cy="472"/>
          </a:xfrm>
        </p:grpSpPr>
        <p:pic>
          <p:nvPicPr>
            <p:cNvPr descr="ICON CMK background" id="130" name="Google Shape;130;p15"/>
            <p:cNvPicPr preferRelativeResize="0"/>
            <p:nvPr/>
          </p:nvPicPr>
          <p:blipFill rotWithShape="1">
            <a:blip r:embed="rId18">
              <a:alphaModFix/>
            </a:blip>
            <a:srcRect b="0" l="0" r="0" t="0"/>
            <a:stretch/>
          </p:blipFill>
          <p:spPr>
            <a:xfrm>
              <a:off x="3120" y="2736"/>
              <a:ext cx="1008" cy="472"/>
            </a:xfrm>
            <a:prstGeom prst="rect">
              <a:avLst/>
            </a:prstGeom>
            <a:noFill/>
            <a:ln>
              <a:noFill/>
            </a:ln>
          </p:spPr>
        </p:pic>
        <p:pic>
          <p:nvPicPr>
            <p:cNvPr id="131" name="Google Shape;131;p15"/>
            <p:cNvPicPr preferRelativeResize="0"/>
            <p:nvPr/>
          </p:nvPicPr>
          <p:blipFill rotWithShape="1">
            <a:blip r:embed="rId21">
              <a:alphaModFix/>
            </a:blip>
            <a:srcRect b="0" l="0" r="0" t="0"/>
            <a:stretch/>
          </p:blipFill>
          <p:spPr>
            <a:xfrm>
              <a:off x="3024" y="2872"/>
              <a:ext cx="1160" cy="200"/>
            </a:xfrm>
            <a:prstGeom prst="rect">
              <a:avLst/>
            </a:prstGeom>
            <a:noFill/>
            <a:ln>
              <a:noFill/>
            </a:ln>
          </p:spPr>
        </p:pic>
      </p:grpSp>
      <p:grpSp>
        <p:nvGrpSpPr>
          <p:cNvPr id="132" name="Google Shape;132;p15"/>
          <p:cNvGrpSpPr/>
          <p:nvPr/>
        </p:nvGrpSpPr>
        <p:grpSpPr>
          <a:xfrm>
            <a:off x="2286000" y="4311650"/>
            <a:ext cx="1841500" cy="749300"/>
            <a:chOff x="1536" y="2696"/>
            <a:chExt cx="1160" cy="472"/>
          </a:xfrm>
        </p:grpSpPr>
        <p:pic>
          <p:nvPicPr>
            <p:cNvPr descr="ICON CMK background" id="133" name="Google Shape;133;p15"/>
            <p:cNvPicPr preferRelativeResize="0"/>
            <p:nvPr/>
          </p:nvPicPr>
          <p:blipFill rotWithShape="1">
            <a:blip r:embed="rId18">
              <a:alphaModFix/>
            </a:blip>
            <a:srcRect b="0" l="0" r="0" t="0"/>
            <a:stretch/>
          </p:blipFill>
          <p:spPr>
            <a:xfrm>
              <a:off x="1612" y="2696"/>
              <a:ext cx="1008" cy="472"/>
            </a:xfrm>
            <a:prstGeom prst="rect">
              <a:avLst/>
            </a:prstGeom>
            <a:noFill/>
            <a:ln>
              <a:noFill/>
            </a:ln>
          </p:spPr>
        </p:pic>
        <p:pic>
          <p:nvPicPr>
            <p:cNvPr id="134" name="Google Shape;134;p15"/>
            <p:cNvPicPr preferRelativeResize="0"/>
            <p:nvPr/>
          </p:nvPicPr>
          <p:blipFill rotWithShape="1">
            <a:blip r:embed="rId22">
              <a:alphaModFix/>
            </a:blip>
            <a:srcRect b="0" l="0" r="0" t="0"/>
            <a:stretch/>
          </p:blipFill>
          <p:spPr>
            <a:xfrm>
              <a:off x="1536" y="2832"/>
              <a:ext cx="1160" cy="200"/>
            </a:xfrm>
            <a:prstGeom prst="rect">
              <a:avLst/>
            </a:prstGeom>
            <a:noFill/>
            <a:ln>
              <a:noFill/>
            </a:ln>
          </p:spPr>
        </p:pic>
      </p:grpSp>
      <p:sp>
        <p:nvSpPr>
          <p:cNvPr id="135" name="Google Shape;135;p15"/>
          <p:cNvSpPr txBox="1"/>
          <p:nvPr/>
        </p:nvSpPr>
        <p:spPr>
          <a:xfrm>
            <a:off x="4038600" y="5791200"/>
            <a:ext cx="1841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Arial"/>
              <a:ea typeface="Arial"/>
              <a:cs typeface="Arial"/>
              <a:sym typeface="Arial"/>
            </a:endParaRPr>
          </a:p>
        </p:txBody>
      </p:sp>
      <p:sp>
        <p:nvSpPr>
          <p:cNvPr id="136" name="Google Shape;136;p15"/>
          <p:cNvSpPr/>
          <p:nvPr/>
        </p:nvSpPr>
        <p:spPr>
          <a:xfrm>
            <a:off x="4038600" y="5715000"/>
            <a:ext cx="12954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Practice</a:t>
            </a:r>
            <a:endParaRPr/>
          </a:p>
        </p:txBody>
      </p:sp>
      <p:pic>
        <p:nvPicPr>
          <p:cNvPr id="137" name="Google Shape;137;p15"/>
          <p:cNvPicPr preferRelativeResize="0"/>
          <p:nvPr/>
        </p:nvPicPr>
        <p:blipFill rotWithShape="1">
          <a:blip r:embed="rId23">
            <a:alphaModFix/>
          </a:blip>
          <a:srcRect b="0" l="0" r="0" t="0"/>
          <a:stretch/>
        </p:blipFill>
        <p:spPr>
          <a:xfrm>
            <a:off x="5181600" y="5105400"/>
            <a:ext cx="1320800" cy="482600"/>
          </a:xfrm>
          <a:prstGeom prst="rect">
            <a:avLst/>
          </a:prstGeom>
          <a:noFill/>
          <a:ln>
            <a:noFill/>
          </a:ln>
        </p:spPr>
      </p:pic>
      <p:sp>
        <p:nvSpPr>
          <p:cNvPr id="138" name="Google Shape;138;p15"/>
          <p:cNvSpPr/>
          <p:nvPr/>
        </p:nvSpPr>
        <p:spPr>
          <a:xfrm>
            <a:off x="3502025" y="76200"/>
            <a:ext cx="2203450" cy="584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FFFF00"/>
                </a:solidFill>
                <a:latin typeface="Verdana"/>
                <a:ea typeface="Verdana"/>
                <a:cs typeface="Verdana"/>
                <a:sym typeface="Verdana"/>
              </a:rPr>
              <a:t>Road Map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42"/>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p:txBody>
      </p:sp>
      <p:sp>
        <p:nvSpPr>
          <p:cNvPr id="540" name="Google Shape;540;p42"/>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Clr>
                <a:schemeClr val="lt1"/>
              </a:buClr>
              <a:buSzPts val="6000"/>
              <a:buFont typeface="Arial"/>
              <a:buChar char="•"/>
            </a:pPr>
            <a:r>
              <a:rPr b="0" i="0" lang="en-US" sz="6000" u="none" cap="none" strike="noStrike">
                <a:solidFill>
                  <a:schemeClr val="lt1"/>
                </a:solidFill>
                <a:latin typeface="Arial"/>
                <a:ea typeface="Arial"/>
                <a:cs typeface="Arial"/>
                <a:sym typeface="Arial"/>
              </a:rPr>
              <a:t>THE END</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3" name="Shape 143"/>
        <p:cNvGrpSpPr/>
        <p:nvPr/>
      </p:nvGrpSpPr>
      <p:grpSpPr>
        <a:xfrm>
          <a:off x="0" y="0"/>
          <a:ext cx="0" cy="0"/>
          <a:chOff x="0" y="0"/>
          <a:chExt cx="0" cy="0"/>
        </a:xfrm>
      </p:grpSpPr>
      <p:sp>
        <p:nvSpPr>
          <p:cNvPr id="144" name="Google Shape;144;p16"/>
          <p:cNvSpPr txBox="1"/>
          <p:nvPr>
            <p:ph type="title"/>
          </p:nvPr>
        </p:nvSpPr>
        <p:spPr>
          <a:xfrm>
            <a:off x="1346200" y="228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Verdana"/>
                <a:ea typeface="Verdana"/>
                <a:cs typeface="Verdana"/>
                <a:sym typeface="Verdana"/>
              </a:rPr>
              <a:t>Efficacy Research</a:t>
            </a:r>
            <a:br>
              <a:rPr b="1" i="0" lang="en-US" sz="3200" u="none" cap="none" strike="noStrike">
                <a:solidFill>
                  <a:srgbClr val="FFFF00"/>
                </a:solidFill>
                <a:latin typeface="Verdana"/>
                <a:ea typeface="Verdana"/>
                <a:cs typeface="Verdana"/>
                <a:sym typeface="Verdana"/>
              </a:rPr>
            </a:br>
            <a:r>
              <a:rPr b="1" i="0" lang="en-US" sz="3200" u="none" cap="none" strike="noStrike">
                <a:solidFill>
                  <a:srgbClr val="FFFF00"/>
                </a:solidFill>
                <a:latin typeface="Verdana"/>
                <a:ea typeface="Verdana"/>
                <a:cs typeface="Verdana"/>
                <a:sym typeface="Verdana"/>
              </a:rPr>
              <a:t>(What Works?)</a:t>
            </a:r>
            <a:endParaRPr/>
          </a:p>
        </p:txBody>
      </p:sp>
      <p:sp>
        <p:nvSpPr>
          <p:cNvPr id="145" name="Google Shape;145;p16"/>
          <p:cNvSpPr txBox="1"/>
          <p:nvPr>
            <p:ph idx="1" type="body"/>
          </p:nvPr>
        </p:nvSpPr>
        <p:spPr>
          <a:xfrm>
            <a:off x="1828800" y="1905000"/>
            <a:ext cx="6629400" cy="4572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Verdana"/>
              <a:buChar char="•"/>
            </a:pPr>
            <a:r>
              <a:rPr b="0" i="0" lang="en-US" sz="2400" u="none" cap="none" strike="noStrike">
                <a:solidFill>
                  <a:schemeClr val="lt1"/>
                </a:solidFill>
                <a:latin typeface="Verdana"/>
                <a:ea typeface="Verdana"/>
                <a:cs typeface="Verdana"/>
                <a:sym typeface="Verdana"/>
              </a:rPr>
              <a:t>Research conducted to identify </a:t>
            </a:r>
            <a:r>
              <a:rPr b="0" i="0" lang="en-US" sz="2400" u="none" cap="none" strike="noStrike">
                <a:solidFill>
                  <a:srgbClr val="FFFF00"/>
                </a:solidFill>
                <a:latin typeface="Verdana"/>
                <a:ea typeface="Verdana"/>
                <a:cs typeface="Verdana"/>
                <a:sym typeface="Verdana"/>
              </a:rPr>
              <a:t>promising practices</a:t>
            </a:r>
            <a:endParaRPr b="0" i="0" sz="2400" u="none" cap="none" strike="noStrike">
              <a:solidFill>
                <a:schemeClr val="lt1"/>
              </a:solidFill>
              <a:latin typeface="Verdana"/>
              <a:ea typeface="Verdana"/>
              <a:cs typeface="Verdana"/>
              <a:sym typeface="Verdana"/>
            </a:endParaRPr>
          </a:p>
          <a:p>
            <a:pPr indent="-190500" lvl="0" marL="342900" marR="0" rtl="0" algn="l">
              <a:lnSpc>
                <a:spcPct val="90000"/>
              </a:lnSpc>
              <a:spcBef>
                <a:spcPts val="480"/>
              </a:spcBef>
              <a:spcAft>
                <a:spcPts val="0"/>
              </a:spcAft>
              <a:buClr>
                <a:schemeClr val="lt1"/>
              </a:buClr>
              <a:buSzPts val="2400"/>
              <a:buFont typeface="Arial"/>
              <a:buNone/>
            </a:pPr>
            <a:r>
              <a:t/>
            </a:r>
            <a:endParaRPr b="0" i="0" sz="2400" u="none" cap="none" strike="noStrike">
              <a:solidFill>
                <a:schemeClr val="lt1"/>
              </a:solidFill>
              <a:latin typeface="Verdana"/>
              <a:ea typeface="Verdana"/>
              <a:cs typeface="Verdana"/>
              <a:sym typeface="Verdana"/>
            </a:endParaRPr>
          </a:p>
          <a:p>
            <a:pPr indent="-342900" lvl="0" marL="342900" marR="0" rtl="0" algn="l">
              <a:lnSpc>
                <a:spcPct val="90000"/>
              </a:lnSpc>
              <a:spcBef>
                <a:spcPts val="480"/>
              </a:spcBef>
              <a:spcAft>
                <a:spcPts val="0"/>
              </a:spcAft>
              <a:buClr>
                <a:schemeClr val="lt1"/>
              </a:buClr>
              <a:buSzPts val="2400"/>
              <a:buFont typeface="Verdana"/>
              <a:buChar char="•"/>
            </a:pPr>
            <a:r>
              <a:rPr b="0" i="0" lang="en-US" sz="2400" u="none" cap="none" strike="noStrike">
                <a:solidFill>
                  <a:schemeClr val="lt1"/>
                </a:solidFill>
                <a:latin typeface="Verdana"/>
                <a:ea typeface="Verdana"/>
                <a:cs typeface="Verdana"/>
                <a:sym typeface="Verdana"/>
              </a:rPr>
              <a:t>Establishes a </a:t>
            </a:r>
            <a:r>
              <a:rPr b="0" i="0" lang="en-US" sz="2400" u="none" cap="none" strike="noStrike">
                <a:solidFill>
                  <a:srgbClr val="FFFF00"/>
                </a:solidFill>
                <a:latin typeface="Verdana"/>
                <a:ea typeface="Verdana"/>
                <a:cs typeface="Verdana"/>
                <a:sym typeface="Verdana"/>
              </a:rPr>
              <a:t>causal relationship</a:t>
            </a:r>
            <a:r>
              <a:rPr b="0" i="0" lang="en-US" sz="2400" u="none" cap="none" strike="noStrike">
                <a:solidFill>
                  <a:schemeClr val="lt1"/>
                </a:solidFill>
                <a:latin typeface="Verdana"/>
                <a:ea typeface="Verdana"/>
                <a:cs typeface="Verdana"/>
                <a:sym typeface="Verdana"/>
              </a:rPr>
              <a:t> between an intervention and its impact on behavior.</a:t>
            </a:r>
            <a:endParaRPr/>
          </a:p>
          <a:p>
            <a:pPr indent="-342900" lvl="0" marL="342900" marR="0" rtl="0" algn="l">
              <a:lnSpc>
                <a:spcPct val="90000"/>
              </a:lnSpc>
              <a:spcBef>
                <a:spcPts val="480"/>
              </a:spcBef>
              <a:spcAft>
                <a:spcPts val="0"/>
              </a:spcAft>
              <a:buClr>
                <a:schemeClr val="lt1"/>
              </a:buClr>
              <a:buFont typeface="Arial"/>
              <a:buNone/>
            </a:pPr>
            <a:r>
              <a:t/>
            </a:r>
            <a:endParaRPr b="0" i="0" sz="2400" u="none" cap="none" strike="noStrike">
              <a:solidFill>
                <a:schemeClr val="lt1"/>
              </a:solidFill>
              <a:latin typeface="Verdana"/>
              <a:ea typeface="Verdana"/>
              <a:cs typeface="Verdana"/>
              <a:sym typeface="Verdana"/>
            </a:endParaRPr>
          </a:p>
          <a:p>
            <a:pPr indent="-342900" lvl="0" marL="342900" marR="0" rtl="0" algn="l">
              <a:lnSpc>
                <a:spcPct val="90000"/>
              </a:lnSpc>
              <a:spcBef>
                <a:spcPts val="480"/>
              </a:spcBef>
              <a:spcAft>
                <a:spcPts val="0"/>
              </a:spcAft>
              <a:buClr>
                <a:schemeClr val="lt1"/>
              </a:buClr>
              <a:buSzPts val="2400"/>
              <a:buFont typeface="Verdana"/>
              <a:buChar char="•"/>
            </a:pPr>
            <a:r>
              <a:rPr b="0" i="0" lang="en-US" sz="2400" u="none" cap="none" strike="noStrike">
                <a:solidFill>
                  <a:schemeClr val="lt1"/>
                </a:solidFill>
                <a:latin typeface="Verdana"/>
                <a:ea typeface="Verdana"/>
                <a:cs typeface="Verdana"/>
                <a:sym typeface="Verdana"/>
              </a:rPr>
              <a:t>Often conducted in </a:t>
            </a:r>
            <a:r>
              <a:rPr b="0" i="0" lang="en-US" sz="2400" u="none" cap="none" strike="noStrike">
                <a:solidFill>
                  <a:srgbClr val="FFFF00"/>
                </a:solidFill>
                <a:latin typeface="Verdana"/>
                <a:ea typeface="Verdana"/>
                <a:cs typeface="Verdana"/>
                <a:sym typeface="Verdana"/>
              </a:rPr>
              <a:t>highly structured and controlled</a:t>
            </a:r>
            <a:r>
              <a:rPr b="0" i="0" lang="en-US" sz="2400" u="none" cap="none" strike="noStrike">
                <a:solidFill>
                  <a:schemeClr val="lt1"/>
                </a:solidFill>
                <a:latin typeface="Verdana"/>
                <a:ea typeface="Verdana"/>
                <a:cs typeface="Verdana"/>
                <a:sym typeface="Verdana"/>
              </a:rPr>
              <a:t> laboratory settings to clearly demonstrate impact and causation</a:t>
            </a:r>
            <a:endParaRPr/>
          </a:p>
          <a:p>
            <a:pPr indent="-241300" lvl="0" marL="342900" marR="0" rtl="0" algn="l">
              <a:spcBef>
                <a:spcPts val="320"/>
              </a:spcBef>
              <a:spcAft>
                <a:spcPts val="0"/>
              </a:spcAft>
              <a:buClr>
                <a:schemeClr val="lt1"/>
              </a:buClr>
              <a:buSzPts val="1600"/>
              <a:buFont typeface="Arial"/>
              <a:buNone/>
            </a:pPr>
            <a:r>
              <a:t/>
            </a:r>
            <a:endParaRPr b="0" i="0" sz="1600" u="none" cap="none" strike="noStrike">
              <a:solidFill>
                <a:schemeClr val="lt1"/>
              </a:solidFill>
              <a:latin typeface="Arial"/>
              <a:ea typeface="Arial"/>
              <a:cs typeface="Arial"/>
              <a:sym typeface="Arial"/>
            </a:endParaRPr>
          </a:p>
          <a:p>
            <a:pPr indent="-254000" lvl="0" marL="342900" marR="0" rtl="0" algn="l">
              <a:spcBef>
                <a:spcPts val="280"/>
              </a:spcBef>
              <a:spcAft>
                <a:spcPts val="0"/>
              </a:spcAft>
              <a:buClr>
                <a:schemeClr val="lt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46" name="Google Shape;146;p16"/>
          <p:cNvGrpSpPr/>
          <p:nvPr/>
        </p:nvGrpSpPr>
        <p:grpSpPr>
          <a:xfrm>
            <a:off x="14288" y="0"/>
            <a:ext cx="1524000" cy="6858000"/>
            <a:chOff x="4800" y="0"/>
            <a:chExt cx="960" cy="4320"/>
          </a:xfrm>
        </p:grpSpPr>
        <p:sp>
          <p:nvSpPr>
            <p:cNvPr id="147" name="Google Shape;147;p16"/>
            <p:cNvSpPr/>
            <p:nvPr/>
          </p:nvSpPr>
          <p:spPr>
            <a:xfrm>
              <a:off x="4837" y="2160"/>
              <a:ext cx="875" cy="2160"/>
            </a:xfrm>
            <a:prstGeom prst="rect">
              <a:avLst/>
            </a:prstGeom>
            <a:solidFill>
              <a:srgbClr val="E3D6B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48" name="Google Shape;148;p16"/>
            <p:cNvSpPr/>
            <p:nvPr/>
          </p:nvSpPr>
          <p:spPr>
            <a:xfrm>
              <a:off x="4837" y="1"/>
              <a:ext cx="875" cy="215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descr="Large grid" id="149" name="Google Shape;149;p16"/>
            <p:cNvSpPr/>
            <p:nvPr/>
          </p:nvSpPr>
          <p:spPr>
            <a:xfrm>
              <a:off x="4983" y="202"/>
              <a:ext cx="656" cy="38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50" name="Google Shape;150;p16"/>
            <p:cNvSpPr/>
            <p:nvPr/>
          </p:nvSpPr>
          <p:spPr>
            <a:xfrm>
              <a:off x="4992" y="3456"/>
              <a:ext cx="585"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51" name="Google Shape;151;p16"/>
            <p:cNvSpPr/>
            <p:nvPr/>
          </p:nvSpPr>
          <p:spPr>
            <a:xfrm>
              <a:off x="4995" y="1320"/>
              <a:ext cx="585"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52" name="Google Shape;152;p16"/>
            <p:cNvGrpSpPr/>
            <p:nvPr/>
          </p:nvGrpSpPr>
          <p:grpSpPr>
            <a:xfrm>
              <a:off x="4992" y="253"/>
              <a:ext cx="585" cy="432"/>
              <a:chOff x="1836" y="792"/>
              <a:chExt cx="648" cy="432"/>
            </a:xfrm>
          </p:grpSpPr>
          <p:sp>
            <p:nvSpPr>
              <p:cNvPr id="153" name="Google Shape;153;p16"/>
              <p:cNvSpPr/>
              <p:nvPr/>
            </p:nvSpPr>
            <p:spPr>
              <a:xfrm>
                <a:off x="1836" y="792"/>
                <a:ext cx="648"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4" name="Google Shape;154;p16"/>
              <p:cNvSpPr txBox="1"/>
              <p:nvPr/>
            </p:nvSpPr>
            <p:spPr>
              <a:xfrm>
                <a:off x="1836" y="900"/>
                <a:ext cx="648" cy="21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55" name="Google Shape;155;p16"/>
            <p:cNvSpPr/>
            <p:nvPr/>
          </p:nvSpPr>
          <p:spPr>
            <a:xfrm>
              <a:off x="4992" y="2388"/>
              <a:ext cx="585"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56" name="Google Shape;156;p16"/>
            <p:cNvCxnSpPr>
              <a:stCxn id="153" idx="4"/>
              <a:endCxn id="151" idx="0"/>
            </p:cNvCxnSpPr>
            <p:nvPr/>
          </p:nvCxnSpPr>
          <p:spPr>
            <a:xfrm rot="5400000">
              <a:off x="4985" y="985"/>
              <a:ext cx="600" cy="0"/>
            </a:xfrm>
            <a:prstGeom prst="bentConnector3">
              <a:avLst>
                <a:gd fmla="val -107775" name="adj1"/>
              </a:avLst>
            </a:prstGeom>
            <a:noFill/>
            <a:ln cap="flat" cmpd="sng" w="9525">
              <a:solidFill>
                <a:srgbClr val="333333"/>
              </a:solidFill>
              <a:prstDash val="dot"/>
              <a:miter lim="8000"/>
              <a:headEnd len="sm" w="sm" type="none"/>
              <a:tailEnd len="med" w="med" type="triangle"/>
            </a:ln>
          </p:spPr>
        </p:cxnSp>
        <p:cxnSp>
          <p:nvCxnSpPr>
            <p:cNvPr id="157" name="Google Shape;157;p16"/>
            <p:cNvCxnSpPr>
              <a:stCxn id="151" idx="4"/>
              <a:endCxn id="155" idx="0"/>
            </p:cNvCxnSpPr>
            <p:nvPr/>
          </p:nvCxnSpPr>
          <p:spPr>
            <a:xfrm rot="5400000">
              <a:off x="4988" y="2052"/>
              <a:ext cx="600" cy="0"/>
            </a:xfrm>
            <a:prstGeom prst="bentConnector3">
              <a:avLst>
                <a:gd fmla="val -275188" name="adj1"/>
              </a:avLst>
            </a:prstGeom>
            <a:noFill/>
            <a:ln cap="flat" cmpd="sng" w="9525">
              <a:solidFill>
                <a:srgbClr val="333333"/>
              </a:solidFill>
              <a:prstDash val="dot"/>
              <a:miter lim="8000"/>
              <a:headEnd len="sm" w="sm" type="none"/>
              <a:tailEnd len="med" w="med" type="triangle"/>
            </a:ln>
          </p:spPr>
        </p:cxnSp>
        <p:cxnSp>
          <p:nvCxnSpPr>
            <p:cNvPr id="158" name="Google Shape;158;p16"/>
            <p:cNvCxnSpPr>
              <a:stCxn id="155" idx="4"/>
              <a:endCxn id="150" idx="0"/>
            </p:cNvCxnSpPr>
            <p:nvPr/>
          </p:nvCxnSpPr>
          <p:spPr>
            <a:xfrm>
              <a:off x="5285" y="2820"/>
              <a:ext cx="0" cy="600"/>
            </a:xfrm>
            <a:prstGeom prst="straightConnector1">
              <a:avLst/>
            </a:prstGeom>
            <a:noFill/>
            <a:ln cap="flat" cmpd="sng" w="9525">
              <a:solidFill>
                <a:srgbClr val="333333"/>
              </a:solidFill>
              <a:prstDash val="dot"/>
              <a:round/>
              <a:headEnd len="sm" w="sm" type="none"/>
              <a:tailEnd len="med" w="med" type="triangle"/>
            </a:ln>
          </p:spPr>
        </p:cxnSp>
        <p:cxnSp>
          <p:nvCxnSpPr>
            <p:cNvPr id="159" name="Google Shape;159;p16"/>
            <p:cNvCxnSpPr>
              <a:stCxn id="150" idx="6"/>
              <a:endCxn id="155" idx="6"/>
            </p:cNvCxnSpPr>
            <p:nvPr/>
          </p:nvCxnSpPr>
          <p:spPr>
            <a:xfrm rot="10800000">
              <a:off x="5577" y="2472"/>
              <a:ext cx="0" cy="1200"/>
            </a:xfrm>
            <a:prstGeom prst="bentConnector3">
              <a:avLst>
                <a:gd fmla="val -78239654" name="adj1"/>
              </a:avLst>
            </a:prstGeom>
            <a:noFill/>
            <a:ln cap="flat" cmpd="sng" w="9525">
              <a:solidFill>
                <a:srgbClr val="333333"/>
              </a:solidFill>
              <a:prstDash val="dot"/>
              <a:miter lim="8000"/>
              <a:headEnd len="sm" w="sm" type="none"/>
              <a:tailEnd len="med" w="med" type="triangle"/>
            </a:ln>
          </p:spPr>
        </p:cxnSp>
        <p:cxnSp>
          <p:nvCxnSpPr>
            <p:cNvPr id="160" name="Google Shape;160;p16"/>
            <p:cNvCxnSpPr>
              <a:stCxn id="150" idx="6"/>
              <a:endCxn id="151" idx="6"/>
            </p:cNvCxnSpPr>
            <p:nvPr/>
          </p:nvCxnSpPr>
          <p:spPr>
            <a:xfrm rot="10800000">
              <a:off x="5577" y="1572"/>
              <a:ext cx="0" cy="2100"/>
            </a:xfrm>
            <a:prstGeom prst="bentConnector3">
              <a:avLst>
                <a:gd fmla="val -26079822" name="adj1"/>
              </a:avLst>
            </a:prstGeom>
            <a:noFill/>
            <a:ln cap="flat" cmpd="sng" w="9525">
              <a:solidFill>
                <a:srgbClr val="333333"/>
              </a:solidFill>
              <a:prstDash val="dot"/>
              <a:miter lim="8000"/>
              <a:headEnd len="sm" w="sm" type="none"/>
              <a:tailEnd len="med" w="med" type="triangle"/>
            </a:ln>
          </p:spPr>
        </p:cxnSp>
        <p:cxnSp>
          <p:nvCxnSpPr>
            <p:cNvPr id="161" name="Google Shape;161;p16"/>
            <p:cNvCxnSpPr>
              <a:stCxn id="150" idx="6"/>
              <a:endCxn id="154" idx="3"/>
            </p:cNvCxnSpPr>
            <p:nvPr/>
          </p:nvCxnSpPr>
          <p:spPr>
            <a:xfrm rot="10800000">
              <a:off x="5577" y="372"/>
              <a:ext cx="0" cy="3300"/>
            </a:xfrm>
            <a:prstGeom prst="bentConnector3">
              <a:avLst>
                <a:gd fmla="val -78239654" name="adj1"/>
              </a:avLst>
            </a:prstGeom>
            <a:noFill/>
            <a:ln cap="flat" cmpd="sng" w="9525">
              <a:solidFill>
                <a:srgbClr val="333333"/>
              </a:solidFill>
              <a:prstDash val="dot"/>
              <a:miter lim="8000"/>
              <a:headEnd len="sm" w="sm" type="none"/>
              <a:tailEnd len="med" w="med" type="triangle"/>
            </a:ln>
          </p:spPr>
        </p:cxnSp>
        <p:sp>
          <p:nvSpPr>
            <p:cNvPr id="162" name="Google Shape;162;p16"/>
            <p:cNvSpPr/>
            <p:nvPr/>
          </p:nvSpPr>
          <p:spPr>
            <a:xfrm>
              <a:off x="4822" y="192"/>
              <a:ext cx="182" cy="3984"/>
            </a:xfrm>
            <a:prstGeom prst="downArrow">
              <a:avLst>
                <a:gd fmla="val 61454" name="adj1"/>
                <a:gd fmla="val 87459" name="adj2"/>
              </a:avLst>
            </a:pr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
            <p:cNvSpPr txBox="1"/>
            <p:nvPr/>
          </p:nvSpPr>
          <p:spPr>
            <a:xfrm rot="5400000">
              <a:off x="2948" y="2062"/>
              <a:ext cx="3886" cy="1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64" name="Google Shape;164;p16"/>
            <p:cNvSpPr txBox="1"/>
            <p:nvPr/>
          </p:nvSpPr>
          <p:spPr>
            <a:xfrm>
              <a:off x="4837" y="4089"/>
              <a:ext cx="766" cy="2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2A0518"/>
                  </a:solidFill>
                  <a:latin typeface="Arial"/>
                  <a:ea typeface="Arial"/>
                  <a:cs typeface="Arial"/>
                  <a:sym typeface="Arial"/>
                </a:rPr>
                <a:t>Practice</a:t>
              </a:r>
              <a:endParaRPr/>
            </a:p>
          </p:txBody>
        </p:sp>
        <p:sp>
          <p:nvSpPr>
            <p:cNvPr id="165" name="Google Shape;165;p16"/>
            <p:cNvSpPr txBox="1"/>
            <p:nvPr/>
          </p:nvSpPr>
          <p:spPr>
            <a:xfrm>
              <a:off x="4837" y="0"/>
              <a:ext cx="766" cy="2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294B4A"/>
                  </a:solidFill>
                  <a:latin typeface="Arial"/>
                  <a:ea typeface="Arial"/>
                  <a:cs typeface="Arial"/>
                  <a:sym typeface="Arial"/>
                </a:rPr>
                <a:t>Research</a:t>
              </a:r>
              <a:endParaRPr/>
            </a:p>
          </p:txBody>
        </p:sp>
        <p:sp>
          <p:nvSpPr>
            <p:cNvPr id="166" name="Google Shape;166;p16"/>
            <p:cNvSpPr txBox="1"/>
            <p:nvPr/>
          </p:nvSpPr>
          <p:spPr>
            <a:xfrm rot="-5400000">
              <a:off x="4495" y="776"/>
              <a:ext cx="1009" cy="2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294B4A"/>
                  </a:solidFill>
                  <a:latin typeface="Arial"/>
                  <a:ea typeface="Arial"/>
                  <a:cs typeface="Arial"/>
                  <a:sym typeface="Arial"/>
                </a:rPr>
                <a:t>Replicability</a:t>
              </a:r>
              <a:endParaRPr/>
            </a:p>
          </p:txBody>
        </p:sp>
        <p:sp>
          <p:nvSpPr>
            <p:cNvPr id="167" name="Google Shape;167;p16"/>
            <p:cNvSpPr txBox="1"/>
            <p:nvPr/>
          </p:nvSpPr>
          <p:spPr>
            <a:xfrm rot="-5400000">
              <a:off x="4445" y="2923"/>
              <a:ext cx="1128" cy="2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2A0518"/>
                  </a:solidFill>
                  <a:latin typeface="Arial"/>
                  <a:ea typeface="Arial"/>
                  <a:cs typeface="Arial"/>
                  <a:sym typeface="Arial"/>
                </a:rPr>
                <a:t>Sustainability</a:t>
              </a:r>
              <a:endParaRPr/>
            </a:p>
          </p:txBody>
        </p:sp>
        <p:sp>
          <p:nvSpPr>
            <p:cNvPr id="168" name="Google Shape;168;p16"/>
            <p:cNvSpPr txBox="1"/>
            <p:nvPr/>
          </p:nvSpPr>
          <p:spPr>
            <a:xfrm>
              <a:off x="4970" y="720"/>
              <a:ext cx="620" cy="32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What works?</a:t>
              </a:r>
              <a:endParaRPr/>
            </a:p>
          </p:txBody>
        </p:sp>
        <p:sp>
          <p:nvSpPr>
            <p:cNvPr id="169" name="Google Shape;169;p16"/>
            <p:cNvSpPr txBox="1"/>
            <p:nvPr/>
          </p:nvSpPr>
          <p:spPr>
            <a:xfrm>
              <a:off x="4991" y="1748"/>
              <a:ext cx="620" cy="4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When does it work?</a:t>
              </a:r>
              <a:endParaRPr/>
            </a:p>
          </p:txBody>
        </p:sp>
        <p:sp>
          <p:nvSpPr>
            <p:cNvPr id="170" name="Google Shape;170;p16"/>
            <p:cNvSpPr txBox="1"/>
            <p:nvPr/>
          </p:nvSpPr>
          <p:spPr>
            <a:xfrm>
              <a:off x="4970" y="2804"/>
              <a:ext cx="620" cy="4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How do we make it work?</a:t>
              </a:r>
              <a:endParaRPr/>
            </a:p>
          </p:txBody>
        </p:sp>
        <p:sp>
          <p:nvSpPr>
            <p:cNvPr id="171" name="Google Shape;171;p16"/>
            <p:cNvSpPr txBox="1"/>
            <p:nvPr/>
          </p:nvSpPr>
          <p:spPr>
            <a:xfrm>
              <a:off x="4800" y="3888"/>
              <a:ext cx="960" cy="1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Is it working?</a:t>
              </a:r>
              <a:endParaRPr/>
            </a:p>
          </p:txBody>
        </p:sp>
        <p:pic>
          <p:nvPicPr>
            <p:cNvPr id="172" name="Google Shape;172;p16"/>
            <p:cNvPicPr preferRelativeResize="0"/>
            <p:nvPr/>
          </p:nvPicPr>
          <p:blipFill rotWithShape="1">
            <a:blip r:embed="rId3">
              <a:alphaModFix/>
            </a:blip>
            <a:srcRect b="0" l="0" r="0" t="0"/>
            <a:stretch/>
          </p:blipFill>
          <p:spPr>
            <a:xfrm>
              <a:off x="5017" y="2552"/>
              <a:ext cx="536" cy="104"/>
            </a:xfrm>
            <a:prstGeom prst="rect">
              <a:avLst/>
            </a:prstGeom>
            <a:noFill/>
            <a:ln>
              <a:noFill/>
            </a:ln>
          </p:spPr>
        </p:pic>
        <p:pic>
          <p:nvPicPr>
            <p:cNvPr id="173" name="Google Shape;173;p16"/>
            <p:cNvPicPr preferRelativeResize="0"/>
            <p:nvPr/>
          </p:nvPicPr>
          <p:blipFill rotWithShape="1">
            <a:blip r:embed="rId4">
              <a:alphaModFix/>
            </a:blip>
            <a:srcRect b="0" l="0" r="0" t="0"/>
            <a:stretch/>
          </p:blipFill>
          <p:spPr>
            <a:xfrm>
              <a:off x="5121" y="417"/>
              <a:ext cx="328" cy="104"/>
            </a:xfrm>
            <a:prstGeom prst="rect">
              <a:avLst/>
            </a:prstGeom>
            <a:noFill/>
            <a:ln>
              <a:noFill/>
            </a:ln>
          </p:spPr>
        </p:pic>
        <p:pic>
          <p:nvPicPr>
            <p:cNvPr id="174" name="Google Shape;174;p16"/>
            <p:cNvPicPr preferRelativeResize="0"/>
            <p:nvPr/>
          </p:nvPicPr>
          <p:blipFill rotWithShape="1">
            <a:blip r:embed="rId5">
              <a:alphaModFix/>
            </a:blip>
            <a:srcRect b="0" l="0" r="0" t="0"/>
            <a:stretch/>
          </p:blipFill>
          <p:spPr>
            <a:xfrm>
              <a:off x="5069" y="3620"/>
              <a:ext cx="432" cy="104"/>
            </a:xfrm>
            <a:prstGeom prst="rect">
              <a:avLst/>
            </a:prstGeom>
            <a:noFill/>
            <a:ln>
              <a:noFill/>
            </a:ln>
          </p:spPr>
        </p:pic>
        <p:pic>
          <p:nvPicPr>
            <p:cNvPr id="175" name="Google Shape;175;p16"/>
            <p:cNvPicPr preferRelativeResize="0"/>
            <p:nvPr/>
          </p:nvPicPr>
          <p:blipFill rotWithShape="1">
            <a:blip r:embed="rId6">
              <a:alphaModFix/>
            </a:blip>
            <a:srcRect b="0" l="0" r="0" t="0"/>
            <a:stretch/>
          </p:blipFill>
          <p:spPr>
            <a:xfrm>
              <a:off x="5016" y="1484"/>
              <a:ext cx="544" cy="104"/>
            </a:xfrm>
            <a:prstGeom prst="rect">
              <a:avLst/>
            </a:prstGeom>
            <a:noFill/>
            <a:ln>
              <a:noFill/>
            </a:ln>
          </p:spPr>
        </p:pic>
      </p:grpSp>
      <p:sp>
        <p:nvSpPr>
          <p:cNvPr id="176" name="Google Shape;176;p16"/>
          <p:cNvSpPr/>
          <p:nvPr/>
        </p:nvSpPr>
        <p:spPr>
          <a:xfrm>
            <a:off x="76200" y="0"/>
            <a:ext cx="1371600" cy="6858000"/>
          </a:xfrm>
          <a:prstGeom prst="rect">
            <a:avLst/>
          </a:prstGeom>
          <a:solidFill>
            <a:schemeClr val="lt1">
              <a:alpha val="60784"/>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77" name="Google Shape;177;p16"/>
          <p:cNvGrpSpPr/>
          <p:nvPr/>
        </p:nvGrpSpPr>
        <p:grpSpPr>
          <a:xfrm>
            <a:off x="304800" y="381000"/>
            <a:ext cx="928688" cy="685800"/>
            <a:chOff x="1836" y="792"/>
            <a:chExt cx="648" cy="432"/>
          </a:xfrm>
        </p:grpSpPr>
        <p:sp>
          <p:nvSpPr>
            <p:cNvPr id="178" name="Google Shape;178;p16"/>
            <p:cNvSpPr/>
            <p:nvPr/>
          </p:nvSpPr>
          <p:spPr>
            <a:xfrm>
              <a:off x="1836" y="792"/>
              <a:ext cx="648"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79" name="Google Shape;179;p16"/>
            <p:cNvSpPr txBox="1"/>
            <p:nvPr/>
          </p:nvSpPr>
          <p:spPr>
            <a:xfrm>
              <a:off x="1836" y="900"/>
              <a:ext cx="648" cy="21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80" name="Google Shape;180;p16"/>
          <p:cNvSpPr txBox="1"/>
          <p:nvPr/>
        </p:nvSpPr>
        <p:spPr>
          <a:xfrm>
            <a:off x="311150" y="1143000"/>
            <a:ext cx="984250" cy="5175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What works?</a:t>
            </a:r>
            <a:endParaRPr/>
          </a:p>
        </p:txBody>
      </p:sp>
      <p:pic>
        <p:nvPicPr>
          <p:cNvPr id="181" name="Google Shape;181;p16"/>
          <p:cNvPicPr preferRelativeResize="0"/>
          <p:nvPr/>
        </p:nvPicPr>
        <p:blipFill rotWithShape="1">
          <a:blip r:embed="rId4">
            <a:alphaModFix/>
          </a:blip>
          <a:srcRect b="0" l="0" r="0" t="0"/>
          <a:stretch/>
        </p:blipFill>
        <p:spPr>
          <a:xfrm>
            <a:off x="544513" y="641350"/>
            <a:ext cx="520700" cy="165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6" name="Shape 186"/>
        <p:cNvGrpSpPr/>
        <p:nvPr/>
      </p:nvGrpSpPr>
      <p:grpSpPr>
        <a:xfrm>
          <a:off x="0" y="0"/>
          <a:ext cx="0" cy="0"/>
          <a:chOff x="0" y="0"/>
          <a:chExt cx="0" cy="0"/>
        </a:xfrm>
      </p:grpSpPr>
      <p:sp>
        <p:nvSpPr>
          <p:cNvPr id="187" name="Google Shape;187;p17"/>
          <p:cNvSpPr txBox="1"/>
          <p:nvPr>
            <p:ph type="title"/>
          </p:nvPr>
        </p:nvSpPr>
        <p:spPr>
          <a:xfrm>
            <a:off x="1295400" y="152400"/>
            <a:ext cx="7772400" cy="1066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Verdana"/>
                <a:ea typeface="Verdana"/>
                <a:cs typeface="Verdana"/>
                <a:sym typeface="Verdana"/>
              </a:rPr>
              <a:t>Effectiveness Research</a:t>
            </a:r>
            <a:br>
              <a:rPr b="1" i="0" lang="en-US" sz="2800" u="none" cap="none" strike="noStrike">
                <a:solidFill>
                  <a:srgbClr val="FFFF00"/>
                </a:solidFill>
                <a:latin typeface="Verdana"/>
                <a:ea typeface="Verdana"/>
                <a:cs typeface="Verdana"/>
                <a:sym typeface="Verdana"/>
              </a:rPr>
            </a:br>
            <a:r>
              <a:rPr b="1" i="0" lang="en-US" sz="2800" u="none" cap="none" strike="noStrike">
                <a:solidFill>
                  <a:srgbClr val="FFFF00"/>
                </a:solidFill>
                <a:latin typeface="Verdana"/>
                <a:ea typeface="Verdana"/>
                <a:cs typeface="Verdana"/>
                <a:sym typeface="Verdana"/>
              </a:rPr>
              <a:t>(When Does it Work?)</a:t>
            </a:r>
            <a:endParaRPr/>
          </a:p>
        </p:txBody>
      </p:sp>
      <p:sp>
        <p:nvSpPr>
          <p:cNvPr id="188" name="Google Shape;188;p17"/>
          <p:cNvSpPr txBox="1"/>
          <p:nvPr>
            <p:ph idx="1" type="body"/>
          </p:nvPr>
        </p:nvSpPr>
        <p:spPr>
          <a:xfrm>
            <a:off x="1828800" y="1447800"/>
            <a:ext cx="6629400" cy="50022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Font typeface="Verdana"/>
              <a:buNone/>
            </a:pPr>
            <a:r>
              <a:rPr b="0" i="0" lang="en-US" sz="2400" u="none" cap="none" strike="noStrike">
                <a:solidFill>
                  <a:schemeClr val="lt1"/>
                </a:solidFill>
                <a:latin typeface="Verdana"/>
                <a:ea typeface="Verdana"/>
                <a:cs typeface="Verdana"/>
                <a:sym typeface="Verdana"/>
              </a:rPr>
              <a:t>Evaluates the robustness of an intervention when “taken to scale” and implemented in more typical practice settings.</a:t>
            </a:r>
            <a:endParaRPr/>
          </a:p>
          <a:p>
            <a:pPr indent="0" lvl="0" marL="0" marR="0" rtl="0" algn="ctr">
              <a:spcBef>
                <a:spcPts val="280"/>
              </a:spcBef>
              <a:spcAft>
                <a:spcPts val="0"/>
              </a:spcAft>
              <a:buClr>
                <a:schemeClr val="lt1"/>
              </a:buClr>
              <a:buFont typeface="Arial"/>
              <a:buNone/>
            </a:pPr>
            <a:r>
              <a:t/>
            </a:r>
            <a:endParaRPr b="0" i="0" sz="1400" u="none" cap="none" strike="noStrike">
              <a:solidFill>
                <a:schemeClr val="lt1"/>
              </a:solidFill>
              <a:latin typeface="Verdana"/>
              <a:ea typeface="Verdana"/>
              <a:cs typeface="Verdana"/>
              <a:sym typeface="Verdana"/>
            </a:endParaRPr>
          </a:p>
          <a:p>
            <a:pPr indent="-342900" lvl="0" marL="342900" marR="0" rtl="0" algn="l">
              <a:lnSpc>
                <a:spcPct val="90000"/>
              </a:lnSpc>
              <a:spcBef>
                <a:spcPts val="360"/>
              </a:spcBef>
              <a:spcAft>
                <a:spcPts val="0"/>
              </a:spcAft>
              <a:buClr>
                <a:schemeClr val="lt1"/>
              </a:buClr>
              <a:buSzPts val="1800"/>
              <a:buFont typeface="Verdana"/>
              <a:buChar char="•"/>
            </a:pPr>
            <a:r>
              <a:rPr b="0" i="0" lang="en-US" sz="1800" u="none" cap="none" strike="noStrike">
                <a:solidFill>
                  <a:schemeClr val="lt1"/>
                </a:solidFill>
                <a:latin typeface="Verdana"/>
                <a:ea typeface="Verdana"/>
                <a:cs typeface="Verdana"/>
                <a:sym typeface="Verdana"/>
              </a:rPr>
              <a:t>Research conducted to answer questions about the impact and robustness of interventions when taken to scale in </a:t>
            </a:r>
            <a:r>
              <a:rPr b="0" i="0" lang="en-US" sz="1800" u="none" cap="none" strike="noStrike">
                <a:solidFill>
                  <a:srgbClr val="FFFF00"/>
                </a:solidFill>
                <a:latin typeface="Verdana"/>
                <a:ea typeface="Verdana"/>
                <a:cs typeface="Verdana"/>
                <a:sym typeface="Verdana"/>
              </a:rPr>
              <a:t>more typical practice settings</a:t>
            </a:r>
            <a:endParaRPr/>
          </a:p>
          <a:p>
            <a:pPr indent="-285750" lvl="0" marL="342900" marR="0" rtl="0" algn="l">
              <a:lnSpc>
                <a:spcPct val="90000"/>
              </a:lnSpc>
              <a:spcBef>
                <a:spcPts val="180"/>
              </a:spcBef>
              <a:spcAft>
                <a:spcPts val="0"/>
              </a:spcAft>
              <a:buClr>
                <a:schemeClr val="lt1"/>
              </a:buClr>
              <a:buSzPts val="900"/>
              <a:buFont typeface="Arial"/>
              <a:buNone/>
            </a:pPr>
            <a:r>
              <a:t/>
            </a:r>
            <a:endParaRPr b="0" i="0" sz="900" u="none" cap="none" strike="noStrike">
              <a:solidFill>
                <a:schemeClr val="lt1"/>
              </a:solidFill>
              <a:latin typeface="Verdana"/>
              <a:ea typeface="Verdana"/>
              <a:cs typeface="Verdana"/>
              <a:sym typeface="Verdana"/>
            </a:endParaRPr>
          </a:p>
          <a:p>
            <a:pPr indent="-342900" lvl="0" marL="342900" marR="0" rtl="0" algn="l">
              <a:lnSpc>
                <a:spcPct val="90000"/>
              </a:lnSpc>
              <a:spcBef>
                <a:spcPts val="360"/>
              </a:spcBef>
              <a:spcAft>
                <a:spcPts val="0"/>
              </a:spcAft>
              <a:buClr>
                <a:schemeClr val="lt1"/>
              </a:buClr>
              <a:buSzPts val="1800"/>
              <a:buFont typeface="Verdana"/>
              <a:buChar char="•"/>
            </a:pPr>
            <a:r>
              <a:rPr b="0" i="0" lang="en-US" sz="1800" u="none" cap="none" strike="noStrike">
                <a:solidFill>
                  <a:schemeClr val="lt1"/>
                </a:solidFill>
                <a:latin typeface="Verdana"/>
                <a:ea typeface="Verdana"/>
                <a:cs typeface="Verdana"/>
                <a:sym typeface="Verdana"/>
              </a:rPr>
              <a:t>Primarily concerned with when an intervention works in the context of the following dimensions. </a:t>
            </a:r>
            <a:endParaRPr/>
          </a:p>
          <a:p>
            <a:pPr indent="-292100" lvl="1" marL="1028700" marR="0" rtl="0" algn="l">
              <a:lnSpc>
                <a:spcPct val="90000"/>
              </a:lnSpc>
              <a:spcBef>
                <a:spcPts val="360"/>
              </a:spcBef>
              <a:spcAft>
                <a:spcPts val="0"/>
              </a:spcAft>
              <a:buClr>
                <a:schemeClr val="lt1"/>
              </a:buClr>
              <a:buSzPts val="1800"/>
              <a:buFont typeface="Noto Sans Symbols"/>
              <a:buChar char="✓"/>
            </a:pPr>
            <a:r>
              <a:rPr b="0" i="0" lang="en-US" sz="1800" u="none" cap="none" strike="noStrike">
                <a:solidFill>
                  <a:schemeClr val="lt1"/>
                </a:solidFill>
                <a:latin typeface="Verdana"/>
                <a:ea typeface="Verdana"/>
                <a:cs typeface="Verdana"/>
                <a:sym typeface="Verdana"/>
              </a:rPr>
              <a:t>characteristics of students, setting</a:t>
            </a:r>
            <a:endParaRPr/>
          </a:p>
          <a:p>
            <a:pPr indent="-292100" lvl="1" marL="1028700" marR="0" rtl="0" algn="l">
              <a:lnSpc>
                <a:spcPct val="90000"/>
              </a:lnSpc>
              <a:spcBef>
                <a:spcPts val="360"/>
              </a:spcBef>
              <a:spcAft>
                <a:spcPts val="0"/>
              </a:spcAft>
              <a:buClr>
                <a:schemeClr val="lt1"/>
              </a:buClr>
              <a:buSzPts val="1800"/>
              <a:buFont typeface="Noto Sans Symbols"/>
              <a:buChar char="✓"/>
            </a:pPr>
            <a:r>
              <a:rPr b="0" i="0" lang="en-US" sz="1800" u="none" cap="none" strike="noStrike">
                <a:solidFill>
                  <a:schemeClr val="lt1"/>
                </a:solidFill>
                <a:latin typeface="Verdana"/>
                <a:ea typeface="Verdana"/>
                <a:cs typeface="Verdana"/>
                <a:sym typeface="Verdana"/>
              </a:rPr>
              <a:t>leadership and instructors</a:t>
            </a:r>
            <a:endParaRPr/>
          </a:p>
          <a:p>
            <a:pPr indent="-292100" lvl="1" marL="1028700" marR="0" rtl="0" algn="l">
              <a:lnSpc>
                <a:spcPct val="90000"/>
              </a:lnSpc>
              <a:spcBef>
                <a:spcPts val="360"/>
              </a:spcBef>
              <a:spcAft>
                <a:spcPts val="0"/>
              </a:spcAft>
              <a:buClr>
                <a:schemeClr val="lt1"/>
              </a:buClr>
              <a:buSzPts val="1800"/>
              <a:buFont typeface="Noto Sans Symbols"/>
              <a:buChar char="✓"/>
            </a:pPr>
            <a:r>
              <a:rPr b="0" i="0" lang="en-US" sz="1800" u="none" cap="none" strike="noStrike">
                <a:solidFill>
                  <a:schemeClr val="lt1"/>
                </a:solidFill>
                <a:latin typeface="Verdana"/>
                <a:ea typeface="Verdana"/>
                <a:cs typeface="Verdana"/>
                <a:sym typeface="Verdana"/>
              </a:rPr>
              <a:t>resources, training available</a:t>
            </a:r>
            <a:endParaRPr/>
          </a:p>
          <a:p>
            <a:pPr indent="-292100" lvl="1" marL="1028700" marR="0" rtl="0" algn="l">
              <a:lnSpc>
                <a:spcPct val="90000"/>
              </a:lnSpc>
              <a:spcBef>
                <a:spcPts val="360"/>
              </a:spcBef>
              <a:spcAft>
                <a:spcPts val="0"/>
              </a:spcAft>
              <a:buClr>
                <a:schemeClr val="lt1"/>
              </a:buClr>
              <a:buSzPts val="1800"/>
              <a:buFont typeface="Noto Sans Symbols"/>
              <a:buChar char="✓"/>
            </a:pPr>
            <a:r>
              <a:rPr b="0" i="0" lang="en-US" sz="1800" u="none" cap="none" strike="noStrike">
                <a:solidFill>
                  <a:schemeClr val="lt1"/>
                </a:solidFill>
                <a:latin typeface="Verdana"/>
                <a:ea typeface="Verdana"/>
                <a:cs typeface="Verdana"/>
                <a:sym typeface="Verdana"/>
              </a:rPr>
              <a:t>culture, level of commitment</a:t>
            </a:r>
            <a:endParaRPr/>
          </a:p>
          <a:p>
            <a:pPr indent="-158750" lvl="1" marL="742950" marR="0" rtl="0" algn="l">
              <a:spcBef>
                <a:spcPts val="400"/>
              </a:spcBef>
              <a:spcAft>
                <a:spcPts val="0"/>
              </a:spcAft>
              <a:buClr>
                <a:schemeClr val="lt1"/>
              </a:buClr>
              <a:buSzPts val="2000"/>
              <a:buFont typeface="Arial"/>
              <a:buNone/>
            </a:pPr>
            <a:r>
              <a:t/>
            </a:r>
            <a:endParaRPr b="0" i="0" sz="2000" u="none" cap="none" strike="noStrike">
              <a:solidFill>
                <a:schemeClr val="lt1"/>
              </a:solidFill>
              <a:latin typeface="Arial"/>
              <a:ea typeface="Arial"/>
              <a:cs typeface="Arial"/>
              <a:sym typeface="Arial"/>
            </a:endParaRPr>
          </a:p>
          <a:p>
            <a:pPr indent="-158750" lvl="1" marL="742950" marR="0" rtl="0" algn="l">
              <a:spcBef>
                <a:spcPts val="400"/>
              </a:spcBef>
              <a:spcAft>
                <a:spcPts val="0"/>
              </a:spcAft>
              <a:buClr>
                <a:schemeClr val="lt1"/>
              </a:buClr>
              <a:buSzPts val="2000"/>
              <a:buFont typeface="Arial"/>
              <a:buNone/>
            </a:pPr>
            <a:r>
              <a:t/>
            </a:r>
            <a:endParaRPr b="0" i="0" sz="2000" u="none" cap="none" strike="noStrike">
              <a:solidFill>
                <a:schemeClr val="lt1"/>
              </a:solidFill>
              <a:latin typeface="Arial"/>
              <a:ea typeface="Arial"/>
              <a:cs typeface="Arial"/>
              <a:sym typeface="Arial"/>
            </a:endParaRPr>
          </a:p>
        </p:txBody>
      </p:sp>
      <p:grpSp>
        <p:nvGrpSpPr>
          <p:cNvPr id="189" name="Google Shape;189;p17"/>
          <p:cNvGrpSpPr/>
          <p:nvPr/>
        </p:nvGrpSpPr>
        <p:grpSpPr>
          <a:xfrm>
            <a:off x="14288" y="0"/>
            <a:ext cx="1524000" cy="6858000"/>
            <a:chOff x="4800" y="0"/>
            <a:chExt cx="960" cy="4320"/>
          </a:xfrm>
        </p:grpSpPr>
        <p:sp>
          <p:nvSpPr>
            <p:cNvPr id="190" name="Google Shape;190;p17"/>
            <p:cNvSpPr/>
            <p:nvPr/>
          </p:nvSpPr>
          <p:spPr>
            <a:xfrm>
              <a:off x="4837" y="2160"/>
              <a:ext cx="875" cy="2160"/>
            </a:xfrm>
            <a:prstGeom prst="rect">
              <a:avLst/>
            </a:prstGeom>
            <a:solidFill>
              <a:srgbClr val="E3D6B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91" name="Google Shape;191;p17"/>
            <p:cNvSpPr/>
            <p:nvPr/>
          </p:nvSpPr>
          <p:spPr>
            <a:xfrm>
              <a:off x="4837" y="1"/>
              <a:ext cx="875" cy="215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descr="Large grid" id="192" name="Google Shape;192;p17"/>
            <p:cNvSpPr/>
            <p:nvPr/>
          </p:nvSpPr>
          <p:spPr>
            <a:xfrm>
              <a:off x="4983" y="202"/>
              <a:ext cx="656" cy="38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93" name="Google Shape;193;p17"/>
            <p:cNvSpPr/>
            <p:nvPr/>
          </p:nvSpPr>
          <p:spPr>
            <a:xfrm>
              <a:off x="4992" y="3456"/>
              <a:ext cx="585"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194" name="Google Shape;194;p17"/>
            <p:cNvSpPr/>
            <p:nvPr/>
          </p:nvSpPr>
          <p:spPr>
            <a:xfrm>
              <a:off x="4995" y="1320"/>
              <a:ext cx="585"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95" name="Google Shape;195;p17"/>
            <p:cNvGrpSpPr/>
            <p:nvPr/>
          </p:nvGrpSpPr>
          <p:grpSpPr>
            <a:xfrm>
              <a:off x="4992" y="253"/>
              <a:ext cx="585" cy="432"/>
              <a:chOff x="1836" y="792"/>
              <a:chExt cx="648" cy="432"/>
            </a:xfrm>
          </p:grpSpPr>
          <p:sp>
            <p:nvSpPr>
              <p:cNvPr id="196" name="Google Shape;196;p17"/>
              <p:cNvSpPr/>
              <p:nvPr/>
            </p:nvSpPr>
            <p:spPr>
              <a:xfrm>
                <a:off x="1836" y="792"/>
                <a:ext cx="648"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97" name="Google Shape;197;p17"/>
              <p:cNvSpPr txBox="1"/>
              <p:nvPr/>
            </p:nvSpPr>
            <p:spPr>
              <a:xfrm>
                <a:off x="1836" y="900"/>
                <a:ext cx="648" cy="21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98" name="Google Shape;198;p17"/>
            <p:cNvSpPr/>
            <p:nvPr/>
          </p:nvSpPr>
          <p:spPr>
            <a:xfrm>
              <a:off x="4992" y="2388"/>
              <a:ext cx="585"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199" name="Google Shape;199;p17"/>
            <p:cNvCxnSpPr>
              <a:stCxn id="196" idx="4"/>
              <a:endCxn id="194" idx="0"/>
            </p:cNvCxnSpPr>
            <p:nvPr/>
          </p:nvCxnSpPr>
          <p:spPr>
            <a:xfrm rot="5400000">
              <a:off x="4985" y="985"/>
              <a:ext cx="600" cy="0"/>
            </a:xfrm>
            <a:prstGeom prst="bentConnector3">
              <a:avLst>
                <a:gd fmla="val -107775" name="adj1"/>
              </a:avLst>
            </a:prstGeom>
            <a:noFill/>
            <a:ln cap="flat" cmpd="sng" w="9525">
              <a:solidFill>
                <a:srgbClr val="333333"/>
              </a:solidFill>
              <a:prstDash val="dot"/>
              <a:miter lim="8000"/>
              <a:headEnd len="sm" w="sm" type="none"/>
              <a:tailEnd len="med" w="med" type="triangle"/>
            </a:ln>
          </p:spPr>
        </p:cxnSp>
        <p:cxnSp>
          <p:nvCxnSpPr>
            <p:cNvPr id="200" name="Google Shape;200;p17"/>
            <p:cNvCxnSpPr>
              <a:stCxn id="194" idx="4"/>
              <a:endCxn id="198" idx="0"/>
            </p:cNvCxnSpPr>
            <p:nvPr/>
          </p:nvCxnSpPr>
          <p:spPr>
            <a:xfrm rot="5400000">
              <a:off x="4988" y="2052"/>
              <a:ext cx="600" cy="0"/>
            </a:xfrm>
            <a:prstGeom prst="bentConnector3">
              <a:avLst>
                <a:gd fmla="val -275188" name="adj1"/>
              </a:avLst>
            </a:prstGeom>
            <a:noFill/>
            <a:ln cap="flat" cmpd="sng" w="9525">
              <a:solidFill>
                <a:srgbClr val="333333"/>
              </a:solidFill>
              <a:prstDash val="dot"/>
              <a:miter lim="8000"/>
              <a:headEnd len="sm" w="sm" type="none"/>
              <a:tailEnd len="med" w="med" type="triangle"/>
            </a:ln>
          </p:spPr>
        </p:cxnSp>
        <p:cxnSp>
          <p:nvCxnSpPr>
            <p:cNvPr id="201" name="Google Shape;201;p17"/>
            <p:cNvCxnSpPr>
              <a:stCxn id="198" idx="4"/>
              <a:endCxn id="193" idx="0"/>
            </p:cNvCxnSpPr>
            <p:nvPr/>
          </p:nvCxnSpPr>
          <p:spPr>
            <a:xfrm>
              <a:off x="5285" y="2820"/>
              <a:ext cx="0" cy="600"/>
            </a:xfrm>
            <a:prstGeom prst="straightConnector1">
              <a:avLst/>
            </a:prstGeom>
            <a:noFill/>
            <a:ln cap="flat" cmpd="sng" w="9525">
              <a:solidFill>
                <a:srgbClr val="333333"/>
              </a:solidFill>
              <a:prstDash val="dot"/>
              <a:round/>
              <a:headEnd len="sm" w="sm" type="none"/>
              <a:tailEnd len="med" w="med" type="triangle"/>
            </a:ln>
          </p:spPr>
        </p:cxnSp>
        <p:cxnSp>
          <p:nvCxnSpPr>
            <p:cNvPr id="202" name="Google Shape;202;p17"/>
            <p:cNvCxnSpPr>
              <a:stCxn id="193" idx="6"/>
              <a:endCxn id="198" idx="6"/>
            </p:cNvCxnSpPr>
            <p:nvPr/>
          </p:nvCxnSpPr>
          <p:spPr>
            <a:xfrm rot="10800000">
              <a:off x="5577" y="2472"/>
              <a:ext cx="0" cy="1200"/>
            </a:xfrm>
            <a:prstGeom prst="bentConnector3">
              <a:avLst>
                <a:gd fmla="val -78239654" name="adj1"/>
              </a:avLst>
            </a:prstGeom>
            <a:noFill/>
            <a:ln cap="flat" cmpd="sng" w="9525">
              <a:solidFill>
                <a:srgbClr val="333333"/>
              </a:solidFill>
              <a:prstDash val="dot"/>
              <a:miter lim="8000"/>
              <a:headEnd len="sm" w="sm" type="none"/>
              <a:tailEnd len="med" w="med" type="triangle"/>
            </a:ln>
          </p:spPr>
        </p:cxnSp>
        <p:cxnSp>
          <p:nvCxnSpPr>
            <p:cNvPr id="203" name="Google Shape;203;p17"/>
            <p:cNvCxnSpPr>
              <a:stCxn id="193" idx="6"/>
              <a:endCxn id="194" idx="6"/>
            </p:cNvCxnSpPr>
            <p:nvPr/>
          </p:nvCxnSpPr>
          <p:spPr>
            <a:xfrm rot="10800000">
              <a:off x="5577" y="1572"/>
              <a:ext cx="0" cy="2100"/>
            </a:xfrm>
            <a:prstGeom prst="bentConnector3">
              <a:avLst>
                <a:gd fmla="val -26079822" name="adj1"/>
              </a:avLst>
            </a:prstGeom>
            <a:noFill/>
            <a:ln cap="flat" cmpd="sng" w="9525">
              <a:solidFill>
                <a:srgbClr val="333333"/>
              </a:solidFill>
              <a:prstDash val="dot"/>
              <a:miter lim="8000"/>
              <a:headEnd len="sm" w="sm" type="none"/>
              <a:tailEnd len="med" w="med" type="triangle"/>
            </a:ln>
          </p:spPr>
        </p:cxnSp>
        <p:cxnSp>
          <p:nvCxnSpPr>
            <p:cNvPr id="204" name="Google Shape;204;p17"/>
            <p:cNvCxnSpPr>
              <a:stCxn id="193" idx="6"/>
              <a:endCxn id="197" idx="3"/>
            </p:cNvCxnSpPr>
            <p:nvPr/>
          </p:nvCxnSpPr>
          <p:spPr>
            <a:xfrm rot="10800000">
              <a:off x="5577" y="372"/>
              <a:ext cx="0" cy="3300"/>
            </a:xfrm>
            <a:prstGeom prst="bentConnector3">
              <a:avLst>
                <a:gd fmla="val -78239654" name="adj1"/>
              </a:avLst>
            </a:prstGeom>
            <a:noFill/>
            <a:ln cap="flat" cmpd="sng" w="9525">
              <a:solidFill>
                <a:srgbClr val="333333"/>
              </a:solidFill>
              <a:prstDash val="dot"/>
              <a:miter lim="8000"/>
              <a:headEnd len="sm" w="sm" type="none"/>
              <a:tailEnd len="med" w="med" type="triangle"/>
            </a:ln>
          </p:spPr>
        </p:cxnSp>
        <p:sp>
          <p:nvSpPr>
            <p:cNvPr id="205" name="Google Shape;205;p17"/>
            <p:cNvSpPr/>
            <p:nvPr/>
          </p:nvSpPr>
          <p:spPr>
            <a:xfrm>
              <a:off x="4822" y="192"/>
              <a:ext cx="182" cy="3984"/>
            </a:xfrm>
            <a:prstGeom prst="downArrow">
              <a:avLst>
                <a:gd fmla="val 61454" name="adj1"/>
                <a:gd fmla="val 87459" name="adj2"/>
              </a:avLst>
            </a:pr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7"/>
            <p:cNvSpPr txBox="1"/>
            <p:nvPr/>
          </p:nvSpPr>
          <p:spPr>
            <a:xfrm rot="5400000">
              <a:off x="2948" y="2062"/>
              <a:ext cx="3886" cy="1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07" name="Google Shape;207;p17"/>
            <p:cNvSpPr txBox="1"/>
            <p:nvPr/>
          </p:nvSpPr>
          <p:spPr>
            <a:xfrm>
              <a:off x="4837" y="4089"/>
              <a:ext cx="766" cy="2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2A0518"/>
                  </a:solidFill>
                  <a:latin typeface="Arial"/>
                  <a:ea typeface="Arial"/>
                  <a:cs typeface="Arial"/>
                  <a:sym typeface="Arial"/>
                </a:rPr>
                <a:t>Practice</a:t>
              </a:r>
              <a:endParaRPr/>
            </a:p>
          </p:txBody>
        </p:sp>
        <p:sp>
          <p:nvSpPr>
            <p:cNvPr id="208" name="Google Shape;208;p17"/>
            <p:cNvSpPr txBox="1"/>
            <p:nvPr/>
          </p:nvSpPr>
          <p:spPr>
            <a:xfrm>
              <a:off x="4837" y="0"/>
              <a:ext cx="766" cy="2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294B4A"/>
                  </a:solidFill>
                  <a:latin typeface="Arial"/>
                  <a:ea typeface="Arial"/>
                  <a:cs typeface="Arial"/>
                  <a:sym typeface="Arial"/>
                </a:rPr>
                <a:t>Research</a:t>
              </a:r>
              <a:endParaRPr/>
            </a:p>
          </p:txBody>
        </p:sp>
        <p:sp>
          <p:nvSpPr>
            <p:cNvPr id="209" name="Google Shape;209;p17"/>
            <p:cNvSpPr txBox="1"/>
            <p:nvPr/>
          </p:nvSpPr>
          <p:spPr>
            <a:xfrm rot="-5400000">
              <a:off x="4495" y="776"/>
              <a:ext cx="1009" cy="2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294B4A"/>
                  </a:solidFill>
                  <a:latin typeface="Arial"/>
                  <a:ea typeface="Arial"/>
                  <a:cs typeface="Arial"/>
                  <a:sym typeface="Arial"/>
                </a:rPr>
                <a:t>Replicability</a:t>
              </a:r>
              <a:endParaRPr/>
            </a:p>
          </p:txBody>
        </p:sp>
        <p:sp>
          <p:nvSpPr>
            <p:cNvPr id="210" name="Google Shape;210;p17"/>
            <p:cNvSpPr txBox="1"/>
            <p:nvPr/>
          </p:nvSpPr>
          <p:spPr>
            <a:xfrm rot="-5400000">
              <a:off x="4445" y="2923"/>
              <a:ext cx="1128" cy="2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2A0518"/>
                  </a:solidFill>
                  <a:latin typeface="Arial"/>
                  <a:ea typeface="Arial"/>
                  <a:cs typeface="Arial"/>
                  <a:sym typeface="Arial"/>
                </a:rPr>
                <a:t>Sustainability</a:t>
              </a:r>
              <a:endParaRPr/>
            </a:p>
          </p:txBody>
        </p:sp>
        <p:sp>
          <p:nvSpPr>
            <p:cNvPr id="211" name="Google Shape;211;p17"/>
            <p:cNvSpPr txBox="1"/>
            <p:nvPr/>
          </p:nvSpPr>
          <p:spPr>
            <a:xfrm>
              <a:off x="4970" y="720"/>
              <a:ext cx="620" cy="32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What works?</a:t>
              </a:r>
              <a:endParaRPr/>
            </a:p>
          </p:txBody>
        </p:sp>
        <p:sp>
          <p:nvSpPr>
            <p:cNvPr id="212" name="Google Shape;212;p17"/>
            <p:cNvSpPr txBox="1"/>
            <p:nvPr/>
          </p:nvSpPr>
          <p:spPr>
            <a:xfrm>
              <a:off x="4991" y="1748"/>
              <a:ext cx="620" cy="4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When does it work?</a:t>
              </a:r>
              <a:endParaRPr/>
            </a:p>
          </p:txBody>
        </p:sp>
        <p:sp>
          <p:nvSpPr>
            <p:cNvPr id="213" name="Google Shape;213;p17"/>
            <p:cNvSpPr txBox="1"/>
            <p:nvPr/>
          </p:nvSpPr>
          <p:spPr>
            <a:xfrm>
              <a:off x="4970" y="2804"/>
              <a:ext cx="620" cy="4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How do we make it work?</a:t>
              </a:r>
              <a:endParaRPr/>
            </a:p>
          </p:txBody>
        </p:sp>
        <p:sp>
          <p:nvSpPr>
            <p:cNvPr id="214" name="Google Shape;214;p17"/>
            <p:cNvSpPr txBox="1"/>
            <p:nvPr/>
          </p:nvSpPr>
          <p:spPr>
            <a:xfrm>
              <a:off x="4800" y="3888"/>
              <a:ext cx="960" cy="1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Is it working?</a:t>
              </a:r>
              <a:endParaRPr/>
            </a:p>
          </p:txBody>
        </p:sp>
        <p:pic>
          <p:nvPicPr>
            <p:cNvPr id="215" name="Google Shape;215;p17"/>
            <p:cNvPicPr preferRelativeResize="0"/>
            <p:nvPr/>
          </p:nvPicPr>
          <p:blipFill rotWithShape="1">
            <a:blip r:embed="rId3">
              <a:alphaModFix/>
            </a:blip>
            <a:srcRect b="0" l="0" r="0" t="0"/>
            <a:stretch/>
          </p:blipFill>
          <p:spPr>
            <a:xfrm>
              <a:off x="5017" y="2552"/>
              <a:ext cx="536" cy="104"/>
            </a:xfrm>
            <a:prstGeom prst="rect">
              <a:avLst/>
            </a:prstGeom>
            <a:noFill/>
            <a:ln>
              <a:noFill/>
            </a:ln>
          </p:spPr>
        </p:pic>
        <p:pic>
          <p:nvPicPr>
            <p:cNvPr id="216" name="Google Shape;216;p17"/>
            <p:cNvPicPr preferRelativeResize="0"/>
            <p:nvPr/>
          </p:nvPicPr>
          <p:blipFill rotWithShape="1">
            <a:blip r:embed="rId4">
              <a:alphaModFix/>
            </a:blip>
            <a:srcRect b="0" l="0" r="0" t="0"/>
            <a:stretch/>
          </p:blipFill>
          <p:spPr>
            <a:xfrm>
              <a:off x="5121" y="417"/>
              <a:ext cx="328" cy="104"/>
            </a:xfrm>
            <a:prstGeom prst="rect">
              <a:avLst/>
            </a:prstGeom>
            <a:noFill/>
            <a:ln>
              <a:noFill/>
            </a:ln>
          </p:spPr>
        </p:pic>
        <p:pic>
          <p:nvPicPr>
            <p:cNvPr id="217" name="Google Shape;217;p17"/>
            <p:cNvPicPr preferRelativeResize="0"/>
            <p:nvPr/>
          </p:nvPicPr>
          <p:blipFill rotWithShape="1">
            <a:blip r:embed="rId5">
              <a:alphaModFix/>
            </a:blip>
            <a:srcRect b="0" l="0" r="0" t="0"/>
            <a:stretch/>
          </p:blipFill>
          <p:spPr>
            <a:xfrm>
              <a:off x="5069" y="3620"/>
              <a:ext cx="432" cy="104"/>
            </a:xfrm>
            <a:prstGeom prst="rect">
              <a:avLst/>
            </a:prstGeom>
            <a:noFill/>
            <a:ln>
              <a:noFill/>
            </a:ln>
          </p:spPr>
        </p:pic>
        <p:pic>
          <p:nvPicPr>
            <p:cNvPr id="218" name="Google Shape;218;p17"/>
            <p:cNvPicPr preferRelativeResize="0"/>
            <p:nvPr/>
          </p:nvPicPr>
          <p:blipFill rotWithShape="1">
            <a:blip r:embed="rId6">
              <a:alphaModFix/>
            </a:blip>
            <a:srcRect b="0" l="0" r="0" t="0"/>
            <a:stretch/>
          </p:blipFill>
          <p:spPr>
            <a:xfrm>
              <a:off x="5016" y="1484"/>
              <a:ext cx="544" cy="104"/>
            </a:xfrm>
            <a:prstGeom prst="rect">
              <a:avLst/>
            </a:prstGeom>
            <a:noFill/>
            <a:ln>
              <a:noFill/>
            </a:ln>
          </p:spPr>
        </p:pic>
      </p:grpSp>
      <p:sp>
        <p:nvSpPr>
          <p:cNvPr id="219" name="Google Shape;219;p17"/>
          <p:cNvSpPr/>
          <p:nvPr/>
        </p:nvSpPr>
        <p:spPr>
          <a:xfrm>
            <a:off x="76200" y="0"/>
            <a:ext cx="1371600" cy="6858000"/>
          </a:xfrm>
          <a:prstGeom prst="rect">
            <a:avLst/>
          </a:prstGeom>
          <a:solidFill>
            <a:schemeClr val="lt1">
              <a:alpha val="60784"/>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220" name="Google Shape;220;p17"/>
          <p:cNvGrpSpPr/>
          <p:nvPr/>
        </p:nvGrpSpPr>
        <p:grpSpPr>
          <a:xfrm>
            <a:off x="311150" y="2095500"/>
            <a:ext cx="984250" cy="1409700"/>
            <a:chOff x="4991" y="1320"/>
            <a:chExt cx="620" cy="888"/>
          </a:xfrm>
        </p:grpSpPr>
        <p:sp>
          <p:nvSpPr>
            <p:cNvPr id="221" name="Google Shape;221;p17"/>
            <p:cNvSpPr/>
            <p:nvPr/>
          </p:nvSpPr>
          <p:spPr>
            <a:xfrm>
              <a:off x="4995" y="1320"/>
              <a:ext cx="585" cy="432"/>
            </a:xfrm>
            <a:prstGeom prst="ellipse">
              <a:avLst/>
            </a:prstGeom>
            <a:solidFill>
              <a:srgbClr val="000066"/>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22" name="Google Shape;222;p17"/>
            <p:cNvSpPr txBox="1"/>
            <p:nvPr/>
          </p:nvSpPr>
          <p:spPr>
            <a:xfrm>
              <a:off x="4991" y="1748"/>
              <a:ext cx="620" cy="4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When does it work?</a:t>
              </a:r>
              <a:endParaRPr/>
            </a:p>
          </p:txBody>
        </p:sp>
        <p:pic>
          <p:nvPicPr>
            <p:cNvPr id="223" name="Google Shape;223;p17"/>
            <p:cNvPicPr preferRelativeResize="0"/>
            <p:nvPr/>
          </p:nvPicPr>
          <p:blipFill rotWithShape="1">
            <a:blip r:embed="rId6">
              <a:alphaModFix/>
            </a:blip>
            <a:srcRect b="0" l="0" r="0" t="0"/>
            <a:stretch/>
          </p:blipFill>
          <p:spPr>
            <a:xfrm>
              <a:off x="5016" y="1484"/>
              <a:ext cx="544" cy="104"/>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8"/>
          <p:cNvSpPr txBox="1"/>
          <p:nvPr>
            <p:ph type="title"/>
          </p:nvPr>
        </p:nvSpPr>
        <p:spPr>
          <a:xfrm>
            <a:off x="685800" y="0"/>
            <a:ext cx="7772400" cy="1219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Verdana"/>
                <a:ea typeface="Verdana"/>
                <a:cs typeface="Verdana"/>
                <a:sym typeface="Verdana"/>
              </a:rPr>
              <a:t>Who Makes a Difference On Student Achievement?</a:t>
            </a:r>
            <a:endParaRPr b="1" i="0" sz="3200" u="none" cap="none" strike="noStrike">
              <a:solidFill>
                <a:srgbClr val="FFFF00"/>
              </a:solidFill>
              <a:latin typeface="Verdana"/>
              <a:ea typeface="Verdana"/>
              <a:cs typeface="Verdana"/>
              <a:sym typeface="Verdana"/>
            </a:endParaRPr>
          </a:p>
        </p:txBody>
      </p:sp>
      <p:grpSp>
        <p:nvGrpSpPr>
          <p:cNvPr id="230" name="Google Shape;230;p18"/>
          <p:cNvGrpSpPr/>
          <p:nvPr/>
        </p:nvGrpSpPr>
        <p:grpSpPr>
          <a:xfrm>
            <a:off x="1143000" y="1295400"/>
            <a:ext cx="6781800" cy="5257800"/>
            <a:chOff x="1143000" y="685800"/>
            <a:chExt cx="6781800" cy="5257800"/>
          </a:xfrm>
        </p:grpSpPr>
        <p:pic>
          <p:nvPicPr>
            <p:cNvPr id="231" name="Google Shape;231;p18"/>
            <p:cNvPicPr preferRelativeResize="0"/>
            <p:nvPr/>
          </p:nvPicPr>
          <p:blipFill rotWithShape="1">
            <a:blip r:embed="rId3">
              <a:alphaModFix/>
            </a:blip>
            <a:srcRect b="0" l="0" r="0" t="0"/>
            <a:stretch/>
          </p:blipFill>
          <p:spPr>
            <a:xfrm>
              <a:off x="1143000" y="685800"/>
              <a:ext cx="6781800" cy="5257800"/>
            </a:xfrm>
            <a:prstGeom prst="rect">
              <a:avLst/>
            </a:prstGeom>
            <a:noFill/>
            <a:ln>
              <a:noFill/>
            </a:ln>
          </p:spPr>
        </p:pic>
        <p:sp>
          <p:nvSpPr>
            <p:cNvPr id="232" name="Google Shape;232;p18"/>
            <p:cNvSpPr txBox="1"/>
            <p:nvPr/>
          </p:nvSpPr>
          <p:spPr>
            <a:xfrm>
              <a:off x="4641864" y="1746943"/>
              <a:ext cx="1758935" cy="13095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lt1"/>
                  </a:solidFill>
                  <a:latin typeface="Verdana"/>
                  <a:ea typeface="Verdana"/>
                  <a:cs typeface="Verdana"/>
                  <a:sym typeface="Verdana"/>
                </a:rPr>
                <a:t>33% Teacher</a:t>
              </a:r>
              <a:endParaRPr/>
            </a:p>
            <a:p>
              <a:pPr indent="0" lvl="0" marL="0" marR="0" rtl="0" algn="l">
                <a:spcBef>
                  <a:spcPts val="0"/>
                </a:spcBef>
                <a:spcAft>
                  <a:spcPts val="0"/>
                </a:spcAft>
                <a:buNone/>
              </a:pPr>
              <a:r>
                <a:rPr b="1" lang="en-US" sz="2400">
                  <a:solidFill>
                    <a:schemeClr val="lt1"/>
                  </a:solidFill>
                  <a:latin typeface="Verdana"/>
                  <a:ea typeface="Verdana"/>
                  <a:cs typeface="Verdana"/>
                  <a:sym typeface="Verdana"/>
                </a:rPr>
                <a:t>Impact</a:t>
              </a:r>
              <a:endParaRPr b="1" sz="2400">
                <a:solidFill>
                  <a:schemeClr val="lt1"/>
                </a:solidFill>
                <a:latin typeface="Verdana"/>
                <a:ea typeface="Verdana"/>
                <a:cs typeface="Verdana"/>
                <a:sym typeface="Verdana"/>
              </a:endParaRPr>
            </a:p>
          </p:txBody>
        </p:sp>
        <p:sp>
          <p:nvSpPr>
            <p:cNvPr id="233" name="Google Shape;233;p18"/>
            <p:cNvSpPr txBox="1"/>
            <p:nvPr/>
          </p:nvSpPr>
          <p:spPr>
            <a:xfrm>
              <a:off x="4052576" y="3756380"/>
              <a:ext cx="2195823" cy="88055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FFFF"/>
                  </a:solidFill>
                  <a:latin typeface="Verdana"/>
                  <a:ea typeface="Verdana"/>
                  <a:cs typeface="Verdana"/>
                  <a:sym typeface="Verdana"/>
                </a:rPr>
                <a:t>25%</a:t>
              </a:r>
              <a:r>
                <a:rPr b="1" lang="en-US" sz="2400">
                  <a:solidFill>
                    <a:srgbClr val="FFFFFF"/>
                  </a:solidFill>
                  <a:latin typeface="Verdana"/>
                  <a:ea typeface="Verdana"/>
                  <a:cs typeface="Verdana"/>
                  <a:sym typeface="Verdana"/>
                </a:rPr>
                <a:t> Principal</a:t>
              </a:r>
              <a:endParaRPr b="1" sz="2400">
                <a:solidFill>
                  <a:srgbClr val="FFFFFF"/>
                </a:solidFill>
                <a:latin typeface="Verdana"/>
                <a:ea typeface="Verdana"/>
                <a:cs typeface="Verdana"/>
                <a:sym typeface="Verdana"/>
              </a:endParaRPr>
            </a:p>
            <a:p>
              <a:pPr indent="0" lvl="0" marL="0" marR="0" rtl="0" algn="l">
                <a:spcBef>
                  <a:spcPts val="0"/>
                </a:spcBef>
                <a:spcAft>
                  <a:spcPts val="0"/>
                </a:spcAft>
                <a:buNone/>
              </a:pPr>
              <a:r>
                <a:rPr b="1" lang="en-US" sz="2400">
                  <a:solidFill>
                    <a:srgbClr val="FFFFFF"/>
                  </a:solidFill>
                  <a:latin typeface="Verdana"/>
                  <a:ea typeface="Verdana"/>
                  <a:cs typeface="Verdana"/>
                  <a:sym typeface="Verdana"/>
                </a:rPr>
                <a:t>Impact</a:t>
              </a:r>
              <a:endParaRPr b="1" sz="2400">
                <a:solidFill>
                  <a:srgbClr val="FFFFFF"/>
                </a:solidFill>
                <a:latin typeface="Verdana"/>
                <a:ea typeface="Verdana"/>
                <a:cs typeface="Verdana"/>
                <a:sym typeface="Verdana"/>
              </a:endParaRPr>
            </a:p>
            <a:p>
              <a:pPr indent="0" lvl="0" marL="0" marR="0" rtl="0" algn="l">
                <a:spcBef>
                  <a:spcPts val="0"/>
                </a:spcBef>
                <a:spcAft>
                  <a:spcPts val="0"/>
                </a:spcAft>
                <a:buNone/>
              </a:pPr>
              <a:r>
                <a:t/>
              </a:r>
              <a:endParaRPr sz="2400"/>
            </a:p>
          </p:txBody>
        </p:sp>
        <p:sp>
          <p:nvSpPr>
            <p:cNvPr id="234" name="Google Shape;234;p18"/>
            <p:cNvSpPr txBox="1"/>
            <p:nvPr/>
          </p:nvSpPr>
          <p:spPr>
            <a:xfrm>
              <a:off x="1183005" y="762000"/>
              <a:ext cx="1915795" cy="54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Verdana"/>
                  <a:ea typeface="Verdana"/>
                  <a:cs typeface="Verdana"/>
                  <a:sym typeface="Verdana"/>
                </a:rPr>
                <a:t>Factors Effecting</a:t>
              </a:r>
              <a:endParaRPr/>
            </a:p>
            <a:p>
              <a:pPr indent="0" lvl="0" marL="0" marR="0" rtl="0" algn="l">
                <a:spcBef>
                  <a:spcPts val="0"/>
                </a:spcBef>
                <a:spcAft>
                  <a:spcPts val="0"/>
                </a:spcAft>
                <a:buNone/>
              </a:pPr>
              <a:r>
                <a:rPr lang="en-US" sz="1800">
                  <a:solidFill>
                    <a:schemeClr val="lt1"/>
                  </a:solidFill>
                  <a:latin typeface="Verdana"/>
                  <a:ea typeface="Verdana"/>
                  <a:cs typeface="Verdana"/>
                  <a:sym typeface="Verdana"/>
                </a:rPr>
                <a:t> Achievement</a:t>
              </a:r>
              <a:endParaRPr/>
            </a:p>
          </p:txBody>
        </p:sp>
        <p:sp>
          <p:nvSpPr>
            <p:cNvPr id="235" name="Google Shape;235;p18"/>
            <p:cNvSpPr txBox="1"/>
            <p:nvPr/>
          </p:nvSpPr>
          <p:spPr>
            <a:xfrm>
              <a:off x="4261068" y="5697166"/>
              <a:ext cx="3663732" cy="24643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rPr>
                <a:t>Marzano, Waters, and McNulty</a:t>
              </a:r>
              <a:r>
                <a:rPr lang="en-US" sz="1600">
                  <a:solidFill>
                    <a:schemeClr val="lt1"/>
                  </a:solidFill>
                </a:rPr>
                <a:t>, 2005</a:t>
              </a:r>
              <a:endParaRPr sz="1600">
                <a:solidFill>
                  <a:schemeClr val="lt1"/>
                </a:solidFill>
              </a:endParaRPr>
            </a:p>
          </p:txBody>
        </p:sp>
        <p:sp>
          <p:nvSpPr>
            <p:cNvPr id="236" name="Google Shape;236;p18"/>
            <p:cNvSpPr txBox="1"/>
            <p:nvPr/>
          </p:nvSpPr>
          <p:spPr>
            <a:xfrm>
              <a:off x="2743200" y="2438400"/>
              <a:ext cx="1447800"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Verdana"/>
                  <a:ea typeface="Verdana"/>
                  <a:cs typeface="Verdana"/>
                  <a:sym typeface="Verdana"/>
                </a:rPr>
                <a:t>Other Factors</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19"/>
          <p:cNvPicPr preferRelativeResize="0"/>
          <p:nvPr/>
        </p:nvPicPr>
        <p:blipFill rotWithShape="1">
          <a:blip r:embed="rId3">
            <a:alphaModFix/>
          </a:blip>
          <a:srcRect b="0" l="0" r="0" t="0"/>
          <a:stretch/>
        </p:blipFill>
        <p:spPr>
          <a:xfrm>
            <a:off x="838200" y="152400"/>
            <a:ext cx="7467600" cy="6096000"/>
          </a:xfrm>
          <a:prstGeom prst="rect">
            <a:avLst/>
          </a:prstGeom>
          <a:noFill/>
          <a:ln>
            <a:noFill/>
          </a:ln>
        </p:spPr>
      </p:pic>
      <p:sp>
        <p:nvSpPr>
          <p:cNvPr id="242" name="Google Shape;242;p19"/>
          <p:cNvSpPr txBox="1"/>
          <p:nvPr/>
        </p:nvSpPr>
        <p:spPr>
          <a:xfrm>
            <a:off x="152400" y="6324600"/>
            <a:ext cx="3276600" cy="3381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accent1"/>
                </a:solidFill>
                <a:latin typeface="Verdana"/>
                <a:ea typeface="Verdana"/>
                <a:cs typeface="Verdana"/>
                <a:sym typeface="Verdana"/>
              </a:rPr>
              <a:t>Janet Twyman, 2014</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0"/>
          <p:cNvSpPr txBox="1"/>
          <p:nvPr>
            <p:ph type="title"/>
          </p:nvPr>
        </p:nvSpPr>
        <p:spPr>
          <a:xfrm>
            <a:off x="838200" y="228600"/>
            <a:ext cx="77724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br>
              <a:rPr b="0" i="0" lang="en-US" sz="2800" u="none" cap="none" strike="noStrike">
                <a:solidFill>
                  <a:srgbClr val="FFFF00"/>
                </a:solidFill>
                <a:latin typeface="Arial"/>
                <a:ea typeface="Arial"/>
                <a:cs typeface="Arial"/>
                <a:sym typeface="Arial"/>
              </a:rPr>
            </a:br>
            <a:r>
              <a:rPr b="0" i="0" lang="en-US" sz="2800" u="none" cap="none" strike="noStrike">
                <a:solidFill>
                  <a:srgbClr val="FFFF00"/>
                </a:solidFill>
                <a:latin typeface="Arial"/>
                <a:ea typeface="Arial"/>
                <a:cs typeface="Arial"/>
                <a:sym typeface="Arial"/>
              </a:rPr>
              <a:t>Classroom Management </a:t>
            </a:r>
            <a:endParaRPr b="0" i="0" sz="2800" u="none" cap="none" strike="noStrike">
              <a:solidFill>
                <a:srgbClr val="FFFF00"/>
              </a:solidFill>
              <a:latin typeface="Arial"/>
              <a:ea typeface="Arial"/>
              <a:cs typeface="Arial"/>
              <a:sym typeface="Arial"/>
            </a:endParaRPr>
          </a:p>
        </p:txBody>
      </p:sp>
      <p:pic>
        <p:nvPicPr>
          <p:cNvPr id="248" name="Google Shape;248;p20"/>
          <p:cNvPicPr preferRelativeResize="0"/>
          <p:nvPr/>
        </p:nvPicPr>
        <p:blipFill rotWithShape="1">
          <a:blip r:embed="rId3">
            <a:alphaModFix/>
          </a:blip>
          <a:srcRect b="0" l="0" r="0" t="0"/>
          <a:stretch/>
        </p:blipFill>
        <p:spPr>
          <a:xfrm>
            <a:off x="82550" y="1471613"/>
            <a:ext cx="8547100" cy="5405437"/>
          </a:xfrm>
          <a:prstGeom prst="rect">
            <a:avLst/>
          </a:prstGeom>
          <a:noFill/>
          <a:ln>
            <a:noFill/>
          </a:ln>
        </p:spPr>
      </p:pic>
      <p:sp>
        <p:nvSpPr>
          <p:cNvPr id="249" name="Google Shape;249;p20"/>
          <p:cNvSpPr/>
          <p:nvPr/>
        </p:nvSpPr>
        <p:spPr>
          <a:xfrm>
            <a:off x="1079500" y="2349500"/>
            <a:ext cx="1333500" cy="596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Appropriate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Behavior</a:t>
            </a:r>
            <a:endParaRPr/>
          </a:p>
        </p:txBody>
      </p:sp>
      <p:sp>
        <p:nvSpPr>
          <p:cNvPr id="250" name="Google Shape;250;p20"/>
          <p:cNvSpPr/>
          <p:nvPr/>
        </p:nvSpPr>
        <p:spPr>
          <a:xfrm>
            <a:off x="4927600" y="3263900"/>
            <a:ext cx="3225800" cy="33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Classroom Management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1"/>
          <p:cNvSpPr txBox="1"/>
          <p:nvPr>
            <p:ph type="title"/>
          </p:nvPr>
        </p:nvSpPr>
        <p:spPr>
          <a:xfrm>
            <a:off x="762000" y="457200"/>
            <a:ext cx="77724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rgbClr val="FFFF00"/>
                </a:solidFill>
                <a:latin typeface="Arial"/>
                <a:ea typeface="Arial"/>
                <a:cs typeface="Arial"/>
                <a:sym typeface="Arial"/>
              </a:rPr>
              <a:t>Instructional Delivery</a:t>
            </a:r>
            <a:endParaRPr b="1" i="0" sz="4000" u="none" cap="none" strike="noStrike">
              <a:solidFill>
                <a:srgbClr val="FFFF00"/>
              </a:solidFill>
              <a:latin typeface="Arial"/>
              <a:ea typeface="Arial"/>
              <a:cs typeface="Arial"/>
              <a:sym typeface="Arial"/>
            </a:endParaRPr>
          </a:p>
        </p:txBody>
      </p:sp>
      <p:pic>
        <p:nvPicPr>
          <p:cNvPr descr="effective instructional strategies.tiff" id="256" name="Google Shape;256;p21"/>
          <p:cNvPicPr preferRelativeResize="0"/>
          <p:nvPr/>
        </p:nvPicPr>
        <p:blipFill rotWithShape="1">
          <a:blip r:embed="rId3">
            <a:alphaModFix/>
          </a:blip>
          <a:srcRect b="0" l="0" r="0" t="0"/>
          <a:stretch/>
        </p:blipFill>
        <p:spPr>
          <a:xfrm>
            <a:off x="0" y="1600200"/>
            <a:ext cx="9144000" cy="41100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