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2e4d7f8f5_0_128:notes"/>
          <p:cNvSpPr/>
          <p:nvPr>
            <p:ph idx="2" type="sldImg"/>
          </p:nvPr>
        </p:nvSpPr>
        <p:spPr>
          <a:xfrm>
            <a:off x="2104484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62e4d7f8f5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264945" y="5542289"/>
            <a:ext cx="7242600" cy="15498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264945" y="1086507"/>
            <a:ext cx="2386800" cy="14775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16713" y="880293"/>
            <a:ext cx="5412600" cy="80001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198575" y="1415969"/>
            <a:ext cx="3261600" cy="7225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rtl="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rtl="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 rtl="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 algn="r">
              <a:buNone/>
              <a:defRPr sz="1200">
                <a:solidFill>
                  <a:schemeClr val="dk2"/>
                </a:solidFill>
              </a:defRPr>
            </a:lvl1pPr>
            <a:lvl2pPr lvl="1" rtl="0" algn="r">
              <a:buNone/>
              <a:defRPr sz="1200">
                <a:solidFill>
                  <a:schemeClr val="dk2"/>
                </a:solidFill>
              </a:defRPr>
            </a:lvl2pPr>
            <a:lvl3pPr lvl="2" rtl="0" algn="r">
              <a:buNone/>
              <a:defRPr sz="1200">
                <a:solidFill>
                  <a:schemeClr val="dk2"/>
                </a:solidFill>
              </a:defRPr>
            </a:lvl3pPr>
            <a:lvl4pPr lvl="3" rtl="0" algn="r">
              <a:buNone/>
              <a:defRPr sz="1200">
                <a:solidFill>
                  <a:schemeClr val="dk2"/>
                </a:solidFill>
              </a:defRPr>
            </a:lvl4pPr>
            <a:lvl5pPr lvl="4" rtl="0" algn="r">
              <a:buNone/>
              <a:defRPr sz="1200">
                <a:solidFill>
                  <a:schemeClr val="dk2"/>
                </a:solidFill>
              </a:defRPr>
            </a:lvl5pPr>
            <a:lvl6pPr lvl="5" rtl="0" algn="r">
              <a:buNone/>
              <a:defRPr sz="1200">
                <a:solidFill>
                  <a:schemeClr val="dk2"/>
                </a:solidFill>
              </a:defRPr>
            </a:lvl6pPr>
            <a:lvl7pPr lvl="6" rtl="0" algn="r">
              <a:buNone/>
              <a:defRPr sz="1200">
                <a:solidFill>
                  <a:schemeClr val="dk2"/>
                </a:solidFill>
              </a:defRPr>
            </a:lvl7pPr>
            <a:lvl8pPr lvl="7" rtl="0" algn="r">
              <a:buNone/>
              <a:defRPr sz="1200">
                <a:solidFill>
                  <a:schemeClr val="dk2"/>
                </a:solidFill>
              </a:defRPr>
            </a:lvl8pPr>
            <a:lvl9pPr lvl="8" rtl="0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/>
        </p:nvSpPr>
        <p:spPr>
          <a:xfrm>
            <a:off x="5220025" y="571850"/>
            <a:ext cx="21618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Nombre</a:t>
            </a:r>
            <a:r>
              <a:rPr lang="en" sz="1000"/>
              <a:t>: ____________________</a:t>
            </a:r>
            <a:endParaRPr sz="1000"/>
          </a:p>
        </p:txBody>
      </p:sp>
      <p:sp>
        <p:nvSpPr>
          <p:cNvPr id="100" name="Google Shape;100;p25"/>
          <p:cNvSpPr txBox="1"/>
          <p:nvPr/>
        </p:nvSpPr>
        <p:spPr>
          <a:xfrm>
            <a:off x="528000" y="225950"/>
            <a:ext cx="5035200" cy="6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Oswald"/>
                <a:ea typeface="Oswald"/>
                <a:cs typeface="Oswald"/>
                <a:sym typeface="Oswald"/>
              </a:rPr>
              <a:t>Tormenta de hielo en verano</a:t>
            </a:r>
            <a:r>
              <a:rPr lang="en" sz="1200"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3000">
                <a:latin typeface="Oswald"/>
                <a:ea typeface="Oswald"/>
                <a:cs typeface="Oswald"/>
                <a:sym typeface="Oswald"/>
              </a:rPr>
              <a:t>-</a:t>
            </a:r>
            <a:r>
              <a:rPr lang="en" sz="1200"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3000">
                <a:latin typeface="Oswald"/>
                <a:ea typeface="Oswald"/>
                <a:cs typeface="Oswald"/>
                <a:sym typeface="Oswald"/>
              </a:rPr>
              <a:t>Protección contra el granizo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1" name="Google Shape;101;p25"/>
          <p:cNvSpPr/>
          <p:nvPr/>
        </p:nvSpPr>
        <p:spPr>
          <a:xfrm flipH="1" rot="10800000">
            <a:off x="528000" y="1214650"/>
            <a:ext cx="6716400" cy="7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5"/>
          <p:cNvSpPr txBox="1"/>
          <p:nvPr/>
        </p:nvSpPr>
        <p:spPr>
          <a:xfrm>
            <a:off x="0" y="-406900"/>
            <a:ext cx="6182400" cy="2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  <a:highlight>
                  <a:srgbClr val="FFFF00"/>
                </a:highlight>
              </a:rPr>
              <a:t> ✎  </a:t>
            </a:r>
            <a:r>
              <a:rPr b="1" lang="en" sz="1000">
                <a:solidFill>
                  <a:srgbClr val="000000"/>
                </a:solidFill>
                <a:highlight>
                  <a:srgbClr val="FFFF00"/>
                </a:highlight>
              </a:rPr>
              <a:t>Want to edit this worksheet or print?  </a:t>
            </a:r>
            <a:r>
              <a:rPr lang="en" sz="1000">
                <a:solidFill>
                  <a:srgbClr val="000000"/>
                </a:solidFill>
                <a:highlight>
                  <a:srgbClr val="FFFF00"/>
                </a:highlight>
              </a:rPr>
              <a:t>Go to File &gt; Make a Copy, and edit away--or go to File &gt; Print </a:t>
            </a:r>
            <a:r>
              <a:rPr lang="en" sz="1000">
                <a:solidFill>
                  <a:srgbClr val="FFFF00"/>
                </a:solidFill>
              </a:rPr>
              <a:t>: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03" name="Google Shape;103;p25"/>
          <p:cNvSpPr txBox="1"/>
          <p:nvPr/>
        </p:nvSpPr>
        <p:spPr>
          <a:xfrm>
            <a:off x="528000" y="3086863"/>
            <a:ext cx="6716400" cy="323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Dibuja tu aparato: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04" name="Google Shape;104;p25"/>
          <p:cNvSpPr txBox="1"/>
          <p:nvPr/>
        </p:nvSpPr>
        <p:spPr>
          <a:xfrm>
            <a:off x="545175" y="1214650"/>
            <a:ext cx="6716400" cy="16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¿Puedes diseñar un aparato </a:t>
            </a:r>
            <a:r>
              <a:rPr lang="en"/>
              <a:t>que</a:t>
            </a:r>
            <a:r>
              <a:rPr lang="en"/>
              <a:t> proteja a los carros y a los camiones del daño ocasionado por el granizo?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Debe cumplir con 3 propósitos: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Proteger a los carros y camiones durante una granizada.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Doblarse para </a:t>
            </a:r>
            <a:r>
              <a:rPr lang="en"/>
              <a:t>que quepa dentro de un carro o camión.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Ser liviano para que la gente lo pueda instalar fácilmente.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5"/>
          <p:cNvSpPr txBox="1"/>
          <p:nvPr/>
        </p:nvSpPr>
        <p:spPr>
          <a:xfrm>
            <a:off x="528000" y="6303138"/>
            <a:ext cx="6716400" cy="2013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Descríbelo y explica cómo funciona</a:t>
            </a:r>
            <a:r>
              <a:rPr lang="en">
                <a:solidFill>
                  <a:schemeClr val="dk1"/>
                </a:solidFill>
              </a:rPr>
              <a:t>: __________________________________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__________________________________________________________________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__________________________________________________________________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__________________________________________________________________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6" name="Google Shape;106;p25"/>
          <p:cNvSpPr txBox="1"/>
          <p:nvPr/>
        </p:nvSpPr>
        <p:spPr>
          <a:xfrm>
            <a:off x="528000" y="8513700"/>
            <a:ext cx="6716400" cy="669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</a:rPr>
              <a:t>Ponle</a:t>
            </a:r>
            <a:r>
              <a:rPr b="1" lang="en">
                <a:solidFill>
                  <a:schemeClr val="dk1"/>
                </a:solidFill>
              </a:rPr>
              <a:t> un nombre a tu aparato</a:t>
            </a:r>
            <a:r>
              <a:rPr lang="en">
                <a:solidFill>
                  <a:schemeClr val="dk1"/>
                </a:solidFill>
              </a:rPr>
              <a:t>: ______________</a:t>
            </a:r>
            <a:r>
              <a:rPr lang="en">
                <a:solidFill>
                  <a:schemeClr val="dk1"/>
                </a:solidFill>
              </a:rPr>
              <a:t>_</a:t>
            </a:r>
            <a:r>
              <a:rPr lang="en">
                <a:solidFill>
                  <a:schemeClr val="dk1"/>
                </a:solidFill>
              </a:rPr>
              <a:t>_______________________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07" name="Google Shape;107;p25"/>
          <p:cNvPicPr preferRelativeResize="0"/>
          <p:nvPr/>
        </p:nvPicPr>
        <p:blipFill rotWithShape="1">
          <a:blip r:embed="rId3">
            <a:alphaModFix/>
          </a:blip>
          <a:srcRect b="-34811" l="0" r="-3852" t="-11579"/>
          <a:stretch/>
        </p:blipFill>
        <p:spPr>
          <a:xfrm>
            <a:off x="5787763" y="40625"/>
            <a:ext cx="1763323" cy="328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5"/>
          <p:cNvSpPr txBox="1"/>
          <p:nvPr/>
        </p:nvSpPr>
        <p:spPr>
          <a:xfrm>
            <a:off x="5464625" y="269100"/>
            <a:ext cx="2409600" cy="2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Weather &amp; Climate | </a:t>
            </a:r>
            <a:r>
              <a:rPr lang="en" sz="900">
                <a:solidFill>
                  <a:schemeClr val="dk1"/>
                </a:solidFill>
              </a:rPr>
              <a:t>Performance Task</a:t>
            </a:r>
            <a:endParaRPr sz="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