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6" roundtripDataSignature="AMtx7mg4Bq4tfiskfsTRX919qQX80zT+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customschemas.google.com/relationships/presentationmetadata" Target="metadata"/><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idsinfo.nih.gov/guidelines/html/3/perinatal-guidelines/152/overview"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63" name="Google Shape;6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The management of HIV/HCV co-infection in pregnancy is complex because none of the approved HCV oral medications have been evaluated in pregnant women, and the use of ribavirin is contraindicated in pregnancy. </a:t>
            </a:r>
            <a:r>
              <a:rPr b="0" i="0" lang="en-US" sz="1200" u="none" cap="none" strike="noStrike">
                <a:solidFill>
                  <a:srgbClr val="000000"/>
                </a:solidFill>
                <a:latin typeface="Calibri"/>
                <a:ea typeface="Calibri"/>
                <a:cs typeface="Calibri"/>
                <a:sym typeface="Calibri"/>
              </a:rPr>
              <a:t>Ribavirin-associated defects in animals include limb abnormalities, craniofacial defects, anencephaly, and anophthalmia. </a:t>
            </a:r>
            <a:r>
              <a:rPr b="0" i="0" lang="en-US" sz="1200" u="none" cap="none" strike="noStrike">
                <a:solidFill>
                  <a:schemeClr val="dk1"/>
                </a:solidFill>
                <a:latin typeface="Calibri"/>
                <a:ea typeface="Calibri"/>
                <a:cs typeface="Calibri"/>
                <a:sym typeface="Calibri"/>
              </a:rPr>
              <a:t>In addition, the risks of perinatal HCV transmission are much lower than of perinatal HIV transmission, and many infected children will clear HCV infection spontaneously, making the balance of risks and benefits for treating HCV in pregnancy different from treating HIV.</a:t>
            </a:r>
            <a:r>
              <a:rPr b="0" baseline="30000" i="0" lang="en-US" sz="1200" u="none" cap="none" strike="noStrike">
                <a:solidFill>
                  <a:schemeClr val="dk1"/>
                </a:solidFill>
                <a:latin typeface="Calibri"/>
                <a:ea typeface="Calibri"/>
                <a:cs typeface="Calibri"/>
                <a:sym typeface="Calibri"/>
              </a:rPr>
              <a:t>1  </a:t>
            </a:r>
            <a:r>
              <a:rPr b="0" i="0" lang="en-US" sz="1200" u="none" cap="none" strike="noStrike">
                <a:solidFill>
                  <a:schemeClr val="dk1"/>
                </a:solidFill>
                <a:latin typeface="Calibri"/>
                <a:ea typeface="Calibri"/>
                <a:cs typeface="Calibri"/>
                <a:sym typeface="Calibri"/>
              </a:rPr>
              <a:t>In general, evaluation of pregnant women with HCV infection, including liver biopsy, can be delayed until &gt;3 months after delivery to allow potential pregnancy-related changes in disease activity to resolve.</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baseline="30000" i="0" sz="1200" u="none" cap="none" strike="noStrike">
              <a:solidFill>
                <a:schemeClr val="dk1"/>
              </a:solidFill>
              <a:latin typeface="Calibri"/>
              <a:ea typeface="Calibri"/>
              <a:cs typeface="Calibri"/>
              <a:sym typeface="Calibri"/>
            </a:endParaRPr>
          </a:p>
        </p:txBody>
      </p:sp>
      <p:sp>
        <p:nvSpPr>
          <p:cNvPr id="128" name="Google Shape;12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An elevation in hepatic enzymes following initiation of ART can occur in women co-infected with HIV/HCV — particularly in those with low CD4 cell counts at treatment initiation — as a result of an immune-mediated flare in HCV disease triggered by immune reconstitution with ART.  HCV infection may increase the hepatotoxic risk of certain ARV agents, specifically PIs and nevirapine.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Pregnant women with HIV/HCV coinfection should be counseled about signs and symptoms of liver toxicity, and transaminase levels should be assessed 1 month after initiation of ARV drugs and then every 3 months thereafter. If hepatic toxicity occurs, consideration may need to be given to substituting a less hepatotoxic drug regimen, and if clinical symptoms or significant elevations of transaminases occur, drugs may need to be temporarily discontinued.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Differentiating between a flare of HCV disease associated with immune reconstitution and drug toxicity often can be difficult; therefore, consultation with an expert in HIV and HCV coinfection is strongly recommended.</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35" name="Google Shape;13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Few data exist on the optimal management of HIV in pregnant women with HIV/HCV co-infection. Recommendations for ARV drug use during pregnancy for treatment of HIV and prevention of perinatal transmission are the same for women who have HIV/HCV coinfection as for those infected only with HIV. Pregnant women with HIV/HCV coinfection receiving ARV drugs should be counseled about signs and symptoms of liver toxicity, and liver transaminases should be assessed 1 month following initiation of ARV drugs and at least every 3 months thereafter during pregnancy.</a:t>
            </a:r>
            <a:endParaRPr b="0" baseline="3000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baseline="3000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baseline="3000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42" name="Google Shape;14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The majority of studies of elective cesarean delivery in women with HCV infection with or without HIV co-infection have found that the procedure does not reduce the risk of perinatal transmission of HCV. Thus, the general recommendations for mode of delivery are the same in women with HIV/HCV coinfection as in those with HIV infection alone. Follow standard obstetrical and HIV guidelines for decisions about mode of delivery in women who are co-infected.</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50" name="Google Shape;15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In the United States, where safe infant feeding alternatives are available and free for women in need, women living with HIV should not breastfeed their infants.</a:t>
            </a:r>
            <a:r>
              <a:rPr b="0" baseline="30000"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Maternal receipt of ART is likely to reduce free virus in breast milk, but the presence of cell-associated virus (intracellular HIV DNA) remains unaffected and, therefore, may continue to pose a transmission risk.  However, clinicians should be aware that women may face social, familial, and personal pressures to consider breastfeeding despite this recommendation. It is important to address possible barriers to formula feeding beginning during the antenatal period.</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There are no current data to suggest that HCV is transmitted by human breast milk.</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59" name="Google Shape;15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66" name="Google Shape;16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Almost all cases of perinatal HIV infection occur as a result of missed opportunities for the uptake of elements of the HIV perinatal prevention cascade (e.g. identification of HIV in pregnancy, effective retention of women in care, and suppression of HIV viral load). Every infant infected with HIV in the United States represents not only a failure of our health system but a missed opportunity to address some of the wider health-related issues and other challenges experienced by the mother, her family and community.</a:t>
            </a:r>
            <a:r>
              <a:rPr b="0" baseline="30000" i="0" lang="en-US" sz="12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t/>
            </a:r>
            <a:endParaRPr b="0" baseline="3000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Critically, missed opportunities for the prevention of perinatal HIV transmission also represent missed opportunities to identify, engage &amp; retain women living with HIV/HCV co-infection in care.</a:t>
            </a:r>
            <a:endParaRPr b="0" baseline="3000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baseline="3000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Missed opportunities for prevention of perinatal HIV transmission also represent missed opportunities to prevent perinatal HCV transmission, since effective treatment of HIV infection is the only intervention available for co-infected pregnant women to reduce the risk of HCV transmission. </a:t>
            </a:r>
            <a:endParaRPr b="0" baseline="3000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 </a:t>
            </a:r>
            <a:endParaRPr b="0" baseline="30000" i="0" sz="1200" u="none" cap="none" strike="noStrike">
              <a:solidFill>
                <a:schemeClr val="dk1"/>
              </a:solidFill>
              <a:latin typeface="Calibri"/>
              <a:ea typeface="Calibri"/>
              <a:cs typeface="Calibri"/>
              <a:sym typeface="Calibri"/>
            </a:endParaRPr>
          </a:p>
        </p:txBody>
      </p:sp>
      <p:sp>
        <p:nvSpPr>
          <p:cNvPr id="173" name="Google Shape;17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Providers should discuss childbearing intentions with men and women of reproductive capacity on an ongoing basis throughout the course of their care. Because more than half of all pregnancies in the United States are unintended,</a:t>
            </a:r>
            <a:r>
              <a:rPr b="0" baseline="30000"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 it is important that comprehensive family planning and preconception care be integrated into routine health visits. In the context of HIV/HCV co-infection, provider awareness of the patient’s fertility desires and intentions are critical to providing appropriate counseling and care.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In addition to the general goals of promoting planned pregnancies and optimizing health outcomes, the goals of preconception care for men and women living with HIV include supporting safer conception strategies for serodifferent or seroconcordant partners and preventing perinatal transmission of HIV.  While no single method (including treatment of the infected partner) is completely protective against transmission of HIV,  advances in antiretroviral therapy (ART) have made transmission of HIV to uninfected partners and to infants almost completely preventable.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80" name="Google Shape;18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Review </a:t>
            </a:r>
            <a:r>
              <a:rPr b="0" i="1" lang="en-US" sz="1200" u="none" cap="none" strike="noStrike">
                <a:solidFill>
                  <a:schemeClr val="dk1"/>
                </a:solidFill>
                <a:latin typeface="Calibri"/>
                <a:ea typeface="Calibri"/>
                <a:cs typeface="Calibri"/>
                <a:sym typeface="Calibri"/>
              </a:rPr>
              <a:t>Preconception Counseling and Care for HIV-Infected Women of Childbearing Age </a:t>
            </a:r>
            <a:r>
              <a:rPr b="0" i="0" lang="en-US" sz="1200" u="sng" cap="none" strike="noStrike">
                <a:solidFill>
                  <a:schemeClr val="hlink"/>
                </a:solidFill>
                <a:latin typeface="Calibri"/>
                <a:ea typeface="Calibri"/>
                <a:cs typeface="Calibri"/>
                <a:sym typeface="Calibri"/>
                <a:hlinkClick r:id="rId2"/>
              </a:rPr>
              <a:t>https://aidsinfo.nih.gov/guidelines/html/3/perinatal-guidelines/152/overview</a:t>
            </a:r>
            <a:r>
              <a:rPr b="0" i="0" lang="en-US" sz="12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87" name="Google Shape;18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Studies suggest published guidelines for HIV preconception care, including recommendations for safer conception for HIV serodifferent and seroconcordant couples are unevenly or incompletely implemented in the United States and that most pregnancies among women living with HIV are unplanned.</a:t>
            </a:r>
            <a:endParaRPr/>
          </a:p>
          <a:p>
            <a:pPr indent="0" lvl="0" marL="0" marR="0" rtl="0" algn="l">
              <a:lnSpc>
                <a:spcPct val="100000"/>
              </a:lnSpc>
              <a:spcBef>
                <a:spcPts val="0"/>
              </a:spcBef>
              <a:spcAft>
                <a:spcPts val="0"/>
              </a:spcAft>
              <a:buSzPts val="1400"/>
              <a:buNone/>
            </a:pPr>
            <a:r>
              <a:t/>
            </a:r>
            <a:endParaRPr b="1" baseline="3000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1" baseline="30000" i="0" sz="1100" u="none" cap="none" strike="noStrike">
              <a:solidFill>
                <a:schemeClr val="dk1"/>
              </a:solidFill>
              <a:latin typeface="Calibri"/>
              <a:ea typeface="Calibri"/>
              <a:cs typeface="Calibri"/>
              <a:sym typeface="Calibri"/>
            </a:endParaRPr>
          </a:p>
        </p:txBody>
      </p:sp>
      <p:sp>
        <p:nvSpPr>
          <p:cNvPr id="194" name="Google Shape;19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71" name="Google Shape;7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Preconception care is not something that occurs in a single clinical visit but, rather, a process of ongoing care and interventions integrated into primary care to address the needs of women during the different stages of reproductive life. Because more than half of all pregnancies in the United States are unintended,</a:t>
            </a:r>
            <a:r>
              <a:rPr b="0" baseline="30000"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 it is important that comprehensive family planning and preconception care be integrated into routine health visits. Providers should initiate and document a nonjudgmental conversation with all women of reproductive age concerning their reproductive desires because women may be reluctant to bring this up themselves.</a:t>
            </a:r>
            <a:endParaRPr/>
          </a:p>
        </p:txBody>
      </p:sp>
      <p:sp>
        <p:nvSpPr>
          <p:cNvPr id="202" name="Google Shape;20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Since 2006, the Centers for Disease Control and Prevention has recommended that opt-out HIV screening be routinely performed for all pregnant women in the first trimester or at entry into care. The earlier HIV infection is identified in pregnancy, the better the chance that antiretroviral therapy (ART) will be effective in lowering viral load and reducing perinatal transmission.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Perinatal HIV transmission can still be reduced by implementing ARV prophylaxis in the third trimester, during L&amp;D, and in the newborn shortly after birth. Therefore, CDC recommends that women at high risk for HIV (based on assessment of risk factors and/or incidence of HIV infection in the setting in which the woman lives) who tested HIV-negative earlier in pregnancy should be retested during the third trimester. CDC recommends that the second HIV test take place during the third trimester, preferably before 36 weeks of gestation. HIV testing in L&amp;D and the postpartum unit serve as a safety net to identify those cases where HIV infection was not detected during prenatal care or prior to delivery.</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Specifically, 3</a:t>
            </a:r>
            <a:r>
              <a:rPr b="0" baseline="30000" i="0" lang="en-US" sz="1200" u="none" cap="none" strike="noStrike">
                <a:solidFill>
                  <a:schemeClr val="dk1"/>
                </a:solidFill>
                <a:latin typeface="Calibri"/>
                <a:ea typeface="Calibri"/>
                <a:cs typeface="Calibri"/>
                <a:sym typeface="Calibri"/>
              </a:rPr>
              <a:t>rd</a:t>
            </a:r>
            <a:r>
              <a:rPr b="0" i="0" lang="en-US" sz="1200" u="none" cap="none" strike="noStrike">
                <a:solidFill>
                  <a:schemeClr val="dk1"/>
                </a:solidFill>
                <a:latin typeface="Calibri"/>
                <a:ea typeface="Calibri"/>
                <a:cs typeface="Calibri"/>
                <a:sym typeface="Calibri"/>
              </a:rPr>
              <a:t> trimester testing is recommended for the following women:</a:t>
            </a:r>
            <a:endParaRPr/>
          </a:p>
          <a:p>
            <a:pPr indent="-171441" lvl="0" marL="17144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Women who receive healthcare in jurisdictions with elevated incidence of HIV or AIDS among women aged 15-45 years. </a:t>
            </a:r>
            <a:endParaRPr/>
          </a:p>
          <a:p>
            <a:pPr indent="-171441" lvl="0" marL="17144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Women who receive health care in facilities with a 1 in 1,000 (.1%) or higher prevalence of HIV amongst women attending prenatal care. </a:t>
            </a:r>
            <a:endParaRPr/>
          </a:p>
          <a:p>
            <a:pPr indent="-171441" lvl="0" marL="17144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Women are considered at high risk for acquiring HIV if they have:</a:t>
            </a:r>
            <a:endParaRPr/>
          </a:p>
          <a:p>
            <a:pPr indent="-184115" lvl="1" marL="628615"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A new partner or multiple sex partners during pregnancy </a:t>
            </a:r>
            <a:endParaRPr/>
          </a:p>
          <a:p>
            <a:pPr indent="-184115" lvl="1" marL="628615"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Sex partner(s) known to be HIV-infected or at high risk  </a:t>
            </a:r>
            <a:endParaRPr/>
          </a:p>
          <a:p>
            <a:pPr indent="-184115" lvl="1" marL="628615"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Engaged in injection drug use or commercial sex work</a:t>
            </a:r>
            <a:endParaRPr/>
          </a:p>
          <a:p>
            <a:pPr indent="-184115" lvl="1" marL="628615"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Diagnosis of another sexually transmitted disease in the last year</a:t>
            </a:r>
            <a:endParaRPr/>
          </a:p>
          <a:p>
            <a:pPr indent="-171441" lvl="0" marL="17144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  Women who have signs or symptoms consistent with acute HIV infection (also referred to as acute retroviral syndrome). </a:t>
            </a:r>
            <a:endParaRPr/>
          </a:p>
          <a:p>
            <a:pPr indent="-95241" lvl="0" marL="171441" marR="0" rtl="0" algn="l">
              <a:lnSpc>
                <a:spcPct val="100000"/>
              </a:lnSpc>
              <a:spcBef>
                <a:spcPts val="0"/>
              </a:spcBef>
              <a:spcAft>
                <a:spcPts val="0"/>
              </a:spcAft>
              <a:buClr>
                <a:schemeClr val="dk1"/>
              </a:buClr>
              <a:buSzPts val="1200"/>
              <a:buFont typeface="Arial"/>
              <a:buNone/>
            </a:pPr>
            <a:r>
              <a:t/>
            </a:r>
            <a:endParaRPr b="1" i="0" sz="1200" u="none" cap="none" strike="noStrike">
              <a:solidFill>
                <a:schemeClr val="dk1"/>
              </a:solidFill>
              <a:latin typeface="Calibri"/>
              <a:ea typeface="Calibri"/>
              <a:cs typeface="Calibri"/>
              <a:sym typeface="Calibri"/>
            </a:endParaRPr>
          </a:p>
        </p:txBody>
      </p:sp>
      <p:sp>
        <p:nvSpPr>
          <p:cNvPr id="209" name="Google Shape;20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Though HIV screening should be a routine part of prenatal care for all pregnant women, prenatal HIV testing rates among a large representative national cohort of privately insured women were only around 75% in one study. HIV testing offers the opportunity to detect HIV infection during prenatal care and/or L&amp;D, so that EMCT interventions can be implemented before the birth, thus reducing the risk of HIV transmission to the infant.</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Among 1632 women who delivered at a single hospital in Baltimore, a setting where HIV incidence is high and 3</a:t>
            </a:r>
            <a:r>
              <a:rPr b="0" baseline="30000" i="0" lang="en-US" sz="1200" u="none" cap="none" strike="noStrike">
                <a:solidFill>
                  <a:schemeClr val="dk1"/>
                </a:solidFill>
                <a:latin typeface="Calibri"/>
                <a:ea typeface="Calibri"/>
                <a:cs typeface="Calibri"/>
                <a:sym typeface="Calibri"/>
              </a:rPr>
              <a:t>rd</a:t>
            </a:r>
            <a:r>
              <a:rPr b="0" i="0" lang="en-US" sz="1200" u="none" cap="none" strike="noStrike">
                <a:solidFill>
                  <a:schemeClr val="dk1"/>
                </a:solidFill>
                <a:latin typeface="Calibri"/>
                <a:ea typeface="Calibri"/>
                <a:cs typeface="Calibri"/>
                <a:sym typeface="Calibri"/>
              </a:rPr>
              <a:t> trimester repeat testing is recommended,</a:t>
            </a:r>
            <a:r>
              <a:rPr b="1" i="0" lang="en-US" sz="1200" u="none" cap="none" strike="noStrike">
                <a:solidFill>
                  <a:schemeClr val="dk1"/>
                </a:solidFill>
                <a:latin typeface="Calibri"/>
                <a:ea typeface="Calibri"/>
                <a:cs typeface="Calibri"/>
                <a:sym typeface="Calibri"/>
              </a:rPr>
              <a:t> HIV</a:t>
            </a:r>
            <a:r>
              <a:rPr b="0" i="0" lang="en-US" sz="1200" u="none" cap="none" strike="noStrike">
                <a:solidFill>
                  <a:schemeClr val="dk1"/>
                </a:solidFill>
                <a:latin typeface="Calibri"/>
                <a:ea typeface="Calibri"/>
                <a:cs typeface="Calibri"/>
                <a:sym typeface="Calibri"/>
              </a:rPr>
              <a:t> retesting was done in 28.4% of women. The odds of having an HIV retest were 15 times higher among women who received prenatal care at a teaching clinic [adjusted odds ratio (aOR): 15.58; 95% confidence interval (CI):, and they were lower among women with private insurance (aOR: 0.54, 95% CI: 0.34-0.86).   The authors suggested that emphasizing an "opt-out" HIV retesting approach through state laws may minimize risk perception, and this is one strategy that can be considered in areas of high HIV incidence to reach the goal of eliminating perinatal HIV transmission in the United States.</a:t>
            </a:r>
            <a:endParaRPr/>
          </a:p>
          <a:p>
            <a:pPr indent="0" lvl="1"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1"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Among HIV-Exposed Infants Born 1996–2000 in 6 cities in the US (Pediatric Spectrum of HIV Disease Cohort), the proportion of HIV-infected women who were tested for HIV before delivery was high, those who were not tested accounted for a large proportion of the missed opportunities among HIV-infected infants and this was a very significant factor in perinatal HIV transmission.</a:t>
            </a:r>
            <a:endParaRPr/>
          </a:p>
        </p:txBody>
      </p:sp>
      <p:sp>
        <p:nvSpPr>
          <p:cNvPr id="216" name="Google Shape;21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HIV testing offers the opportunity to detect HIV infection during prenatal care and/or L&amp;D, so that EMCT interventions can be implemented before the birth, thus reducing the risk of HIV transmission to the infant. Even if the mother’s positive HIV status cannot be determined prior to the infant’s birth, intervention in the immediate postpartum period (i.e., for the infant) will reduce the chance of postpartum transmission. HIV testing in L&amp;D and the postpartum unit serve as a safety net to identify those cases where HIV infection was not detected during prenatal care or prior to delivery.   </a:t>
            </a:r>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Opt-out  testing is recommended. CDC’s definition of opt-out screening: Performing HIV screening after notifying the patient (verbally or in writing) that (1) the test will be performed and (2) the patient may elect to decline or defer testing. Assent is inferred unless the patient declines testing.</a:t>
            </a:r>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Any outpatient setting that provides prenatal care or care to women who are pregnant should establish a program of universally testing pregnant women, and every hospital should establish a policy of universally testing women who present to L&amp;D with undocumented or inconclusive HIV status.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23" name="Google Shape;223;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30" name="Google Shape;23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 large cohort study in Philadelphia</a:t>
            </a:r>
            <a:r>
              <a:rPr b="0" baseline="30000" i="0" lang="en-US" sz="1200" u="none" cap="none" strike="noStrike">
                <a:solidFill>
                  <a:schemeClr val="dk1"/>
                </a:solidFill>
                <a:latin typeface="Calibri"/>
                <a:ea typeface="Calibri"/>
                <a:cs typeface="Calibri"/>
                <a:sym typeface="Calibri"/>
              </a:rPr>
              <a:t>1</a:t>
            </a:r>
            <a:r>
              <a:rPr b="0" i="0" lang="en-US" sz="1200" u="none" cap="none" strike="noStrike">
                <a:solidFill>
                  <a:schemeClr val="dk1"/>
                </a:solidFill>
                <a:latin typeface="Calibri"/>
                <a:ea typeface="Calibri"/>
                <a:cs typeface="Calibri"/>
                <a:sym typeface="Calibri"/>
              </a:rPr>
              <a:t> found that 85% of mother-to-child pairs received ART during pregnancy but only half achieved viral suppression at delivery. These viral suppression rates, although lower than those reported elsewhere, were collected in undisturbed, real life settings, and directly reflect patterns of HIV suppression at delivery from a cohort representative of HIV-infected pregnant women in a major U.S city. Factors associated with both receipt of ART and viral suppression included timing of HIV diagnosis, quality of prenatal care and birth year.   In the univariate analysis, women with active drug use, with inadequate prenatal care, with a late HIV diagnosis (i.e. HIV diagnosis made during instead of before pregnancy) were less likely to receive ART and be suppressed at delivery. These findings are in accordance with prior data showing that late initiation of ART and delayed entry into prenatal care were significantly associated with a detectable viral load at delivery.  In this study’s multivariate analysis, an HIV diagnosis made during pregnancy was strongly associated with poor receipt of ART and viral suppression.</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HIV diagnosis made during pregnancy is strongly associated with poor receipt of ART and viral suppression. An HIV diagnosis made before pregnancy allows time for patients and providers to work through treatment decisions and life adjustments. This process is even more important for women with repeated pregnancies as data show that multiparous women are less likely to adhere to ART because, among other things, the increased child care burden.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1" i="0" sz="1100" u="none" cap="none" strike="noStrike">
              <a:solidFill>
                <a:schemeClr val="dk1"/>
              </a:solidFill>
              <a:latin typeface="Calibri"/>
              <a:ea typeface="Calibri"/>
              <a:cs typeface="Calibri"/>
              <a:sym typeface="Calibri"/>
            </a:endParaRPr>
          </a:p>
        </p:txBody>
      </p:sp>
      <p:sp>
        <p:nvSpPr>
          <p:cNvPr id="237" name="Google Shape;23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baseline="3000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44" name="Google Shape;24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Late initiation of ART and delayed entry into prenatal care were significantly associated with a detectable viral load at delivery. Women with poor engagement in prenatal care are at high-risk of clinical failure during the perinatal periods and should be identified as such during routine care. In addition, measures to optimize viral suppression at delivery should be applied. The role of directly observed therapy and raltegravir intensification has been shown to be beneficial in other populations and should be evaluated among women living with HIV with poor engagement in prenatal care and poor adherence to ART.</a:t>
            </a:r>
            <a:endParaRPr b="0" baseline="3000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baseline="30000" i="0" sz="1200" u="none" cap="none" strike="noStrike">
              <a:solidFill>
                <a:schemeClr val="dk1"/>
              </a:solidFill>
              <a:latin typeface="Calibri"/>
              <a:ea typeface="Calibri"/>
              <a:cs typeface="Calibri"/>
              <a:sym typeface="Calibri"/>
            </a:endParaRPr>
          </a:p>
        </p:txBody>
      </p:sp>
      <p:sp>
        <p:nvSpPr>
          <p:cNvPr id="251" name="Google Shape;25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During the preconception counseling and postpartum periods, providers should identify women who may be victims of intimate partner violence, depression, and other psychological or psychiatric illnesses that may serve as barriers to engagement in care and to treat and gain control of these conditions prior to pregnancy or during the prenatal period.</a:t>
            </a:r>
            <a:endParaRPr b="0" baseline="3000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baseline="3000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baseline="3000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1" baseline="30000" i="0" sz="1200" u="none" cap="none" strike="noStrike">
              <a:solidFill>
                <a:schemeClr val="dk1"/>
              </a:solidFill>
              <a:latin typeface="Calibri"/>
              <a:ea typeface="Calibri"/>
              <a:cs typeface="Calibri"/>
              <a:sym typeface="Calibri"/>
            </a:endParaRPr>
          </a:p>
        </p:txBody>
      </p:sp>
      <p:sp>
        <p:nvSpPr>
          <p:cNvPr id="258" name="Google Shape;258;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The postpartum period provides an opportunity to review and optimize women’s health care. Comprehensive medical care and supportive services are particularly important for HIV-infected women and their families, who often face multiple medical and social challenges. Components of comprehensive care include the following services as needed:</a:t>
            </a:r>
            <a:endParaRPr/>
          </a:p>
          <a:p>
            <a:pPr indent="-171441" lvl="0" marL="17144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Primary, gynecologic/obstetric, and HIV specialty care for the HIV-infected woman;</a:t>
            </a:r>
            <a:endParaRPr/>
          </a:p>
          <a:p>
            <a:pPr indent="-171441" lvl="0" marL="17144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Pediatric care for her infant;</a:t>
            </a:r>
            <a:endParaRPr/>
          </a:p>
          <a:p>
            <a:pPr indent="-171441" lvl="0" marL="17144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Family planning services;</a:t>
            </a:r>
            <a:endParaRPr/>
          </a:p>
          <a:p>
            <a:pPr indent="-171441" lvl="0" marL="17144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Mental health services;</a:t>
            </a:r>
            <a:endParaRPr/>
          </a:p>
          <a:p>
            <a:pPr indent="-171441" lvl="0" marL="17144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Substance abuse treatment;</a:t>
            </a:r>
            <a:endParaRPr/>
          </a:p>
          <a:p>
            <a:pPr indent="-171441" lvl="0" marL="17144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Support services;</a:t>
            </a:r>
            <a:endParaRPr/>
          </a:p>
          <a:p>
            <a:pPr indent="-171441" lvl="0" marL="17144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Coordination of care through case management for a woman, her child(ren), and other family members;</a:t>
            </a:r>
            <a:r>
              <a:rPr b="0" i="1" lang="en-US" sz="1200" u="none" cap="none" strike="noStrike">
                <a:solidFill>
                  <a:schemeClr val="dk1"/>
                </a:solidFill>
                <a:latin typeface="Calibri"/>
                <a:ea typeface="Calibri"/>
                <a:cs typeface="Calibri"/>
                <a:sym typeface="Calibri"/>
              </a:rPr>
              <a:t> and</a:t>
            </a:r>
            <a:endParaRPr b="0" i="0" sz="1200" u="none" cap="none" strike="noStrike">
              <a:solidFill>
                <a:schemeClr val="dk1"/>
              </a:solidFill>
              <a:latin typeface="Calibri"/>
              <a:ea typeface="Calibri"/>
              <a:cs typeface="Calibri"/>
              <a:sym typeface="Calibri"/>
            </a:endParaRPr>
          </a:p>
          <a:p>
            <a:pPr indent="-171441" lvl="0" marL="17144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Prevention of secondary transmission for serodiscordant partners, including counseling on the use of condoms, antiretroviral therapy (ART) to maintain virologic suppression in the infected partner (i.e., Treatment as Prevention [TasP]), and potential use of pre-exposure prophylaxis by the uninfected partner.</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67" name="Google Shape;267;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78" name="Google Shape;7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75" name="Google Shape;27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The postpartum period is a vulnerable time in the HIV care continuum for women living with HIV in the US and globally, with data demonstrating declines in medication adherence and retention in care.</a:t>
            </a:r>
            <a:r>
              <a:rPr b="0" baseline="30000"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The postpartum period is a time of physiological changes following delivery, the potential for postpartum depression, increased child and family responsibilities, and stress associated with infant HIV testing. A busy schedule and a newborn child disrupt a new mother’s medication routines, and scheduling conflicts with work and childcare are a barrier to clinic visits. In general, women put the needs of their children above their health concerns which may lead to their prioritization of pediatric visits over their own HIV visits. Women living with HIV often have multiple health issues, so retention in care is also important for managing co-morbid conditions, such as hypertension  and mental health issues, including postpartum depression.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1" i="0" sz="1200" u="none" cap="none" strike="noStrike">
              <a:solidFill>
                <a:schemeClr val="dk1"/>
              </a:solidFill>
              <a:latin typeface="Calibri"/>
              <a:ea typeface="Calibri"/>
              <a:cs typeface="Calibri"/>
              <a:sym typeface="Calibri"/>
            </a:endParaRPr>
          </a:p>
        </p:txBody>
      </p:sp>
      <p:sp>
        <p:nvSpPr>
          <p:cNvPr id="282" name="Google Shape;28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0" name="Google Shape;29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22222"/>
              </a:buClr>
              <a:buSzPts val="1200"/>
              <a:buFont typeface="Arial"/>
              <a:buNone/>
            </a:pPr>
            <a:r>
              <a:rPr b="0" i="0" lang="en-US" sz="1200" u="none" cap="none" strike="noStrike">
                <a:solidFill>
                  <a:srgbClr val="222222"/>
                </a:solidFill>
                <a:latin typeface="Arial"/>
                <a:ea typeface="Arial"/>
                <a:cs typeface="Arial"/>
                <a:sym typeface="Arial"/>
              </a:rPr>
              <a:t>HIV care engagement during pregnancy and for 2 years postpartum for 598 HIV-infected women (n = 756 deliveries), Philadelphia, 2005-11</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 retrospective cohort analysis in Philadelphia, Pennsylvania found that only 38% of 561 WLWH (695 deliveries) had received HIV care within 3 months postpartum. Only 39% of women were retained during the first year following delivery and that number had dropped to 25% at year two. Early engagement in care was the strongest predictor of long term retention; mothers engaged in HIV care within 90 days postpartum were eleven times more likely to be retained at one year postpartum compared to those who did not.</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91" name="Google Shape;291;p32:notes"/>
          <p:cNvSpPr txBox="1"/>
          <p:nvPr/>
        </p:nvSpPr>
        <p:spPr>
          <a:xfrm>
            <a:off x="3970939" y="8829967"/>
            <a:ext cx="3037840" cy="46482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Two  recent (international) systematic reviews  identified factors related to poor postpartum retention in HIV care that included psychosocial factors such as health beliefs about ART, disclosure to a spouse, stigma and structural-level factors such as access to services, and care coordination across health systems .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An interview/focus group study of postpartum women in a rural southeastern state found that transportation and scheduling conflicts with work and childcare were the major barriers to clinic visits; while a woman wanting to stay healthy for herself and her children was the strongest motivator. Other studies among low-income women in the South showed that demographic characteristics such as young age, black race; social factors such as competing responsibilities for time, lack of social support; and structural factors such as limited access to transportation and experiences of institutionalized stigma, negatively impact engagement in HIV care postpartum.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PP = Post Partum</a:t>
            </a:r>
            <a:endParaRPr b="0" i="0" sz="1200" u="none" cap="none" strike="noStrike">
              <a:solidFill>
                <a:schemeClr val="dk1"/>
              </a:solidFill>
              <a:latin typeface="Calibri"/>
              <a:ea typeface="Calibri"/>
              <a:cs typeface="Calibri"/>
              <a:sym typeface="Calibri"/>
            </a:endParaRPr>
          </a:p>
        </p:txBody>
      </p:sp>
      <p:sp>
        <p:nvSpPr>
          <p:cNvPr id="301" name="Google Shape;301;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Two recent systematic reviews identified factors related to poor postpartum retention in HIV care that included psychosocial factors such as health beliefs about ART, disclosure to a spouse, stigma and structural-level factors such as access to services, and care coordination across health systems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An interview/focus group study of postpartum women in a rural southeastern state found that transportation and scheduling conflicts with work and childcare were the major barriers to clinic visits; while a woman wanting to stay healthy for herself and her children was the strongest motivator. Other studies among low-income women in the South showed that demographic characteristics such as young age, black race; social factors such as competing responsibilities for time, lack of social support; and structural factors such as limited access to transportation and experiences of institutionalized stigma, negatively impact engagement in HIV care postpartum.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08" name="Google Shape;308;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In the postpartum period, limited communication and a poor patient-provider interaction can lead to reduction in care engagement.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Patients cared for by compassionate providers who use a patient-centered and non-stigmatizing approach are more likely to receive ART and have an undetectable VL.</a:t>
            </a:r>
            <a:endParaRPr b="0" baseline="3000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15" name="Google Shape;315;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Case management has been shown to significantly increase the use of HIV care, to  decrease structural barriers to care.   Care coordination is the deliberate organization of patient care activities to facilitate the appropriate delivery of health care services and has been shown to improve outcomes in different clinical populations. Case management for PLWH has  been shown to significantly increase the use of HIV care, to  decrease structural barriers to care by helping with transportation, housing and food insecurity and by increasing referrals to mental health and substance abuse programs .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In the US, care for women living with HIV and their infants is often siloed across health systems and even across specialties within the same heath care system. Some women living with HIV may enter prenatal care in one clinic, deliver at a hospital not affiliated with that clinic, and obtain pediatric care at a different site, with very little communication across HIV, obstetric (OB) and pediatric providers. These situations create challenges for providers and patients  and highlight the need for interventions to coordinate care effectively across specialties and locations.  Perinatal HIV case managers have the unique ability to help women navigate the health care system and address barriers to care throughout the perinatal period.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An analysis of data from 898 live births in  Philadelphia (2005 -2013) showed that women who received perinatal case management (PCM) were more likely to achieve viral suppression before delivery and be retained in HIV care at one year postpartum</a:t>
            </a:r>
            <a:r>
              <a:rPr b="0" baseline="30000" i="0" lang="en-US" sz="1200" u="none" cap="none" strike="noStrike">
                <a:solidFill>
                  <a:schemeClr val="dk1"/>
                </a:solidFill>
                <a:latin typeface="Calibri"/>
                <a:ea typeface="Calibri"/>
                <a:cs typeface="Calibri"/>
                <a:sym typeface="Calibri"/>
              </a:rPr>
              <a:t>.</a:t>
            </a:r>
            <a:r>
              <a:rPr b="0" i="0" lang="en-US" sz="1200" u="none" cap="none" strike="noStrike">
                <a:solidFill>
                  <a:schemeClr val="dk1"/>
                </a:solidFill>
                <a:latin typeface="Calibri"/>
                <a:ea typeface="Calibri"/>
                <a:cs typeface="Calibri"/>
                <a:sym typeface="Calibri"/>
              </a:rPr>
              <a:t>   From the same cohort, pregnant and postpartum women with definite or possible depression who were enrolled in perinatal case management had similar outcomes than women without depression, suggesting that PCM support can help improve maternal HIV outcomes among women with depressive symptoms.</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1"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1" i="0" sz="1200" u="none" cap="none" strike="noStrike">
              <a:solidFill>
                <a:schemeClr val="dk1"/>
              </a:solidFill>
              <a:latin typeface="Calibri"/>
              <a:ea typeface="Calibri"/>
              <a:cs typeface="Calibri"/>
              <a:sym typeface="Calibri"/>
            </a:endParaRPr>
          </a:p>
        </p:txBody>
      </p:sp>
      <p:sp>
        <p:nvSpPr>
          <p:cNvPr id="322" name="Google Shape;322;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37: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29" name="Google Shape;329;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38: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u="sng">
                <a:solidFill>
                  <a:schemeClr val="hlink"/>
                </a:solidFill>
              </a:rPr>
              <a:t>https://clinicalinfo.hiv.gov/en/guidelines/perinatal/hepatitis-c-virushiv-coinfection</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85" name="Google Shape;8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51" name="Google Shape;351;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92" name="Google Shape;9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All  women with HIV should be screened for HBV and HCV at entry into general HIV care unless they are known to be previously infected. Women living with HIV should be rescreened for HBV and HCV during each pregnancy, unless they are known to be infected by one or both of these viruses. HCV coinfection is not uncommon in women with HIV, particularly those infected via parenteral use of drugs; among pregnant women with HIV infection in a European cohort, the observed HCV seroprevalence rate was 12%.</a:t>
            </a:r>
            <a:endParaRPr/>
          </a:p>
          <a:p>
            <a:pPr indent="0" lvl="0" marL="0" marR="0" rtl="0" algn="l">
              <a:lnSpc>
                <a:spcPct val="100000"/>
              </a:lnSpc>
              <a:spcBef>
                <a:spcPts val="0"/>
              </a:spcBef>
              <a:spcAft>
                <a:spcPts val="0"/>
              </a:spcAft>
              <a:buSzPts val="1400"/>
              <a:buNone/>
            </a:pPr>
            <a:r>
              <a:t/>
            </a:r>
            <a:endParaRPr b="0" baseline="30000" i="0" sz="1100" u="none" cap="none" strike="noStrike">
              <a:solidFill>
                <a:schemeClr val="dk1"/>
              </a:solidFill>
              <a:latin typeface="Calibri"/>
              <a:ea typeface="Calibri"/>
              <a:cs typeface="Calibri"/>
              <a:sym typeface="Calibri"/>
            </a:endParaRPr>
          </a:p>
          <a:p>
            <a:pPr indent="0" lvl="0" marL="0" marR="0" rtl="0" algn="l">
              <a:lnSpc>
                <a:spcPct val="115000"/>
              </a:lnSpc>
              <a:spcBef>
                <a:spcPts val="998"/>
              </a:spcBef>
              <a:spcAft>
                <a:spcPts val="0"/>
              </a:spcAft>
              <a:buSzPts val="1400"/>
              <a:buNone/>
            </a:pPr>
            <a:r>
              <a:rPr b="0" i="0" lang="en-US" sz="1100" u="none" cap="none" strike="noStrike">
                <a:solidFill>
                  <a:schemeClr val="dk1"/>
                </a:solidFill>
                <a:latin typeface="Calibri"/>
                <a:ea typeface="Calibri"/>
                <a:cs typeface="Calibri"/>
                <a:sym typeface="Calibri"/>
              </a:rPr>
              <a:t>Women coinfected with HIV/HCV who screen negative for HBV (ie, hepatitis B surface antigen [HBsAg]-negative, hepatitis B core antibody-negative, and hepatitis B surface antibody-negative) should receive the HBV vaccine series. Women with HIV infection who are HBsAb negative despite having received the HBV vaccine series may benefit from revaccination. Data indicate no apparent risk to developing fetuses from hepatitis B vaccination, as current vaccines contain noninfectious HBsAg.</a:t>
            </a:r>
            <a:endParaRPr/>
          </a:p>
          <a:p>
            <a:pPr indent="0" lvl="0" marL="0" marR="0" rtl="0" algn="l">
              <a:lnSpc>
                <a:spcPct val="115000"/>
              </a:lnSpc>
              <a:spcBef>
                <a:spcPts val="998"/>
              </a:spcBef>
              <a:spcAft>
                <a:spcPts val="0"/>
              </a:spcAft>
              <a:buSzPts val="1400"/>
              <a:buNone/>
            </a:pPr>
            <a:r>
              <a:t/>
            </a:r>
            <a:endParaRPr b="0" baseline="3000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100" u="none" cap="none" strike="noStrike">
                <a:solidFill>
                  <a:schemeClr val="dk1"/>
                </a:solidFill>
                <a:latin typeface="Calibri"/>
                <a:ea typeface="Calibri"/>
                <a:cs typeface="Calibri"/>
                <a:sym typeface="Calibri"/>
              </a:rPr>
              <a:t>Because of the added risk of hepatic decompensation from acute infection with any viral hepatitis, women with HCV infection should also be screened for both HAV and HBV. Using HAV antibody testing for immunoglobulin G (IgG), if HAV IgG is negative, HIV/HCV-coinfected women should receive the HAV vaccine series. Although the safety of HAV vaccination during pregnancy has not been determined, HAV vaccine is produced from inactivated HAV and the theoretical risk to the developing fetus is expected to be low. </a:t>
            </a:r>
            <a:endParaRPr b="0" i="0" sz="1100" u="none" cap="none" strike="noStrike">
              <a:solidFill>
                <a:schemeClr val="dk1"/>
              </a:solidFill>
              <a:latin typeface="Calibri"/>
              <a:ea typeface="Calibri"/>
              <a:cs typeface="Calibri"/>
              <a:sym typeface="Calibri"/>
            </a:endParaRPr>
          </a:p>
        </p:txBody>
      </p:sp>
      <p:sp>
        <p:nvSpPr>
          <p:cNvPr id="99" name="Google Shape;9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Heterosexual transmission of HCV is uncommon but more likely in those whose partners are coinfected with HIV and HCV.  The primary route of HCV transmission is drug injection via a syringe or other injection paraphernalia (i.e., “cookers,” filters, or water) previously used by an infected person. HCV-seronegative injection drug users should be encouraged to stop using injection drugs by entering a substance abuse treatment program or, if they are unwilling or unable to stop, to reduce the risk of transmission by never sharing needles or injection equipment.</a:t>
            </a:r>
            <a:r>
              <a:rPr b="0" baseline="30000"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 HCV also can be transmitted sexually, especially between HIV-infected MSM. HCV-seronegative patients must be counseled regarding the risk of sexual acquisition. The effectiveness of male condoms in reducing HCV transmission is unknown, nonetheless, barrier precautions are strongly recommended to reduce the risk of STDs, including HCV.</a:t>
            </a:r>
            <a:r>
              <a:rPr b="0" baseline="30000" i="0" lang="en-US" sz="1200" u="none" cap="none" strike="noStrike">
                <a:solidFill>
                  <a:schemeClr val="dk1"/>
                </a:solidFill>
                <a:latin typeface="Calibri"/>
                <a:ea typeface="Calibri"/>
                <a:cs typeface="Calibri"/>
                <a:sym typeface="Calibri"/>
              </a:rPr>
              <a:t>1</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For male partner(s) of a woman living with HIV, clinicians should know if whether the woman is receiving ART and whether a recent evaluation indicates an undetectable viral load. In addition to the known health benefits of viral load suppression, a recent clinical trial (HPTN 052) demonstrated that viral load suppression is highly, but not completely, protective against HIV transmission to a heterosexual partner (96% reduction).   Discuss the role of ART in reducing sexual HIV transmission and in preventing perinatal transmission.</a:t>
            </a:r>
            <a:r>
              <a:rPr b="0" baseline="30000" i="0" lang="en-US" sz="1200" u="none" cap="none" strike="noStrike">
                <a:solidFill>
                  <a:schemeClr val="dk1"/>
                </a:solidFill>
                <a:latin typeface="Calibri"/>
                <a:ea typeface="Calibri"/>
                <a:cs typeface="Calibri"/>
                <a:sym typeface="Calibri"/>
              </a:rPr>
              <a:t>1</a:t>
            </a:r>
            <a:r>
              <a:rPr b="0" i="0" lang="en-US" sz="12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The HIV-negative partner can choose to take PrEP, a combination pill tenofovir disoproxil fumarate plus emtricitabine (TDF/FTC, brand name Truvada®). Current federal guidance recommends that providers address the use of PrEP with HIV-uninfected members of HIV-discordant couples who have condomless sex because of their risk of HIV acquisition. Use of PrEP may reduce, but may not eliminate, the partner’s risk of HIV acquisition; partners should therefore use other effective measures to reduce the risk of HIV acquisition, including safer sexual and drug-injection behaviors.</a:t>
            </a:r>
            <a:r>
              <a:rPr b="0" baseline="30000" i="0" lang="en-US" sz="1200" u="none" cap="none" strike="noStrike">
                <a:solidFill>
                  <a:schemeClr val="dk1"/>
                </a:solidFill>
                <a:latin typeface="Calibri"/>
                <a:ea typeface="Calibri"/>
                <a:cs typeface="Calibri"/>
                <a:sym typeface="Calibri"/>
              </a:rPr>
              <a:t>2 </a:t>
            </a:r>
            <a:endParaRPr b="0" baseline="30000" i="0" sz="1200" u="none" cap="none" strike="noStrike">
              <a:solidFill>
                <a:schemeClr val="dk1"/>
              </a:solidFill>
              <a:latin typeface="Calibri"/>
              <a:ea typeface="Calibri"/>
              <a:cs typeface="Calibri"/>
              <a:sym typeface="Calibri"/>
            </a:endParaRPr>
          </a:p>
        </p:txBody>
      </p:sp>
      <p:sp>
        <p:nvSpPr>
          <p:cNvPr id="106" name="Google Shape;10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Although the HCV viral load appears to peak in the third trimester, pregnancy does not appear to influence the course of HCV infection. Women with chronic HCV generally do quite well during pregnancy, provided that they have not progressed to decompensated cirrhosis.</a:t>
            </a:r>
            <a:r>
              <a:rPr b="0" baseline="30000" i="0" lang="en-US" sz="1200" u="none" cap="none" strike="noStrike">
                <a:solidFill>
                  <a:schemeClr val="dk1"/>
                </a:solidFill>
                <a:latin typeface="Calibri"/>
                <a:ea typeface="Calibri"/>
                <a:cs typeface="Calibri"/>
                <a:sym typeface="Calibri"/>
              </a:rPr>
              <a:t>   </a:t>
            </a:r>
            <a:r>
              <a:rPr b="0" i="0" lang="en-US" sz="1200" u="none" cap="none" strike="noStrike">
                <a:solidFill>
                  <a:schemeClr val="dk1"/>
                </a:solidFill>
                <a:latin typeface="Calibri"/>
                <a:ea typeface="Calibri"/>
                <a:cs typeface="Calibri"/>
                <a:sym typeface="Calibri"/>
              </a:rPr>
              <a:t>However, it is unknown if </a:t>
            </a:r>
            <a:r>
              <a:rPr b="0" i="1" lang="en-US" sz="1200" u="none" cap="none" strike="noStrike">
                <a:solidFill>
                  <a:schemeClr val="dk1"/>
                </a:solidFill>
                <a:latin typeface="Calibri"/>
                <a:ea typeface="Calibri"/>
                <a:cs typeface="Calibri"/>
                <a:sym typeface="Calibri"/>
              </a:rPr>
              <a:t>acute</a:t>
            </a:r>
            <a:r>
              <a:rPr b="0" i="0" lang="en-US" sz="1200" u="none" cap="none" strike="noStrike">
                <a:solidFill>
                  <a:schemeClr val="dk1"/>
                </a:solidFill>
                <a:latin typeface="Calibri"/>
                <a:ea typeface="Calibri"/>
                <a:cs typeface="Calibri"/>
                <a:sym typeface="Calibri"/>
              </a:rPr>
              <a:t> HCV infection during pregnancy is more likely to result in mother-to-child transmission (MTCT) or adverse pregnancy outcomes than </a:t>
            </a:r>
            <a:r>
              <a:rPr b="0" i="1" lang="en-US" sz="1200" u="none" cap="none" strike="noStrike">
                <a:solidFill>
                  <a:schemeClr val="dk1"/>
                </a:solidFill>
                <a:latin typeface="Calibri"/>
                <a:ea typeface="Calibri"/>
                <a:cs typeface="Calibri"/>
                <a:sym typeface="Calibri"/>
              </a:rPr>
              <a:t>chronic </a:t>
            </a:r>
            <a:r>
              <a:rPr b="0" i="0" lang="en-US" sz="1200" u="none" cap="none" strike="noStrike">
                <a:solidFill>
                  <a:schemeClr val="dk1"/>
                </a:solidFill>
                <a:latin typeface="Calibri"/>
                <a:ea typeface="Calibri"/>
                <a:cs typeface="Calibri"/>
                <a:sym typeface="Calibri"/>
              </a:rPr>
              <a:t>infection.  </a:t>
            </a:r>
            <a:endParaRPr b="0" baseline="30000" i="0" sz="1200" u="none" cap="none" strike="noStrike">
              <a:solidFill>
                <a:schemeClr val="dk1"/>
              </a:solidFill>
              <a:latin typeface="Calibri"/>
              <a:ea typeface="Calibri"/>
              <a:cs typeface="Calibri"/>
              <a:sym typeface="Calibri"/>
            </a:endParaRPr>
          </a:p>
        </p:txBody>
      </p:sp>
      <p:sp>
        <p:nvSpPr>
          <p:cNvPr id="114" name="Google Shape;11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In a majority of studies of women with untreated HIV/HCV co-infection, the incidence of perinatal HCV transmission approximately doubles if the mother is co-infected with HIV, with transmission rates between 10% and 20% reported primarily among women not treated with antiretroviral therapy (ART). These higher transmission rates are likely related to an increase in HCV viremia and/or other HIV-related impact on HCV disease activity. However, early and sustained control of HIV viremia with ART may reduce HCV transmission to infants. A European study of perinatal transmission of HCV found that use of effective ART for HIV was associated with a strong trend toward reduction in HCV transmission (odds ratio 0.26, 95% confidence interval, 0.07–1.01).</a:t>
            </a:r>
            <a:endParaRPr b="0" baseline="3000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Maternal HIV/HCV co-infection also may increase the risk of perinatal transmission of HIV. Perinatal HIV transmission may be reduced in HIV/HCV–coinfected pregnant women by following standard recommendations for ART for all women living with HIV, regardless of CD4 T-lymphocyte (CD4) cell count or HIV viral load.</a:t>
            </a:r>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21" name="Google Shape;12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 name="Shape 13"/>
        <p:cNvGrpSpPr/>
        <p:nvPr/>
      </p:nvGrpSpPr>
      <p:grpSpPr>
        <a:xfrm>
          <a:off x="0" y="0"/>
          <a:ext cx="0" cy="0"/>
          <a:chOff x="0" y="0"/>
          <a:chExt cx="0" cy="0"/>
        </a:xfrm>
      </p:grpSpPr>
      <p:sp>
        <p:nvSpPr>
          <p:cNvPr id="14" name="Google Shape;14;p43"/>
          <p:cNvSpPr txBox="1"/>
          <p:nvPr>
            <p:ph type="title"/>
          </p:nvPr>
        </p:nvSpPr>
        <p:spPr>
          <a:xfrm>
            <a:off x="2948888" y="2691240"/>
            <a:ext cx="8534401"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43"/>
          <p:cNvSpPr txBox="1"/>
          <p:nvPr>
            <p:ph idx="1" type="body"/>
          </p:nvPr>
        </p:nvSpPr>
        <p:spPr>
          <a:xfrm>
            <a:off x="2948888" y="4401202"/>
            <a:ext cx="6957016" cy="495641"/>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480"/>
              </a:spcBef>
              <a:spcAft>
                <a:spcPts val="0"/>
              </a:spcAft>
              <a:buClr>
                <a:srgbClr val="7F7F7F"/>
              </a:buClr>
              <a:buSzPts val="2399"/>
              <a:buFont typeface="Arial"/>
              <a:buNone/>
              <a:defRPr b="0" i="0" sz="2399" u="none" cap="none" strike="noStrike">
                <a:solidFill>
                  <a:srgbClr val="7F7F7F"/>
                </a:solidFill>
                <a:latin typeface="Arial"/>
                <a:ea typeface="Arial"/>
                <a:cs typeface="Arial"/>
                <a:sym typeface="Arial"/>
              </a:defRPr>
            </a:lvl1pPr>
            <a:lvl2pPr indent="-465582" lvl="1" marL="914400" marR="0" rtl="0" algn="l">
              <a:spcBef>
                <a:spcPts val="746"/>
              </a:spcBef>
              <a:spcAft>
                <a:spcPts val="0"/>
              </a:spcAft>
              <a:buClr>
                <a:schemeClr val="dk1"/>
              </a:buClr>
              <a:buSzPts val="3732"/>
              <a:buFont typeface="Arial"/>
              <a:buChar char="–"/>
              <a:defRPr b="0" i="0" sz="3732" u="none" cap="none" strike="noStrike">
                <a:solidFill>
                  <a:schemeClr val="dk1"/>
                </a:solidFill>
                <a:latin typeface="Calibri"/>
                <a:ea typeface="Calibri"/>
                <a:cs typeface="Calibri"/>
                <a:sym typeface="Calibri"/>
              </a:defRPr>
            </a:lvl2pPr>
            <a:lvl3pPr indent="-431736" lvl="2" marL="1371600" marR="0" rtl="0" algn="l">
              <a:spcBef>
                <a:spcPts val="640"/>
              </a:spcBef>
              <a:spcAft>
                <a:spcPts val="0"/>
              </a:spcAft>
              <a:buClr>
                <a:schemeClr val="dk1"/>
              </a:buClr>
              <a:buSzPts val="3199"/>
              <a:buFont typeface="Arial"/>
              <a:buChar char="•"/>
              <a:defRPr b="0" i="0" sz="3199" u="none" cap="none" strike="noStrike">
                <a:solidFill>
                  <a:schemeClr val="dk1"/>
                </a:solidFill>
                <a:latin typeface="Calibri"/>
                <a:ea typeface="Calibri"/>
                <a:cs typeface="Calibri"/>
                <a:sym typeface="Calibri"/>
              </a:defRPr>
            </a:lvl3pPr>
            <a:lvl4pPr indent="-397891" lvl="3" marL="18288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4pPr>
            <a:lvl5pPr indent="-397891" lvl="4" marL="22860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5pPr>
            <a:lvl6pPr indent="-397891" lvl="5" marL="27432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9pPr>
          </a:lstStyle>
          <a:p/>
        </p:txBody>
      </p:sp>
      <p:sp>
        <p:nvSpPr>
          <p:cNvPr id="16" name="Google Shape;16;p43"/>
          <p:cNvSpPr txBox="1"/>
          <p:nvPr>
            <p:ph idx="2" type="body"/>
          </p:nvPr>
        </p:nvSpPr>
        <p:spPr>
          <a:xfrm>
            <a:off x="2948888" y="4896843"/>
            <a:ext cx="6957016" cy="495641"/>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480"/>
              </a:spcBef>
              <a:spcAft>
                <a:spcPts val="0"/>
              </a:spcAft>
              <a:buClr>
                <a:srgbClr val="8096B6"/>
              </a:buClr>
              <a:buSzPts val="2399"/>
              <a:buFont typeface="Arial"/>
              <a:buNone/>
              <a:defRPr b="0" i="0" sz="2399" u="none" cap="none" strike="noStrike">
                <a:solidFill>
                  <a:srgbClr val="8096B6"/>
                </a:solidFill>
                <a:latin typeface="Arial"/>
                <a:ea typeface="Arial"/>
                <a:cs typeface="Arial"/>
                <a:sym typeface="Arial"/>
              </a:defRPr>
            </a:lvl1pPr>
            <a:lvl2pPr indent="-465582" lvl="1" marL="914400" marR="0" rtl="0" algn="l">
              <a:spcBef>
                <a:spcPts val="746"/>
              </a:spcBef>
              <a:spcAft>
                <a:spcPts val="0"/>
              </a:spcAft>
              <a:buClr>
                <a:schemeClr val="dk1"/>
              </a:buClr>
              <a:buSzPts val="3732"/>
              <a:buFont typeface="Arial"/>
              <a:buChar char="–"/>
              <a:defRPr b="0" i="0" sz="3732" u="none" cap="none" strike="noStrike">
                <a:solidFill>
                  <a:schemeClr val="dk1"/>
                </a:solidFill>
                <a:latin typeface="Calibri"/>
                <a:ea typeface="Calibri"/>
                <a:cs typeface="Calibri"/>
                <a:sym typeface="Calibri"/>
              </a:defRPr>
            </a:lvl2pPr>
            <a:lvl3pPr indent="-431736" lvl="2" marL="1371600" marR="0" rtl="0" algn="l">
              <a:spcBef>
                <a:spcPts val="640"/>
              </a:spcBef>
              <a:spcAft>
                <a:spcPts val="0"/>
              </a:spcAft>
              <a:buClr>
                <a:schemeClr val="dk1"/>
              </a:buClr>
              <a:buSzPts val="3199"/>
              <a:buFont typeface="Arial"/>
              <a:buChar char="•"/>
              <a:defRPr b="0" i="0" sz="3199" u="none" cap="none" strike="noStrike">
                <a:solidFill>
                  <a:schemeClr val="dk1"/>
                </a:solidFill>
                <a:latin typeface="Calibri"/>
                <a:ea typeface="Calibri"/>
                <a:cs typeface="Calibri"/>
                <a:sym typeface="Calibri"/>
              </a:defRPr>
            </a:lvl3pPr>
            <a:lvl4pPr indent="-397891" lvl="3" marL="18288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4pPr>
            <a:lvl5pPr indent="-397891" lvl="4" marL="22860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5pPr>
            <a:lvl6pPr indent="-397891" lvl="5" marL="27432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Calibri"/>
                <a:ea typeface="Calibri"/>
                <a:cs typeface="Calibri"/>
                <a:sym typeface="Calibri"/>
              </a:defRPr>
            </a:lvl9pPr>
          </a:lstStyle>
          <a:p/>
        </p:txBody>
      </p:sp>
      <p:sp>
        <p:nvSpPr>
          <p:cNvPr id="17" name="Google Shape;17;p43"/>
          <p:cNvSpPr/>
          <p:nvPr/>
        </p:nvSpPr>
        <p:spPr>
          <a:xfrm>
            <a:off x="2948888" y="4097068"/>
            <a:ext cx="8534401" cy="60943"/>
          </a:xfrm>
          <a:prstGeom prst="rect">
            <a:avLst/>
          </a:prstGeom>
          <a:solidFill>
            <a:schemeClr val="accent6"/>
          </a:solidFill>
          <a:ln>
            <a:noFill/>
          </a:ln>
        </p:spPr>
        <p:txBody>
          <a:bodyPr anchorCtr="0" anchor="ctr" bIns="60925" lIns="121875" spcFirstLastPara="1" rIns="121875" wrap="square" tIns="60925">
            <a:noAutofit/>
          </a:bodyPr>
          <a:lstStyle/>
          <a:p>
            <a:pPr indent="0" lvl="0" marL="0" marR="0" rtl="0" algn="l">
              <a:lnSpc>
                <a:spcPct val="100000"/>
              </a:lnSpc>
              <a:spcBef>
                <a:spcPts val="0"/>
              </a:spcBef>
              <a:spcAft>
                <a:spcPts val="0"/>
              </a:spcAft>
              <a:buClr>
                <a:srgbClr val="000000"/>
              </a:buClr>
              <a:buSzPts val="2487"/>
              <a:buFont typeface="Arial"/>
              <a:buNone/>
            </a:pPr>
            <a:r>
              <a:t/>
            </a:r>
            <a:endParaRPr b="0" i="0" sz="2487" u="none" cap="none" strike="noStrike">
              <a:solidFill>
                <a:schemeClr val="lt1"/>
              </a:solidFill>
              <a:latin typeface="Arial"/>
              <a:ea typeface="Arial"/>
              <a:cs typeface="Arial"/>
              <a:sym typeface="Arial"/>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 and Bullets">
  <p:cSld name="Paragraph and Bullets">
    <p:spTree>
      <p:nvGrpSpPr>
        <p:cNvPr id="25" name="Shape 25"/>
        <p:cNvGrpSpPr/>
        <p:nvPr/>
      </p:nvGrpSpPr>
      <p:grpSpPr>
        <a:xfrm>
          <a:off x="0" y="0"/>
          <a:ext cx="0" cy="0"/>
          <a:chOff x="0" y="0"/>
          <a:chExt cx="0" cy="0"/>
        </a:xfrm>
      </p:grpSpPr>
      <p:sp>
        <p:nvSpPr>
          <p:cNvPr id="26" name="Google Shape;26;p45"/>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5"/>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0"/>
              </a:spcBef>
              <a:spcAft>
                <a:spcPts val="0"/>
              </a:spcAft>
              <a:buClr>
                <a:schemeClr val="accent6"/>
              </a:buClr>
              <a:buSzPts val="2400"/>
              <a:buFont typeface="Noto Sans Symbols"/>
              <a:buChar char="▪"/>
              <a:defRPr b="0" i="0" sz="2400" u="none" cap="none" strike="noStrike">
                <a:solidFill>
                  <a:schemeClr val="dk1"/>
                </a:solidFill>
                <a:latin typeface="Arial"/>
                <a:ea typeface="Arial"/>
                <a:cs typeface="Arial"/>
                <a:sym typeface="Arial"/>
              </a:defRPr>
            </a:lvl1pPr>
            <a:lvl2pPr indent="-381000" lvl="1" marL="914400" marR="0" rtl="0" algn="l">
              <a:spcBef>
                <a:spcPts val="1200"/>
              </a:spcBef>
              <a:spcAft>
                <a:spcPts val="0"/>
              </a:spcAft>
              <a:buClr>
                <a:schemeClr val="accent6"/>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spcBef>
                <a:spcPts val="600"/>
              </a:spcBef>
              <a:spcAft>
                <a:spcPts val="0"/>
              </a:spcAft>
              <a:buClr>
                <a:schemeClr val="accent6"/>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spcBef>
                <a:spcPts val="600"/>
              </a:spcBef>
              <a:spcAft>
                <a:spcPts val="0"/>
              </a:spcAft>
              <a:buClr>
                <a:schemeClr val="accent6"/>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spcBef>
                <a:spcPts val="600"/>
              </a:spcBef>
              <a:spcAft>
                <a:spcPts val="0"/>
              </a:spcAft>
              <a:buClr>
                <a:schemeClr val="accent6"/>
              </a:buClr>
              <a:buSzPts val="2400"/>
              <a:buFont typeface="NTR"/>
              <a:buChar char="–"/>
              <a:defRPr b="0" i="0" sz="24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28" name="Google Shape;28;p45"/>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A8A8A"/>
              </a:buClr>
              <a:buSzPts val="1200"/>
              <a:buFont typeface="Arial"/>
              <a:buNone/>
              <a:defRPr sz="1200">
                <a:solidFill>
                  <a:srgbClr val="8A8A8A"/>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29" name="Shape 29"/>
        <p:cNvGrpSpPr/>
        <p:nvPr/>
      </p:nvGrpSpPr>
      <p:grpSpPr>
        <a:xfrm>
          <a:off x="0" y="0"/>
          <a:ext cx="0" cy="0"/>
          <a:chOff x="0" y="0"/>
          <a:chExt cx="0" cy="0"/>
        </a:xfrm>
      </p:grpSpPr>
      <p:sp>
        <p:nvSpPr>
          <p:cNvPr id="30" name="Google Shape;30;p46"/>
          <p:cNvSpPr txBox="1"/>
          <p:nvPr>
            <p:ph type="title"/>
          </p:nvPr>
        </p:nvSpPr>
        <p:spPr>
          <a:xfrm>
            <a:off x="623460" y="1162570"/>
            <a:ext cx="10515163" cy="64891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6"/>
          <p:cNvSpPr txBox="1"/>
          <p:nvPr>
            <p:ph idx="1" type="body"/>
          </p:nvPr>
        </p:nvSpPr>
        <p:spPr>
          <a:xfrm>
            <a:off x="624051" y="2049030"/>
            <a:ext cx="5172786" cy="2986087"/>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0"/>
              </a:spcBef>
              <a:spcAft>
                <a:spcPts val="0"/>
              </a:spcAft>
              <a:buClr>
                <a:schemeClr val="accent6"/>
              </a:buClr>
              <a:buSzPts val="2200"/>
              <a:buFont typeface="Noto Sans Symbols"/>
              <a:buChar char="▪"/>
              <a:defRPr b="0" i="0" sz="2200" u="none" cap="none" strike="noStrike">
                <a:solidFill>
                  <a:schemeClr val="dk1"/>
                </a:solidFill>
                <a:latin typeface="Arial"/>
                <a:ea typeface="Arial"/>
                <a:cs typeface="Arial"/>
                <a:sym typeface="Arial"/>
              </a:defRPr>
            </a:lvl1pPr>
            <a:lvl2pPr indent="-368300" lvl="1" marL="914400" marR="0" rtl="0" algn="l">
              <a:spcBef>
                <a:spcPts val="8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2pPr>
            <a:lvl3pPr indent="-368300" lvl="2" marL="1371600" marR="0" rtl="0" algn="l">
              <a:spcBef>
                <a:spcPts val="8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3pPr>
            <a:lvl4pPr indent="-368300" lvl="3" marL="1828800" marR="0" rtl="0" algn="l">
              <a:spcBef>
                <a:spcPts val="8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4pPr>
            <a:lvl5pPr indent="-368300" lvl="4" marL="2286000" marR="0" rtl="0" algn="l">
              <a:spcBef>
                <a:spcPts val="8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5pPr>
            <a:lvl6pPr indent="-397891" lvl="5" marL="2743200" marR="0" rtl="0" algn="l">
              <a:spcBef>
                <a:spcPts val="8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32" name="Google Shape;32;p46"/>
          <p:cNvSpPr txBox="1"/>
          <p:nvPr>
            <p:ph idx="2" type="body"/>
          </p:nvPr>
        </p:nvSpPr>
        <p:spPr>
          <a:xfrm>
            <a:off x="6016605" y="2049029"/>
            <a:ext cx="5172786" cy="2986087"/>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0"/>
              </a:spcBef>
              <a:spcAft>
                <a:spcPts val="0"/>
              </a:spcAft>
              <a:buClr>
                <a:schemeClr val="accent6"/>
              </a:buClr>
              <a:buSzPts val="2200"/>
              <a:buFont typeface="Noto Sans Symbols"/>
              <a:buChar char="▪"/>
              <a:defRPr b="0" i="0" sz="2200" u="none" cap="none" strike="noStrike">
                <a:solidFill>
                  <a:schemeClr val="dk1"/>
                </a:solidFill>
                <a:latin typeface="Arial"/>
                <a:ea typeface="Arial"/>
                <a:cs typeface="Arial"/>
                <a:sym typeface="Arial"/>
              </a:defRPr>
            </a:lvl1pPr>
            <a:lvl2pPr indent="-368300" lvl="1" marL="914400" marR="0" rtl="0" algn="l">
              <a:spcBef>
                <a:spcPts val="8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2pPr>
            <a:lvl3pPr indent="-368300" lvl="2" marL="1371600" marR="0" rtl="0" algn="l">
              <a:spcBef>
                <a:spcPts val="8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3pPr>
            <a:lvl4pPr indent="-368300" lvl="3" marL="1828800" marR="0" rtl="0" algn="l">
              <a:spcBef>
                <a:spcPts val="8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4pPr>
            <a:lvl5pPr indent="-368300" lvl="4" marL="2286000" marR="0" rtl="0" algn="l">
              <a:spcBef>
                <a:spcPts val="8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5pPr>
            <a:lvl6pPr indent="-397891" lvl="5" marL="2743200" marR="0" rtl="0" algn="l">
              <a:spcBef>
                <a:spcPts val="8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33" name="Google Shape;33;p46"/>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A8A8A"/>
              </a:buClr>
              <a:buSzPts val="1200"/>
              <a:buFont typeface="Arial"/>
              <a:buNone/>
              <a:defRPr sz="1200">
                <a:solidFill>
                  <a:srgbClr val="8A8A8A"/>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 Text and Picture">
  <p:cSld name="1 Col Text and Picture">
    <p:spTree>
      <p:nvGrpSpPr>
        <p:cNvPr id="34" name="Shape 34"/>
        <p:cNvGrpSpPr/>
        <p:nvPr/>
      </p:nvGrpSpPr>
      <p:grpSpPr>
        <a:xfrm>
          <a:off x="0" y="0"/>
          <a:ext cx="0" cy="0"/>
          <a:chOff x="0" y="0"/>
          <a:chExt cx="0" cy="0"/>
        </a:xfrm>
      </p:grpSpPr>
      <p:sp>
        <p:nvSpPr>
          <p:cNvPr id="35" name="Google Shape;35;p47"/>
          <p:cNvSpPr txBox="1"/>
          <p:nvPr>
            <p:ph type="title"/>
          </p:nvPr>
        </p:nvSpPr>
        <p:spPr>
          <a:xfrm>
            <a:off x="623460" y="1154181"/>
            <a:ext cx="10515163" cy="64891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47"/>
          <p:cNvSpPr txBox="1"/>
          <p:nvPr>
            <p:ph idx="1" type="body"/>
          </p:nvPr>
        </p:nvSpPr>
        <p:spPr>
          <a:xfrm>
            <a:off x="624052" y="2040641"/>
            <a:ext cx="5249959" cy="298608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0"/>
              </a:spcBef>
              <a:spcAft>
                <a:spcPts val="0"/>
              </a:spcAft>
              <a:buClr>
                <a:schemeClr val="accent6"/>
              </a:buClr>
              <a:buSzPts val="2400"/>
              <a:buFont typeface="Noto Sans Symbols"/>
              <a:buChar char="▪"/>
              <a:defRPr b="0" i="0" sz="2400" u="none" cap="none" strike="noStrike">
                <a:solidFill>
                  <a:schemeClr val="dk1"/>
                </a:solidFill>
                <a:latin typeface="Arial"/>
                <a:ea typeface="Arial"/>
                <a:cs typeface="Arial"/>
                <a:sym typeface="Arial"/>
              </a:defRPr>
            </a:lvl1pPr>
            <a:lvl2pPr indent="-381000" lvl="1" marL="914400" marR="0" rtl="0" algn="l">
              <a:spcBef>
                <a:spcPts val="800"/>
              </a:spcBef>
              <a:spcAft>
                <a:spcPts val="0"/>
              </a:spcAft>
              <a:buClr>
                <a:schemeClr val="accent6"/>
              </a:buClr>
              <a:buSzPts val="2400"/>
              <a:buFont typeface="Noto Sans Symbols"/>
              <a:buChar char="▪"/>
              <a:defRPr b="0" i="0" sz="2400" u="none" cap="none" strike="noStrike">
                <a:solidFill>
                  <a:schemeClr val="dk1"/>
                </a:solidFill>
                <a:latin typeface="Arial"/>
                <a:ea typeface="Arial"/>
                <a:cs typeface="Arial"/>
                <a:sym typeface="Arial"/>
              </a:defRPr>
            </a:lvl2pPr>
            <a:lvl3pPr indent="-381000" lvl="2" marL="1371600" marR="0" rtl="0" algn="l">
              <a:spcBef>
                <a:spcPts val="800"/>
              </a:spcBef>
              <a:spcAft>
                <a:spcPts val="0"/>
              </a:spcAft>
              <a:buClr>
                <a:schemeClr val="accent6"/>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spcBef>
                <a:spcPts val="800"/>
              </a:spcBef>
              <a:spcAft>
                <a:spcPts val="0"/>
              </a:spcAft>
              <a:buClr>
                <a:schemeClr val="accent6"/>
              </a:buClr>
              <a:buSzPts val="2400"/>
              <a:buFont typeface="NTR"/>
              <a:buChar char="–"/>
              <a:defRPr b="0" i="0" sz="2400" u="none" cap="none" strike="noStrike">
                <a:solidFill>
                  <a:schemeClr val="dk1"/>
                </a:solidFill>
                <a:latin typeface="Arial"/>
                <a:ea typeface="Arial"/>
                <a:cs typeface="Arial"/>
                <a:sym typeface="Arial"/>
              </a:defRPr>
            </a:lvl4pPr>
            <a:lvl5pPr indent="-381000" lvl="4" marL="2286000" marR="0" rtl="0" algn="l">
              <a:spcBef>
                <a:spcPts val="800"/>
              </a:spcBef>
              <a:spcAft>
                <a:spcPts val="0"/>
              </a:spcAft>
              <a:buClr>
                <a:schemeClr val="accent6"/>
              </a:buClr>
              <a:buSzPts val="2400"/>
              <a:buFont typeface="NTR"/>
              <a:buChar char="–"/>
              <a:defRPr b="0" i="0" sz="2400" u="none" cap="none" strike="noStrike">
                <a:solidFill>
                  <a:schemeClr val="dk1"/>
                </a:solidFill>
                <a:latin typeface="Arial"/>
                <a:ea typeface="Arial"/>
                <a:cs typeface="Arial"/>
                <a:sym typeface="Arial"/>
              </a:defRPr>
            </a:lvl5pPr>
            <a:lvl6pPr indent="-397891" lvl="5" marL="2743200" marR="0" rtl="0" algn="l">
              <a:spcBef>
                <a:spcPts val="8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37" name="Google Shape;37;p47"/>
          <p:cNvSpPr/>
          <p:nvPr>
            <p:ph idx="2" type="pic"/>
          </p:nvPr>
        </p:nvSpPr>
        <p:spPr>
          <a:xfrm>
            <a:off x="6096001" y="2042458"/>
            <a:ext cx="5043213" cy="2987675"/>
          </a:xfrm>
          <a:prstGeom prst="rect">
            <a:avLst/>
          </a:prstGeom>
          <a:noFill/>
          <a:ln>
            <a:noFill/>
          </a:ln>
        </p:spPr>
        <p:txBody>
          <a:bodyPr anchorCtr="0" anchor="ctr" bIns="45700" lIns="91425" spcFirstLastPara="1" rIns="91425" wrap="square" tIns="45700">
            <a:noAutofit/>
          </a:bodyPr>
          <a:lstStyle>
            <a:lvl1pPr lvl="0" marR="0" rtl="0" algn="ctr">
              <a:spcBef>
                <a:spcPts val="280"/>
              </a:spcBef>
              <a:spcAft>
                <a:spcPts val="0"/>
              </a:spcAft>
              <a:buClr>
                <a:schemeClr val="accent6"/>
              </a:buClr>
              <a:buSzPts val="1400"/>
              <a:buFont typeface="Arial"/>
              <a:buNone/>
              <a:defRPr b="0" i="0" sz="1400" u="none" cap="none" strike="noStrike">
                <a:solidFill>
                  <a:schemeClr val="accent6"/>
                </a:solidFill>
                <a:latin typeface="Arial"/>
                <a:ea typeface="Arial"/>
                <a:cs typeface="Arial"/>
                <a:sym typeface="Arial"/>
              </a:defRPr>
            </a:lvl1pPr>
            <a:lvl2pPr lvl="1" marR="0" rtl="0" algn="l">
              <a:spcBef>
                <a:spcPts val="520"/>
              </a:spcBef>
              <a:spcAft>
                <a:spcPts val="0"/>
              </a:spcAft>
              <a:buClr>
                <a:schemeClr val="accent6"/>
              </a:buClr>
              <a:buSzPts val="2600"/>
              <a:buFont typeface="Noto Sans Symbols"/>
              <a:buChar char="▪"/>
              <a:defRPr b="0" i="0" sz="2600" u="none" cap="none" strike="noStrike">
                <a:solidFill>
                  <a:schemeClr val="dk1"/>
                </a:solidFill>
                <a:latin typeface="Arial"/>
                <a:ea typeface="Arial"/>
                <a:cs typeface="Arial"/>
                <a:sym typeface="Arial"/>
              </a:defRPr>
            </a:lvl2pPr>
            <a:lvl3pPr lvl="2" marR="0" rtl="0" algn="l">
              <a:spcBef>
                <a:spcPts val="520"/>
              </a:spcBef>
              <a:spcAft>
                <a:spcPts val="0"/>
              </a:spcAft>
              <a:buClr>
                <a:schemeClr val="accent6"/>
              </a:buClr>
              <a:buSzPts val="2600"/>
              <a:buFont typeface="Arial"/>
              <a:buChar char="⎯"/>
              <a:defRPr b="0" i="0" sz="2600" u="none" cap="none" strike="noStrike">
                <a:solidFill>
                  <a:schemeClr val="dk1"/>
                </a:solidFill>
                <a:latin typeface="Arial"/>
                <a:ea typeface="Arial"/>
                <a:cs typeface="Arial"/>
                <a:sym typeface="Arial"/>
              </a:defRPr>
            </a:lvl3pPr>
            <a:lvl4pPr lvl="3"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4pPr>
            <a:lvl5pPr lvl="4"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5pPr>
            <a:lvl6pPr lvl="5"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lvl="6"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lvl="7"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lvl="8"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38" name="Google Shape;38;p47"/>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A8A8A"/>
              </a:buClr>
              <a:buSzPts val="1200"/>
              <a:buFont typeface="Arial"/>
              <a:buNone/>
              <a:defRPr sz="1200">
                <a:solidFill>
                  <a:srgbClr val="8A8A8A"/>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olumn">
  <p:cSld name="3-column">
    <p:spTree>
      <p:nvGrpSpPr>
        <p:cNvPr id="39" name="Shape 39"/>
        <p:cNvGrpSpPr/>
        <p:nvPr/>
      </p:nvGrpSpPr>
      <p:grpSpPr>
        <a:xfrm>
          <a:off x="0" y="0"/>
          <a:ext cx="0" cy="0"/>
          <a:chOff x="0" y="0"/>
          <a:chExt cx="0" cy="0"/>
        </a:xfrm>
      </p:grpSpPr>
      <p:sp>
        <p:nvSpPr>
          <p:cNvPr id="40" name="Google Shape;40;p48"/>
          <p:cNvSpPr txBox="1"/>
          <p:nvPr>
            <p:ph type="title"/>
          </p:nvPr>
        </p:nvSpPr>
        <p:spPr>
          <a:xfrm>
            <a:off x="623460" y="1137403"/>
            <a:ext cx="10515163" cy="64891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48"/>
          <p:cNvSpPr txBox="1"/>
          <p:nvPr>
            <p:ph idx="1" type="body"/>
          </p:nvPr>
        </p:nvSpPr>
        <p:spPr>
          <a:xfrm>
            <a:off x="623459" y="2085597"/>
            <a:ext cx="3444653"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200"/>
              <a:buFont typeface="Arial"/>
              <a:buNone/>
              <a:defRPr b="0" i="0" sz="2200" u="none" cap="none" strike="noStrike">
                <a:solidFill>
                  <a:schemeClr val="dk1"/>
                </a:solidFill>
                <a:latin typeface="Arial"/>
                <a:ea typeface="Arial"/>
                <a:cs typeface="Arial"/>
                <a:sym typeface="Arial"/>
              </a:defRPr>
            </a:lvl1pPr>
            <a:lvl2pPr indent="-368300" lvl="1" marL="914400" marR="0" rtl="0" algn="l">
              <a:spcBef>
                <a:spcPts val="1200"/>
              </a:spcBef>
              <a:spcAft>
                <a:spcPts val="0"/>
              </a:spcAft>
              <a:buClr>
                <a:schemeClr val="accent6"/>
              </a:buClr>
              <a:buSzPts val="2200"/>
              <a:buFont typeface="Noto Sans Symbols"/>
              <a:buChar char="▪"/>
              <a:defRPr b="0" i="0" sz="2200" u="none" cap="none" strike="noStrike">
                <a:solidFill>
                  <a:schemeClr val="dk1"/>
                </a:solidFill>
                <a:latin typeface="Arial"/>
                <a:ea typeface="Arial"/>
                <a:cs typeface="Arial"/>
                <a:sym typeface="Arial"/>
              </a:defRPr>
            </a:lvl2pPr>
            <a:lvl3pPr indent="-368300" lvl="2" marL="1371600" marR="0" rtl="0" algn="l">
              <a:spcBef>
                <a:spcPts val="6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3pPr>
            <a:lvl4pPr indent="-368300" lvl="3" marL="1828800" marR="0" rtl="0" algn="l">
              <a:spcBef>
                <a:spcPts val="6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4pPr>
            <a:lvl5pPr indent="-368300" lvl="4" marL="2286000" marR="0" rtl="0" algn="l">
              <a:spcBef>
                <a:spcPts val="6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42" name="Google Shape;42;p48"/>
          <p:cNvSpPr txBox="1"/>
          <p:nvPr>
            <p:ph idx="2" type="body"/>
          </p:nvPr>
        </p:nvSpPr>
        <p:spPr>
          <a:xfrm>
            <a:off x="4238855" y="2085597"/>
            <a:ext cx="3444653"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200"/>
              <a:buFont typeface="Arial"/>
              <a:buNone/>
              <a:defRPr b="0" i="0" sz="2200" u="none" cap="none" strike="noStrike">
                <a:solidFill>
                  <a:schemeClr val="dk1"/>
                </a:solidFill>
                <a:latin typeface="Arial"/>
                <a:ea typeface="Arial"/>
                <a:cs typeface="Arial"/>
                <a:sym typeface="Arial"/>
              </a:defRPr>
            </a:lvl1pPr>
            <a:lvl2pPr indent="-368300" lvl="1" marL="914400" marR="0" rtl="0" algn="l">
              <a:spcBef>
                <a:spcPts val="1200"/>
              </a:spcBef>
              <a:spcAft>
                <a:spcPts val="0"/>
              </a:spcAft>
              <a:buClr>
                <a:schemeClr val="accent6"/>
              </a:buClr>
              <a:buSzPts val="2200"/>
              <a:buFont typeface="Noto Sans Symbols"/>
              <a:buChar char="▪"/>
              <a:defRPr b="0" i="0" sz="2200" u="none" cap="none" strike="noStrike">
                <a:solidFill>
                  <a:schemeClr val="dk1"/>
                </a:solidFill>
                <a:latin typeface="Arial"/>
                <a:ea typeface="Arial"/>
                <a:cs typeface="Arial"/>
                <a:sym typeface="Arial"/>
              </a:defRPr>
            </a:lvl2pPr>
            <a:lvl3pPr indent="-368300" lvl="2" marL="1371600" marR="0" rtl="0" algn="l">
              <a:spcBef>
                <a:spcPts val="6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3pPr>
            <a:lvl4pPr indent="-368300" lvl="3" marL="1828800" marR="0" rtl="0" algn="l">
              <a:spcBef>
                <a:spcPts val="6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4pPr>
            <a:lvl5pPr indent="-368300" lvl="4" marL="2286000" marR="0" rtl="0" algn="l">
              <a:spcBef>
                <a:spcPts val="6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43" name="Google Shape;43;p48"/>
          <p:cNvSpPr txBox="1"/>
          <p:nvPr>
            <p:ph idx="3" type="body"/>
          </p:nvPr>
        </p:nvSpPr>
        <p:spPr>
          <a:xfrm>
            <a:off x="7854250" y="2078952"/>
            <a:ext cx="3444653"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200"/>
              <a:buFont typeface="Arial"/>
              <a:buNone/>
              <a:defRPr b="0" i="0" sz="2200" u="none" cap="none" strike="noStrike">
                <a:solidFill>
                  <a:schemeClr val="dk1"/>
                </a:solidFill>
                <a:latin typeface="Arial"/>
                <a:ea typeface="Arial"/>
                <a:cs typeface="Arial"/>
                <a:sym typeface="Arial"/>
              </a:defRPr>
            </a:lvl1pPr>
            <a:lvl2pPr indent="-368300" lvl="1" marL="914400" marR="0" rtl="0" algn="l">
              <a:spcBef>
                <a:spcPts val="1200"/>
              </a:spcBef>
              <a:spcAft>
                <a:spcPts val="0"/>
              </a:spcAft>
              <a:buClr>
                <a:schemeClr val="accent6"/>
              </a:buClr>
              <a:buSzPts val="2200"/>
              <a:buFont typeface="Noto Sans Symbols"/>
              <a:buChar char="▪"/>
              <a:defRPr b="0" i="0" sz="2200" u="none" cap="none" strike="noStrike">
                <a:solidFill>
                  <a:schemeClr val="dk1"/>
                </a:solidFill>
                <a:latin typeface="Arial"/>
                <a:ea typeface="Arial"/>
                <a:cs typeface="Arial"/>
                <a:sym typeface="Arial"/>
              </a:defRPr>
            </a:lvl2pPr>
            <a:lvl3pPr indent="-368300" lvl="2" marL="1371600" marR="0" rtl="0" algn="l">
              <a:spcBef>
                <a:spcPts val="600"/>
              </a:spcBef>
              <a:spcAft>
                <a:spcPts val="0"/>
              </a:spcAft>
              <a:buClr>
                <a:schemeClr val="accent6"/>
              </a:buClr>
              <a:buSzPts val="2200"/>
              <a:buFont typeface="Arial"/>
              <a:buChar char="•"/>
              <a:defRPr b="0" i="0" sz="2200" u="none" cap="none" strike="noStrike">
                <a:solidFill>
                  <a:schemeClr val="dk1"/>
                </a:solidFill>
                <a:latin typeface="Arial"/>
                <a:ea typeface="Arial"/>
                <a:cs typeface="Arial"/>
                <a:sym typeface="Arial"/>
              </a:defRPr>
            </a:lvl3pPr>
            <a:lvl4pPr indent="-368300" lvl="3" marL="1828800" marR="0" rtl="0" algn="l">
              <a:spcBef>
                <a:spcPts val="6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4pPr>
            <a:lvl5pPr indent="-368300" lvl="4" marL="2286000" marR="0" rtl="0" algn="l">
              <a:spcBef>
                <a:spcPts val="600"/>
              </a:spcBef>
              <a:spcAft>
                <a:spcPts val="0"/>
              </a:spcAft>
              <a:buClr>
                <a:schemeClr val="accent6"/>
              </a:buClr>
              <a:buSzPts val="2200"/>
              <a:buFont typeface="NTR"/>
              <a:buChar char="–"/>
              <a:defRPr b="0" i="0" sz="22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44" name="Google Shape;44;p48"/>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A8A8A"/>
              </a:buClr>
              <a:buSzPts val="1200"/>
              <a:buFont typeface="Arial"/>
              <a:buNone/>
              <a:defRPr sz="1200">
                <a:solidFill>
                  <a:srgbClr val="8A8A8A"/>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cSld name="4 column">
    <p:spTree>
      <p:nvGrpSpPr>
        <p:cNvPr id="45" name="Shape 45"/>
        <p:cNvGrpSpPr/>
        <p:nvPr/>
      </p:nvGrpSpPr>
      <p:grpSpPr>
        <a:xfrm>
          <a:off x="0" y="0"/>
          <a:ext cx="0" cy="0"/>
          <a:chOff x="0" y="0"/>
          <a:chExt cx="0" cy="0"/>
        </a:xfrm>
      </p:grpSpPr>
      <p:sp>
        <p:nvSpPr>
          <p:cNvPr id="46" name="Google Shape;46;p49"/>
          <p:cNvSpPr txBox="1"/>
          <p:nvPr>
            <p:ph type="title"/>
          </p:nvPr>
        </p:nvSpPr>
        <p:spPr>
          <a:xfrm>
            <a:off x="623460" y="1170959"/>
            <a:ext cx="10515163" cy="64891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9"/>
          <p:cNvSpPr txBox="1"/>
          <p:nvPr>
            <p:ph idx="1" type="body"/>
          </p:nvPr>
        </p:nvSpPr>
        <p:spPr>
          <a:xfrm>
            <a:off x="623459" y="2052044"/>
            <a:ext cx="2743915"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1200"/>
              </a:spcBef>
              <a:spcAft>
                <a:spcPts val="0"/>
              </a:spcAft>
              <a:buClr>
                <a:schemeClr val="accent6"/>
              </a:buClr>
              <a:buSzPts val="2000"/>
              <a:buFont typeface="Noto Sans Symbols"/>
              <a:buChar char="▪"/>
              <a:defRPr b="0" i="0" sz="2000" u="none" cap="none" strike="noStrike">
                <a:solidFill>
                  <a:schemeClr val="dk1"/>
                </a:solidFill>
                <a:latin typeface="Arial"/>
                <a:ea typeface="Arial"/>
                <a:cs typeface="Arial"/>
                <a:sym typeface="Arial"/>
              </a:defRPr>
            </a:lvl2pPr>
            <a:lvl3pPr indent="-355600" lvl="2" marL="1371600" marR="0" rtl="0" algn="l">
              <a:spcBef>
                <a:spcPts val="600"/>
              </a:spcBef>
              <a:spcAft>
                <a:spcPts val="0"/>
              </a:spcAft>
              <a:buClr>
                <a:schemeClr val="accent6"/>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4pPr>
            <a:lvl5pPr indent="-355600" lvl="4" marL="22860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48" name="Google Shape;48;p49"/>
          <p:cNvSpPr txBox="1"/>
          <p:nvPr>
            <p:ph idx="2" type="body"/>
          </p:nvPr>
        </p:nvSpPr>
        <p:spPr>
          <a:xfrm>
            <a:off x="3427871" y="2052042"/>
            <a:ext cx="2743915"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1200"/>
              </a:spcBef>
              <a:spcAft>
                <a:spcPts val="0"/>
              </a:spcAft>
              <a:buClr>
                <a:schemeClr val="accent6"/>
              </a:buClr>
              <a:buSzPts val="2000"/>
              <a:buFont typeface="Noto Sans Symbols"/>
              <a:buChar char="▪"/>
              <a:defRPr b="0" i="0" sz="2000" u="none" cap="none" strike="noStrike">
                <a:solidFill>
                  <a:schemeClr val="dk1"/>
                </a:solidFill>
                <a:latin typeface="Arial"/>
                <a:ea typeface="Arial"/>
                <a:cs typeface="Arial"/>
                <a:sym typeface="Arial"/>
              </a:defRPr>
            </a:lvl2pPr>
            <a:lvl3pPr indent="-355600" lvl="2" marL="1371600" marR="0" rtl="0" algn="l">
              <a:spcBef>
                <a:spcPts val="600"/>
              </a:spcBef>
              <a:spcAft>
                <a:spcPts val="0"/>
              </a:spcAft>
              <a:buClr>
                <a:schemeClr val="accent6"/>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4pPr>
            <a:lvl5pPr indent="-355600" lvl="4" marL="22860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49" name="Google Shape;49;p49"/>
          <p:cNvSpPr txBox="1"/>
          <p:nvPr>
            <p:ph idx="3" type="body"/>
          </p:nvPr>
        </p:nvSpPr>
        <p:spPr>
          <a:xfrm>
            <a:off x="6232284" y="2048314"/>
            <a:ext cx="2743915"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1200"/>
              </a:spcBef>
              <a:spcAft>
                <a:spcPts val="0"/>
              </a:spcAft>
              <a:buClr>
                <a:schemeClr val="accent6"/>
              </a:buClr>
              <a:buSzPts val="2000"/>
              <a:buFont typeface="Noto Sans Symbols"/>
              <a:buChar char="▪"/>
              <a:defRPr b="0" i="0" sz="2000" u="none" cap="none" strike="noStrike">
                <a:solidFill>
                  <a:schemeClr val="dk1"/>
                </a:solidFill>
                <a:latin typeface="Arial"/>
                <a:ea typeface="Arial"/>
                <a:cs typeface="Arial"/>
                <a:sym typeface="Arial"/>
              </a:defRPr>
            </a:lvl2pPr>
            <a:lvl3pPr indent="-355600" lvl="2" marL="1371600" marR="0" rtl="0" algn="l">
              <a:spcBef>
                <a:spcPts val="600"/>
              </a:spcBef>
              <a:spcAft>
                <a:spcPts val="0"/>
              </a:spcAft>
              <a:buClr>
                <a:schemeClr val="accent6"/>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4pPr>
            <a:lvl5pPr indent="-355600" lvl="4" marL="22860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50" name="Google Shape;50;p49"/>
          <p:cNvSpPr txBox="1"/>
          <p:nvPr>
            <p:ph idx="4" type="body"/>
          </p:nvPr>
        </p:nvSpPr>
        <p:spPr>
          <a:xfrm>
            <a:off x="9036696" y="2056886"/>
            <a:ext cx="2743915"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1200"/>
              </a:spcBef>
              <a:spcAft>
                <a:spcPts val="0"/>
              </a:spcAft>
              <a:buClr>
                <a:schemeClr val="accent6"/>
              </a:buClr>
              <a:buSzPts val="2000"/>
              <a:buFont typeface="Noto Sans Symbols"/>
              <a:buChar char="▪"/>
              <a:defRPr b="0" i="0" sz="2000" u="none" cap="none" strike="noStrike">
                <a:solidFill>
                  <a:schemeClr val="dk1"/>
                </a:solidFill>
                <a:latin typeface="Arial"/>
                <a:ea typeface="Arial"/>
                <a:cs typeface="Arial"/>
                <a:sym typeface="Arial"/>
              </a:defRPr>
            </a:lvl2pPr>
            <a:lvl3pPr indent="-355600" lvl="2" marL="1371600" marR="0" rtl="0" algn="l">
              <a:spcBef>
                <a:spcPts val="600"/>
              </a:spcBef>
              <a:spcAft>
                <a:spcPts val="0"/>
              </a:spcAft>
              <a:buClr>
                <a:schemeClr val="accent6"/>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4pPr>
            <a:lvl5pPr indent="-355600" lvl="4" marL="2286000" marR="0" rtl="0" algn="l">
              <a:spcBef>
                <a:spcPts val="600"/>
              </a:spcBef>
              <a:spcAft>
                <a:spcPts val="0"/>
              </a:spcAft>
              <a:buClr>
                <a:schemeClr val="accent6"/>
              </a:buClr>
              <a:buSzPts val="2000"/>
              <a:buFont typeface="NTR"/>
              <a:buChar char="–"/>
              <a:defRPr b="0" i="0" sz="20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51" name="Google Shape;51;p49"/>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A8A8A"/>
              </a:buClr>
              <a:buSzPts val="1200"/>
              <a:buFont typeface="Arial"/>
              <a:buNone/>
              <a:defRPr sz="1200">
                <a:solidFill>
                  <a:srgbClr val="8A8A8A"/>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52" name="Shape 52"/>
        <p:cNvGrpSpPr/>
        <p:nvPr/>
      </p:nvGrpSpPr>
      <p:grpSpPr>
        <a:xfrm>
          <a:off x="0" y="0"/>
          <a:ext cx="0" cy="0"/>
          <a:chOff x="0" y="0"/>
          <a:chExt cx="0" cy="0"/>
        </a:xfrm>
      </p:grpSpPr>
      <p:sp>
        <p:nvSpPr>
          <p:cNvPr id="53" name="Google Shape;53;p50"/>
          <p:cNvSpPr txBox="1"/>
          <p:nvPr>
            <p:ph type="title"/>
          </p:nvPr>
        </p:nvSpPr>
        <p:spPr>
          <a:xfrm>
            <a:off x="623459" y="1136035"/>
            <a:ext cx="10797792" cy="64891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50"/>
          <p:cNvSpPr/>
          <p:nvPr>
            <p:ph idx="2" type="pic"/>
          </p:nvPr>
        </p:nvSpPr>
        <p:spPr>
          <a:xfrm>
            <a:off x="623460" y="1371601"/>
            <a:ext cx="10941633" cy="4246879"/>
          </a:xfrm>
          <a:prstGeom prst="rect">
            <a:avLst/>
          </a:prstGeom>
          <a:noFill/>
          <a:ln>
            <a:noFill/>
          </a:ln>
        </p:spPr>
        <p:txBody>
          <a:bodyPr anchorCtr="0" anchor="ctr" bIns="45700" lIns="91425" spcFirstLastPara="1" rIns="91425" wrap="square" tIns="45700">
            <a:noAutofit/>
          </a:bodyPr>
          <a:lstStyle>
            <a:lvl1pPr lvl="0" marR="0" rtl="0" algn="ctr">
              <a:spcBef>
                <a:spcPts val="280"/>
              </a:spcBef>
              <a:spcAft>
                <a:spcPts val="0"/>
              </a:spcAft>
              <a:buClr>
                <a:schemeClr val="accent6"/>
              </a:buClr>
              <a:buSzPts val="1400"/>
              <a:buFont typeface="Arial"/>
              <a:buNone/>
              <a:defRPr b="0" i="0" sz="1400" u="none" cap="none" strike="noStrike">
                <a:solidFill>
                  <a:schemeClr val="accent6"/>
                </a:solidFill>
                <a:latin typeface="Arial"/>
                <a:ea typeface="Arial"/>
                <a:cs typeface="Arial"/>
                <a:sym typeface="Arial"/>
              </a:defRPr>
            </a:lvl1pPr>
            <a:lvl2pPr lvl="1" marR="0" rtl="0" algn="l">
              <a:spcBef>
                <a:spcPts val="520"/>
              </a:spcBef>
              <a:spcAft>
                <a:spcPts val="0"/>
              </a:spcAft>
              <a:buClr>
                <a:schemeClr val="accent6"/>
              </a:buClr>
              <a:buSzPts val="2600"/>
              <a:buFont typeface="Noto Sans Symbols"/>
              <a:buChar char="▪"/>
              <a:defRPr b="0" i="0" sz="2600" u="none" cap="none" strike="noStrike">
                <a:solidFill>
                  <a:schemeClr val="dk1"/>
                </a:solidFill>
                <a:latin typeface="Arial"/>
                <a:ea typeface="Arial"/>
                <a:cs typeface="Arial"/>
                <a:sym typeface="Arial"/>
              </a:defRPr>
            </a:lvl2pPr>
            <a:lvl3pPr lvl="2" marR="0" rtl="0" algn="l">
              <a:spcBef>
                <a:spcPts val="520"/>
              </a:spcBef>
              <a:spcAft>
                <a:spcPts val="0"/>
              </a:spcAft>
              <a:buClr>
                <a:schemeClr val="accent6"/>
              </a:buClr>
              <a:buSzPts val="2600"/>
              <a:buFont typeface="Arial"/>
              <a:buChar char="⎯"/>
              <a:defRPr b="0" i="0" sz="2600" u="none" cap="none" strike="noStrike">
                <a:solidFill>
                  <a:schemeClr val="dk1"/>
                </a:solidFill>
                <a:latin typeface="Arial"/>
                <a:ea typeface="Arial"/>
                <a:cs typeface="Arial"/>
                <a:sym typeface="Arial"/>
              </a:defRPr>
            </a:lvl3pPr>
            <a:lvl4pPr lvl="3"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4pPr>
            <a:lvl5pPr lvl="4"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5pPr>
            <a:lvl6pPr lvl="5"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lvl="6"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lvl="7"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lvl="8"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55" name="Google Shape;55;p50"/>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A8A8A"/>
              </a:buClr>
              <a:buSzPts val="1200"/>
              <a:buFont typeface="Arial"/>
              <a:buNone/>
              <a:defRPr sz="1200">
                <a:solidFill>
                  <a:srgbClr val="8A8A8A"/>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paragraphs and bullets">
  <p:cSld name="1 column paragraphs and bullets">
    <p:spTree>
      <p:nvGrpSpPr>
        <p:cNvPr id="56" name="Shape 56"/>
        <p:cNvGrpSpPr/>
        <p:nvPr/>
      </p:nvGrpSpPr>
      <p:grpSpPr>
        <a:xfrm>
          <a:off x="0" y="0"/>
          <a:ext cx="0" cy="0"/>
          <a:chOff x="0" y="0"/>
          <a:chExt cx="0" cy="0"/>
        </a:xfrm>
      </p:grpSpPr>
      <p:sp>
        <p:nvSpPr>
          <p:cNvPr id="57" name="Google Shape;57;p51"/>
          <p:cNvSpPr txBox="1"/>
          <p:nvPr>
            <p:ph type="title"/>
          </p:nvPr>
        </p:nvSpPr>
        <p:spPr>
          <a:xfrm>
            <a:off x="623460" y="1145792"/>
            <a:ext cx="10515163" cy="64891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6"/>
              </a:buClr>
              <a:buSzPts val="3600"/>
              <a:buFont typeface="Arial"/>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51"/>
          <p:cNvSpPr txBox="1"/>
          <p:nvPr>
            <p:ph idx="1" type="body"/>
          </p:nvPr>
        </p:nvSpPr>
        <p:spPr>
          <a:xfrm>
            <a:off x="624052" y="2032252"/>
            <a:ext cx="9605131" cy="29860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Clr>
                <a:schemeClr val="accent6"/>
              </a:buClr>
              <a:buSzPts val="2400"/>
              <a:buFont typeface="Noto Sans Symbols"/>
              <a:buNone/>
              <a:defRPr b="0" i="0" sz="2400" u="none" cap="none" strike="noStrike">
                <a:solidFill>
                  <a:schemeClr val="dk1"/>
                </a:solidFill>
                <a:latin typeface="Arial"/>
                <a:ea typeface="Arial"/>
                <a:cs typeface="Arial"/>
                <a:sym typeface="Arial"/>
              </a:defRPr>
            </a:lvl1pPr>
            <a:lvl2pPr indent="-228600" lvl="1" marL="914400" marR="0" rtl="0" algn="l">
              <a:spcBef>
                <a:spcPts val="1200"/>
              </a:spcBef>
              <a:spcAft>
                <a:spcPts val="0"/>
              </a:spcAft>
              <a:buClr>
                <a:schemeClr val="accent6"/>
              </a:buClr>
              <a:buSzPts val="2200"/>
              <a:buFont typeface="Noto Sans Symbols"/>
              <a:buNone/>
              <a:defRPr b="0" i="0" sz="2200" u="none" cap="none" strike="noStrike">
                <a:solidFill>
                  <a:schemeClr val="dk1"/>
                </a:solidFill>
                <a:latin typeface="Arial"/>
                <a:ea typeface="Arial"/>
                <a:cs typeface="Arial"/>
                <a:sym typeface="Arial"/>
              </a:defRPr>
            </a:lvl2pPr>
            <a:lvl3pPr indent="-228600" lvl="2" marL="1371600" marR="0" rtl="0" algn="l">
              <a:spcBef>
                <a:spcPts val="600"/>
              </a:spcBef>
              <a:spcAft>
                <a:spcPts val="0"/>
              </a:spcAft>
              <a:buClr>
                <a:schemeClr val="accent6"/>
              </a:buClr>
              <a:buSzPts val="2200"/>
              <a:buFont typeface="Arial"/>
              <a:buNone/>
              <a:defRPr b="0" i="0" sz="2200" u="none" cap="none" strike="noStrike">
                <a:solidFill>
                  <a:schemeClr val="dk1"/>
                </a:solidFill>
                <a:latin typeface="Arial"/>
                <a:ea typeface="Arial"/>
                <a:cs typeface="Arial"/>
                <a:sym typeface="Arial"/>
              </a:defRPr>
            </a:lvl3pPr>
            <a:lvl4pPr indent="-228600" lvl="3" marL="1828800" marR="0" rtl="0" algn="l">
              <a:spcBef>
                <a:spcPts val="600"/>
              </a:spcBef>
              <a:spcAft>
                <a:spcPts val="0"/>
              </a:spcAft>
              <a:buClr>
                <a:schemeClr val="accent6"/>
              </a:buClr>
              <a:buSzPts val="2200"/>
              <a:buFont typeface="Arial"/>
              <a:buNone/>
              <a:defRPr b="0" i="0" sz="2200" u="none" cap="none" strike="noStrike">
                <a:solidFill>
                  <a:schemeClr val="dk1"/>
                </a:solidFill>
                <a:latin typeface="Arial"/>
                <a:ea typeface="Arial"/>
                <a:cs typeface="Arial"/>
                <a:sym typeface="Arial"/>
              </a:defRPr>
            </a:lvl4pPr>
            <a:lvl5pPr indent="-228600" lvl="4" marL="2286000" marR="0" rtl="0" algn="l">
              <a:spcBef>
                <a:spcPts val="600"/>
              </a:spcBef>
              <a:spcAft>
                <a:spcPts val="0"/>
              </a:spcAft>
              <a:buClr>
                <a:schemeClr val="accent6"/>
              </a:buClr>
              <a:buSzPts val="2200"/>
              <a:buFont typeface="Arial"/>
              <a:buNone/>
              <a:defRPr b="0" i="0" sz="2200" u="none" cap="none" strike="noStrike">
                <a:solidFill>
                  <a:schemeClr val="dk1"/>
                </a:solidFill>
                <a:latin typeface="Arial"/>
                <a:ea typeface="Arial"/>
                <a:cs typeface="Arial"/>
                <a:sym typeface="Arial"/>
              </a:defRPr>
            </a:lvl5pPr>
            <a:lvl6pPr indent="-397891" lvl="5" marL="2743200" marR="0" rtl="0" algn="l">
              <a:spcBef>
                <a:spcPts val="600"/>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59" name="Google Shape;59;p51"/>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A8A8A"/>
              </a:buClr>
              <a:buSzPts val="1200"/>
              <a:buFont typeface="Arial"/>
              <a:buNone/>
              <a:defRPr sz="1200">
                <a:solidFill>
                  <a:srgbClr val="8A8A8A"/>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DDCD3"/>
            </a:gs>
            <a:gs pos="99000">
              <a:srgbClr val="F8F6F0"/>
            </a:gs>
            <a:gs pos="100000">
              <a:srgbClr val="F8F6F0"/>
            </a:gs>
          </a:gsLst>
          <a:lin ang="0" scaled="0"/>
        </a:gra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2948888" y="2691240"/>
            <a:ext cx="8534401"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accent1"/>
              </a:buClr>
              <a:buSzPts val="4200"/>
              <a:buFont typeface="Arial"/>
              <a:buNone/>
              <a:defRPr b="0" i="0" sz="42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 name="Google Shape;11;p42"/>
          <p:cNvPicPr preferRelativeResize="0"/>
          <p:nvPr/>
        </p:nvPicPr>
        <p:blipFill rotWithShape="1">
          <a:blip r:embed="rId1">
            <a:alphaModFix amt="26000"/>
          </a:blip>
          <a:srcRect b="0" l="0" r="0" t="0"/>
          <a:stretch/>
        </p:blipFill>
        <p:spPr>
          <a:xfrm>
            <a:off x="264849" y="0"/>
            <a:ext cx="1262984" cy="6858000"/>
          </a:xfrm>
          <a:prstGeom prst="rect">
            <a:avLst/>
          </a:prstGeom>
          <a:noFill/>
          <a:ln>
            <a:noFill/>
          </a:ln>
        </p:spPr>
      </p:pic>
      <p:pic>
        <p:nvPicPr>
          <p:cNvPr descr="A picture containing icon&#10;&#10;Description automatically generated" id="12" name="Google Shape;12;p42"/>
          <p:cNvPicPr preferRelativeResize="0"/>
          <p:nvPr/>
        </p:nvPicPr>
        <p:blipFill rotWithShape="1">
          <a:blip r:embed="rId2">
            <a:alphaModFix/>
          </a:blip>
          <a:srcRect b="0" l="0" r="0" t="0"/>
          <a:stretch/>
        </p:blipFill>
        <p:spPr>
          <a:xfrm>
            <a:off x="7967791" y="5995243"/>
            <a:ext cx="3515497" cy="6154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44"/>
          <p:cNvSpPr txBox="1"/>
          <p:nvPr>
            <p:ph type="title"/>
          </p:nvPr>
        </p:nvSpPr>
        <p:spPr>
          <a:xfrm>
            <a:off x="623459" y="1136035"/>
            <a:ext cx="10797792" cy="648915"/>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6"/>
              </a:buClr>
              <a:buSzPts val="3600"/>
              <a:buFont typeface="Arial"/>
              <a:buNone/>
              <a:defRPr b="0" i="0" sz="3600" u="none" cap="none" strike="noStrike">
                <a:solidFill>
                  <a:schemeClr val="accent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44"/>
          <p:cNvSpPr/>
          <p:nvPr/>
        </p:nvSpPr>
        <p:spPr>
          <a:xfrm>
            <a:off x="1" y="1"/>
            <a:ext cx="12192000" cy="728547"/>
          </a:xfrm>
          <a:prstGeom prst="rect">
            <a:avLst/>
          </a:prstGeom>
          <a:gradFill>
            <a:gsLst>
              <a:gs pos="0">
                <a:srgbClr val="15294E"/>
              </a:gs>
              <a:gs pos="23000">
                <a:srgbClr val="15294E"/>
              </a:gs>
              <a:gs pos="100000">
                <a:schemeClr val="accent4"/>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399"/>
              <a:buFont typeface="Arial"/>
              <a:buNone/>
            </a:pPr>
            <a:r>
              <a:t/>
            </a:r>
            <a:endParaRPr b="0" i="0" sz="2399" u="none" cap="none" strike="noStrike">
              <a:solidFill>
                <a:schemeClr val="lt1"/>
              </a:solidFill>
              <a:latin typeface="Arial"/>
              <a:ea typeface="Arial"/>
              <a:cs typeface="Arial"/>
              <a:sym typeface="Arial"/>
            </a:endParaRPr>
          </a:p>
        </p:txBody>
      </p:sp>
      <p:sp>
        <p:nvSpPr>
          <p:cNvPr id="21" name="Google Shape;21;p44"/>
          <p:cNvSpPr/>
          <p:nvPr/>
        </p:nvSpPr>
        <p:spPr>
          <a:xfrm>
            <a:off x="11616593" y="220765"/>
            <a:ext cx="307776" cy="307696"/>
          </a:xfrm>
          <a:prstGeom prst="ellipse">
            <a:avLst/>
          </a:prstGeom>
          <a:solidFill>
            <a:schemeClr val="accent6"/>
          </a:solidFill>
          <a:ln>
            <a:noFill/>
          </a:ln>
        </p:spPr>
        <p:txBody>
          <a:bodyPr anchorCtr="0" anchor="ctr" bIns="60925" lIns="121875" spcFirstLastPara="1" rIns="121875" wrap="square" tIns="60925">
            <a:noAutofit/>
          </a:bodyPr>
          <a:lstStyle/>
          <a:p>
            <a:pPr indent="0" lvl="0" marL="0" marR="0" rtl="0" algn="ctr">
              <a:lnSpc>
                <a:spcPct val="100000"/>
              </a:lnSpc>
              <a:spcBef>
                <a:spcPts val="0"/>
              </a:spcBef>
              <a:spcAft>
                <a:spcPts val="0"/>
              </a:spcAft>
              <a:buClr>
                <a:srgbClr val="000000"/>
              </a:buClr>
              <a:buSzPts val="2487"/>
              <a:buFont typeface="Arial"/>
              <a:buNone/>
            </a:pPr>
            <a:r>
              <a:t/>
            </a:r>
            <a:endParaRPr b="0" i="0" sz="2487" u="none" cap="none" strike="noStrike">
              <a:solidFill>
                <a:schemeClr val="lt1"/>
              </a:solidFill>
              <a:latin typeface="Arial"/>
              <a:ea typeface="Arial"/>
              <a:cs typeface="Arial"/>
              <a:sym typeface="Arial"/>
            </a:endParaRPr>
          </a:p>
        </p:txBody>
      </p:sp>
      <p:sp>
        <p:nvSpPr>
          <p:cNvPr id="22" name="Google Shape;22;p44"/>
          <p:cNvSpPr txBox="1"/>
          <p:nvPr/>
        </p:nvSpPr>
        <p:spPr>
          <a:xfrm>
            <a:off x="11568525" y="247655"/>
            <a:ext cx="403913" cy="2539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050"/>
              <a:buFont typeface="Arial"/>
              <a:buNone/>
            </a:pPr>
            <a:fld id="{00000000-1234-1234-1234-123412341234}" type="slidenum">
              <a:rPr b="1" i="0" lang="en-US" sz="1050" u="none" cap="none" strike="noStrike">
                <a:solidFill>
                  <a:schemeClr val="lt1"/>
                </a:solidFill>
                <a:latin typeface="Arial"/>
                <a:ea typeface="Arial"/>
                <a:cs typeface="Arial"/>
                <a:sym typeface="Arial"/>
              </a:rPr>
              <a:t>‹#›</a:t>
            </a:fld>
            <a:endParaRPr b="1" i="0" sz="1050" u="none" cap="none" strike="noStrike">
              <a:solidFill>
                <a:schemeClr val="lt1"/>
              </a:solidFill>
              <a:latin typeface="Arial"/>
              <a:ea typeface="Arial"/>
              <a:cs typeface="Arial"/>
              <a:sym typeface="Arial"/>
            </a:endParaRPr>
          </a:p>
        </p:txBody>
      </p:sp>
      <p:sp>
        <p:nvSpPr>
          <p:cNvPr id="23" name="Google Shape;23;p44"/>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A8A8A"/>
              </a:buClr>
              <a:buSzPts val="1200"/>
              <a:buFont typeface="Arial"/>
              <a:buNone/>
              <a:defRPr b="0" i="0" sz="1200" u="none" cap="none" strike="noStrike">
                <a:solidFill>
                  <a:srgbClr val="8A8A8A"/>
                </a:solidFill>
                <a:latin typeface="Arial"/>
                <a:ea typeface="Arial"/>
                <a:cs typeface="Arial"/>
                <a:sym typeface="Arial"/>
              </a:defRPr>
            </a:lvl1pPr>
            <a:lvl2pPr lvl="1" marR="0" rtl="0" algn="l">
              <a:lnSpc>
                <a:spcPct val="100000"/>
              </a:lnSpc>
              <a:spcBef>
                <a:spcPts val="0"/>
              </a:spcBef>
              <a:spcAft>
                <a:spcPts val="0"/>
              </a:spcAft>
              <a:buClr>
                <a:srgbClr val="000000"/>
              </a:buClr>
              <a:buSzPts val="1866"/>
              <a:buFont typeface="Arial"/>
              <a:buNone/>
              <a:defRPr b="0" i="0" sz="1866"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66"/>
              <a:buFont typeface="Arial"/>
              <a:buNone/>
              <a:defRPr b="0" i="0" sz="1866"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66"/>
              <a:buFont typeface="Arial"/>
              <a:buNone/>
              <a:defRPr b="0" i="0" sz="1866"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66"/>
              <a:buFont typeface="Arial"/>
              <a:buNone/>
              <a:defRPr b="0" i="0" sz="1866"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66"/>
              <a:buFont typeface="Arial"/>
              <a:buNone/>
              <a:defRPr b="0" i="0" sz="1866"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66"/>
              <a:buFont typeface="Arial"/>
              <a:buNone/>
              <a:defRPr b="0" i="0" sz="1866"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66"/>
              <a:buFont typeface="Arial"/>
              <a:buNone/>
              <a:defRPr b="0" i="0" sz="1866"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66"/>
              <a:buFont typeface="Arial"/>
              <a:buNone/>
              <a:defRPr b="0" i="0" sz="1866" u="none" cap="none" strike="noStrike">
                <a:solidFill>
                  <a:srgbClr val="000000"/>
                </a:solidFill>
                <a:latin typeface="Arial"/>
                <a:ea typeface="Arial"/>
                <a:cs typeface="Arial"/>
                <a:sym typeface="Arial"/>
              </a:defRPr>
            </a:lvl9pPr>
          </a:lstStyle>
          <a:p/>
        </p:txBody>
      </p:sp>
      <p:pic>
        <p:nvPicPr>
          <p:cNvPr descr="A picture containing icon&#10;&#10;Description automatically generated" id="24" name="Google Shape;24;p44"/>
          <p:cNvPicPr preferRelativeResize="0"/>
          <p:nvPr/>
        </p:nvPicPr>
        <p:blipFill rotWithShape="1">
          <a:blip r:embed="rId1">
            <a:alphaModFix/>
          </a:blip>
          <a:srcRect b="0" l="0" r="0" t="0"/>
          <a:stretch/>
        </p:blipFill>
        <p:spPr>
          <a:xfrm>
            <a:off x="9429088" y="6173508"/>
            <a:ext cx="2495281" cy="4368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clinicalinfo.hiv.gov/en/guidelines/perinatal/whats-new-guidelines" TargetMode="External"/><Relationship Id="rId4" Type="http://schemas.openxmlformats.org/officeDocument/2006/relationships/hyperlink" Target="https://www.cdc.gov/hiv/pdf/risk/prep/cdc-hiv-prep-guidelines-2017.pdf" TargetMode="External"/><Relationship Id="rId11" Type="http://schemas.openxmlformats.org/officeDocument/2006/relationships/hyperlink" Target="https://www.ncbi.nlm.nih.gov/pubmed/23025705" TargetMode="External"/><Relationship Id="rId10" Type="http://schemas.openxmlformats.org/officeDocument/2006/relationships/hyperlink" Target="https://www.ncbi.nlm.nih.gov/pubmed/21446785" TargetMode="External"/><Relationship Id="rId12" Type="http://schemas.openxmlformats.org/officeDocument/2006/relationships/hyperlink" Target="https://www.ncbi.nlm.nih.gov/pubmed/21359541" TargetMode="External"/><Relationship Id="rId9" Type="http://schemas.openxmlformats.org/officeDocument/2006/relationships/hyperlink" Target="https://www.ncbi.nlm.nih.gov/pubmed/20482467" TargetMode="External"/><Relationship Id="rId5" Type="http://schemas.openxmlformats.org/officeDocument/2006/relationships/hyperlink" Target="https://www.ncbi.nlm.nih.gov/pubmed/23389935" TargetMode="External"/><Relationship Id="rId6" Type="http://schemas.openxmlformats.org/officeDocument/2006/relationships/hyperlink" Target="https://clinicalinfo.hiv.gov/en/guidelines/adult-and-adolescent-opportunistic-infection/whats-new-guidelines" TargetMode="External"/><Relationship Id="rId7" Type="http://schemas.openxmlformats.org/officeDocument/2006/relationships/hyperlink" Target="https://www.cdc.gov/breastfeeding/disease/hepatitis.htm" TargetMode="External"/><Relationship Id="rId8" Type="http://schemas.openxmlformats.org/officeDocument/2006/relationships/hyperlink" Target="https://www.ncbi.nlm.nih.gov/pubmed/22945404"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www.ncbi.nlm.nih.gov/pubmed/12728136" TargetMode="External"/><Relationship Id="rId4" Type="http://schemas.openxmlformats.org/officeDocument/2006/relationships/hyperlink" Target="https://www.ncbi.nlm.nih.gov/pubmed/27936863" TargetMode="External"/><Relationship Id="rId11" Type="http://schemas.openxmlformats.org/officeDocument/2006/relationships/hyperlink" Target="https://www.ncbi.nlm.nih.gov/pubmed/27504071" TargetMode="External"/><Relationship Id="rId10" Type="http://schemas.openxmlformats.org/officeDocument/2006/relationships/hyperlink" Target="https://www.ncbi.nlm.nih.gov/pubmed/16988643" TargetMode="External"/><Relationship Id="rId9" Type="http://schemas.openxmlformats.org/officeDocument/2006/relationships/hyperlink" Target="https://www.ncbi.nlm.nih.gov/pubmed/26265499" TargetMode="External"/><Relationship Id="rId5" Type="http://schemas.openxmlformats.org/officeDocument/2006/relationships/hyperlink" Target="https://www.ncbi.nlm.nih.gov/pubmed/26132142" TargetMode="External"/><Relationship Id="rId6" Type="http://schemas.openxmlformats.org/officeDocument/2006/relationships/hyperlink" Target="https://www.ncbi.nlm.nih.gov/pubmed/11981365" TargetMode="External"/><Relationship Id="rId7" Type="http://schemas.openxmlformats.org/officeDocument/2006/relationships/hyperlink" Target="https://www.ncbi.nlm.nih.gov/pubmed/24077931" TargetMode="External"/><Relationship Id="rId8" Type="http://schemas.openxmlformats.org/officeDocument/2006/relationships/hyperlink" Target="https://www.ncbi.nlm.nih.gov/pubmed/25599347"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www.ncbi.nlm.nih.gov/pubmed/25303241" TargetMode="External"/><Relationship Id="rId4" Type="http://schemas.openxmlformats.org/officeDocument/2006/relationships/hyperlink" Target="https://www.ncbi.nlm.nih.gov/pubmed/9021418" TargetMode="External"/><Relationship Id="rId10" Type="http://schemas.openxmlformats.org/officeDocument/2006/relationships/hyperlink" Target="https://www.ncbi.nlm.nih.gov/pubmed/24720630" TargetMode="External"/><Relationship Id="rId9" Type="http://schemas.openxmlformats.org/officeDocument/2006/relationships/hyperlink" Target="https://www.ncbi.nlm.nih.gov/pubmed/25612217" TargetMode="External"/><Relationship Id="rId5" Type="http://schemas.openxmlformats.org/officeDocument/2006/relationships/hyperlink" Target="https://www.ncbi.nlm.nih.gov/pubmed/10995524" TargetMode="External"/><Relationship Id="rId6" Type="http://schemas.openxmlformats.org/officeDocument/2006/relationships/hyperlink" Target="https://www.ncbi.nlm.nih.gov/pubmed/25467187" TargetMode="External"/><Relationship Id="rId7" Type="http://schemas.openxmlformats.org/officeDocument/2006/relationships/hyperlink" Target="https://www.ncbi.nlm.nih.gov/pubmed/25372479" TargetMode="External"/><Relationship Id="rId8" Type="http://schemas.openxmlformats.org/officeDocument/2006/relationships/hyperlink" Target="https://www.ncbi.nlm.nih.gov/pubmed/2411666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clinicalinfo.hiv.gov/en/guidelines/perinatal/hepatitis-c-virushiv-coinfection?view=ful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aidsetc.org/hivhc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
          <p:cNvSpPr txBox="1"/>
          <p:nvPr>
            <p:ph type="title"/>
          </p:nvPr>
        </p:nvSpPr>
        <p:spPr>
          <a:xfrm>
            <a:off x="2948888" y="2691240"/>
            <a:ext cx="8534401"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accent1"/>
              </a:buClr>
              <a:buSzPts val="3780"/>
              <a:buFont typeface="Arial"/>
              <a:buNone/>
            </a:pPr>
            <a:r>
              <a:rPr lang="en-US" sz="3780"/>
              <a:t>Lesson 1: Pregnant and Postpartum Co-infected Women </a:t>
            </a:r>
            <a:endParaRPr/>
          </a:p>
        </p:txBody>
      </p:sp>
      <p:sp>
        <p:nvSpPr>
          <p:cNvPr id="66" name="Google Shape;66;p1"/>
          <p:cNvSpPr txBox="1"/>
          <p:nvPr>
            <p:ph idx="1" type="body"/>
          </p:nvPr>
        </p:nvSpPr>
        <p:spPr>
          <a:xfrm>
            <a:off x="2948903" y="4401200"/>
            <a:ext cx="8946600" cy="495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7F7F7F"/>
              </a:buClr>
              <a:buSzPts val="2300"/>
              <a:buNone/>
            </a:pPr>
            <a:r>
              <a:rPr lang="en-US"/>
              <a:t>Section 5: Subpopulations of HIV/HCV Co-infected Persons</a:t>
            </a:r>
            <a:endParaRPr/>
          </a:p>
        </p:txBody>
      </p:sp>
      <p:sp>
        <p:nvSpPr>
          <p:cNvPr id="67" name="Google Shape;67;p1"/>
          <p:cNvSpPr txBox="1"/>
          <p:nvPr>
            <p:ph idx="2" type="body"/>
          </p:nvPr>
        </p:nvSpPr>
        <p:spPr>
          <a:xfrm>
            <a:off x="2948888" y="4896798"/>
            <a:ext cx="6957000" cy="495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8096B6"/>
              </a:buClr>
              <a:buSzPts val="2300"/>
              <a:buNone/>
            </a:pPr>
            <a:r>
              <a:rPr lang="en-US"/>
              <a:t>July 2017</a:t>
            </a: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0"/>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HCV Treatment during Pregnancy</a:t>
            </a:r>
            <a:endParaRPr/>
          </a:p>
        </p:txBody>
      </p:sp>
      <p:sp>
        <p:nvSpPr>
          <p:cNvPr id="131" name="Google Shape;131;p10"/>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All currently available oral anti-HCV treatments lack sufficient safety data to be recommended for use during pregnancy</a:t>
            </a:r>
            <a:r>
              <a:rPr baseline="30000" lang="en-US"/>
              <a:t>1</a:t>
            </a:r>
            <a:endParaRPr/>
          </a:p>
          <a:p>
            <a:pPr indent="-342900" lvl="0" marL="342900" rtl="0" algn="l">
              <a:spcBef>
                <a:spcPts val="1200"/>
              </a:spcBef>
              <a:spcAft>
                <a:spcPts val="0"/>
              </a:spcAft>
              <a:buClr>
                <a:schemeClr val="accent6"/>
              </a:buClr>
              <a:buSzPts val="2400"/>
              <a:buFont typeface="Noto Sans Symbols"/>
              <a:buChar char="▪"/>
            </a:pPr>
            <a:r>
              <a:rPr lang="en-US"/>
              <a:t>In general, evaluation of pregnant women with HCV infection can be delayed until &gt;3 months after delivery to allow potential pregnancy-related changes in HCV disease activity to resolve</a:t>
            </a:r>
            <a:r>
              <a:rPr baseline="30000" lang="en-US"/>
              <a:t>4</a:t>
            </a:r>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1"/>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HCV Monitoring during Pregnancy</a:t>
            </a:r>
            <a:endParaRPr/>
          </a:p>
        </p:txBody>
      </p:sp>
      <p:sp>
        <p:nvSpPr>
          <p:cNvPr id="138" name="Google Shape;138;p11"/>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An elevation in hepatic enzymes following initiation of ART can occur in women co-infected with HIV/HCV:</a:t>
            </a:r>
            <a:endParaRPr/>
          </a:p>
          <a:p>
            <a:pPr indent="-347472" lvl="1" marL="685800" rtl="0" algn="l">
              <a:spcBef>
                <a:spcPts val="1200"/>
              </a:spcBef>
              <a:spcAft>
                <a:spcPts val="0"/>
              </a:spcAft>
              <a:buSzPts val="2400"/>
              <a:buChar char="•"/>
            </a:pPr>
            <a:r>
              <a:rPr lang="en-US"/>
              <a:t>Counsel women about signs and symptoms of liver toxicity</a:t>
            </a:r>
            <a:endParaRPr/>
          </a:p>
          <a:p>
            <a:pPr indent="-347472" lvl="1" marL="685800" rtl="0" algn="l">
              <a:spcBef>
                <a:spcPts val="600"/>
              </a:spcBef>
              <a:spcAft>
                <a:spcPts val="0"/>
              </a:spcAft>
              <a:buSzPts val="2400"/>
              <a:buChar char="•"/>
            </a:pPr>
            <a:r>
              <a:rPr lang="en-US"/>
              <a:t>Assess hepatic enzymes 1 month after initiation of ARVs and every 3 months thereafter</a:t>
            </a:r>
            <a:r>
              <a:rPr baseline="30000" lang="en-US"/>
              <a:t>1</a:t>
            </a:r>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2"/>
          <p:cNvSpPr txBox="1"/>
          <p:nvPr>
            <p:ph type="title"/>
          </p:nvPr>
        </p:nvSpPr>
        <p:spPr>
          <a:xfrm>
            <a:off x="623460" y="1154181"/>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HIV Treatment during Pregnancy in Women with HIV/HCV Co-infection</a:t>
            </a:r>
            <a:endParaRPr/>
          </a:p>
        </p:txBody>
      </p:sp>
      <p:sp>
        <p:nvSpPr>
          <p:cNvPr id="145" name="Google Shape;145;p12"/>
          <p:cNvSpPr txBox="1"/>
          <p:nvPr>
            <p:ph idx="1" type="body"/>
          </p:nvPr>
        </p:nvSpPr>
        <p:spPr>
          <a:xfrm>
            <a:off x="623460" y="2505551"/>
            <a:ext cx="5249959" cy="2986087"/>
          </a:xfrm>
          <a:prstGeom prst="rect">
            <a:avLst/>
          </a:prstGeom>
          <a:noFill/>
          <a:ln>
            <a:noFill/>
          </a:ln>
        </p:spPr>
        <p:txBody>
          <a:bodyPr anchorCtr="0" anchor="t" bIns="45700" lIns="91425" spcFirstLastPara="1" rIns="91425" wrap="square" tIns="45700">
            <a:noAutofit/>
          </a:bodyPr>
          <a:lstStyle/>
          <a:p>
            <a:pPr indent="-342900" lvl="0" marL="400050" rtl="0" algn="l">
              <a:spcBef>
                <a:spcPts val="0"/>
              </a:spcBef>
              <a:spcAft>
                <a:spcPts val="0"/>
              </a:spcAft>
              <a:buClr>
                <a:schemeClr val="accent6"/>
              </a:buClr>
              <a:buSzPts val="2400"/>
              <a:buFont typeface="Noto Sans Symbols"/>
              <a:buChar char="▪"/>
            </a:pPr>
            <a:r>
              <a:rPr lang="en-US"/>
              <a:t>Recommendations for HIV ARV treatment (ART) during pregnancy are the same as those for women with HIV/HCV co-infection</a:t>
            </a:r>
            <a:r>
              <a:rPr baseline="30000" lang="en-US"/>
              <a:t>1</a:t>
            </a:r>
            <a:endParaRPr/>
          </a:p>
          <a:p>
            <a:pPr indent="-190500" lvl="0" marL="400050" rtl="0" algn="l">
              <a:spcBef>
                <a:spcPts val="800"/>
              </a:spcBef>
              <a:spcAft>
                <a:spcPts val="0"/>
              </a:spcAft>
              <a:buClr>
                <a:schemeClr val="accent6"/>
              </a:buClr>
              <a:buSzPts val="2400"/>
              <a:buFont typeface="Noto Sans Symbols"/>
              <a:buNone/>
            </a:pPr>
            <a:r>
              <a:t/>
            </a:r>
            <a:endParaRPr/>
          </a:p>
          <a:p>
            <a:pPr indent="-190500" lvl="0" marL="400050" rtl="0" algn="l">
              <a:spcBef>
                <a:spcPts val="800"/>
              </a:spcBef>
              <a:spcAft>
                <a:spcPts val="0"/>
              </a:spcAft>
              <a:buClr>
                <a:schemeClr val="accent6"/>
              </a:buClr>
              <a:buSzPts val="2400"/>
              <a:buFont typeface="Noto Sans Symbols"/>
              <a:buNone/>
            </a:pPr>
            <a:r>
              <a:t/>
            </a:r>
            <a:endParaRPr/>
          </a:p>
        </p:txBody>
      </p:sp>
      <p:pic>
        <p:nvPicPr>
          <p:cNvPr descr="pregnant african american woman on exam table reviewing report with doctor" id="146" name="Google Shape;146;p12" title="pregnant woman and doctor"/>
          <p:cNvPicPr preferRelativeResize="0"/>
          <p:nvPr/>
        </p:nvPicPr>
        <p:blipFill rotWithShape="1">
          <a:blip r:embed="rId3">
            <a:alphaModFix/>
          </a:blip>
          <a:srcRect b="0" l="6802" r="17007" t="0"/>
          <a:stretch/>
        </p:blipFill>
        <p:spPr>
          <a:xfrm>
            <a:off x="6318583" y="2505551"/>
            <a:ext cx="4164306" cy="3627666"/>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3"/>
          <p:cNvSpPr txBox="1"/>
          <p:nvPr>
            <p:ph type="title"/>
          </p:nvPr>
        </p:nvSpPr>
        <p:spPr>
          <a:xfrm>
            <a:off x="623460" y="1162570"/>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Mode of Delivery</a:t>
            </a:r>
            <a:endParaRPr/>
          </a:p>
        </p:txBody>
      </p:sp>
      <p:sp>
        <p:nvSpPr>
          <p:cNvPr id="153" name="Google Shape;153;p13"/>
          <p:cNvSpPr txBox="1"/>
          <p:nvPr>
            <p:ph idx="1" type="body"/>
          </p:nvPr>
        </p:nvSpPr>
        <p:spPr>
          <a:xfrm>
            <a:off x="624051" y="2049030"/>
            <a:ext cx="488142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200"/>
              <a:buFont typeface="Noto Sans Symbols"/>
              <a:buChar char="▪"/>
            </a:pPr>
            <a:r>
              <a:rPr lang="en-US"/>
              <a:t>Decisions concerning mode of delivery in pregnant women with HIV/HCV co-infection should be based on standard obstetric and HIV-related indications</a:t>
            </a:r>
            <a:endParaRPr/>
          </a:p>
          <a:p>
            <a:pPr indent="-342900" lvl="0" marL="342900" rtl="0" algn="l">
              <a:spcBef>
                <a:spcPts val="800"/>
              </a:spcBef>
              <a:spcAft>
                <a:spcPts val="0"/>
              </a:spcAft>
              <a:buClr>
                <a:schemeClr val="accent6"/>
              </a:buClr>
              <a:buSzPts val="2200"/>
              <a:buFont typeface="Noto Sans Symbols"/>
              <a:buChar char="▪"/>
            </a:pPr>
            <a:r>
              <a:rPr lang="en-US"/>
              <a:t>HCV co-infection does not necessitate cesarean delivery, if not otherwise indicated</a:t>
            </a:r>
            <a:r>
              <a:rPr baseline="30000" lang="en-US"/>
              <a:t>1,4</a:t>
            </a:r>
            <a:endParaRPr/>
          </a:p>
        </p:txBody>
      </p:sp>
      <p:sp>
        <p:nvSpPr>
          <p:cNvPr id="154" name="Google Shape;154;p13"/>
          <p:cNvSpPr txBox="1"/>
          <p:nvPr>
            <p:ph idx="2" type="body"/>
          </p:nvPr>
        </p:nvSpPr>
        <p:spPr>
          <a:xfrm>
            <a:off x="6016605" y="2049029"/>
            <a:ext cx="5172786" cy="2986087"/>
          </a:xfrm>
          <a:prstGeom prst="rect">
            <a:avLst/>
          </a:prstGeom>
          <a:noFill/>
          <a:ln>
            <a:noFill/>
          </a:ln>
        </p:spPr>
        <p:txBody>
          <a:bodyPr anchorCtr="0" anchor="t" bIns="45700" lIns="91425" spcFirstLastPara="1" rIns="91425" wrap="square" tIns="45700">
            <a:noAutofit/>
          </a:bodyPr>
          <a:lstStyle/>
          <a:p>
            <a:pPr indent="-203200" lvl="0" marL="342900" rtl="0" algn="l">
              <a:spcBef>
                <a:spcPts val="0"/>
              </a:spcBef>
              <a:spcAft>
                <a:spcPts val="0"/>
              </a:spcAft>
              <a:buClr>
                <a:schemeClr val="accent6"/>
              </a:buClr>
              <a:buSzPts val="2200"/>
              <a:buFont typeface="Noto Sans Symbols"/>
              <a:buNone/>
            </a:pPr>
            <a:r>
              <a:t/>
            </a:r>
            <a:endParaRPr/>
          </a:p>
        </p:txBody>
      </p:sp>
      <p:pic>
        <p:nvPicPr>
          <p:cNvPr descr="Mother with newborn son on her belly.  Photo was taken shortly after birth. The umbilical cord is still attached." id="155" name="Google Shape;155;p13" title="Normal birth"/>
          <p:cNvPicPr preferRelativeResize="0"/>
          <p:nvPr/>
        </p:nvPicPr>
        <p:blipFill rotWithShape="1">
          <a:blip r:embed="rId3">
            <a:alphaModFix/>
          </a:blip>
          <a:srcRect b="0" l="14693" r="13798" t="0"/>
          <a:stretch/>
        </p:blipFill>
        <p:spPr>
          <a:xfrm>
            <a:off x="6686523" y="2049029"/>
            <a:ext cx="3996345" cy="3972630"/>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4"/>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Infant Feeding</a:t>
            </a:r>
            <a:endParaRPr/>
          </a:p>
        </p:txBody>
      </p:sp>
      <p:sp>
        <p:nvSpPr>
          <p:cNvPr id="162" name="Google Shape;162;p14"/>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Breastfeeding is not recommended for women living with HIV</a:t>
            </a:r>
            <a:endParaRPr/>
          </a:p>
          <a:p>
            <a:pPr indent="-347472" lvl="1" marL="685800" rtl="0" algn="l">
              <a:spcBef>
                <a:spcPts val="1200"/>
              </a:spcBef>
              <a:spcAft>
                <a:spcPts val="0"/>
              </a:spcAft>
              <a:buSzPts val="2400"/>
              <a:buChar char="•"/>
            </a:pPr>
            <a:r>
              <a:rPr lang="en-US"/>
              <a:t>Be aware that women may face social, familial, and personal pressures to consider breastfeeding</a:t>
            </a:r>
            <a:endParaRPr/>
          </a:p>
          <a:p>
            <a:pPr indent="-347472" lvl="1" marL="685800" rtl="0" algn="l">
              <a:spcBef>
                <a:spcPts val="600"/>
              </a:spcBef>
              <a:spcAft>
                <a:spcPts val="0"/>
              </a:spcAft>
              <a:buSzPts val="2400"/>
              <a:buChar char="•"/>
            </a:pPr>
            <a:r>
              <a:rPr lang="en-US"/>
              <a:t>Address possible barriers to formula feeding beginning during the antenatal period and continue to offer support postpartum</a:t>
            </a:r>
            <a:r>
              <a:rPr baseline="30000" lang="en-US"/>
              <a:t>1</a:t>
            </a:r>
            <a:endParaRPr/>
          </a:p>
          <a:p>
            <a:pPr indent="-342900" lvl="0" marL="342900" rtl="0" algn="l">
              <a:spcBef>
                <a:spcPts val="600"/>
              </a:spcBef>
              <a:spcAft>
                <a:spcPts val="0"/>
              </a:spcAft>
              <a:buClr>
                <a:schemeClr val="accent6"/>
              </a:buClr>
              <a:buSzPts val="2400"/>
              <a:buFont typeface="Noto Sans Symbols"/>
              <a:buChar char="▪"/>
            </a:pPr>
            <a:r>
              <a:rPr lang="en-US"/>
              <a:t>There are no current data to suggest that HCV is transmitted by human breast milk</a:t>
            </a:r>
            <a:r>
              <a:rPr baseline="30000" lang="en-US"/>
              <a:t>5</a:t>
            </a:r>
            <a:endParaRPr/>
          </a:p>
          <a:p>
            <a:pPr indent="-195072" lvl="1" marL="685800" rtl="0" algn="l">
              <a:spcBef>
                <a:spcPts val="1200"/>
              </a:spcBef>
              <a:spcAft>
                <a:spcPts val="0"/>
              </a:spcAft>
              <a:buSzPts val="2400"/>
              <a:buNone/>
            </a:pPr>
            <a:r>
              <a:t/>
            </a:r>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5"/>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Evaluation of HCV-Exposed Infants</a:t>
            </a:r>
            <a:endParaRPr/>
          </a:p>
        </p:txBody>
      </p:sp>
      <p:sp>
        <p:nvSpPr>
          <p:cNvPr id="169" name="Google Shape;169;p15"/>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Infants born to women with HIV/HCV co-infection should be evaluated for HCV infection with anti-HCV antibody testing after age 18 months</a:t>
            </a:r>
            <a:r>
              <a:rPr baseline="30000" lang="en-US"/>
              <a:t>1</a:t>
            </a:r>
            <a:endParaRPr/>
          </a:p>
          <a:p>
            <a:pPr indent="-347472" lvl="1" marL="685800" rtl="0" algn="l">
              <a:spcBef>
                <a:spcPts val="1200"/>
              </a:spcBef>
              <a:spcAft>
                <a:spcPts val="0"/>
              </a:spcAft>
              <a:buSzPts val="2400"/>
              <a:buChar char="•"/>
            </a:pPr>
            <a:r>
              <a:rPr lang="en-US"/>
              <a:t>If earlier diagnosis is desired, HCV RNA virologic testing can be done after age 2 months</a:t>
            </a:r>
            <a:r>
              <a:rPr baseline="30000" lang="en-US"/>
              <a:t>1</a:t>
            </a:r>
            <a:endParaRPr/>
          </a:p>
          <a:p>
            <a:pPr indent="-342900" lvl="0" marL="342900" rtl="0" algn="l">
              <a:spcBef>
                <a:spcPts val="600"/>
              </a:spcBef>
              <a:spcAft>
                <a:spcPts val="0"/>
              </a:spcAft>
              <a:buClr>
                <a:schemeClr val="accent6"/>
              </a:buClr>
              <a:buSzPts val="2400"/>
              <a:buFont typeface="Noto Sans Symbols"/>
              <a:buChar char="▪"/>
            </a:pPr>
            <a:r>
              <a:rPr lang="en-US"/>
              <a:t>Infants who screen positive should undergo confirmatory HCV RNA testing </a:t>
            </a:r>
            <a:endParaRPr/>
          </a:p>
          <a:p>
            <a:pPr indent="-342900" lvl="0" marL="342900" rtl="0" algn="l">
              <a:spcBef>
                <a:spcPts val="1200"/>
              </a:spcBef>
              <a:spcAft>
                <a:spcPts val="0"/>
              </a:spcAft>
              <a:buClr>
                <a:schemeClr val="accent6"/>
              </a:buClr>
              <a:buSzPts val="2400"/>
              <a:buFont typeface="Noto Sans Symbols"/>
              <a:buChar char="▪"/>
            </a:pPr>
            <a:r>
              <a:rPr lang="en-US"/>
              <a:t>Diagnostic testing for HIV infection in HIV-exposed infants should follow standard guidelines</a:t>
            </a:r>
            <a:r>
              <a:rPr baseline="30000" lang="en-US"/>
              <a:t>1</a:t>
            </a:r>
            <a:endParaRPr/>
          </a:p>
          <a:p>
            <a:pPr indent="-190500" lvl="0" marL="342900" rtl="0" algn="l">
              <a:spcBef>
                <a:spcPts val="1200"/>
              </a:spcBef>
              <a:spcAft>
                <a:spcPts val="0"/>
              </a:spcAft>
              <a:buClr>
                <a:schemeClr val="accent6"/>
              </a:buClr>
              <a:buSzPts val="2400"/>
              <a:buFont typeface="Noto Sans Symbols"/>
              <a:buNone/>
            </a:pPr>
            <a:r>
              <a:t/>
            </a:r>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6"/>
          <p:cNvSpPr txBox="1"/>
          <p:nvPr>
            <p:ph type="title"/>
          </p:nvPr>
        </p:nvSpPr>
        <p:spPr>
          <a:xfrm>
            <a:off x="623460" y="1202374"/>
            <a:ext cx="11308345"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Disparities in the HIV Care Continuum in the Perinatal Period</a:t>
            </a:r>
            <a:endParaRPr/>
          </a:p>
        </p:txBody>
      </p:sp>
      <p:sp>
        <p:nvSpPr>
          <p:cNvPr id="176" name="Google Shape;176;p16"/>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Lack of preconception care</a:t>
            </a:r>
            <a:r>
              <a:rPr baseline="30000" lang="en-US"/>
              <a:t>7-10</a:t>
            </a:r>
            <a:endParaRPr/>
          </a:p>
          <a:p>
            <a:pPr indent="-342900" lvl="0" marL="342900" rtl="0" algn="l">
              <a:spcBef>
                <a:spcPts val="1200"/>
              </a:spcBef>
              <a:spcAft>
                <a:spcPts val="0"/>
              </a:spcAft>
              <a:buClr>
                <a:schemeClr val="accent6"/>
              </a:buClr>
              <a:buSzPts val="2400"/>
              <a:buFont typeface="Noto Sans Symbols"/>
              <a:buChar char="▪"/>
            </a:pPr>
            <a:r>
              <a:rPr lang="en-US"/>
              <a:t>Failure to identify HIV infection in pregnancy</a:t>
            </a:r>
            <a:r>
              <a:rPr baseline="30000" lang="en-US"/>
              <a:t>11-13</a:t>
            </a:r>
            <a:endParaRPr/>
          </a:p>
          <a:p>
            <a:pPr indent="-342900" lvl="0" marL="342900" rtl="0" algn="l">
              <a:spcBef>
                <a:spcPts val="1200"/>
              </a:spcBef>
              <a:spcAft>
                <a:spcPts val="0"/>
              </a:spcAft>
              <a:buClr>
                <a:schemeClr val="accent6"/>
              </a:buClr>
              <a:buSzPts val="2400"/>
              <a:buFont typeface="Noto Sans Symbols"/>
              <a:buChar char="▪"/>
            </a:pPr>
            <a:r>
              <a:rPr lang="en-US"/>
              <a:t>Lack of viral suppression during pregnancy</a:t>
            </a:r>
            <a:r>
              <a:rPr baseline="30000" lang="en-US"/>
              <a:t>14-17</a:t>
            </a:r>
            <a:endParaRPr/>
          </a:p>
          <a:p>
            <a:pPr indent="-342900" lvl="0" marL="342900" rtl="0" algn="l">
              <a:spcBef>
                <a:spcPts val="1200"/>
              </a:spcBef>
              <a:spcAft>
                <a:spcPts val="0"/>
              </a:spcAft>
              <a:buClr>
                <a:schemeClr val="accent6"/>
              </a:buClr>
              <a:buSzPts val="2400"/>
              <a:buFont typeface="Noto Sans Symbols"/>
              <a:buChar char="▪"/>
            </a:pPr>
            <a:r>
              <a:rPr lang="en-US"/>
              <a:t>Lack of engagement and retention in postpartum HIV/HCV care</a:t>
            </a:r>
            <a:r>
              <a:rPr baseline="30000" lang="en-US"/>
              <a:t>18</a:t>
            </a:r>
            <a:endParaRPr/>
          </a:p>
          <a:p>
            <a:pPr indent="-347472" lvl="1" marL="685800" rtl="0" algn="l">
              <a:spcBef>
                <a:spcPts val="1200"/>
              </a:spcBef>
              <a:spcAft>
                <a:spcPts val="0"/>
              </a:spcAft>
              <a:buSzPts val="2400"/>
              <a:buChar char="•"/>
            </a:pPr>
            <a:r>
              <a:rPr lang="en-US"/>
              <a:t>Data are lacking with regard to disparities in the care continuum for co-infected women.</a:t>
            </a:r>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7"/>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Recommendations for Preconception Care</a:t>
            </a:r>
            <a:endParaRPr/>
          </a:p>
        </p:txBody>
      </p:sp>
      <p:sp>
        <p:nvSpPr>
          <p:cNvPr id="183" name="Google Shape;183;p17"/>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Discuss childbearing intentions with all HIV/HCV co-infected persons on an ongoing basis </a:t>
            </a:r>
            <a:endParaRPr/>
          </a:p>
          <a:p>
            <a:pPr indent="-342900" lvl="0" marL="342900" rtl="0" algn="l">
              <a:spcBef>
                <a:spcPts val="1200"/>
              </a:spcBef>
              <a:spcAft>
                <a:spcPts val="0"/>
              </a:spcAft>
              <a:buClr>
                <a:schemeClr val="accent6"/>
              </a:buClr>
              <a:buSzPts val="2400"/>
              <a:buFont typeface="Noto Sans Symbols"/>
              <a:buChar char="▪"/>
            </a:pPr>
            <a:r>
              <a:rPr lang="en-US"/>
              <a:t>Discuss ways to prevent perinatal HIV/HCV transmission and make a treatment plan:</a:t>
            </a:r>
            <a:endParaRPr/>
          </a:p>
          <a:p>
            <a:pPr indent="-347472" lvl="1" marL="685800" rtl="0" algn="l">
              <a:spcBef>
                <a:spcPts val="1200"/>
              </a:spcBef>
              <a:spcAft>
                <a:spcPts val="0"/>
              </a:spcAft>
              <a:buSzPts val="2400"/>
              <a:buChar char="•"/>
            </a:pPr>
            <a:r>
              <a:rPr lang="en-US"/>
              <a:t>All HIV-infected women contemplating pregnancy should be receiving ART and have an undetectable HIV VL before conception</a:t>
            </a:r>
            <a:endParaRPr/>
          </a:p>
          <a:p>
            <a:pPr indent="-347472" lvl="1" marL="685800" rtl="0" algn="l">
              <a:spcBef>
                <a:spcPts val="600"/>
              </a:spcBef>
              <a:spcAft>
                <a:spcPts val="0"/>
              </a:spcAft>
              <a:buSzPts val="2400"/>
              <a:buChar char="•"/>
            </a:pPr>
            <a:r>
              <a:rPr lang="en-US"/>
              <a:t>Defer pregnancy until HCV treatment is completed or defer HCV treatment until the postpartum period</a:t>
            </a:r>
            <a:r>
              <a:rPr baseline="30000" lang="en-US"/>
              <a:t>1</a:t>
            </a:r>
            <a:endParaRPr/>
          </a:p>
          <a:p>
            <a:pPr indent="-195072" lvl="2" marL="1024128" rtl="0" algn="l">
              <a:spcBef>
                <a:spcPts val="600"/>
              </a:spcBef>
              <a:spcAft>
                <a:spcPts val="0"/>
              </a:spcAft>
              <a:buSzPts val="2400"/>
              <a:buNone/>
            </a:pPr>
            <a:r>
              <a:t/>
            </a:r>
            <a:endParaRPr/>
          </a:p>
          <a:p>
            <a:pPr indent="-195072" lvl="1" marL="685800" rtl="0" algn="l">
              <a:spcBef>
                <a:spcPts val="600"/>
              </a:spcBef>
              <a:spcAft>
                <a:spcPts val="0"/>
              </a:spcAft>
              <a:buSzPts val="2400"/>
              <a:buNone/>
            </a:pPr>
            <a:r>
              <a:t/>
            </a:r>
            <a:endParaRPr/>
          </a:p>
          <a:p>
            <a:pPr indent="-195072" lvl="1" marL="685800" rtl="0" algn="l">
              <a:spcBef>
                <a:spcPts val="600"/>
              </a:spcBef>
              <a:spcAft>
                <a:spcPts val="0"/>
              </a:spcAft>
              <a:buSzPts val="2400"/>
              <a:buNone/>
            </a:pPr>
            <a:r>
              <a:t/>
            </a:r>
            <a:endParaRPr/>
          </a:p>
          <a:p>
            <a:pPr indent="-195072" lvl="1" marL="685800" rtl="0" algn="l">
              <a:spcBef>
                <a:spcPts val="600"/>
              </a:spcBef>
              <a:spcAft>
                <a:spcPts val="0"/>
              </a:spcAft>
              <a:buSzPts val="2400"/>
              <a:buNone/>
            </a:pPr>
            <a:r>
              <a:t/>
            </a:r>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8"/>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Recommendations for Preconception Care (cont’d)</a:t>
            </a:r>
            <a:endParaRPr/>
          </a:p>
        </p:txBody>
      </p:sp>
      <p:sp>
        <p:nvSpPr>
          <p:cNvPr id="190" name="Google Shape;190;p18"/>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Offer contraceptive services for all women who wish to delay or prevent pregnancy</a:t>
            </a:r>
            <a:r>
              <a:rPr baseline="30000" lang="en-US"/>
              <a:t>1</a:t>
            </a:r>
            <a:r>
              <a:rPr lang="en-US"/>
              <a:t> </a:t>
            </a:r>
            <a:endParaRPr/>
          </a:p>
          <a:p>
            <a:pPr indent="-342900" lvl="0" marL="342900" rtl="0" algn="l">
              <a:spcBef>
                <a:spcPts val="1200"/>
              </a:spcBef>
              <a:spcAft>
                <a:spcPts val="0"/>
              </a:spcAft>
              <a:buClr>
                <a:schemeClr val="accent6"/>
              </a:buClr>
              <a:buSzPts val="2400"/>
              <a:buFont typeface="Noto Sans Symbols"/>
              <a:buChar char="▪"/>
            </a:pPr>
            <a:r>
              <a:rPr lang="en-US"/>
              <a:t>Offer preconception care for women and men who want to have a child</a:t>
            </a:r>
            <a:r>
              <a:rPr baseline="30000" lang="en-US"/>
              <a:t>1</a:t>
            </a:r>
            <a:endParaRPr/>
          </a:p>
          <a:p>
            <a:pPr indent="-190500" lvl="0" marL="342900" rtl="0" algn="l">
              <a:spcBef>
                <a:spcPts val="1200"/>
              </a:spcBef>
              <a:spcAft>
                <a:spcPts val="0"/>
              </a:spcAft>
              <a:buClr>
                <a:schemeClr val="accent6"/>
              </a:buClr>
              <a:buSzPts val="2400"/>
              <a:buFont typeface="Noto Sans Symbols"/>
              <a:buNone/>
            </a:pPr>
            <a:r>
              <a:t/>
            </a:r>
            <a:endParaRPr/>
          </a:p>
          <a:p>
            <a:pPr indent="-195072" lvl="1" marL="685800" rtl="0" algn="l">
              <a:spcBef>
                <a:spcPts val="1200"/>
              </a:spcBef>
              <a:spcAft>
                <a:spcPts val="0"/>
              </a:spcAft>
              <a:buSzPts val="2400"/>
              <a:buNone/>
            </a:pPr>
            <a:r>
              <a:t/>
            </a:r>
            <a:endParaRPr/>
          </a:p>
          <a:p>
            <a:pPr indent="-190500" lvl="0" marL="342900" rtl="0" algn="l">
              <a:spcBef>
                <a:spcPts val="600"/>
              </a:spcBef>
              <a:spcAft>
                <a:spcPts val="0"/>
              </a:spcAft>
              <a:buClr>
                <a:schemeClr val="accent6"/>
              </a:buClr>
              <a:buSzPts val="2400"/>
              <a:buFont typeface="Noto Sans Symbols"/>
              <a:buNone/>
            </a:pPr>
            <a:r>
              <a:t/>
            </a:r>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african american woman looking at pregnancy test and unhappy with results." id="196" name="Google Shape;196;p19" title="woman with pregnancy test"/>
          <p:cNvPicPr preferRelativeResize="0"/>
          <p:nvPr/>
        </p:nvPicPr>
        <p:blipFill rotWithShape="1">
          <a:blip r:embed="rId3">
            <a:alphaModFix/>
          </a:blip>
          <a:srcRect b="0" l="15685" r="44118" t="0"/>
          <a:stretch/>
        </p:blipFill>
        <p:spPr>
          <a:xfrm>
            <a:off x="8380429" y="848412"/>
            <a:ext cx="3811571" cy="6009588"/>
          </a:xfrm>
          <a:prstGeom prst="rect">
            <a:avLst/>
          </a:prstGeom>
          <a:noFill/>
          <a:ln>
            <a:noFill/>
          </a:ln>
        </p:spPr>
      </p:pic>
      <p:sp>
        <p:nvSpPr>
          <p:cNvPr id="197" name="Google Shape;197;p19"/>
          <p:cNvSpPr txBox="1"/>
          <p:nvPr>
            <p:ph type="title"/>
          </p:nvPr>
        </p:nvSpPr>
        <p:spPr>
          <a:xfrm>
            <a:off x="623460" y="1154181"/>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Failure to Implement HIV Preconception Care</a:t>
            </a:r>
            <a:endParaRPr/>
          </a:p>
        </p:txBody>
      </p:sp>
      <p:sp>
        <p:nvSpPr>
          <p:cNvPr id="198" name="Google Shape;198;p19"/>
          <p:cNvSpPr txBox="1"/>
          <p:nvPr>
            <p:ph idx="1" type="body"/>
          </p:nvPr>
        </p:nvSpPr>
        <p:spPr>
          <a:xfrm>
            <a:off x="624052" y="2040641"/>
            <a:ext cx="7047987" cy="2986087"/>
          </a:xfrm>
          <a:prstGeom prst="rect">
            <a:avLst/>
          </a:prstGeom>
          <a:noFill/>
          <a:ln>
            <a:noFill/>
          </a:ln>
        </p:spPr>
        <p:txBody>
          <a:bodyPr anchorCtr="0" anchor="t" bIns="45700" lIns="91425" spcFirstLastPara="1" rIns="91425" wrap="square" tIns="45700">
            <a:noAutofit/>
          </a:bodyPr>
          <a:lstStyle/>
          <a:p>
            <a:pPr indent="-342900" lvl="0" marL="400050" rtl="0" algn="l">
              <a:spcBef>
                <a:spcPts val="0"/>
              </a:spcBef>
              <a:spcAft>
                <a:spcPts val="0"/>
              </a:spcAft>
              <a:buClr>
                <a:schemeClr val="accent6"/>
              </a:buClr>
              <a:buSzPts val="2400"/>
              <a:buFont typeface="Noto Sans Symbols"/>
              <a:buChar char="▪"/>
            </a:pPr>
            <a:r>
              <a:rPr lang="en-US"/>
              <a:t>Studies suggest published guidelines for HIV preconception care are unevenly or incompletely implemented</a:t>
            </a:r>
            <a:endParaRPr/>
          </a:p>
          <a:p>
            <a:pPr indent="-347472" lvl="1" marL="685800" rtl="0" algn="l">
              <a:spcBef>
                <a:spcPts val="800"/>
              </a:spcBef>
              <a:spcAft>
                <a:spcPts val="0"/>
              </a:spcAft>
              <a:buSzPts val="2400"/>
              <a:buChar char="▪"/>
            </a:pPr>
            <a:r>
              <a:rPr lang="en-US"/>
              <a:t>Most pregnancies among women living with HIV are unplanned</a:t>
            </a:r>
            <a:r>
              <a:rPr baseline="30000" lang="en-US"/>
              <a:t>7-10</a:t>
            </a:r>
            <a:endParaRPr/>
          </a:p>
          <a:p>
            <a:pPr indent="-190500" lvl="0" marL="400050" rtl="0" algn="l">
              <a:spcBef>
                <a:spcPts val="800"/>
              </a:spcBef>
              <a:spcAft>
                <a:spcPts val="0"/>
              </a:spcAft>
              <a:buClr>
                <a:schemeClr val="accent6"/>
              </a:buClr>
              <a:buSzPts val="2400"/>
              <a:buFont typeface="Noto Sans Symbols"/>
              <a:buNone/>
            </a:pPr>
            <a:r>
              <a:t/>
            </a:r>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2"/>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Authors and Funders</a:t>
            </a:r>
            <a:endParaRPr/>
          </a:p>
        </p:txBody>
      </p:sp>
      <p:sp>
        <p:nvSpPr>
          <p:cNvPr id="74" name="Google Shape;74;p2"/>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This presentation was prepared by Mary Jo Hoyt, MSN, (AETC National Coordinating Resource Center) for the AETC National Coordinating Resource Center in July 2017.</a:t>
            </a:r>
            <a:endParaRPr/>
          </a:p>
          <a:p>
            <a:pPr indent="-342900" lvl="0" marL="342900" rtl="0" algn="l">
              <a:spcBef>
                <a:spcPts val="1200"/>
              </a:spcBef>
              <a:spcAft>
                <a:spcPts val="0"/>
              </a:spcAft>
              <a:buClr>
                <a:schemeClr val="accent6"/>
              </a:buClr>
              <a:buSzPts val="2400"/>
              <a:buFont typeface="Noto Sans Symbols"/>
              <a:buChar char="▪"/>
            </a:pPr>
            <a:r>
              <a:rPr lang="en-US"/>
              <a:t>This presentation is part of a curriculum developed by the AETC Program for the project: Jurisdictional Approach to Curing Hepatitis C among HIV/HCV Co-infected People of Color (HRSA 16-189), funded by the Secretary's Minority AIDS Initiative through the Health Resources and Services Administration HIV/AIDS Bureau.</a:t>
            </a: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0"/>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Strategies for Preconception Care</a:t>
            </a:r>
            <a:endParaRPr/>
          </a:p>
        </p:txBody>
      </p:sp>
      <p:sp>
        <p:nvSpPr>
          <p:cNvPr id="205" name="Google Shape;205;p20"/>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Discuss reproductive options</a:t>
            </a:r>
            <a:endParaRPr/>
          </a:p>
          <a:p>
            <a:pPr indent="-342900" lvl="0" marL="342900" rtl="0" algn="l">
              <a:spcBef>
                <a:spcPts val="1200"/>
              </a:spcBef>
              <a:spcAft>
                <a:spcPts val="0"/>
              </a:spcAft>
              <a:buClr>
                <a:schemeClr val="accent6"/>
              </a:buClr>
              <a:buSzPts val="2400"/>
              <a:buFont typeface="Noto Sans Symbols"/>
              <a:buChar char="▪"/>
            </a:pPr>
            <a:r>
              <a:rPr lang="en-US"/>
              <a:t>Actively assess women’s pregnancy intentions on an ongoing basis throughout the course of care</a:t>
            </a:r>
            <a:endParaRPr/>
          </a:p>
          <a:p>
            <a:pPr indent="-342900" lvl="0" marL="342900" rtl="0" algn="l">
              <a:spcBef>
                <a:spcPts val="1200"/>
              </a:spcBef>
              <a:spcAft>
                <a:spcPts val="0"/>
              </a:spcAft>
              <a:buClr>
                <a:schemeClr val="accent6"/>
              </a:buClr>
              <a:buSzPts val="2400"/>
              <a:buFont typeface="Noto Sans Symbols"/>
              <a:buChar char="▪"/>
            </a:pPr>
            <a:r>
              <a:rPr lang="en-US"/>
              <a:t>Make referrals to experts in HIV and women’s health, including experts in reproductive endocrinology and infertility when necessary</a:t>
            </a:r>
            <a:r>
              <a:rPr baseline="30000" lang="en-US"/>
              <a:t>1</a:t>
            </a:r>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1"/>
          <p:cNvSpPr txBox="1"/>
          <p:nvPr>
            <p:ph type="title"/>
          </p:nvPr>
        </p:nvSpPr>
        <p:spPr>
          <a:xfrm>
            <a:off x="623460" y="1202374"/>
            <a:ext cx="1138640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Guidelines for Identification of HIV Infection during Pregnancy</a:t>
            </a:r>
            <a:endParaRPr/>
          </a:p>
        </p:txBody>
      </p:sp>
      <p:sp>
        <p:nvSpPr>
          <p:cNvPr id="212" name="Google Shape;212;p21"/>
          <p:cNvSpPr txBox="1"/>
          <p:nvPr>
            <p:ph idx="1" type="body"/>
          </p:nvPr>
        </p:nvSpPr>
        <p:spPr>
          <a:xfrm>
            <a:off x="624051" y="2391938"/>
            <a:ext cx="9617400" cy="2964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CDC has recommended routine opt-out HIV screening for all pregnant women since 2006</a:t>
            </a:r>
            <a:endParaRPr/>
          </a:p>
          <a:p>
            <a:pPr indent="-347472" lvl="1" marL="685800" rtl="0" algn="l">
              <a:spcBef>
                <a:spcPts val="1200"/>
              </a:spcBef>
              <a:spcAft>
                <a:spcPts val="0"/>
              </a:spcAft>
              <a:buSzPts val="2400"/>
              <a:buChar char="•"/>
            </a:pPr>
            <a:r>
              <a:rPr lang="en-US"/>
              <a:t>Repeat HIV testing in the 3rd trimester is recommended for some women</a:t>
            </a:r>
            <a:endParaRPr/>
          </a:p>
          <a:p>
            <a:pPr indent="-347472" lvl="1" marL="685800" rtl="0" algn="l">
              <a:spcBef>
                <a:spcPts val="600"/>
              </a:spcBef>
              <a:spcAft>
                <a:spcPts val="0"/>
              </a:spcAft>
              <a:buSzPts val="2400"/>
              <a:buChar char="•"/>
            </a:pPr>
            <a:r>
              <a:rPr lang="en-US"/>
              <a:t>HIV testing in labor and delivery is recommended for women who were not tested during pregnancy and for women for whom 3rd trimester testing is recommended but was not performed</a:t>
            </a:r>
            <a:endParaRPr/>
          </a:p>
          <a:p>
            <a:pPr indent="-347472" lvl="1" marL="685800" rtl="0" algn="l">
              <a:spcBef>
                <a:spcPts val="600"/>
              </a:spcBef>
              <a:spcAft>
                <a:spcPts val="0"/>
              </a:spcAft>
              <a:buSzPts val="2400"/>
              <a:buChar char="•"/>
            </a:pPr>
            <a:r>
              <a:rPr lang="en-US"/>
              <a:t>CDC recommends–and some states require–that a newborn be screened for HIV if the mother’s HIV status is unknown, with or without the mother’s consent</a:t>
            </a:r>
            <a:r>
              <a:rPr baseline="30000" lang="en-US"/>
              <a:t>19</a:t>
            </a:r>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Failure to Identify HIV Infection during Pregnancy</a:t>
            </a:r>
            <a:endParaRPr/>
          </a:p>
        </p:txBody>
      </p:sp>
      <p:sp>
        <p:nvSpPr>
          <p:cNvPr id="219" name="Google Shape;219;p22"/>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HIV testing guidelines are not uniformly implemented:</a:t>
            </a:r>
            <a:endParaRPr/>
          </a:p>
          <a:p>
            <a:pPr indent="-347472" lvl="1" marL="685800" rtl="0" algn="l">
              <a:spcBef>
                <a:spcPts val="1200"/>
              </a:spcBef>
              <a:spcAft>
                <a:spcPts val="0"/>
              </a:spcAft>
              <a:buSzPts val="2400"/>
              <a:buChar char="•"/>
            </a:pPr>
            <a:r>
              <a:rPr lang="en-US"/>
              <a:t>Only ~75% of pregnant women receive prenatal HIV testing</a:t>
            </a:r>
            <a:r>
              <a:rPr baseline="30000" lang="en-US"/>
              <a:t>11</a:t>
            </a:r>
            <a:endParaRPr/>
          </a:p>
          <a:p>
            <a:pPr indent="-347472" lvl="1" marL="685800" rtl="0" algn="l">
              <a:spcBef>
                <a:spcPts val="600"/>
              </a:spcBef>
              <a:spcAft>
                <a:spcPts val="0"/>
              </a:spcAft>
              <a:buSzPts val="2400"/>
              <a:buChar char="•"/>
            </a:pPr>
            <a:r>
              <a:rPr lang="en-US"/>
              <a:t>Uptake of 3rd-trimester repeat HIV testing has been mixed</a:t>
            </a:r>
            <a:r>
              <a:rPr baseline="30000" lang="en-US"/>
              <a:t>12</a:t>
            </a:r>
            <a:endParaRPr/>
          </a:p>
          <a:p>
            <a:pPr indent="-347472" lvl="1" marL="685800" rtl="0" algn="l">
              <a:spcBef>
                <a:spcPts val="600"/>
              </a:spcBef>
              <a:spcAft>
                <a:spcPts val="0"/>
              </a:spcAft>
              <a:buSzPts val="2400"/>
              <a:buChar char="•"/>
            </a:pPr>
            <a:r>
              <a:rPr lang="en-US"/>
              <a:t>HIV testing offers the opportunity to detect HIV infection during prenatal care and/or labor and delivery so that interventions to prevent transmission can occur</a:t>
            </a:r>
            <a:endParaRPr/>
          </a:p>
          <a:p>
            <a:pPr indent="-347472" lvl="1" marL="685800" rtl="0" algn="l">
              <a:spcBef>
                <a:spcPts val="600"/>
              </a:spcBef>
              <a:spcAft>
                <a:spcPts val="0"/>
              </a:spcAft>
              <a:buSzPts val="2400"/>
              <a:buChar char="•"/>
            </a:pPr>
            <a:r>
              <a:rPr lang="en-US"/>
              <a:t>Failure to perform a perinatal HIV test is a significant factor in perinatal HIV transmission</a:t>
            </a:r>
            <a:r>
              <a:rPr baseline="30000" lang="en-US"/>
              <a:t>13</a:t>
            </a:r>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3"/>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Strategies to Improve Identification of HIV in the Perinatal Period</a:t>
            </a:r>
            <a:endParaRPr/>
          </a:p>
        </p:txBody>
      </p:sp>
      <p:sp>
        <p:nvSpPr>
          <p:cNvPr id="226" name="Google Shape;226;p23"/>
          <p:cNvSpPr txBox="1"/>
          <p:nvPr>
            <p:ph idx="1" type="body"/>
          </p:nvPr>
        </p:nvSpPr>
        <p:spPr>
          <a:xfrm>
            <a:off x="623460" y="2565054"/>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Any outpatient setting that provides prenatal care to women who are pregnant should establish a program of universal opt-out testing of pregnant women</a:t>
            </a:r>
            <a:r>
              <a:rPr baseline="30000" lang="en-US"/>
              <a:t>19</a:t>
            </a:r>
            <a:endParaRPr/>
          </a:p>
          <a:p>
            <a:pPr indent="-342900" lvl="0" marL="342900" rtl="0" algn="l">
              <a:spcBef>
                <a:spcPts val="1200"/>
              </a:spcBef>
              <a:spcAft>
                <a:spcPts val="0"/>
              </a:spcAft>
              <a:buClr>
                <a:schemeClr val="accent6"/>
              </a:buClr>
              <a:buSzPts val="2400"/>
              <a:buFont typeface="Noto Sans Symbols"/>
              <a:buChar char="▪"/>
            </a:pPr>
            <a:r>
              <a:rPr lang="en-US"/>
              <a:t>Every hospital should establish a policy of universally testing women who present to labor and delivery with unknown HIV status</a:t>
            </a:r>
            <a:r>
              <a:rPr baseline="30000" lang="en-US"/>
              <a:t>19</a:t>
            </a:r>
            <a:r>
              <a:rPr lang="en-US"/>
              <a:t> </a:t>
            </a:r>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4"/>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Recommendations for HIV Viral Suppression during Pregnancy</a:t>
            </a:r>
            <a:endParaRPr/>
          </a:p>
        </p:txBody>
      </p:sp>
      <p:sp>
        <p:nvSpPr>
          <p:cNvPr id="233" name="Google Shape;233;p24"/>
          <p:cNvSpPr txBox="1"/>
          <p:nvPr>
            <p:ph idx="1" type="body"/>
          </p:nvPr>
        </p:nvSpPr>
        <p:spPr>
          <a:xfrm>
            <a:off x="624051" y="2620537"/>
            <a:ext cx="9617437" cy="250685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All pregnant women with HIV infection should receive ART, initiated as early in pregnancy as possible, to prevent perinatal transmission</a:t>
            </a:r>
            <a:endParaRPr/>
          </a:p>
          <a:p>
            <a:pPr indent="-347472" lvl="1" marL="685800" rtl="0" algn="l">
              <a:spcBef>
                <a:spcPts val="1200"/>
              </a:spcBef>
              <a:spcAft>
                <a:spcPts val="0"/>
              </a:spcAft>
              <a:buSzPts val="2400"/>
              <a:buChar char="•"/>
            </a:pPr>
            <a:r>
              <a:rPr lang="en-US"/>
              <a:t>Maintenance of a VL below the limit of detection throughout pregnancy  is recommended</a:t>
            </a:r>
            <a:endParaRPr/>
          </a:p>
          <a:p>
            <a:pPr indent="-347472" lvl="1" marL="685800" rtl="0" algn="l">
              <a:spcBef>
                <a:spcPts val="600"/>
              </a:spcBef>
              <a:spcAft>
                <a:spcPts val="0"/>
              </a:spcAft>
              <a:buSzPts val="2400"/>
              <a:buChar char="•"/>
            </a:pPr>
            <a:r>
              <a:rPr lang="en-US"/>
              <a:t>Early and sustained control of HIV viremia with ART also may reduce HCV transmission to infants</a:t>
            </a:r>
            <a:r>
              <a:rPr baseline="30000" lang="en-US"/>
              <a:t>1</a:t>
            </a:r>
            <a:endParaRPr/>
          </a:p>
          <a:p>
            <a:pPr indent="-195072" lvl="1" marL="685800" rtl="0" algn="l">
              <a:spcBef>
                <a:spcPts val="600"/>
              </a:spcBef>
              <a:spcAft>
                <a:spcPts val="0"/>
              </a:spcAft>
              <a:buSzPts val="2400"/>
              <a:buNone/>
            </a:pPr>
            <a:r>
              <a:t/>
            </a:r>
            <a:endParaRPr/>
          </a:p>
          <a:p>
            <a:pPr indent="-190500" lvl="0" marL="342900" rtl="0" algn="l">
              <a:spcBef>
                <a:spcPts val="600"/>
              </a:spcBef>
              <a:spcAft>
                <a:spcPts val="0"/>
              </a:spcAft>
              <a:buClr>
                <a:schemeClr val="accent6"/>
              </a:buClr>
              <a:buSzPts val="2400"/>
              <a:buFont typeface="Noto Sans Symbols"/>
              <a:buNone/>
            </a:pPr>
            <a:r>
              <a:t/>
            </a:r>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5"/>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Factors Associated with Lack of VL Suppression among Pregnant Women</a:t>
            </a:r>
            <a:endParaRPr/>
          </a:p>
        </p:txBody>
      </p:sp>
      <p:sp>
        <p:nvSpPr>
          <p:cNvPr id="240" name="Google Shape;240;p25"/>
          <p:cNvSpPr txBox="1"/>
          <p:nvPr>
            <p:ph idx="1" type="body"/>
          </p:nvPr>
        </p:nvSpPr>
        <p:spPr>
          <a:xfrm>
            <a:off x="624051" y="2587083"/>
            <a:ext cx="9617437" cy="254031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Lack of suppression of HIV VL at the time of delivery has been associated with:</a:t>
            </a:r>
            <a:endParaRPr/>
          </a:p>
          <a:p>
            <a:pPr indent="-347472" lvl="1" marL="685800" rtl="0" algn="l">
              <a:spcBef>
                <a:spcPts val="1200"/>
              </a:spcBef>
              <a:spcAft>
                <a:spcPts val="0"/>
              </a:spcAft>
              <a:buSzPts val="2400"/>
              <a:buChar char="•"/>
            </a:pPr>
            <a:r>
              <a:rPr lang="en-US"/>
              <a:t>Inadequate or delayed entry into prenatal care</a:t>
            </a:r>
            <a:endParaRPr/>
          </a:p>
          <a:p>
            <a:pPr indent="-347472" lvl="1" marL="685800" rtl="0" algn="l">
              <a:spcBef>
                <a:spcPts val="600"/>
              </a:spcBef>
              <a:spcAft>
                <a:spcPts val="0"/>
              </a:spcAft>
              <a:buSzPts val="2400"/>
              <a:buChar char="•"/>
            </a:pPr>
            <a:r>
              <a:rPr lang="en-US"/>
              <a:t>Late (in pregnancy) diagnosis of HIV</a:t>
            </a:r>
            <a:r>
              <a:rPr baseline="30000" lang="en-US"/>
              <a:t>20</a:t>
            </a:r>
            <a:r>
              <a:rPr lang="en-US"/>
              <a:t>  </a:t>
            </a:r>
            <a:endParaRPr/>
          </a:p>
          <a:p>
            <a:pPr indent="-342900" lvl="0" marL="342900" rtl="0" algn="l">
              <a:spcBef>
                <a:spcPts val="600"/>
              </a:spcBef>
              <a:spcAft>
                <a:spcPts val="0"/>
              </a:spcAft>
              <a:buClr>
                <a:schemeClr val="accent6"/>
              </a:buClr>
              <a:buSzPts val="2400"/>
              <a:buFont typeface="Noto Sans Symbols"/>
              <a:buChar char="▪"/>
            </a:pPr>
            <a:r>
              <a:rPr lang="en-US"/>
              <a:t>Overall, an HIV diagnosis made during pregnancy is associated with greater risk of poor adherence to ART and HIV viral suppression</a:t>
            </a:r>
            <a:r>
              <a:rPr baseline="30000" lang="en-US"/>
              <a:t>20</a:t>
            </a:r>
            <a:endParaRPr/>
          </a:p>
          <a:p>
            <a:pPr indent="-195072" lvl="1" marL="685800" rtl="0" algn="l">
              <a:spcBef>
                <a:spcPts val="1200"/>
              </a:spcBef>
              <a:spcAft>
                <a:spcPts val="0"/>
              </a:spcAft>
              <a:buSzPts val="2400"/>
              <a:buNone/>
            </a:pPr>
            <a:r>
              <a:t/>
            </a:r>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6"/>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Lack of Perinatal VL Suppression (cont’d)</a:t>
            </a:r>
            <a:endParaRPr/>
          </a:p>
        </p:txBody>
      </p:sp>
      <p:sp>
        <p:nvSpPr>
          <p:cNvPr id="247" name="Google Shape;247;p26"/>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Additional documented barriers to prenatal care, ART adherence, and HIV VL suppression include:</a:t>
            </a:r>
            <a:endParaRPr/>
          </a:p>
          <a:p>
            <a:pPr indent="-347472" lvl="1" marL="685800" rtl="0" algn="l">
              <a:spcBef>
                <a:spcPts val="1200"/>
              </a:spcBef>
              <a:spcAft>
                <a:spcPts val="0"/>
              </a:spcAft>
              <a:buSzPts val="2400"/>
              <a:buChar char="•"/>
            </a:pPr>
            <a:r>
              <a:rPr lang="en-US"/>
              <a:t>Stigma</a:t>
            </a:r>
            <a:endParaRPr/>
          </a:p>
          <a:p>
            <a:pPr indent="-347472" lvl="1" marL="685800" rtl="0" algn="l">
              <a:spcBef>
                <a:spcPts val="600"/>
              </a:spcBef>
              <a:spcAft>
                <a:spcPts val="0"/>
              </a:spcAft>
              <a:buSzPts val="2400"/>
              <a:buChar char="•"/>
            </a:pPr>
            <a:r>
              <a:rPr lang="en-US"/>
              <a:t>Socioeconomic stressors</a:t>
            </a:r>
            <a:endParaRPr/>
          </a:p>
          <a:p>
            <a:pPr indent="-347472" lvl="1" marL="685800" rtl="0" algn="l">
              <a:spcBef>
                <a:spcPts val="600"/>
              </a:spcBef>
              <a:spcAft>
                <a:spcPts val="0"/>
              </a:spcAft>
              <a:buSzPts val="2400"/>
              <a:buChar char="•"/>
            </a:pPr>
            <a:r>
              <a:rPr lang="en-US"/>
              <a:t>Lack of social support</a:t>
            </a:r>
            <a:endParaRPr/>
          </a:p>
          <a:p>
            <a:pPr indent="-347472" lvl="1" marL="685800" rtl="0" algn="l">
              <a:spcBef>
                <a:spcPts val="600"/>
              </a:spcBef>
              <a:spcAft>
                <a:spcPts val="0"/>
              </a:spcAft>
              <a:buSzPts val="2400"/>
              <a:buChar char="•"/>
            </a:pPr>
            <a:r>
              <a:rPr lang="en-US"/>
              <a:t>Mental health and substance use disorders</a:t>
            </a:r>
            <a:r>
              <a:rPr baseline="30000" lang="en-US"/>
              <a:t>20</a:t>
            </a:r>
            <a:endParaRPr/>
          </a:p>
          <a:p>
            <a:pPr indent="-347472" lvl="2" marL="1024128" rtl="0" algn="l">
              <a:spcBef>
                <a:spcPts val="600"/>
              </a:spcBef>
              <a:spcAft>
                <a:spcPts val="0"/>
              </a:spcAft>
              <a:buSzPts val="2400"/>
              <a:buChar char="–"/>
            </a:pPr>
            <a:r>
              <a:rPr lang="en-US"/>
              <a:t>Additional barriers are addressed in Section 6</a:t>
            </a:r>
            <a:endParaRPr/>
          </a:p>
          <a:p>
            <a:pPr indent="-195072" lvl="2" marL="1024128" rtl="0" algn="l">
              <a:spcBef>
                <a:spcPts val="600"/>
              </a:spcBef>
              <a:spcAft>
                <a:spcPts val="0"/>
              </a:spcAft>
              <a:buSzPts val="2400"/>
              <a:buNone/>
            </a:pPr>
            <a:r>
              <a:t/>
            </a:r>
            <a:endParaRPr/>
          </a:p>
          <a:p>
            <a:pPr indent="-190500" lvl="0" marL="342900" rtl="0" algn="l">
              <a:spcBef>
                <a:spcPts val="600"/>
              </a:spcBef>
              <a:spcAft>
                <a:spcPts val="0"/>
              </a:spcAft>
              <a:buClr>
                <a:schemeClr val="accent6"/>
              </a:buClr>
              <a:buSzPts val="2400"/>
              <a:buFont typeface="Noto Sans Symbols"/>
              <a:buNone/>
            </a:pPr>
            <a:r>
              <a:t/>
            </a:r>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7"/>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Strategies for Perinatal VL Suppression</a:t>
            </a:r>
            <a:endParaRPr/>
          </a:p>
        </p:txBody>
      </p:sp>
      <p:sp>
        <p:nvSpPr>
          <p:cNvPr id="254" name="Google Shape;254;p27"/>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Women poorly engaged in prenatal care at high-risk of virologic failure and should be identified as such during routine care</a:t>
            </a:r>
            <a:endParaRPr/>
          </a:p>
          <a:p>
            <a:pPr indent="-347472" lvl="1" marL="685800" rtl="0" algn="l">
              <a:spcBef>
                <a:spcPts val="1200"/>
              </a:spcBef>
              <a:spcAft>
                <a:spcPts val="0"/>
              </a:spcAft>
              <a:buSzPts val="2400"/>
              <a:buChar char="•"/>
            </a:pPr>
            <a:r>
              <a:rPr lang="en-US"/>
              <a:t>Interventions that have been proven to work in other contexts include:</a:t>
            </a:r>
            <a:endParaRPr/>
          </a:p>
          <a:p>
            <a:pPr indent="-347472" lvl="2" marL="1024128" rtl="0" algn="l">
              <a:spcBef>
                <a:spcPts val="600"/>
              </a:spcBef>
              <a:spcAft>
                <a:spcPts val="0"/>
              </a:spcAft>
              <a:buSzPts val="2400"/>
              <a:buChar char="–"/>
            </a:pPr>
            <a:r>
              <a:rPr lang="en-US"/>
              <a:t>peer-coaching</a:t>
            </a:r>
            <a:endParaRPr/>
          </a:p>
          <a:p>
            <a:pPr indent="-347472" lvl="2" marL="1024128" rtl="0" algn="l">
              <a:spcBef>
                <a:spcPts val="600"/>
              </a:spcBef>
              <a:spcAft>
                <a:spcPts val="0"/>
              </a:spcAft>
              <a:buSzPts val="2400"/>
              <a:buChar char="–"/>
            </a:pPr>
            <a:r>
              <a:rPr lang="en-US"/>
              <a:t>financial incentives </a:t>
            </a:r>
            <a:endParaRPr/>
          </a:p>
          <a:p>
            <a:pPr indent="-347472" lvl="2" marL="1024128" rtl="0" algn="l">
              <a:spcBef>
                <a:spcPts val="600"/>
              </a:spcBef>
              <a:spcAft>
                <a:spcPts val="0"/>
              </a:spcAft>
              <a:buSzPts val="2400"/>
              <a:buChar char="–"/>
            </a:pPr>
            <a:r>
              <a:rPr lang="en-US"/>
              <a:t>case management, particularly for women who are homeless or suffer from mental health or substance use disorders</a:t>
            </a:r>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8"/>
          <p:cNvSpPr txBox="1"/>
          <p:nvPr>
            <p:ph type="title"/>
          </p:nvPr>
        </p:nvSpPr>
        <p:spPr>
          <a:xfrm>
            <a:off x="623460" y="1154181"/>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Additional Strategies for Perinatal HIV Viral Suppression</a:t>
            </a:r>
            <a:endParaRPr/>
          </a:p>
        </p:txBody>
      </p:sp>
      <p:sp>
        <p:nvSpPr>
          <p:cNvPr id="261" name="Google Shape;261;p28"/>
          <p:cNvSpPr txBox="1"/>
          <p:nvPr>
            <p:ph idx="1" type="body"/>
          </p:nvPr>
        </p:nvSpPr>
        <p:spPr>
          <a:xfrm>
            <a:off x="624052" y="2040641"/>
            <a:ext cx="5249959" cy="2986087"/>
          </a:xfrm>
          <a:prstGeom prst="rect">
            <a:avLst/>
          </a:prstGeom>
          <a:noFill/>
          <a:ln>
            <a:noFill/>
          </a:ln>
        </p:spPr>
        <p:txBody>
          <a:bodyPr anchorCtr="0" anchor="t" bIns="45700" lIns="91425" spcFirstLastPara="1" rIns="91425" wrap="square" tIns="45700">
            <a:noAutofit/>
          </a:bodyPr>
          <a:lstStyle/>
          <a:p>
            <a:pPr indent="-342900" lvl="0" marL="400050" rtl="0" algn="l">
              <a:spcBef>
                <a:spcPts val="0"/>
              </a:spcBef>
              <a:spcAft>
                <a:spcPts val="0"/>
              </a:spcAft>
              <a:buClr>
                <a:schemeClr val="accent6"/>
              </a:buClr>
              <a:buSzPts val="2400"/>
              <a:buFont typeface="Noto Sans Symbols"/>
              <a:buChar char="▪"/>
            </a:pPr>
            <a:r>
              <a:rPr lang="en-US"/>
              <a:t>Providers should identify women who may be victims of intimate partner violence, depression, and other psychological or psychiatric illnesses; these factors are barriers to engagement in care</a:t>
            </a:r>
            <a:r>
              <a:rPr baseline="30000" lang="en-US"/>
              <a:t>20</a:t>
            </a:r>
            <a:endParaRPr/>
          </a:p>
        </p:txBody>
      </p:sp>
      <p:sp>
        <p:nvSpPr>
          <p:cNvPr id="262" name="Google Shape;262;p28"/>
          <p:cNvSpPr/>
          <p:nvPr>
            <p:ph idx="2" type="pic"/>
          </p:nvPr>
        </p:nvSpPr>
        <p:spPr>
          <a:xfrm>
            <a:off x="6096001" y="2042458"/>
            <a:ext cx="5043213" cy="2987675"/>
          </a:xfrm>
          <a:prstGeom prst="rect">
            <a:avLst/>
          </a:prstGeom>
          <a:noFill/>
          <a:ln>
            <a:noFill/>
          </a:ln>
        </p:spPr>
        <p:txBody>
          <a:bodyPr anchorCtr="0" anchor="ctr" bIns="45700" lIns="91425" spcFirstLastPara="1" rIns="91425" wrap="square" tIns="45700">
            <a:noAutofit/>
          </a:bodyPr>
          <a:lstStyle/>
          <a:p>
            <a:pPr indent="0" lvl="0" marL="0" rtl="0" algn="ctr">
              <a:spcBef>
                <a:spcPts val="280"/>
              </a:spcBef>
              <a:spcAft>
                <a:spcPts val="0"/>
              </a:spcAft>
              <a:buNone/>
            </a:pPr>
            <a:r>
              <a:t/>
            </a:r>
            <a:endParaRPr/>
          </a:p>
        </p:txBody>
      </p:sp>
      <p:pic>
        <p:nvPicPr>
          <p:cNvPr descr="Photo of woman in foreground, her back is to a seated man screaming at her." id="263" name="Google Shape;263;p28" title="Angry Partner"/>
          <p:cNvPicPr preferRelativeResize="0"/>
          <p:nvPr/>
        </p:nvPicPr>
        <p:blipFill rotWithShape="1">
          <a:blip r:embed="rId3">
            <a:alphaModFix/>
          </a:blip>
          <a:srcRect b="0" l="10385" r="5743" t="7862"/>
          <a:stretch/>
        </p:blipFill>
        <p:spPr>
          <a:xfrm>
            <a:off x="6751453" y="2040641"/>
            <a:ext cx="4091466" cy="2986086"/>
          </a:xfrm>
          <a:prstGeom prst="rect">
            <a:avLst/>
          </a:prstGeom>
          <a:noFill/>
          <a:ln>
            <a:noFill/>
          </a:ln>
        </p:spPr>
      </p:pic>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9"/>
          <p:cNvSpPr txBox="1"/>
          <p:nvPr>
            <p:ph type="title"/>
          </p:nvPr>
        </p:nvSpPr>
        <p:spPr>
          <a:xfrm>
            <a:off x="623460" y="1154181"/>
            <a:ext cx="11163379"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Recommendations for Engagement in Postpartum HIV Care</a:t>
            </a:r>
            <a:endParaRPr/>
          </a:p>
        </p:txBody>
      </p:sp>
      <p:sp>
        <p:nvSpPr>
          <p:cNvPr id="270" name="Google Shape;270;p29"/>
          <p:cNvSpPr txBox="1"/>
          <p:nvPr>
            <p:ph idx="1" type="body"/>
          </p:nvPr>
        </p:nvSpPr>
        <p:spPr>
          <a:xfrm>
            <a:off x="624052" y="2040641"/>
            <a:ext cx="5249959" cy="2986087"/>
          </a:xfrm>
          <a:prstGeom prst="rect">
            <a:avLst/>
          </a:prstGeom>
          <a:noFill/>
          <a:ln>
            <a:noFill/>
          </a:ln>
        </p:spPr>
        <p:txBody>
          <a:bodyPr anchorCtr="0" anchor="t" bIns="45700" lIns="91425" spcFirstLastPara="1" rIns="91425" wrap="square" tIns="45700">
            <a:noAutofit/>
          </a:bodyPr>
          <a:lstStyle/>
          <a:p>
            <a:pPr indent="-342900" lvl="0" marL="400050" rtl="0" algn="l">
              <a:spcBef>
                <a:spcPts val="0"/>
              </a:spcBef>
              <a:spcAft>
                <a:spcPts val="0"/>
              </a:spcAft>
              <a:buClr>
                <a:schemeClr val="accent6"/>
              </a:buClr>
              <a:buSzPts val="2400"/>
              <a:buFont typeface="Noto Sans Symbols"/>
              <a:buChar char="▪"/>
            </a:pPr>
            <a:r>
              <a:rPr lang="en-US"/>
              <a:t>ART is recommended for all PWH to reduce the risk of disease progression and to prevent HIV sexual transmission</a:t>
            </a:r>
            <a:r>
              <a:rPr baseline="30000" lang="en-US"/>
              <a:t>1</a:t>
            </a:r>
            <a:endParaRPr/>
          </a:p>
        </p:txBody>
      </p:sp>
      <p:pic>
        <p:nvPicPr>
          <p:cNvPr descr="Nurse instructing mother with discharge instructions" id="271" name="Google Shape;271;p29" title="mother with baby"/>
          <p:cNvPicPr preferRelativeResize="0"/>
          <p:nvPr/>
        </p:nvPicPr>
        <p:blipFill rotWithShape="1">
          <a:blip r:embed="rId3">
            <a:alphaModFix/>
          </a:blip>
          <a:srcRect b="0" l="0" r="0" t="0"/>
          <a:stretch/>
        </p:blipFill>
        <p:spPr>
          <a:xfrm>
            <a:off x="7365782" y="2040641"/>
            <a:ext cx="2626047" cy="3947564"/>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3"/>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Lesson Objectives</a:t>
            </a:r>
            <a:endParaRPr/>
          </a:p>
        </p:txBody>
      </p:sp>
      <p:sp>
        <p:nvSpPr>
          <p:cNvPr id="81" name="Google Shape;81;p3"/>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At the end of this section, participants will be able to:</a:t>
            </a:r>
            <a:endParaRPr/>
          </a:p>
          <a:p>
            <a:pPr indent="-347472" lvl="1" marL="685800" rtl="0" algn="l">
              <a:spcBef>
                <a:spcPts val="1200"/>
              </a:spcBef>
              <a:spcAft>
                <a:spcPts val="0"/>
              </a:spcAft>
              <a:buSzPts val="2400"/>
              <a:buChar char="•"/>
            </a:pPr>
            <a:r>
              <a:rPr lang="en-US"/>
              <a:t>Know the recommendations for HCV testing in pregnant women and in HCV-exposed infants and children</a:t>
            </a:r>
            <a:endParaRPr/>
          </a:p>
          <a:p>
            <a:pPr indent="-347472" lvl="1" marL="685800" rtl="0" algn="l">
              <a:spcBef>
                <a:spcPts val="600"/>
              </a:spcBef>
              <a:spcAft>
                <a:spcPts val="0"/>
              </a:spcAft>
              <a:buSzPts val="2400"/>
              <a:buChar char="•"/>
            </a:pPr>
            <a:r>
              <a:rPr lang="en-US"/>
              <a:t>Discuss risk factors for perinatal HIV/HCV transmission</a:t>
            </a:r>
            <a:endParaRPr/>
          </a:p>
          <a:p>
            <a:pPr indent="-347472" lvl="1" marL="685800" rtl="0" algn="l">
              <a:spcBef>
                <a:spcPts val="600"/>
              </a:spcBef>
              <a:spcAft>
                <a:spcPts val="0"/>
              </a:spcAft>
              <a:buSzPts val="2400"/>
              <a:buChar char="•"/>
            </a:pPr>
            <a:r>
              <a:rPr lang="en-US"/>
              <a:t>Identify factors associated with missed opportunities within the HIV/HCV care continuum for women in the perinatal period</a:t>
            </a:r>
            <a:endParaRPr/>
          </a:p>
          <a:p>
            <a:pPr indent="-347472" lvl="1" marL="685800" rtl="0" algn="l">
              <a:spcBef>
                <a:spcPts val="600"/>
              </a:spcBef>
              <a:spcAft>
                <a:spcPts val="0"/>
              </a:spcAft>
              <a:buSzPts val="2400"/>
              <a:buChar char="•"/>
            </a:pPr>
            <a:r>
              <a:rPr lang="en-US"/>
              <a:t>Describe strategies to improve adherence and engagement in care among women with HIV/HCV co-infection in the perinatal period</a:t>
            </a:r>
            <a:endParaRPr/>
          </a:p>
        </p:txBody>
      </p:sp>
    </p:spTree>
  </p:cSld>
  <p:clrMapOvr>
    <a:masterClrMapping/>
  </p:clrMapOvr>
  <p:transition spd="slow">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0"/>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Recommendations for Engagement in Postpartum HIV Care (cont’d)</a:t>
            </a:r>
            <a:endParaRPr/>
          </a:p>
        </p:txBody>
      </p:sp>
      <p:sp>
        <p:nvSpPr>
          <p:cNvPr id="278" name="Google Shape;278;p30"/>
          <p:cNvSpPr txBox="1"/>
          <p:nvPr>
            <p:ph idx="1" type="body"/>
          </p:nvPr>
        </p:nvSpPr>
        <p:spPr>
          <a:xfrm>
            <a:off x="624051" y="2687444"/>
            <a:ext cx="9617437" cy="243995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Because the immediate postpartum period poses unique challenges to ARV adherence, arrangements for new or continued supportive services should be made before hospital discharge</a:t>
            </a:r>
            <a:r>
              <a:rPr baseline="30000" lang="en-US"/>
              <a:t>1</a:t>
            </a:r>
            <a:endParaRPr/>
          </a:p>
          <a:p>
            <a:pPr indent="-190500" lvl="0" marL="342900" rtl="0" algn="l">
              <a:spcBef>
                <a:spcPts val="1200"/>
              </a:spcBef>
              <a:spcAft>
                <a:spcPts val="0"/>
              </a:spcAft>
              <a:buClr>
                <a:schemeClr val="accent6"/>
              </a:buClr>
              <a:buSzPts val="2400"/>
              <a:buFont typeface="Noto Sans Symbols"/>
              <a:buNone/>
            </a:pPr>
            <a:r>
              <a:t/>
            </a:r>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1"/>
          <p:cNvSpPr txBox="1"/>
          <p:nvPr>
            <p:ph type="title"/>
          </p:nvPr>
        </p:nvSpPr>
        <p:spPr>
          <a:xfrm>
            <a:off x="623460" y="1154181"/>
            <a:ext cx="11152228"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Lack of Engagement and Retention in Postpartum HIV care</a:t>
            </a:r>
            <a:endParaRPr/>
          </a:p>
        </p:txBody>
      </p:sp>
      <p:sp>
        <p:nvSpPr>
          <p:cNvPr id="285" name="Google Shape;285;p31"/>
          <p:cNvSpPr txBox="1"/>
          <p:nvPr>
            <p:ph idx="1" type="body"/>
          </p:nvPr>
        </p:nvSpPr>
        <p:spPr>
          <a:xfrm>
            <a:off x="624052" y="2040641"/>
            <a:ext cx="5249959" cy="2986087"/>
          </a:xfrm>
          <a:prstGeom prst="rect">
            <a:avLst/>
          </a:prstGeom>
          <a:noFill/>
          <a:ln>
            <a:noFill/>
          </a:ln>
        </p:spPr>
        <p:txBody>
          <a:bodyPr anchorCtr="0" anchor="t" bIns="45700" lIns="91425" spcFirstLastPara="1" rIns="91425" wrap="square" tIns="45700">
            <a:noAutofit/>
          </a:bodyPr>
          <a:lstStyle/>
          <a:p>
            <a:pPr indent="-342900" lvl="0" marL="400050" rtl="0" algn="l">
              <a:spcBef>
                <a:spcPts val="0"/>
              </a:spcBef>
              <a:spcAft>
                <a:spcPts val="0"/>
              </a:spcAft>
              <a:buClr>
                <a:schemeClr val="accent6"/>
              </a:buClr>
              <a:buSzPts val="2400"/>
              <a:buFont typeface="Noto Sans Symbols"/>
              <a:buChar char="▪"/>
            </a:pPr>
            <a:r>
              <a:rPr lang="en-US"/>
              <a:t>The postpartum period is a vulnerable time in the HIV care continuum for women living with HIV, with data demonstrating declines in engagement and retention in care</a:t>
            </a:r>
            <a:r>
              <a:rPr baseline="30000" lang="en-US"/>
              <a:t>21-24</a:t>
            </a:r>
            <a:endParaRPr/>
          </a:p>
        </p:txBody>
      </p:sp>
      <p:sp>
        <p:nvSpPr>
          <p:cNvPr id="286" name="Google Shape;286;p31"/>
          <p:cNvSpPr/>
          <p:nvPr>
            <p:ph idx="2" type="pic"/>
          </p:nvPr>
        </p:nvSpPr>
        <p:spPr>
          <a:xfrm>
            <a:off x="6096001" y="2042458"/>
            <a:ext cx="5043213" cy="2987675"/>
          </a:xfrm>
          <a:prstGeom prst="rect">
            <a:avLst/>
          </a:prstGeom>
          <a:noFill/>
          <a:ln>
            <a:noFill/>
          </a:ln>
        </p:spPr>
        <p:txBody>
          <a:bodyPr anchorCtr="0" anchor="ctr" bIns="45700" lIns="91425" spcFirstLastPara="1" rIns="91425" wrap="square" tIns="45700">
            <a:noAutofit/>
          </a:bodyPr>
          <a:lstStyle/>
          <a:p>
            <a:pPr indent="0" lvl="0" marL="0" rtl="0" algn="ctr">
              <a:spcBef>
                <a:spcPts val="280"/>
              </a:spcBef>
              <a:spcAft>
                <a:spcPts val="0"/>
              </a:spcAft>
              <a:buNone/>
            </a:pPr>
            <a:r>
              <a:t/>
            </a:r>
            <a:endParaRPr/>
          </a:p>
        </p:txBody>
      </p:sp>
      <p:pic>
        <p:nvPicPr>
          <p:cNvPr descr="Overwhelmed mother in foreground. Father in background struggling to help with baby and laundry." id="287" name="Google Shape;287;p31" title="new parents"/>
          <p:cNvPicPr preferRelativeResize="0"/>
          <p:nvPr/>
        </p:nvPicPr>
        <p:blipFill rotWithShape="1">
          <a:blip r:embed="rId3">
            <a:alphaModFix/>
          </a:blip>
          <a:srcRect b="0" l="31631" r="5152" t="0"/>
          <a:stretch/>
        </p:blipFill>
        <p:spPr>
          <a:xfrm>
            <a:off x="6096000" y="2040641"/>
            <a:ext cx="4218305" cy="4035213"/>
          </a:xfrm>
          <a:prstGeom prst="rect">
            <a:avLst/>
          </a:prstGeom>
          <a:noFill/>
          <a:ln>
            <a:noFill/>
          </a:ln>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descr="Cover" id="293" name="Google Shape;293;p32"/>
          <p:cNvPicPr preferRelativeResize="0"/>
          <p:nvPr/>
        </p:nvPicPr>
        <p:blipFill rotWithShape="1">
          <a:blip r:embed="rId3">
            <a:alphaModFix/>
          </a:blip>
          <a:srcRect b="0" l="0" r="0" t="0"/>
          <a:stretch/>
        </p:blipFill>
        <p:spPr>
          <a:xfrm>
            <a:off x="981308" y="2496012"/>
            <a:ext cx="6590370" cy="3692915"/>
          </a:xfrm>
          <a:prstGeom prst="rect">
            <a:avLst/>
          </a:prstGeom>
          <a:noFill/>
          <a:ln>
            <a:noFill/>
          </a:ln>
        </p:spPr>
      </p:pic>
      <p:sp>
        <p:nvSpPr>
          <p:cNvPr id="294" name="Google Shape;294;p32"/>
          <p:cNvSpPr txBox="1"/>
          <p:nvPr/>
        </p:nvSpPr>
        <p:spPr>
          <a:xfrm>
            <a:off x="1508761" y="181705"/>
            <a:ext cx="9448799" cy="926681"/>
          </a:xfrm>
          <a:prstGeom prst="rect">
            <a:avLst/>
          </a:prstGeom>
          <a:noFill/>
          <a:ln>
            <a:noFill/>
          </a:ln>
        </p:spPr>
        <p:txBody>
          <a:bodyPr anchorCtr="0" anchor="ctr" bIns="0" lIns="228600" spcFirstLastPara="1" rIns="228600" wrap="square" tIns="0">
            <a:noAutofit/>
          </a:bodyPr>
          <a:lstStyle/>
          <a:p>
            <a:pPr indent="0" lvl="0" marL="0" marR="0" rtl="0" algn="l">
              <a:lnSpc>
                <a:spcPct val="100000"/>
              </a:lnSpc>
              <a:spcBef>
                <a:spcPts val="0"/>
              </a:spcBef>
              <a:spcAft>
                <a:spcPts val="0"/>
              </a:spcAft>
              <a:buClr>
                <a:srgbClr val="0054A6"/>
              </a:buClr>
              <a:buSzPts val="4000"/>
              <a:buFont typeface="Arial"/>
              <a:buNone/>
            </a:pPr>
            <a:r>
              <a:t/>
            </a:r>
            <a:endParaRPr b="0" baseline="30000" i="0" sz="4000" u="none" cap="none" strike="noStrike">
              <a:solidFill>
                <a:srgbClr val="0054A6"/>
              </a:solidFill>
              <a:latin typeface="Arial"/>
              <a:ea typeface="Arial"/>
              <a:cs typeface="Arial"/>
              <a:sym typeface="Arial"/>
            </a:endParaRPr>
          </a:p>
        </p:txBody>
      </p:sp>
      <p:sp>
        <p:nvSpPr>
          <p:cNvPr id="295" name="Google Shape;295;p32"/>
          <p:cNvSpPr txBox="1"/>
          <p:nvPr/>
        </p:nvSpPr>
        <p:spPr>
          <a:xfrm>
            <a:off x="8153400" y="6324601"/>
            <a:ext cx="1981200" cy="27699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222222"/>
              </a:buClr>
              <a:buSzPts val="1200"/>
              <a:buFont typeface="Arial"/>
              <a:buNone/>
            </a:pPr>
            <a:r>
              <a:rPr b="0" i="0" lang="en-US" sz="1200" u="none" cap="none" strike="noStrike">
                <a:solidFill>
                  <a:srgbClr val="222222"/>
                </a:solidFill>
                <a:latin typeface="Arial"/>
                <a:ea typeface="Arial"/>
                <a:cs typeface="Arial"/>
                <a:sym typeface="Arial"/>
              </a:rPr>
              <a:t>Adams, 2015</a:t>
            </a:r>
            <a:endParaRPr b="0" i="0" sz="1200" u="none" cap="none" strike="noStrike">
              <a:solidFill>
                <a:srgbClr val="222222"/>
              </a:solidFill>
              <a:latin typeface="Arial"/>
              <a:ea typeface="Arial"/>
              <a:cs typeface="Arial"/>
              <a:sym typeface="Arial"/>
            </a:endParaRPr>
          </a:p>
        </p:txBody>
      </p:sp>
      <p:sp>
        <p:nvSpPr>
          <p:cNvPr id="296" name="Google Shape;296;p32"/>
          <p:cNvSpPr txBox="1"/>
          <p:nvPr/>
        </p:nvSpPr>
        <p:spPr>
          <a:xfrm>
            <a:off x="981308" y="2122773"/>
            <a:ext cx="7394370" cy="36933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1800"/>
              <a:buFont typeface="Arial"/>
              <a:buNone/>
            </a:pPr>
            <a:r>
              <a:rPr b="0" i="0" lang="en-US" sz="1800" u="none" cap="none" strike="noStrike">
                <a:solidFill>
                  <a:schemeClr val="dk1"/>
                </a:solidFill>
                <a:latin typeface="Arial"/>
                <a:ea typeface="Arial"/>
                <a:cs typeface="Arial"/>
                <a:sym typeface="Arial"/>
              </a:rPr>
              <a:t>HIV Care Engagement during Pregnancy and for 2 Years Postpartum </a:t>
            </a:r>
            <a:endParaRPr b="0" i="0" sz="1800" u="none" cap="none" strike="noStrike">
              <a:solidFill>
                <a:schemeClr val="dk1"/>
              </a:solidFill>
              <a:latin typeface="Arial"/>
              <a:ea typeface="Arial"/>
              <a:cs typeface="Arial"/>
              <a:sym typeface="Arial"/>
            </a:endParaRPr>
          </a:p>
        </p:txBody>
      </p:sp>
      <p:sp>
        <p:nvSpPr>
          <p:cNvPr id="297" name="Google Shape;297;p32"/>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54A6"/>
              </a:buClr>
              <a:buSzPts val="3600"/>
              <a:buFont typeface="Arial"/>
              <a:buNone/>
            </a:pPr>
            <a:r>
              <a:rPr lang="en-US">
                <a:solidFill>
                  <a:srgbClr val="0054A6"/>
                </a:solidFill>
              </a:rPr>
              <a:t>Postpartum Engagement in HIV Care</a:t>
            </a:r>
            <a:r>
              <a:rPr baseline="30000" lang="en-US">
                <a:solidFill>
                  <a:srgbClr val="0054A6"/>
                </a:solidFill>
              </a:rPr>
              <a:t>18</a:t>
            </a:r>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3"/>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Factors Associated with Poor Postpartum Retention in Care – Worldwide</a:t>
            </a:r>
            <a:endParaRPr/>
          </a:p>
        </p:txBody>
      </p:sp>
      <p:sp>
        <p:nvSpPr>
          <p:cNvPr id="304" name="Google Shape;304;p33"/>
          <p:cNvSpPr txBox="1"/>
          <p:nvPr>
            <p:ph idx="1" type="body"/>
          </p:nvPr>
        </p:nvSpPr>
        <p:spPr>
          <a:xfrm>
            <a:off x="624051" y="2709746"/>
            <a:ext cx="9617437" cy="241764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Health beliefs about ART</a:t>
            </a:r>
            <a:endParaRPr/>
          </a:p>
          <a:p>
            <a:pPr indent="-342900" lvl="0" marL="342900" rtl="0" algn="l">
              <a:spcBef>
                <a:spcPts val="1200"/>
              </a:spcBef>
              <a:spcAft>
                <a:spcPts val="0"/>
              </a:spcAft>
              <a:buClr>
                <a:schemeClr val="accent6"/>
              </a:buClr>
              <a:buSzPts val="2400"/>
              <a:buFont typeface="Noto Sans Symbols"/>
              <a:buChar char="▪"/>
            </a:pPr>
            <a:r>
              <a:rPr lang="en-US"/>
              <a:t>Non-disclosure of HIV status to significant others</a:t>
            </a:r>
            <a:endParaRPr/>
          </a:p>
          <a:p>
            <a:pPr indent="-342900" lvl="0" marL="342900" rtl="0" algn="l">
              <a:spcBef>
                <a:spcPts val="1200"/>
              </a:spcBef>
              <a:spcAft>
                <a:spcPts val="0"/>
              </a:spcAft>
              <a:buClr>
                <a:schemeClr val="accent6"/>
              </a:buClr>
              <a:buSzPts val="2400"/>
              <a:buFont typeface="Noto Sans Symbols"/>
              <a:buChar char="▪"/>
            </a:pPr>
            <a:r>
              <a:rPr lang="en-US"/>
              <a:t>HIV-related stigma</a:t>
            </a:r>
            <a:endParaRPr/>
          </a:p>
          <a:p>
            <a:pPr indent="-342900" lvl="0" marL="342900" rtl="0" algn="l">
              <a:spcBef>
                <a:spcPts val="1200"/>
              </a:spcBef>
              <a:spcAft>
                <a:spcPts val="0"/>
              </a:spcAft>
              <a:buClr>
                <a:schemeClr val="accent6"/>
              </a:buClr>
              <a:buSzPts val="2400"/>
              <a:buFont typeface="Noto Sans Symbols"/>
              <a:buChar char="▪"/>
            </a:pPr>
            <a:r>
              <a:rPr lang="en-US"/>
              <a:t>Structural-level factors such as access to services and care coordination across health systems</a:t>
            </a:r>
            <a:r>
              <a:rPr baseline="30000" lang="en-US"/>
              <a:t>21, 25-28</a:t>
            </a:r>
            <a:endParaRPr/>
          </a:p>
          <a:p>
            <a:pPr indent="-190500" lvl="0" marL="342900" rtl="0" algn="l">
              <a:spcBef>
                <a:spcPts val="1200"/>
              </a:spcBef>
              <a:spcAft>
                <a:spcPts val="0"/>
              </a:spcAft>
              <a:buClr>
                <a:schemeClr val="accent6"/>
              </a:buClr>
              <a:buSzPts val="2400"/>
              <a:buFont typeface="Noto Sans Symbols"/>
              <a:buNone/>
            </a:pPr>
            <a:r>
              <a:t/>
            </a:r>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4"/>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Factors Associated with Poor Postpartum Retention in HIV Care – United States</a:t>
            </a:r>
            <a:endParaRPr/>
          </a:p>
        </p:txBody>
      </p:sp>
      <p:sp>
        <p:nvSpPr>
          <p:cNvPr id="311" name="Google Shape;311;p34"/>
          <p:cNvSpPr txBox="1"/>
          <p:nvPr>
            <p:ph idx="1" type="body"/>
          </p:nvPr>
        </p:nvSpPr>
        <p:spPr>
          <a:xfrm>
            <a:off x="624051" y="2642839"/>
            <a:ext cx="9617437" cy="248455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Young age</a:t>
            </a:r>
            <a:endParaRPr/>
          </a:p>
          <a:p>
            <a:pPr indent="-342900" lvl="0" marL="342900" rtl="0" algn="l">
              <a:spcBef>
                <a:spcPts val="1200"/>
              </a:spcBef>
              <a:spcAft>
                <a:spcPts val="0"/>
              </a:spcAft>
              <a:buClr>
                <a:schemeClr val="accent6"/>
              </a:buClr>
              <a:buSzPts val="2400"/>
              <a:buFont typeface="Noto Sans Symbols"/>
              <a:buChar char="▪"/>
            </a:pPr>
            <a:r>
              <a:rPr lang="en-US"/>
              <a:t>Black/African American race</a:t>
            </a:r>
            <a:endParaRPr/>
          </a:p>
          <a:p>
            <a:pPr indent="-342900" lvl="0" marL="342900" rtl="0" algn="l">
              <a:spcBef>
                <a:spcPts val="1200"/>
              </a:spcBef>
              <a:spcAft>
                <a:spcPts val="0"/>
              </a:spcAft>
              <a:buClr>
                <a:schemeClr val="accent6"/>
              </a:buClr>
              <a:buSzPts val="2400"/>
              <a:buFont typeface="Noto Sans Symbols"/>
              <a:buChar char="▪"/>
            </a:pPr>
            <a:r>
              <a:rPr lang="en-US"/>
              <a:t>Social factors such as competing responsibilities for time and lack of social support</a:t>
            </a:r>
            <a:endParaRPr/>
          </a:p>
          <a:p>
            <a:pPr indent="-342900" lvl="0" marL="342900" rtl="0" algn="l">
              <a:spcBef>
                <a:spcPts val="1200"/>
              </a:spcBef>
              <a:spcAft>
                <a:spcPts val="0"/>
              </a:spcAft>
              <a:buClr>
                <a:schemeClr val="accent6"/>
              </a:buClr>
              <a:buSzPts val="2400"/>
              <a:buFont typeface="Noto Sans Symbols"/>
              <a:buChar char="▪"/>
            </a:pPr>
            <a:r>
              <a:rPr lang="en-US"/>
              <a:t>Structural factors such as limited access to transportation</a:t>
            </a:r>
            <a:endParaRPr/>
          </a:p>
          <a:p>
            <a:pPr indent="-342900" lvl="0" marL="342900" rtl="0" algn="l">
              <a:spcBef>
                <a:spcPts val="1200"/>
              </a:spcBef>
              <a:spcAft>
                <a:spcPts val="0"/>
              </a:spcAft>
              <a:buClr>
                <a:schemeClr val="accent6"/>
              </a:buClr>
              <a:buSzPts val="2400"/>
              <a:buFont typeface="Noto Sans Symbols"/>
              <a:buChar char="▪"/>
            </a:pPr>
            <a:r>
              <a:rPr lang="en-US"/>
              <a:t>Experiences of institutionalized stigma</a:t>
            </a:r>
            <a:r>
              <a:rPr baseline="30000" lang="en-US"/>
              <a:t>21,25-28</a:t>
            </a:r>
            <a:endParaRPr/>
          </a:p>
          <a:p>
            <a:pPr indent="-195072" lvl="1" marL="685800" rtl="0" algn="l">
              <a:spcBef>
                <a:spcPts val="1200"/>
              </a:spcBef>
              <a:spcAft>
                <a:spcPts val="0"/>
              </a:spcAft>
              <a:buSzPts val="2400"/>
              <a:buNone/>
            </a:pPr>
            <a:r>
              <a:t/>
            </a:r>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5"/>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Strategies for Postpartum Engagement in HIV Care</a:t>
            </a:r>
            <a:endParaRPr/>
          </a:p>
        </p:txBody>
      </p:sp>
      <p:sp>
        <p:nvSpPr>
          <p:cNvPr id="318" name="Google Shape;318;p35"/>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Patient-Centered Care: </a:t>
            </a:r>
            <a:endParaRPr/>
          </a:p>
          <a:p>
            <a:pPr indent="-347472" lvl="1" marL="685800" rtl="0" algn="l">
              <a:spcBef>
                <a:spcPts val="1200"/>
              </a:spcBef>
              <a:spcAft>
                <a:spcPts val="0"/>
              </a:spcAft>
              <a:buSzPts val="2400"/>
              <a:buChar char="•"/>
            </a:pPr>
            <a:r>
              <a:rPr lang="en-US"/>
              <a:t>Providers who use a patient-centered and non-stigmatizing approach are more likely to receive ART and have an undetectable HIV VL</a:t>
            </a:r>
            <a:r>
              <a:rPr baseline="30000" lang="en-US"/>
              <a:t>21</a:t>
            </a:r>
            <a:endParaRPr/>
          </a:p>
          <a:p>
            <a:pPr indent="-190500" lvl="0" marL="342900" rtl="0" algn="l">
              <a:spcBef>
                <a:spcPts val="600"/>
              </a:spcBef>
              <a:spcAft>
                <a:spcPts val="0"/>
              </a:spcAft>
              <a:buClr>
                <a:schemeClr val="accent6"/>
              </a:buClr>
              <a:buSzPts val="2400"/>
              <a:buFont typeface="Noto Sans Symbols"/>
              <a:buNone/>
            </a:pPr>
            <a:r>
              <a:t/>
            </a:r>
            <a:endParaRPr/>
          </a:p>
          <a:p>
            <a:pPr indent="-190500" lvl="0" marL="342900" rtl="0" algn="l">
              <a:spcBef>
                <a:spcPts val="1200"/>
              </a:spcBef>
              <a:spcAft>
                <a:spcPts val="0"/>
              </a:spcAft>
              <a:buClr>
                <a:schemeClr val="accent6"/>
              </a:buClr>
              <a:buSzPts val="2400"/>
              <a:buFont typeface="Noto Sans Symbols"/>
              <a:buNone/>
            </a:pPr>
            <a:r>
              <a:t/>
            </a:r>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6"/>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Strategies for Postpartum Engagement in Care (cont’d)</a:t>
            </a:r>
            <a:endParaRPr/>
          </a:p>
        </p:txBody>
      </p:sp>
      <p:sp>
        <p:nvSpPr>
          <p:cNvPr id="325" name="Google Shape;325;p36"/>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Perinatal Case Management (PCM)</a:t>
            </a:r>
            <a:endParaRPr/>
          </a:p>
          <a:p>
            <a:pPr indent="-342900" lvl="0" marL="342900" rtl="0" algn="l">
              <a:spcBef>
                <a:spcPts val="1200"/>
              </a:spcBef>
              <a:spcAft>
                <a:spcPts val="0"/>
              </a:spcAft>
              <a:buClr>
                <a:schemeClr val="accent6"/>
              </a:buClr>
              <a:buSzPts val="2400"/>
              <a:buFont typeface="Noto Sans Symbols"/>
              <a:buChar char="▪"/>
            </a:pPr>
            <a:r>
              <a:rPr lang="en-US"/>
              <a:t>Women who receive PCM are more likely to achieve viral suppression before delivery and be retained in HIV care at 1 year postpartum</a:t>
            </a:r>
            <a:r>
              <a:rPr baseline="30000" lang="en-US"/>
              <a:t>25-26</a:t>
            </a:r>
            <a:endParaRPr/>
          </a:p>
          <a:p>
            <a:pPr indent="-342900" lvl="0" marL="342900" rtl="0" algn="l">
              <a:spcBef>
                <a:spcPts val="1200"/>
              </a:spcBef>
              <a:spcAft>
                <a:spcPts val="0"/>
              </a:spcAft>
              <a:buClr>
                <a:schemeClr val="accent6"/>
              </a:buClr>
              <a:buSzPts val="2400"/>
              <a:buFont typeface="Noto Sans Symbols"/>
              <a:buChar char="▪"/>
            </a:pPr>
            <a:r>
              <a:rPr lang="en-US"/>
              <a:t>PCM support can also help improve maternal HIV outcomes among women with depressive symptoms</a:t>
            </a:r>
            <a:r>
              <a:rPr baseline="30000" lang="en-US"/>
              <a:t>25</a:t>
            </a:r>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7"/>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References</a:t>
            </a:r>
            <a:endParaRPr/>
          </a:p>
        </p:txBody>
      </p:sp>
      <p:sp>
        <p:nvSpPr>
          <p:cNvPr id="332" name="Google Shape;332;p37"/>
          <p:cNvSpPr txBox="1"/>
          <p:nvPr>
            <p:ph idx="1" type="body"/>
          </p:nvPr>
        </p:nvSpPr>
        <p:spPr>
          <a:xfrm>
            <a:off x="624051" y="2026920"/>
            <a:ext cx="10514572" cy="310047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200"/>
              <a:buFont typeface="Arial"/>
              <a:buAutoNum type="arabicPeriod"/>
            </a:pPr>
            <a:r>
              <a:rPr lang="en-US" sz="1200"/>
              <a:t>Panel on Treatment of HIV-Infected Pregnant Women and Prevention of Perinatal Transmission. </a:t>
            </a:r>
            <a:r>
              <a:rPr lang="en-US" sz="1200" u="sng">
                <a:solidFill>
                  <a:schemeClr val="hlink"/>
                </a:solidFill>
                <a:hlinkClick r:id="rId3"/>
              </a:rPr>
              <a:t>Recommendations for Use of Antiretroviral Drugs in Pregnant HIV-1-Infected Women for Maternal Health and Interventions to Reduce Perinatal HIV Transmission in the United States</a:t>
            </a:r>
            <a:r>
              <a:rPr lang="en-US" sz="1200"/>
              <a:t>. Accessed April 11, 2017.</a:t>
            </a:r>
            <a:endParaRPr/>
          </a:p>
          <a:p>
            <a:pPr indent="-342900" lvl="0" marL="342900" rtl="0" algn="l">
              <a:spcBef>
                <a:spcPts val="300"/>
              </a:spcBef>
              <a:spcAft>
                <a:spcPts val="0"/>
              </a:spcAft>
              <a:buSzPts val="1200"/>
              <a:buFont typeface="Arial"/>
              <a:buAutoNum type="arabicPeriod"/>
            </a:pPr>
            <a:r>
              <a:rPr lang="en-US" sz="1200"/>
              <a:t>Centers for Disease Control and Prevention: U.S. Public Health Service. </a:t>
            </a:r>
            <a:r>
              <a:rPr lang="en-US" sz="1200" u="sng">
                <a:solidFill>
                  <a:schemeClr val="hlink"/>
                </a:solidFill>
                <a:hlinkClick r:id="rId4"/>
              </a:rPr>
              <a:t>Preexposure Prophylaxis for the Prevention of HIV Infection in the United States - 2017 Update – A Clinical Practice Guideline</a:t>
            </a:r>
            <a:r>
              <a:rPr lang="en-US" sz="1200"/>
              <a:t>.</a:t>
            </a:r>
            <a:endParaRPr/>
          </a:p>
          <a:p>
            <a:pPr indent="-342900" lvl="0" marL="342900" rtl="0" algn="l">
              <a:spcBef>
                <a:spcPts val="300"/>
              </a:spcBef>
              <a:spcAft>
                <a:spcPts val="0"/>
              </a:spcAft>
              <a:buSzPts val="1200"/>
              <a:buFont typeface="Arial"/>
              <a:buAutoNum type="arabicPeriod"/>
            </a:pPr>
            <a:r>
              <a:rPr lang="en-US" sz="1200"/>
              <a:t>Prasad MR, Honegger JR. </a:t>
            </a:r>
            <a:r>
              <a:rPr lang="en-US" sz="1200" u="sng">
                <a:solidFill>
                  <a:schemeClr val="hlink"/>
                </a:solidFill>
                <a:hlinkClick r:id="rId5"/>
              </a:rPr>
              <a:t>Hepatitis C virus in pregnancy</a:t>
            </a:r>
            <a:r>
              <a:rPr lang="en-US" sz="1200"/>
              <a:t>. Am J Perinatol. 2013 Feb;30(2):149-59.</a:t>
            </a:r>
            <a:endParaRPr/>
          </a:p>
          <a:p>
            <a:pPr indent="-342900" lvl="0" marL="342900" rtl="0" algn="l">
              <a:spcBef>
                <a:spcPts val="300"/>
              </a:spcBef>
              <a:spcAft>
                <a:spcPts val="0"/>
              </a:spcAft>
              <a:buSzPts val="1200"/>
              <a:buFont typeface="Arial"/>
              <a:buAutoNum type="arabicPeriod"/>
            </a:pPr>
            <a:r>
              <a:rPr lang="en-US" sz="1200"/>
              <a:t>Panel on Opportunistic Infections in HIV-Infected Adults and Adolescents</a:t>
            </a:r>
            <a:r>
              <a:rPr lang="en-US" sz="1200" u="sng">
                <a:solidFill>
                  <a:schemeClr val="hlink"/>
                </a:solidFill>
                <a:hlinkClick r:id="rId6"/>
              </a:rPr>
              <a:t>. Guidelines for the prevention and treatment of opportunistic infections in HIV-infected adults and adolescents</a:t>
            </a:r>
            <a:r>
              <a:rPr lang="en-US" sz="1200"/>
              <a:t>: recommendations from the Centers for Disease Control and Prevention, the National Institutes of Health, and the HIV Medicine Association of the Infectious Diseases Society of America. Accessed April  23, 2017.</a:t>
            </a:r>
            <a:endParaRPr/>
          </a:p>
          <a:p>
            <a:pPr indent="-342900" lvl="0" marL="342900" rtl="0" algn="l">
              <a:spcBef>
                <a:spcPts val="300"/>
              </a:spcBef>
              <a:spcAft>
                <a:spcPts val="0"/>
              </a:spcAft>
              <a:buSzPts val="1200"/>
              <a:buFont typeface="Arial"/>
              <a:buAutoNum type="arabicPeriod"/>
            </a:pPr>
            <a:r>
              <a:rPr lang="en-US" sz="1200"/>
              <a:t>CDC.</a:t>
            </a:r>
            <a:r>
              <a:rPr lang="en-US" sz="1200" u="sng">
                <a:solidFill>
                  <a:schemeClr val="hlink"/>
                </a:solidFill>
                <a:hlinkClick r:id="rId7"/>
              </a:rPr>
              <a:t> Hepatitis B and C Infections</a:t>
            </a:r>
            <a:r>
              <a:rPr lang="en-US" sz="1200"/>
              <a:t>. </a:t>
            </a:r>
            <a:endParaRPr/>
          </a:p>
          <a:p>
            <a:pPr indent="-342900" lvl="0" marL="342900" rtl="0" algn="l">
              <a:spcBef>
                <a:spcPts val="300"/>
              </a:spcBef>
              <a:spcAft>
                <a:spcPts val="0"/>
              </a:spcAft>
              <a:buSzPts val="1200"/>
              <a:buFont typeface="Arial"/>
              <a:buAutoNum type="arabicPeriod"/>
            </a:pPr>
            <a:r>
              <a:rPr lang="en-US" sz="1200"/>
              <a:t>Nesheim S, Taylor A, Lampe MA, et al. </a:t>
            </a:r>
            <a:r>
              <a:rPr lang="en-US" sz="1200" u="sng">
                <a:solidFill>
                  <a:schemeClr val="hlink"/>
                </a:solidFill>
                <a:hlinkClick r:id="rId8"/>
              </a:rPr>
              <a:t>A framework for elimination of perinatal transmission of HIV in the United States</a:t>
            </a:r>
            <a:r>
              <a:rPr lang="en-US" sz="1200"/>
              <a:t>. Pediatrics. 2012 Oct;130(4):738-44.</a:t>
            </a:r>
            <a:endParaRPr/>
          </a:p>
          <a:p>
            <a:pPr indent="-342900" lvl="0" marL="342900" rtl="0" algn="l">
              <a:spcBef>
                <a:spcPts val="300"/>
              </a:spcBef>
              <a:spcAft>
                <a:spcPts val="0"/>
              </a:spcAft>
              <a:buSzPts val="1200"/>
              <a:buFont typeface="Arial"/>
              <a:buAutoNum type="arabicPeriod"/>
            </a:pPr>
            <a:r>
              <a:rPr lang="en-US" sz="1200"/>
              <a:t>Finocchario-Kessler S, Dariotis JK, Sweat MD, et al. </a:t>
            </a:r>
            <a:r>
              <a:rPr lang="en-US" sz="1200" u="sng">
                <a:solidFill>
                  <a:schemeClr val="hlink"/>
                </a:solidFill>
                <a:hlinkClick r:id="rId9"/>
              </a:rPr>
              <a:t>Do HIV-infected women want to discuss reproductive plans with providers, and are those conversations occurring?</a:t>
            </a:r>
            <a:r>
              <a:rPr lang="en-US" sz="1200"/>
              <a:t> AIDS Patient Care STDS. 2010 May;24(5):317-23.</a:t>
            </a:r>
            <a:endParaRPr/>
          </a:p>
          <a:p>
            <a:pPr indent="-342900" lvl="0" marL="342900" rtl="0" algn="l">
              <a:spcBef>
                <a:spcPts val="300"/>
              </a:spcBef>
              <a:spcAft>
                <a:spcPts val="0"/>
              </a:spcAft>
              <a:buSzPts val="1200"/>
              <a:buFont typeface="Arial"/>
              <a:buAutoNum type="arabicPeriod"/>
            </a:pPr>
            <a:r>
              <a:rPr lang="en-US" sz="1200"/>
              <a:t>Squires KE, Hodder SL, Feinberg J, et al. </a:t>
            </a:r>
            <a:r>
              <a:rPr lang="en-US" sz="1200" u="sng">
                <a:solidFill>
                  <a:schemeClr val="hlink"/>
                </a:solidFill>
                <a:hlinkClick r:id="rId10"/>
              </a:rPr>
              <a:t>Health needs of HIV-infected women in the United States: insights from the women living positive survey</a:t>
            </a:r>
            <a:r>
              <a:rPr lang="en-US" sz="1200"/>
              <a:t>. AIDS Patient Care STDS. 2011 May;25(5):279-85.</a:t>
            </a:r>
            <a:endParaRPr/>
          </a:p>
          <a:p>
            <a:pPr indent="-342900" lvl="0" marL="342900" rtl="0" algn="l">
              <a:spcBef>
                <a:spcPts val="300"/>
              </a:spcBef>
              <a:spcAft>
                <a:spcPts val="0"/>
              </a:spcAft>
              <a:buSzPts val="1200"/>
              <a:buFont typeface="Arial"/>
              <a:buAutoNum type="arabicPeriod"/>
            </a:pPr>
            <a:r>
              <a:rPr lang="en-US" sz="1200"/>
              <a:t>Finocchario-Kessler S, Mabachi N, Dariotis J, Anderson J, Goggin K, Sweat M. </a:t>
            </a:r>
            <a:r>
              <a:rPr lang="en-US" sz="1200" u="sng">
                <a:solidFill>
                  <a:schemeClr val="hlink"/>
                </a:solidFill>
                <a:hlinkClick r:id="rId11"/>
              </a:rPr>
              <a:t>“We weren’t using condoms because we were trying to conceive”: The need for reproductive counseling for HIV+ women in clinical care</a:t>
            </a:r>
            <a:r>
              <a:rPr lang="en-US" sz="1200"/>
              <a:t>. AIDS Patient Care STDS. 2012 Nov;26(11):700-7.</a:t>
            </a:r>
            <a:endParaRPr/>
          </a:p>
          <a:p>
            <a:pPr indent="-342900" lvl="0" marL="342900" rtl="0" algn="l">
              <a:spcBef>
                <a:spcPts val="300"/>
              </a:spcBef>
              <a:spcAft>
                <a:spcPts val="0"/>
              </a:spcAft>
              <a:buSzPts val="1200"/>
              <a:buFont typeface="Arial"/>
              <a:buAutoNum type="arabicPeriod"/>
            </a:pPr>
            <a:r>
              <a:rPr lang="en-US" sz="1200"/>
              <a:t>Finocchario-Kessler S, Bastos FI, Malta M. et al. </a:t>
            </a:r>
            <a:r>
              <a:rPr lang="en-US" sz="1200" u="sng">
                <a:solidFill>
                  <a:schemeClr val="hlink"/>
                </a:solidFill>
                <a:hlinkClick r:id="rId12"/>
              </a:rPr>
              <a:t>Discussing childbearing with HIV-infected women of reproductive age in clinical care: a comparison of Brazil and the US</a:t>
            </a:r>
            <a:r>
              <a:rPr lang="en-US" sz="1200"/>
              <a:t>. AIDS Behav. 2012 Jan;16(1):99-107.</a:t>
            </a:r>
            <a:endParaRPr/>
          </a:p>
        </p:txBody>
      </p:sp>
      <p:sp>
        <p:nvSpPr>
          <p:cNvPr id="333" name="Google Shape;333;p37"/>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8A8A8A"/>
              </a:buClr>
              <a:buSzPts val="1200"/>
              <a:buFont typeface="Arial"/>
              <a:buNone/>
            </a:pPr>
            <a:r>
              <a:rPr lang="en-US"/>
              <a:t>January 21, 2021</a:t>
            </a:r>
            <a:endParaRP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8"/>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References </a:t>
            </a:r>
            <a:r>
              <a:rPr lang="en-US" sz="2400"/>
              <a:t>(2)</a:t>
            </a:r>
            <a:endParaRPr/>
          </a:p>
        </p:txBody>
      </p:sp>
      <p:sp>
        <p:nvSpPr>
          <p:cNvPr id="339" name="Google Shape;339;p38"/>
          <p:cNvSpPr txBox="1"/>
          <p:nvPr>
            <p:ph idx="1" type="body"/>
          </p:nvPr>
        </p:nvSpPr>
        <p:spPr>
          <a:xfrm>
            <a:off x="624051" y="2141308"/>
            <a:ext cx="10514572"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200"/>
              <a:buFont typeface="Arial"/>
              <a:buAutoNum type="arabicPeriod" startAt="11"/>
            </a:pPr>
            <a:r>
              <a:rPr lang="en-US" sz="1200"/>
              <a:t>Taylor A, Furtado M, Hall L, Nesheim S. HIV testing among commercially insured pregnant women: US, 2009-2010. In: Program and abstracts of the 20th Conference on Retroviruses and Opportunistic Infections; March 3-6, 2013; Atlanta. Abstract 904.</a:t>
            </a:r>
            <a:endParaRPr/>
          </a:p>
          <a:p>
            <a:pPr indent="-342900" lvl="0" marL="342900" rtl="0" algn="l">
              <a:spcBef>
                <a:spcPts val="300"/>
              </a:spcBef>
              <a:spcAft>
                <a:spcPts val="0"/>
              </a:spcAft>
              <a:buSzPts val="1200"/>
              <a:buFont typeface="Arial"/>
              <a:buAutoNum type="arabicPeriod" startAt="11"/>
            </a:pPr>
            <a:r>
              <a:rPr lang="en-US" sz="1200"/>
              <a:t>Peters V, Liu KL, Dominguez K, et al. </a:t>
            </a:r>
            <a:r>
              <a:rPr lang="en-US" sz="1200" u="sng">
                <a:solidFill>
                  <a:schemeClr val="hlink"/>
                </a:solidFill>
                <a:hlinkClick r:id="rId3"/>
              </a:rPr>
              <a:t>Missed opportunities for perinatal HIV prevention among HIV-exposed infants born 1996-2000, Pediatric Spectrum of HIV Disease Cohort</a:t>
            </a:r>
            <a:r>
              <a:rPr lang="en-US" sz="1200"/>
              <a:t>. Pediatrics. 2003 May;111(5 Pt 2):1186-91.</a:t>
            </a:r>
            <a:endParaRPr/>
          </a:p>
          <a:p>
            <a:pPr indent="-342900" lvl="0" marL="342900" rtl="0" algn="l">
              <a:spcBef>
                <a:spcPts val="300"/>
              </a:spcBef>
              <a:spcAft>
                <a:spcPts val="0"/>
              </a:spcAft>
              <a:buSzPts val="1200"/>
              <a:buFont typeface="Arial"/>
              <a:buAutoNum type="arabicPeriod" startAt="11"/>
            </a:pPr>
            <a:r>
              <a:rPr lang="en-US" sz="1200"/>
              <a:t>Liao C, Golden WC, Anderson JR, Coleman  JS. </a:t>
            </a:r>
            <a:r>
              <a:rPr lang="en-US" sz="1200" u="sng">
                <a:solidFill>
                  <a:schemeClr val="hlink"/>
                </a:solidFill>
                <a:hlinkClick r:id="rId4"/>
              </a:rPr>
              <a:t>Missed opportunities for repeat HIV testing in pregnancy: Implications for elimination of mother-to-child transmission in the United States</a:t>
            </a:r>
            <a:r>
              <a:rPr lang="en-US" sz="1200"/>
              <a:t>. AIDS Patient Care STDS. 2017 Jan;31(1):20-26.</a:t>
            </a:r>
            <a:endParaRPr/>
          </a:p>
          <a:p>
            <a:pPr indent="-342900" lvl="0" marL="342900" rtl="0" algn="l">
              <a:spcBef>
                <a:spcPts val="300"/>
              </a:spcBef>
              <a:spcAft>
                <a:spcPts val="0"/>
              </a:spcAft>
              <a:buSzPts val="1200"/>
              <a:buFont typeface="Arial"/>
              <a:buAutoNum type="arabicPeriod" startAt="11"/>
            </a:pPr>
            <a:r>
              <a:rPr lang="en-US" sz="1200"/>
              <a:t>Momplaisir FM, Brady KA, Fekete T, Thompson DR, Diez Roux A, Yehia BR. </a:t>
            </a:r>
            <a:r>
              <a:rPr lang="en-US" sz="1200" u="sng">
                <a:solidFill>
                  <a:schemeClr val="hlink"/>
                </a:solidFill>
                <a:hlinkClick r:id="rId5"/>
              </a:rPr>
              <a:t>Time of HIV diagnosis and engagement in prenatal care impact virologic outcomes of pregnant women with HIV</a:t>
            </a:r>
            <a:r>
              <a:rPr lang="en-US" sz="1200"/>
              <a:t>. PLoS One. 2015 Jul 1;10(7):e0132262.</a:t>
            </a:r>
            <a:endParaRPr/>
          </a:p>
          <a:p>
            <a:pPr indent="-342900" lvl="0" marL="342900" rtl="0" algn="l">
              <a:spcBef>
                <a:spcPts val="300"/>
              </a:spcBef>
              <a:spcAft>
                <a:spcPts val="0"/>
              </a:spcAft>
              <a:buSzPts val="1200"/>
              <a:buFont typeface="Arial"/>
              <a:buAutoNum type="arabicPeriod" startAt="11"/>
            </a:pPr>
            <a:r>
              <a:rPr lang="en-US" sz="1200"/>
              <a:t>Cooper ER, Charurat M, Mofenson L, et al. </a:t>
            </a:r>
            <a:r>
              <a:rPr lang="en-US" sz="1200" u="sng">
                <a:solidFill>
                  <a:schemeClr val="hlink"/>
                </a:solidFill>
                <a:hlinkClick r:id="rId6"/>
              </a:rPr>
              <a:t>Combination antiretroviral strategies for the treatment of pregnant HIV-1-infected women and prevention of perinatal HIV-1 transmission</a:t>
            </a:r>
            <a:r>
              <a:rPr lang="en-US" sz="1200"/>
              <a:t>. J Acquir Immune Defic Syndr. 2002 Apr 15;29(5):484-94.</a:t>
            </a:r>
            <a:endParaRPr/>
          </a:p>
          <a:p>
            <a:pPr indent="-342900" lvl="0" marL="342900" rtl="0" algn="l">
              <a:spcBef>
                <a:spcPts val="300"/>
              </a:spcBef>
              <a:spcAft>
                <a:spcPts val="0"/>
              </a:spcAft>
              <a:buSzPts val="1200"/>
              <a:buFont typeface="Arial"/>
              <a:buAutoNum type="arabicPeriod" startAt="11"/>
            </a:pPr>
            <a:r>
              <a:rPr lang="en-US" sz="1200"/>
              <a:t>Yehia BR, Schranz AJ, Momplaisir F, et al. </a:t>
            </a:r>
            <a:r>
              <a:rPr lang="en-US" sz="1200" u="sng">
                <a:solidFill>
                  <a:schemeClr val="hlink"/>
                </a:solidFill>
                <a:hlinkClick r:id="rId7"/>
              </a:rPr>
              <a:t>Outcomes of HIV-infected patients receiving care at multiple clinics</a:t>
            </a:r>
            <a:r>
              <a:rPr lang="en-US" sz="1200"/>
              <a:t>. AIDS Behav. 2014 Aug;18(8):1511-22.</a:t>
            </a:r>
            <a:endParaRPr/>
          </a:p>
          <a:p>
            <a:pPr indent="-342900" lvl="0" marL="342900" rtl="0" algn="l">
              <a:spcBef>
                <a:spcPts val="300"/>
              </a:spcBef>
              <a:spcAft>
                <a:spcPts val="0"/>
              </a:spcAft>
              <a:buSzPts val="1200"/>
              <a:buFont typeface="Arial"/>
              <a:buAutoNum type="arabicPeriod" startAt="11"/>
            </a:pPr>
            <a:r>
              <a:rPr lang="en-US" sz="1200"/>
              <a:t>Katz IT, Leister E, Kacanek D, et al. </a:t>
            </a:r>
            <a:r>
              <a:rPr lang="en-US" sz="1200" u="sng">
                <a:solidFill>
                  <a:schemeClr val="hlink"/>
                </a:solidFill>
                <a:hlinkClick r:id="rId8"/>
              </a:rPr>
              <a:t>Factors associated with lack of viral suppression at delivery among highly active antiretroviral therapy–naive women with HIV: A cohort study</a:t>
            </a:r>
            <a:r>
              <a:rPr lang="en-US" sz="1200"/>
              <a:t>. Ann Intern Med. 2015 Jan 20;162(2):90-9.</a:t>
            </a:r>
            <a:endParaRPr/>
          </a:p>
          <a:p>
            <a:pPr indent="-342900" lvl="0" marL="342900" rtl="0" algn="l">
              <a:spcBef>
                <a:spcPts val="300"/>
              </a:spcBef>
              <a:spcAft>
                <a:spcPts val="0"/>
              </a:spcAft>
              <a:buSzPts val="1200"/>
              <a:buFont typeface="Arial"/>
              <a:buAutoNum type="arabicPeriod" startAt="11"/>
            </a:pPr>
            <a:r>
              <a:rPr lang="en-US" sz="1200"/>
              <a:t>Adams JW, Brady KA, Michael YL, Yehia BR, Momplaisir FM. </a:t>
            </a:r>
            <a:r>
              <a:rPr lang="en-US" sz="1200" u="sng">
                <a:solidFill>
                  <a:schemeClr val="hlink"/>
                </a:solidFill>
                <a:hlinkClick r:id="rId9"/>
              </a:rPr>
              <a:t>Postpartum engagement in HIV care: An important predictor of long-term retention in care and viral suppression</a:t>
            </a:r>
            <a:r>
              <a:rPr lang="en-US" sz="1200"/>
              <a:t>. Clin Infect Dis. 2015 Dec 15;61(12):1880-7.</a:t>
            </a:r>
            <a:endParaRPr/>
          </a:p>
          <a:p>
            <a:pPr indent="-342900" lvl="0" marL="342900" rtl="0" algn="l">
              <a:spcBef>
                <a:spcPts val="300"/>
              </a:spcBef>
              <a:spcAft>
                <a:spcPts val="0"/>
              </a:spcAft>
              <a:buSzPts val="1200"/>
              <a:buFont typeface="Arial"/>
              <a:buAutoNum type="arabicPeriod" startAt="11"/>
            </a:pPr>
            <a:r>
              <a:rPr lang="en-US" sz="1200"/>
              <a:t>Branson BM, Handsfield HH, Lampe MA, et al. </a:t>
            </a:r>
            <a:r>
              <a:rPr lang="en-US" sz="1200" u="sng">
                <a:solidFill>
                  <a:schemeClr val="hlink"/>
                </a:solidFill>
                <a:hlinkClick r:id="rId10"/>
              </a:rPr>
              <a:t>Revised recommendations for HIV testing of adults, adolescents, and pregnant women in health-care settings</a:t>
            </a:r>
            <a:r>
              <a:rPr lang="en-US" sz="1200"/>
              <a:t>. MMWR Recomm Rep. 2006 Sep 22;55(RR-14):1-17.</a:t>
            </a:r>
            <a:endParaRPr/>
          </a:p>
          <a:p>
            <a:pPr indent="-342900" lvl="0" marL="342900" rtl="0" algn="l">
              <a:spcBef>
                <a:spcPts val="300"/>
              </a:spcBef>
              <a:spcAft>
                <a:spcPts val="0"/>
              </a:spcAft>
              <a:buSzPts val="1200"/>
              <a:buFont typeface="Arial"/>
              <a:buAutoNum type="arabicPeriod" startAt="11"/>
            </a:pPr>
            <a:r>
              <a:rPr lang="en-US" sz="1200"/>
              <a:t>Rimawi BH, Haddad L, Badell ML, Chakraborty R. </a:t>
            </a:r>
            <a:r>
              <a:rPr lang="en-US" sz="1200" u="sng">
                <a:solidFill>
                  <a:schemeClr val="hlink"/>
                </a:solidFill>
                <a:hlinkClick r:id="rId11"/>
              </a:rPr>
              <a:t>Management of HIV infection during pregnancy in the United States: Updated evidence-based recommendations and future potential practices</a:t>
            </a:r>
            <a:r>
              <a:rPr lang="en-US" sz="1200"/>
              <a:t>. Infect Dis Obstet Gynecol. 2016;2016:7594306.</a:t>
            </a:r>
            <a:endParaRPr/>
          </a:p>
        </p:txBody>
      </p:sp>
      <p:sp>
        <p:nvSpPr>
          <p:cNvPr id="340" name="Google Shape;340;p38"/>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8A8A8A"/>
              </a:buClr>
              <a:buSzPts val="1200"/>
              <a:buFont typeface="Arial"/>
              <a:buNone/>
            </a:pPr>
            <a:r>
              <a:rPr lang="en-US"/>
              <a:t>January 21, 2021</a:t>
            </a:r>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9"/>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References </a:t>
            </a:r>
            <a:r>
              <a:rPr lang="en-US" sz="2800"/>
              <a:t>(3)</a:t>
            </a:r>
            <a:endParaRPr/>
          </a:p>
        </p:txBody>
      </p:sp>
      <p:sp>
        <p:nvSpPr>
          <p:cNvPr id="346" name="Google Shape;346;p39"/>
          <p:cNvSpPr txBox="1"/>
          <p:nvPr>
            <p:ph idx="1" type="body"/>
          </p:nvPr>
        </p:nvSpPr>
        <p:spPr>
          <a:xfrm>
            <a:off x="624051" y="2141308"/>
            <a:ext cx="10514572"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200"/>
              <a:buFont typeface="Arial"/>
              <a:buAutoNum type="arabicPeriod" startAt="21"/>
            </a:pPr>
            <a:r>
              <a:rPr lang="en-US" sz="1200"/>
              <a:t>Colvin CJ, Konopka S, Chalker JC, et al. </a:t>
            </a:r>
            <a:r>
              <a:rPr lang="en-US" sz="1200" u="sng">
                <a:solidFill>
                  <a:schemeClr val="hlink"/>
                </a:solidFill>
                <a:hlinkClick r:id="rId3"/>
              </a:rPr>
              <a:t>A systematic review of health system barriers and enablers for antiretroviral therapy (ART) for HIV-infected pregnant and postpartum women</a:t>
            </a:r>
            <a:r>
              <a:rPr lang="en-US" sz="1200"/>
              <a:t>. PLoS One. 2014 Oct 10;9(10):e108150.</a:t>
            </a:r>
            <a:endParaRPr/>
          </a:p>
          <a:p>
            <a:pPr indent="-342900" lvl="0" marL="342900" rtl="0" algn="l">
              <a:spcBef>
                <a:spcPts val="300"/>
              </a:spcBef>
              <a:spcAft>
                <a:spcPts val="0"/>
              </a:spcAft>
              <a:buSzPts val="1200"/>
              <a:buFont typeface="Arial"/>
              <a:buAutoNum type="arabicPeriod" startAt="21"/>
            </a:pPr>
            <a:r>
              <a:rPr lang="en-US" sz="1200"/>
              <a:t>Hackl KL, Somlai AM, Kelly JA, Kalichman SC. </a:t>
            </a:r>
            <a:r>
              <a:rPr lang="en-US" sz="1200" u="sng">
                <a:solidFill>
                  <a:schemeClr val="hlink"/>
                </a:solidFill>
                <a:hlinkClick r:id="rId4"/>
              </a:rPr>
              <a:t>Women living with HIV/AIDS: the dual challenge of being a patient and caregiver</a:t>
            </a:r>
            <a:r>
              <a:rPr lang="en-US" sz="1200"/>
              <a:t>. Health Soc Work. 1997 Feb;22(1):53-62.</a:t>
            </a:r>
            <a:endParaRPr/>
          </a:p>
          <a:p>
            <a:pPr indent="-342900" lvl="0" marL="342900" rtl="0" algn="l">
              <a:spcBef>
                <a:spcPts val="300"/>
              </a:spcBef>
              <a:spcAft>
                <a:spcPts val="0"/>
              </a:spcAft>
              <a:buSzPts val="1200"/>
              <a:buFont typeface="Arial"/>
              <a:buAutoNum type="arabicPeriod" startAt="21"/>
            </a:pPr>
            <a:r>
              <a:rPr lang="en-US" sz="1200"/>
              <a:t>Aoun S, Ramos E. </a:t>
            </a:r>
            <a:r>
              <a:rPr lang="en-US" sz="1200" u="sng">
                <a:solidFill>
                  <a:schemeClr val="hlink"/>
                </a:solidFill>
                <a:hlinkClick r:id="rId5"/>
              </a:rPr>
              <a:t>Hypertension in the HIV-infected patient</a:t>
            </a:r>
            <a:r>
              <a:rPr lang="en-US" sz="1200"/>
              <a:t>. Curr Hypertens Rep. 2000 Oct;2(5):478-81.</a:t>
            </a:r>
            <a:endParaRPr/>
          </a:p>
          <a:p>
            <a:pPr indent="-342900" lvl="0" marL="342900" rtl="0" algn="l">
              <a:spcBef>
                <a:spcPts val="300"/>
              </a:spcBef>
              <a:spcAft>
                <a:spcPts val="0"/>
              </a:spcAft>
              <a:buSzPts val="1200"/>
              <a:buFont typeface="Arial"/>
              <a:buAutoNum type="arabicPeriod" startAt="21"/>
            </a:pPr>
            <a:r>
              <a:rPr lang="en-US" sz="1200"/>
              <a:t>Turan B, Stringer KL, Onono M, et al. </a:t>
            </a:r>
            <a:r>
              <a:rPr lang="en-US" sz="1200" u="sng">
                <a:solidFill>
                  <a:schemeClr val="hlink"/>
                </a:solidFill>
                <a:hlinkClick r:id="rId6"/>
              </a:rPr>
              <a:t>Linkage to HIV care, postpartum depression, and HIV-related stigma in newly diagnosed pregnant women living with HIV in Kenya: a longitudinal observational study</a:t>
            </a:r>
            <a:r>
              <a:rPr lang="en-US" sz="1200"/>
              <a:t>. BMC Pregnancy Childbirth. 2014 Dec 3;14:400.</a:t>
            </a:r>
            <a:endParaRPr/>
          </a:p>
          <a:p>
            <a:pPr indent="-342900" lvl="0" marL="342900" rtl="0" algn="l">
              <a:spcBef>
                <a:spcPts val="300"/>
              </a:spcBef>
              <a:spcAft>
                <a:spcPts val="0"/>
              </a:spcAft>
              <a:buSzPts val="1200"/>
              <a:buFont typeface="Arial"/>
              <a:buAutoNum type="arabicPeriod" startAt="21"/>
            </a:pPr>
            <a:r>
              <a:rPr lang="en-US" sz="1200"/>
              <a:t>Hodgson I, Plummer ML, Konopka SN, et al. </a:t>
            </a:r>
            <a:r>
              <a:rPr lang="en-US" sz="1200" u="sng">
                <a:solidFill>
                  <a:schemeClr val="hlink"/>
                </a:solidFill>
                <a:hlinkClick r:id="rId7"/>
              </a:rPr>
              <a:t>A systematic review of individual and contextual factors affecting ART initiation, adherence, and retention for HIV-infected pregnant and postpartum women</a:t>
            </a:r>
            <a:r>
              <a:rPr lang="en-US" sz="1200"/>
              <a:t>. PLoS One. 2014 Nov 5;9(11):e111421.</a:t>
            </a:r>
            <a:endParaRPr/>
          </a:p>
          <a:p>
            <a:pPr indent="-342900" lvl="0" marL="342900" rtl="0" algn="l">
              <a:spcBef>
                <a:spcPts val="300"/>
              </a:spcBef>
              <a:spcAft>
                <a:spcPts val="0"/>
              </a:spcAft>
              <a:buSzPts val="1200"/>
              <a:buFont typeface="Arial"/>
              <a:buAutoNum type="arabicPeriod" startAt="21"/>
            </a:pPr>
            <a:r>
              <a:rPr lang="en-US" sz="1200"/>
              <a:t>Boehme AK, Davies SL, Moneyham L, Shrestha S, Schumacher J, Kempf MC. </a:t>
            </a:r>
            <a:r>
              <a:rPr lang="en-US" sz="1200" u="sng">
                <a:solidFill>
                  <a:schemeClr val="hlink"/>
                </a:solidFill>
                <a:hlinkClick r:id="rId8"/>
              </a:rPr>
              <a:t>A qualitative study on factors impacting HIV care adherence among postpartum HIV-infected women in the rural southeastern USA</a:t>
            </a:r>
            <a:r>
              <a:rPr lang="en-US" sz="1200"/>
              <a:t>. AIDS Care. 2014;26(5):574-81.</a:t>
            </a:r>
            <a:endParaRPr/>
          </a:p>
          <a:p>
            <a:pPr indent="-342900" lvl="0" marL="342900" rtl="0" algn="l">
              <a:spcBef>
                <a:spcPts val="300"/>
              </a:spcBef>
              <a:spcAft>
                <a:spcPts val="0"/>
              </a:spcAft>
              <a:buSzPts val="1200"/>
              <a:buFont typeface="Arial"/>
              <a:buAutoNum type="arabicPeriod" startAt="21"/>
            </a:pPr>
            <a:r>
              <a:rPr lang="en-US" sz="1200"/>
              <a:t>Buchberg MK, Fletcher FE, Vidrine DJ, et al. </a:t>
            </a:r>
            <a:r>
              <a:rPr lang="en-US" sz="1200" u="sng">
                <a:solidFill>
                  <a:schemeClr val="hlink"/>
                </a:solidFill>
                <a:hlinkClick r:id="rId9"/>
              </a:rPr>
              <a:t>A mixed-methods approach to understanding barriers to postpartum retention in care among low-income, HIV-infected women</a:t>
            </a:r>
            <a:r>
              <a:rPr lang="en-US" sz="1200"/>
              <a:t>. AIDS Patient Care STDS. 2015 Mar;29(3):126-32.</a:t>
            </a:r>
            <a:endParaRPr/>
          </a:p>
          <a:p>
            <a:pPr indent="-342900" lvl="0" marL="342900" rtl="0" algn="l">
              <a:spcBef>
                <a:spcPts val="300"/>
              </a:spcBef>
              <a:spcAft>
                <a:spcPts val="0"/>
              </a:spcAft>
              <a:buSzPts val="1200"/>
              <a:buFont typeface="Arial"/>
              <a:buAutoNum type="arabicPeriod" startAt="21"/>
            </a:pPr>
            <a:r>
              <a:rPr lang="en-US" sz="1200"/>
              <a:t>Siddiqui R, Bell T, Sangi-Haghpeykar H, Minard C, Levison J. </a:t>
            </a:r>
            <a:r>
              <a:rPr lang="en-US" sz="1200" u="sng">
                <a:solidFill>
                  <a:schemeClr val="hlink"/>
                </a:solidFill>
                <a:hlinkClick r:id="rId10"/>
              </a:rPr>
              <a:t>Predictive factors for loss to postpartum follow-up among low income HIV-infected women in Texas</a:t>
            </a:r>
            <a:r>
              <a:rPr lang="en-US" sz="1200"/>
              <a:t>. AIDS Patient Care STDS. 2014 May;28(5):248-53.</a:t>
            </a:r>
            <a:endParaRPr/>
          </a:p>
        </p:txBody>
      </p:sp>
      <p:sp>
        <p:nvSpPr>
          <p:cNvPr id="347" name="Google Shape;347;p39"/>
          <p:cNvSpPr txBox="1"/>
          <p:nvPr>
            <p:ph idx="10" type="dt"/>
          </p:nvPr>
        </p:nvSpPr>
        <p:spPr>
          <a:xfrm>
            <a:off x="623459" y="6356351"/>
            <a:ext cx="2743915"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8A8A8A"/>
              </a:buClr>
              <a:buSzPts val="1200"/>
              <a:buFont typeface="Arial"/>
              <a:buNone/>
            </a:pPr>
            <a:r>
              <a:rPr lang="en-US"/>
              <a:t>January 21, 2021</a:t>
            </a:r>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4"/>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Perinatal Guidelines</a:t>
            </a:r>
            <a:endParaRPr/>
          </a:p>
        </p:txBody>
      </p:sp>
      <p:sp>
        <p:nvSpPr>
          <p:cNvPr id="88" name="Google Shape;88;p4"/>
          <p:cNvSpPr txBox="1"/>
          <p:nvPr>
            <p:ph idx="1" type="body"/>
          </p:nvPr>
        </p:nvSpPr>
        <p:spPr>
          <a:xfrm>
            <a:off x="624051" y="2141308"/>
            <a:ext cx="10192632"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Consult the HHS perinatal guidelines on ClinicalInfo.HIV.gov for the most current, authoritative guidance on testing, evaluation, and monitoring of hepatitis C in pregnant women with HIV/HCV co-infection:</a:t>
            </a:r>
            <a:endParaRPr/>
          </a:p>
          <a:p>
            <a:pPr indent="-347472" lvl="1" marL="685800" rtl="0" algn="l">
              <a:spcBef>
                <a:spcPts val="1200"/>
              </a:spcBef>
              <a:spcAft>
                <a:spcPts val="0"/>
              </a:spcAft>
              <a:buSzPts val="2400"/>
              <a:buChar char="•"/>
            </a:pPr>
            <a:r>
              <a:rPr lang="en-US"/>
              <a:t>Recommendations for Use of Antiretroviral Drugs in Pregnant HIV-1-Infected Women for Maternal Health and Interventions to Reduce Perinatal HIV Transmission in the United States. </a:t>
            </a:r>
            <a:br>
              <a:rPr lang="en-US"/>
            </a:br>
            <a:r>
              <a:rPr lang="en-US" u="sng">
                <a:solidFill>
                  <a:schemeClr val="hlink"/>
                </a:solidFill>
                <a:hlinkClick r:id="rId3"/>
              </a:rPr>
              <a:t>https://clinicalinfo.hiv.gov/en/guidelines/perinatal/hepatitis-c-virushiv-coinfection</a:t>
            </a:r>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0"/>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Disclaimer and Permissions</a:t>
            </a:r>
            <a:endParaRPr/>
          </a:p>
        </p:txBody>
      </p:sp>
      <p:sp>
        <p:nvSpPr>
          <p:cNvPr id="354" name="Google Shape;354;p40"/>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Users are cautioned that because of the rapidly changing medical field, information could become out of date quickly.  </a:t>
            </a:r>
            <a:endParaRPr/>
          </a:p>
          <a:p>
            <a:pPr indent="-342900" lvl="0" marL="342900" rtl="0" algn="l">
              <a:spcBef>
                <a:spcPts val="1200"/>
              </a:spcBef>
              <a:spcAft>
                <a:spcPts val="0"/>
              </a:spcAft>
              <a:buClr>
                <a:schemeClr val="accent6"/>
              </a:buClr>
              <a:buSzPts val="2400"/>
              <a:buFont typeface="Noto Sans Symbols"/>
              <a:buChar char="▪"/>
            </a:pPr>
            <a:r>
              <a:rPr lang="en-US"/>
              <a:t>You may use or present this slide set and other material in its entirely or incorporate into another presentation if you credit the author and/or source of the materials.</a:t>
            </a:r>
            <a:endParaRPr/>
          </a:p>
          <a:p>
            <a:pPr indent="-342900" lvl="0" marL="342900" rtl="0" algn="l">
              <a:spcBef>
                <a:spcPts val="1200"/>
              </a:spcBef>
              <a:spcAft>
                <a:spcPts val="0"/>
              </a:spcAft>
              <a:buClr>
                <a:schemeClr val="accent6"/>
              </a:buClr>
              <a:buSzPts val="2400"/>
              <a:buFont typeface="Noto Sans Symbols"/>
              <a:buChar char="▪"/>
            </a:pPr>
            <a:r>
              <a:rPr lang="en-US"/>
              <a:t>The complete HIV/HCV Co-infection: An AETC National Curriculum is available at: </a:t>
            </a:r>
            <a:r>
              <a:rPr lang="en-US" u="sng">
                <a:solidFill>
                  <a:schemeClr val="hlink"/>
                </a:solidFill>
                <a:hlinkClick r:id="rId3"/>
              </a:rPr>
              <a:t>https://aidsetc.org/hivhcv</a:t>
            </a:r>
            <a:endParaRPr/>
          </a:p>
          <a:p>
            <a:pPr indent="-190500" lvl="0" marL="342900" rtl="0" algn="l">
              <a:spcBef>
                <a:spcPts val="1200"/>
              </a:spcBef>
              <a:spcAft>
                <a:spcPts val="0"/>
              </a:spcAft>
              <a:buClr>
                <a:schemeClr val="accent6"/>
              </a:buClr>
              <a:buSzPts val="2400"/>
              <a:buFont typeface="Noto Sans Symbols"/>
              <a:buNone/>
            </a:pPr>
            <a:r>
              <a:t/>
            </a:r>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5"/>
          <p:cNvSpPr txBox="1"/>
          <p:nvPr>
            <p:ph type="title"/>
          </p:nvPr>
        </p:nvSpPr>
        <p:spPr>
          <a:xfrm>
            <a:off x="623460" y="1202374"/>
            <a:ext cx="11408706"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240"/>
              <a:buFont typeface="Arial"/>
              <a:buNone/>
            </a:pPr>
            <a:r>
              <a:rPr lang="en-US" sz="3240"/>
              <a:t>Rationale for HCV Testing in Pregnant Women with HIV</a:t>
            </a:r>
            <a:endParaRPr/>
          </a:p>
        </p:txBody>
      </p:sp>
      <p:sp>
        <p:nvSpPr>
          <p:cNvPr id="95" name="Google Shape;95;p5"/>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To identify HCV-infected women at a time when they are engaged with the health care system, so that HCV treatment can be offered after delivery</a:t>
            </a:r>
            <a:endParaRPr/>
          </a:p>
          <a:p>
            <a:pPr indent="-342900" lvl="0" marL="342900" rtl="0" algn="l">
              <a:spcBef>
                <a:spcPts val="1200"/>
              </a:spcBef>
              <a:spcAft>
                <a:spcPts val="0"/>
              </a:spcAft>
              <a:buClr>
                <a:schemeClr val="accent6"/>
              </a:buClr>
              <a:buSzPts val="2400"/>
              <a:buFont typeface="Noto Sans Symbols"/>
              <a:buChar char="▪"/>
            </a:pPr>
            <a:r>
              <a:rPr lang="en-US"/>
              <a:t>To be aware of the increased risk of ARV-related hepatotoxicity in HIV/HCV co-infected pregnant women </a:t>
            </a:r>
            <a:endParaRPr/>
          </a:p>
          <a:p>
            <a:pPr indent="-342900" lvl="0" marL="342900" rtl="0" algn="l">
              <a:spcBef>
                <a:spcPts val="1200"/>
              </a:spcBef>
              <a:spcAft>
                <a:spcPts val="0"/>
              </a:spcAft>
              <a:buClr>
                <a:schemeClr val="accent6"/>
              </a:buClr>
              <a:buSzPts val="2400"/>
              <a:buFont typeface="Noto Sans Symbols"/>
              <a:buChar char="▪"/>
            </a:pPr>
            <a:r>
              <a:rPr lang="en-US"/>
              <a:t>To be aware of the increased risk of preterm birth with HCV infection in co-infected women</a:t>
            </a:r>
            <a:endParaRPr/>
          </a:p>
          <a:p>
            <a:pPr indent="-342900" lvl="0" marL="342900" rtl="0" algn="l">
              <a:spcBef>
                <a:spcPts val="1200"/>
              </a:spcBef>
              <a:spcAft>
                <a:spcPts val="0"/>
              </a:spcAft>
              <a:buClr>
                <a:schemeClr val="accent6"/>
              </a:buClr>
              <a:buSzPts val="2400"/>
              <a:buFont typeface="Noto Sans Symbols"/>
              <a:buChar char="▪"/>
            </a:pPr>
            <a:r>
              <a:rPr lang="en-US"/>
              <a:t>To ensure vaccination against other viral hepatitides if needed</a:t>
            </a:r>
            <a:endParaRPr/>
          </a:p>
          <a:p>
            <a:pPr indent="-342900" lvl="0" marL="342900" rtl="0" algn="l">
              <a:spcBef>
                <a:spcPts val="1200"/>
              </a:spcBef>
              <a:spcAft>
                <a:spcPts val="0"/>
              </a:spcAft>
              <a:buClr>
                <a:schemeClr val="accent6"/>
              </a:buClr>
              <a:buSzPts val="2400"/>
              <a:buFont typeface="Noto Sans Symbols"/>
              <a:buChar char="▪"/>
            </a:pPr>
            <a:r>
              <a:rPr lang="en-US"/>
              <a:t>To ensure appropriate follow-up and evaluation of HCV-exposed infants</a:t>
            </a:r>
            <a:r>
              <a:rPr baseline="30000" lang="en-US"/>
              <a:t>1</a:t>
            </a:r>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6"/>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HCV Testing in Pregnant Women with HIV</a:t>
            </a:r>
            <a:endParaRPr/>
          </a:p>
        </p:txBody>
      </p:sp>
      <p:sp>
        <p:nvSpPr>
          <p:cNvPr id="102" name="Google Shape;102;p6"/>
          <p:cNvSpPr txBox="1"/>
          <p:nvPr>
            <p:ph idx="1" type="body"/>
          </p:nvPr>
        </p:nvSpPr>
        <p:spPr>
          <a:xfrm>
            <a:off x="624051" y="2141308"/>
            <a:ext cx="10203783"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All pregnant women with HIV should be screened during the current pregnancy for HBV and HCV, unless they are known to be co-infected</a:t>
            </a:r>
            <a:endParaRPr/>
          </a:p>
          <a:p>
            <a:pPr indent="-342900" lvl="0" marL="342900" rtl="0" algn="l">
              <a:spcBef>
                <a:spcPts val="1200"/>
              </a:spcBef>
              <a:spcAft>
                <a:spcPts val="0"/>
              </a:spcAft>
              <a:buClr>
                <a:schemeClr val="accent6"/>
              </a:buClr>
              <a:buSzPts val="2400"/>
              <a:buFont typeface="Noto Sans Symbols"/>
              <a:buChar char="▪"/>
            </a:pPr>
            <a:r>
              <a:rPr lang="en-US"/>
              <a:t>All pregnant women with HIV who screen negative for HBV should receive the HBV vaccine series</a:t>
            </a:r>
            <a:endParaRPr/>
          </a:p>
          <a:p>
            <a:pPr indent="-342900" lvl="0" marL="342900" rtl="0" algn="l">
              <a:spcBef>
                <a:spcPts val="1200"/>
              </a:spcBef>
              <a:spcAft>
                <a:spcPts val="0"/>
              </a:spcAft>
              <a:buClr>
                <a:schemeClr val="accent6"/>
              </a:buClr>
              <a:buSzPts val="2400"/>
              <a:buFont typeface="Noto Sans Symbols"/>
              <a:buChar char="▪"/>
            </a:pPr>
            <a:r>
              <a:rPr lang="en-US"/>
              <a:t>Women with chronic HBV or HCV infection should be screened for HAV</a:t>
            </a:r>
            <a:endParaRPr/>
          </a:p>
          <a:p>
            <a:pPr indent="-342900" lvl="0" marL="342900" rtl="0" algn="l">
              <a:spcBef>
                <a:spcPts val="1200"/>
              </a:spcBef>
              <a:spcAft>
                <a:spcPts val="0"/>
              </a:spcAft>
              <a:buClr>
                <a:schemeClr val="accent6"/>
              </a:buClr>
              <a:buSzPts val="2400"/>
              <a:buFont typeface="Noto Sans Symbols"/>
              <a:buChar char="▪"/>
            </a:pPr>
            <a:r>
              <a:rPr lang="en-US"/>
              <a:t>Women with chronic HCV who are negative for hepatitis A should receive the HAV vaccine series if they have never received it</a:t>
            </a:r>
            <a:r>
              <a:rPr baseline="30000" lang="en-US"/>
              <a:t>1</a:t>
            </a:r>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7"/>
          <p:cNvSpPr txBox="1"/>
          <p:nvPr>
            <p:ph type="title"/>
          </p:nvPr>
        </p:nvSpPr>
        <p:spPr>
          <a:xfrm>
            <a:off x="623460" y="1162570"/>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Partner Testing</a:t>
            </a:r>
            <a:endParaRPr/>
          </a:p>
        </p:txBody>
      </p:sp>
      <p:sp>
        <p:nvSpPr>
          <p:cNvPr id="109" name="Google Shape;109;p7"/>
          <p:cNvSpPr txBox="1"/>
          <p:nvPr>
            <p:ph idx="2" type="body"/>
          </p:nvPr>
        </p:nvSpPr>
        <p:spPr>
          <a:xfrm>
            <a:off x="6016605" y="2049029"/>
            <a:ext cx="5382915" cy="2986087"/>
          </a:xfrm>
          <a:prstGeom prst="rect">
            <a:avLst/>
          </a:prstGeom>
          <a:noFill/>
          <a:ln>
            <a:noFill/>
          </a:ln>
        </p:spPr>
        <p:txBody>
          <a:bodyPr anchorCtr="0" anchor="t" bIns="45700" lIns="91425" spcFirstLastPara="1" rIns="91425" wrap="square" tIns="45700">
            <a:noAutofit/>
          </a:bodyPr>
          <a:lstStyle/>
          <a:p>
            <a:pPr indent="-365760" lvl="0" marL="365760" rtl="0" algn="l">
              <a:lnSpc>
                <a:spcPct val="120000"/>
              </a:lnSpc>
              <a:spcBef>
                <a:spcPts val="600"/>
              </a:spcBef>
              <a:spcAft>
                <a:spcPts val="0"/>
              </a:spcAft>
              <a:buSzPts val="2590"/>
              <a:buChar char="▪"/>
            </a:pPr>
            <a:r>
              <a:rPr lang="en-US" sz="2590"/>
              <a:t>Male partners who are HIV-uninfected should also be counseled about the potential benefits and risks of starting oral PrEP to prevent HIV acquisition</a:t>
            </a:r>
            <a:r>
              <a:rPr baseline="30000" lang="en-US" sz="2590"/>
              <a:t>1,2</a:t>
            </a:r>
            <a:r>
              <a:rPr lang="en-US" sz="2590"/>
              <a:t> </a:t>
            </a:r>
            <a:endParaRPr/>
          </a:p>
          <a:p>
            <a:pPr indent="-233680" lvl="0" marL="468630" rtl="0" algn="l">
              <a:lnSpc>
                <a:spcPct val="110000"/>
              </a:lnSpc>
              <a:spcBef>
                <a:spcPts val="1844"/>
              </a:spcBef>
              <a:spcAft>
                <a:spcPts val="0"/>
              </a:spcAft>
              <a:buSzPts val="2220"/>
              <a:buChar char="▪"/>
            </a:pPr>
            <a:r>
              <a:rPr lang="en-US" sz="2220"/>
              <a:t>Additional risk reduction strategies for uninfected partners are addressed in Section 2</a:t>
            </a:r>
            <a:endParaRPr/>
          </a:p>
          <a:p>
            <a:pPr indent="-201295" lvl="0" marL="365760" rtl="0" algn="l">
              <a:lnSpc>
                <a:spcPct val="120000"/>
              </a:lnSpc>
              <a:spcBef>
                <a:spcPts val="800"/>
              </a:spcBef>
              <a:spcAft>
                <a:spcPts val="800"/>
              </a:spcAft>
              <a:buSzPts val="2590"/>
              <a:buNone/>
            </a:pPr>
            <a:r>
              <a:t/>
            </a:r>
            <a:endParaRPr sz="2220"/>
          </a:p>
        </p:txBody>
      </p:sp>
      <p:sp>
        <p:nvSpPr>
          <p:cNvPr id="110" name="Google Shape;110;p7"/>
          <p:cNvSpPr txBox="1"/>
          <p:nvPr>
            <p:ph idx="1" type="body"/>
          </p:nvPr>
        </p:nvSpPr>
        <p:spPr>
          <a:xfrm>
            <a:off x="624051" y="2049030"/>
            <a:ext cx="5172786" cy="2986087"/>
          </a:xfrm>
          <a:prstGeom prst="rect">
            <a:avLst/>
          </a:prstGeom>
          <a:noFill/>
          <a:ln>
            <a:noFill/>
          </a:ln>
        </p:spPr>
        <p:txBody>
          <a:bodyPr anchorCtr="0" anchor="t" bIns="45700" lIns="91425" spcFirstLastPara="1" rIns="91425" wrap="square" tIns="45700">
            <a:noAutofit/>
          </a:bodyPr>
          <a:lstStyle/>
          <a:p>
            <a:pPr indent="-365760" lvl="0" marL="365760" rtl="0" algn="l">
              <a:lnSpc>
                <a:spcPct val="120000"/>
              </a:lnSpc>
              <a:spcBef>
                <a:spcPts val="0"/>
              </a:spcBef>
              <a:spcAft>
                <a:spcPts val="0"/>
              </a:spcAft>
              <a:buSzPts val="2590"/>
              <a:buChar char="▪"/>
            </a:pPr>
            <a:r>
              <a:rPr lang="en-US" sz="2590"/>
              <a:t>Male partners of all patients with HIV/HCV co-infection should be referred for HIV and HCV counseling and testing to prevent horizontal transmission of HIV as well as HCV</a:t>
            </a:r>
            <a:r>
              <a:rPr baseline="30000" lang="en-US" sz="2590"/>
              <a:t>1</a:t>
            </a:r>
            <a:r>
              <a:rPr lang="en-US" sz="2590"/>
              <a:t> </a:t>
            </a:r>
            <a:endParaRPr/>
          </a:p>
          <a:p>
            <a:pPr indent="-203200" lvl="0" marL="342900" rtl="0" algn="l">
              <a:spcBef>
                <a:spcPts val="800"/>
              </a:spcBef>
              <a:spcAft>
                <a:spcPts val="0"/>
              </a:spcAft>
              <a:buClr>
                <a:schemeClr val="accent6"/>
              </a:buClr>
              <a:buSzPts val="2200"/>
              <a:buFont typeface="Noto Sans Symbols"/>
              <a:buNone/>
            </a:pPr>
            <a:r>
              <a:t/>
            </a:r>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8"/>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Natural History of HCV during Pregnancy</a:t>
            </a:r>
            <a:endParaRPr/>
          </a:p>
        </p:txBody>
      </p:sp>
      <p:sp>
        <p:nvSpPr>
          <p:cNvPr id="117" name="Google Shape;117;p8"/>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Pregnancy does not appear to influence the course of HCV infection</a:t>
            </a:r>
            <a:r>
              <a:rPr baseline="30000" lang="en-US"/>
              <a:t>1</a:t>
            </a:r>
            <a:endParaRPr/>
          </a:p>
          <a:p>
            <a:pPr indent="-342900" lvl="0" marL="342900" rtl="0" algn="l">
              <a:spcBef>
                <a:spcPts val="1200"/>
              </a:spcBef>
              <a:spcAft>
                <a:spcPts val="0"/>
              </a:spcAft>
              <a:buClr>
                <a:schemeClr val="accent6"/>
              </a:buClr>
              <a:buSzPts val="2400"/>
              <a:buFont typeface="Noto Sans Symbols"/>
              <a:buChar char="▪"/>
            </a:pPr>
            <a:r>
              <a:rPr lang="en-US"/>
              <a:t>However, it is unknown whether acute HCV infection during pregnancy is more likely than chronic infection to result in MTCT or adverse pregnancy outcomes</a:t>
            </a:r>
            <a:r>
              <a:rPr baseline="30000" lang="en-US"/>
              <a:t>3</a:t>
            </a:r>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9"/>
          <p:cNvSpPr txBox="1"/>
          <p:nvPr>
            <p:ph type="title"/>
          </p:nvPr>
        </p:nvSpPr>
        <p:spPr>
          <a:xfrm>
            <a:off x="623460" y="1202374"/>
            <a:ext cx="10515163" cy="64891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6"/>
              </a:buClr>
              <a:buSzPts val="3600"/>
              <a:buFont typeface="Arial"/>
              <a:buNone/>
            </a:pPr>
            <a:r>
              <a:rPr lang="en-US"/>
              <a:t>Risk Factors for Perinatal HCV Transmission</a:t>
            </a:r>
            <a:endParaRPr/>
          </a:p>
        </p:txBody>
      </p:sp>
      <p:sp>
        <p:nvSpPr>
          <p:cNvPr id="124" name="Google Shape;124;p9"/>
          <p:cNvSpPr txBox="1"/>
          <p:nvPr>
            <p:ph idx="1" type="body"/>
          </p:nvPr>
        </p:nvSpPr>
        <p:spPr>
          <a:xfrm>
            <a:off x="624051" y="2141308"/>
            <a:ext cx="9617437" cy="29860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6"/>
              </a:buClr>
              <a:buSzPts val="2400"/>
              <a:buFont typeface="Noto Sans Symbols"/>
              <a:buChar char="▪"/>
            </a:pPr>
            <a:r>
              <a:rPr lang="en-US"/>
              <a:t>Factors associated with an increased risk of perinatal HCV transmission: </a:t>
            </a:r>
            <a:endParaRPr/>
          </a:p>
          <a:p>
            <a:pPr indent="-347472" lvl="1" marL="685800" rtl="0" algn="l">
              <a:spcBef>
                <a:spcPts val="1200"/>
              </a:spcBef>
              <a:spcAft>
                <a:spcPts val="0"/>
              </a:spcAft>
              <a:buSzPts val="2400"/>
              <a:buChar char="•"/>
            </a:pPr>
            <a:r>
              <a:rPr lang="en-US"/>
              <a:t>High HCV viral load</a:t>
            </a:r>
            <a:endParaRPr/>
          </a:p>
          <a:p>
            <a:pPr indent="-347472" lvl="1" marL="685800" rtl="0" algn="l">
              <a:spcBef>
                <a:spcPts val="600"/>
              </a:spcBef>
              <a:spcAft>
                <a:spcPts val="0"/>
              </a:spcAft>
              <a:buSzPts val="2400"/>
              <a:buChar char="•"/>
            </a:pPr>
            <a:r>
              <a:rPr lang="en-US"/>
              <a:t>Maternal HIV co-infection</a:t>
            </a:r>
            <a:r>
              <a:rPr baseline="30000" lang="en-US"/>
              <a:t>1</a:t>
            </a:r>
            <a:endParaRPr/>
          </a:p>
          <a:p>
            <a:pPr indent="-342900" lvl="0" marL="342900" rtl="0" algn="l">
              <a:spcBef>
                <a:spcPts val="600"/>
              </a:spcBef>
              <a:spcAft>
                <a:spcPts val="0"/>
              </a:spcAft>
              <a:buClr>
                <a:schemeClr val="accent6"/>
              </a:buClr>
              <a:buSzPts val="2400"/>
              <a:buFont typeface="Noto Sans Symbols"/>
              <a:buChar char="▪"/>
            </a:pPr>
            <a:r>
              <a:rPr lang="en-US"/>
              <a:t>Maternal HIV/HCV co-infection also may increase the risk of perinatal transmission of HIV</a:t>
            </a:r>
            <a:r>
              <a:rPr baseline="30000" lang="en-US"/>
              <a:t>1</a:t>
            </a:r>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6_Custom Design">
  <a:themeElements>
    <a:clrScheme name="AETC Template">
      <a:dk1>
        <a:srgbClr val="222222"/>
      </a:dk1>
      <a:lt1>
        <a:srgbClr val="FFFFFF"/>
      </a:lt1>
      <a:dk2>
        <a:srgbClr val="1C3768"/>
      </a:dk2>
      <a:lt2>
        <a:srgbClr val="F8F6F0"/>
      </a:lt2>
      <a:accent1>
        <a:srgbClr val="0053A6"/>
      </a:accent1>
      <a:accent2>
        <a:srgbClr val="8096B6"/>
      </a:accent2>
      <a:accent3>
        <a:srgbClr val="A01813"/>
      </a:accent3>
      <a:accent4>
        <a:srgbClr val="D62027"/>
      </a:accent4>
      <a:accent5>
        <a:srgbClr val="DDDCD3"/>
      </a:accent5>
      <a:accent6>
        <a:srgbClr val="FFFFFF"/>
      </a:accent6>
      <a:hlink>
        <a:srgbClr val="0053A6"/>
      </a:hlink>
      <a:folHlink>
        <a:srgbClr val="7F95B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 slide master">
  <a:themeElements>
    <a:clrScheme name="AETC">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Mandel, Nicole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0x0101001BE52367AE689248AFFD0091572BDB88</vt:lpwstr>
  </property>
</Properties>
</file>