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73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image" Target="../media/image1.jpg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hyperlink" Target="http://DoViewPlanning.Org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viewplanning.org/method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772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2400">
                <a:solidFill>
                  <a:srgbClr val="000000"/>
                </a:solidFill>
              </a:defRPr>
            </a:pPr>
            <a:r>
              <a:t>Air New Zealand DoView Strategy Diagram</a:t>
            </a:r>
          </a:p>
        </p:txBody>
      </p:sp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3582000" y="1267920"/>
            <a:ext cx="1980000" cy="72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Final Outcomes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242000" y="2309076"/>
            <a:ext cx="6660000" cy="18288"/>
          </a:xfrm>
          <a:prstGeom prst="rect">
            <a:avLst/>
          </a:prstGeom>
          <a:solidFill>
            <a:srgbClr val="9696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1242000" y="2648520"/>
            <a:ext cx="1980000" cy="720000"/>
          </a:xfrm>
          <a:prstGeom prst="rect">
            <a:avLst/>
          </a:prstGeom>
          <a:solidFill>
            <a:srgbClr val="FFFFBA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Customer Value &amp; Brand Experience</a:t>
            </a:r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3582000" y="2648520"/>
            <a:ext cx="1980000" cy="720000"/>
          </a:xfrm>
          <a:prstGeom prst="rect">
            <a:avLst/>
          </a:prstGeom>
          <a:solidFill>
            <a:srgbClr val="F9D3D4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Network, Fleet &amp; Schedule Design</a:t>
            </a:r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5922000" y="2648520"/>
            <a:ext cx="1980000" cy="720000"/>
          </a:xfrm>
          <a:prstGeom prst="rect">
            <a:avLst/>
          </a:prstGeom>
          <a:solidFill>
            <a:srgbClr val="9FE1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Operational Reliability, Safety &amp; Resilience</a:t>
            </a:r>
          </a:p>
        </p:txBody>
      </p:sp>
      <p:sp>
        <p:nvSpPr>
          <p:cNvPr id="8" name="Rectangle 7">
            <a:hlinkClick r:id="rId6" action="ppaction://hlinksldjump"/>
          </p:cNvPr>
          <p:cNvSpPr/>
          <p:nvPr/>
        </p:nvSpPr>
        <p:spPr>
          <a:xfrm>
            <a:off x="1242000" y="3800520"/>
            <a:ext cx="1980000" cy="720000"/>
          </a:xfrm>
          <a:prstGeom prst="rect">
            <a:avLst/>
          </a:prstGeom>
          <a:solidFill>
            <a:srgbClr val="BEFFA1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Loyalty, Revenue Management &amp; Partnerships</a:t>
            </a:r>
          </a:p>
        </p:txBody>
      </p:sp>
      <p:sp>
        <p:nvSpPr>
          <p:cNvPr id="9" name="Rectangle 8">
            <a:hlinkClick r:id="rId7" action="ppaction://hlinksldjump"/>
          </p:cNvPr>
          <p:cNvSpPr/>
          <p:nvPr/>
        </p:nvSpPr>
        <p:spPr>
          <a:xfrm>
            <a:off x="3582000" y="3800520"/>
            <a:ext cx="1980000" cy="720000"/>
          </a:xfrm>
          <a:prstGeom prst="rect">
            <a:avLst/>
          </a:prstGeom>
          <a:solidFill>
            <a:srgbClr val="D4C9A4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Sustainability, Social Licence &amp; Stakeholders</a:t>
            </a:r>
          </a:p>
        </p:txBody>
      </p:sp>
      <p:sp>
        <p:nvSpPr>
          <p:cNvPr id="10" name="Rectangle 9">
            <a:hlinkClick r:id="rId8" action="ppaction://hlinksldjump"/>
          </p:cNvPr>
          <p:cNvSpPr/>
          <p:nvPr/>
        </p:nvSpPr>
        <p:spPr>
          <a:xfrm>
            <a:off x="5922000" y="3800520"/>
            <a:ext cx="1980000" cy="720000"/>
          </a:xfrm>
          <a:prstGeom prst="rect">
            <a:avLst/>
          </a:prstGeom>
          <a:solidFill>
            <a:srgbClr val="B6BCF2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Comparative Advantage</a:t>
            </a:r>
          </a:p>
        </p:txBody>
      </p:sp>
      <p:sp>
        <p:nvSpPr>
          <p:cNvPr id="11" name="Rectangle 10">
            <a:hlinkClick r:id="rId9" action="ppaction://hlinksldjump"/>
          </p:cNvPr>
          <p:cNvSpPr/>
          <p:nvPr/>
        </p:nvSpPr>
        <p:spPr>
          <a:xfrm>
            <a:off x="1242000" y="4952520"/>
            <a:ext cx="1980000" cy="720000"/>
          </a:xfrm>
          <a:prstGeom prst="rect">
            <a:avLst/>
          </a:prstGeom>
          <a:solidFill>
            <a:srgbClr val="FEBE8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Digital, Data &amp; AI Enablement</a:t>
            </a:r>
          </a:p>
        </p:txBody>
      </p:sp>
      <p:sp>
        <p:nvSpPr>
          <p:cNvPr id="12" name="Rectangle 11">
            <a:hlinkClick r:id="rId10" action="ppaction://hlinksldjump"/>
          </p:cNvPr>
          <p:cNvSpPr/>
          <p:nvPr/>
        </p:nvSpPr>
        <p:spPr>
          <a:xfrm>
            <a:off x="3582000" y="4952520"/>
            <a:ext cx="1980000" cy="720000"/>
          </a:xfrm>
          <a:prstGeom prst="rect">
            <a:avLst/>
          </a:prstGeom>
          <a:solidFill>
            <a:srgbClr val="E0FD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People, Culture, Diversity &amp; Capability</a:t>
            </a:r>
          </a:p>
        </p:txBody>
      </p:sp>
      <p:sp>
        <p:nvSpPr>
          <p:cNvPr id="13" name="Rectangle 12">
            <a:hlinkClick r:id="rId11" action="ppaction://hlinksldjump"/>
          </p:cNvPr>
          <p:cNvSpPr/>
          <p:nvPr/>
        </p:nvSpPr>
        <p:spPr>
          <a:xfrm>
            <a:off x="5922000" y="4952520"/>
            <a:ext cx="1980000" cy="720000"/>
          </a:xfrm>
          <a:prstGeom prst="rect">
            <a:avLst/>
          </a:prstGeom>
          <a:solidFill>
            <a:srgbClr val="D6D6D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Governance, Risk &amp; Financial Resilience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9310" y="6537960"/>
            <a:ext cx="8140370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lang="en-AU" dirty="0"/>
              <a:t> /a046</a:t>
            </a:r>
            <a:r>
              <a:rPr dirty="0"/>
              <a:t>.  2025-12-09 09:06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12"/>
              </a:rPr>
              <a:t>DoViewPlanning.Org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35672" y="97256"/>
            <a:ext cx="2125448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</a:t>
            </a:r>
            <a:endParaRPr lang="en-AU" dirty="0"/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or endorsed by</a:t>
            </a:r>
            <a:br>
              <a:rPr dirty="0"/>
            </a:br>
            <a:r>
              <a:rPr dirty="0"/>
              <a:t>Air NZ</a:t>
            </a:r>
          </a:p>
        </p:txBody>
      </p:sp>
      <p:pic>
        <p:nvPicPr>
          <p:cNvPr id="17" name="Google Shape;369;p12" title="Doview new.jpeg">
            <a:extLst>
              <a:ext uri="{FF2B5EF4-FFF2-40B4-BE49-F238E27FC236}">
                <a16:creationId xmlns:a16="http://schemas.microsoft.com/office/drawing/2014/main" id="{14FE197A-5D8E-D779-60CE-6E2F3AEAC32E}"/>
              </a:ext>
            </a:extLst>
          </p:cNvPr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People, Culture, Diversity &amp; Capability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846137" y="2165477"/>
            <a:ext cx="1223772" cy="83566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Values and behavioural expectations clarified</a:t>
            </a:r>
          </a:p>
        </p:txBody>
      </p:sp>
      <p:sp>
        <p:nvSpPr>
          <p:cNvPr id="6" name="Rectangle 5"/>
          <p:cNvSpPr/>
          <p:nvPr/>
        </p:nvSpPr>
        <p:spPr>
          <a:xfrm>
            <a:off x="846137" y="3092577"/>
            <a:ext cx="1223772" cy="1056005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Leadership expectations aligned with service and safety culture</a:t>
            </a:r>
          </a:p>
        </p:txBody>
      </p:sp>
      <p:sp>
        <p:nvSpPr>
          <p:cNvPr id="7" name="Rectangle 6"/>
          <p:cNvSpPr/>
          <p:nvPr/>
        </p:nvSpPr>
        <p:spPr>
          <a:xfrm>
            <a:off x="846137" y="4240022"/>
            <a:ext cx="1223772" cy="1056005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Commitment to diversity, equity and inclusion expressed and understood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289365" y="3602736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764853" y="2165477"/>
            <a:ext cx="1223772" cy="127635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Critical roles and capabilities identified for current and future fleet and network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64853" y="3533267"/>
            <a:ext cx="1223772" cy="83566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Workforce plans by function and location developed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64853" y="4460367"/>
            <a:ext cx="1223772" cy="83566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Impacts of automation and digital change on roles examined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4208081" y="3602736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683569" y="1490472"/>
            <a:ext cx="1146937" cy="83566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Training for safety, service and operational roles refreshed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683569" y="2417572"/>
            <a:ext cx="1146937" cy="615315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Leadership development pathways defined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83569" y="3124327"/>
            <a:ext cx="1146937" cy="1056005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Programmes to build digital and analytical skills introduced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683569" y="4271772"/>
            <a:ext cx="1146937" cy="1056005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Coaching and feedback mechanisms for frontline staff embedded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83569" y="5419217"/>
            <a:ext cx="1146937" cy="83566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Internal mobility and career paths supported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49962" y="3602736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6525450" y="2055304"/>
            <a:ext cx="1223772" cy="1056005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Engaged workforce aligned with safety and service expectations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525450" y="3202749"/>
            <a:ext cx="1223772" cy="83566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Capability in critical roles maintained and developed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525450" y="4129849"/>
            <a:ext cx="1223772" cy="127635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Ability to implement strategy without skills bottlenecks improved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2025-12-09 09:06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37336" y="6207442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2C46B41-78D7-AD63-9D97-23DC631B3A21}"/>
              </a:ext>
            </a:extLst>
          </p:cNvPr>
          <p:cNvSpPr txBox="1"/>
          <p:nvPr/>
        </p:nvSpPr>
        <p:spPr>
          <a:xfrm>
            <a:off x="6995160" y="64008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Air NZ</a:t>
            </a:r>
          </a:p>
        </p:txBody>
      </p:sp>
      <p:pic>
        <p:nvPicPr>
          <p:cNvPr id="25" name="Google Shape;369;p12" title="Doview new.jpeg">
            <a:extLst>
              <a:ext uri="{FF2B5EF4-FFF2-40B4-BE49-F238E27FC236}">
                <a16:creationId xmlns:a16="http://schemas.microsoft.com/office/drawing/2014/main" id="{C0935C82-65C4-A1A1-684F-64862BE5734E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95213" y="6211789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Governance, Risk &amp; Financial Resilience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754136" y="2452878"/>
            <a:ext cx="1531112" cy="83566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Board and committee responsibilities for strategy, risk and performance defined</a:t>
            </a:r>
          </a:p>
        </p:txBody>
      </p:sp>
      <p:sp>
        <p:nvSpPr>
          <p:cNvPr id="6" name="Rectangle 5"/>
          <p:cNvSpPr/>
          <p:nvPr/>
        </p:nvSpPr>
        <p:spPr>
          <a:xfrm>
            <a:off x="754136" y="3379978"/>
            <a:ext cx="1531112" cy="83566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Clear delegations from Board to management established</a:t>
            </a:r>
          </a:p>
        </p:txBody>
      </p:sp>
      <p:sp>
        <p:nvSpPr>
          <p:cNvPr id="7" name="Rectangle 6"/>
          <p:cNvSpPr/>
          <p:nvPr/>
        </p:nvSpPr>
        <p:spPr>
          <a:xfrm>
            <a:off x="754136" y="4307078"/>
            <a:ext cx="1531112" cy="83566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Regular review cycle for fleet, network and capital plans in place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504704" y="3669792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980192" y="1557528"/>
            <a:ext cx="1146937" cy="83566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Enterprise risk framework applied across the airline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80192" y="2484628"/>
            <a:ext cx="1146937" cy="1056005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Key strategic, operational, financial and climate risks identified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80192" y="3632073"/>
            <a:ext cx="1146937" cy="1056005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Mitigations, controls and monitoring for major risks agreed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980192" y="4779518"/>
            <a:ext cx="1146937" cy="127635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Stress tests and scenario analyses for severe but plausible events run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346585" y="3669792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822073" y="1879155"/>
            <a:ext cx="1223772" cy="615315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Capital structure and liquidity thresholds set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22073" y="2585910"/>
            <a:ext cx="1223772" cy="1056005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Investment criteria for major projects agreed and applied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22073" y="3733355"/>
            <a:ext cx="1223772" cy="1056005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Cost and productivity programmes governed and tracked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22073" y="4880800"/>
            <a:ext cx="1223772" cy="83566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Hedging, fuel and currency exposures managed within policy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265301" y="3669792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6740789" y="2122360"/>
            <a:ext cx="1223772" cy="83566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Resilient balance sheet maintained through shocks and cycles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740789" y="3049460"/>
            <a:ext cx="1223772" cy="1056005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Capacity to invest in fleet, people and digital safeguarded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40789" y="4196905"/>
            <a:ext cx="1223772" cy="127635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Confidence of shareholders, lenders and stakeholders in governance sustained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2025-12-09 09:06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58936" y="6195846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233B328-6BD8-6B1C-2482-D0142E7E1DDB}"/>
              </a:ext>
            </a:extLst>
          </p:cNvPr>
          <p:cNvSpPr txBox="1"/>
          <p:nvPr/>
        </p:nvSpPr>
        <p:spPr>
          <a:xfrm>
            <a:off x="6995213" y="75116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Air NZ</a:t>
            </a:r>
          </a:p>
        </p:txBody>
      </p:sp>
      <p:pic>
        <p:nvPicPr>
          <p:cNvPr id="25" name="Google Shape;369;p12" title="Doview new.jpeg">
            <a:extLst>
              <a:ext uri="{FF2B5EF4-FFF2-40B4-BE49-F238E27FC236}">
                <a16:creationId xmlns:a16="http://schemas.microsoft.com/office/drawing/2014/main" id="{362C02FF-4572-7AC8-C36A-D9681440C58A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95213" y="6211789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>
                <a:solidFill>
                  <a:srgbClr val="000000"/>
                </a:solidFill>
              </a:defRPr>
            </a:pPr>
            <a:r>
              <a:t>What is a DoView?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463040"/>
            <a:ext cx="7863840" cy="4678204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pPr algn="l">
              <a:defRPr sz="1600">
                <a:solidFill>
                  <a:srgbClr val="000000"/>
                </a:solidFill>
              </a:defRPr>
            </a:pPr>
            <a:r>
              <a:rPr dirty="0"/>
              <a:t>A DoView is a new type of diagram used to clarify the underlying ‘This-Then’ logic behind any issue. For example, in strategy and planning, all planning approaches are based on assumptions such as: if we do THIS, THEN that will happen.</a:t>
            </a:r>
            <a:br>
              <a:rPr dirty="0"/>
            </a:br>
            <a:br>
              <a:rPr dirty="0"/>
            </a:br>
            <a:r>
              <a:rPr dirty="0"/>
              <a:t>A DoView makes these assumptions explicit, allowing them to be examined, evaluated and used to make better strategic decisions. A DoView works as a shared thinking tool, helping teams align their mental models about objectives. In planning, </a:t>
            </a:r>
            <a:r>
              <a:rPr dirty="0" err="1"/>
              <a:t>DoViews</a:t>
            </a:r>
            <a:r>
              <a:rPr dirty="0"/>
              <a:t> assist with prioritizing outcomes, placing indicators next to the boxes they measure, aligning activities with outcomes, measuring performance, evaluating impact, and guiding improvement efforts.</a:t>
            </a:r>
            <a:r>
              <a:rPr lang="en-AU" dirty="0"/>
              <a:t> To see how to use </a:t>
            </a:r>
            <a:r>
              <a:rPr lang="en-AU" dirty="0" err="1"/>
              <a:t>DoViews</a:t>
            </a:r>
            <a:r>
              <a:rPr lang="en-AU" dirty="0"/>
              <a:t> in DoView Planning go to </a:t>
            </a:r>
            <a:r>
              <a:rPr lang="en-AU" dirty="0">
                <a:hlinkClick r:id="rId3"/>
              </a:rPr>
              <a:t>DoViewPlanning.Org/Method</a:t>
            </a:r>
            <a:r>
              <a:rPr lang="en-AU" dirty="0"/>
              <a:t>.</a:t>
            </a:r>
            <a:br>
              <a:rPr dirty="0"/>
            </a:br>
            <a:br>
              <a:rPr dirty="0"/>
            </a:br>
            <a:r>
              <a:rPr dirty="0" err="1"/>
              <a:t>DoViews</a:t>
            </a:r>
            <a:r>
              <a:rPr dirty="0"/>
              <a:t> can also analyze any document that is being used to think strategically about taking action—it surfaces the implicit ‘This-Then’ claims. For example, a DoView of a scientific paper reveals its logical structure, making it easier to summarize and understand. </a:t>
            </a:r>
            <a:r>
              <a:rPr dirty="0" err="1"/>
              <a:t>DoViewing</a:t>
            </a:r>
            <a:r>
              <a:rPr dirty="0"/>
              <a:t> a document highlights its implications for action.</a:t>
            </a:r>
            <a:br>
              <a:rPr dirty="0"/>
            </a:br>
            <a:br>
              <a:rPr dirty="0"/>
            </a:br>
            <a:r>
              <a:rPr dirty="0"/>
              <a:t>To generate a DoView about anything, visit </a:t>
            </a:r>
            <a:r>
              <a:rPr dirty="0" err="1"/>
              <a:t>DoViewPlanning.Org</a:t>
            </a:r>
            <a:r>
              <a:rPr dirty="0"/>
              <a:t> for the free AI DoView Drawing Prompt. </a:t>
            </a:r>
            <a:r>
              <a:rPr dirty="0" err="1"/>
              <a:t>DoViews</a:t>
            </a:r>
            <a:r>
              <a:rPr dirty="0"/>
              <a:t> are powerful for summarizing any complex content and accelerating understanding prior to taking any type of action in the world.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2441" y="6537960"/>
            <a:ext cx="8177239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dirty="0"/>
              <a:t>.</a:t>
            </a:r>
            <a:r>
              <a:rPr lang="en-AU" dirty="0"/>
              <a:t> /a046 </a:t>
            </a:r>
            <a:r>
              <a:rPr dirty="0"/>
              <a:t>2025-12-08 22:42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4"/>
              </a:rPr>
              <a:t>DoViewPlanning.Org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DBB0DF-91BC-558C-1BA2-1D903AAF9054}"/>
              </a:ext>
            </a:extLst>
          </p:cNvPr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4"/>
              </a:rPr>
              <a:t>DoViewPlanning.Org</a:t>
            </a:r>
          </a:p>
        </p:txBody>
      </p:sp>
      <p:pic>
        <p:nvPicPr>
          <p:cNvPr id="10" name="Google Shape;369;p12" title="Doview new.jpeg">
            <a:extLst>
              <a:ext uri="{FF2B5EF4-FFF2-40B4-BE49-F238E27FC236}">
                <a16:creationId xmlns:a16="http://schemas.microsoft.com/office/drawing/2014/main" id="{CF742745-0C30-014F-1806-AF99E007AAA9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A6C40AF-4945-B07F-F809-7911D23CCA6D}"/>
              </a:ext>
            </a:extLst>
          </p:cNvPr>
          <p:cNvSpPr txBox="1"/>
          <p:nvPr/>
        </p:nvSpPr>
        <p:spPr>
          <a:xfrm>
            <a:off x="6995213" y="75116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Air NZ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2000" b="1" dirty="0">
                <a:solidFill>
                  <a:srgbClr val="000000"/>
                </a:solidFill>
                <a:latin typeface="Calibri"/>
              </a:rPr>
              <a:t>Final Outcomes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95160" y="64008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Air NZ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554480"/>
            <a:ext cx="77724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lang="en-AU" sz="1600" b="0" dirty="0">
                <a:solidFill>
                  <a:srgbClr val="000000"/>
                </a:solidFill>
                <a:latin typeface="Calibri"/>
              </a:rPr>
              <a:t>Reliable year-round domestic and regional air connectivity</a:t>
            </a:r>
            <a:endParaRPr sz="1600" b="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155448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685800" y="2225040"/>
            <a:ext cx="77724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lang="en-AU" sz="1600" dirty="0">
                <a:solidFill>
                  <a:srgbClr val="000000"/>
                </a:solidFill>
                <a:latin typeface="Calibri"/>
              </a:rPr>
              <a:t>Strong international links to key hubs and markets</a:t>
            </a:r>
            <a:endParaRPr sz="1600" b="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22250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5800" y="2895600"/>
            <a:ext cx="77724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lang="en-AU" sz="1600" b="0" dirty="0">
                <a:solidFill>
                  <a:srgbClr val="000000"/>
                </a:solidFill>
                <a:latin typeface="Calibri"/>
              </a:rPr>
              <a:t>Adequate passenger and freight capacity for trade</a:t>
            </a:r>
            <a:endParaRPr sz="1600" b="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289560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85800" y="3566160"/>
            <a:ext cx="77724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lang="en-AU" sz="1600" b="0" dirty="0">
                <a:solidFill>
                  <a:srgbClr val="000000"/>
                </a:solidFill>
                <a:latin typeface="Calibri"/>
              </a:rPr>
              <a:t>Tourism flows that support regional economies and jobs</a:t>
            </a:r>
            <a:endParaRPr sz="1600" b="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800" y="356616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685800" y="4236720"/>
            <a:ext cx="77724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lang="en-AU" sz="1600" b="0" dirty="0">
                <a:solidFill>
                  <a:srgbClr val="000000"/>
                </a:solidFill>
                <a:latin typeface="Calibri"/>
              </a:rPr>
              <a:t>High customer confidence, trust and preference for Air New Zealand</a:t>
            </a:r>
            <a:endParaRPr sz="1600" b="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5800" y="423672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85800" y="4907280"/>
            <a:ext cx="77724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lang="en-AU" sz="1600" b="0" dirty="0">
                <a:solidFill>
                  <a:srgbClr val="000000"/>
                </a:solidFill>
                <a:latin typeface="Calibri"/>
              </a:rPr>
              <a:t>Air New Zealand is profitable, resilient and financially sustainable</a:t>
            </a:r>
            <a:endParaRPr sz="1600" b="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5800" y="490728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685800" y="5577840"/>
            <a:ext cx="77724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lang="en-AU" sz="1600" b="0" dirty="0">
                <a:solidFill>
                  <a:srgbClr val="000000"/>
                </a:solidFill>
                <a:latin typeface="Calibri"/>
              </a:rPr>
              <a:t>NZ’s connectivity and reputation strengthened while advancing a net-zero pathway</a:t>
            </a:r>
            <a:endParaRPr sz="1600" b="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5800" y="55778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274320" y="6604898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dirty="0"/>
              <a:t>.  2025-12-09 09:06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78040" y="6211789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pic>
        <p:nvPicPr>
          <p:cNvPr id="21" name="Google Shape;369;p12" title="Doview new.jpeg">
            <a:extLst>
              <a:ext uri="{FF2B5EF4-FFF2-40B4-BE49-F238E27FC236}">
                <a16:creationId xmlns:a16="http://schemas.microsoft.com/office/drawing/2014/main" id="{FB0D04DF-5F3C-618F-0F11-6AFCC03E029B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95213" y="6211789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Customer Value &amp; Brand Experience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944880" y="2302637"/>
            <a:ext cx="1070102" cy="127635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Priority leisure, business, VFR and premium segments profiled</a:t>
            </a:r>
          </a:p>
        </p:txBody>
      </p:sp>
      <p:sp>
        <p:nvSpPr>
          <p:cNvPr id="6" name="Rectangle 5"/>
          <p:cNvSpPr/>
          <p:nvPr/>
        </p:nvSpPr>
        <p:spPr>
          <a:xfrm>
            <a:off x="944880" y="3670427"/>
            <a:ext cx="1070102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High-value and vulnerable customer journeys mapped</a:t>
            </a:r>
          </a:p>
        </p:txBody>
      </p:sp>
      <p:sp>
        <p:nvSpPr>
          <p:cNvPr id="7" name="Rectangle 6"/>
          <p:cNvSpPr/>
          <p:nvPr/>
        </p:nvSpPr>
        <p:spPr>
          <a:xfrm>
            <a:off x="944880" y="4597527"/>
            <a:ext cx="1070102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Brand promise and service “moments that matter” defined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234438" y="3739896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709926" y="1627632"/>
            <a:ext cx="1300607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Domestic seat, cabin and lounge standards specified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09926" y="2554732"/>
            <a:ext cx="1300607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Long-haul cabin concepts and sleep propositions designed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09926" y="3481832"/>
            <a:ext cx="1300607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Onboard catering concepts aligned with New Zealand identity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09926" y="4408932"/>
            <a:ext cx="1300607" cy="105600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Ground experience standards (check-in, bag-drop, boarding, lounges) agreed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09926" y="5556377"/>
            <a:ext cx="1300607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Accessibility and inclusion requirements captured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4229989" y="3739896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4705477" y="2389949"/>
            <a:ext cx="1300607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Service playbooks for different customer types documented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705477" y="3317049"/>
            <a:ext cx="1300607" cy="61531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Disruption handling standards for staff defined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05477" y="4023804"/>
            <a:ext cx="1300607" cy="61531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Feedback and complaint patterns analysed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05477" y="4730559"/>
            <a:ext cx="1300607" cy="61531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Targeted fixes applied to high-friction journeys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6225540" y="3739896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6701028" y="2412809"/>
            <a:ext cx="1223772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Customer effort to plan, board and complete journeys reduced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01028" y="3339909"/>
            <a:ext cx="1223772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Consistency of service delivery improved across ports and cabins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701028" y="4267009"/>
            <a:ext cx="1223772" cy="105600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Brand preference versus alternatives strengthened in key segments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2025-12-09 09:06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95160" y="6245352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C4F1F7C-BE99-9282-056F-5DF29F3FC1E5}"/>
              </a:ext>
            </a:extLst>
          </p:cNvPr>
          <p:cNvSpPr txBox="1"/>
          <p:nvPr/>
        </p:nvSpPr>
        <p:spPr>
          <a:xfrm>
            <a:off x="6995160" y="64008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Air NZ</a:t>
            </a:r>
          </a:p>
        </p:txBody>
      </p:sp>
      <p:pic>
        <p:nvPicPr>
          <p:cNvPr id="26" name="Google Shape;369;p12" title="Doview new.jpeg">
            <a:extLst>
              <a:ext uri="{FF2B5EF4-FFF2-40B4-BE49-F238E27FC236}">
                <a16:creationId xmlns:a16="http://schemas.microsoft.com/office/drawing/2014/main" id="{75AF0174-8071-9F37-A940-3C343A375D7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31436" y="6245352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Network, Fleet &amp; Schedule Design</a:t>
            </a:r>
          </a:p>
        </p:txBody>
      </p:sp>
      <p:sp>
        <p:nvSpPr>
          <p:cNvPr id="5" name="Rectangle 4"/>
          <p:cNvSpPr/>
          <p:nvPr/>
        </p:nvSpPr>
        <p:spPr>
          <a:xfrm>
            <a:off x="956155" y="1839087"/>
            <a:ext cx="1300607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Role of domestic network as core profit and connectivity engine defined</a:t>
            </a:r>
          </a:p>
        </p:txBody>
      </p:sp>
      <p:sp>
        <p:nvSpPr>
          <p:cNvPr id="6" name="Rectangle 5"/>
          <p:cNvSpPr/>
          <p:nvPr/>
        </p:nvSpPr>
        <p:spPr>
          <a:xfrm>
            <a:off x="956155" y="2986532"/>
            <a:ext cx="1300607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International focus on Pacific Rim and key long-haul markets confirmed</a:t>
            </a:r>
          </a:p>
        </p:txBody>
      </p:sp>
      <p:sp>
        <p:nvSpPr>
          <p:cNvPr id="7" name="Rectangle 6"/>
          <p:cNvSpPr/>
          <p:nvPr/>
        </p:nvSpPr>
        <p:spPr>
          <a:xfrm>
            <a:off x="956155" y="4133977"/>
            <a:ext cx="1300607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Regions where air links are critical to access identified</a:t>
            </a:r>
          </a:p>
        </p:txBody>
      </p:sp>
      <p:sp>
        <p:nvSpPr>
          <p:cNvPr id="8" name="Rectangle 7"/>
          <p:cNvSpPr/>
          <p:nvPr/>
        </p:nvSpPr>
        <p:spPr>
          <a:xfrm>
            <a:off x="956155" y="5061077"/>
            <a:ext cx="1300607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Target balance between business, leisure and cargo clarified</a:t>
            </a:r>
          </a:p>
        </p:txBody>
      </p:sp>
      <p:sp>
        <p:nvSpPr>
          <p:cNvPr id="9" name="Right Arrow 8"/>
          <p:cNvSpPr/>
          <p:nvPr/>
        </p:nvSpPr>
        <p:spPr>
          <a:xfrm>
            <a:off x="2476218" y="3739896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951706" y="2522982"/>
            <a:ext cx="1377442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Fleet age, range and economics by aircraft type mapped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51706" y="3450082"/>
            <a:ext cx="1377442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Engine, maintenance and infrastructure constraints quantified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951706" y="4377182"/>
            <a:ext cx="1377442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Airport slot and gate constraints at major hubs understood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548604" y="3739896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5024092" y="1627632"/>
            <a:ext cx="1146937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Connection waves at Auckland and other hubs designed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4092" y="2554732"/>
            <a:ext cx="1146937" cy="61531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Frequencies by route tuned to demand profiles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4092" y="3261487"/>
            <a:ext cx="1146937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Aircraft and crew rotations planned for utilisation and resilience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4092" y="4408932"/>
            <a:ext cx="1146937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Seasonal capacity shifts (summer, ski, events) embedded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4092" y="5336032"/>
            <a:ext cx="1146937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Minimum service levels for key regional routes set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6390485" y="3739896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6865973" y="2766187"/>
            <a:ext cx="1300607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Capacity aligned with demand and yield by route and season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65973" y="3913632"/>
            <a:ext cx="1300607" cy="1009396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Route and portfolio profitability improved over time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2025-12-09 09:06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21688" y="6180455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7DCF44C-1B5F-9DF3-C405-EBDFCAA8887C}"/>
              </a:ext>
            </a:extLst>
          </p:cNvPr>
          <p:cNvSpPr txBox="1"/>
          <p:nvPr/>
        </p:nvSpPr>
        <p:spPr>
          <a:xfrm>
            <a:off x="6995160" y="64008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Air NZ</a:t>
            </a:r>
          </a:p>
        </p:txBody>
      </p:sp>
      <p:pic>
        <p:nvPicPr>
          <p:cNvPr id="25" name="Google Shape;369;p12" title="Doview new.jpeg">
            <a:extLst>
              <a:ext uri="{FF2B5EF4-FFF2-40B4-BE49-F238E27FC236}">
                <a16:creationId xmlns:a16="http://schemas.microsoft.com/office/drawing/2014/main" id="{A3B16F95-5148-26A3-8232-BCEC2CC4997D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95213" y="6211789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Operational Reliability, Safety &amp; Resilience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246761" y="1575974"/>
            <a:ext cx="995172" cy="127635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Safety management system embedded across operations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46761" y="2943764"/>
            <a:ext cx="995172" cy="105600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Flight operations and ground procedures </a:t>
            </a:r>
            <a:r>
              <a:rPr sz="1100" b="0" dirty="0" err="1">
                <a:solidFill>
                  <a:srgbClr val="000000"/>
                </a:solidFill>
              </a:rPr>
              <a:t>standardised</a:t>
            </a:r>
            <a:endParaRPr sz="1100" b="0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6761" y="4091210"/>
            <a:ext cx="995172" cy="863346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Recurrent safety training and checking maintained</a:t>
            </a:r>
          </a:p>
        </p:txBody>
      </p:sp>
      <p:sp>
        <p:nvSpPr>
          <p:cNvPr id="8" name="Rectangle 7"/>
          <p:cNvSpPr/>
          <p:nvPr/>
        </p:nvSpPr>
        <p:spPr>
          <a:xfrm>
            <a:off x="246761" y="5100224"/>
            <a:ext cx="995172" cy="114617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Operational hazard and incident reporting culture actively supported</a:t>
            </a:r>
          </a:p>
        </p:txBody>
      </p:sp>
      <p:sp>
        <p:nvSpPr>
          <p:cNvPr id="9" name="Right Arrow 8"/>
          <p:cNvSpPr/>
          <p:nvPr/>
        </p:nvSpPr>
        <p:spPr>
          <a:xfrm>
            <a:off x="1340866" y="3832225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846389" y="1662017"/>
            <a:ext cx="1148842" cy="105600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Key disruption scenarios for weather, ATC and infrastructure mapped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46389" y="2809462"/>
            <a:ext cx="1148842" cy="127635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Recovery playbooks developed for domestic and international networks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46389" y="4177252"/>
            <a:ext cx="1148842" cy="83566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Critical ports with higher risk profiles identified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46389" y="5104352"/>
            <a:ext cx="1148842" cy="105600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Contingency resources (spare aircraft, crews, seats) planned where feasible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3177160" y="3843437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3652647" y="1702204"/>
            <a:ext cx="1350137" cy="862561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Operations control </a:t>
            </a:r>
            <a:r>
              <a:rPr sz="1100" b="0" dirty="0" err="1">
                <a:solidFill>
                  <a:srgbClr val="000000"/>
                </a:solidFill>
              </a:rPr>
              <a:t>centre</a:t>
            </a:r>
            <a:r>
              <a:rPr sz="1100" b="0" dirty="0">
                <a:solidFill>
                  <a:srgbClr val="000000"/>
                </a:solidFill>
              </a:rPr>
              <a:t> continuously staffed and integrated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2647" y="2680282"/>
            <a:ext cx="1350137" cy="898756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Live visibility of aircraft, crew and airport status available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2647" y="3694555"/>
            <a:ext cx="1350137" cy="771398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Prioritisation rules for flights in constrained situations agreed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2647" y="4593569"/>
            <a:ext cx="1350137" cy="818007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Communications channels between operations, airports and crew clarified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26167" y="5554509"/>
            <a:ext cx="1350137" cy="744367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Escalation paths for major disruption events defined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184711" y="3843437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5697728" y="1746676"/>
            <a:ext cx="1350136" cy="818089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Delay, cancellation and OTP data captured and analysed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697728" y="2689459"/>
            <a:ext cx="1350136" cy="988791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Maintenance reliability dashboards shared with operations and engineering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86743" y="3843437"/>
            <a:ext cx="1350136" cy="988791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Demand and disruption forecasts integrated into planning tools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697728" y="4997415"/>
            <a:ext cx="1350136" cy="988791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Customer impact of operational decisions measured and reported</a:t>
            </a:r>
          </a:p>
        </p:txBody>
      </p:sp>
      <p:sp>
        <p:nvSpPr>
          <p:cNvPr id="25" name="Right Arrow 24"/>
          <p:cNvSpPr/>
          <p:nvPr/>
        </p:nvSpPr>
        <p:spPr>
          <a:xfrm>
            <a:off x="7282879" y="3892952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7720838" y="2109322"/>
            <a:ext cx="1148842" cy="127635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Patterns of operational issues identified and addressed systematically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720838" y="3477112"/>
            <a:ext cx="1148842" cy="105600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Safety performance kept at or better than industry benchmarks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20838" y="4624557"/>
            <a:ext cx="1148842" cy="1056004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Punctuality and completion rates improved on priority routes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2025-12-09 09:06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58936" y="6207434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68C9D1-B182-B99F-58A7-81CD33C2067A}"/>
              </a:ext>
            </a:extLst>
          </p:cNvPr>
          <p:cNvSpPr txBox="1"/>
          <p:nvPr/>
        </p:nvSpPr>
        <p:spPr>
          <a:xfrm>
            <a:off x="6995160" y="64008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Air NZ</a:t>
            </a:r>
          </a:p>
        </p:txBody>
      </p:sp>
      <p:pic>
        <p:nvPicPr>
          <p:cNvPr id="32" name="Google Shape;369;p12" title="Doview new.jpeg">
            <a:extLst>
              <a:ext uri="{FF2B5EF4-FFF2-40B4-BE49-F238E27FC236}">
                <a16:creationId xmlns:a16="http://schemas.microsoft.com/office/drawing/2014/main" id="{BF0A30C2-44ED-4C28-4BE2-7C4681F8F6A9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95213" y="6211789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Loyalty, Revenue Management &amp; Partnerships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39" y="2268941"/>
            <a:ext cx="999477" cy="105600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Loyalty member base segmented by value and </a:t>
            </a:r>
            <a:r>
              <a:rPr sz="1100" b="0" dirty="0" err="1">
                <a:solidFill>
                  <a:srgbClr val="000000"/>
                </a:solidFill>
              </a:rPr>
              <a:t>behaviour</a:t>
            </a:r>
            <a:endParaRPr sz="1100" b="0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5145" y="3416876"/>
            <a:ext cx="999477" cy="61531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Corporate and SME portfolios profiled</a:t>
            </a:r>
          </a:p>
        </p:txBody>
      </p:sp>
      <p:sp>
        <p:nvSpPr>
          <p:cNvPr id="7" name="Rectangle 6"/>
          <p:cNvSpPr/>
          <p:nvPr/>
        </p:nvSpPr>
        <p:spPr>
          <a:xfrm>
            <a:off x="308280" y="4126475"/>
            <a:ext cx="999477" cy="1225804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Leisure, visiting friends and relatives and business mixes by route understood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548117" y="3657600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032749" y="2330513"/>
            <a:ext cx="1225677" cy="61531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Tier thresholds and recognition benefits reviewed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32749" y="3037268"/>
            <a:ext cx="1225677" cy="105600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Earn and burn structures aligned with economics and competitiveness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32749" y="4184713"/>
            <a:ext cx="1225677" cy="105600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Lounge and recognition experiences linked to loyalty expectations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3487026" y="3657600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971658" y="1508760"/>
            <a:ext cx="1022997" cy="127635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Demand and price sensitivity models calibrated by route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71658" y="2876550"/>
            <a:ext cx="1022997" cy="105600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Fare families structured to manage trade-off between load and yield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71658" y="4023995"/>
            <a:ext cx="1022997" cy="105600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Inventory controls tuned to seasonality and special events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971658" y="5171440"/>
            <a:ext cx="1022997" cy="105600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Ancillary offers configured for seat, bag, and other choices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5223255" y="3657600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5707887" y="1536446"/>
            <a:ext cx="1022997" cy="127635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Alliance and codeshare partners evaluated for network and revenue value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707887" y="2904236"/>
            <a:ext cx="1022997" cy="83566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Joint venture arrangements governed for mutual benefit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707887" y="3831336"/>
            <a:ext cx="1022997" cy="105600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Direct channels strengthened while agency mix managed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707887" y="4978781"/>
            <a:ext cx="1022997" cy="105600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Co-brand card and non-air partners expanded where profitable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6959485" y="3657600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7444117" y="2478593"/>
            <a:ext cx="1146990" cy="1151129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Share of revenue from loyalty members and partners increased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444117" y="3721163"/>
            <a:ext cx="1146990" cy="1151129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Revenue per available seat </a:t>
            </a:r>
            <a:r>
              <a:rPr sz="1100" b="1" dirty="0" err="1">
                <a:solidFill>
                  <a:srgbClr val="000000"/>
                </a:solidFill>
              </a:rPr>
              <a:t>kilometre</a:t>
            </a:r>
            <a:r>
              <a:rPr sz="1100" b="1" dirty="0">
                <a:solidFill>
                  <a:srgbClr val="000000"/>
                </a:solidFill>
              </a:rPr>
              <a:t> improved on priority markets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2025-12-09 09:06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58936" y="6211789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010F85C-A3D5-4FEC-524C-76EA7CEDE4B9}"/>
              </a:ext>
            </a:extLst>
          </p:cNvPr>
          <p:cNvSpPr txBox="1"/>
          <p:nvPr/>
        </p:nvSpPr>
        <p:spPr>
          <a:xfrm>
            <a:off x="6995160" y="64008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Air NZ</a:t>
            </a:r>
          </a:p>
        </p:txBody>
      </p:sp>
      <p:pic>
        <p:nvPicPr>
          <p:cNvPr id="28" name="Google Shape;369;p12" title="Doview new.jpeg">
            <a:extLst>
              <a:ext uri="{FF2B5EF4-FFF2-40B4-BE49-F238E27FC236}">
                <a16:creationId xmlns:a16="http://schemas.microsoft.com/office/drawing/2014/main" id="{A940BBFF-28AD-C2F6-57AE-C97220BC74D7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95213" y="6211789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Sustainability, Social Licence &amp; Stakeholders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155319" y="1558131"/>
            <a:ext cx="995173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Net-zero pathway and interim milestones defined</a:t>
            </a:r>
          </a:p>
        </p:txBody>
      </p:sp>
      <p:sp>
        <p:nvSpPr>
          <p:cNvPr id="6" name="Rectangle 5"/>
          <p:cNvSpPr/>
          <p:nvPr/>
        </p:nvSpPr>
        <p:spPr>
          <a:xfrm>
            <a:off x="155319" y="2711800"/>
            <a:ext cx="995173" cy="1095848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Priority decarbonisation levers ranked by impact and feasibility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155320" y="3926742"/>
            <a:ext cx="995173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Expectations from regulators, investors and communities mapped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59" y="5105846"/>
            <a:ext cx="995173" cy="133445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Trade-offs between emissions, affordability and connectivity surfaced</a:t>
            </a:r>
          </a:p>
        </p:txBody>
      </p:sp>
      <p:sp>
        <p:nvSpPr>
          <p:cNvPr id="9" name="Right Arrow 8"/>
          <p:cNvSpPr/>
          <p:nvPr/>
        </p:nvSpPr>
        <p:spPr>
          <a:xfrm>
            <a:off x="1318768" y="3901682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649921" y="2049479"/>
            <a:ext cx="918337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Fleet renewal schedule aligned with emissions profile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49921" y="3196924"/>
            <a:ext cx="918337" cy="1496694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Operational efficiency initiatives (weight, procedure, routing) prioritised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49921" y="4785058"/>
            <a:ext cx="918337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Emissions tracked by route and aircraft type implemented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2732468" y="3926742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067686" y="1752355"/>
            <a:ext cx="995172" cy="730804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SAF sourcing options and partners assessed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67686" y="2600909"/>
            <a:ext cx="995172" cy="923501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Commercial and policy conditions for SAF uptake analysed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67686" y="3644964"/>
            <a:ext cx="995172" cy="1308894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Trials or pilots for alternative fuels and aircraft technologies scoped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054286" y="5114762"/>
            <a:ext cx="995172" cy="923501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Internal capability to evaluate new technologies developed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4228527" y="3926742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608226" y="2238375"/>
            <a:ext cx="1072007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Principles for how the airline supports communities articulated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608226" y="3385820"/>
            <a:ext cx="1072007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Opportunities for employment and supplier participation identified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608226" y="4533265"/>
            <a:ext cx="1072007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Partnerships with community and regional </a:t>
            </a:r>
            <a:r>
              <a:rPr sz="1100" b="0" dirty="0" err="1">
                <a:solidFill>
                  <a:srgbClr val="000000"/>
                </a:solidFill>
              </a:rPr>
              <a:t>organisations</a:t>
            </a:r>
            <a:r>
              <a:rPr sz="1100" b="0" dirty="0">
                <a:solidFill>
                  <a:srgbClr val="000000"/>
                </a:solidFill>
              </a:rPr>
              <a:t> maintained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5731542" y="3901682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6128018" y="1621982"/>
            <a:ext cx="1463041" cy="673502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Climate and sustainability reporting prepared and published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02826" y="2424111"/>
            <a:ext cx="1467293" cy="820063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Engagement with government and industry on policy maintained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102826" y="3358524"/>
            <a:ext cx="1467293" cy="860717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Feedback from customers and communities on sustainability collected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089426" y="4320659"/>
            <a:ext cx="1467293" cy="1069148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Concerns about fairness of transition recognised and addressed where possible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102826" y="5487471"/>
            <a:ext cx="1467293" cy="639009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Key messages about the airline’s role and limits refined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014142" y="2259848"/>
            <a:ext cx="995172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Credibility of climate transition approach strengthened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014142" y="3407293"/>
            <a:ext cx="995172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Community and stakeholder support for the airline maintained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014142" y="4554738"/>
            <a:ext cx="995172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Ability to access capital and partnerships enhanced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2025-12-09 09:06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982995" y="6201723"/>
            <a:ext cx="302384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34" name="Right Arrow 33">
            <a:extLst>
              <a:ext uri="{FF2B5EF4-FFF2-40B4-BE49-F238E27FC236}">
                <a16:creationId xmlns:a16="http://schemas.microsoft.com/office/drawing/2014/main" id="{61BF1ED1-5456-28E3-51B3-733E75A2D7E7}"/>
              </a:ext>
            </a:extLst>
          </p:cNvPr>
          <p:cNvSpPr/>
          <p:nvPr/>
        </p:nvSpPr>
        <p:spPr>
          <a:xfrm>
            <a:off x="7668412" y="3900744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D2B7D36-EB92-96FE-1707-BAAD45741C12}"/>
              </a:ext>
            </a:extLst>
          </p:cNvPr>
          <p:cNvSpPr txBox="1"/>
          <p:nvPr/>
        </p:nvSpPr>
        <p:spPr>
          <a:xfrm>
            <a:off x="6995160" y="64008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Air NZ</a:t>
            </a:r>
          </a:p>
        </p:txBody>
      </p:sp>
      <p:pic>
        <p:nvPicPr>
          <p:cNvPr id="36" name="Google Shape;369;p12" title="Doview new.jpeg">
            <a:extLst>
              <a:ext uri="{FF2B5EF4-FFF2-40B4-BE49-F238E27FC236}">
                <a16:creationId xmlns:a16="http://schemas.microsoft.com/office/drawing/2014/main" id="{539964EA-4C8A-100E-18D0-A361B28EE2F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95213" y="6211789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Comparative Advantage</a:t>
            </a:r>
          </a:p>
        </p:txBody>
      </p:sp>
      <p:sp>
        <p:nvSpPr>
          <p:cNvPr id="5" name="Rectangle 4"/>
          <p:cNvSpPr/>
          <p:nvPr/>
        </p:nvSpPr>
        <p:spPr>
          <a:xfrm>
            <a:off x="449759" y="1994941"/>
            <a:ext cx="1555013" cy="830683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Breadth of domestic and regional network compared with alternatives understood</a:t>
            </a:r>
          </a:p>
        </p:txBody>
      </p:sp>
      <p:sp>
        <p:nvSpPr>
          <p:cNvPr id="6" name="Rectangle 5"/>
          <p:cNvSpPr/>
          <p:nvPr/>
        </p:nvSpPr>
        <p:spPr>
          <a:xfrm>
            <a:off x="449759" y="2982470"/>
            <a:ext cx="1555013" cy="974089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Importance of services to regions with limited alternative transport assessed</a:t>
            </a:r>
          </a:p>
        </p:txBody>
      </p:sp>
      <p:sp>
        <p:nvSpPr>
          <p:cNvPr id="7" name="Rectangle 6"/>
          <p:cNvSpPr/>
          <p:nvPr/>
        </p:nvSpPr>
        <p:spPr>
          <a:xfrm>
            <a:off x="449758" y="4131930"/>
            <a:ext cx="1555013" cy="687277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History and role as the national carrier recognised by customers</a:t>
            </a:r>
          </a:p>
        </p:txBody>
      </p:sp>
      <p:sp>
        <p:nvSpPr>
          <p:cNvPr id="8" name="Rectangle 7"/>
          <p:cNvSpPr/>
          <p:nvPr/>
        </p:nvSpPr>
        <p:spPr>
          <a:xfrm>
            <a:off x="449757" y="4994578"/>
            <a:ext cx="1555013" cy="775969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Relative strength on core business and leisure flows </a:t>
            </a:r>
            <a:r>
              <a:rPr sz="1100" b="0" dirty="0" err="1">
                <a:solidFill>
                  <a:srgbClr val="000000"/>
                </a:solidFill>
              </a:rPr>
              <a:t>analysed</a:t>
            </a:r>
            <a:endParaRPr sz="1100" b="0" dirty="0">
              <a:solidFill>
                <a:srgbClr val="000000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2224228" y="3661539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99716" y="1893762"/>
            <a:ext cx="1146937" cy="127635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Distinctive elements of onboard and ground experience identified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99716" y="3261552"/>
            <a:ext cx="1146937" cy="127635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Safety and reliability reputation benchmarked against competitors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699716" y="4629342"/>
            <a:ext cx="1146937" cy="105600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Strength of New Zealand identity in brand and service evaluated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066109" y="3661539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423359" y="1893762"/>
            <a:ext cx="1971168" cy="600864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Strength of connecting flows via Auckland and other hubs assessed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423359" y="2635287"/>
            <a:ext cx="1971168" cy="759298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Loyalty and recognition propositions compared with competing offers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423359" y="3525409"/>
            <a:ext cx="1971168" cy="600864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Depth and quality of alliances and partnerships examined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423359" y="4274161"/>
            <a:ext cx="1971168" cy="759298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Cargo network and bellies versus freighter competitors compared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423359" y="5181347"/>
            <a:ext cx="1971168" cy="68346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Relative attractiveness of corporate and SME deals assessed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6613983" y="3599759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7089471" y="2162500"/>
            <a:ext cx="1223772" cy="83566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Areas where the airline can sustain a premium identified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089471" y="3089600"/>
            <a:ext cx="1223772" cy="83566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Routes and segments where it must defend share clarified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089471" y="4016700"/>
            <a:ext cx="1223772" cy="127635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Capabilities that are genuinely hard for competitors to replicate prioritised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2025-12-09 09:06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95160" y="6091688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85FC21-F02F-2CCB-9121-BA2CD435778A}"/>
              </a:ext>
            </a:extLst>
          </p:cNvPr>
          <p:cNvSpPr txBox="1"/>
          <p:nvPr/>
        </p:nvSpPr>
        <p:spPr>
          <a:xfrm>
            <a:off x="6995160" y="64008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Air NZ</a:t>
            </a:r>
          </a:p>
        </p:txBody>
      </p:sp>
      <p:pic>
        <p:nvPicPr>
          <p:cNvPr id="26" name="Google Shape;369;p12" title="Doview new.jpeg">
            <a:extLst>
              <a:ext uri="{FF2B5EF4-FFF2-40B4-BE49-F238E27FC236}">
                <a16:creationId xmlns:a16="http://schemas.microsoft.com/office/drawing/2014/main" id="{D1C92E3C-F818-15B6-DD22-E81575789514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41999" y="6113578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Digital, Data &amp; AI Enablement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2196593"/>
            <a:ext cx="1072007" cy="1056005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Digital and data strategy agreed with business and operations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3344038"/>
            <a:ext cx="1072007" cy="83566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Critical systems and data flows mapped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4271138"/>
            <a:ext cx="1072007" cy="1056005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Cybersecurity, privacy and resilience standards enforced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499047" y="3647140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845501" y="1490472"/>
            <a:ext cx="1072007" cy="1056005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Web and app journeys for search, booking and servicing streamlined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45501" y="2637917"/>
            <a:ext cx="1072007" cy="1056005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Digital options for payment and ancillary selection expanded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45501" y="3785362"/>
            <a:ext cx="1072007" cy="127635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Self-service disruption handling (rebooking, notifications) enhanced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45501" y="5153152"/>
            <a:ext cx="1072007" cy="1056005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Digital accessibility requirements incorporated into design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008948" y="3630169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484436" y="2018474"/>
            <a:ext cx="1729549" cy="674942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Operations control tools integrated with live aircraft, crew and weather data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484436" y="2844028"/>
            <a:ext cx="1729549" cy="674942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Maintenance and reliability analytics available to engineering teams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469864" y="3631305"/>
            <a:ext cx="1729549" cy="674942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Workforce planning, rostering and HR processes digitised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469863" y="4445985"/>
            <a:ext cx="1729549" cy="674942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Finance and procurement processes supported by integrated systems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84436" y="5259213"/>
            <a:ext cx="1729549" cy="534109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Data quality and ownership responsibilities assigned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5304663" y="3657346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5781517" y="1694142"/>
            <a:ext cx="1072006" cy="1031519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Priority AI use cases identified across operations, CX and support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780151" y="2845649"/>
            <a:ext cx="1072006" cy="879658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Guardrails and governance for responsible AI use agreed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780151" y="3872716"/>
            <a:ext cx="1072006" cy="799136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Early pilots implemented and reviewed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780151" y="4876287"/>
            <a:ext cx="1072006" cy="1183381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Benefits tracked in terms of delay reduction, cost and customer impact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7173976" y="3639313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7668069" y="2077952"/>
            <a:ext cx="1072006" cy="1056005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Speed and quality of operational decisions increased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668069" y="3225397"/>
            <a:ext cx="1072006" cy="1056005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Customer and employee digital experience improved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668069" y="4372842"/>
            <a:ext cx="1072006" cy="1183382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Efficiency gains released to support investment and resilience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2025-12-09 09:06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29033" y="6193418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01EAD93-23BC-9228-131F-1C6444ECE78A}"/>
              </a:ext>
            </a:extLst>
          </p:cNvPr>
          <p:cNvSpPr txBox="1"/>
          <p:nvPr/>
        </p:nvSpPr>
        <p:spPr>
          <a:xfrm>
            <a:off x="6995160" y="64008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Air NZ</a:t>
            </a:r>
          </a:p>
        </p:txBody>
      </p:sp>
      <p:pic>
        <p:nvPicPr>
          <p:cNvPr id="31" name="Google Shape;369;p12" title="Doview new.jpeg">
            <a:extLst>
              <a:ext uri="{FF2B5EF4-FFF2-40B4-BE49-F238E27FC236}">
                <a16:creationId xmlns:a16="http://schemas.microsoft.com/office/drawing/2014/main" id="{78100D48-FEBC-12BC-872F-51DACF142C14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95213" y="6211789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2212</Words>
  <Application>Microsoft Macintosh PowerPoint</Application>
  <PresentationFormat>On-screen Show (4:3)</PresentationFormat>
  <Paragraphs>228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Paul Duignan</cp:lastModifiedBy>
  <cp:revision>6</cp:revision>
  <dcterms:created xsi:type="dcterms:W3CDTF">2013-01-27T09:14:16Z</dcterms:created>
  <dcterms:modified xsi:type="dcterms:W3CDTF">2025-12-09T00:47:38Z</dcterms:modified>
  <cp:category/>
</cp:coreProperties>
</file>