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26DFE26-4F74-4D97-B9B8-A59EB3FF0654}">
  <a:tblStyle styleId="{126DFE26-4F74-4D97-B9B8-A59EB3FF06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2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7427d7e0ab_0_18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7427d7e0ab_0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744f59d7bd_0_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744f59d7bd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7427d7e0ab_0_34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7427d7e0ab_0_3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7427d7e0ab_0_50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7427d7e0ab_0_5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63bdefeca7_0_11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63bdefeca7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algn="ctr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1150" lvl="1" marL="9144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1150" lvl="1" marL="9144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81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311150" lvl="1" marL="9144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799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400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rmAutofit/>
          </a:bodyPr>
          <a:lstStyle>
            <a:lvl1pPr indent="-355600" lvl="0" marL="4572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rmAutofit/>
          </a:bodyPr>
          <a:lstStyle>
            <a:lvl1pPr indent="-355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1pPr>
            <a:lvl2pPr indent="-3302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2pPr>
            <a:lvl3pPr indent="-3302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3pPr>
            <a:lvl4pPr indent="-3302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4pPr>
            <a:lvl5pPr indent="-3302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5pPr>
            <a:lvl6pPr indent="-3302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6pPr>
            <a:lvl7pPr indent="-3302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7pPr>
            <a:lvl8pPr indent="-3302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8pPr>
            <a:lvl9pPr indent="-3302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rmAutofit/>
          </a:bodyPr>
          <a:lstStyle>
            <a:lvl1pPr lvl="0" algn="r">
              <a:buNone/>
              <a:defRPr sz="1100">
                <a:solidFill>
                  <a:schemeClr val="dk2"/>
                </a:solidFill>
              </a:defRPr>
            </a:lvl1pPr>
            <a:lvl2pPr lvl="1" algn="r">
              <a:buNone/>
              <a:defRPr sz="1100">
                <a:solidFill>
                  <a:schemeClr val="dk2"/>
                </a:solidFill>
              </a:defRPr>
            </a:lvl2pPr>
            <a:lvl3pPr lvl="2" algn="r">
              <a:buNone/>
              <a:defRPr sz="1100">
                <a:solidFill>
                  <a:schemeClr val="dk2"/>
                </a:solidFill>
              </a:defRPr>
            </a:lvl3pPr>
            <a:lvl4pPr lvl="3" algn="r">
              <a:buNone/>
              <a:defRPr sz="1100">
                <a:solidFill>
                  <a:schemeClr val="dk2"/>
                </a:solidFill>
              </a:defRPr>
            </a:lvl4pPr>
            <a:lvl5pPr lvl="4" algn="r">
              <a:buNone/>
              <a:defRPr sz="1100">
                <a:solidFill>
                  <a:schemeClr val="dk2"/>
                </a:solidFill>
              </a:defRPr>
            </a:lvl5pPr>
            <a:lvl6pPr lvl="5" algn="r">
              <a:buNone/>
              <a:defRPr sz="1100">
                <a:solidFill>
                  <a:schemeClr val="dk2"/>
                </a:solidFill>
              </a:defRPr>
            </a:lvl6pPr>
            <a:lvl7pPr lvl="6" algn="r">
              <a:buNone/>
              <a:defRPr sz="1100">
                <a:solidFill>
                  <a:schemeClr val="dk2"/>
                </a:solidFill>
              </a:defRPr>
            </a:lvl7pPr>
            <a:lvl8pPr lvl="7" algn="r">
              <a:buNone/>
              <a:defRPr sz="1100">
                <a:solidFill>
                  <a:schemeClr val="dk2"/>
                </a:solidFill>
              </a:defRPr>
            </a:lvl8pPr>
            <a:lvl9pPr lvl="8" algn="r">
              <a:buNone/>
              <a:defRPr sz="11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hyperlink" Target="https://writing.mysteryscience.com/docs/writing-standards" TargetMode="External"/><Relationship Id="rId10" Type="http://schemas.openxmlformats.org/officeDocument/2006/relationships/image" Target="../media/image4.png"/><Relationship Id="rId9" Type="http://schemas.openxmlformats.org/officeDocument/2006/relationships/slide" Target="/ppt/slides/slide5.xml"/><Relationship Id="rId5" Type="http://schemas.openxmlformats.org/officeDocument/2006/relationships/slide" Target="/ppt/slides/slide2.xml"/><Relationship Id="rId6" Type="http://schemas.openxmlformats.org/officeDocument/2006/relationships/slide" Target="/ppt/slides/slide2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hyperlink" Target="https://writing.mysteryscience.com/iwp/mystery-3/independent-writing-prompt/1473" TargetMode="External"/><Relationship Id="rId10" Type="http://schemas.openxmlformats.org/officeDocument/2006/relationships/hyperlink" Target="https://writing.mysteryscience.com/similes/mystery-2/practice-similes/1462" TargetMode="External"/><Relationship Id="rId13" Type="http://schemas.openxmlformats.org/officeDocument/2006/relationships/hyperlink" Target="https://writing.mysteryscience.com/setting-writing-goals/mystery-1/setting-writing-goals/1424" TargetMode="External"/><Relationship Id="rId12" Type="http://schemas.openxmlformats.org/officeDocument/2006/relationships/hyperlink" Target="https://writing.mysteryscience.com/character-traits/mystery-1/character-traits/1509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hyperlink" Target="https://writing.mysteryscience.com/similes/mystery-1/similes/1428" TargetMode="External"/><Relationship Id="rId9" Type="http://schemas.openxmlformats.org/officeDocument/2006/relationships/hyperlink" Target="https://writing.mysteryscience.com/narrative-genre/grade-5/genre-unit/australian-adventures/mystery-11/post-assessment/1337" TargetMode="External"/><Relationship Id="rId14" Type="http://schemas.openxmlformats.org/officeDocument/2006/relationships/image" Target="../media/image1.png"/><Relationship Id="rId5" Type="http://schemas.openxmlformats.org/officeDocument/2006/relationships/hyperlink" Target="https://writing.mysteryscience.com/narrative-genre/grade-5/genre-unit/australian-adventures/mystery-0/pre-assessment/1336" TargetMode="External"/><Relationship Id="rId6" Type="http://schemas.openxmlformats.org/officeDocument/2006/relationships/hyperlink" Target="https://writing.mysteryscience.com/narrative-genre/grade-5/introduction/mystery-1/intro-to-narrative-writing/1420" TargetMode="External"/><Relationship Id="rId7" Type="http://schemas.openxmlformats.org/officeDocument/2006/relationships/hyperlink" Target="https://writing.mysteryscience.com/narrative-genre/grade-5/genre-unit/australian-adventures/narrative" TargetMode="External"/><Relationship Id="rId8" Type="http://schemas.openxmlformats.org/officeDocument/2006/relationships/hyperlink" Target="https://writing.mysteryscience.com/narrative-genre/grade-5/genre-unit/australian-adventures/narrative" TargetMode="External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hyperlink" Target="https://writing.mysteryscience.com/iwp/mystery-9/independent-writing-prompt/1479" TargetMode="External"/><Relationship Id="rId10" Type="http://schemas.openxmlformats.org/officeDocument/2006/relationships/hyperlink" Target="https://writing.mysteryscience.com/personification/mystery-2/practice-personification/1459" TargetMode="External"/><Relationship Id="rId13" Type="http://schemas.openxmlformats.org/officeDocument/2006/relationships/hyperlink" Target="https://writing.mysteryscience.com/setting-writing-goals/mystery-1/setting-writing-goals/1424" TargetMode="External"/><Relationship Id="rId12" Type="http://schemas.openxmlformats.org/officeDocument/2006/relationships/hyperlink" Target="https://writing.mysteryscience.com/revising-words/mystery-1/revising-words/1520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hyperlink" Target="https://writing.mysteryscience.com/personification/mystery-1/personification/1427" TargetMode="External"/><Relationship Id="rId9" Type="http://schemas.openxmlformats.org/officeDocument/2006/relationships/hyperlink" Target="https://writing.mysteryscience.com/narrative-genre/grade-4/genre-unit/amusement-park/mystery-11/post-assessment/1341" TargetMode="External"/><Relationship Id="rId14" Type="http://schemas.openxmlformats.org/officeDocument/2006/relationships/image" Target="../media/image1.png"/><Relationship Id="rId5" Type="http://schemas.openxmlformats.org/officeDocument/2006/relationships/hyperlink" Target="https://writing.mysteryscience.com/narrative-genre/grade-4/genre-unit/amusement-park/mystery-0/pre-assessment/1340" TargetMode="External"/><Relationship Id="rId6" Type="http://schemas.openxmlformats.org/officeDocument/2006/relationships/hyperlink" Target="https://writing.mysteryscience.com/narrative-genre/grade-5/introduction/mystery-1/intro-to-narrative-writing/1420" TargetMode="External"/><Relationship Id="rId7" Type="http://schemas.openxmlformats.org/officeDocument/2006/relationships/hyperlink" Target="https://writing.mysteryscience.com/narrative-genre/grade-4/genre-unit/amusement-park/narrative" TargetMode="External"/><Relationship Id="rId8" Type="http://schemas.openxmlformats.org/officeDocument/2006/relationships/hyperlink" Target="https://writing.mysteryscience.com/narrative-genre/grade-4/genre-unit/amusement-park/narrative" TargetMode="External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hyperlink" Target="https://writing.mysteryscience.com/adding-details/mystery-2/practice-adding-details/1397" TargetMode="External"/><Relationship Id="rId10" Type="http://schemas.openxmlformats.org/officeDocument/2006/relationships/hyperlink" Target="https://writing.mysteryscience.com/narrative-genre/grade-5/introduction/mystery-1/intro-to-narrative-writing/1420" TargetMode="External"/><Relationship Id="rId13" Type="http://schemas.openxmlformats.org/officeDocument/2006/relationships/hyperlink" Target="https://writing.mysteryscience.com/iwp/mystery-4/independent-writing-prompt/1474" TargetMode="External"/><Relationship Id="rId12" Type="http://schemas.openxmlformats.org/officeDocument/2006/relationships/hyperlink" Target="https://writing.mysteryscience.com/narrative-genre/grade-3/genre-unit/constellation-stories/mystery-11/post-assessment/1343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riting.mysteryscience.com/narrative-genre/grade-3/genre-unit/constellation-stories/narrative" TargetMode="External"/><Relationship Id="rId4" Type="http://schemas.openxmlformats.org/officeDocument/2006/relationships/hyperlink" Target="https://writing.mysteryscience.com/narrative-genre/grade-3/genre-unit/constellation-stories/narrative" TargetMode="External"/><Relationship Id="rId9" Type="http://schemas.openxmlformats.org/officeDocument/2006/relationships/hyperlink" Target="https://writing.mysteryscience.com/elaborating-with-feelings/mystery-1/elaborating-with-feelings/811" TargetMode="External"/><Relationship Id="rId1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hyperlink" Target="https://writing.mysteryscience.com/adding-details/mystery-1/adding-details/821" TargetMode="External"/><Relationship Id="rId7" Type="http://schemas.openxmlformats.org/officeDocument/2006/relationships/hyperlink" Target="https://writing.mysteryscience.com/narrative-genre/grade-3/genre-unit/constellation-stories/mystery-0/pre-assessment/1342" TargetMode="External"/><Relationship Id="rId8" Type="http://schemas.openxmlformats.org/officeDocument/2006/relationships/hyperlink" Target="https://writing.mysteryscience.com/hyperbole/mystery-1/hyperbole/1423" TargetMode="External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hyperlink" Target="https://writing.mysteryscience.com/onomatopoeia/mystery-1/onomatopoeia/1429" TargetMode="External"/><Relationship Id="rId10" Type="http://schemas.openxmlformats.org/officeDocument/2006/relationships/hyperlink" Target="https://writing.mysteryscience.com/iwp/mystery-2/independent-writing-prompt/1472" TargetMode="External"/><Relationship Id="rId13" Type="http://schemas.openxmlformats.org/officeDocument/2006/relationships/hyperlink" Target="https://writing.mysteryscience.com/using-and/mystery-1/using-and/813" TargetMode="External"/><Relationship Id="rId12" Type="http://schemas.openxmlformats.org/officeDocument/2006/relationships/hyperlink" Target="https://writing.mysteryscience.com/using-and/mystery-1/using-and/813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hyperlink" Target="https://writing.mysteryscience.com/partnering/mystery-1/partnering/1425" TargetMode="External"/><Relationship Id="rId9" Type="http://schemas.openxmlformats.org/officeDocument/2006/relationships/hyperlink" Target="https://writing.mysteryscience.com/onomatopoeia/mystery-2/practice-onomatopoeia/1465" TargetMode="External"/><Relationship Id="rId15" Type="http://schemas.openxmlformats.org/officeDocument/2006/relationships/image" Target="../media/image1.png"/><Relationship Id="rId14" Type="http://schemas.openxmlformats.org/officeDocument/2006/relationships/hyperlink" Target="https://writing.mysteryscience.com/setting-writing-goals/mystery-1/setting-writing-goals/1424" TargetMode="External"/><Relationship Id="rId5" Type="http://schemas.openxmlformats.org/officeDocument/2006/relationships/hyperlink" Target="https://writing.mysteryscience.com/narrative-genre/grade-2/genre-unit/campsite-bandit/mystery-0/pre-assessment/1348" TargetMode="External"/><Relationship Id="rId6" Type="http://schemas.openxmlformats.org/officeDocument/2006/relationships/hyperlink" Target="https://writing.mysteryscience.com/narrative-genre/grade-5/genre-unit/australian-adventures/narrative" TargetMode="External"/><Relationship Id="rId7" Type="http://schemas.openxmlformats.org/officeDocument/2006/relationships/hyperlink" Target="https://writing.mysteryscience.com/narrative-genre/grade-2/genre-unit/campsite-bandit/narrative" TargetMode="External"/><Relationship Id="rId8" Type="http://schemas.openxmlformats.org/officeDocument/2006/relationships/hyperlink" Target="https://writing.mysteryscience.com/narrative-genre/grade-2/genre-unit/campsite-bandit/mystery-11/post-assessment/1349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/>
        </p:nvSpPr>
        <p:spPr>
          <a:xfrm>
            <a:off x="640075" y="3870963"/>
            <a:ext cx="2932500" cy="10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Try a curated lesson plan to get a taste of how Mystery Writing builds students’ skills and confidence with engaging lessons &amp; activities.</a:t>
            </a:r>
            <a:endParaRPr sz="2100">
              <a:solidFill>
                <a:schemeClr val="dk2"/>
              </a:solidFill>
            </a:endParaRPr>
          </a:p>
        </p:txBody>
      </p:sp>
      <p:sp>
        <p:nvSpPr>
          <p:cNvPr id="100" name="Google Shape;100;p25"/>
          <p:cNvSpPr/>
          <p:nvPr/>
        </p:nvSpPr>
        <p:spPr>
          <a:xfrm>
            <a:off x="0" y="0"/>
            <a:ext cx="7772400" cy="3483000"/>
          </a:xfrm>
          <a:prstGeom prst="rect">
            <a:avLst/>
          </a:prstGeom>
          <a:solidFill>
            <a:srgbClr val="F4F4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5"/>
          <p:cNvSpPr/>
          <p:nvPr/>
        </p:nvSpPr>
        <p:spPr>
          <a:xfrm>
            <a:off x="4337050" y="3483000"/>
            <a:ext cx="3435600" cy="65754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5"/>
          <p:cNvSpPr txBox="1"/>
          <p:nvPr/>
        </p:nvSpPr>
        <p:spPr>
          <a:xfrm>
            <a:off x="629492" y="685800"/>
            <a:ext cx="6642300" cy="140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400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Sample Lesson Plans</a:t>
            </a:r>
            <a:r>
              <a:rPr b="1" lang="en" sz="4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 Narrative Writing</a:t>
            </a:r>
            <a:endParaRPr sz="60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03" name="Google Shape;103;p25" title="Logo.png"/>
          <p:cNvPicPr preferRelativeResize="0"/>
          <p:nvPr/>
        </p:nvPicPr>
        <p:blipFill rotWithShape="1">
          <a:blip r:embed="rId3">
            <a:alphaModFix/>
          </a:blip>
          <a:srcRect b="797" l="0" r="0" t="787"/>
          <a:stretch/>
        </p:blipFill>
        <p:spPr>
          <a:xfrm>
            <a:off x="629497" y="478675"/>
            <a:ext cx="1654752" cy="217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4" name="Google Shape;104;p25"/>
          <p:cNvGraphicFramePr/>
          <p:nvPr/>
        </p:nvGraphicFramePr>
        <p:xfrm>
          <a:off x="640080" y="820104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{126DFE26-4F74-4D97-B9B8-A59EB3FF0654}</a:tableStyleId>
              </a:tblPr>
              <a:tblGrid>
                <a:gridCol w="2932500"/>
              </a:tblGrid>
              <a:tr h="471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SemiBold"/>
                          <a:ea typeface="Poppins SemiBold"/>
                          <a:cs typeface="Poppins SemiBold"/>
                          <a:sym typeface="Poppins SemiBold"/>
                        </a:rPr>
                        <a:t>Standards &amp; Lesson Details</a:t>
                      </a:r>
                      <a:endParaRPr>
                        <a:solidFill>
                          <a:schemeClr val="dk1"/>
                        </a:solidFill>
                        <a:latin typeface="Poppins SemiBold"/>
                        <a:ea typeface="Poppins SemiBold"/>
                        <a:cs typeface="Poppins SemiBold"/>
                        <a:sym typeface="Poppins SemiBold"/>
                      </a:endParaRPr>
                    </a:p>
                  </a:txBody>
                  <a:tcPr marT="91425" marB="91425" marR="70650" marL="70650" anchor="ctr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</a:tr>
              <a:tr h="443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sng">
                          <a:solidFill>
                            <a:srgbClr val="1572D4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  <a:hlinkClick r:id="rId4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Mystery Writing Standards Alignment Guide 2025-2026</a:t>
                      </a:r>
                      <a:endParaRPr sz="1200" u="sng">
                        <a:solidFill>
                          <a:srgbClr val="1572D4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210300" marB="118325" marR="70650" marL="706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05" name="Google Shape;105;p25"/>
          <p:cNvGraphicFramePr/>
          <p:nvPr/>
        </p:nvGraphicFramePr>
        <p:xfrm>
          <a:off x="640080" y="538421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{126DFE26-4F74-4D97-B9B8-A59EB3FF0654}</a:tableStyleId>
              </a:tblPr>
              <a:tblGrid>
                <a:gridCol w="2932500"/>
              </a:tblGrid>
              <a:tr h="443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oppins SemiBold"/>
                          <a:ea typeface="Poppins SemiBold"/>
                          <a:cs typeface="Poppins SemiBold"/>
                          <a:sym typeface="Poppins SemiBold"/>
                        </a:rPr>
                        <a:t>Sample Plans</a:t>
                      </a:r>
                      <a:endParaRPr>
                        <a:solidFill>
                          <a:schemeClr val="dk1"/>
                        </a:solidFill>
                        <a:latin typeface="Poppins SemiBold"/>
                        <a:ea typeface="Poppins SemiBold"/>
                        <a:cs typeface="Poppins SemiBold"/>
                        <a:sym typeface="Poppins SemiBold"/>
                      </a:endParaRPr>
                    </a:p>
                  </a:txBody>
                  <a:tcPr marT="91425" marB="91425" marR="70650" marL="70650" anchor="ctr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ADF"/>
                    </a:solidFill>
                  </a:tcPr>
                </a:tc>
              </a:tr>
              <a:tr h="17138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sng">
                          <a:solidFill>
                            <a:srgbClr val="1572D4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  <a:hlinkClick action="ppaction://hlinksldjump" r:id="rId5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5th Grade</a:t>
                      </a:r>
                      <a:r>
                        <a:rPr lang="en" sz="1200" u="sng">
                          <a:solidFill>
                            <a:schemeClr val="hlink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  <a:hlinkClick action="ppaction://hlinksldjump" r:id="rId6"/>
                        </a:rPr>
                        <a:t> </a:t>
                      </a:r>
                      <a:endParaRPr sz="1200">
                        <a:solidFill>
                          <a:schemeClr val="accent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sng">
                          <a:solidFill>
                            <a:srgbClr val="1572D4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  <a:hlinkClick action="ppaction://hlinksldjump" r:id="rId7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4th Grade</a:t>
                      </a:r>
                      <a:r>
                        <a:rPr lang="en" sz="1200">
                          <a:solidFill>
                            <a:schemeClr val="dk1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 </a:t>
                      </a:r>
                      <a:endParaRPr sz="1200">
                        <a:solidFill>
                          <a:schemeClr val="dk1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  <a:p>
                      <a:pPr indent="0" lvl="0" marL="0" rtl="0" algn="l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sng">
                          <a:solidFill>
                            <a:srgbClr val="1572D4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  <a:hlinkClick action="ppaction://hlinksldjump" r:id="rId8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3rd Grade</a:t>
                      </a:r>
                      <a:r>
                        <a:rPr lang="en" sz="1200">
                          <a:solidFill>
                            <a:srgbClr val="1572D4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 </a:t>
                      </a:r>
                      <a:endParaRPr sz="1200">
                        <a:solidFill>
                          <a:srgbClr val="1572D4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  <a:p>
                      <a:pPr indent="0" lvl="0" marL="0" rtl="0" algn="l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sng">
                          <a:solidFill>
                            <a:srgbClr val="1572D4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  <a:hlinkClick action="ppaction://hlinksldjump" r:id="rId9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2nd Grade</a:t>
                      </a:r>
                      <a:r>
                        <a:rPr lang="en" sz="12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 </a:t>
                      </a:r>
                      <a:endParaRPr sz="12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l">
                        <a:lnSpc>
                          <a:spcPct val="16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1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K-1 coming next year!</a:t>
                      </a:r>
                      <a:endParaRPr sz="11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210300" marB="45700" marR="70650" marL="706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6" name="Google Shape;106;p25"/>
          <p:cNvSpPr txBox="1"/>
          <p:nvPr/>
        </p:nvSpPr>
        <p:spPr>
          <a:xfrm>
            <a:off x="5914000" y="9598625"/>
            <a:ext cx="16266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Updated August 2025</a:t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07" name="Google Shape;107;p25" title="image frame.png"/>
          <p:cNvPicPr preferRelativeResize="0"/>
          <p:nvPr/>
        </p:nvPicPr>
        <p:blipFill rotWithShape="1">
          <a:blip r:embed="rId10">
            <a:alphaModFix/>
          </a:blip>
          <a:srcRect b="19" l="0" r="0" t="29"/>
          <a:stretch/>
        </p:blipFill>
        <p:spPr>
          <a:xfrm>
            <a:off x="4683241" y="4827600"/>
            <a:ext cx="2743200" cy="3886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26"/>
          <p:cNvGrpSpPr/>
          <p:nvPr/>
        </p:nvGrpSpPr>
        <p:grpSpPr>
          <a:xfrm>
            <a:off x="0" y="0"/>
            <a:ext cx="7789200" cy="685800"/>
            <a:chOff x="0" y="0"/>
            <a:chExt cx="7789200" cy="685800"/>
          </a:xfrm>
        </p:grpSpPr>
        <p:sp>
          <p:nvSpPr>
            <p:cNvPr id="113" name="Google Shape;113;p26"/>
            <p:cNvSpPr/>
            <p:nvPr/>
          </p:nvSpPr>
          <p:spPr>
            <a:xfrm>
              <a:off x="0" y="0"/>
              <a:ext cx="7789200" cy="685800"/>
            </a:xfrm>
            <a:prstGeom prst="rect">
              <a:avLst/>
            </a:prstGeom>
            <a:solidFill>
              <a:srgbClr val="CAAFF6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CAAFF6"/>
                  </a:solidFill>
                </a:rPr>
                <a:t> </a:t>
              </a:r>
              <a:endParaRPr>
                <a:solidFill>
                  <a:srgbClr val="CAAFF6"/>
                </a:solidFill>
              </a:endParaRPr>
            </a:p>
          </p:txBody>
        </p:sp>
        <p:sp>
          <p:nvSpPr>
            <p:cNvPr id="114" name="Google Shape;114;p26"/>
            <p:cNvSpPr txBox="1"/>
            <p:nvPr/>
          </p:nvSpPr>
          <p:spPr>
            <a:xfrm>
              <a:off x="457200" y="141450"/>
              <a:ext cx="5534400" cy="402900"/>
            </a:xfrm>
            <a:prstGeom prst="rect">
              <a:avLst/>
            </a:prstGeom>
            <a:solidFill>
              <a:srgbClr val="CAAFF6"/>
            </a:solidFill>
            <a:ln>
              <a:noFill/>
            </a:ln>
          </p:spPr>
          <p:txBody>
            <a:bodyPr anchorCtr="0" anchor="ctr" bIns="91425" lIns="0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Poppins"/>
                  <a:ea typeface="Poppins"/>
                  <a:cs typeface="Poppins"/>
                  <a:sym typeface="Poppins"/>
                </a:rPr>
                <a:t>5th Grade</a:t>
              </a:r>
              <a:r>
                <a:rPr lang="en" sz="1600"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1600">
                  <a:latin typeface="Poppins Light"/>
                  <a:ea typeface="Poppins Light"/>
                  <a:cs typeface="Poppins Light"/>
                  <a:sym typeface="Poppins Light"/>
                </a:rPr>
                <a:t>|</a:t>
              </a:r>
              <a:r>
                <a:rPr lang="en" sz="1600">
                  <a:latin typeface="Poppins"/>
                  <a:ea typeface="Poppins"/>
                  <a:cs typeface="Poppins"/>
                  <a:sym typeface="Poppins"/>
                </a:rPr>
                <a:t> Sample Plan for Narrative Writing</a:t>
              </a:r>
              <a:endParaRPr sz="1200"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pic>
        <p:nvPicPr>
          <p:cNvPr id="115" name="Google Shape;115;p26" title="Logo.png"/>
          <p:cNvPicPr preferRelativeResize="0"/>
          <p:nvPr/>
        </p:nvPicPr>
        <p:blipFill rotWithShape="1">
          <a:blip r:embed="rId3">
            <a:alphaModFix/>
          </a:blip>
          <a:srcRect b="797" l="0" r="0" t="787"/>
          <a:stretch/>
        </p:blipFill>
        <p:spPr>
          <a:xfrm>
            <a:off x="6055623" y="261938"/>
            <a:ext cx="1232057" cy="1619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6" name="Google Shape;116;p26"/>
          <p:cNvGrpSpPr/>
          <p:nvPr/>
        </p:nvGrpSpPr>
        <p:grpSpPr>
          <a:xfrm>
            <a:off x="659250" y="1018350"/>
            <a:ext cx="6453900" cy="706506"/>
            <a:chOff x="697350" y="1018350"/>
            <a:chExt cx="6453900" cy="706506"/>
          </a:xfrm>
        </p:grpSpPr>
        <p:sp>
          <p:nvSpPr>
            <p:cNvPr id="117" name="Google Shape;117;p26"/>
            <p:cNvSpPr/>
            <p:nvPr/>
          </p:nvSpPr>
          <p:spPr>
            <a:xfrm>
              <a:off x="697350" y="1018350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Similes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Essential Skill Lesson</a:t>
              </a:r>
              <a:endParaRPr sz="1000"/>
            </a:p>
          </p:txBody>
        </p:sp>
        <p:sp>
          <p:nvSpPr>
            <p:cNvPr id="118" name="Google Shape;118;p26"/>
            <p:cNvSpPr txBox="1"/>
            <p:nvPr/>
          </p:nvSpPr>
          <p:spPr>
            <a:xfrm>
              <a:off x="3924300" y="1121700"/>
              <a:ext cx="31665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Introduction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 &amp; 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19" name="Google Shape;119;p26"/>
            <p:cNvSpPr/>
            <p:nvPr/>
          </p:nvSpPr>
          <p:spPr>
            <a:xfrm>
              <a:off x="697350" y="1018356"/>
              <a:ext cx="228900" cy="7065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0" name="Google Shape;120;p26"/>
          <p:cNvSpPr/>
          <p:nvPr/>
        </p:nvSpPr>
        <p:spPr>
          <a:xfrm>
            <a:off x="653950" y="2772425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Unit Pre-Assessment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Assessment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121" name="Google Shape;121;p26"/>
          <p:cNvSpPr/>
          <p:nvPr/>
        </p:nvSpPr>
        <p:spPr>
          <a:xfrm>
            <a:off x="653950" y="3649450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Intro to Narrative Writing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Genre Intro Lesson</a:t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2" name="Google Shape;122;p26"/>
          <p:cNvSpPr/>
          <p:nvPr/>
        </p:nvSpPr>
        <p:spPr>
          <a:xfrm>
            <a:off x="653950" y="4526475"/>
            <a:ext cx="6453900" cy="15588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Narrative Unit: </a:t>
            </a:r>
            <a:endParaRPr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Australian Adventures</a:t>
            </a:r>
            <a:endParaRPr b="1" sz="900" u="sng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Genre Unit</a:t>
            </a:r>
            <a:r>
              <a:rPr b="1"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· 5 Lessons</a:t>
            </a:r>
            <a:endParaRPr sz="1000"/>
          </a:p>
        </p:txBody>
      </p:sp>
      <p:sp>
        <p:nvSpPr>
          <p:cNvPr id="123" name="Google Shape;123;p26"/>
          <p:cNvSpPr/>
          <p:nvPr/>
        </p:nvSpPr>
        <p:spPr>
          <a:xfrm>
            <a:off x="653975" y="6255900"/>
            <a:ext cx="6465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Unit Post-Assessment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Assessment</a:t>
            </a:r>
            <a:endParaRPr sz="1500"/>
          </a:p>
        </p:txBody>
      </p:sp>
      <p:sp>
        <p:nvSpPr>
          <p:cNvPr id="124" name="Google Shape;124;p26"/>
          <p:cNvSpPr/>
          <p:nvPr/>
        </p:nvSpPr>
        <p:spPr>
          <a:xfrm>
            <a:off x="665975" y="7132925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Simile Practice</a:t>
            </a: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Practice Lesson</a:t>
            </a:r>
            <a:endParaRPr b="1" sz="1000">
              <a:solidFill>
                <a:schemeClr val="dk1"/>
              </a:solidFill>
              <a:highlight>
                <a:srgbClr val="D9EAD3"/>
              </a:highlight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5" name="Google Shape;125;p26"/>
          <p:cNvSpPr/>
          <p:nvPr/>
        </p:nvSpPr>
        <p:spPr>
          <a:xfrm>
            <a:off x="653975" y="8009950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The Unexpected Guest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Independent Writing Prompt</a:t>
            </a:r>
            <a:endParaRPr sz="1500"/>
          </a:p>
        </p:txBody>
      </p:sp>
      <p:sp>
        <p:nvSpPr>
          <p:cNvPr id="126" name="Google Shape;126;p26"/>
          <p:cNvSpPr/>
          <p:nvPr/>
        </p:nvSpPr>
        <p:spPr>
          <a:xfrm>
            <a:off x="652475" y="2772419"/>
            <a:ext cx="228900" cy="7065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6"/>
          <p:cNvSpPr/>
          <p:nvPr/>
        </p:nvSpPr>
        <p:spPr>
          <a:xfrm>
            <a:off x="652475" y="3649438"/>
            <a:ext cx="228900" cy="706500"/>
          </a:xfrm>
          <a:prstGeom prst="rect">
            <a:avLst/>
          </a:prstGeom>
          <a:solidFill>
            <a:srgbClr val="F26C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6"/>
          <p:cNvSpPr/>
          <p:nvPr/>
        </p:nvSpPr>
        <p:spPr>
          <a:xfrm>
            <a:off x="652475" y="4526482"/>
            <a:ext cx="228900" cy="15552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6"/>
          <p:cNvSpPr/>
          <p:nvPr/>
        </p:nvSpPr>
        <p:spPr>
          <a:xfrm>
            <a:off x="652475" y="6255885"/>
            <a:ext cx="228900" cy="7065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6"/>
          <p:cNvSpPr/>
          <p:nvPr/>
        </p:nvSpPr>
        <p:spPr>
          <a:xfrm>
            <a:off x="652475" y="7132930"/>
            <a:ext cx="228900" cy="702300"/>
          </a:xfrm>
          <a:prstGeom prst="rect">
            <a:avLst/>
          </a:prstGeom>
          <a:solidFill>
            <a:srgbClr val="7FAF4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6"/>
          <p:cNvSpPr/>
          <p:nvPr/>
        </p:nvSpPr>
        <p:spPr>
          <a:xfrm>
            <a:off x="652475" y="8009948"/>
            <a:ext cx="228900" cy="702300"/>
          </a:xfrm>
          <a:prstGeom prst="rect">
            <a:avLst/>
          </a:prstGeom>
          <a:solidFill>
            <a:srgbClr val="FFDF4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2" name="Google Shape;132;p26"/>
          <p:cNvGrpSpPr/>
          <p:nvPr/>
        </p:nvGrpSpPr>
        <p:grpSpPr>
          <a:xfrm>
            <a:off x="666025" y="1895375"/>
            <a:ext cx="6453900" cy="706500"/>
            <a:chOff x="697350" y="1895375"/>
            <a:chExt cx="6453900" cy="706500"/>
          </a:xfrm>
        </p:grpSpPr>
        <p:sp>
          <p:nvSpPr>
            <p:cNvPr id="133" name="Google Shape;133;p26"/>
            <p:cNvSpPr/>
            <p:nvPr/>
          </p:nvSpPr>
          <p:spPr>
            <a:xfrm>
              <a:off x="697350" y="1895375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Character Traits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Essential Skill Lesson</a:t>
              </a:r>
              <a:endParaRPr sz="1500"/>
            </a:p>
          </p:txBody>
        </p:sp>
        <p:sp>
          <p:nvSpPr>
            <p:cNvPr id="134" name="Google Shape;134;p26"/>
            <p:cNvSpPr/>
            <p:nvPr/>
          </p:nvSpPr>
          <p:spPr>
            <a:xfrm>
              <a:off x="697350" y="1895375"/>
              <a:ext cx="228900" cy="7065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26"/>
            <p:cNvSpPr txBox="1"/>
            <p:nvPr/>
          </p:nvSpPr>
          <p:spPr>
            <a:xfrm>
              <a:off x="3917525" y="1989000"/>
              <a:ext cx="31455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Introduction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 &amp; 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136" name="Google Shape;136;p26"/>
          <p:cNvSpPr txBox="1"/>
          <p:nvPr/>
        </p:nvSpPr>
        <p:spPr>
          <a:xfrm>
            <a:off x="3886200" y="286600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7" name="Google Shape;137;p26"/>
          <p:cNvSpPr txBox="1"/>
          <p:nvPr/>
        </p:nvSpPr>
        <p:spPr>
          <a:xfrm>
            <a:off x="3886200" y="5046275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Introduction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videos &amp; writing activities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About 45 min per lesson or 1 -2 weeks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8" name="Google Shape;138;p26"/>
          <p:cNvSpPr txBox="1"/>
          <p:nvPr/>
        </p:nvSpPr>
        <p:spPr>
          <a:xfrm>
            <a:off x="3886200" y="37430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Introduction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 &amp; writing activity 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39" name="Google Shape;139;p26"/>
          <p:cNvGrpSpPr/>
          <p:nvPr/>
        </p:nvGrpSpPr>
        <p:grpSpPr>
          <a:xfrm>
            <a:off x="658513" y="8886967"/>
            <a:ext cx="6455375" cy="706508"/>
            <a:chOff x="683800" y="8886967"/>
            <a:chExt cx="6455375" cy="706508"/>
          </a:xfrm>
        </p:grpSpPr>
        <p:sp>
          <p:nvSpPr>
            <p:cNvPr id="140" name="Google Shape;140;p26"/>
            <p:cNvSpPr/>
            <p:nvPr/>
          </p:nvSpPr>
          <p:spPr>
            <a:xfrm>
              <a:off x="685275" y="8886975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Setting Writing Goals</a:t>
              </a:r>
              <a:endParaRPr b="1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Community Lesson</a:t>
              </a:r>
              <a:endParaRPr b="1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41" name="Google Shape;141;p26"/>
            <p:cNvSpPr/>
            <p:nvPr/>
          </p:nvSpPr>
          <p:spPr>
            <a:xfrm>
              <a:off x="683800" y="8886967"/>
              <a:ext cx="228900" cy="706500"/>
            </a:xfrm>
            <a:prstGeom prst="rect">
              <a:avLst/>
            </a:prstGeom>
            <a:solidFill>
              <a:srgbClr val="CAAFF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2" name="Google Shape;142;p26"/>
          <p:cNvSpPr txBox="1"/>
          <p:nvPr/>
        </p:nvSpPr>
        <p:spPr>
          <a:xfrm>
            <a:off x="3886200" y="63494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 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3" name="Google Shape;143;p26"/>
          <p:cNvSpPr txBox="1"/>
          <p:nvPr/>
        </p:nvSpPr>
        <p:spPr>
          <a:xfrm>
            <a:off x="3886200" y="7226525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15 min or 1 session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4" name="Google Shape;144;p26"/>
          <p:cNvSpPr txBox="1"/>
          <p:nvPr/>
        </p:nvSpPr>
        <p:spPr>
          <a:xfrm>
            <a:off x="3886200" y="81035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15 min or 1 session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5" name="Google Shape;145;p26"/>
          <p:cNvSpPr txBox="1"/>
          <p:nvPr/>
        </p:nvSpPr>
        <p:spPr>
          <a:xfrm>
            <a:off x="3886200" y="8980575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Introduction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 &amp; writing activity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46" name="Google Shape;146;p26" title="arrow.png"/>
          <p:cNvPicPr preferRelativeResize="0"/>
          <p:nvPr/>
        </p:nvPicPr>
        <p:blipFill rotWithShape="1">
          <a:blip r:embed="rId14">
            <a:alphaModFix/>
          </a:blip>
          <a:srcRect b="0" l="6047" r="6056" t="0"/>
          <a:stretch/>
        </p:blipFill>
        <p:spPr>
          <a:xfrm rot="1341108">
            <a:off x="1682131" y="896940"/>
            <a:ext cx="27432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6"/>
          <p:cNvSpPr txBox="1"/>
          <p:nvPr/>
        </p:nvSpPr>
        <p:spPr>
          <a:xfrm>
            <a:off x="1829575" y="779325"/>
            <a:ext cx="1296600" cy="14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E9E9E"/>
                </a:solidFill>
                <a:latin typeface="Gochi Hand"/>
                <a:ea typeface="Gochi Hand"/>
                <a:cs typeface="Gochi Hand"/>
                <a:sym typeface="Gochi Hand"/>
              </a:rPr>
              <a:t>Click to open lesson</a:t>
            </a:r>
            <a:endParaRPr sz="600">
              <a:solidFill>
                <a:srgbClr val="9E9E9E"/>
              </a:solidFill>
              <a:latin typeface="Gochi Hand"/>
              <a:ea typeface="Gochi Hand"/>
              <a:cs typeface="Gochi Hand"/>
              <a:sym typeface="Gochi Ha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27"/>
          <p:cNvGrpSpPr/>
          <p:nvPr/>
        </p:nvGrpSpPr>
        <p:grpSpPr>
          <a:xfrm>
            <a:off x="0" y="0"/>
            <a:ext cx="7789200" cy="685800"/>
            <a:chOff x="0" y="0"/>
            <a:chExt cx="7789200" cy="685800"/>
          </a:xfrm>
        </p:grpSpPr>
        <p:sp>
          <p:nvSpPr>
            <p:cNvPr id="153" name="Google Shape;153;p27"/>
            <p:cNvSpPr/>
            <p:nvPr/>
          </p:nvSpPr>
          <p:spPr>
            <a:xfrm>
              <a:off x="0" y="0"/>
              <a:ext cx="7789200" cy="6858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CAAFF6"/>
                  </a:solidFill>
                </a:rPr>
                <a:t> </a:t>
              </a:r>
              <a:endParaRPr>
                <a:solidFill>
                  <a:srgbClr val="CAAFF6"/>
                </a:solidFill>
              </a:endParaRPr>
            </a:p>
          </p:txBody>
        </p:sp>
        <p:sp>
          <p:nvSpPr>
            <p:cNvPr id="154" name="Google Shape;154;p27"/>
            <p:cNvSpPr txBox="1"/>
            <p:nvPr/>
          </p:nvSpPr>
          <p:spPr>
            <a:xfrm>
              <a:off x="457200" y="141450"/>
              <a:ext cx="5534400" cy="4029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0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Poppins"/>
                  <a:ea typeface="Poppins"/>
                  <a:cs typeface="Poppins"/>
                  <a:sym typeface="Poppins"/>
                </a:rPr>
                <a:t>4</a:t>
              </a:r>
              <a:r>
                <a:rPr b="1" lang="en" sz="1600">
                  <a:latin typeface="Poppins"/>
                  <a:ea typeface="Poppins"/>
                  <a:cs typeface="Poppins"/>
                  <a:sym typeface="Poppins"/>
                </a:rPr>
                <a:t>th Grade</a:t>
              </a:r>
              <a:r>
                <a:rPr lang="en" sz="1600"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1600">
                  <a:latin typeface="Poppins Light"/>
                  <a:ea typeface="Poppins Light"/>
                  <a:cs typeface="Poppins Light"/>
                  <a:sym typeface="Poppins Light"/>
                </a:rPr>
                <a:t>|</a:t>
              </a:r>
              <a:r>
                <a:rPr lang="en" sz="1600">
                  <a:latin typeface="Poppins"/>
                  <a:ea typeface="Poppins"/>
                  <a:cs typeface="Poppins"/>
                  <a:sym typeface="Poppins"/>
                </a:rPr>
                <a:t> Sample Plan for Narrative Writing</a:t>
              </a:r>
              <a:endParaRPr sz="1200"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pic>
        <p:nvPicPr>
          <p:cNvPr id="155" name="Google Shape;155;p27" title="Logo.png"/>
          <p:cNvPicPr preferRelativeResize="0"/>
          <p:nvPr/>
        </p:nvPicPr>
        <p:blipFill rotWithShape="1">
          <a:blip r:embed="rId3">
            <a:alphaModFix/>
          </a:blip>
          <a:srcRect b="797" l="0" r="0" t="787"/>
          <a:stretch/>
        </p:blipFill>
        <p:spPr>
          <a:xfrm>
            <a:off x="6055623" y="261938"/>
            <a:ext cx="1232057" cy="1619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6" name="Google Shape;156;p27"/>
          <p:cNvGrpSpPr/>
          <p:nvPr/>
        </p:nvGrpSpPr>
        <p:grpSpPr>
          <a:xfrm>
            <a:off x="659250" y="1018350"/>
            <a:ext cx="6453900" cy="706506"/>
            <a:chOff x="697350" y="1018350"/>
            <a:chExt cx="6453900" cy="706506"/>
          </a:xfrm>
        </p:grpSpPr>
        <p:sp>
          <p:nvSpPr>
            <p:cNvPr id="157" name="Google Shape;157;p27"/>
            <p:cNvSpPr/>
            <p:nvPr/>
          </p:nvSpPr>
          <p:spPr>
            <a:xfrm>
              <a:off x="697350" y="1018350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Personification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Essential Skill Lesson</a:t>
              </a:r>
              <a:endParaRPr sz="1000"/>
            </a:p>
          </p:txBody>
        </p:sp>
        <p:sp>
          <p:nvSpPr>
            <p:cNvPr id="158" name="Google Shape;158;p27"/>
            <p:cNvSpPr txBox="1"/>
            <p:nvPr/>
          </p:nvSpPr>
          <p:spPr>
            <a:xfrm>
              <a:off x="3924300" y="1121700"/>
              <a:ext cx="31665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Introduction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 &amp;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30 min or 1-2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59" name="Google Shape;159;p27"/>
            <p:cNvSpPr/>
            <p:nvPr/>
          </p:nvSpPr>
          <p:spPr>
            <a:xfrm>
              <a:off x="697350" y="1018356"/>
              <a:ext cx="228900" cy="7065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0" name="Google Shape;160;p27"/>
          <p:cNvSpPr/>
          <p:nvPr/>
        </p:nvSpPr>
        <p:spPr>
          <a:xfrm>
            <a:off x="653950" y="2772425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Unit Pre-Assessment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Assessment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161" name="Google Shape;161;p27"/>
          <p:cNvSpPr/>
          <p:nvPr/>
        </p:nvSpPr>
        <p:spPr>
          <a:xfrm>
            <a:off x="653950" y="3649450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Intro to Narrative Writing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Genre Intro Lesson</a:t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2" name="Google Shape;162;p27"/>
          <p:cNvSpPr/>
          <p:nvPr/>
        </p:nvSpPr>
        <p:spPr>
          <a:xfrm>
            <a:off x="653950" y="4526475"/>
            <a:ext cx="6453900" cy="15588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Narrative Unit: </a:t>
            </a:r>
            <a:endParaRPr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Amusement Park</a:t>
            </a:r>
            <a:endParaRPr b="1" sz="900" u="sng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Genre Unit</a:t>
            </a:r>
            <a:r>
              <a:rPr b="1"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· 5 Lessons</a:t>
            </a:r>
            <a:endParaRPr sz="1000"/>
          </a:p>
        </p:txBody>
      </p:sp>
      <p:sp>
        <p:nvSpPr>
          <p:cNvPr id="163" name="Google Shape;163;p27"/>
          <p:cNvSpPr/>
          <p:nvPr/>
        </p:nvSpPr>
        <p:spPr>
          <a:xfrm>
            <a:off x="653975" y="6255900"/>
            <a:ext cx="6465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Unit Post-Assessment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Assessment</a:t>
            </a:r>
            <a:endParaRPr sz="1500"/>
          </a:p>
        </p:txBody>
      </p:sp>
      <p:sp>
        <p:nvSpPr>
          <p:cNvPr id="164" name="Google Shape;164;p27"/>
          <p:cNvSpPr/>
          <p:nvPr/>
        </p:nvSpPr>
        <p:spPr>
          <a:xfrm>
            <a:off x="665975" y="7132925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Personification Practice</a:t>
            </a: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Practice Lesson</a:t>
            </a:r>
            <a:endParaRPr b="1" sz="1000">
              <a:solidFill>
                <a:schemeClr val="dk1"/>
              </a:solidFill>
              <a:highlight>
                <a:srgbClr val="D9EAD3"/>
              </a:highlight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5" name="Google Shape;165;p27"/>
          <p:cNvSpPr/>
          <p:nvPr/>
        </p:nvSpPr>
        <p:spPr>
          <a:xfrm>
            <a:off x="653975" y="8009950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Sensational Smells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Independent Writing Prompt</a:t>
            </a:r>
            <a:endParaRPr sz="1500"/>
          </a:p>
        </p:txBody>
      </p:sp>
      <p:sp>
        <p:nvSpPr>
          <p:cNvPr id="166" name="Google Shape;166;p27"/>
          <p:cNvSpPr/>
          <p:nvPr/>
        </p:nvSpPr>
        <p:spPr>
          <a:xfrm>
            <a:off x="652475" y="2772419"/>
            <a:ext cx="228900" cy="7065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7"/>
          <p:cNvSpPr/>
          <p:nvPr/>
        </p:nvSpPr>
        <p:spPr>
          <a:xfrm>
            <a:off x="652475" y="3649438"/>
            <a:ext cx="228900" cy="706500"/>
          </a:xfrm>
          <a:prstGeom prst="rect">
            <a:avLst/>
          </a:prstGeom>
          <a:solidFill>
            <a:srgbClr val="F26C5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7"/>
          <p:cNvSpPr/>
          <p:nvPr/>
        </p:nvSpPr>
        <p:spPr>
          <a:xfrm>
            <a:off x="652475" y="4526482"/>
            <a:ext cx="228900" cy="15552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7"/>
          <p:cNvSpPr/>
          <p:nvPr/>
        </p:nvSpPr>
        <p:spPr>
          <a:xfrm>
            <a:off x="652475" y="6255885"/>
            <a:ext cx="228900" cy="7065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7"/>
          <p:cNvSpPr/>
          <p:nvPr/>
        </p:nvSpPr>
        <p:spPr>
          <a:xfrm>
            <a:off x="652475" y="7132930"/>
            <a:ext cx="228900" cy="702300"/>
          </a:xfrm>
          <a:prstGeom prst="rect">
            <a:avLst/>
          </a:prstGeom>
          <a:solidFill>
            <a:srgbClr val="7FAF4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7"/>
          <p:cNvSpPr/>
          <p:nvPr/>
        </p:nvSpPr>
        <p:spPr>
          <a:xfrm>
            <a:off x="652475" y="8009948"/>
            <a:ext cx="228900" cy="702300"/>
          </a:xfrm>
          <a:prstGeom prst="rect">
            <a:avLst/>
          </a:prstGeom>
          <a:solidFill>
            <a:srgbClr val="FFDF4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2" name="Google Shape;172;p27"/>
          <p:cNvGrpSpPr/>
          <p:nvPr/>
        </p:nvGrpSpPr>
        <p:grpSpPr>
          <a:xfrm>
            <a:off x="666025" y="1895375"/>
            <a:ext cx="6453900" cy="706500"/>
            <a:chOff x="697350" y="1895375"/>
            <a:chExt cx="6453900" cy="706500"/>
          </a:xfrm>
        </p:grpSpPr>
        <p:sp>
          <p:nvSpPr>
            <p:cNvPr id="173" name="Google Shape;173;p27"/>
            <p:cNvSpPr/>
            <p:nvPr/>
          </p:nvSpPr>
          <p:spPr>
            <a:xfrm>
              <a:off x="697350" y="1895375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Revising Words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Essential Skill Lesson</a:t>
              </a:r>
              <a:endParaRPr sz="1500"/>
            </a:p>
          </p:txBody>
        </p:sp>
        <p:sp>
          <p:nvSpPr>
            <p:cNvPr id="174" name="Google Shape;174;p27"/>
            <p:cNvSpPr/>
            <p:nvPr/>
          </p:nvSpPr>
          <p:spPr>
            <a:xfrm>
              <a:off x="697350" y="1895375"/>
              <a:ext cx="228900" cy="7065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27"/>
            <p:cNvSpPr txBox="1"/>
            <p:nvPr/>
          </p:nvSpPr>
          <p:spPr>
            <a:xfrm>
              <a:off x="3917525" y="1989000"/>
              <a:ext cx="31455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Introduction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 &amp;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176" name="Google Shape;176;p27"/>
          <p:cNvSpPr txBox="1"/>
          <p:nvPr/>
        </p:nvSpPr>
        <p:spPr>
          <a:xfrm>
            <a:off x="3886200" y="286600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7" name="Google Shape;177;p27"/>
          <p:cNvSpPr txBox="1"/>
          <p:nvPr/>
        </p:nvSpPr>
        <p:spPr>
          <a:xfrm>
            <a:off x="3886200" y="5046275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Introduction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videos &amp;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writing activities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About 45 min per lesson or 1 -2 weeks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8" name="Google Shape;178;p27"/>
          <p:cNvSpPr txBox="1"/>
          <p:nvPr/>
        </p:nvSpPr>
        <p:spPr>
          <a:xfrm>
            <a:off x="3886200" y="37430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Introduction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 &amp;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writing activity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79" name="Google Shape;179;p27"/>
          <p:cNvGrpSpPr/>
          <p:nvPr/>
        </p:nvGrpSpPr>
        <p:grpSpPr>
          <a:xfrm>
            <a:off x="658513" y="8886967"/>
            <a:ext cx="6455375" cy="706508"/>
            <a:chOff x="683800" y="8886967"/>
            <a:chExt cx="6455375" cy="706508"/>
          </a:xfrm>
        </p:grpSpPr>
        <p:sp>
          <p:nvSpPr>
            <p:cNvPr id="180" name="Google Shape;180;p27"/>
            <p:cNvSpPr/>
            <p:nvPr/>
          </p:nvSpPr>
          <p:spPr>
            <a:xfrm>
              <a:off x="685275" y="8886975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Setting Writing Goals</a:t>
              </a:r>
              <a:endParaRPr b="1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Community Lesson</a:t>
              </a:r>
              <a:endParaRPr b="1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81" name="Google Shape;181;p27"/>
            <p:cNvSpPr/>
            <p:nvPr/>
          </p:nvSpPr>
          <p:spPr>
            <a:xfrm>
              <a:off x="683800" y="8886967"/>
              <a:ext cx="228900" cy="706500"/>
            </a:xfrm>
            <a:prstGeom prst="rect">
              <a:avLst/>
            </a:prstGeom>
            <a:solidFill>
              <a:srgbClr val="CAAFF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2" name="Google Shape;182;p27"/>
          <p:cNvSpPr txBox="1"/>
          <p:nvPr/>
        </p:nvSpPr>
        <p:spPr>
          <a:xfrm>
            <a:off x="3886200" y="63494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 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3" name="Google Shape;183;p27"/>
          <p:cNvSpPr txBox="1"/>
          <p:nvPr/>
        </p:nvSpPr>
        <p:spPr>
          <a:xfrm>
            <a:off x="3886200" y="7226525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 prompt &amp; independent writing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15 min or 1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4" name="Google Shape;184;p27"/>
          <p:cNvSpPr txBox="1"/>
          <p:nvPr/>
        </p:nvSpPr>
        <p:spPr>
          <a:xfrm>
            <a:off x="3886200" y="81035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15 min or 1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5" name="Google Shape;185;p27"/>
          <p:cNvSpPr txBox="1"/>
          <p:nvPr/>
        </p:nvSpPr>
        <p:spPr>
          <a:xfrm>
            <a:off x="3886200" y="8980575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Introduction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 &amp;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writing activity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86" name="Google Shape;186;p27" title="arrow.png"/>
          <p:cNvPicPr preferRelativeResize="0"/>
          <p:nvPr/>
        </p:nvPicPr>
        <p:blipFill rotWithShape="1">
          <a:blip r:embed="rId14">
            <a:alphaModFix/>
          </a:blip>
          <a:srcRect b="0" l="6047" r="6056" t="0"/>
          <a:stretch/>
        </p:blipFill>
        <p:spPr>
          <a:xfrm rot="1341108">
            <a:off x="2302606" y="896940"/>
            <a:ext cx="27432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7"/>
          <p:cNvSpPr txBox="1"/>
          <p:nvPr/>
        </p:nvSpPr>
        <p:spPr>
          <a:xfrm>
            <a:off x="2450050" y="779325"/>
            <a:ext cx="1296600" cy="14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E9E9E"/>
                </a:solidFill>
                <a:latin typeface="Gochi Hand"/>
                <a:ea typeface="Gochi Hand"/>
                <a:cs typeface="Gochi Hand"/>
                <a:sym typeface="Gochi Hand"/>
              </a:rPr>
              <a:t>Click to open lesson</a:t>
            </a:r>
            <a:endParaRPr sz="600">
              <a:solidFill>
                <a:srgbClr val="9E9E9E"/>
              </a:solidFill>
              <a:latin typeface="Gochi Hand"/>
              <a:ea typeface="Gochi Hand"/>
              <a:cs typeface="Gochi Hand"/>
              <a:sym typeface="Gochi Ha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oogle Shape;192;p28"/>
          <p:cNvGrpSpPr/>
          <p:nvPr/>
        </p:nvGrpSpPr>
        <p:grpSpPr>
          <a:xfrm>
            <a:off x="652475" y="5403557"/>
            <a:ext cx="6455375" cy="1558830"/>
            <a:chOff x="652475" y="4526482"/>
            <a:chExt cx="6455375" cy="1558830"/>
          </a:xfrm>
        </p:grpSpPr>
        <p:sp>
          <p:nvSpPr>
            <p:cNvPr id="193" name="Google Shape;193;p28"/>
            <p:cNvSpPr/>
            <p:nvPr/>
          </p:nvSpPr>
          <p:spPr>
            <a:xfrm>
              <a:off x="653950" y="4526513"/>
              <a:ext cx="6453900" cy="15588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Narrative Unit:  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Constellation Stories</a:t>
              </a:r>
              <a:endParaRPr b="1" sz="9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50000"/>
                </a:lnSpc>
                <a:spcBef>
                  <a:spcPts val="80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Genre Unit</a:t>
              </a:r>
              <a:r>
                <a:rPr b="1"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· 5 Lessons</a:t>
              </a:r>
              <a:endParaRPr sz="1000"/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652475" y="4526482"/>
              <a:ext cx="228900" cy="1555200"/>
            </a:xfrm>
            <a:prstGeom prst="rect">
              <a:avLst/>
            </a:prstGeom>
            <a:solidFill>
              <a:srgbClr val="92358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28"/>
            <p:cNvSpPr txBox="1"/>
            <p:nvPr/>
          </p:nvSpPr>
          <p:spPr>
            <a:xfrm>
              <a:off x="3886200" y="5046275"/>
              <a:ext cx="31317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Introduction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videos &amp;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activities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About 45 min per lesson or 1 -2 weeks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196" name="Google Shape;196;p28"/>
          <p:cNvGrpSpPr/>
          <p:nvPr/>
        </p:nvGrpSpPr>
        <p:grpSpPr>
          <a:xfrm>
            <a:off x="0" y="0"/>
            <a:ext cx="7789200" cy="685800"/>
            <a:chOff x="0" y="0"/>
            <a:chExt cx="7789200" cy="685800"/>
          </a:xfrm>
        </p:grpSpPr>
        <p:sp>
          <p:nvSpPr>
            <p:cNvPr id="197" name="Google Shape;197;p28"/>
            <p:cNvSpPr/>
            <p:nvPr/>
          </p:nvSpPr>
          <p:spPr>
            <a:xfrm>
              <a:off x="0" y="0"/>
              <a:ext cx="7789200" cy="685800"/>
            </a:xfrm>
            <a:prstGeom prst="rect">
              <a:avLst/>
            </a:prstGeom>
            <a:solidFill>
              <a:srgbClr val="7FAF44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CAAFF6"/>
                  </a:solidFill>
                </a:rPr>
                <a:t> </a:t>
              </a:r>
              <a:endParaRPr>
                <a:solidFill>
                  <a:srgbClr val="CAAFF6"/>
                </a:solidFill>
              </a:endParaRPr>
            </a:p>
          </p:txBody>
        </p:sp>
        <p:sp>
          <p:nvSpPr>
            <p:cNvPr id="198" name="Google Shape;198;p28"/>
            <p:cNvSpPr txBox="1"/>
            <p:nvPr/>
          </p:nvSpPr>
          <p:spPr>
            <a:xfrm>
              <a:off x="457200" y="141450"/>
              <a:ext cx="5534400" cy="402900"/>
            </a:xfrm>
            <a:prstGeom prst="rect">
              <a:avLst/>
            </a:prstGeom>
            <a:solidFill>
              <a:srgbClr val="7FAF44"/>
            </a:solidFill>
            <a:ln>
              <a:noFill/>
            </a:ln>
          </p:spPr>
          <p:txBody>
            <a:bodyPr anchorCtr="0" anchor="ctr" bIns="91425" lIns="0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Poppins"/>
                  <a:ea typeface="Poppins"/>
                  <a:cs typeface="Poppins"/>
                  <a:sym typeface="Poppins"/>
                </a:rPr>
                <a:t>3rd</a:t>
              </a:r>
              <a:r>
                <a:rPr b="1" lang="en" sz="1600">
                  <a:latin typeface="Poppins"/>
                  <a:ea typeface="Poppins"/>
                  <a:cs typeface="Poppins"/>
                  <a:sym typeface="Poppins"/>
                </a:rPr>
                <a:t> Grade</a:t>
              </a:r>
              <a:r>
                <a:rPr lang="en" sz="1600"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1600">
                  <a:latin typeface="Poppins Light"/>
                  <a:ea typeface="Poppins Light"/>
                  <a:cs typeface="Poppins Light"/>
                  <a:sym typeface="Poppins Light"/>
                </a:rPr>
                <a:t>|</a:t>
              </a:r>
              <a:r>
                <a:rPr lang="en" sz="1600">
                  <a:latin typeface="Poppins"/>
                  <a:ea typeface="Poppins"/>
                  <a:cs typeface="Poppins"/>
                  <a:sym typeface="Poppins"/>
                </a:rPr>
                <a:t> Sample Plan for Narrative Writing</a:t>
              </a:r>
              <a:endParaRPr sz="1200"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pic>
        <p:nvPicPr>
          <p:cNvPr id="199" name="Google Shape;199;p28" title="Logo.png"/>
          <p:cNvPicPr preferRelativeResize="0"/>
          <p:nvPr/>
        </p:nvPicPr>
        <p:blipFill rotWithShape="1">
          <a:blip r:embed="rId5">
            <a:alphaModFix/>
          </a:blip>
          <a:srcRect b="797" l="0" r="0" t="787"/>
          <a:stretch/>
        </p:blipFill>
        <p:spPr>
          <a:xfrm>
            <a:off x="6055623" y="261938"/>
            <a:ext cx="1232057" cy="1619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0" name="Google Shape;200;p28"/>
          <p:cNvGrpSpPr/>
          <p:nvPr/>
        </p:nvGrpSpPr>
        <p:grpSpPr>
          <a:xfrm>
            <a:off x="659250" y="1018350"/>
            <a:ext cx="6453900" cy="706506"/>
            <a:chOff x="697350" y="1018350"/>
            <a:chExt cx="6453900" cy="706506"/>
          </a:xfrm>
        </p:grpSpPr>
        <p:sp>
          <p:nvSpPr>
            <p:cNvPr id="201" name="Google Shape;201;p28"/>
            <p:cNvSpPr/>
            <p:nvPr/>
          </p:nvSpPr>
          <p:spPr>
            <a:xfrm>
              <a:off x="697350" y="1018350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6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Adding Details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Essential Skill Lesson</a:t>
              </a:r>
              <a:endParaRPr sz="1000"/>
            </a:p>
          </p:txBody>
        </p:sp>
        <p:sp>
          <p:nvSpPr>
            <p:cNvPr id="202" name="Google Shape;202;p28"/>
            <p:cNvSpPr txBox="1"/>
            <p:nvPr/>
          </p:nvSpPr>
          <p:spPr>
            <a:xfrm>
              <a:off x="3924300" y="1121700"/>
              <a:ext cx="31665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Introduction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 &amp;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697350" y="1018356"/>
              <a:ext cx="228900" cy="7065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4" name="Google Shape;204;p28"/>
          <p:cNvSpPr/>
          <p:nvPr/>
        </p:nvSpPr>
        <p:spPr>
          <a:xfrm>
            <a:off x="653950" y="3649450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Unit Pre-Assessment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Assessment</a:t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5" name="Google Shape;205;p28"/>
          <p:cNvSpPr/>
          <p:nvPr/>
        </p:nvSpPr>
        <p:spPr>
          <a:xfrm>
            <a:off x="652475" y="3649438"/>
            <a:ext cx="228900" cy="7065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6" name="Google Shape;206;p28"/>
          <p:cNvGrpSpPr/>
          <p:nvPr/>
        </p:nvGrpSpPr>
        <p:grpSpPr>
          <a:xfrm>
            <a:off x="666025" y="1895375"/>
            <a:ext cx="6453900" cy="706500"/>
            <a:chOff x="697350" y="1895375"/>
            <a:chExt cx="6453900" cy="706500"/>
          </a:xfrm>
        </p:grpSpPr>
        <p:sp>
          <p:nvSpPr>
            <p:cNvPr id="207" name="Google Shape;207;p28"/>
            <p:cNvSpPr/>
            <p:nvPr/>
          </p:nvSpPr>
          <p:spPr>
            <a:xfrm>
              <a:off x="697350" y="1895375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8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Hyperbole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Essential Skill Lesson</a:t>
              </a:r>
              <a:endParaRPr sz="1500"/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697350" y="1895375"/>
              <a:ext cx="228900" cy="7065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28"/>
            <p:cNvSpPr txBox="1"/>
            <p:nvPr/>
          </p:nvSpPr>
          <p:spPr>
            <a:xfrm>
              <a:off x="3917525" y="1989000"/>
              <a:ext cx="31455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Introduction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 &amp;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10" name="Google Shape;210;p28"/>
          <p:cNvGrpSpPr/>
          <p:nvPr/>
        </p:nvGrpSpPr>
        <p:grpSpPr>
          <a:xfrm>
            <a:off x="652475" y="2772419"/>
            <a:ext cx="6455375" cy="706506"/>
            <a:chOff x="652475" y="2772419"/>
            <a:chExt cx="6455375" cy="706506"/>
          </a:xfrm>
        </p:grpSpPr>
        <p:sp>
          <p:nvSpPr>
            <p:cNvPr id="211" name="Google Shape;211;p28"/>
            <p:cNvSpPr/>
            <p:nvPr/>
          </p:nvSpPr>
          <p:spPr>
            <a:xfrm>
              <a:off x="653950" y="2772425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9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Elaborating with Feelings</a:t>
              </a:r>
              <a:endParaRPr b="1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Essential Skill Lesson</a:t>
              </a:r>
              <a:endParaRPr sz="1500">
                <a:solidFill>
                  <a:schemeClr val="dk1"/>
                </a:solidFill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652475" y="2772419"/>
              <a:ext cx="228900" cy="7065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28"/>
            <p:cNvSpPr txBox="1"/>
            <p:nvPr/>
          </p:nvSpPr>
          <p:spPr>
            <a:xfrm>
              <a:off x="3886200" y="2866000"/>
              <a:ext cx="31317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Introduction video &amp;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14" name="Google Shape;214;p28"/>
          <p:cNvSpPr txBox="1"/>
          <p:nvPr/>
        </p:nvSpPr>
        <p:spPr>
          <a:xfrm>
            <a:off x="3886200" y="37430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 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15" name="Google Shape;215;p28"/>
          <p:cNvGrpSpPr/>
          <p:nvPr/>
        </p:nvGrpSpPr>
        <p:grpSpPr>
          <a:xfrm>
            <a:off x="646438" y="4526488"/>
            <a:ext cx="6467450" cy="706500"/>
            <a:chOff x="652475" y="7132925"/>
            <a:chExt cx="6467450" cy="706500"/>
          </a:xfrm>
        </p:grpSpPr>
        <p:sp>
          <p:nvSpPr>
            <p:cNvPr id="216" name="Google Shape;216;p28"/>
            <p:cNvSpPr/>
            <p:nvPr/>
          </p:nvSpPr>
          <p:spPr>
            <a:xfrm>
              <a:off x="664525" y="7132925"/>
              <a:ext cx="64554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0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Intro to Narrative Writing</a:t>
              </a:r>
              <a:r>
                <a:rPr b="1" lang="en" sz="12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endParaRPr b="1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Genre Intro Lesson</a:t>
              </a:r>
              <a:endParaRPr b="1" sz="1000">
                <a:solidFill>
                  <a:schemeClr val="dk1"/>
                </a:solidFill>
                <a:highlight>
                  <a:srgbClr val="D9EAD3"/>
                </a:highlight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652475" y="7132930"/>
              <a:ext cx="228900" cy="702300"/>
            </a:xfrm>
            <a:prstGeom prst="rect">
              <a:avLst/>
            </a:prstGeom>
            <a:solidFill>
              <a:srgbClr val="F26C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28"/>
            <p:cNvSpPr txBox="1"/>
            <p:nvPr/>
          </p:nvSpPr>
          <p:spPr>
            <a:xfrm>
              <a:off x="3886200" y="7226525"/>
              <a:ext cx="31317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Introduction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 &amp;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19" name="Google Shape;219;p28"/>
          <p:cNvGrpSpPr/>
          <p:nvPr/>
        </p:nvGrpSpPr>
        <p:grpSpPr>
          <a:xfrm>
            <a:off x="652475" y="8010000"/>
            <a:ext cx="6467450" cy="706500"/>
            <a:chOff x="652475" y="7132925"/>
            <a:chExt cx="6467450" cy="706500"/>
          </a:xfrm>
        </p:grpSpPr>
        <p:sp>
          <p:nvSpPr>
            <p:cNvPr id="220" name="Google Shape;220;p28"/>
            <p:cNvSpPr/>
            <p:nvPr/>
          </p:nvSpPr>
          <p:spPr>
            <a:xfrm>
              <a:off x="664525" y="7132925"/>
              <a:ext cx="64554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1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Adding Details Practice</a:t>
              </a:r>
              <a:r>
                <a:rPr b="1" lang="en" sz="12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endParaRPr b="1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Practice Lesson</a:t>
              </a:r>
              <a:endParaRPr b="1" sz="1000">
                <a:solidFill>
                  <a:schemeClr val="dk1"/>
                </a:solidFill>
                <a:highlight>
                  <a:srgbClr val="D9EAD3"/>
                </a:highlight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652475" y="7132930"/>
              <a:ext cx="228900" cy="702300"/>
            </a:xfrm>
            <a:prstGeom prst="rect">
              <a:avLst/>
            </a:prstGeom>
            <a:solidFill>
              <a:srgbClr val="7FAF4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28"/>
            <p:cNvSpPr txBox="1"/>
            <p:nvPr/>
          </p:nvSpPr>
          <p:spPr>
            <a:xfrm>
              <a:off x="3886200" y="7226525"/>
              <a:ext cx="31317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 prompt &amp; independent writing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15 min or 1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23" name="Google Shape;223;p28"/>
          <p:cNvGrpSpPr/>
          <p:nvPr/>
        </p:nvGrpSpPr>
        <p:grpSpPr>
          <a:xfrm>
            <a:off x="646463" y="7132948"/>
            <a:ext cx="6467400" cy="706515"/>
            <a:chOff x="652475" y="6255885"/>
            <a:chExt cx="6467400" cy="706515"/>
          </a:xfrm>
        </p:grpSpPr>
        <p:sp>
          <p:nvSpPr>
            <p:cNvPr id="224" name="Google Shape;224;p28"/>
            <p:cNvSpPr/>
            <p:nvPr/>
          </p:nvSpPr>
          <p:spPr>
            <a:xfrm>
              <a:off x="653975" y="6255900"/>
              <a:ext cx="6465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Unit Post-Assessment</a:t>
              </a:r>
              <a:endParaRPr b="1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Assessment</a:t>
              </a:r>
              <a:endParaRPr sz="1500"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652475" y="6255885"/>
              <a:ext cx="228900" cy="706500"/>
            </a:xfrm>
            <a:prstGeom prst="rect">
              <a:avLst/>
            </a:prstGeom>
            <a:solidFill>
              <a:srgbClr val="92358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28"/>
            <p:cNvSpPr txBox="1"/>
            <p:nvPr/>
          </p:nvSpPr>
          <p:spPr>
            <a:xfrm>
              <a:off x="3886200" y="6349450"/>
              <a:ext cx="31317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Writing prompt &amp; independent writing 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27" name="Google Shape;227;p28"/>
          <p:cNvGrpSpPr/>
          <p:nvPr/>
        </p:nvGrpSpPr>
        <p:grpSpPr>
          <a:xfrm>
            <a:off x="646450" y="8887023"/>
            <a:ext cx="6455400" cy="706502"/>
            <a:chOff x="652475" y="8009948"/>
            <a:chExt cx="6455400" cy="706502"/>
          </a:xfrm>
        </p:grpSpPr>
        <p:sp>
          <p:nvSpPr>
            <p:cNvPr id="228" name="Google Shape;228;p28"/>
            <p:cNvSpPr/>
            <p:nvPr/>
          </p:nvSpPr>
          <p:spPr>
            <a:xfrm>
              <a:off x="653975" y="8009950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The Backpack Monster</a:t>
              </a:r>
              <a:endParaRPr b="1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Independent Writing Prompt</a:t>
              </a:r>
              <a:endParaRPr sz="1500"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652475" y="8009948"/>
              <a:ext cx="228900" cy="702300"/>
            </a:xfrm>
            <a:prstGeom prst="rect">
              <a:avLst/>
            </a:prstGeom>
            <a:solidFill>
              <a:srgbClr val="FFDF4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28"/>
            <p:cNvSpPr txBox="1"/>
            <p:nvPr/>
          </p:nvSpPr>
          <p:spPr>
            <a:xfrm>
              <a:off x="3886200" y="8103550"/>
              <a:ext cx="31317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Writing prompt &amp; independent writing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15 min or 1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pic>
        <p:nvPicPr>
          <p:cNvPr id="231" name="Google Shape;231;p28" title="arrow.png"/>
          <p:cNvPicPr preferRelativeResize="0"/>
          <p:nvPr/>
        </p:nvPicPr>
        <p:blipFill rotWithShape="1">
          <a:blip r:embed="rId14">
            <a:alphaModFix/>
          </a:blip>
          <a:srcRect b="0" l="6047" r="6056" t="0"/>
          <a:stretch/>
        </p:blipFill>
        <p:spPr>
          <a:xfrm rot="1341108">
            <a:off x="2302606" y="896940"/>
            <a:ext cx="27432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28"/>
          <p:cNvSpPr txBox="1"/>
          <p:nvPr/>
        </p:nvSpPr>
        <p:spPr>
          <a:xfrm>
            <a:off x="2450050" y="779325"/>
            <a:ext cx="1296600" cy="14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E9E9E"/>
                </a:solidFill>
                <a:latin typeface="Gochi Hand"/>
                <a:ea typeface="Gochi Hand"/>
                <a:cs typeface="Gochi Hand"/>
                <a:sym typeface="Gochi Hand"/>
              </a:rPr>
              <a:t>Click to open lesson</a:t>
            </a:r>
            <a:endParaRPr sz="600">
              <a:solidFill>
                <a:srgbClr val="9E9E9E"/>
              </a:solidFill>
              <a:latin typeface="Gochi Hand"/>
              <a:ea typeface="Gochi Hand"/>
              <a:cs typeface="Gochi Hand"/>
              <a:sym typeface="Gochi Ha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oogle Shape;237;p29"/>
          <p:cNvGrpSpPr/>
          <p:nvPr/>
        </p:nvGrpSpPr>
        <p:grpSpPr>
          <a:xfrm>
            <a:off x="0" y="0"/>
            <a:ext cx="7789200" cy="685800"/>
            <a:chOff x="0" y="0"/>
            <a:chExt cx="7789200" cy="685800"/>
          </a:xfrm>
        </p:grpSpPr>
        <p:sp>
          <p:nvSpPr>
            <p:cNvPr id="238" name="Google Shape;238;p29"/>
            <p:cNvSpPr/>
            <p:nvPr/>
          </p:nvSpPr>
          <p:spPr>
            <a:xfrm>
              <a:off x="0" y="0"/>
              <a:ext cx="7789200" cy="685800"/>
            </a:xfrm>
            <a:prstGeom prst="rect">
              <a:avLst/>
            </a:prstGeom>
            <a:solidFill>
              <a:srgbClr val="FFDF41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CAAFF6"/>
                  </a:solidFill>
                </a:rPr>
                <a:t> </a:t>
              </a:r>
              <a:endParaRPr>
                <a:solidFill>
                  <a:srgbClr val="CAAFF6"/>
                </a:solidFill>
              </a:endParaRPr>
            </a:p>
          </p:txBody>
        </p:sp>
        <p:sp>
          <p:nvSpPr>
            <p:cNvPr id="239" name="Google Shape;239;p29"/>
            <p:cNvSpPr txBox="1"/>
            <p:nvPr/>
          </p:nvSpPr>
          <p:spPr>
            <a:xfrm>
              <a:off x="457200" y="141450"/>
              <a:ext cx="5534400" cy="402900"/>
            </a:xfrm>
            <a:prstGeom prst="rect">
              <a:avLst/>
            </a:prstGeom>
            <a:solidFill>
              <a:srgbClr val="FFDF41"/>
            </a:solidFill>
            <a:ln>
              <a:noFill/>
            </a:ln>
          </p:spPr>
          <p:txBody>
            <a:bodyPr anchorCtr="0" anchor="ctr" bIns="91425" lIns="0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Poppins"/>
                  <a:ea typeface="Poppins"/>
                  <a:cs typeface="Poppins"/>
                  <a:sym typeface="Poppins"/>
                </a:rPr>
                <a:t>2nd Grade</a:t>
              </a:r>
              <a:r>
                <a:rPr lang="en" sz="1600"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1600">
                  <a:latin typeface="Poppins Light"/>
                  <a:ea typeface="Poppins Light"/>
                  <a:cs typeface="Poppins Light"/>
                  <a:sym typeface="Poppins Light"/>
                </a:rPr>
                <a:t>|</a:t>
              </a:r>
              <a:r>
                <a:rPr lang="en" sz="1600">
                  <a:latin typeface="Poppins"/>
                  <a:ea typeface="Poppins"/>
                  <a:cs typeface="Poppins"/>
                  <a:sym typeface="Poppins"/>
                </a:rPr>
                <a:t> Sample Plan for Narrative Writing</a:t>
              </a:r>
              <a:endParaRPr sz="1200"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pic>
        <p:nvPicPr>
          <p:cNvPr id="240" name="Google Shape;240;p29" title="Logo.png"/>
          <p:cNvPicPr preferRelativeResize="0"/>
          <p:nvPr/>
        </p:nvPicPr>
        <p:blipFill rotWithShape="1">
          <a:blip r:embed="rId3">
            <a:alphaModFix/>
          </a:blip>
          <a:srcRect b="797" l="0" r="0" t="787"/>
          <a:stretch/>
        </p:blipFill>
        <p:spPr>
          <a:xfrm>
            <a:off x="6055623" y="261938"/>
            <a:ext cx="1232057" cy="1619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1" name="Google Shape;241;p29"/>
          <p:cNvGrpSpPr/>
          <p:nvPr/>
        </p:nvGrpSpPr>
        <p:grpSpPr>
          <a:xfrm>
            <a:off x="659250" y="1018350"/>
            <a:ext cx="6453900" cy="706506"/>
            <a:chOff x="697350" y="1018350"/>
            <a:chExt cx="6453900" cy="706506"/>
          </a:xfrm>
        </p:grpSpPr>
        <p:sp>
          <p:nvSpPr>
            <p:cNvPr id="242" name="Google Shape;242;p29"/>
            <p:cNvSpPr/>
            <p:nvPr/>
          </p:nvSpPr>
          <p:spPr>
            <a:xfrm>
              <a:off x="697350" y="1018350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Partnering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Community Lesson</a:t>
              </a:r>
              <a:endParaRPr sz="1000"/>
            </a:p>
          </p:txBody>
        </p:sp>
        <p:sp>
          <p:nvSpPr>
            <p:cNvPr id="243" name="Google Shape;243;p29"/>
            <p:cNvSpPr txBox="1"/>
            <p:nvPr/>
          </p:nvSpPr>
          <p:spPr>
            <a:xfrm>
              <a:off x="3924300" y="1121700"/>
              <a:ext cx="31665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Introduction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video &amp;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4" name="Google Shape;244;p29"/>
            <p:cNvSpPr/>
            <p:nvPr/>
          </p:nvSpPr>
          <p:spPr>
            <a:xfrm>
              <a:off x="697350" y="1018356"/>
              <a:ext cx="228900" cy="706500"/>
            </a:xfrm>
            <a:prstGeom prst="rect">
              <a:avLst/>
            </a:prstGeom>
            <a:solidFill>
              <a:srgbClr val="CAAFF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5" name="Google Shape;245;p29"/>
          <p:cNvSpPr/>
          <p:nvPr/>
        </p:nvSpPr>
        <p:spPr>
          <a:xfrm>
            <a:off x="653950" y="3649450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Unit Pre-Assessment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Assessment</a:t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6" name="Google Shape;246;p29"/>
          <p:cNvSpPr/>
          <p:nvPr/>
        </p:nvSpPr>
        <p:spPr>
          <a:xfrm>
            <a:off x="653950" y="4526475"/>
            <a:ext cx="6453900" cy="15588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Narrative Unit:</a:t>
            </a: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Campsite Bandit</a:t>
            </a:r>
            <a:endParaRPr b="1" sz="900" u="sng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Genre Unit</a:t>
            </a:r>
            <a:r>
              <a:rPr b="1"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· 5 Lessons</a:t>
            </a:r>
            <a:endParaRPr sz="1000"/>
          </a:p>
        </p:txBody>
      </p:sp>
      <p:sp>
        <p:nvSpPr>
          <p:cNvPr id="247" name="Google Shape;247;p29"/>
          <p:cNvSpPr/>
          <p:nvPr/>
        </p:nvSpPr>
        <p:spPr>
          <a:xfrm>
            <a:off x="653975" y="6255900"/>
            <a:ext cx="6465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Unit Post-Assessment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Assessment</a:t>
            </a:r>
            <a:endParaRPr sz="1500"/>
          </a:p>
        </p:txBody>
      </p:sp>
      <p:sp>
        <p:nvSpPr>
          <p:cNvPr id="248" name="Google Shape;248;p29"/>
          <p:cNvSpPr/>
          <p:nvPr/>
        </p:nvSpPr>
        <p:spPr>
          <a:xfrm>
            <a:off x="664525" y="7132925"/>
            <a:ext cx="64554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Onomatopoeia Practice</a:t>
            </a: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Practice Lesson</a:t>
            </a:r>
            <a:endParaRPr b="1" sz="1000">
              <a:solidFill>
                <a:schemeClr val="dk1"/>
              </a:solidFill>
              <a:highlight>
                <a:srgbClr val="D9EAD3"/>
              </a:highlight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9" name="Google Shape;249;p29"/>
          <p:cNvSpPr/>
          <p:nvPr/>
        </p:nvSpPr>
        <p:spPr>
          <a:xfrm>
            <a:off x="653975" y="8009950"/>
            <a:ext cx="6453900" cy="706500"/>
          </a:xfrm>
          <a:prstGeom prst="rect">
            <a:avLst/>
          </a:prstGeom>
          <a:solidFill>
            <a:srgbClr val="F0F0E6">
              <a:alpha val="60130"/>
            </a:srgbClr>
          </a:solidFill>
          <a:ln>
            <a:noFill/>
          </a:ln>
        </p:spPr>
        <p:txBody>
          <a:bodyPr anchorCtr="0" anchor="ctr" bIns="274300" lIns="365750" spcFirstLastPara="1" rIns="274300" wrap="square" tIns="2743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Make a Monster!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Independent Writing Prompt</a:t>
            </a:r>
            <a:endParaRPr sz="1500"/>
          </a:p>
        </p:txBody>
      </p:sp>
      <p:sp>
        <p:nvSpPr>
          <p:cNvPr id="250" name="Google Shape;250;p29"/>
          <p:cNvSpPr/>
          <p:nvPr/>
        </p:nvSpPr>
        <p:spPr>
          <a:xfrm>
            <a:off x="652475" y="3649438"/>
            <a:ext cx="228900" cy="7065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9"/>
          <p:cNvSpPr/>
          <p:nvPr/>
        </p:nvSpPr>
        <p:spPr>
          <a:xfrm>
            <a:off x="652475" y="4526482"/>
            <a:ext cx="228900" cy="15552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9"/>
          <p:cNvSpPr/>
          <p:nvPr/>
        </p:nvSpPr>
        <p:spPr>
          <a:xfrm>
            <a:off x="652475" y="6255885"/>
            <a:ext cx="228900" cy="706500"/>
          </a:xfrm>
          <a:prstGeom prst="rect">
            <a:avLst/>
          </a:prstGeom>
          <a:solidFill>
            <a:srgbClr val="92358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9"/>
          <p:cNvSpPr/>
          <p:nvPr/>
        </p:nvSpPr>
        <p:spPr>
          <a:xfrm>
            <a:off x="652475" y="7132930"/>
            <a:ext cx="228900" cy="702300"/>
          </a:xfrm>
          <a:prstGeom prst="rect">
            <a:avLst/>
          </a:prstGeom>
          <a:solidFill>
            <a:srgbClr val="7FAF4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9"/>
          <p:cNvSpPr/>
          <p:nvPr/>
        </p:nvSpPr>
        <p:spPr>
          <a:xfrm>
            <a:off x="652475" y="8009948"/>
            <a:ext cx="228900" cy="702300"/>
          </a:xfrm>
          <a:prstGeom prst="rect">
            <a:avLst/>
          </a:prstGeom>
          <a:solidFill>
            <a:srgbClr val="FFDF4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5" name="Google Shape;255;p29"/>
          <p:cNvGrpSpPr/>
          <p:nvPr/>
        </p:nvGrpSpPr>
        <p:grpSpPr>
          <a:xfrm>
            <a:off x="666025" y="1895375"/>
            <a:ext cx="6453900" cy="706500"/>
            <a:chOff x="697350" y="1895375"/>
            <a:chExt cx="6453900" cy="706500"/>
          </a:xfrm>
        </p:grpSpPr>
        <p:sp>
          <p:nvSpPr>
            <p:cNvPr id="256" name="Google Shape;256;p29"/>
            <p:cNvSpPr/>
            <p:nvPr/>
          </p:nvSpPr>
          <p:spPr>
            <a:xfrm>
              <a:off x="697350" y="1895375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1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Onomatopoeia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Essential Skill Lesson</a:t>
              </a:r>
              <a:endParaRPr sz="1500"/>
            </a:p>
          </p:txBody>
        </p:sp>
        <p:sp>
          <p:nvSpPr>
            <p:cNvPr id="257" name="Google Shape;257;p29"/>
            <p:cNvSpPr/>
            <p:nvPr/>
          </p:nvSpPr>
          <p:spPr>
            <a:xfrm>
              <a:off x="697350" y="1895375"/>
              <a:ext cx="228900" cy="7065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29"/>
            <p:cNvSpPr txBox="1"/>
            <p:nvPr/>
          </p:nvSpPr>
          <p:spPr>
            <a:xfrm>
              <a:off x="3917525" y="1989000"/>
              <a:ext cx="31455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Introduction video &amp; 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30 min or 1-2 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59" name="Google Shape;259;p29"/>
          <p:cNvGrpSpPr/>
          <p:nvPr/>
        </p:nvGrpSpPr>
        <p:grpSpPr>
          <a:xfrm>
            <a:off x="652475" y="2772419"/>
            <a:ext cx="6455375" cy="706506"/>
            <a:chOff x="652475" y="2772419"/>
            <a:chExt cx="6455375" cy="706506"/>
          </a:xfrm>
        </p:grpSpPr>
        <p:sp>
          <p:nvSpPr>
            <p:cNvPr id="260" name="Google Shape;260;p29"/>
            <p:cNvSpPr/>
            <p:nvPr/>
          </p:nvSpPr>
          <p:spPr>
            <a:xfrm>
              <a:off x="653950" y="2772425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Using </a:t>
              </a: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And</a:t>
              </a:r>
              <a:endParaRPr b="1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Essential Skill Lesson</a:t>
              </a:r>
              <a:endParaRPr sz="1500">
                <a:solidFill>
                  <a:schemeClr val="dk1"/>
                </a:solidFill>
              </a:endParaRPr>
            </a:p>
          </p:txBody>
        </p:sp>
        <p:sp>
          <p:nvSpPr>
            <p:cNvPr id="261" name="Google Shape;261;p29"/>
            <p:cNvSpPr/>
            <p:nvPr/>
          </p:nvSpPr>
          <p:spPr>
            <a:xfrm>
              <a:off x="652475" y="2772419"/>
              <a:ext cx="228900" cy="706500"/>
            </a:xfrm>
            <a:prstGeom prst="rect">
              <a:avLst/>
            </a:prstGeom>
            <a:solidFill>
              <a:srgbClr val="4999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29"/>
            <p:cNvSpPr txBox="1"/>
            <p:nvPr/>
          </p:nvSpPr>
          <p:spPr>
            <a:xfrm>
              <a:off x="3886200" y="2866000"/>
              <a:ext cx="3131700" cy="51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0" wrap="square" tIns="91425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Format: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Introduction video &amp;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activity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Length</a:t>
              </a:r>
              <a:r>
                <a:rPr b="1"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9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30 min or 1-2 sessions</a:t>
              </a:r>
              <a:endParaRPr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63" name="Google Shape;263;p29"/>
          <p:cNvSpPr txBox="1"/>
          <p:nvPr/>
        </p:nvSpPr>
        <p:spPr>
          <a:xfrm>
            <a:off x="3886200" y="5046275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Introduction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videos &amp;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writing activities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About 40 min per lesson or 1-2 weeks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4" name="Google Shape;264;p29"/>
          <p:cNvSpPr txBox="1"/>
          <p:nvPr/>
        </p:nvSpPr>
        <p:spPr>
          <a:xfrm>
            <a:off x="3886200" y="37430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 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65" name="Google Shape;265;p29"/>
          <p:cNvGrpSpPr/>
          <p:nvPr/>
        </p:nvGrpSpPr>
        <p:grpSpPr>
          <a:xfrm>
            <a:off x="658513" y="8886967"/>
            <a:ext cx="6455375" cy="706508"/>
            <a:chOff x="683800" y="8886967"/>
            <a:chExt cx="6455375" cy="706508"/>
          </a:xfrm>
        </p:grpSpPr>
        <p:sp>
          <p:nvSpPr>
            <p:cNvPr id="266" name="Google Shape;266;p29"/>
            <p:cNvSpPr/>
            <p:nvPr/>
          </p:nvSpPr>
          <p:spPr>
            <a:xfrm>
              <a:off x="685275" y="8886975"/>
              <a:ext cx="6453900" cy="706500"/>
            </a:xfrm>
            <a:prstGeom prst="rect">
              <a:avLst/>
            </a:prstGeom>
            <a:solidFill>
              <a:srgbClr val="F0F0E6">
                <a:alpha val="60130"/>
              </a:srgbClr>
            </a:solidFill>
            <a:ln>
              <a:noFill/>
            </a:ln>
          </p:spPr>
          <p:txBody>
            <a:bodyPr anchorCtr="0" anchor="ctr" bIns="274300" lIns="365750" spcFirstLastPara="1" rIns="274300" wrap="square" tIns="274300">
              <a:noAutofit/>
            </a:bodyPr>
            <a:lstStyle/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 u="sng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  <a:hlinkClick r:id="rId1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Setting Writing Goals</a:t>
              </a:r>
              <a:endParaRPr b="1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Writing Community Lesson</a:t>
              </a:r>
              <a:endParaRPr b="1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67" name="Google Shape;267;p29"/>
            <p:cNvSpPr/>
            <p:nvPr/>
          </p:nvSpPr>
          <p:spPr>
            <a:xfrm>
              <a:off x="683800" y="8886967"/>
              <a:ext cx="228900" cy="706500"/>
            </a:xfrm>
            <a:prstGeom prst="rect">
              <a:avLst/>
            </a:prstGeom>
            <a:solidFill>
              <a:srgbClr val="CAAFF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8" name="Google Shape;268;p29"/>
          <p:cNvSpPr txBox="1"/>
          <p:nvPr/>
        </p:nvSpPr>
        <p:spPr>
          <a:xfrm>
            <a:off x="3886200" y="63494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 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9" name="Google Shape;269;p29"/>
          <p:cNvSpPr txBox="1"/>
          <p:nvPr/>
        </p:nvSpPr>
        <p:spPr>
          <a:xfrm>
            <a:off x="3886200" y="7226525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 prompt &amp; independent writing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15 min or 1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70" name="Google Shape;270;p29"/>
          <p:cNvSpPr txBox="1"/>
          <p:nvPr/>
        </p:nvSpPr>
        <p:spPr>
          <a:xfrm>
            <a:off x="3886200" y="8103550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Writing prompt &amp; independent writing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15 min or 1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71" name="Google Shape;271;p29"/>
          <p:cNvSpPr txBox="1"/>
          <p:nvPr/>
        </p:nvSpPr>
        <p:spPr>
          <a:xfrm>
            <a:off x="3886200" y="8980575"/>
            <a:ext cx="3131700" cy="5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Format: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Introduction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video &amp;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writing activity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Length</a:t>
            </a:r>
            <a:r>
              <a:rPr b="1"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30 min or 1-2 </a:t>
            </a:r>
            <a:r>
              <a:rPr lang="en" sz="9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sessions</a:t>
            </a:r>
            <a:endParaRPr sz="9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272" name="Google Shape;272;p29" title="arrow.png"/>
          <p:cNvPicPr preferRelativeResize="0"/>
          <p:nvPr/>
        </p:nvPicPr>
        <p:blipFill rotWithShape="1">
          <a:blip r:embed="rId15">
            <a:alphaModFix/>
          </a:blip>
          <a:srcRect b="0" l="6047" r="6056" t="0"/>
          <a:stretch/>
        </p:blipFill>
        <p:spPr>
          <a:xfrm rot="1341108">
            <a:off x="1978350" y="896940"/>
            <a:ext cx="27432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29"/>
          <p:cNvSpPr txBox="1"/>
          <p:nvPr/>
        </p:nvSpPr>
        <p:spPr>
          <a:xfrm>
            <a:off x="2125795" y="779325"/>
            <a:ext cx="1296600" cy="14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9E9E9E"/>
                </a:solidFill>
                <a:latin typeface="Gochi Hand"/>
                <a:ea typeface="Gochi Hand"/>
                <a:cs typeface="Gochi Hand"/>
                <a:sym typeface="Gochi Hand"/>
              </a:rPr>
              <a:t>Click to open lesson</a:t>
            </a:r>
            <a:endParaRPr sz="600">
              <a:solidFill>
                <a:srgbClr val="9E9E9E"/>
              </a:solidFill>
              <a:latin typeface="Gochi Hand"/>
              <a:ea typeface="Gochi Hand"/>
              <a:cs typeface="Gochi Hand"/>
              <a:sym typeface="Gochi H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