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fbe8e3111_2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7fbe8e3111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2" name="Google Shape;92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3" name="Google Shape;93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04" name="Google Shape;104;p24"/>
          <p:cNvSpPr/>
          <p:nvPr/>
        </p:nvSpPr>
        <p:spPr>
          <a:xfrm>
            <a:off x="3544314" y="2417862"/>
            <a:ext cx="2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1" name="Google Shape;11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2" name="Google Shape;11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0" name="Google Shape;13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1" name="Google Shape;13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4" name="Google Shape;13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8" name="Google Shape;13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9" name="Google Shape;13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3" name="Google Shape;14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6" name="Google Shape;146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7.png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4.png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3544314" y="2417862"/>
            <a:ext cx="205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3.png"/><Relationship Id="rId13" Type="http://schemas.openxmlformats.org/officeDocument/2006/relationships/image" Target="../media/image15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11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32.png"/><Relationship Id="rId13" Type="http://schemas.openxmlformats.org/officeDocument/2006/relationships/image" Target="../media/image2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26.png"/><Relationship Id="rId5" Type="http://schemas.openxmlformats.org/officeDocument/2006/relationships/image" Target="../media/image31.png"/><Relationship Id="rId6" Type="http://schemas.openxmlformats.org/officeDocument/2006/relationships/image" Target="../media/image14.png"/><Relationship Id="rId7" Type="http://schemas.openxmlformats.org/officeDocument/2006/relationships/image" Target="../media/image29.png"/><Relationship Id="rId8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type="ctrTitle"/>
          </p:nvPr>
        </p:nvSpPr>
        <p:spPr>
          <a:xfrm>
            <a:off x="788250" y="1185250"/>
            <a:ext cx="4230600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/>
              <a:t>Vihapuheen roolit</a:t>
            </a:r>
            <a:endParaRPr b="1" sz="4800"/>
          </a:p>
        </p:txBody>
      </p:sp>
      <p:sp>
        <p:nvSpPr>
          <p:cNvPr id="158" name="Google Shape;158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Mikä on minun roolini ja mitä voin tehdä? &gt; SOS &gt; </a:t>
            </a:r>
            <a:r>
              <a:rPr b="1" i="0" lang="fi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Valitse rooli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801" y="90838"/>
            <a:ext cx="298400" cy="45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7"/>
          <p:cNvPicPr preferRelativeResize="0"/>
          <p:nvPr/>
        </p:nvPicPr>
        <p:blipFill rotWithShape="1">
          <a:blip r:embed="rId7">
            <a:alphaModFix/>
          </a:blip>
          <a:srcRect b="22318" l="0" r="0" t="0"/>
          <a:stretch/>
        </p:blipFill>
        <p:spPr>
          <a:xfrm>
            <a:off x="6667349" y="3013312"/>
            <a:ext cx="896177" cy="69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397120">
            <a:off x="5177855" y="1148687"/>
            <a:ext cx="895593" cy="81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22800" y="1751411"/>
            <a:ext cx="896183" cy="8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87930" y="3371330"/>
            <a:ext cx="933101" cy="85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75522" y="541825"/>
            <a:ext cx="670834" cy="854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428877">
            <a:off x="5372924" y="3921698"/>
            <a:ext cx="896182" cy="82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133603" y="2710078"/>
            <a:ext cx="744431" cy="63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970182" y="2046912"/>
            <a:ext cx="984107" cy="89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7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7"/>
          <p:cNvSpPr txBox="1"/>
          <p:nvPr/>
        </p:nvSpPr>
        <p:spPr>
          <a:xfrm rot="-5400000">
            <a:off x="-1622725" y="2947025"/>
            <a:ext cx="370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6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6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6"/>
          <p:cNvPicPr preferRelativeResize="0"/>
          <p:nvPr/>
        </p:nvPicPr>
        <p:blipFill rotWithShape="1">
          <a:blip r:embed="rId8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6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6"/>
          <p:cNvSpPr txBox="1"/>
          <p:nvPr/>
        </p:nvSpPr>
        <p:spPr>
          <a:xfrm rot="-5400000">
            <a:off x="-1621225" y="2948525"/>
            <a:ext cx="3706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8"/>
          <p:cNvSpPr txBox="1"/>
          <p:nvPr/>
        </p:nvSpPr>
        <p:spPr>
          <a:xfrm>
            <a:off x="509575" y="147800"/>
            <a:ext cx="86343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3000">
                <a:solidFill>
                  <a:srgbClr val="76B042"/>
                </a:solidFill>
              </a:rPr>
              <a:t>Vihapuheen määritelmä: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8"/>
          <p:cNvSpPr txBox="1"/>
          <p:nvPr/>
        </p:nvSpPr>
        <p:spPr>
          <a:xfrm>
            <a:off x="1091850" y="1332525"/>
            <a:ext cx="93108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8"/>
          <p:cNvSpPr txBox="1"/>
          <p:nvPr/>
        </p:nvSpPr>
        <p:spPr>
          <a:xfrm>
            <a:off x="938075" y="2814963"/>
            <a:ext cx="8058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dk1"/>
                </a:solidFill>
              </a:rPr>
              <a:t>.x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8" name="Google Shape;178;p38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8"/>
          <p:cNvSpPr txBox="1"/>
          <p:nvPr/>
        </p:nvSpPr>
        <p:spPr>
          <a:xfrm rot="-5400000">
            <a:off x="-1536175" y="3033575"/>
            <a:ext cx="353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9"/>
          <p:cNvSpPr txBox="1"/>
          <p:nvPr/>
        </p:nvSpPr>
        <p:spPr>
          <a:xfrm>
            <a:off x="482325" y="286575"/>
            <a:ext cx="8661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i" sz="3000"/>
              <a:t>Vihapuheen</a:t>
            </a:r>
            <a:r>
              <a:rPr b="0" i="0" lang="fi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fi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roolit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9"/>
          <p:cNvSpPr txBox="1"/>
          <p:nvPr/>
        </p:nvSpPr>
        <p:spPr>
          <a:xfrm>
            <a:off x="1428375" y="1308050"/>
            <a:ext cx="3387300" cy="36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Viha</a:t>
            </a:r>
            <a:r>
              <a:rPr lang="fi" sz="2400">
                <a:solidFill>
                  <a:schemeClr val="dk1"/>
                </a:solidFill>
              </a:rPr>
              <a:t>puheen tuottaja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Vihapuheen </a:t>
            </a:r>
            <a:r>
              <a:rPr lang="fi" sz="2400">
                <a:solidFill>
                  <a:schemeClr val="dk1"/>
                </a:solidFill>
              </a:rPr>
              <a:t>kohde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Sivustakatsoja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Puuttuja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" sz="2400">
                <a:solidFill>
                  <a:schemeClr val="dk1"/>
                </a:solidFill>
              </a:rPr>
              <a:t>Puolustaja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9"/>
          <p:cNvPicPr preferRelativeResize="0"/>
          <p:nvPr/>
        </p:nvPicPr>
        <p:blipFill rotWithShape="1">
          <a:blip r:embed="rId3">
            <a:alphaModFix/>
          </a:blip>
          <a:srcRect b="22318" l="0" r="0" t="0"/>
          <a:stretch/>
        </p:blipFill>
        <p:spPr>
          <a:xfrm>
            <a:off x="755766" y="1830325"/>
            <a:ext cx="591409" cy="4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404" y="1122202"/>
            <a:ext cx="501974" cy="45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699" y="2592720"/>
            <a:ext cx="373550" cy="402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9"/>
          <p:cNvSpPr txBox="1"/>
          <p:nvPr/>
        </p:nvSpPr>
        <p:spPr>
          <a:xfrm>
            <a:off x="5824900" y="1270650"/>
            <a:ext cx="3549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" sz="2400">
                <a:solidFill>
                  <a:schemeClr val="dk1"/>
                </a:solidFill>
              </a:rPr>
              <a:t>Yllyttäjä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" sz="2400">
                <a:solidFill>
                  <a:schemeClr val="dk1"/>
                </a:solidFill>
              </a:rPr>
              <a:t>Hämmen</a:t>
            </a:r>
            <a:r>
              <a:rPr b="0" i="0" lang="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täjä, troll</a:t>
            </a:r>
            <a:r>
              <a:rPr lang="fi" sz="2400">
                <a:solidFill>
                  <a:schemeClr val="dk1"/>
                </a:solidFill>
              </a:rPr>
              <a:t>aaja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Ihailija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Seuraaja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Pelle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0497" y="4059791"/>
            <a:ext cx="501974" cy="4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32248" y="1083651"/>
            <a:ext cx="501974" cy="45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6474" y="1816892"/>
            <a:ext cx="373550" cy="47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23449" y="2532825"/>
            <a:ext cx="519598" cy="4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23450" y="3248787"/>
            <a:ext cx="519599" cy="44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260678" y="3998136"/>
            <a:ext cx="445125" cy="40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9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9"/>
          <p:cNvSpPr txBox="1"/>
          <p:nvPr/>
        </p:nvSpPr>
        <p:spPr>
          <a:xfrm rot="-5400000">
            <a:off x="-1548325" y="3021425"/>
            <a:ext cx="3561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  <p:pic>
        <p:nvPicPr>
          <p:cNvPr id="198" name="Google Shape;198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6397" y="3323653"/>
            <a:ext cx="501974" cy="4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/>
        </p:nvSpPr>
        <p:spPr>
          <a:xfrm>
            <a:off x="487350" y="118200"/>
            <a:ext cx="86565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i" sz="30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Mistä tietää</a:t>
            </a:r>
            <a:r>
              <a:rPr b="0" i="0" lang="fi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onko kyse vihapuhetilanteesta tai onko sellainen kehittymässä?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0"/>
          <p:cNvSpPr txBox="1"/>
          <p:nvPr/>
        </p:nvSpPr>
        <p:spPr>
          <a:xfrm>
            <a:off x="1223200" y="1592475"/>
            <a:ext cx="352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Luota tunteisiisi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Arvioi tilanne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Millaisella strategialla yrittäisit vaikuttaa tilanteen lopputulokseen?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0"/>
          <p:cNvSpPr txBox="1"/>
          <p:nvPr/>
        </p:nvSpPr>
        <p:spPr>
          <a:xfrm>
            <a:off x="5428000" y="959688"/>
            <a:ext cx="3849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Mitä voit sanoa tai tehdä?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Miten sanot tai teet sen?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Milloin sinun pitäisi toimia?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01" y="1592472"/>
            <a:ext cx="507297" cy="47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349" y="2260901"/>
            <a:ext cx="472394" cy="4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0"/>
          <p:cNvPicPr preferRelativeResize="0"/>
          <p:nvPr/>
        </p:nvPicPr>
        <p:blipFill rotWithShape="1">
          <a:blip r:embed="rId5">
            <a:alphaModFix/>
          </a:blip>
          <a:srcRect b="12049" l="0" r="0" t="0"/>
          <a:stretch/>
        </p:blipFill>
        <p:spPr>
          <a:xfrm>
            <a:off x="673312" y="2883325"/>
            <a:ext cx="592475" cy="52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6664" y="1520564"/>
            <a:ext cx="592450" cy="50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0"/>
          <p:cNvPicPr preferRelativeResize="0"/>
          <p:nvPr/>
        </p:nvPicPr>
        <p:blipFill rotWithShape="1">
          <a:blip r:embed="rId7">
            <a:alphaModFix/>
          </a:blip>
          <a:srcRect b="21297" l="0" r="0" t="0"/>
          <a:stretch/>
        </p:blipFill>
        <p:spPr>
          <a:xfrm>
            <a:off x="4780760" y="2190425"/>
            <a:ext cx="684275" cy="53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0"/>
          <p:cNvPicPr preferRelativeResize="0"/>
          <p:nvPr/>
        </p:nvPicPr>
        <p:blipFill rotWithShape="1">
          <a:blip r:embed="rId8">
            <a:alphaModFix/>
          </a:blip>
          <a:srcRect b="25188" l="0" r="0" t="0"/>
          <a:stretch/>
        </p:blipFill>
        <p:spPr>
          <a:xfrm>
            <a:off x="4762950" y="2817375"/>
            <a:ext cx="719897" cy="5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0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0"/>
          <p:cNvSpPr txBox="1"/>
          <p:nvPr/>
        </p:nvSpPr>
        <p:spPr>
          <a:xfrm rot="-5400000">
            <a:off x="-1578775" y="2990975"/>
            <a:ext cx="362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/>
          <p:nvPr/>
        </p:nvSpPr>
        <p:spPr>
          <a:xfrm>
            <a:off x="509575" y="147800"/>
            <a:ext cx="86343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3000">
                <a:solidFill>
                  <a:srgbClr val="76B042"/>
                </a:solidFill>
              </a:rPr>
              <a:t>Pohtikaa ryhmissä: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1"/>
          <p:cNvSpPr txBox="1"/>
          <p:nvPr/>
        </p:nvSpPr>
        <p:spPr>
          <a:xfrm>
            <a:off x="1091850" y="1332525"/>
            <a:ext cx="93108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 sz="1800">
                <a:solidFill>
                  <a:schemeClr val="dk1"/>
                </a:solidFill>
              </a:rPr>
              <a:t>Jakautukaa neljään ryhmään.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 sz="1800">
                <a:solidFill>
                  <a:schemeClr val="dk1"/>
                </a:solidFill>
              </a:rPr>
              <a:t>Ottakaa jokaiselle ryhmälle yksi tilannekuvaus (diat 5-8).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 sz="1800">
                <a:solidFill>
                  <a:schemeClr val="dk1"/>
                </a:solidFill>
              </a:rPr>
              <a:t>Keskustelkaa: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dk1"/>
                </a:solidFill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1"/>
          <p:cNvSpPr txBox="1"/>
          <p:nvPr/>
        </p:nvSpPr>
        <p:spPr>
          <a:xfrm>
            <a:off x="938075" y="2814963"/>
            <a:ext cx="8058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i" sz="1800">
                <a:solidFill>
                  <a:schemeClr val="dk1"/>
                </a:solidFill>
              </a:rPr>
              <a:t>Mitä vihapuheeseen liittyviä rooleja huomaatte?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i" sz="1800">
                <a:solidFill>
                  <a:schemeClr val="dk1"/>
                </a:solidFill>
              </a:rPr>
              <a:t>Mitä päähenkilön pitäisi tehdä?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i" sz="1800">
                <a:solidFill>
                  <a:schemeClr val="dk1"/>
                </a:solidFill>
              </a:rPr>
              <a:t>Mitä muiden pitäisi tehdä?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dk1"/>
                </a:solidFill>
              </a:rPr>
              <a:t>4. Purku: Jokainen ryhmä esittelee muille oman tilannekuvauksensa ja ratkaisuehdotuksensa.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1" name="Google Shape;221;p41"/>
          <p:cNvSpPr/>
          <p:nvPr/>
        </p:nvSpPr>
        <p:spPr>
          <a:xfrm rot="-5400000">
            <a:off x="-1317025" y="3331951"/>
            <a:ext cx="3125100" cy="498000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1"/>
          <p:cNvSpPr txBox="1"/>
          <p:nvPr/>
        </p:nvSpPr>
        <p:spPr>
          <a:xfrm rot="-5400000">
            <a:off x="-1536175" y="3033575"/>
            <a:ext cx="353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/>
          <p:nvPr/>
        </p:nvSpPr>
        <p:spPr>
          <a:xfrm>
            <a:off x="415650" y="171700"/>
            <a:ext cx="87282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fi" sz="3600">
                <a:solidFill>
                  <a:srgbClr val="76B042"/>
                </a:solidFill>
              </a:rPr>
              <a:t>Tilanne</a:t>
            </a:r>
            <a:r>
              <a:rPr b="1" i="0" lang="fi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b="1" i="0" sz="36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2"/>
          <p:cNvSpPr txBox="1"/>
          <p:nvPr/>
        </p:nvSpPr>
        <p:spPr>
          <a:xfrm>
            <a:off x="767350" y="984225"/>
            <a:ext cx="63693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i" sz="1600">
                <a:solidFill>
                  <a:schemeClr val="dk1"/>
                </a:solidFill>
              </a:rPr>
              <a:t>Yläkouluikäinen poika</a:t>
            </a: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kertoo parhaalle kaverilleen olevansa homo.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Seuraavana päivänä osa oppilaista alka</a:t>
            </a:r>
            <a:r>
              <a:rPr lang="fi" sz="1600">
                <a:solidFill>
                  <a:schemeClr val="dk1"/>
                </a:solidFill>
              </a:rPr>
              <a:t>a</a:t>
            </a: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" sz="1600">
                <a:solidFill>
                  <a:schemeClr val="dk1"/>
                </a:solidFill>
              </a:rPr>
              <a:t>vältellä häntä ja kuiskia hänen selkänsä takana. </a:t>
            </a: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Hänen </a:t>
            </a:r>
            <a:r>
              <a:rPr lang="fi" sz="1600">
                <a:solidFill>
                  <a:schemeClr val="dk1"/>
                </a:solidFill>
              </a:rPr>
              <a:t>reppuunsa</a:t>
            </a: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" sz="1600">
                <a:solidFill>
                  <a:schemeClr val="dk1"/>
                </a:solidFill>
              </a:rPr>
              <a:t>ilmestyi</a:t>
            </a: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loukkaavia vitsejä, pornokuvia ja homofobisia kommentteja.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i" sz="1600">
                <a:solidFill>
                  <a:schemeClr val="dk1"/>
                </a:solidFill>
              </a:rPr>
              <a:t>Pojalla  on paha olla.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29" name="Google Shape;22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4675" y="1063225"/>
            <a:ext cx="1420125" cy="33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2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2"/>
          <p:cNvSpPr txBox="1"/>
          <p:nvPr/>
        </p:nvSpPr>
        <p:spPr>
          <a:xfrm rot="-5400000">
            <a:off x="-1578775" y="2990975"/>
            <a:ext cx="362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/>
        </p:nvSpPr>
        <p:spPr>
          <a:xfrm>
            <a:off x="701925" y="1062225"/>
            <a:ext cx="6783600" cy="3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Pikkukaupunkiin on muuttanut pakolaisperhe, joka jätti kotimaansa päästäkseen pois sodan jaloista.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i" sz="1600">
                <a:solidFill>
                  <a:schemeClr val="dk1"/>
                </a:solidFill>
              </a:rPr>
              <a:t>K</a:t>
            </a: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aupungin asukkaiden keskustelupalstoille on </a:t>
            </a:r>
            <a:r>
              <a:rPr lang="fi" sz="1600">
                <a:solidFill>
                  <a:schemeClr val="dk1"/>
                </a:solidFill>
              </a:rPr>
              <a:t>kirjoitettu</a:t>
            </a: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monia loukkaavia kommentteja, joiden kohteena ovat kyseisestä maasta tulevat ihmiset.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Perheen teini-ikäistä tyttöä ja poikaa on myös kiusattu koulussa</a:t>
            </a:r>
            <a:r>
              <a:rPr lang="fi" sz="1600">
                <a:solidFill>
                  <a:schemeClr val="dk1"/>
                </a:solidFill>
              </a:rPr>
              <a:t>: </a:t>
            </a: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fi" sz="1600">
                <a:solidFill>
                  <a:schemeClr val="dk1"/>
                </a:solidFill>
              </a:rPr>
              <a:t>önitty, haukuttu ja lähetetty ilkeitä viestejä</a:t>
            </a: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Kumpikin on selvästi onneton, tuntee olevansa vailla ystäviä, ja nyt kumpaakin pelottaa poistua kotoa...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840" y="774599"/>
            <a:ext cx="878951" cy="351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3"/>
          <p:cNvSpPr txBox="1"/>
          <p:nvPr/>
        </p:nvSpPr>
        <p:spPr>
          <a:xfrm>
            <a:off x="415650" y="171700"/>
            <a:ext cx="87282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fi" sz="3600">
                <a:solidFill>
                  <a:srgbClr val="76B042"/>
                </a:solidFill>
              </a:rPr>
              <a:t>Tilanne</a:t>
            </a:r>
            <a:r>
              <a:rPr b="1" i="0" lang="fi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i" sz="3600">
                <a:solidFill>
                  <a:srgbClr val="76B042"/>
                </a:solidFill>
              </a:rPr>
              <a:t>2</a:t>
            </a:r>
            <a:endParaRPr b="1" i="0" sz="36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3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3"/>
          <p:cNvSpPr txBox="1"/>
          <p:nvPr/>
        </p:nvSpPr>
        <p:spPr>
          <a:xfrm rot="-5400000">
            <a:off x="-1621225" y="2948525"/>
            <a:ext cx="3706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/>
          <p:nvPr/>
        </p:nvSpPr>
        <p:spPr>
          <a:xfrm>
            <a:off x="2821325" y="999775"/>
            <a:ext cx="6201000" cy="3351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Fyysisesti vammainen teini pelaa osana klaania suositussa räiskintäpelissä.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Viime aikoina yksi klaanin jäsenistä on alkanut heittää ryhmächatissa karkeita vitsejä vammaisista. Osa klaanin muista jä</a:t>
            </a:r>
            <a:r>
              <a:rPr lang="fi" sz="1600">
                <a:solidFill>
                  <a:schemeClr val="dk1"/>
                </a:solidFill>
              </a:rPr>
              <a:t>senistä tykkää viesteistä</a:t>
            </a: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osa </a:t>
            </a:r>
            <a:r>
              <a:rPr lang="fi" sz="1600">
                <a:solidFill>
                  <a:schemeClr val="dk1"/>
                </a:solidFill>
              </a:rPr>
              <a:t>ei sano mitään</a:t>
            </a: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i" sz="1600">
                <a:solidFill>
                  <a:schemeClr val="dk1"/>
                </a:solidFill>
              </a:rPr>
              <a:t>T</a:t>
            </a: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eini </a:t>
            </a:r>
            <a:r>
              <a:rPr lang="fi" sz="1600">
                <a:solidFill>
                  <a:schemeClr val="dk1"/>
                </a:solidFill>
              </a:rPr>
              <a:t>lähetti viestin vitsailijalle</a:t>
            </a: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kertoi omasta vammastaan ja pyysi lopettamaan. Pelaaja </a:t>
            </a:r>
            <a:r>
              <a:rPr lang="fi" sz="1600">
                <a:solidFill>
                  <a:schemeClr val="dk1"/>
                </a:solidFill>
              </a:rPr>
              <a:t>ei vastaa, </a:t>
            </a:r>
            <a:r>
              <a:rPr b="0" i="0" lang="fi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 jatkaa vitsien kertomista ryhmälle.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325" y="1139588"/>
            <a:ext cx="2042500" cy="302636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4"/>
          <p:cNvSpPr txBox="1"/>
          <p:nvPr/>
        </p:nvSpPr>
        <p:spPr>
          <a:xfrm>
            <a:off x="415650" y="171700"/>
            <a:ext cx="87282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fi" sz="3600">
                <a:solidFill>
                  <a:srgbClr val="76B042"/>
                </a:solidFill>
              </a:rPr>
              <a:t>Tilanne</a:t>
            </a:r>
            <a:r>
              <a:rPr b="1" i="0" lang="fi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i" sz="3600">
                <a:solidFill>
                  <a:srgbClr val="76B042"/>
                </a:solidFill>
              </a:rPr>
              <a:t>3</a:t>
            </a:r>
            <a:endParaRPr b="1" i="0" sz="36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4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4"/>
          <p:cNvSpPr txBox="1"/>
          <p:nvPr/>
        </p:nvSpPr>
        <p:spPr>
          <a:xfrm rot="-5400000">
            <a:off x="-1621225" y="2948525"/>
            <a:ext cx="3706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/>
          <p:nvPr/>
        </p:nvSpPr>
        <p:spPr>
          <a:xfrm>
            <a:off x="2339900" y="1253359"/>
            <a:ext cx="6482400" cy="3148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>
                <a:solidFill>
                  <a:schemeClr val="dk1"/>
                </a:solidFill>
              </a:rPr>
              <a:t>Eräällä tytöllä </a:t>
            </a:r>
            <a:r>
              <a:rPr lang="fi">
                <a:solidFill>
                  <a:schemeClr val="dk1"/>
                </a:solidFill>
              </a:rPr>
              <a:t>on suuri (ja kasvava) seuraajakunta sosiaalisessa mediassa. Hän</a:t>
            </a: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fi">
                <a:solidFill>
                  <a:schemeClr val="dk1"/>
                </a:solidFill>
              </a:rPr>
              <a:t> </a:t>
            </a: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esiintynyt useissa tv-ohjelmissa.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Suosion kasvun myötä hän</a:t>
            </a:r>
            <a:r>
              <a:rPr lang="fi">
                <a:solidFill>
                  <a:schemeClr val="dk1"/>
                </a:solidFill>
              </a:rPr>
              <a:t> on muuttanut tyyliään. Uskaliaat vähäpukeiset herutuskuvat ovat vaihtuneet fitnesskuviin.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Tämän seurauksena hän on alkanut saada kuviinsa ja postauksiinsa vihamielisiä kommentteja, jotka kohdistuvat hänen ulkonäköönsä,</a:t>
            </a:r>
            <a:r>
              <a:rPr lang="fi">
                <a:solidFill>
                  <a:schemeClr val="dk1"/>
                </a:solidFill>
              </a:rPr>
              <a:t> </a:t>
            </a: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sukupuoleensa, taustaansa ja </a:t>
            </a:r>
            <a:r>
              <a:rPr lang="fi">
                <a:solidFill>
                  <a:schemeClr val="dk1"/>
                </a:solidFill>
              </a:rPr>
              <a:t>mielipiteisiinsä</a:t>
            </a: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fi">
                <a:solidFill>
                  <a:schemeClr val="dk1"/>
                </a:solidFill>
              </a:rPr>
              <a:t> Tyttö</a:t>
            </a: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julkaissut video</a:t>
            </a:r>
            <a:r>
              <a:rPr lang="fi">
                <a:solidFill>
                  <a:schemeClr val="dk1"/>
                </a:solidFill>
              </a:rPr>
              <a:t>n</a:t>
            </a: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jossa pyydetään ihmisiä </a:t>
            </a:r>
            <a:r>
              <a:rPr lang="fi">
                <a:solidFill>
                  <a:schemeClr val="dk1"/>
                </a:solidFill>
              </a:rPr>
              <a:t>kommentoimaan asiallisesti</a:t>
            </a: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mutta se näyttää vain pahentavan </a:t>
            </a:r>
            <a:r>
              <a:rPr lang="fi">
                <a:solidFill>
                  <a:schemeClr val="dk1"/>
                </a:solidFill>
              </a:rPr>
              <a:t>tilannetta</a:t>
            </a: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ole nähnyt kaveriesi kirjoittavan loukkaavia kommentteja, mutta </a:t>
            </a:r>
            <a:r>
              <a:rPr lang="fi">
                <a:solidFill>
                  <a:schemeClr val="dk1"/>
                </a:solidFill>
              </a:rPr>
              <a:t>he </a:t>
            </a: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tykkäävä</a:t>
            </a:r>
            <a:r>
              <a:rPr lang="fi">
                <a:solidFill>
                  <a:schemeClr val="dk1"/>
                </a:solidFill>
              </a:rPr>
              <a:t>t</a:t>
            </a: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ja välittävä</a:t>
            </a:r>
            <a:r>
              <a:rPr lang="fi">
                <a:solidFill>
                  <a:schemeClr val="dk1"/>
                </a:solidFill>
              </a:rPr>
              <a:t>t</a:t>
            </a:r>
            <a:r>
              <a:rPr b="0" i="0" lang="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eteenpäin loukkaavia kommentteja ja vitsejä hänestä...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750" y="713488"/>
            <a:ext cx="1504950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5"/>
          <p:cNvSpPr txBox="1"/>
          <p:nvPr/>
        </p:nvSpPr>
        <p:spPr>
          <a:xfrm>
            <a:off x="415650" y="171700"/>
            <a:ext cx="87282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fi" sz="3600">
                <a:solidFill>
                  <a:srgbClr val="76B042"/>
                </a:solidFill>
              </a:rPr>
              <a:t>Tilanne</a:t>
            </a:r>
            <a:r>
              <a:rPr b="1" i="0" lang="fi" sz="36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i" sz="3600">
                <a:solidFill>
                  <a:srgbClr val="76B042"/>
                </a:solidFill>
              </a:rPr>
              <a:t>4</a:t>
            </a:r>
            <a:endParaRPr b="1" i="0" sz="36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5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5"/>
          <p:cNvSpPr txBox="1"/>
          <p:nvPr/>
        </p:nvSpPr>
        <p:spPr>
          <a:xfrm rot="-5400000">
            <a:off x="-1578775" y="2990975"/>
            <a:ext cx="362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