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81" r:id="rId4"/>
    <p:sldMasterId id="2147483682" r:id="rId5"/>
    <p:sldMasterId id="2147483683" r:id="rId6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4.xml"/><Relationship Id="rId10" Type="http://schemas.openxmlformats.org/officeDocument/2006/relationships/slide" Target="slides/slide3.xml"/><Relationship Id="rId13" Type="http://schemas.openxmlformats.org/officeDocument/2006/relationships/slide" Target="slides/slide6.xml"/><Relationship Id="rId12" Type="http://schemas.openxmlformats.org/officeDocument/2006/relationships/slide" Target="slides/slide5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5" Type="http://schemas.openxmlformats.org/officeDocument/2006/relationships/slide" Target="slides/slide8.xml"/><Relationship Id="rId14" Type="http://schemas.openxmlformats.org/officeDocument/2006/relationships/slide" Target="slides/slide7.xml"/><Relationship Id="rId17" Type="http://schemas.openxmlformats.org/officeDocument/2006/relationships/slide" Target="slides/slide10.xml"/><Relationship Id="rId16" Type="http://schemas.openxmlformats.org/officeDocument/2006/relationships/slide" Target="slides/slide9.xml"/><Relationship Id="rId5" Type="http://schemas.openxmlformats.org/officeDocument/2006/relationships/slideMaster" Target="slideMasters/slideMaster2.xml"/><Relationship Id="rId6" Type="http://schemas.openxmlformats.org/officeDocument/2006/relationships/slideMaster" Target="slideMasters/slideMaster3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2" name="Google Shape;1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3" name="Google Shape;173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2" name="Google Shape;18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1" name="Google Shape;20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7fbe8e3111_2_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6" name="Google Shape;216;g7fbe8e3111_2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5" name="Google Shape;225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4" name="Google Shape;234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3" name="Google Shape;24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2" name="Google Shape;252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1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1" name="Google Shape;261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" name="Google Shape;41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2" name="Google Shape;42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3" name="Google Shape;43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7" name="Google Shape;47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1" name="Google Shape;51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4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65" name="Google Shape;65;p14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66" name="Google Shape;66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69" name="Google Shape;69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2" name="Google Shape;72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3" name="Google Shape;73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6" name="Google Shape;76;p17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7" name="Google Shape;77;p17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8" name="Google Shape;78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81" name="Google Shape;81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84" name="Google Shape;84;p19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85" name="Google Shape;85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0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88" name="Google Shape;88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1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" name="Google Shape;91;p21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92" name="Google Shape;92;p21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93" name="Google Shape;93;p21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4" name="Google Shape;94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97" name="Google Shape;97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3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00" name="Google Shape;100;p23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01" name="Google Shape;101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  <p:sp>
        <p:nvSpPr>
          <p:cNvPr id="104" name="Google Shape;104;p24"/>
          <p:cNvSpPr/>
          <p:nvPr/>
        </p:nvSpPr>
        <p:spPr>
          <a:xfrm>
            <a:off x="3544314" y="2417862"/>
            <a:ext cx="20553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6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1" name="Google Shape;111;p26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12" name="Google Shape;112;p2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7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15" name="Google Shape;115;p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18" name="Google Shape;118;p2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19" name="Google Shape;119;p2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22" name="Google Shape;122;p29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23" name="Google Shape;123;p29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24" name="Google Shape;124;p2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3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27" name="Google Shape;127;p3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1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30" name="Google Shape;130;p31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31" name="Google Shape;131;p3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32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34" name="Google Shape;134;p3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33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33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38" name="Google Shape;138;p33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39" name="Google Shape;139;p33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40" name="Google Shape;140;p3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34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143" name="Google Shape;143;p3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35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46" name="Google Shape;146;p35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47" name="Google Shape;147;p3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3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7.xml"/><Relationship Id="rId10" Type="http://schemas.openxmlformats.org/officeDocument/2006/relationships/slideLayout" Target="../slideLayouts/slideLayout6.xml"/><Relationship Id="rId13" Type="http://schemas.openxmlformats.org/officeDocument/2006/relationships/slideLayout" Target="../slideLayouts/slideLayout9.xml"/><Relationship Id="rId12" Type="http://schemas.openxmlformats.org/officeDocument/2006/relationships/slideLayout" Target="../slideLayouts/slideLayout8.xml"/><Relationship Id="rId1" Type="http://schemas.openxmlformats.org/officeDocument/2006/relationships/image" Target="../media/image12.png"/><Relationship Id="rId2" Type="http://schemas.openxmlformats.org/officeDocument/2006/relationships/image" Target="../media/image3.png"/><Relationship Id="rId3" Type="http://schemas.openxmlformats.org/officeDocument/2006/relationships/image" Target="../media/image6.png"/><Relationship Id="rId4" Type="http://schemas.openxmlformats.org/officeDocument/2006/relationships/image" Target="../media/image11.png"/><Relationship Id="rId9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0.xml"/><Relationship Id="rId16" Type="http://schemas.openxmlformats.org/officeDocument/2006/relationships/theme" Target="../theme/theme2.xml"/><Relationship Id="rId5" Type="http://schemas.openxmlformats.org/officeDocument/2006/relationships/slideLayout" Target="../slideLayouts/slideLayout1.xml"/><Relationship Id="rId6" Type="http://schemas.openxmlformats.org/officeDocument/2006/relationships/slideLayout" Target="../slideLayouts/slideLayout2.xml"/><Relationship Id="rId7" Type="http://schemas.openxmlformats.org/officeDocument/2006/relationships/slideLayout" Target="../slideLayouts/slideLayout3.xml"/><Relationship Id="rId8" Type="http://schemas.openxmlformats.org/officeDocument/2006/relationships/slideLayout" Target="../slideLayouts/slideLayout4.xml"/></Relationships>
</file>

<file path=ppt/slideMasters/_rels/slideMaster2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17.xml"/><Relationship Id="rId13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19.xml"/><Relationship Id="rId1" Type="http://schemas.openxmlformats.org/officeDocument/2006/relationships/image" Target="../media/image13.png"/><Relationship Id="rId2" Type="http://schemas.openxmlformats.org/officeDocument/2006/relationships/image" Target="../media/image3.png"/><Relationship Id="rId3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1.xml"/><Relationship Id="rId16" Type="http://schemas.openxmlformats.org/officeDocument/2006/relationships/theme" Target="../theme/theme3.xml"/><Relationship Id="rId5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4.xml"/><Relationship Id="rId8" Type="http://schemas.openxmlformats.org/officeDocument/2006/relationships/slideLayout" Target="../slideLayouts/slideLayout15.xml"/></Relationships>
</file>

<file path=ppt/slideMasters/_rels/slideMaster3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2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rgbClr val="FFFFFF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  <p:pic>
        <p:nvPicPr>
          <p:cNvPr id="9" name="Google Shape;9;p1"/>
          <p:cNvPicPr preferRelativeResize="0"/>
          <p:nvPr/>
        </p:nvPicPr>
        <p:blipFill rotWithShape="1">
          <a:blip r:embed="rId1">
            <a:alphaModFix/>
          </a:blip>
          <a:srcRect b="29" l="0" r="0" t="39"/>
          <a:stretch/>
        </p:blipFill>
        <p:spPr>
          <a:xfrm>
            <a:off x="1" y="0"/>
            <a:ext cx="497998" cy="5143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0;p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570800" y="4743825"/>
            <a:ext cx="1761387" cy="33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1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73610" y="4743825"/>
            <a:ext cx="801965" cy="331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2;p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286" y="512500"/>
            <a:ext cx="421426" cy="353098"/>
          </a:xfrm>
          <a:prstGeom prst="rect">
            <a:avLst/>
          </a:prstGeom>
          <a:noFill/>
          <a:ln>
            <a:noFill/>
          </a:ln>
        </p:spPr>
      </p:pic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5"/>
    <p:sldLayoutId id="2147483649" r:id="rId6"/>
    <p:sldLayoutId id="2147483650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rgbClr val="FFFFFF"/>
        </a:solid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6" name="Google Shape;56;p1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7" name="Google Shape;57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  <p:pic>
        <p:nvPicPr>
          <p:cNvPr id="58" name="Google Shape;58;p13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1" y="0"/>
            <a:ext cx="497998" cy="5143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570800" y="4743825"/>
            <a:ext cx="1761387" cy="33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73610" y="4743825"/>
            <a:ext cx="801965" cy="331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09100" y="519950"/>
            <a:ext cx="279801" cy="422851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3"/>
          <p:cNvSpPr/>
          <p:nvPr/>
        </p:nvSpPr>
        <p:spPr>
          <a:xfrm>
            <a:off x="3544314" y="2417862"/>
            <a:ext cx="20553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66" r:id="rId12"/>
    <p:sldLayoutId id="2147483667" r:id="rId13"/>
    <p:sldLayoutId id="2147483668" r:id="rId14"/>
    <p:sldLayoutId id="2147483669" r:id="rId15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rgbClr val="FFFFFF"/>
        </a:solidFill>
      </p:bgPr>
    </p:bg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7" name="Google Shape;107;p2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8" name="Google Shape;108;p2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i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1" Type="http://schemas.openxmlformats.org/officeDocument/2006/relationships/image" Target="../media/image9.png"/><Relationship Id="rId10" Type="http://schemas.openxmlformats.org/officeDocument/2006/relationships/image" Target="../media/image14.png"/><Relationship Id="rId13" Type="http://schemas.openxmlformats.org/officeDocument/2006/relationships/image" Target="../media/image5.png"/><Relationship Id="rId1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3.png"/><Relationship Id="rId4" Type="http://schemas.openxmlformats.org/officeDocument/2006/relationships/image" Target="../media/image3.png"/><Relationship Id="rId9" Type="http://schemas.openxmlformats.org/officeDocument/2006/relationships/image" Target="../media/image1.png"/><Relationship Id="rId14" Type="http://schemas.openxmlformats.org/officeDocument/2006/relationships/image" Target="../media/image10.png"/><Relationship Id="rId5" Type="http://schemas.openxmlformats.org/officeDocument/2006/relationships/image" Target="../media/image6.png"/><Relationship Id="rId6" Type="http://schemas.openxmlformats.org/officeDocument/2006/relationships/image" Target="../media/image15.png"/><Relationship Id="rId7" Type="http://schemas.openxmlformats.org/officeDocument/2006/relationships/image" Target="../media/image7.png"/><Relationship Id="rId8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1" Type="http://schemas.openxmlformats.org/officeDocument/2006/relationships/image" Target="../media/image10.png"/><Relationship Id="rId10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8.png"/><Relationship Id="rId5" Type="http://schemas.openxmlformats.org/officeDocument/2006/relationships/image" Target="../media/image18.png"/><Relationship Id="rId6" Type="http://schemas.openxmlformats.org/officeDocument/2006/relationships/image" Target="../media/image1.png"/><Relationship Id="rId7" Type="http://schemas.openxmlformats.org/officeDocument/2006/relationships/image" Target="../media/image14.png"/><Relationship Id="rId8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2.png"/><Relationship Id="rId4" Type="http://schemas.openxmlformats.org/officeDocument/2006/relationships/image" Target="../media/image25.png"/><Relationship Id="rId5" Type="http://schemas.openxmlformats.org/officeDocument/2006/relationships/image" Target="../media/image21.png"/><Relationship Id="rId6" Type="http://schemas.openxmlformats.org/officeDocument/2006/relationships/image" Target="../media/image19.png"/><Relationship Id="rId7" Type="http://schemas.openxmlformats.org/officeDocument/2006/relationships/image" Target="../media/image16.png"/><Relationship Id="rId8" Type="http://schemas.openxmlformats.org/officeDocument/2006/relationships/image" Target="../media/image2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7.png"/></Relationships>
</file>

<file path=ppt/slides/_rels/slide10.xml.rels><?xml version="1.0" encoding="UTF-8" standalone="yes"?><Relationships xmlns="http://schemas.openxmlformats.org/package/2006/relationships"><Relationship Id="rId11" Type="http://schemas.openxmlformats.org/officeDocument/2006/relationships/image" Target="../media/image31.png"/><Relationship Id="rId10" Type="http://schemas.openxmlformats.org/officeDocument/2006/relationships/image" Target="../media/image23.png"/><Relationship Id="rId13" Type="http://schemas.openxmlformats.org/officeDocument/2006/relationships/image" Target="../media/image2.png"/><Relationship Id="rId12" Type="http://schemas.openxmlformats.org/officeDocument/2006/relationships/image" Target="../media/image28.png"/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png"/><Relationship Id="rId4" Type="http://schemas.openxmlformats.org/officeDocument/2006/relationships/image" Target="../media/image6.png"/><Relationship Id="rId9" Type="http://schemas.openxmlformats.org/officeDocument/2006/relationships/image" Target="../media/image26.png"/><Relationship Id="rId5" Type="http://schemas.openxmlformats.org/officeDocument/2006/relationships/image" Target="../media/image20.png"/><Relationship Id="rId6" Type="http://schemas.openxmlformats.org/officeDocument/2006/relationships/image" Target="../media/image3.png"/><Relationship Id="rId7" Type="http://schemas.openxmlformats.org/officeDocument/2006/relationships/image" Target="../media/image29.png"/><Relationship Id="rId8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Google Shape;154;p3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" y="0"/>
            <a:ext cx="497998" cy="5143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3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70800" y="4743825"/>
            <a:ext cx="1761387" cy="33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3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8273610" y="4743825"/>
            <a:ext cx="801965" cy="331626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37"/>
          <p:cNvSpPr txBox="1"/>
          <p:nvPr>
            <p:ph type="ctrTitle"/>
          </p:nvPr>
        </p:nvSpPr>
        <p:spPr>
          <a:xfrm>
            <a:off x="788250" y="1185250"/>
            <a:ext cx="4230600" cy="261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fi" sz="4800"/>
              <a:t>Vihapuheen roolit</a:t>
            </a:r>
            <a:endParaRPr b="1" sz="4800"/>
          </a:p>
        </p:txBody>
      </p:sp>
      <p:sp>
        <p:nvSpPr>
          <p:cNvPr id="158" name="Google Shape;158;p37"/>
          <p:cNvSpPr txBox="1"/>
          <p:nvPr/>
        </p:nvSpPr>
        <p:spPr>
          <a:xfrm>
            <a:off x="988800" y="53850"/>
            <a:ext cx="8010900" cy="35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fi" sz="1400" u="none" cap="none" strike="noStrike">
                <a:solidFill>
                  <a:srgbClr val="76B042"/>
                </a:solidFill>
                <a:latin typeface="Arial"/>
                <a:ea typeface="Arial"/>
                <a:cs typeface="Arial"/>
                <a:sym typeface="Arial"/>
              </a:rPr>
              <a:t>Mikä on minun roolini ja mitä voin tehdä? &gt; SOS &gt; </a:t>
            </a:r>
            <a:r>
              <a:rPr b="1" i="0" lang="fi" sz="1400" u="none" cap="none" strike="noStrike">
                <a:solidFill>
                  <a:srgbClr val="76B042"/>
                </a:solidFill>
                <a:latin typeface="Arial"/>
                <a:ea typeface="Arial"/>
                <a:cs typeface="Arial"/>
                <a:sym typeface="Arial"/>
              </a:rPr>
              <a:t>Valitse rooli</a:t>
            </a:r>
            <a:endParaRPr b="1" i="0" sz="1400" u="none" cap="none" strike="noStrike">
              <a:solidFill>
                <a:srgbClr val="76B04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9" name="Google Shape;159;p37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66801" y="90838"/>
            <a:ext cx="298400" cy="450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37"/>
          <p:cNvPicPr preferRelativeResize="0"/>
          <p:nvPr/>
        </p:nvPicPr>
        <p:blipFill rotWithShape="1">
          <a:blip r:embed="rId7">
            <a:alphaModFix/>
          </a:blip>
          <a:srcRect b="22318" l="0" r="0" t="0"/>
          <a:stretch/>
        </p:blipFill>
        <p:spPr>
          <a:xfrm>
            <a:off x="6667349" y="3013312"/>
            <a:ext cx="896177" cy="6961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37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 rot="-397120">
            <a:off x="5177855" y="1148687"/>
            <a:ext cx="895593" cy="8196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37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6522800" y="1751411"/>
            <a:ext cx="896183" cy="820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37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7887930" y="3371330"/>
            <a:ext cx="933101" cy="8541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37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7775522" y="541825"/>
            <a:ext cx="670834" cy="8541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37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 rot="428877">
            <a:off x="5372924" y="3921698"/>
            <a:ext cx="896182" cy="82033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6" name="Google Shape;166;p37"/>
          <p:cNvPicPr preferRelativeResize="0"/>
          <p:nvPr/>
        </p:nvPicPr>
        <p:blipFill rotWithShape="1">
          <a:blip r:embed="rId13">
            <a:alphaModFix/>
          </a:blip>
          <a:srcRect b="0" l="0" r="0" t="0"/>
          <a:stretch/>
        </p:blipFill>
        <p:spPr>
          <a:xfrm>
            <a:off x="5133603" y="2710078"/>
            <a:ext cx="744431" cy="63647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37"/>
          <p:cNvPicPr preferRelativeResize="0"/>
          <p:nvPr/>
        </p:nvPicPr>
        <p:blipFill rotWithShape="1">
          <a:blip r:embed="rId14">
            <a:alphaModFix/>
          </a:blip>
          <a:srcRect b="0" l="0" r="0" t="0"/>
          <a:stretch/>
        </p:blipFill>
        <p:spPr>
          <a:xfrm>
            <a:off x="7970182" y="2046912"/>
            <a:ext cx="984107" cy="89058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3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" y="0"/>
            <a:ext cx="497998" cy="5143498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37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0" name="Google Shape;170;p37"/>
          <p:cNvSpPr txBox="1"/>
          <p:nvPr/>
        </p:nvSpPr>
        <p:spPr>
          <a:xfrm rot="-5400000">
            <a:off x="-1622725" y="2947025"/>
            <a:ext cx="37098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8"/>
          <p:cNvSpPr txBox="1"/>
          <p:nvPr/>
        </p:nvSpPr>
        <p:spPr>
          <a:xfrm>
            <a:off x="509575" y="147800"/>
            <a:ext cx="8634300" cy="1065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fi" sz="3000">
                <a:solidFill>
                  <a:srgbClr val="76B042"/>
                </a:solidFill>
              </a:rPr>
              <a:t>Vihapuheen määritelmä:</a:t>
            </a:r>
            <a:endParaRPr b="0" i="0" sz="3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6" name="Google Shape;176;p38"/>
          <p:cNvSpPr txBox="1"/>
          <p:nvPr/>
        </p:nvSpPr>
        <p:spPr>
          <a:xfrm>
            <a:off x="1091850" y="1332525"/>
            <a:ext cx="9310800" cy="809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38"/>
          <p:cNvSpPr txBox="1"/>
          <p:nvPr/>
        </p:nvSpPr>
        <p:spPr>
          <a:xfrm>
            <a:off x="938075" y="2814963"/>
            <a:ext cx="8058300" cy="66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i" sz="1800">
                <a:solidFill>
                  <a:schemeClr val="dk1"/>
                </a:solidFill>
              </a:rPr>
              <a:t>.x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178" name="Google Shape;178;p38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p38"/>
          <p:cNvSpPr txBox="1"/>
          <p:nvPr/>
        </p:nvSpPr>
        <p:spPr>
          <a:xfrm rot="-5400000">
            <a:off x="-1536175" y="3033575"/>
            <a:ext cx="35367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39"/>
          <p:cNvSpPr txBox="1"/>
          <p:nvPr/>
        </p:nvSpPr>
        <p:spPr>
          <a:xfrm>
            <a:off x="482325" y="286575"/>
            <a:ext cx="8661600" cy="471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rPr lang="fi" sz="3000"/>
              <a:t>Vihapuheen</a:t>
            </a:r>
            <a:r>
              <a:rPr b="0" i="0" lang="fi" sz="3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i="0" lang="fi" sz="3000" u="none" cap="none" strike="noStrike">
                <a:solidFill>
                  <a:srgbClr val="76B042"/>
                </a:solidFill>
                <a:latin typeface="Arial"/>
                <a:ea typeface="Arial"/>
                <a:cs typeface="Arial"/>
                <a:sym typeface="Arial"/>
              </a:rPr>
              <a:t>roolit</a:t>
            </a:r>
            <a:endParaRPr b="0" i="0" sz="3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5" name="Google Shape;185;p39"/>
          <p:cNvSpPr txBox="1"/>
          <p:nvPr/>
        </p:nvSpPr>
        <p:spPr>
          <a:xfrm>
            <a:off x="1428375" y="1308050"/>
            <a:ext cx="3387300" cy="3657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fi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Viha</a:t>
            </a:r>
            <a:r>
              <a:rPr lang="fi" sz="2400">
                <a:solidFill>
                  <a:schemeClr val="dk1"/>
                </a:solidFill>
              </a:rPr>
              <a:t>puheen tuottaja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fi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Vihapuheen </a:t>
            </a:r>
            <a:r>
              <a:rPr lang="fi" sz="2400">
                <a:solidFill>
                  <a:schemeClr val="dk1"/>
                </a:solidFill>
              </a:rPr>
              <a:t>kohde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fi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Sivustakatsoja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fi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Puuttuja</a:t>
            </a:r>
            <a:endParaRPr sz="240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sz="240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fi" sz="2400">
                <a:solidFill>
                  <a:schemeClr val="dk1"/>
                </a:solidFill>
              </a:rPr>
              <a:t>Puolustaja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6" name="Google Shape;186;p39"/>
          <p:cNvPicPr preferRelativeResize="0"/>
          <p:nvPr/>
        </p:nvPicPr>
        <p:blipFill rotWithShape="1">
          <a:blip r:embed="rId3">
            <a:alphaModFix/>
          </a:blip>
          <a:srcRect b="22318" l="0" r="0" t="0"/>
          <a:stretch/>
        </p:blipFill>
        <p:spPr>
          <a:xfrm>
            <a:off x="755766" y="1830325"/>
            <a:ext cx="591409" cy="459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3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26404" y="1122202"/>
            <a:ext cx="501974" cy="459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3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864699" y="2592720"/>
            <a:ext cx="373550" cy="402826"/>
          </a:xfrm>
          <a:prstGeom prst="rect">
            <a:avLst/>
          </a:prstGeom>
          <a:noFill/>
          <a:ln>
            <a:noFill/>
          </a:ln>
        </p:spPr>
      </p:pic>
      <p:sp>
        <p:nvSpPr>
          <p:cNvPr id="189" name="Google Shape;189;p39"/>
          <p:cNvSpPr txBox="1"/>
          <p:nvPr/>
        </p:nvSpPr>
        <p:spPr>
          <a:xfrm>
            <a:off x="5824900" y="1270650"/>
            <a:ext cx="3549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fi" sz="2400">
                <a:solidFill>
                  <a:schemeClr val="dk1"/>
                </a:solidFill>
              </a:rPr>
              <a:t>Yllyttäjä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fi" sz="2400">
                <a:solidFill>
                  <a:schemeClr val="dk1"/>
                </a:solidFill>
              </a:rPr>
              <a:t>Hämmen</a:t>
            </a:r>
            <a:r>
              <a:rPr b="0" i="0" lang="fi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täjä, troll</a:t>
            </a:r>
            <a:r>
              <a:rPr lang="fi" sz="2400">
                <a:solidFill>
                  <a:schemeClr val="dk1"/>
                </a:solidFill>
              </a:rPr>
              <a:t>aaja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fi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Ihailija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fi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Seuraaja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fi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Pelle 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0" name="Google Shape;190;p3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800497" y="4059791"/>
            <a:ext cx="501974" cy="45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39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5232248" y="1083651"/>
            <a:ext cx="501974" cy="4595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39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5296474" y="1816892"/>
            <a:ext cx="373550" cy="4756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39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5223449" y="2532825"/>
            <a:ext cx="519598" cy="475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39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5223450" y="3248787"/>
            <a:ext cx="519599" cy="4442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39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5260678" y="3998136"/>
            <a:ext cx="445125" cy="402824"/>
          </a:xfrm>
          <a:prstGeom prst="rect">
            <a:avLst/>
          </a:prstGeom>
          <a:noFill/>
          <a:ln>
            <a:noFill/>
          </a:ln>
        </p:spPr>
      </p:pic>
      <p:sp>
        <p:nvSpPr>
          <p:cNvPr id="196" name="Google Shape;196;p39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39"/>
          <p:cNvSpPr txBox="1"/>
          <p:nvPr/>
        </p:nvSpPr>
        <p:spPr>
          <a:xfrm rot="-5400000">
            <a:off x="-1548325" y="3021425"/>
            <a:ext cx="35610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  <p:pic>
        <p:nvPicPr>
          <p:cNvPr id="198" name="Google Shape;198;p3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26397" y="3323653"/>
            <a:ext cx="501974" cy="459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40"/>
          <p:cNvSpPr txBox="1"/>
          <p:nvPr/>
        </p:nvSpPr>
        <p:spPr>
          <a:xfrm>
            <a:off x="487350" y="118200"/>
            <a:ext cx="8656500" cy="1065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i="0" lang="fi" sz="3000" u="none" cap="none" strike="noStrike">
                <a:solidFill>
                  <a:srgbClr val="76B042"/>
                </a:solidFill>
                <a:latin typeface="Arial"/>
                <a:ea typeface="Arial"/>
                <a:cs typeface="Arial"/>
                <a:sym typeface="Arial"/>
              </a:rPr>
              <a:t>Mistä tietää</a:t>
            </a:r>
            <a:r>
              <a:rPr b="0" i="0" lang="fi" sz="3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onko kyse vihapuhetilanteesta tai onko sellainen kehittymässä?</a:t>
            </a:r>
            <a:endParaRPr b="0" i="0" sz="3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4" name="Google Shape;204;p40"/>
          <p:cNvSpPr txBox="1"/>
          <p:nvPr/>
        </p:nvSpPr>
        <p:spPr>
          <a:xfrm>
            <a:off x="1223200" y="1592475"/>
            <a:ext cx="35223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b="0" i="0" lang="fi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Luota tunteisiisi</a:t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t/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b="0" i="0" lang="fi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Arvioi tilanne</a:t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t/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b="0" i="0" lang="fi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Millaisella strategialla yrittäisit vaikuttaa tilanteen lopputulokseen?</a:t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" name="Google Shape;205;p40"/>
          <p:cNvSpPr txBox="1"/>
          <p:nvPr/>
        </p:nvSpPr>
        <p:spPr>
          <a:xfrm>
            <a:off x="5428000" y="959688"/>
            <a:ext cx="3849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b="0" i="0" lang="fi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Mitä voit sanoa tai tehdä?</a:t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t/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b="0" i="0" lang="fi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Miten sanot tai teet sen?</a:t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t/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b="0" i="0" lang="fi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Milloin sinun pitäisi toimia?</a:t>
            </a:r>
            <a:endParaRPr b="0" i="0" sz="2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6" name="Google Shape;206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15901" y="1592472"/>
            <a:ext cx="507297" cy="471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4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33349" y="2260901"/>
            <a:ext cx="472394" cy="47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40"/>
          <p:cNvPicPr preferRelativeResize="0"/>
          <p:nvPr/>
        </p:nvPicPr>
        <p:blipFill rotWithShape="1">
          <a:blip r:embed="rId5">
            <a:alphaModFix/>
          </a:blip>
          <a:srcRect b="12049" l="0" r="0" t="0"/>
          <a:stretch/>
        </p:blipFill>
        <p:spPr>
          <a:xfrm>
            <a:off x="673312" y="2883325"/>
            <a:ext cx="592475" cy="521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40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4826664" y="1520564"/>
            <a:ext cx="592450" cy="5084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40"/>
          <p:cNvPicPr preferRelativeResize="0"/>
          <p:nvPr/>
        </p:nvPicPr>
        <p:blipFill rotWithShape="1">
          <a:blip r:embed="rId7">
            <a:alphaModFix/>
          </a:blip>
          <a:srcRect b="21297" l="0" r="0" t="0"/>
          <a:stretch/>
        </p:blipFill>
        <p:spPr>
          <a:xfrm>
            <a:off x="4780760" y="2190425"/>
            <a:ext cx="684275" cy="538559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40"/>
          <p:cNvPicPr preferRelativeResize="0"/>
          <p:nvPr/>
        </p:nvPicPr>
        <p:blipFill rotWithShape="1">
          <a:blip r:embed="rId8">
            <a:alphaModFix/>
          </a:blip>
          <a:srcRect b="25188" l="0" r="0" t="0"/>
          <a:stretch/>
        </p:blipFill>
        <p:spPr>
          <a:xfrm>
            <a:off x="4762950" y="2817375"/>
            <a:ext cx="719897" cy="538550"/>
          </a:xfrm>
          <a:prstGeom prst="rect">
            <a:avLst/>
          </a:prstGeom>
          <a:noFill/>
          <a:ln>
            <a:noFill/>
          </a:ln>
        </p:spPr>
      </p:pic>
      <p:sp>
        <p:nvSpPr>
          <p:cNvPr id="212" name="Google Shape;212;p40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3" name="Google Shape;213;p40"/>
          <p:cNvSpPr txBox="1"/>
          <p:nvPr/>
        </p:nvSpPr>
        <p:spPr>
          <a:xfrm rot="-5400000">
            <a:off x="-1578775" y="2990975"/>
            <a:ext cx="36219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41"/>
          <p:cNvSpPr txBox="1"/>
          <p:nvPr/>
        </p:nvSpPr>
        <p:spPr>
          <a:xfrm>
            <a:off x="509575" y="147800"/>
            <a:ext cx="8634300" cy="1065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fi" sz="3000">
                <a:solidFill>
                  <a:srgbClr val="76B042"/>
                </a:solidFill>
              </a:rPr>
              <a:t>Pohtikaa ryhmissä:</a:t>
            </a:r>
            <a:endParaRPr b="0" i="0" sz="3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41"/>
          <p:cNvSpPr txBox="1"/>
          <p:nvPr/>
        </p:nvSpPr>
        <p:spPr>
          <a:xfrm>
            <a:off x="1091850" y="1332525"/>
            <a:ext cx="9310800" cy="809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eriod"/>
            </a:pPr>
            <a:r>
              <a:rPr lang="fi" sz="1800">
                <a:solidFill>
                  <a:schemeClr val="dk1"/>
                </a:solidFill>
              </a:rPr>
              <a:t>Jakautukaa neljään ryhmään.</a:t>
            </a:r>
            <a:endParaRPr sz="1800">
              <a:solidFill>
                <a:schemeClr val="dk1"/>
              </a:solidFill>
            </a:endParaRPr>
          </a:p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eriod"/>
            </a:pPr>
            <a:r>
              <a:rPr lang="fi" sz="1800">
                <a:solidFill>
                  <a:schemeClr val="dk1"/>
                </a:solidFill>
              </a:rPr>
              <a:t>Ottakaa jokaiselle ryhmälle yksi tilannekuvaus (diat 5-8). </a:t>
            </a:r>
            <a:endParaRPr sz="1800">
              <a:solidFill>
                <a:schemeClr val="dk1"/>
              </a:solidFill>
            </a:endParaRPr>
          </a:p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eriod"/>
            </a:pPr>
            <a:r>
              <a:rPr lang="fi" sz="1800">
                <a:solidFill>
                  <a:schemeClr val="dk1"/>
                </a:solidFill>
              </a:rPr>
              <a:t>Keskustelkaa:</a:t>
            </a:r>
            <a:endParaRPr sz="180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i" sz="1800">
                <a:solidFill>
                  <a:schemeClr val="dk1"/>
                </a:solidFill>
              </a:rPr>
              <a:t>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0" name="Google Shape;220;p41"/>
          <p:cNvSpPr txBox="1"/>
          <p:nvPr/>
        </p:nvSpPr>
        <p:spPr>
          <a:xfrm>
            <a:off x="938075" y="2814963"/>
            <a:ext cx="8058300" cy="66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fi" sz="1800">
                <a:solidFill>
                  <a:schemeClr val="dk1"/>
                </a:solidFill>
              </a:rPr>
              <a:t>Mitä vihapuheeseen liittyviä rooleja huomaatte?</a:t>
            </a:r>
            <a:endParaRPr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fi" sz="1800">
                <a:solidFill>
                  <a:schemeClr val="dk1"/>
                </a:solidFill>
              </a:rPr>
              <a:t>Mitä päähenkilön pitäisi tehdä?</a:t>
            </a:r>
            <a:endParaRPr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fi" sz="1800">
                <a:solidFill>
                  <a:schemeClr val="dk1"/>
                </a:solidFill>
              </a:rPr>
              <a:t>Mitä muiden pitäisi tehdä?</a:t>
            </a:r>
            <a:endParaRPr sz="18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i" sz="1800">
                <a:solidFill>
                  <a:schemeClr val="dk1"/>
                </a:solidFill>
              </a:rPr>
              <a:t>4. Purku: Jokainen ryhmä esittelee muille oman tilannekuvauksensa ja ratkaisuehdotuksensa.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221" name="Google Shape;221;p41"/>
          <p:cNvSpPr/>
          <p:nvPr/>
        </p:nvSpPr>
        <p:spPr>
          <a:xfrm rot="-5400000">
            <a:off x="-1317025" y="3331951"/>
            <a:ext cx="3125100" cy="498000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2" name="Google Shape;222;p41"/>
          <p:cNvSpPr txBox="1"/>
          <p:nvPr/>
        </p:nvSpPr>
        <p:spPr>
          <a:xfrm rot="-5400000">
            <a:off x="-1536175" y="3033575"/>
            <a:ext cx="35367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42"/>
          <p:cNvSpPr txBox="1"/>
          <p:nvPr/>
        </p:nvSpPr>
        <p:spPr>
          <a:xfrm>
            <a:off x="415650" y="171700"/>
            <a:ext cx="8728200" cy="68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1" lang="fi" sz="3600">
                <a:solidFill>
                  <a:srgbClr val="76B042"/>
                </a:solidFill>
              </a:rPr>
              <a:t>Tilanne</a:t>
            </a:r>
            <a:r>
              <a:rPr b="1" i="0" lang="fi" sz="3600" u="none" cap="none" strike="noStrike">
                <a:solidFill>
                  <a:srgbClr val="76B042"/>
                </a:solidFill>
                <a:latin typeface="Arial"/>
                <a:ea typeface="Arial"/>
                <a:cs typeface="Arial"/>
                <a:sym typeface="Arial"/>
              </a:rPr>
              <a:t> 1</a:t>
            </a:r>
            <a:endParaRPr b="1" i="0" sz="3600" u="none" cap="none" strike="noStrike">
              <a:solidFill>
                <a:srgbClr val="76B04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8" name="Google Shape;228;p42"/>
          <p:cNvSpPr txBox="1"/>
          <p:nvPr/>
        </p:nvSpPr>
        <p:spPr>
          <a:xfrm>
            <a:off x="767350" y="984225"/>
            <a:ext cx="6369300" cy="362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fi" sz="1600">
                <a:solidFill>
                  <a:schemeClr val="dk1"/>
                </a:solidFill>
              </a:rPr>
              <a:t>Yläkouluikäinen poika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kertoo parhaalle kaverilleen olevansa homo. 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Seuraavana päivänä osa oppilaista alka</a:t>
            </a:r>
            <a:r>
              <a:rPr lang="fi" sz="1600">
                <a:solidFill>
                  <a:schemeClr val="dk1"/>
                </a:solidFill>
              </a:rPr>
              <a:t>a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i" sz="1600">
                <a:solidFill>
                  <a:schemeClr val="dk1"/>
                </a:solidFill>
              </a:rPr>
              <a:t>vältellä häntä ja kuiskia hänen selkänsä takana. 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Hänen </a:t>
            </a:r>
            <a:r>
              <a:rPr lang="fi" sz="1600">
                <a:solidFill>
                  <a:schemeClr val="dk1"/>
                </a:solidFill>
              </a:rPr>
              <a:t>reppuunsa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i" sz="1600">
                <a:solidFill>
                  <a:schemeClr val="dk1"/>
                </a:solidFill>
              </a:rPr>
              <a:t>ilmestyi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loukkaavia vitsejä, pornokuvia ja homofobisia kommentteja.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fi" sz="1600">
                <a:solidFill>
                  <a:schemeClr val="dk1"/>
                </a:solidFill>
              </a:rPr>
              <a:t>Pojalla  on paha olla.</a:t>
            </a:r>
            <a:endParaRPr sz="1600">
              <a:solidFill>
                <a:schemeClr val="dk1"/>
              </a:solidFill>
            </a:endParaRPr>
          </a:p>
        </p:txBody>
      </p:sp>
      <p:pic>
        <p:nvPicPr>
          <p:cNvPr id="229" name="Google Shape;229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834675" y="1063225"/>
            <a:ext cx="1420125" cy="3321150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42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1" name="Google Shape;231;p42"/>
          <p:cNvSpPr txBox="1"/>
          <p:nvPr/>
        </p:nvSpPr>
        <p:spPr>
          <a:xfrm rot="-5400000">
            <a:off x="-1578775" y="2990975"/>
            <a:ext cx="36219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43"/>
          <p:cNvSpPr txBox="1"/>
          <p:nvPr/>
        </p:nvSpPr>
        <p:spPr>
          <a:xfrm>
            <a:off x="701925" y="1062225"/>
            <a:ext cx="6783600" cy="3306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Pikkukaupunkiin on muuttanut pakolaisperhe, joka jätti kotimaansa päästäkseen pois sodan jaloista.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fi" sz="1600">
                <a:solidFill>
                  <a:schemeClr val="dk1"/>
                </a:solidFill>
              </a:rPr>
              <a:t>K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aupungin asukkaiden keskustelupalstoille on </a:t>
            </a:r>
            <a:r>
              <a:rPr lang="fi" sz="1600">
                <a:solidFill>
                  <a:schemeClr val="dk1"/>
                </a:solidFill>
              </a:rPr>
              <a:t>kirjoitettu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monia loukkaavia kommentteja, joiden kohteena ovat kyseisestä maasta tulevat ihmiset. 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Perheen teini-ikäistä tyttöä ja poikaa on myös kiusattu koulussa</a:t>
            </a:r>
            <a:r>
              <a:rPr lang="fi" sz="1600">
                <a:solidFill>
                  <a:schemeClr val="dk1"/>
                </a:solidFill>
              </a:rPr>
              <a:t>: 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fi" sz="1600">
                <a:solidFill>
                  <a:schemeClr val="dk1"/>
                </a:solidFill>
              </a:rPr>
              <a:t>önitty, haukuttu ja lähetetty ilkeitä viestejä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Kumpikin on selvästi onneton, tuntee olevansa vailla ystäviä, ja nyt kumpaakin pelottaa poistua kotoa... 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7" name="Google Shape;237;p4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375840" y="774599"/>
            <a:ext cx="878951" cy="3516801"/>
          </a:xfrm>
          <a:prstGeom prst="rect">
            <a:avLst/>
          </a:prstGeom>
          <a:noFill/>
          <a:ln>
            <a:noFill/>
          </a:ln>
        </p:spPr>
      </p:pic>
      <p:sp>
        <p:nvSpPr>
          <p:cNvPr id="238" name="Google Shape;238;p43"/>
          <p:cNvSpPr txBox="1"/>
          <p:nvPr/>
        </p:nvSpPr>
        <p:spPr>
          <a:xfrm>
            <a:off x="415650" y="171700"/>
            <a:ext cx="8728200" cy="68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1" lang="fi" sz="3600">
                <a:solidFill>
                  <a:srgbClr val="76B042"/>
                </a:solidFill>
              </a:rPr>
              <a:t>Tilanne</a:t>
            </a:r>
            <a:r>
              <a:rPr b="1" i="0" lang="fi" sz="3600" u="none" cap="none" strike="noStrike">
                <a:solidFill>
                  <a:srgbClr val="76B04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lang="fi" sz="3600">
                <a:solidFill>
                  <a:srgbClr val="76B042"/>
                </a:solidFill>
              </a:rPr>
              <a:t>2</a:t>
            </a:r>
            <a:endParaRPr b="1" i="0" sz="3600" u="none" cap="none" strike="noStrike">
              <a:solidFill>
                <a:srgbClr val="76B04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9" name="Google Shape;239;p43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0" name="Google Shape;240;p43"/>
          <p:cNvSpPr txBox="1"/>
          <p:nvPr/>
        </p:nvSpPr>
        <p:spPr>
          <a:xfrm rot="-5400000">
            <a:off x="-1621225" y="2948525"/>
            <a:ext cx="37068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44"/>
          <p:cNvSpPr txBox="1"/>
          <p:nvPr/>
        </p:nvSpPr>
        <p:spPr>
          <a:xfrm>
            <a:off x="2821325" y="999775"/>
            <a:ext cx="6201000" cy="3351507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Fyysisesti vammainen teini pelaa osana klaania suositussa räiskintäpelissä.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Viime aikoina yksi klaanin jäsenistä on alkanut heittää ryhmächatissa karkeita vitsejä vammaisista. Osa klaanin muista jä</a:t>
            </a:r>
            <a:r>
              <a:rPr lang="fi" sz="1600">
                <a:solidFill>
                  <a:schemeClr val="dk1"/>
                </a:solidFill>
              </a:rPr>
              <a:t>senistä tykkää viesteistä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osa </a:t>
            </a:r>
            <a:r>
              <a:rPr lang="fi" sz="1600">
                <a:solidFill>
                  <a:schemeClr val="dk1"/>
                </a:solidFill>
              </a:rPr>
              <a:t>ei sano mitään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fi" sz="1600">
                <a:solidFill>
                  <a:schemeClr val="dk1"/>
                </a:solidFill>
              </a:rPr>
              <a:t>T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eini </a:t>
            </a:r>
            <a:r>
              <a:rPr lang="fi" sz="1600">
                <a:solidFill>
                  <a:schemeClr val="dk1"/>
                </a:solidFill>
              </a:rPr>
              <a:t>lähetti viestin vitsailijalle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kertoi omasta vammastaan ja pyysi lopettamaan. Pelaaja </a:t>
            </a:r>
            <a:r>
              <a:rPr lang="fi" sz="1600">
                <a:solidFill>
                  <a:schemeClr val="dk1"/>
                </a:solidFill>
              </a:rPr>
              <a:t>ei vastaa, </a:t>
            </a:r>
            <a:r>
              <a:rPr b="0" i="0" lang="fi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ja jatkaa vitsien kertomista ryhmälle.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46" name="Google Shape;246;p4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13325" y="1139588"/>
            <a:ext cx="2042500" cy="3026363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44"/>
          <p:cNvSpPr txBox="1"/>
          <p:nvPr/>
        </p:nvSpPr>
        <p:spPr>
          <a:xfrm>
            <a:off x="415650" y="171700"/>
            <a:ext cx="8728200" cy="68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1" lang="fi" sz="3600">
                <a:solidFill>
                  <a:srgbClr val="76B042"/>
                </a:solidFill>
              </a:rPr>
              <a:t>Tilanne</a:t>
            </a:r>
            <a:r>
              <a:rPr b="1" i="0" lang="fi" sz="3600" u="none" cap="none" strike="noStrike">
                <a:solidFill>
                  <a:srgbClr val="76B04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lang="fi" sz="3600">
                <a:solidFill>
                  <a:srgbClr val="76B042"/>
                </a:solidFill>
              </a:rPr>
              <a:t>3</a:t>
            </a:r>
            <a:endParaRPr b="1" i="0" sz="3600" u="none" cap="none" strike="noStrike">
              <a:solidFill>
                <a:srgbClr val="76B04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8" name="Google Shape;248;p44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9" name="Google Shape;249;p44"/>
          <p:cNvSpPr txBox="1"/>
          <p:nvPr/>
        </p:nvSpPr>
        <p:spPr>
          <a:xfrm rot="-5400000">
            <a:off x="-1621225" y="2948525"/>
            <a:ext cx="37068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45"/>
          <p:cNvSpPr txBox="1"/>
          <p:nvPr/>
        </p:nvSpPr>
        <p:spPr>
          <a:xfrm>
            <a:off x="2339900" y="1253359"/>
            <a:ext cx="6482400" cy="314845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fi">
                <a:solidFill>
                  <a:schemeClr val="dk1"/>
                </a:solidFill>
              </a:rPr>
              <a:t>Eräällä tytöllä </a:t>
            </a:r>
            <a:r>
              <a:rPr lang="fi">
                <a:solidFill>
                  <a:schemeClr val="dk1"/>
                </a:solidFill>
              </a:rPr>
              <a:t>on suuri (ja kasvava) seuraajakunta sosiaalisessa mediassa. Hän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on</a:t>
            </a:r>
            <a:r>
              <a:rPr lang="fi">
                <a:solidFill>
                  <a:schemeClr val="dk1"/>
                </a:solidFill>
              </a:rPr>
              <a:t> 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esiintynyt useissa tv-ohjelmissa. 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Suosion kasvun myötä hän</a:t>
            </a:r>
            <a:r>
              <a:rPr lang="fi">
                <a:solidFill>
                  <a:schemeClr val="dk1"/>
                </a:solidFill>
              </a:rPr>
              <a:t> on muuttanut tyyliään. Uskaliaat vähäpukeiset herutuskuvat ovat vaihtuneet fitnesskuviin.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Tämän seurauksena hän on alkanut saada kuviinsa ja postauksiinsa vihamielisiä kommentteja, jotka kohdistuvat hänen ulkonäköönsä,</a:t>
            </a:r>
            <a:r>
              <a:rPr lang="fi">
                <a:solidFill>
                  <a:schemeClr val="dk1"/>
                </a:solidFill>
              </a:rPr>
              <a:t> 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sukupuoleensa, taustaansa ja </a:t>
            </a:r>
            <a:r>
              <a:rPr lang="fi">
                <a:solidFill>
                  <a:schemeClr val="dk1"/>
                </a:solidFill>
              </a:rPr>
              <a:t>mielipiteisiinsä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fi">
                <a:solidFill>
                  <a:schemeClr val="dk1"/>
                </a:solidFill>
              </a:rPr>
              <a:t> Tyttö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on julkaissut video</a:t>
            </a:r>
            <a:r>
              <a:rPr lang="fi">
                <a:solidFill>
                  <a:schemeClr val="dk1"/>
                </a:solidFill>
              </a:rPr>
              <a:t>n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jossa pyydetään ihmisiä </a:t>
            </a:r>
            <a:r>
              <a:rPr lang="fi">
                <a:solidFill>
                  <a:schemeClr val="dk1"/>
                </a:solidFill>
              </a:rPr>
              <a:t>kommentoimaan asiallisesti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mutta se näyttää vain pahentavan </a:t>
            </a:r>
            <a:r>
              <a:rPr lang="fi">
                <a:solidFill>
                  <a:schemeClr val="dk1"/>
                </a:solidFill>
              </a:rPr>
              <a:t>tilannetta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Et ole nähnyt kaveriesi kirjoittavan loukkaavia kommentteja, mutta </a:t>
            </a:r>
            <a:r>
              <a:rPr lang="fi">
                <a:solidFill>
                  <a:schemeClr val="dk1"/>
                </a:solidFill>
              </a:rPr>
              <a:t>he 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tykkäävä</a:t>
            </a:r>
            <a:r>
              <a:rPr lang="fi">
                <a:solidFill>
                  <a:schemeClr val="dk1"/>
                </a:solidFill>
              </a:rPr>
              <a:t>t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ja välittävä</a:t>
            </a:r>
            <a:r>
              <a:rPr lang="fi">
                <a:solidFill>
                  <a:schemeClr val="dk1"/>
                </a:solidFill>
              </a:rPr>
              <a:t>t</a:t>
            </a:r>
            <a:r>
              <a:rPr b="0" i="0" lang="fi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eteenpäin loukkaavia kommentteja ja vitsejä hänestä...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5" name="Google Shape;255;p4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8750" y="713488"/>
            <a:ext cx="1504950" cy="3895725"/>
          </a:xfrm>
          <a:prstGeom prst="rect">
            <a:avLst/>
          </a:prstGeom>
          <a:noFill/>
          <a:ln>
            <a:noFill/>
          </a:ln>
        </p:spPr>
      </p:pic>
      <p:sp>
        <p:nvSpPr>
          <p:cNvPr id="256" name="Google Shape;256;p45"/>
          <p:cNvSpPr txBox="1"/>
          <p:nvPr/>
        </p:nvSpPr>
        <p:spPr>
          <a:xfrm>
            <a:off x="415650" y="171700"/>
            <a:ext cx="8728200" cy="68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1" lang="fi" sz="3600">
                <a:solidFill>
                  <a:srgbClr val="76B042"/>
                </a:solidFill>
              </a:rPr>
              <a:t>Tilanne</a:t>
            </a:r>
            <a:r>
              <a:rPr b="1" i="0" lang="fi" sz="3600" u="none" cap="none" strike="noStrike">
                <a:solidFill>
                  <a:srgbClr val="76B04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lang="fi" sz="3600">
                <a:solidFill>
                  <a:srgbClr val="76B042"/>
                </a:solidFill>
              </a:rPr>
              <a:t>4</a:t>
            </a:r>
            <a:endParaRPr b="1" i="0" sz="3600" u="none" cap="none" strike="noStrike">
              <a:solidFill>
                <a:srgbClr val="76B04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7" name="Google Shape;257;p45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8" name="Google Shape;258;p45"/>
          <p:cNvSpPr txBox="1"/>
          <p:nvPr/>
        </p:nvSpPr>
        <p:spPr>
          <a:xfrm rot="-5400000">
            <a:off x="-1578775" y="2990975"/>
            <a:ext cx="36219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4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" y="0"/>
            <a:ext cx="497998" cy="5143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64" name="Google Shape;264;p4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313182" y="703750"/>
            <a:ext cx="4517626" cy="186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46"/>
          <p:cNvSpPr txBox="1"/>
          <p:nvPr/>
        </p:nvSpPr>
        <p:spPr>
          <a:xfrm>
            <a:off x="1933950" y="2764750"/>
            <a:ext cx="5276100" cy="73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1" i="0" lang="fi" sz="3600" u="none" cap="none" strike="noStrike">
                <a:solidFill>
                  <a:srgbClr val="F7931D"/>
                </a:solidFill>
                <a:latin typeface="Arial"/>
                <a:ea typeface="Arial"/>
                <a:cs typeface="Arial"/>
                <a:sym typeface="Arial"/>
              </a:rPr>
              <a:t>www.hackinghate.eu</a:t>
            </a:r>
            <a:endParaRPr b="1" i="0" sz="3600" u="none" cap="none" strike="noStrike">
              <a:solidFill>
                <a:srgbClr val="F7931D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6" name="Google Shape;266;p46"/>
          <p:cNvSpPr txBox="1"/>
          <p:nvPr/>
        </p:nvSpPr>
        <p:spPr>
          <a:xfrm>
            <a:off x="3498613" y="3742400"/>
            <a:ext cx="2146800" cy="41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b="1" i="0" lang="fi" sz="2500" u="none" cap="none" strike="noStrike">
                <a:solidFill>
                  <a:srgbClr val="F7931D"/>
                </a:solidFill>
                <a:latin typeface="Arial"/>
                <a:ea typeface="Arial"/>
                <a:cs typeface="Arial"/>
                <a:sym typeface="Arial"/>
              </a:rPr>
              <a:t>#SELMA_eu</a:t>
            </a:r>
            <a:endParaRPr b="1" i="0" sz="2500" u="none" cap="none" strike="noStrike">
              <a:solidFill>
                <a:srgbClr val="F7931D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67" name="Google Shape;267;p4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2994226" y="3738238"/>
            <a:ext cx="421425" cy="421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8" name="Google Shape;268;p46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98200" y="4566900"/>
            <a:ext cx="2193600" cy="41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9" name="Google Shape;269;p46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4951950" y="4627776"/>
            <a:ext cx="953696" cy="291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0" name="Google Shape;270;p46"/>
          <p:cNvPicPr preferRelativeResize="0"/>
          <p:nvPr/>
        </p:nvPicPr>
        <p:blipFill rotWithShape="1">
          <a:blip r:embed="rId8">
            <a:alphaModFix/>
          </a:blip>
          <a:srcRect b="6254" l="0" r="0" t="6263"/>
          <a:stretch/>
        </p:blipFill>
        <p:spPr>
          <a:xfrm>
            <a:off x="3022725" y="4566900"/>
            <a:ext cx="1169370" cy="412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71" name="Google Shape;271;p46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4323031" y="4524394"/>
            <a:ext cx="498000" cy="49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2" name="Google Shape;272;p46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6036575" y="4499890"/>
            <a:ext cx="498002" cy="547023"/>
          </a:xfrm>
          <a:prstGeom prst="rect">
            <a:avLst/>
          </a:prstGeom>
          <a:noFill/>
          <a:ln>
            <a:noFill/>
          </a:ln>
        </p:spPr>
      </p:pic>
      <p:pic>
        <p:nvPicPr>
          <p:cNvPr id="273" name="Google Shape;273;p46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6665500" y="4617700"/>
            <a:ext cx="953698" cy="311403"/>
          </a:xfrm>
          <a:prstGeom prst="rect">
            <a:avLst/>
          </a:prstGeom>
          <a:noFill/>
          <a:ln>
            <a:noFill/>
          </a:ln>
        </p:spPr>
      </p:pic>
      <p:pic>
        <p:nvPicPr>
          <p:cNvPr id="274" name="Google Shape;274;p46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7750125" y="4627775"/>
            <a:ext cx="1142175" cy="291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5" name="Google Shape;275;p46"/>
          <p:cNvPicPr preferRelativeResize="0"/>
          <p:nvPr/>
        </p:nvPicPr>
        <p:blipFill rotWithShape="1">
          <a:blip r:embed="rId13">
            <a:alphaModFix/>
          </a:blip>
          <a:srcRect b="0" l="0" r="0" t="0"/>
          <a:stretch/>
        </p:blipFill>
        <p:spPr>
          <a:xfrm>
            <a:off x="109100" y="519950"/>
            <a:ext cx="279801" cy="422851"/>
          </a:xfrm>
          <a:prstGeom prst="rect">
            <a:avLst/>
          </a:prstGeom>
          <a:noFill/>
          <a:ln>
            <a:noFill/>
          </a:ln>
        </p:spPr>
      </p:pic>
      <p:sp>
        <p:nvSpPr>
          <p:cNvPr id="276" name="Google Shape;276;p46"/>
          <p:cNvSpPr/>
          <p:nvPr/>
        </p:nvSpPr>
        <p:spPr>
          <a:xfrm rot="-5400000">
            <a:off x="-1317044" y="3331934"/>
            <a:ext cx="3125136" cy="497998"/>
          </a:xfrm>
          <a:prstGeom prst="rect">
            <a:avLst/>
          </a:prstGeom>
          <a:solidFill>
            <a:srgbClr val="76B04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7" name="Google Shape;277;p46"/>
          <p:cNvSpPr txBox="1"/>
          <p:nvPr/>
        </p:nvSpPr>
        <p:spPr>
          <a:xfrm rot="-5400000">
            <a:off x="-1621225" y="2948525"/>
            <a:ext cx="37068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i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Sosioemotionaaliset taidot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