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7fbe8e3111_2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g7fbe8e3111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" name="Google Shape;84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sp>
        <p:nvSpPr>
          <p:cNvPr id="104" name="Google Shape;104;p24"/>
          <p:cNvSpPr/>
          <p:nvPr/>
        </p:nvSpPr>
        <p:spPr>
          <a:xfrm>
            <a:off x="3544314" y="2417862"/>
            <a:ext cx="205537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1" name="Google Shape;111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" name="Google Shape;11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5" name="Google Shape;11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" name="Google Shape;122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3" name="Google Shape;123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4" name="Google Shape;12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0" name="Google Shape;130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1" name="Google Shape;13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4" name="Google Shape;13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8" name="Google Shape;138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9" name="Google Shape;139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0" name="Google Shape;14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3" name="Google Shape;14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6" name="Google Shape;146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7" name="Google Shape;147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6.png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1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86" y="512500"/>
            <a:ext cx="421426" cy="35309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100" y="519950"/>
            <a:ext cx="279801" cy="42285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3544314" y="2417862"/>
            <a:ext cx="205537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0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image" Target="../media/image15.png"/><Relationship Id="rId7" Type="http://schemas.openxmlformats.org/officeDocument/2006/relationships/image" Target="../media/image8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7.png"/><Relationship Id="rId7" Type="http://schemas.openxmlformats.org/officeDocument/2006/relationships/image" Target="../media/image10.png"/><Relationship Id="rId8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Relationship Id="rId7" Type="http://schemas.openxmlformats.org/officeDocument/2006/relationships/image" Target="../media/image20.png"/><Relationship Id="rId8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28.png"/><Relationship Id="rId13" Type="http://schemas.openxmlformats.org/officeDocument/2006/relationships/image" Target="../media/image4.png"/><Relationship Id="rId12" Type="http://schemas.openxmlformats.org/officeDocument/2006/relationships/image" Target="../media/image25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29.png"/><Relationship Id="rId5" Type="http://schemas.openxmlformats.org/officeDocument/2006/relationships/image" Target="../media/image22.png"/><Relationship Id="rId6" Type="http://schemas.openxmlformats.org/officeDocument/2006/relationships/image" Target="../media/image3.png"/><Relationship Id="rId7" Type="http://schemas.openxmlformats.org/officeDocument/2006/relationships/image" Target="../media/image30.png"/><Relationship Id="rId8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7"/>
          <p:cNvSpPr txBox="1"/>
          <p:nvPr>
            <p:ph type="ctrTitle"/>
          </p:nvPr>
        </p:nvSpPr>
        <p:spPr>
          <a:xfrm>
            <a:off x="788250" y="1185250"/>
            <a:ext cx="4230600" cy="26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4800"/>
              <a:t>Vihapuheen roolit</a:t>
            </a:r>
            <a:endParaRPr b="1" sz="4800"/>
          </a:p>
        </p:txBody>
      </p:sp>
      <p:sp>
        <p:nvSpPr>
          <p:cNvPr id="158" name="Google Shape;158;p37"/>
          <p:cNvSpPr txBox="1"/>
          <p:nvPr/>
        </p:nvSpPr>
        <p:spPr>
          <a:xfrm>
            <a:off x="988800" y="53850"/>
            <a:ext cx="80109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Mikä on minun roolini ja mitä voin tehdä? &gt; SOS &gt; </a:t>
            </a:r>
            <a:r>
              <a:rPr b="1" i="0" lang="fi" sz="1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Valitse rooli</a:t>
            </a:r>
            <a:endParaRPr b="1" i="0" sz="14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6801" y="90838"/>
            <a:ext cx="298400" cy="45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7"/>
          <p:cNvPicPr preferRelativeResize="0"/>
          <p:nvPr/>
        </p:nvPicPr>
        <p:blipFill rotWithShape="1">
          <a:blip r:embed="rId7">
            <a:alphaModFix/>
          </a:blip>
          <a:srcRect b="22318" l="0" r="0" t="0"/>
          <a:stretch/>
        </p:blipFill>
        <p:spPr>
          <a:xfrm>
            <a:off x="6667349" y="3013312"/>
            <a:ext cx="896177" cy="696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-397120">
            <a:off x="5177855" y="1148687"/>
            <a:ext cx="895593" cy="819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522800" y="1751411"/>
            <a:ext cx="896183" cy="82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887930" y="3371330"/>
            <a:ext cx="933101" cy="854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775522" y="541825"/>
            <a:ext cx="670834" cy="85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 rot="428877">
            <a:off x="5372924" y="3921698"/>
            <a:ext cx="896182" cy="820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133603" y="2710078"/>
            <a:ext cx="744431" cy="636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970182" y="2046912"/>
            <a:ext cx="984107" cy="890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7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7"/>
          <p:cNvSpPr txBox="1"/>
          <p:nvPr/>
        </p:nvSpPr>
        <p:spPr>
          <a:xfrm rot="-5400000">
            <a:off x="-1622725" y="2947025"/>
            <a:ext cx="3709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8"/>
          <p:cNvSpPr txBox="1"/>
          <p:nvPr/>
        </p:nvSpPr>
        <p:spPr>
          <a:xfrm>
            <a:off x="509575" y="147800"/>
            <a:ext cx="8634300" cy="10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3000">
                <a:solidFill>
                  <a:srgbClr val="76B042"/>
                </a:solidFill>
              </a:rPr>
              <a:t>Vihapuheen määritelmä: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8"/>
          <p:cNvSpPr txBox="1"/>
          <p:nvPr/>
        </p:nvSpPr>
        <p:spPr>
          <a:xfrm>
            <a:off x="1091850" y="1332525"/>
            <a:ext cx="93108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8"/>
          <p:cNvSpPr txBox="1"/>
          <p:nvPr/>
        </p:nvSpPr>
        <p:spPr>
          <a:xfrm>
            <a:off x="938075" y="2814963"/>
            <a:ext cx="80583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>
                <a:solidFill>
                  <a:schemeClr val="dk1"/>
                </a:solidFill>
              </a:rPr>
              <a:t>.x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78" name="Google Shape;178;p38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38"/>
          <p:cNvSpPr txBox="1"/>
          <p:nvPr/>
        </p:nvSpPr>
        <p:spPr>
          <a:xfrm rot="-5400000">
            <a:off x="-1536175" y="3033575"/>
            <a:ext cx="3536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9"/>
          <p:cNvSpPr txBox="1"/>
          <p:nvPr/>
        </p:nvSpPr>
        <p:spPr>
          <a:xfrm>
            <a:off x="482325" y="286575"/>
            <a:ext cx="86616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fi" sz="3000"/>
              <a:t>Vihapuheen</a:t>
            </a:r>
            <a:r>
              <a:rPr b="0" i="0" lang="fi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i" sz="30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roolit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9"/>
          <p:cNvSpPr txBox="1"/>
          <p:nvPr/>
        </p:nvSpPr>
        <p:spPr>
          <a:xfrm>
            <a:off x="1428375" y="1308050"/>
            <a:ext cx="3387300" cy="36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Viha</a:t>
            </a:r>
            <a:r>
              <a:rPr lang="fi" sz="2400">
                <a:solidFill>
                  <a:schemeClr val="dk1"/>
                </a:solidFill>
              </a:rPr>
              <a:t>puheen tuottaja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Vihapuheen </a:t>
            </a:r>
            <a:r>
              <a:rPr lang="fi" sz="2400">
                <a:solidFill>
                  <a:schemeClr val="dk1"/>
                </a:solidFill>
              </a:rPr>
              <a:t>kohde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Sivustakatsoja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Puuttuja</a:t>
            </a:r>
            <a:endParaRPr sz="2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i" sz="2400">
                <a:solidFill>
                  <a:schemeClr val="dk1"/>
                </a:solidFill>
              </a:rPr>
              <a:t>Puolustaja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39"/>
          <p:cNvPicPr preferRelativeResize="0"/>
          <p:nvPr/>
        </p:nvPicPr>
        <p:blipFill rotWithShape="1">
          <a:blip r:embed="rId3">
            <a:alphaModFix/>
          </a:blip>
          <a:srcRect b="22318" l="0" r="0" t="0"/>
          <a:stretch/>
        </p:blipFill>
        <p:spPr>
          <a:xfrm>
            <a:off x="755766" y="1830325"/>
            <a:ext cx="591409" cy="45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26404" y="1122202"/>
            <a:ext cx="501974" cy="45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4699" y="2592720"/>
            <a:ext cx="373550" cy="40282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9"/>
          <p:cNvSpPr txBox="1"/>
          <p:nvPr/>
        </p:nvSpPr>
        <p:spPr>
          <a:xfrm>
            <a:off x="5824900" y="1270650"/>
            <a:ext cx="3549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i" sz="2400">
                <a:solidFill>
                  <a:schemeClr val="dk1"/>
                </a:solidFill>
              </a:rPr>
              <a:t>Yllyttäjä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fi" sz="2400">
                <a:solidFill>
                  <a:schemeClr val="dk1"/>
                </a:solidFill>
              </a:rPr>
              <a:t>Hämmen</a:t>
            </a: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täjä, troll</a:t>
            </a:r>
            <a:r>
              <a:rPr lang="fi" sz="2400">
                <a:solidFill>
                  <a:schemeClr val="dk1"/>
                </a:solidFill>
              </a:rPr>
              <a:t>aaja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Ihailija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Seuraaja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Pelle 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0497" y="4059791"/>
            <a:ext cx="501974" cy="45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32248" y="1083651"/>
            <a:ext cx="501974" cy="459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296474" y="1816892"/>
            <a:ext cx="373550" cy="475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223449" y="2532825"/>
            <a:ext cx="519598" cy="4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223450" y="3248787"/>
            <a:ext cx="519599" cy="444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260678" y="3998136"/>
            <a:ext cx="445125" cy="40282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9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9"/>
          <p:cNvSpPr txBox="1"/>
          <p:nvPr/>
        </p:nvSpPr>
        <p:spPr>
          <a:xfrm rot="-5400000">
            <a:off x="-1548325" y="3021425"/>
            <a:ext cx="356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  <p:pic>
        <p:nvPicPr>
          <p:cNvPr id="198" name="Google Shape;198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6397" y="3323653"/>
            <a:ext cx="501974" cy="45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0"/>
          <p:cNvSpPr txBox="1"/>
          <p:nvPr/>
        </p:nvSpPr>
        <p:spPr>
          <a:xfrm>
            <a:off x="487350" y="118200"/>
            <a:ext cx="8656500" cy="10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fi" sz="30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Mistä tietää</a:t>
            </a:r>
            <a:r>
              <a:rPr b="0" i="0" lang="fi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onko kyse vihapuhetilanteesta tai onko sellainen kehittymässä?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0"/>
          <p:cNvSpPr txBox="1"/>
          <p:nvPr/>
        </p:nvSpPr>
        <p:spPr>
          <a:xfrm>
            <a:off x="1223200" y="1592475"/>
            <a:ext cx="3522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Luota tunteisiisi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Arvioi tilanne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Millaisella strategialla yrittäisit vaikuttaa tilanteen lopputulokseen?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40"/>
          <p:cNvSpPr txBox="1"/>
          <p:nvPr/>
        </p:nvSpPr>
        <p:spPr>
          <a:xfrm>
            <a:off x="5428000" y="959688"/>
            <a:ext cx="3849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Mitä voit sanoa tai tehdä?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Miten sanot tai teet sen?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i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Milloin sinun pitäisi toimia?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901" y="1592472"/>
            <a:ext cx="507297" cy="471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3349" y="2260901"/>
            <a:ext cx="472394" cy="4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40"/>
          <p:cNvPicPr preferRelativeResize="0"/>
          <p:nvPr/>
        </p:nvPicPr>
        <p:blipFill rotWithShape="1">
          <a:blip r:embed="rId5">
            <a:alphaModFix/>
          </a:blip>
          <a:srcRect b="12049" l="0" r="0" t="0"/>
          <a:stretch/>
        </p:blipFill>
        <p:spPr>
          <a:xfrm>
            <a:off x="673312" y="2883325"/>
            <a:ext cx="592475" cy="52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26664" y="1520564"/>
            <a:ext cx="592450" cy="508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0"/>
          <p:cNvPicPr preferRelativeResize="0"/>
          <p:nvPr/>
        </p:nvPicPr>
        <p:blipFill rotWithShape="1">
          <a:blip r:embed="rId7">
            <a:alphaModFix/>
          </a:blip>
          <a:srcRect b="21297" l="0" r="0" t="0"/>
          <a:stretch/>
        </p:blipFill>
        <p:spPr>
          <a:xfrm>
            <a:off x="4780760" y="2190425"/>
            <a:ext cx="684275" cy="538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0"/>
          <p:cNvPicPr preferRelativeResize="0"/>
          <p:nvPr/>
        </p:nvPicPr>
        <p:blipFill rotWithShape="1">
          <a:blip r:embed="rId8">
            <a:alphaModFix/>
          </a:blip>
          <a:srcRect b="25188" l="0" r="0" t="0"/>
          <a:stretch/>
        </p:blipFill>
        <p:spPr>
          <a:xfrm>
            <a:off x="4762950" y="2817375"/>
            <a:ext cx="719897" cy="5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40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0"/>
          <p:cNvSpPr txBox="1"/>
          <p:nvPr/>
        </p:nvSpPr>
        <p:spPr>
          <a:xfrm rot="-5400000">
            <a:off x="-1578775" y="2990975"/>
            <a:ext cx="3621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1"/>
          <p:cNvSpPr txBox="1"/>
          <p:nvPr/>
        </p:nvSpPr>
        <p:spPr>
          <a:xfrm>
            <a:off x="509575" y="147800"/>
            <a:ext cx="8634300" cy="10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3000">
                <a:solidFill>
                  <a:srgbClr val="76B042"/>
                </a:solidFill>
              </a:rPr>
              <a:t>Pohtikaa ryhmissä: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1"/>
          <p:cNvSpPr txBox="1"/>
          <p:nvPr/>
        </p:nvSpPr>
        <p:spPr>
          <a:xfrm>
            <a:off x="1091850" y="1332525"/>
            <a:ext cx="9310800" cy="8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i" sz="1800">
                <a:solidFill>
                  <a:schemeClr val="dk1"/>
                </a:solidFill>
              </a:rPr>
              <a:t>Jakautukaa neljään ryhmään.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i" sz="1800">
                <a:solidFill>
                  <a:schemeClr val="dk1"/>
                </a:solidFill>
              </a:rPr>
              <a:t>Ottakaa jokaiselle ryhmälle yksi tilannekuvaus (diat 5-8).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fi" sz="1800">
                <a:solidFill>
                  <a:schemeClr val="dk1"/>
                </a:solidFill>
              </a:rPr>
              <a:t>Keskustelkaa: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>
                <a:solidFill>
                  <a:schemeClr val="dk1"/>
                </a:solidFill>
              </a:rPr>
              <a:t> 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1"/>
          <p:cNvSpPr txBox="1"/>
          <p:nvPr/>
        </p:nvSpPr>
        <p:spPr>
          <a:xfrm>
            <a:off x="938075" y="2814963"/>
            <a:ext cx="80583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i" sz="1800">
                <a:solidFill>
                  <a:schemeClr val="dk1"/>
                </a:solidFill>
              </a:rPr>
              <a:t>Mitä vihapuheeseen liittyviä rooleja huomaatte?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i" sz="1800">
                <a:solidFill>
                  <a:schemeClr val="dk1"/>
                </a:solidFill>
              </a:rPr>
              <a:t>Mitä päähenkilön pitäisi tehdä?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fi" sz="1800">
                <a:solidFill>
                  <a:schemeClr val="dk1"/>
                </a:solidFill>
              </a:rPr>
              <a:t>Mitä muiden pitäisi tehdä?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800">
                <a:solidFill>
                  <a:schemeClr val="dk1"/>
                </a:solidFill>
              </a:rPr>
              <a:t>4. Purku: Jokainen ryhmä esittelee muille oman tilannekuvauksensa ja ratkaisuehdotuksensa.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1" name="Google Shape;221;p41"/>
          <p:cNvSpPr/>
          <p:nvPr/>
        </p:nvSpPr>
        <p:spPr>
          <a:xfrm rot="-5400000">
            <a:off x="-1317025" y="3331951"/>
            <a:ext cx="3125100" cy="498000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1"/>
          <p:cNvSpPr txBox="1"/>
          <p:nvPr/>
        </p:nvSpPr>
        <p:spPr>
          <a:xfrm rot="-5400000">
            <a:off x="-1536175" y="3033575"/>
            <a:ext cx="3536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 txBox="1"/>
          <p:nvPr/>
        </p:nvSpPr>
        <p:spPr>
          <a:xfrm>
            <a:off x="415650" y="171700"/>
            <a:ext cx="87282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fi" sz="3600">
                <a:solidFill>
                  <a:srgbClr val="76B042"/>
                </a:solidFill>
              </a:rPr>
              <a:t>Tilanne</a:t>
            </a:r>
            <a:r>
              <a:rPr b="1" i="0" lang="fi" sz="36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 1</a:t>
            </a:r>
            <a:endParaRPr b="1" i="0" sz="36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2"/>
          <p:cNvSpPr txBox="1"/>
          <p:nvPr/>
        </p:nvSpPr>
        <p:spPr>
          <a:xfrm>
            <a:off x="767350" y="984225"/>
            <a:ext cx="6369300" cy="362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i" sz="1600">
                <a:solidFill>
                  <a:schemeClr val="dk1"/>
                </a:solidFill>
              </a:rPr>
              <a:t>Yläkouluikäinen poika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kertoo parhaalle kaverilleen olevansa homo.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Seuraavana päivänä osa oppilaista alka</a:t>
            </a:r>
            <a:r>
              <a:rPr lang="fi" sz="1600">
                <a:solidFill>
                  <a:schemeClr val="dk1"/>
                </a:solidFill>
              </a:rPr>
              <a:t>a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i" sz="1600">
                <a:solidFill>
                  <a:schemeClr val="dk1"/>
                </a:solidFill>
              </a:rPr>
              <a:t>vältellä häntä ja kuiskia hänen selkänsä takana. 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Hänen </a:t>
            </a:r>
            <a:r>
              <a:rPr lang="fi" sz="1600">
                <a:solidFill>
                  <a:schemeClr val="dk1"/>
                </a:solidFill>
              </a:rPr>
              <a:t>reppuunsa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i" sz="1600">
                <a:solidFill>
                  <a:schemeClr val="dk1"/>
                </a:solidFill>
              </a:rPr>
              <a:t>ilmestyi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loukkaavia vitsejä, pornokuvia ja homofobisia kommentteja.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i" sz="1600">
                <a:solidFill>
                  <a:schemeClr val="dk1"/>
                </a:solidFill>
              </a:rPr>
              <a:t>Pojalla  on paha olla.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229" name="Google Shape;22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4675" y="1063225"/>
            <a:ext cx="1420125" cy="3321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2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2"/>
          <p:cNvSpPr txBox="1"/>
          <p:nvPr/>
        </p:nvSpPr>
        <p:spPr>
          <a:xfrm rot="-5400000">
            <a:off x="-1578775" y="2990975"/>
            <a:ext cx="3621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/>
          <p:nvPr/>
        </p:nvSpPr>
        <p:spPr>
          <a:xfrm>
            <a:off x="701925" y="1062225"/>
            <a:ext cx="6783600" cy="330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Pikkukaupunkiin on muuttanut pakolaisperhe, joka jätti kotimaansa päästäkseen pois sodan jaloista.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i" sz="1600">
                <a:solidFill>
                  <a:schemeClr val="dk1"/>
                </a:solidFill>
              </a:rPr>
              <a:t>K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aupungin asukkaiden keskustelupalstoille on </a:t>
            </a:r>
            <a:r>
              <a:rPr lang="fi" sz="1600">
                <a:solidFill>
                  <a:schemeClr val="dk1"/>
                </a:solidFill>
              </a:rPr>
              <a:t>kirjoitettu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monia loukkaavia kommentteja, joiden kohteena ovat kyseisestä maasta tulevat ihmiset.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Perheen teini-ikäistä tyttöä ja poikaa on myös kiusattu koulussa</a:t>
            </a:r>
            <a:r>
              <a:rPr lang="fi" sz="1600">
                <a:solidFill>
                  <a:schemeClr val="dk1"/>
                </a:solidFill>
              </a:rPr>
              <a:t>: 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lang="fi" sz="1600">
                <a:solidFill>
                  <a:schemeClr val="dk1"/>
                </a:solidFill>
              </a:rPr>
              <a:t>önitty, haukuttu ja lähetetty ilkeitä viestejä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Kumpikin on selvästi onneton, tuntee olevansa vailla ystäviä, ja nyt kumpaakin pelottaa poistua kotoa... 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75840" y="774599"/>
            <a:ext cx="878951" cy="351680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3"/>
          <p:cNvSpPr txBox="1"/>
          <p:nvPr/>
        </p:nvSpPr>
        <p:spPr>
          <a:xfrm>
            <a:off x="415650" y="171700"/>
            <a:ext cx="87282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fi" sz="3600">
                <a:solidFill>
                  <a:srgbClr val="76B042"/>
                </a:solidFill>
              </a:rPr>
              <a:t>Tilanne</a:t>
            </a:r>
            <a:r>
              <a:rPr b="1" i="0" lang="fi" sz="36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i" sz="3600">
                <a:solidFill>
                  <a:srgbClr val="76B042"/>
                </a:solidFill>
              </a:rPr>
              <a:t>2</a:t>
            </a:r>
            <a:endParaRPr b="1" i="0" sz="36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3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3"/>
          <p:cNvSpPr txBox="1"/>
          <p:nvPr/>
        </p:nvSpPr>
        <p:spPr>
          <a:xfrm rot="-5400000">
            <a:off x="-1621225" y="2948525"/>
            <a:ext cx="3706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/>
        </p:nvSpPr>
        <p:spPr>
          <a:xfrm>
            <a:off x="2821325" y="999775"/>
            <a:ext cx="6201000" cy="335150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Fyysisesti vammainen teini pelaa osana klaania suositussa räiskintäpelissä.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Viime aikoina yksi klaanin jäsenistä on alkanut heittää ryhmächatissa karkeita vitsejä vammaisista. Osa klaanin muista jä</a:t>
            </a:r>
            <a:r>
              <a:rPr lang="fi" sz="1600">
                <a:solidFill>
                  <a:schemeClr val="dk1"/>
                </a:solidFill>
              </a:rPr>
              <a:t>senistä tykkää viesteistä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osa </a:t>
            </a:r>
            <a:r>
              <a:rPr lang="fi" sz="1600">
                <a:solidFill>
                  <a:schemeClr val="dk1"/>
                </a:solidFill>
              </a:rPr>
              <a:t>ei sano mitään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i" sz="1600">
                <a:solidFill>
                  <a:schemeClr val="dk1"/>
                </a:solidFill>
              </a:rPr>
              <a:t>T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eini </a:t>
            </a:r>
            <a:r>
              <a:rPr lang="fi" sz="1600">
                <a:solidFill>
                  <a:schemeClr val="dk1"/>
                </a:solidFill>
              </a:rPr>
              <a:t>lähetti viestin vitsailijalle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kertoi omasta vammastaan ja pyysi lopettamaan. Pelaaja </a:t>
            </a:r>
            <a:r>
              <a:rPr lang="fi" sz="1600">
                <a:solidFill>
                  <a:schemeClr val="dk1"/>
                </a:solidFill>
              </a:rPr>
              <a:t>ei vastaa, </a:t>
            </a:r>
            <a:r>
              <a:rPr b="0" i="0" lang="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 jatkaa vitsien kertomista ryhmälle.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3325" y="1139588"/>
            <a:ext cx="2042500" cy="302636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4"/>
          <p:cNvSpPr txBox="1"/>
          <p:nvPr/>
        </p:nvSpPr>
        <p:spPr>
          <a:xfrm>
            <a:off x="415650" y="171700"/>
            <a:ext cx="87282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fi" sz="3600">
                <a:solidFill>
                  <a:srgbClr val="76B042"/>
                </a:solidFill>
              </a:rPr>
              <a:t>Tilanne</a:t>
            </a:r>
            <a:r>
              <a:rPr b="1" i="0" lang="fi" sz="36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i" sz="3600">
                <a:solidFill>
                  <a:srgbClr val="76B042"/>
                </a:solidFill>
              </a:rPr>
              <a:t>3</a:t>
            </a:r>
            <a:endParaRPr b="1" i="0" sz="36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44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4"/>
          <p:cNvSpPr txBox="1"/>
          <p:nvPr/>
        </p:nvSpPr>
        <p:spPr>
          <a:xfrm rot="-5400000">
            <a:off x="-1621225" y="2948525"/>
            <a:ext cx="3706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5"/>
          <p:cNvSpPr txBox="1"/>
          <p:nvPr/>
        </p:nvSpPr>
        <p:spPr>
          <a:xfrm>
            <a:off x="2339900" y="1253359"/>
            <a:ext cx="6482400" cy="3148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i">
                <a:solidFill>
                  <a:schemeClr val="dk1"/>
                </a:solidFill>
              </a:rPr>
              <a:t>Eräällä tytöllä </a:t>
            </a:r>
            <a:r>
              <a:rPr lang="fi">
                <a:solidFill>
                  <a:schemeClr val="dk1"/>
                </a:solidFill>
              </a:rPr>
              <a:t>on suuri (ja kasvava) seuraajakunta sosiaalisessa mediassa. Hän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</a:t>
            </a:r>
            <a:r>
              <a:rPr lang="fi">
                <a:solidFill>
                  <a:schemeClr val="dk1"/>
                </a:solidFill>
              </a:rPr>
              <a:t> 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esiintynyt useissa tv-ohjelmissa.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Suosion kasvun myötä hän</a:t>
            </a:r>
            <a:r>
              <a:rPr lang="fi">
                <a:solidFill>
                  <a:schemeClr val="dk1"/>
                </a:solidFill>
              </a:rPr>
              <a:t> on muuttanut tyyliään. Uskaliaat vähäpukeiset herutuskuvat ovat vaihtuneet fitnesskuviin.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Tämän seurauksena hän on alkanut saada kuviinsa ja postauksiinsa vihamielisiä kommentteja, jotka kohdistuvat hänen ulkonäköönsä,</a:t>
            </a:r>
            <a:r>
              <a:rPr lang="fi">
                <a:solidFill>
                  <a:schemeClr val="dk1"/>
                </a:solidFill>
              </a:rPr>
              <a:t> 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sukupuoleensa, taustaansa ja </a:t>
            </a:r>
            <a:r>
              <a:rPr lang="fi">
                <a:solidFill>
                  <a:schemeClr val="dk1"/>
                </a:solidFill>
              </a:rPr>
              <a:t>mielipiteisiinsä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fi">
                <a:solidFill>
                  <a:schemeClr val="dk1"/>
                </a:solidFill>
              </a:rPr>
              <a:t> Tyttö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 julkaissut video</a:t>
            </a:r>
            <a:r>
              <a:rPr lang="fi">
                <a:solidFill>
                  <a:schemeClr val="dk1"/>
                </a:solidFill>
              </a:rPr>
              <a:t>n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jossa pyydetään ihmisiä </a:t>
            </a:r>
            <a:r>
              <a:rPr lang="fi">
                <a:solidFill>
                  <a:schemeClr val="dk1"/>
                </a:solidFill>
              </a:rPr>
              <a:t>kommentoimaan asiallisesti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mutta se näyttää vain pahentavan </a:t>
            </a:r>
            <a:r>
              <a:rPr lang="fi">
                <a:solidFill>
                  <a:schemeClr val="dk1"/>
                </a:solidFill>
              </a:rPr>
              <a:t>tilannetta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 ole nähnyt kaveriesi kirjoittavan loukkaavia kommentteja, mutta </a:t>
            </a:r>
            <a:r>
              <a:rPr lang="fi">
                <a:solidFill>
                  <a:schemeClr val="dk1"/>
                </a:solidFill>
              </a:rPr>
              <a:t>he 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tykkäävä</a:t>
            </a:r>
            <a:r>
              <a:rPr lang="fi">
                <a:solidFill>
                  <a:schemeClr val="dk1"/>
                </a:solidFill>
              </a:rPr>
              <a:t>t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ja välittävä</a:t>
            </a:r>
            <a:r>
              <a:rPr lang="fi">
                <a:solidFill>
                  <a:schemeClr val="dk1"/>
                </a:solidFill>
              </a:rPr>
              <a:t>t</a:t>
            </a:r>
            <a:r>
              <a:rPr b="0" i="0" lang="fi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eteenpäin loukkaavia kommentteja ja vitsejä hänestä...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750" y="713488"/>
            <a:ext cx="1504950" cy="389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5"/>
          <p:cNvSpPr txBox="1"/>
          <p:nvPr/>
        </p:nvSpPr>
        <p:spPr>
          <a:xfrm>
            <a:off x="415650" y="171700"/>
            <a:ext cx="87282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fi" sz="3600">
                <a:solidFill>
                  <a:srgbClr val="76B042"/>
                </a:solidFill>
              </a:rPr>
              <a:t>Tilanne</a:t>
            </a:r>
            <a:r>
              <a:rPr b="1" i="0" lang="fi" sz="36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i" sz="3600">
                <a:solidFill>
                  <a:srgbClr val="76B042"/>
                </a:solidFill>
              </a:rPr>
              <a:t>4</a:t>
            </a:r>
            <a:endParaRPr b="1" i="0" sz="36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45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5"/>
          <p:cNvSpPr txBox="1"/>
          <p:nvPr/>
        </p:nvSpPr>
        <p:spPr>
          <a:xfrm rot="-5400000">
            <a:off x="-1578775" y="2990975"/>
            <a:ext cx="3621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6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i" sz="36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www.hackinghate.eu</a:t>
            </a:r>
            <a:endParaRPr b="1" i="0" sz="36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46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i" sz="25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#SELMA_eu</a:t>
            </a:r>
            <a:endParaRPr b="1" i="0" sz="25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6"/>
          <p:cNvPicPr preferRelativeResize="0"/>
          <p:nvPr/>
        </p:nvPicPr>
        <p:blipFill rotWithShape="1">
          <a:blip r:embed="rId8">
            <a:alphaModFix/>
          </a:blip>
          <a:srcRect b="6254" l="0" r="0" t="6263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4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9100" y="519950"/>
            <a:ext cx="279801" cy="422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6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46"/>
          <p:cNvSpPr txBox="1"/>
          <p:nvPr/>
        </p:nvSpPr>
        <p:spPr>
          <a:xfrm rot="-5400000">
            <a:off x="-1621225" y="2948525"/>
            <a:ext cx="3706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