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69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45"/>
  </p:normalViewPr>
  <p:slideViewPr>
    <p:cSldViewPr snapToGrid="0" snapToObjects="1">
      <p:cViewPr>
        <p:scale>
          <a:sx n="100" d="100"/>
          <a:sy n="100" d="100"/>
        </p:scale>
        <p:origin x="2144" y="8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hyperlink" Target="http://DoViewPlanning.Or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hyperlink" Target="http://doviewplanning.org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hyperlink" Target="http://doviewplanning.org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ho.int/publications/i/item/risk-communication-and-community-engagement-%28rcce%29-action-plan-guidance" TargetMode="External"/><Relationship Id="rId13" Type="http://schemas.openxmlformats.org/officeDocument/2006/relationships/hyperlink" Target="https://www.undp.org/sites/g/files/zskgke326/files/2021-12/UNDP-ICNL-Legal-Framework-for-Civic-Space-A-Practical-Toolkit-EN.pdf" TargetMode="External"/><Relationship Id="rId3" Type="http://schemas.openxmlformats.org/officeDocument/2006/relationships/hyperlink" Target="https://www.weforum.org/publications/global-risks-report-2026/" TargetMode="External"/><Relationship Id="rId7" Type="http://schemas.openxmlformats.org/officeDocument/2006/relationships/hyperlink" Target="https://spherestandards.org/wp-content/uploads/CHS-in-2018-Sphere-Handbook.pdf" TargetMode="External"/><Relationship Id="rId12" Type="http://schemas.openxmlformats.org/officeDocument/2006/relationships/hyperlink" Target="https://www.oecd.org/en/topics/sub-issues/ai-principles.html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pherestandards.org/wp-content/uploads/Sphere-Handbook-2018-EN.pdf" TargetMode="External"/><Relationship Id="rId11" Type="http://schemas.openxmlformats.org/officeDocument/2006/relationships/hyperlink" Target="https://nvlpubs.nist.gov/nistpubs/ai/nist.ai.100-1.pdf" TargetMode="External"/><Relationship Id="rId5" Type="http://schemas.openxmlformats.org/officeDocument/2006/relationships/hyperlink" Target="https://www.preventionweb.net/files/43291_sendaiframeworkfordrren.pdf" TargetMode="External"/><Relationship Id="rId15" Type="http://schemas.openxmlformats.org/officeDocument/2006/relationships/hyperlink" Target="http://DoViewPlanning.Org" TargetMode="External"/><Relationship Id="rId10" Type="http://schemas.openxmlformats.org/officeDocument/2006/relationships/hyperlink" Target="https://nvlpubs.nist.gov/nistpubs/CSWP/NIST.CSWP.29.pdf" TargetMode="External"/><Relationship Id="rId4" Type="http://schemas.openxmlformats.org/officeDocument/2006/relationships/hyperlink" Target="https://www.undrr.org/implementing-sendai-framework/what-sendai-framework" TargetMode="External"/><Relationship Id="rId9" Type="http://schemas.openxmlformats.org/officeDocument/2006/relationships/hyperlink" Target="https://www.unesco.org/en/internet-trust/guidelines" TargetMode="External"/><Relationship Id="rId14" Type="http://schemas.openxmlformats.org/officeDocument/2006/relationships/hyperlink" Target="https://emergency.unhcr.org/protection/protection-mechanisms/community-based-protection-cbp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267920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2000" y="2174417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420612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Civic Space, Rights Protection &amp; Accountability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420612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Information Integrity, Media &amp; Social Cohesion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420612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Resilience &amp; Disaster Readiness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314778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Inequality Reduction &amp; Community Economic Security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314778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Conflict, Displacement &amp; Protection of Civilians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314778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 Safety, Cyber Resilience &amp; AI Accountability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4239582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Environment, Biodiversity &amp; Local Transition Action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3582000" y="4239582"/>
            <a:ext cx="1980000" cy="720000"/>
          </a:xfrm>
          <a:prstGeom prst="rect">
            <a:avLst/>
          </a:prstGeom>
          <a:solidFill>
            <a:srgbClr val="E0FD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Psychosocial Preparedness &amp; Community Wellbeing</a:t>
            </a:r>
          </a:p>
        </p:txBody>
      </p:sp>
      <p:sp>
        <p:nvSpPr>
          <p:cNvPr id="13" name="Rectangle 12">
            <a:hlinkClick r:id="rId11" action="ppaction://hlinksldjump"/>
          </p:cNvPr>
          <p:cNvSpPr/>
          <p:nvPr/>
        </p:nvSpPr>
        <p:spPr>
          <a:xfrm>
            <a:off x="5922000" y="4239582"/>
            <a:ext cx="1980000" cy="720000"/>
          </a:xfrm>
          <a:prstGeom prst="rect">
            <a:avLst/>
          </a:prstGeom>
          <a:solidFill>
            <a:srgbClr val="D6D6D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CSO Capacity, Coalitions, Funding &amp; Evidence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2"/>
              </a:rPr>
              <a:t>DoViewPlanning.Org</a:t>
            </a:r>
          </a:p>
        </p:txBody>
      </p:sp>
      <p:pic>
        <p:nvPicPr>
          <p:cNvPr id="16" name="Google Shape;369;p12" title="Doview new.jpeg">
            <a:extLst>
              <a:ext uri="{FF2B5EF4-FFF2-40B4-BE49-F238E27FC236}">
                <a16:creationId xmlns:a16="http://schemas.microsoft.com/office/drawing/2014/main" id="{480B8B3F-4E42-61E8-C72D-5E3C32C375F8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FFD43D-4FAF-95EF-9FEB-8ECE19DCD80A}"/>
              </a:ext>
            </a:extLst>
          </p:cNvPr>
          <p:cNvSpPr txBox="1"/>
          <p:nvPr/>
        </p:nvSpPr>
        <p:spPr>
          <a:xfrm>
            <a:off x="6692115" y="115014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3C032E-4821-5B95-1C57-39C74F6318E3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  <p:sp>
        <p:nvSpPr>
          <p:cNvPr id="20" name="Rectangle 19">
            <a:hlinkClick r:id="rId13" action="ppaction://hlinksldjump"/>
            <a:extLst>
              <a:ext uri="{FF2B5EF4-FFF2-40B4-BE49-F238E27FC236}">
                <a16:creationId xmlns:a16="http://schemas.microsoft.com/office/drawing/2014/main" id="{7688F7B5-B02A-4FE1-D1E7-06E5CE1ABDB1}"/>
              </a:ext>
            </a:extLst>
          </p:cNvPr>
          <p:cNvSpPr/>
          <p:nvPr/>
        </p:nvSpPr>
        <p:spPr>
          <a:xfrm>
            <a:off x="1242000" y="5164386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100" dirty="0">
                <a:solidFill>
                  <a:srgbClr val="000000"/>
                </a:solidFill>
              </a:rPr>
              <a:t>Advocacy &amp; Public Influence</a:t>
            </a:r>
          </a:p>
        </p:txBody>
      </p:sp>
      <p:sp>
        <p:nvSpPr>
          <p:cNvPr id="23" name="Rectangle 22">
            <a:hlinkClick r:id="rId14" action="ppaction://hlinksldjump"/>
            <a:extLst>
              <a:ext uri="{FF2B5EF4-FFF2-40B4-BE49-F238E27FC236}">
                <a16:creationId xmlns:a16="http://schemas.microsoft.com/office/drawing/2014/main" id="{6D6A3F85-4C53-ABF5-9F31-E92C31039C6B}"/>
              </a:ext>
            </a:extLst>
          </p:cNvPr>
          <p:cNvSpPr/>
          <p:nvPr/>
        </p:nvSpPr>
        <p:spPr>
          <a:xfrm>
            <a:off x="5922000" y="5164386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NZ" sz="1100" dirty="0">
                <a:solidFill>
                  <a:srgbClr val="000000"/>
                </a:solidFill>
              </a:rPr>
              <a:t>Information Integrity, Media &amp; Social Cohesion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414A1E-0756-581C-6DE9-0F47ABBD800C}"/>
              </a:ext>
            </a:extLst>
          </p:cNvPr>
          <p:cNvSpPr txBox="1"/>
          <p:nvPr/>
        </p:nvSpPr>
        <p:spPr>
          <a:xfrm>
            <a:off x="192505" y="137512"/>
            <a:ext cx="8600173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lang="en-AU" dirty="0"/>
              <a:t>How </a:t>
            </a:r>
            <a:r>
              <a:rPr lang="en-AU" b="1" dirty="0"/>
              <a:t>Civil Society</a:t>
            </a:r>
            <a:r>
              <a:rPr lang="en-AU" dirty="0"/>
              <a:t> Can Respond to Mitigate the Risks Identified in the </a:t>
            </a:r>
            <a:r>
              <a:rPr dirty="0"/>
              <a:t>WEF Global Risks Report 2026</a:t>
            </a:r>
            <a:r>
              <a:rPr lang="en-AU" dirty="0"/>
              <a:t> </a:t>
            </a:r>
            <a:r>
              <a:rPr lang="en-AU"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lang="en-AU" dirty="0"/>
              <a:t> Strategy Diagram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Psychosocial Preparedness &amp; Community Wellbeing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73736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Stressors understood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260604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groups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347472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Trusted helpers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434340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narratives surfaced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21208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Volunteer burnout risks recognized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251900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17660" y="2606040"/>
            <a:ext cx="179393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Psychological first aid capability built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17660" y="3474720"/>
            <a:ext cx="179393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Peer-support networks formed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17660" y="4343400"/>
            <a:ext cx="179393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Referral pathways strengthened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576191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941951" y="217170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Early crisis support delivered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41951" y="304038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Accurate guidance channels maintained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41951" y="390906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Harmful coping reduced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41951" y="477774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Volunteer wellbeing protected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690931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056691" y="3474720"/>
            <a:ext cx="1584388" cy="6858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Community wellbeing stabilized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2" name="Google Shape;369;p12" title="Doview new.jpeg">
            <a:extLst>
              <a:ext uri="{FF2B5EF4-FFF2-40B4-BE49-F238E27FC236}">
                <a16:creationId xmlns:a16="http://schemas.microsoft.com/office/drawing/2014/main" id="{0F8DAB3E-DF22-077D-29EB-EE059B4CC9FA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027E92E-16E9-387C-27E0-F3EA2AC3E05A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7D902E-3D61-A582-26F7-5B46C7ECD9A2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 dirty="0">
                <a:solidFill>
                  <a:srgbClr val="000000"/>
                </a:solidFill>
              </a:rPr>
              <a:t>C</a:t>
            </a:r>
            <a:r>
              <a:rPr lang="en-AU" sz="1800" b="1" dirty="0" err="1">
                <a:solidFill>
                  <a:srgbClr val="000000"/>
                </a:solidFill>
              </a:rPr>
              <a:t>ivil</a:t>
            </a:r>
            <a:r>
              <a:rPr lang="en-AU" sz="1800" b="1" dirty="0">
                <a:solidFill>
                  <a:srgbClr val="000000"/>
                </a:solidFill>
              </a:rPr>
              <a:t> Society Organization’s C</a:t>
            </a:r>
            <a:r>
              <a:rPr sz="1800" b="1" dirty="0" err="1">
                <a:solidFill>
                  <a:srgbClr val="000000"/>
                </a:solidFill>
              </a:rPr>
              <a:t>apacity</a:t>
            </a:r>
            <a:r>
              <a:rPr sz="1800" b="1" dirty="0">
                <a:solidFill>
                  <a:srgbClr val="000000"/>
                </a:solidFill>
              </a:rPr>
              <a:t>, Funding &amp; Evidence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2531110"/>
            <a:ext cx="949324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 agenda agreed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3399790"/>
            <a:ext cx="949324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Roles &amp; comparative advantages clarified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4418330"/>
            <a:ext cx="949324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Ethics &amp; safeguarding strengthened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616836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982596" y="1662430"/>
            <a:ext cx="879475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Coalition operating model established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982596" y="268097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Joint messaging agreed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82596" y="354965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leadership cultivated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82596" y="441833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Volunteer pathways systemized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82596" y="528701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Partner map maintained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02666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92423" y="3040380"/>
            <a:ext cx="10191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Fundraising strategy clarified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92423" y="3909060"/>
            <a:ext cx="10191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Donor relationships built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576191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941951" y="2096770"/>
            <a:ext cx="949324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Programs delivered consistently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41951" y="2965450"/>
            <a:ext cx="949324" cy="83566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Research/</a:t>
            </a:r>
            <a:endParaRPr lang="en-AU" sz="1100" b="0" dirty="0">
              <a:solidFill>
                <a:srgbClr val="000000"/>
              </a:solidFill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</a:rPr>
              <a:t>evidence partnerships formed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41951" y="3983990"/>
            <a:ext cx="949324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Operational continuity strengthened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41951" y="4852670"/>
            <a:ext cx="949324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Staff capability developed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05586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421627" y="260604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Outcome measures implemented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21627" y="347472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Rapid evaluation completed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21627" y="4343400"/>
            <a:ext cx="879475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Credible reporting produced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46569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31454" y="3040380"/>
            <a:ext cx="112966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Funding stability improved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831454" y="3909060"/>
            <a:ext cx="1113916" cy="68580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Legitimacy &amp; influence increased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A32F5FF3-58AC-2F58-0097-A111B59528EB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C7E361A-A2B8-6A7D-0B6A-82A939E44099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766E64-BA21-1ED3-0319-40312390CB91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6018" y="2367323"/>
            <a:ext cx="10357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Priority risks &amp; harms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16018" y="3171995"/>
            <a:ext cx="10357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Target audiences segmented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16018" y="3976667"/>
            <a:ext cx="10357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Windows of influence identified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16018" y="4781339"/>
            <a:ext cx="10357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Evidence base assembled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816320" y="3793787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182080" y="1964987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Advocacy theory of change clarified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82080" y="2769659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Core messages &amp; frames tested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82080" y="3574331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Clear asks specified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82080" y="4379003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Spokespeople prepared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82080" y="5183675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Media/social content toolkit created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3522082" y="3793787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3887842" y="1562651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Public campaigns run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87842" y="2367323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Rapid response capacity activated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87842" y="3171995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Storytelling &amp; case studies published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887842" y="3976667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Direct engagement conducted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887842" y="4781339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Strategic litigation/complaints used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887842" y="5586011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Accountability tracking maintained</a:t>
            </a:r>
          </a:p>
        </p:txBody>
      </p:sp>
      <p:sp>
        <p:nvSpPr>
          <p:cNvPr id="35" name="Right Arrow 34"/>
          <p:cNvSpPr/>
          <p:nvPr/>
        </p:nvSpPr>
        <p:spPr>
          <a:xfrm>
            <a:off x="5367545" y="3793787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5733305" y="1964987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Decision-maker commitments secured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733305" y="2769659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Public awareness increased &amp; norms shifted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733305" y="3574331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Harmful narratives weakened/corrected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733305" y="4379003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Resources reallocated toward risk reduction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733305" y="5183675"/>
            <a:ext cx="1315110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Implementation accountability strengthened</a:t>
            </a:r>
          </a:p>
        </p:txBody>
      </p:sp>
      <p:sp>
        <p:nvSpPr>
          <p:cNvPr id="46" name="Right Arrow 45"/>
          <p:cNvSpPr/>
          <p:nvPr/>
        </p:nvSpPr>
        <p:spPr>
          <a:xfrm>
            <a:off x="7213008" y="3793787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7578768" y="2269533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Policy/practice changes sustained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78768" y="3074205"/>
            <a:ext cx="1175409" cy="83566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Rights protections strengthened &amp; enforced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578768" y="4074457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System resilience improved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578768" y="4879129"/>
            <a:ext cx="1175409" cy="640080"/>
          </a:xfrm>
          <a:prstGeom prst="rect">
            <a:avLst/>
          </a:prstGeom>
          <a:solidFill>
            <a:srgbClr val="FFF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Risk-related harms reduced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2"/>
              </a:rPr>
              <a:t>DoViewPlanning.Org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B33113-C93F-64EE-1CF6-A2084B6891E0}"/>
              </a:ext>
            </a:extLst>
          </p:cNvPr>
          <p:cNvSpPr/>
          <p:nvPr/>
        </p:nvSpPr>
        <p:spPr>
          <a:xfrm>
            <a:off x="524577" y="863135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b="1" dirty="0">
                <a:solidFill>
                  <a:srgbClr val="000000"/>
                </a:solidFill>
              </a:rPr>
              <a:t>Advocacy </a:t>
            </a:r>
            <a:r>
              <a:rPr lang="en-AU" sz="1800" b="1" dirty="0">
                <a:solidFill>
                  <a:srgbClr val="000000"/>
                </a:solidFill>
              </a:rPr>
              <a:t>&amp; Public Influence</a:t>
            </a:r>
            <a:endParaRPr sz="1800" b="1" dirty="0">
              <a:solidFill>
                <a:srgbClr val="000000"/>
              </a:solidFill>
            </a:endParaRP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27966DEA-7ABB-93C7-6C5E-F30094A8C650}"/>
              </a:ext>
            </a:extLst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pic>
        <p:nvPicPr>
          <p:cNvPr id="8" name="Google Shape;369;p12" title="Doview new.jpeg">
            <a:extLst>
              <a:ext uri="{FF2B5EF4-FFF2-40B4-BE49-F238E27FC236}">
                <a16:creationId xmlns:a16="http://schemas.microsoft.com/office/drawing/2014/main" id="{0EE5F14A-3CEB-9C75-80D3-675514FA6A33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5DCBAE-7F54-122C-71BD-332925FF9524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B927FA-6AAF-7D7B-F3C7-F04E150ACF6D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8640" y="2326406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 threat landscape agreed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3131078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Stakeholders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3935750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Coalition purpose defined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4740422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Trust conditions clarified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874672" y="3752870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240432" y="1924070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 &amp; decision rules set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40432" y="2728742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Roles &amp; advantages assigned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40432" y="3533414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Safeguarding &amp; ethics standards adopted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40432" y="4338086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 evidence principles agreed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40432" y="5142758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Comms protocol established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3566464" y="3752870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3932224" y="1924070"/>
            <a:ext cx="144084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Joint agenda &amp; priorities agreed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932224" y="2728742"/>
            <a:ext cx="144084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Shared messaging aligned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32224" y="3533414"/>
            <a:ext cx="144084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Joint work plan built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32224" y="4338086"/>
            <a:ext cx="144084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Resource-sharing mechanisms created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32224" y="5142758"/>
            <a:ext cx="144084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Mutual aid &amp; surge capacity organized</a:t>
            </a:r>
          </a:p>
        </p:txBody>
      </p:sp>
      <p:sp>
        <p:nvSpPr>
          <p:cNvPr id="33" name="Right Arrow 32"/>
          <p:cNvSpPr/>
          <p:nvPr/>
        </p:nvSpPr>
        <p:spPr>
          <a:xfrm>
            <a:off x="5537657" y="3752870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5903417" y="2326406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Coordinated actions delivered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03417" y="3131078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Collective intelligence improved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903417" y="3935750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Joint fundraising executed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903417" y="4740422"/>
            <a:ext cx="1161440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Joint learning &amp; evaluation run</a:t>
            </a:r>
          </a:p>
        </p:txBody>
      </p:sp>
      <p:sp>
        <p:nvSpPr>
          <p:cNvPr id="42" name="Right Arrow 41"/>
          <p:cNvSpPr/>
          <p:nvPr/>
        </p:nvSpPr>
        <p:spPr>
          <a:xfrm>
            <a:off x="7229449" y="3752870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7595209" y="1826280"/>
            <a:ext cx="109159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Coalition legitimacy &amp; reach increased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595209" y="2630952"/>
            <a:ext cx="109159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Duplication reduced; gaps closed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595209" y="3435624"/>
            <a:ext cx="109159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Collective influence increased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95209" y="4240296"/>
            <a:ext cx="1091591" cy="64008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Funding stability improved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595209" y="5044968"/>
            <a:ext cx="1091591" cy="835660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Community outcomes improved at scale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2"/>
              </a:rPr>
              <a:t>DoViewPlanning.Org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E6608E-A1BE-A2D7-17D7-A23540CCBF83}"/>
              </a:ext>
            </a:extLst>
          </p:cNvPr>
          <p:cNvSpPr/>
          <p:nvPr/>
        </p:nvSpPr>
        <p:spPr>
          <a:xfrm>
            <a:off x="457200" y="1057442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800" b="1" dirty="0">
                <a:solidFill>
                  <a:srgbClr val="000000"/>
                </a:solidFill>
              </a:rPr>
              <a:t>Coalition Building &amp; Collective Action</a:t>
            </a:r>
            <a:endParaRPr sz="1800" b="1" dirty="0">
              <a:solidFill>
                <a:srgbClr val="000000"/>
              </a:solidFill>
            </a:endParaRP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231CCA25-233E-A3E4-EC90-EC52E31072EB}"/>
              </a:ext>
            </a:extLst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pic>
        <p:nvPicPr>
          <p:cNvPr id="8" name="Google Shape;369;p12" title="Doview new.jpeg">
            <a:extLst>
              <a:ext uri="{FF2B5EF4-FFF2-40B4-BE49-F238E27FC236}">
                <a16:creationId xmlns:a16="http://schemas.microsoft.com/office/drawing/2014/main" id="{39D53550-4001-21F7-CB9A-4D0373CF4341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5D4D6F-0B00-C374-B259-C47F3B09CCEC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50BCB2-33C3-14E1-8D0A-49CD3170405E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/>
            </a:pPr>
            <a:r>
              <a:t>Sources Used For This DoView (AI-generated – check independently)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54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WEF — Global Risks Report 2026 (publication page)</a:t>
            </a:r>
            <a:r>
              <a:rPr sz="1100">
                <a:solidFill>
                  <a:srgbClr val="0066CC"/>
                </a:solidFill>
                <a:hlinkClick r:id="rId3"/>
              </a:rPr>
              <a:t>
https://www.weforum.org/publications/global-risks-report-2026/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402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UNDRR — Sendai Framework overview</a:t>
            </a:r>
            <a:r>
              <a:rPr sz="1100">
                <a:solidFill>
                  <a:srgbClr val="0066CC"/>
                </a:solidFill>
                <a:hlinkClick r:id="rId4"/>
              </a:rPr>
              <a:t>
https://www.undrr.org/implementing-sendai-framework/what-sendai-framework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9260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Sendai Framework for Disaster Risk Reduction 2015–2030 (PDF)</a:t>
            </a:r>
            <a:r>
              <a:rPr sz="1100">
                <a:solidFill>
                  <a:srgbClr val="0066CC"/>
                </a:solidFill>
                <a:hlinkClick r:id="rId5"/>
              </a:rPr>
              <a:t>
https://www.preventionweb.net/files/43291_sendaiframeworkfordrren.pdf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118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Sphere Handbook 2018 (PDF)</a:t>
            </a:r>
            <a:r>
              <a:rPr sz="1100">
                <a:solidFill>
                  <a:srgbClr val="0066CC"/>
                </a:solidFill>
                <a:hlinkClick r:id="rId6"/>
              </a:rPr>
              <a:t>
https://spherestandards.org/wp-content/uploads/Sphere-Handbook-2018-EN.pdf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2976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Core Humanitarian Standard (CHS) in Sphere (PDF)</a:t>
            </a:r>
            <a:r>
              <a:rPr sz="1100">
                <a:solidFill>
                  <a:srgbClr val="0066CC"/>
                </a:solidFill>
                <a:hlinkClick r:id="rId7"/>
              </a:rPr>
              <a:t>
https://spherestandards.org/wp-content/uploads/CHS-in-2018-Sphere-Handbook.pdf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983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WHO — RCCE Action Plan Guidance</a:t>
            </a:r>
            <a:r>
              <a:rPr sz="1100">
                <a:solidFill>
                  <a:srgbClr val="0066CC"/>
                </a:solidFill>
                <a:hlinkClick r:id="rId8"/>
              </a:rPr>
              <a:t>
https://www.who.int/publications/i/item/risk-communication-and-community-engagement-%28rcce%29-action-plan-guidance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3440" y="1554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UNESCO — Guidelines for Governance of Digital Platforms</a:t>
            </a:r>
            <a:r>
              <a:rPr sz="1100">
                <a:solidFill>
                  <a:srgbClr val="0066CC"/>
                </a:solidFill>
                <a:hlinkClick r:id="rId9"/>
              </a:rPr>
              <a:t>
https://www.unesco.org/en/internet-trust/guidelines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22402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NIST — Cybersecurity Framework 2.0 (PDF)</a:t>
            </a:r>
            <a:r>
              <a:rPr sz="1100">
                <a:solidFill>
                  <a:srgbClr val="0066CC"/>
                </a:solidFill>
                <a:hlinkClick r:id="rId10"/>
              </a:rPr>
              <a:t>
https://nvlpubs.nist.gov/nistpubs/CSWP/NIST.CSWP.29.pdf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29260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NIST — AI Risk Management Framework 1.0 (PDF)</a:t>
            </a:r>
            <a:r>
              <a:rPr sz="1100">
                <a:solidFill>
                  <a:srgbClr val="0066CC"/>
                </a:solidFill>
                <a:hlinkClick r:id="rId11"/>
              </a:rPr>
              <a:t>
https://nvlpubs.nist.gov/nistpubs/ai/nist.ai.100-1.pdf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345186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OECD — AI Principles overview</a:t>
            </a:r>
            <a:r>
              <a:rPr sz="1100" dirty="0">
                <a:solidFill>
                  <a:srgbClr val="0066CC"/>
                </a:solidFill>
                <a:hlinkClick r:id="rId12"/>
              </a:rPr>
              <a:t>
https://www.oecd.org/en/topics/sub-issues/ai-principles.html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4100362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UNDP/ICNL — Legal Frameworks for Civic Space toolkit (PDF)</a:t>
            </a:r>
            <a:r>
              <a:rPr sz="1100" dirty="0">
                <a:solidFill>
                  <a:srgbClr val="0066CC"/>
                </a:solidFill>
                <a:hlinkClick r:id="rId13"/>
              </a:rPr>
              <a:t>
https://www.undp.org/sites/g/files/zskgke326/files/2021-12/UNDP-ICNL-Legal-Framework-for-Civic-Space-A-Practical-Toolkit-EN.pdf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5135078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UNHCR — Community-Based Protection guidance</a:t>
            </a:r>
            <a:r>
              <a:rPr sz="1100" dirty="0">
                <a:solidFill>
                  <a:srgbClr val="0066CC"/>
                </a:solidFill>
                <a:hlinkClick r:id="rId14"/>
              </a:rPr>
              <a:t>
https://emergency.unhcr.org/protection/protection-mechanisms/community-based-protection-cbp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5"/>
              </a:rPr>
              <a:t>DoViewPlanning.Org</a:t>
            </a:r>
          </a:p>
        </p:txBody>
      </p:sp>
      <p:pic>
        <p:nvPicPr>
          <p:cNvPr id="18" name="Google Shape;369;p12" title="Doview new.jpeg">
            <a:extLst>
              <a:ext uri="{FF2B5EF4-FFF2-40B4-BE49-F238E27FC236}">
                <a16:creationId xmlns:a16="http://schemas.microsoft.com/office/drawing/2014/main" id="{35868080-5676-C24B-8FFA-0B81B0987DA8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9280AF-F3E0-E52A-109F-1985B6FC75AB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5E05D2-A4C1-9F34-AC73-D6517818BE14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/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/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'This-Then' claims. Find how to use  </a:t>
            </a:r>
            <a:r>
              <a:rPr dirty="0" err="1"/>
              <a:t>DoViews</a:t>
            </a:r>
            <a:r>
              <a:rPr dirty="0"/>
              <a:t> at </a:t>
            </a:r>
            <a:r>
              <a:rPr dirty="0">
                <a:hlinkClick r:id="rId3"/>
              </a:rPr>
              <a:t>DoViewPlanning.Org/Method</a:t>
            </a:r>
            <a:r>
              <a:rPr dirty="0"/>
              <a:t>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DoViewPlanning.Org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pic>
        <p:nvPicPr>
          <p:cNvPr id="7" name="Google Shape;369;p12" title="Doview new.jpeg">
            <a:extLst>
              <a:ext uri="{FF2B5EF4-FFF2-40B4-BE49-F238E27FC236}">
                <a16:creationId xmlns:a16="http://schemas.microsoft.com/office/drawing/2014/main" id="{86533682-6806-D5F2-9FD7-FE1A8A5BCA98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3308FE-7FF1-88FA-6F57-5DF5ECE415BF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733A50-775E-68BE-8729-A7037793DBE7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78757" y="1778457"/>
            <a:ext cx="7772400" cy="332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Communities more resilient to compounding global risks</a:t>
            </a:r>
          </a:p>
        </p:txBody>
      </p:sp>
      <p:sp>
        <p:nvSpPr>
          <p:cNvPr id="5" name="Rectangle 4"/>
          <p:cNvSpPr/>
          <p:nvPr/>
        </p:nvSpPr>
        <p:spPr>
          <a:xfrm>
            <a:off x="678757" y="1778457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78757" y="2322957"/>
            <a:ext cx="7772400" cy="332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Human rights &amp; civic freedoms better protected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757" y="2322957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78757" y="2818257"/>
            <a:ext cx="7772400" cy="396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Public information environment more trustworthy</a:t>
            </a:r>
          </a:p>
        </p:txBody>
      </p:sp>
      <p:sp>
        <p:nvSpPr>
          <p:cNvPr id="9" name="Rectangle 8"/>
          <p:cNvSpPr/>
          <p:nvPr/>
        </p:nvSpPr>
        <p:spPr>
          <a:xfrm>
            <a:off x="678757" y="2818257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78757" y="3385203"/>
            <a:ext cx="7772400" cy="332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Polarization reduced &amp; constructive civic dialogue strengthened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8757" y="3385203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78757" y="3912471"/>
            <a:ext cx="7772400" cy="332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Harms from conflict, displacement &amp; shocks reduced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78757" y="3912471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78757" y="4444077"/>
            <a:ext cx="7772400" cy="35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Digital/AI harms reduced &amp; accountability strengthened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8757" y="4444077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78757" y="4992234"/>
            <a:ext cx="7772400" cy="365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Environmental harms reduced &amp; local ecosystems better protected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8757" y="4992234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E1923D-CD36-EAAD-DC67-B69A832D7035}"/>
              </a:ext>
            </a:extLst>
          </p:cNvPr>
          <p:cNvSpPr/>
          <p:nvPr/>
        </p:nvSpPr>
        <p:spPr>
          <a:xfrm>
            <a:off x="678757" y="5558391"/>
            <a:ext cx="77724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>
                <a:solidFill>
                  <a:srgbClr val="000000"/>
                </a:solidFill>
                <a:latin typeface="Calibri"/>
              </a:rPr>
              <a:t>Civil society capacity &amp; legitimacy strengthened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F03650-B584-CEFF-D0F9-23E283F9345E}"/>
              </a:ext>
            </a:extLst>
          </p:cNvPr>
          <p:cNvSpPr/>
          <p:nvPr/>
        </p:nvSpPr>
        <p:spPr>
          <a:xfrm>
            <a:off x="678757" y="5558391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Google Shape;369;p12" title="Doview new.jpeg">
            <a:extLst>
              <a:ext uri="{FF2B5EF4-FFF2-40B4-BE49-F238E27FC236}">
                <a16:creationId xmlns:a16="http://schemas.microsoft.com/office/drawing/2014/main" id="{D13EBDA7-6590-ECF0-0675-B191FE74D820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01AA756-F812-7149-0D8F-7889E68D6E09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879048-08F3-E1B5-4F97-254A5D43A05E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Civic Space, Rights Protection &amp; Accountability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304038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Civic-space threats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390906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At-risk groups identified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55862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924388" y="166243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Rights violations documented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924388" y="253111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Evidence verified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924388" y="3399790"/>
            <a:ext cx="891116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 reporting channels established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24388" y="441833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Protection protocols adopted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24388" y="5287010"/>
            <a:ext cx="891116" cy="8915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Legal/rights partners aligned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8009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45857" y="304038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Coalition positions agreed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45857" y="3909060"/>
            <a:ext cx="89111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Advocacy targets prioritized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401566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767326" y="2171700"/>
            <a:ext cx="110066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Strategic litigation pursued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7326" y="3040380"/>
            <a:ext cx="110066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Oversight complaints filed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67326" y="3909060"/>
            <a:ext cx="110066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Media accountability campaigns run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67326" y="4777740"/>
            <a:ext cx="110066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International pressure activated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032585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98345" y="3040380"/>
            <a:ext cx="960965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Safeguards strengthened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98345" y="3909060"/>
            <a:ext cx="960965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Enforcement improved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752390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877217" y="2955861"/>
            <a:ext cx="1125558" cy="86175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Rights &amp; civic freedoms better protected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89663" y="3993642"/>
            <a:ext cx="1100666" cy="6858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CSOs able to operate safely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C4483D85-99FF-C0DD-E8FC-296B2C9F7A24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9B50EC2-87E4-2F8C-EB40-5A0872767CB1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4BA644-75C0-BE2C-13E1-D0378CB5F567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 dirty="0">
                <a:solidFill>
                  <a:srgbClr val="000000"/>
                </a:solidFill>
              </a:rPr>
              <a:t>Information Integrity, Media &amp; Social Cohesion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2165350"/>
            <a:ext cx="78634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Harmful narratives tracked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" y="3034030"/>
            <a:ext cx="78634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fears surfaced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" y="3902710"/>
            <a:ext cx="78634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Trusted messengers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4771390"/>
            <a:ext cx="78634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Audience segments understood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362414" y="371068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728174" y="2524760"/>
            <a:ext cx="7164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Message frames tested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28174" y="3393440"/>
            <a:ext cx="7164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Content standards agreed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28174" y="4262120"/>
            <a:ext cx="716492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Media/</a:t>
            </a:r>
            <a:endParaRPr lang="en-AU" sz="1100" b="0" dirty="0">
              <a:solidFill>
                <a:srgbClr val="000000"/>
              </a:solidFill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</a:rPr>
              <a:t>social toolkits created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609258" y="371068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975018" y="1731010"/>
            <a:ext cx="9958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Rapid rebuttals published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75018" y="2599690"/>
            <a:ext cx="9958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spokespersons supported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75018" y="3468370"/>
            <a:ext cx="9958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Influencer outreach activated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75018" y="4337050"/>
            <a:ext cx="9958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Rumor dashboards used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75018" y="5205730"/>
            <a:ext cx="9958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Crisis comms coordinated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135502" y="371068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501262" y="3034030"/>
            <a:ext cx="11355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Bridge-building dialogues convened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01262" y="3902710"/>
            <a:ext cx="1135592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moderation supported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801446" y="371068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167206" y="2599690"/>
            <a:ext cx="926041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Platform reporting/escalation used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67206" y="3468370"/>
            <a:ext cx="926041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Transparency demanded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67206" y="4337050"/>
            <a:ext cx="926041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Bad actors exposed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257839" y="371068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623599" y="2959100"/>
            <a:ext cx="1246081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Trust in reliable sources increased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623599" y="3977640"/>
            <a:ext cx="1246081" cy="6858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Polarization reduced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4E7FBDCD-A5E6-6633-ADBF-11114C1A3CA2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F44FC92-C29F-D1E4-0531-01A9FFE6FD17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209316-8A71-A96E-BE85-13B13AF1FCB3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Community Resilience &amp; Disaster Readiness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421" y="2635250"/>
            <a:ext cx="926040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hazards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12421" y="3503930"/>
            <a:ext cx="926040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dependencies mapped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12421" y="4372610"/>
            <a:ext cx="926040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Most at-risk groups identified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03053" y="374624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768813" y="2200910"/>
            <a:ext cx="99589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Preparedness plans co-designed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768813" y="3069590"/>
            <a:ext cx="99589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Inclusion barriers removed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68813" y="3938270"/>
            <a:ext cx="99589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Early-warning access improved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8813" y="4806950"/>
            <a:ext cx="99589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Shelter/</a:t>
            </a:r>
            <a:endParaRPr lang="en-AU" sz="1100" b="0" dirty="0">
              <a:solidFill>
                <a:srgbClr val="000000"/>
              </a:solidFill>
            </a:endParaRPr>
          </a:p>
          <a:p>
            <a:pPr algn="ctr"/>
            <a:r>
              <a:rPr sz="1100" b="0" dirty="0">
                <a:solidFill>
                  <a:srgbClr val="000000"/>
                </a:solidFill>
              </a:rPr>
              <a:t>evac routes agreed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29297" y="374624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295057" y="3069590"/>
            <a:ext cx="7863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Mutual-aid networks organized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95057" y="3938270"/>
            <a:ext cx="7863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Volunteer surge trained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245991" y="374624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611751" y="176657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Risk-reduction actions delivered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11751" y="263525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Household readiness increased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11751" y="350393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Continuity plans tested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11751" y="437261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Supplies pre-positioned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11751" y="524129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drills completed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842085" y="374624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207845" y="256032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Rapid needs assessment activated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07845" y="342900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Targeted assistance delivered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07845" y="4297680"/>
            <a:ext cx="1065741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Accountability to affected people maintained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438179" y="374624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03939" y="3503930"/>
            <a:ext cx="1065741" cy="6858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Disaster harms reduced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867595F6-0313-2884-49E2-7658704F4ED3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D57AD84-4F98-1C8E-AF9E-9DBF8F7BE41A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C742201-69A5-4C5D-3DA2-DF98C5F23822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Inequality Reduction &amp; Community Economic Security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2619756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Hardship drivers understood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3250692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Priority households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3881628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Access barriers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4512564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Exploitation risks identified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356675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22435" y="1988820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Entitlement uptake increased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22435" y="2619756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Emergency supports connected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22435" y="3250692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Worker protections strengthened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22435" y="3881628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Tenant/housing supports accessed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22435" y="4512564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Debt/financial counseling provided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22435" y="5143500"/>
            <a:ext cx="1689163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funds mobilized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576190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941950" y="2935224"/>
            <a:ext cx="1619314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Household stability increased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41950" y="3566160"/>
            <a:ext cx="1619314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livelihoods supported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41950" y="4197096"/>
            <a:ext cx="1619314" cy="5029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Skills pathways accessed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725856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091616" y="2976372"/>
            <a:ext cx="1549464" cy="7772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Inequality pressures reduced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91616" y="3881628"/>
            <a:ext cx="1549464" cy="76352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Community stress reduced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2EF9F88D-B824-1027-7A13-24F484887999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D6AF815-3A35-EBF2-EDAA-355C89993B8E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99E95C-69F8-9044-FF59-497FCF6D3B84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Conflict, Displacement &amp; Protection of Civilians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3040380"/>
            <a:ext cx="8794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Conflict risks monitored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3909060"/>
            <a:ext cx="8794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At-risk communities identified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54698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912747" y="1920240"/>
            <a:ext cx="949324" cy="86233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Safe movement information provided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912747" y="2965450"/>
            <a:ext cx="949324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Protection referral pathways active</a:t>
            </a:r>
          </a:p>
        </p:txBody>
      </p:sp>
      <p:sp>
        <p:nvSpPr>
          <p:cNvPr id="9" name="Rectangle 8"/>
          <p:cNvSpPr/>
          <p:nvPr/>
        </p:nvSpPr>
        <p:spPr>
          <a:xfrm>
            <a:off x="1912747" y="3983990"/>
            <a:ext cx="949324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Safeguarding in place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12747" y="4852670"/>
            <a:ext cx="949324" cy="8915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Protection partners coordinated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02666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92423" y="2606040"/>
            <a:ext cx="949324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Access constraints documented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92423" y="3474720"/>
            <a:ext cx="949324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Humanitarian access negotiated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92423" y="4343400"/>
            <a:ext cx="949324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Do-no-harm applied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506340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872100" y="1737360"/>
            <a:ext cx="11588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Case management delivered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72100" y="2606040"/>
            <a:ext cx="11588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Cash/relief modalities activated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72100" y="3474720"/>
            <a:ext cx="11588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Feedback &amp; complaints handled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72100" y="4343400"/>
            <a:ext cx="11588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Trauma-informed supports connected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72100" y="5212080"/>
            <a:ext cx="115887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Family reunification supported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195567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561327" y="3040380"/>
            <a:ext cx="80962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mediation supported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61327" y="3909060"/>
            <a:ext cx="809625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Cohesion maintained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535544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901304" y="2965450"/>
            <a:ext cx="968376" cy="6858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Civilian harm reduced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901304" y="3834130"/>
            <a:ext cx="968376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Displaced people safer &amp; supported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D5B030FC-AD82-2870-6535-95AC0B0B381A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848328A-F0CE-E7C7-5227-AD20EED660A3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C1D36E-FC42-8A1A-C7F8-8ED8864508E7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Digital Safety, Cyber Resilience &amp; AI Accountability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2862773"/>
            <a:ext cx="1179271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Digital threats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3493709"/>
            <a:ext cx="1179271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users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4124645"/>
            <a:ext cx="1179271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Critical data/ops inventoried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618183" y="3682494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983943" y="3178241"/>
            <a:ext cx="1249120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Secure comms enabled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983943" y="3809177"/>
            <a:ext cx="1249120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minimization &amp; consent strengthened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397656" y="3682494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763416" y="1840549"/>
            <a:ext cx="1249120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Cyber hygiene implemented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63416" y="2471485"/>
            <a:ext cx="1249120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Access controls &amp; backups strengthened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63416" y="3178239"/>
            <a:ext cx="1249120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Incident response rehearsed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63416" y="3809175"/>
            <a:ext cx="1249120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Fraud/scam warnings amplified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63416" y="4515929"/>
            <a:ext cx="1249120" cy="57873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Online harassment support pathways active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63416" y="5222683"/>
            <a:ext cx="1249120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Platform abuse documented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177128" y="3682494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542888" y="2761744"/>
            <a:ext cx="1388821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Incidents contained faster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42888" y="3392680"/>
            <a:ext cx="1388821" cy="50292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Continuity maintained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42888" y="4023616"/>
            <a:ext cx="1388821" cy="78079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Advocacy for platform/AI accountability coordinated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096302" y="3682494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62061" y="3441956"/>
            <a:ext cx="1413711" cy="673417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9144" rIns="54864" bIns="9144" rtlCol="0" anchor="ctr"/>
          <a:lstStyle/>
          <a:p>
            <a:pPr algn="ctr"/>
            <a:r>
              <a:rPr sz="1100" b="1" dirty="0">
                <a:solidFill>
                  <a:srgbClr val="000000"/>
                </a:solidFill>
              </a:rPr>
              <a:t>Digital/AI harms reduced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4E74CED2-EB89-9DDA-463E-F8C69FDA0F27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FF98AC0-E004-B526-F1AC-BD80BF886A29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BBEA17-0485-2FFD-B8CF-E304F747987D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Environment, Biodiversity &amp; Local Transition 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3040380"/>
            <a:ext cx="160185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ecosystem risks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3909060"/>
            <a:ext cx="160185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Pollution sources identified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69363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635123" y="1737360"/>
            <a:ext cx="1741550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Stewardship groups formed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635123" y="2606040"/>
            <a:ext cx="1741550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Community monitoring established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635123" y="3474720"/>
            <a:ext cx="1741550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Transition options designed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35123" y="4343400"/>
            <a:ext cx="1741550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Nature-based solutions planned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35123" y="5212080"/>
            <a:ext cx="1741550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messages mobilized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541265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907025" y="2171700"/>
            <a:ext cx="167170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Restoration delivered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07025" y="3040380"/>
            <a:ext cx="167170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Pollution reduction actions implemented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07025" y="3909060"/>
            <a:ext cx="167170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Local transition projects executed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07025" y="4777740"/>
            <a:ext cx="167170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Land/water protections advanced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743318" y="3717036"/>
            <a:ext cx="201168" cy="201168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109078" y="3040380"/>
            <a:ext cx="153200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Ecosystem health improved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09078" y="3909060"/>
            <a:ext cx="1532001" cy="6858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Pollution harms reduced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2" name="Google Shape;369;p12" title="Doview new.jpeg">
            <a:extLst>
              <a:ext uri="{FF2B5EF4-FFF2-40B4-BE49-F238E27FC236}">
                <a16:creationId xmlns:a16="http://schemas.microsoft.com/office/drawing/2014/main" id="{71BD8AA2-D3BB-DBCD-DC46-F633DBDD1FBB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CF0720E-F3F0-0676-6AA0-9AAB5A9676B9}"/>
              </a:ext>
            </a:extLst>
          </p:cNvPr>
          <p:cNvSpPr txBox="1"/>
          <p:nvPr/>
        </p:nvSpPr>
        <p:spPr>
          <a:xfrm>
            <a:off x="6692115" y="62643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ADBD48-8CB1-A75E-DF8F-D23FA6D9C332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/a056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2208</Words>
  <Application>Microsoft Macintosh PowerPoint</Application>
  <PresentationFormat>On-screen Show (4:3)</PresentationFormat>
  <Paragraphs>319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4</cp:revision>
  <dcterms:created xsi:type="dcterms:W3CDTF">2013-01-27T09:14:16Z</dcterms:created>
  <dcterms:modified xsi:type="dcterms:W3CDTF">2026-01-21T05:43:17Z</dcterms:modified>
  <cp:category/>
</cp:coreProperties>
</file>