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5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34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3.xml"/>
  <Override ContentType="application/vnd.openxmlformats-officedocument.presentationml.slide+xml" PartName="/ppt/slides/slide38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37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6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287" r:id="rId36"/>
    <p:sldId id="288" r:id="rId37"/>
    <p:sldId id="289" r:id="rId38"/>
    <p:sldId id="290" r:id="rId39"/>
    <p:sldId id="291" r:id="rId40"/>
    <p:sldId id="292" r:id="rId41"/>
    <p:sldId id="293" r:id="rId42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6.xml"/><Relationship Id="rId20" Type="http://schemas.openxmlformats.org/officeDocument/2006/relationships/slide" Target="slides/slide16.xml"/><Relationship Id="rId42" Type="http://schemas.openxmlformats.org/officeDocument/2006/relationships/slide" Target="slides/slide38.xml"/><Relationship Id="rId41" Type="http://schemas.openxmlformats.org/officeDocument/2006/relationships/slide" Target="slides/slide37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8" Type="http://schemas.openxmlformats.org/officeDocument/2006/relationships/slide" Target="slides/slide24.xml"/><Relationship Id="rId27" Type="http://schemas.openxmlformats.org/officeDocument/2006/relationships/slide" Target="slides/slide2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29" Type="http://schemas.openxmlformats.org/officeDocument/2006/relationships/slide" Target="slides/slide25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31" Type="http://schemas.openxmlformats.org/officeDocument/2006/relationships/slide" Target="slides/slide27.xml"/><Relationship Id="rId30" Type="http://schemas.openxmlformats.org/officeDocument/2006/relationships/slide" Target="slides/slide26.xml"/><Relationship Id="rId11" Type="http://schemas.openxmlformats.org/officeDocument/2006/relationships/slide" Target="slides/slide7.xml"/><Relationship Id="rId33" Type="http://schemas.openxmlformats.org/officeDocument/2006/relationships/slide" Target="slides/slide29.xml"/><Relationship Id="rId10" Type="http://schemas.openxmlformats.org/officeDocument/2006/relationships/slide" Target="slides/slide6.xml"/><Relationship Id="rId32" Type="http://schemas.openxmlformats.org/officeDocument/2006/relationships/slide" Target="slides/slide28.xml"/><Relationship Id="rId13" Type="http://schemas.openxmlformats.org/officeDocument/2006/relationships/slide" Target="slides/slide9.xml"/><Relationship Id="rId35" Type="http://schemas.openxmlformats.org/officeDocument/2006/relationships/slide" Target="slides/slide31.xml"/><Relationship Id="rId12" Type="http://schemas.openxmlformats.org/officeDocument/2006/relationships/slide" Target="slides/slide8.xml"/><Relationship Id="rId34" Type="http://schemas.openxmlformats.org/officeDocument/2006/relationships/slide" Target="slides/slide30.xml"/><Relationship Id="rId15" Type="http://schemas.openxmlformats.org/officeDocument/2006/relationships/slide" Target="slides/slide11.xml"/><Relationship Id="rId37" Type="http://schemas.openxmlformats.org/officeDocument/2006/relationships/slide" Target="slides/slide33.xml"/><Relationship Id="rId14" Type="http://schemas.openxmlformats.org/officeDocument/2006/relationships/slide" Target="slides/slide10.xml"/><Relationship Id="rId36" Type="http://schemas.openxmlformats.org/officeDocument/2006/relationships/slide" Target="slides/slide32.xml"/><Relationship Id="rId17" Type="http://schemas.openxmlformats.org/officeDocument/2006/relationships/slide" Target="slides/slide13.xml"/><Relationship Id="rId39" Type="http://schemas.openxmlformats.org/officeDocument/2006/relationships/slide" Target="slides/slide35.xml"/><Relationship Id="rId16" Type="http://schemas.openxmlformats.org/officeDocument/2006/relationships/slide" Target="slides/slide12.xml"/><Relationship Id="rId38" Type="http://schemas.openxmlformats.org/officeDocument/2006/relationships/slide" Target="slides/slide34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4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7" name="Google Shape;87;p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3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" name="Google Shape;155;p2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56" name="Google Shape;156;p2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Multiple services, disabilities, systems</a:t>
            </a:r>
            <a:endParaRPr/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Research:  academic,  social/behavioral.  progr. eval.,  staff dev.  perf. mgmt.</a:t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5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" name="Google Shape;163;p2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64" name="Google Shape;164;p2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7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1" name="Google Shape;171;p2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72" name="Google Shape;172;p2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29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8" name="Google Shape;178;p2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79" name="Google Shape;179;p2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32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" name="Google Shape;188;p3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89" name="Google Shape;189;p32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34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6" name="Google Shape;196;p3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97" name="Google Shape;197;p3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EFFICACY RESEARCH</a:t>
            </a:r>
            <a:endParaRPr/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•</a:t>
            </a:r>
            <a:r>
              <a:rPr b="1" i="0" lang="en-US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R</a:t>
            </a:r>
            <a:r>
              <a:rPr b="0" i="0" lang="en-US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esearch conducted to identify promising practices</a:t>
            </a:r>
            <a:endParaRPr/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•</a:t>
            </a:r>
            <a:r>
              <a:rPr b="0" i="0" lang="en-US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Establishes a causal  relationship between an intervention and its impact on behavior.</a:t>
            </a:r>
            <a:endParaRPr/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•</a:t>
            </a:r>
            <a:r>
              <a:rPr b="0" i="0" lang="en-US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highly structured and controlled laboratory settings to clearly demonstrate impact and causation</a:t>
            </a:r>
            <a:endParaRPr/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•</a:t>
            </a:r>
            <a:r>
              <a:rPr b="0" i="0" lang="en-US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most common form of published educational research.</a:t>
            </a:r>
            <a:endParaRPr/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EFFECTIVENESS RESEARCH</a:t>
            </a:r>
            <a:endParaRPr/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•</a:t>
            </a:r>
            <a:r>
              <a:rPr b="0" i="0" lang="en-US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Research conducted to answer questions about the impact and robustness of interventions when taken to scale in more typical practice settings</a:t>
            </a:r>
            <a:endParaRPr/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•</a:t>
            </a:r>
            <a:r>
              <a:rPr b="0" i="0" lang="en-US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Primarily concerned with when an intervention works in the context of the following dimensions. </a:t>
            </a:r>
            <a:endParaRPr/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characteristics of students, setting</a:t>
            </a:r>
            <a:endParaRPr/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leadership and instructors</a:t>
            </a:r>
            <a:endParaRPr/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resources, training available</a:t>
            </a:r>
            <a:endParaRPr/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culture, level of commitment</a:t>
            </a:r>
            <a:endParaRPr/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IMPLEMENTATION</a:t>
            </a:r>
            <a:endParaRPr/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•</a:t>
            </a:r>
            <a:r>
              <a:rPr b="0" i="0" lang="en-US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How do we make this intervention work in this particular setting?</a:t>
            </a:r>
            <a:endParaRPr/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•</a:t>
            </a:r>
            <a:r>
              <a:rPr b="0" i="0" lang="en-US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Translates effectiveness research to practice, from 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b="0" i="0" lang="en-US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general settings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r>
              <a:rPr b="0" i="0" lang="en-US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to a 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b="0" i="0" lang="en-US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particular setting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•</a:t>
            </a:r>
            <a:r>
              <a:rPr b="0" i="0" lang="en-US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Explicit, systematic process for analyzing and addressing the critical variables necessary for an intervention to be successfully adopted, implemented and sustained in a particular setting.</a:t>
            </a:r>
            <a:endParaRPr/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•</a:t>
            </a:r>
            <a:r>
              <a:rPr b="0" i="0" lang="en-US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Analyzes the contingencies operating on various stakeholders in a particular practice setting and how they influence adoption and sustainability of an intervention.</a:t>
            </a:r>
            <a:endParaRPr/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MONITORING</a:t>
            </a:r>
            <a:endParaRPr/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 assure that the intervention is actually being effective must monitor the impact of the intervention in the setting (practice-based evidence).</a:t>
            </a:r>
            <a:endParaRPr/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Monitoring must occur:</a:t>
            </a:r>
            <a:endParaRPr/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•</a:t>
            </a:r>
            <a:r>
              <a:rPr b="0" i="0" lang="en-US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student level (to ensure progress and be able to modify components of the intervention 		when necessary)</a:t>
            </a:r>
            <a:endParaRPr/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•</a:t>
            </a:r>
            <a:r>
              <a:rPr b="0" i="0" lang="en-US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systems level (to be able to make systems level decisions and policy choices)</a:t>
            </a:r>
            <a:endParaRPr/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36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" name="Google Shape;236;p3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37" name="Google Shape;237;p36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38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3" name="Google Shape;243;p3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44" name="Google Shape;244;p38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40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0" name="Google Shape;250;p4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51" name="Google Shape;251;p40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42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" name="Google Shape;257;p4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58" name="Google Shape;258;p42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7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94" name="Google Shape;94;p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2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44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4" name="Google Shape;264;p4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65" name="Google Shape;265;p4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9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46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1" name="Google Shape;271;p4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72" name="Google Shape;272;p46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48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8" name="Google Shape;278;p4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79" name="Google Shape;279;p48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3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50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5" name="Google Shape;285;p5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86" name="Google Shape;286;p50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0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52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2" name="Google Shape;292;p5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93" name="Google Shape;293;p52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7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54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9" name="Google Shape;299;p5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00" name="Google Shape;300;p5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4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p56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6" name="Google Shape;306;p5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07" name="Google Shape;307;p56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p58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3" name="Google Shape;313;p5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14" name="Google Shape;314;p58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8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p60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0" name="Google Shape;320;p6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21" name="Google Shape;321;p60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5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p62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7" name="Google Shape;327;p6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28" name="Google Shape;328;p62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9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02" name="Google Shape;102;p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2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Google Shape;333;p64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4" name="Google Shape;334;p6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35" name="Google Shape;335;p6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9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p66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1" name="Google Shape;341;p6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42" name="Google Shape;342;p66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7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Google Shape;348;p68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9" name="Google Shape;349;p6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50" name="Google Shape;350;p68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4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Google Shape;355;p70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6" name="Google Shape;356;p7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57" name="Google Shape;357;p70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Google Shape;362;p72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3" name="Google Shape;363;p7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64" name="Google Shape;364;p72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8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Google Shape;369;p74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0" name="Google Shape;370;p7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371" name="Google Shape;371;p7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1" name="Shape 4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Google Shape;412;p76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3" name="Google Shape;413;p7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414" name="Google Shape;414;p76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3" name="Shape 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Google Shape;454;p78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5" name="Google Shape;455;p7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456" name="Google Shape;456;p78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95" name="Shape 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" name="Google Shape;496;p80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7" name="Google Shape;497;p8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498" name="Google Shape;498;p80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1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Google Shape;111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2" name="Google Shape;112;p1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3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" name="Google Shape;118;p1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9" name="Google Shape;119;p1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5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sz="12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" name="Google Shape;125;p1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26" name="Google Shape;126;p1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7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" name="Google Shape;133;p1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34" name="Google Shape;134;p1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9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1" name="Google Shape;141;p1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42" name="Google Shape;142;p1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1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8" name="Google Shape;148;p2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49" name="Google Shape;149;p2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ctr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4" name="Google Shape;74;p11"/>
          <p:cNvSpPr txBox="1"/>
          <p:nvPr>
            <p:ph idx="1" type="body"/>
          </p:nvPr>
        </p:nvSpPr>
        <p:spPr>
          <a:xfrm rot="5400000">
            <a:off x="2514600" y="152400"/>
            <a:ext cx="4114800" cy="777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5" name="Google Shape;75;p11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6" name="Google Shape;76;p11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7" name="Google Shape;77;p11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/>
          <p:nvPr>
            <p:ph type="title"/>
          </p:nvPr>
        </p:nvSpPr>
        <p:spPr>
          <a:xfrm rot="5400000">
            <a:off x="4743450" y="2381250"/>
            <a:ext cx="5486400" cy="1943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0" name="Google Shape;80;p12"/>
          <p:cNvSpPr txBox="1"/>
          <p:nvPr>
            <p:ph idx="1" type="body"/>
          </p:nvPr>
        </p:nvSpPr>
        <p:spPr>
          <a:xfrm rot="5400000">
            <a:off x="781050" y="514350"/>
            <a:ext cx="5486400" cy="56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1" name="Google Shape;81;p12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2" name="Google Shape;82;p12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3" name="Google Shape;83;p12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3" name="Google Shape;23;p3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4" name="Google Shape;24;p3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5" name="Google Shape;25;p3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6" name="Google Shape;26;p3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9" name="Google Shape;29;p4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0" name="Google Shape;30;p4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3" name="Google Shape;33;p5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4" name="Google Shape;34;p5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5" name="Google Shape;35;p5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6" name="Google Shape;36;p5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6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9" name="Google Shape;39;p6"/>
          <p:cNvSpPr txBox="1"/>
          <p:nvPr>
            <p:ph idx="1" type="body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●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0" name="Google Shape;40;p6"/>
          <p:cNvSpPr txBox="1"/>
          <p:nvPr>
            <p:ph idx="2" type="body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●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1" name="Google Shape;41;p6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2" name="Google Shape;42;p6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3" name="Google Shape;43;p6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6" name="Google Shape;46;p7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7" name="Google Shape;47;p7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8" name="Google Shape;48;p7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9" name="Google Shape;49;p7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0" name="Google Shape;50;p7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1" name="Google Shape;51;p7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2" name="Google Shape;52;p7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8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5" name="Google Shape;55;p8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6" name="Google Shape;56;p8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7" name="Google Shape;57;p8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0" name="Google Shape;60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●"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●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1" name="Google Shape;61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2" name="Google Shape;62;p9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3" name="Google Shape;63;p9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4" name="Google Shape;64;p9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7" name="Google Shape;67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8" name="Google Shape;68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9" name="Google Shape;69;p10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0" name="Google Shape;70;p10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1" name="Google Shape;71;p10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FF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9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9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9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20" Type="http://schemas.openxmlformats.org/officeDocument/2006/relationships/image" Target="../media/image18.png"/><Relationship Id="rId11" Type="http://schemas.openxmlformats.org/officeDocument/2006/relationships/image" Target="../media/image34.png"/><Relationship Id="rId22" Type="http://schemas.openxmlformats.org/officeDocument/2006/relationships/image" Target="../media/image35.png"/><Relationship Id="rId10" Type="http://schemas.openxmlformats.org/officeDocument/2006/relationships/image" Target="../media/image6.png"/><Relationship Id="rId21" Type="http://schemas.openxmlformats.org/officeDocument/2006/relationships/image" Target="../media/image15.png"/><Relationship Id="rId13" Type="http://schemas.openxmlformats.org/officeDocument/2006/relationships/image" Target="../media/image10.png"/><Relationship Id="rId12" Type="http://schemas.openxmlformats.org/officeDocument/2006/relationships/image" Target="../media/image30.png"/><Relationship Id="rId23" Type="http://schemas.openxmlformats.org/officeDocument/2006/relationships/image" Target="../media/image16.png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.png"/><Relationship Id="rId4" Type="http://schemas.openxmlformats.org/officeDocument/2006/relationships/image" Target="../media/image12.png"/><Relationship Id="rId9" Type="http://schemas.openxmlformats.org/officeDocument/2006/relationships/image" Target="../media/image7.png"/><Relationship Id="rId15" Type="http://schemas.openxmlformats.org/officeDocument/2006/relationships/image" Target="../media/image2.png"/><Relationship Id="rId14" Type="http://schemas.openxmlformats.org/officeDocument/2006/relationships/image" Target="../media/image42.png"/><Relationship Id="rId17" Type="http://schemas.openxmlformats.org/officeDocument/2006/relationships/image" Target="../media/image11.png"/><Relationship Id="rId16" Type="http://schemas.openxmlformats.org/officeDocument/2006/relationships/image" Target="../media/image5.png"/><Relationship Id="rId5" Type="http://schemas.openxmlformats.org/officeDocument/2006/relationships/image" Target="../media/image4.png"/><Relationship Id="rId19" Type="http://schemas.openxmlformats.org/officeDocument/2006/relationships/image" Target="../media/image13.png"/><Relationship Id="rId6" Type="http://schemas.openxmlformats.org/officeDocument/2006/relationships/image" Target="../media/image31.png"/><Relationship Id="rId18" Type="http://schemas.openxmlformats.org/officeDocument/2006/relationships/image" Target="../media/image3.png"/><Relationship Id="rId7" Type="http://schemas.openxmlformats.org/officeDocument/2006/relationships/image" Target="../media/image8.png"/><Relationship Id="rId8" Type="http://schemas.openxmlformats.org/officeDocument/2006/relationships/image" Target="../media/image29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Relationship Id="rId3" Type="http://schemas.openxmlformats.org/officeDocument/2006/relationships/image" Target="../media/image21.png"/><Relationship Id="rId4" Type="http://schemas.openxmlformats.org/officeDocument/2006/relationships/image" Target="../media/image14.png"/><Relationship Id="rId5" Type="http://schemas.openxmlformats.org/officeDocument/2006/relationships/image" Target="../media/image25.png"/><Relationship Id="rId6" Type="http://schemas.openxmlformats.org/officeDocument/2006/relationships/image" Target="../media/image22.png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Relationship Id="rId3" Type="http://schemas.openxmlformats.org/officeDocument/2006/relationships/image" Target="../media/image21.png"/><Relationship Id="rId4" Type="http://schemas.openxmlformats.org/officeDocument/2006/relationships/image" Target="../media/image14.png"/><Relationship Id="rId5" Type="http://schemas.openxmlformats.org/officeDocument/2006/relationships/image" Target="../media/image25.png"/><Relationship Id="rId6" Type="http://schemas.openxmlformats.org/officeDocument/2006/relationships/image" Target="../media/image22.png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Relationship Id="rId3" Type="http://schemas.openxmlformats.org/officeDocument/2006/relationships/image" Target="../media/image21.png"/><Relationship Id="rId4" Type="http://schemas.openxmlformats.org/officeDocument/2006/relationships/image" Target="../media/image14.png"/><Relationship Id="rId5" Type="http://schemas.openxmlformats.org/officeDocument/2006/relationships/image" Target="../media/image25.png"/><Relationship Id="rId6" Type="http://schemas.openxmlformats.org/officeDocument/2006/relationships/image" Target="../media/image22.png"/></Relationships>
</file>

<file path=ppt/slides/_rels/slide3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Relationship Id="rId3" Type="http://schemas.openxmlformats.org/officeDocument/2006/relationships/image" Target="../media/image21.png"/><Relationship Id="rId4" Type="http://schemas.openxmlformats.org/officeDocument/2006/relationships/image" Target="../media/image14.png"/><Relationship Id="rId5" Type="http://schemas.openxmlformats.org/officeDocument/2006/relationships/image" Target="../media/image25.png"/><Relationship Id="rId6" Type="http://schemas.openxmlformats.org/officeDocument/2006/relationships/image" Target="../media/image2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 txBox="1"/>
          <p:nvPr>
            <p:ph idx="1" type="subTitle"/>
          </p:nvPr>
        </p:nvSpPr>
        <p:spPr>
          <a:xfrm>
            <a:off x="1295400" y="2057400"/>
            <a:ext cx="6858000" cy="388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1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Eighth Annual International </a:t>
            </a:r>
            <a:endParaRPr/>
          </a:p>
          <a:p>
            <a:pPr indent="0" lvl="0" marL="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1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Campbell Collaborative Colloquium</a:t>
            </a:r>
            <a:endParaRPr b="1" i="0" sz="1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1" sz="1500" u="none" cap="none" strike="noStrike">
              <a:solidFill>
                <a:srgbClr val="FFFF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spcBef>
                <a:spcPts val="72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1" i="1" lang="en-US" sz="36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Sustainable Programs:           In Search of the Elusive</a:t>
            </a:r>
            <a:endParaRPr b="1" i="1" sz="3600" u="none" cap="none" strike="noStrike">
              <a:solidFill>
                <a:srgbClr val="FFFF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spcBef>
                <a:spcPts val="14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1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Randy Keyworth</a:t>
            </a:r>
            <a:endParaRPr/>
          </a:p>
          <a:p>
            <a:pPr indent="0" lvl="0" marL="0" marR="0" rtl="0" algn="ctr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1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Jack States</a:t>
            </a:r>
            <a:endParaRPr/>
          </a:p>
          <a:p>
            <a:pPr indent="0" lvl="0" marL="0" marR="0" rtl="0" algn="ctr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1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Ronnie Detrich</a:t>
            </a:r>
            <a:endParaRPr/>
          </a:p>
          <a:p>
            <a:pPr indent="0" lvl="0" marL="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1" sz="2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descr="wing_header" id="90" name="Google Shape;90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19200" y="762000"/>
            <a:ext cx="69342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2"/>
          <p:cNvSpPr txBox="1"/>
          <p:nvPr>
            <p:ph type="title"/>
          </p:nvPr>
        </p:nvSpPr>
        <p:spPr>
          <a:xfrm>
            <a:off x="685800" y="457200"/>
            <a:ext cx="7772400" cy="12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The Wing Institute</a:t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9" name="Google Shape;159;p22"/>
          <p:cNvSpPr txBox="1"/>
          <p:nvPr>
            <p:ph idx="1" type="body"/>
          </p:nvPr>
        </p:nvSpPr>
        <p:spPr>
          <a:xfrm>
            <a:off x="685800" y="1676400"/>
            <a:ext cx="7924800" cy="419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1" i="1" lang="en-US" sz="2400" u="sng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1978 - 2004</a:t>
            </a:r>
            <a:r>
              <a:rPr b="0" i="0" lang="en-US" sz="2400" u="sng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operated </a:t>
            </a:r>
            <a:r>
              <a:rPr b="0" i="1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"research based"</a:t>
            </a: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special education services in </a:t>
            </a:r>
            <a:r>
              <a:rPr b="0" i="1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“real-world”</a:t>
            </a: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settings…</a:t>
            </a:r>
            <a:endParaRPr/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…provided a “laboratory” setting for longitudinal study of </a:t>
            </a:r>
            <a:r>
              <a:rPr b="0" i="1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research to practice</a:t>
            </a: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b="0" i="1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implementation</a:t>
            </a: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and </a:t>
            </a:r>
            <a:r>
              <a:rPr b="0" i="1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sustainability</a:t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wing_header" id="160" name="Google Shape;160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19200" y="533400"/>
            <a:ext cx="69342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3"/>
          <p:cNvSpPr txBox="1"/>
          <p:nvPr>
            <p:ph type="title"/>
          </p:nvPr>
        </p:nvSpPr>
        <p:spPr>
          <a:xfrm>
            <a:off x="685800" y="457200"/>
            <a:ext cx="7772400" cy="12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The Wing Institute</a:t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" name="Google Shape;167;p23"/>
          <p:cNvSpPr txBox="1"/>
          <p:nvPr>
            <p:ph idx="1" type="body"/>
          </p:nvPr>
        </p:nvSpPr>
        <p:spPr>
          <a:xfrm>
            <a:off x="533400" y="1676400"/>
            <a:ext cx="8001000" cy="419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1" i="1" lang="en-US" sz="2400" u="sng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2004 - present</a:t>
            </a:r>
            <a:endParaRPr b="0" i="1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1" sz="1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0" i="1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independent</a:t>
            </a:r>
            <a:r>
              <a:rPr b="0" i="1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non-profit operating foundation </a:t>
            </a:r>
            <a:endParaRPr/>
          </a:p>
          <a:p>
            <a:pPr indent="0" lvl="0" marL="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1" sz="1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1" sz="1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1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promote </a:t>
            </a:r>
            <a:r>
              <a:rPr b="0" i="1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evidence-based education</a:t>
            </a:r>
            <a:r>
              <a:rPr b="0" i="1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policies and practices</a:t>
            </a:r>
            <a:endParaRPr/>
          </a:p>
          <a:p>
            <a:pPr indent="0" lvl="0" marL="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1" sz="1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1" sz="1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1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act as a </a:t>
            </a:r>
            <a:r>
              <a:rPr b="0" i="1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catalyst</a:t>
            </a:r>
            <a:r>
              <a:rPr b="0" i="1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to facilitate communication, cooperation and collaboration between individuals and organizations  currently engaged in evidence based education</a:t>
            </a:r>
            <a:endParaRPr b="0" i="1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wing_header" id="168" name="Google Shape;168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19200" y="533400"/>
            <a:ext cx="69342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4"/>
          <p:cNvSpPr txBox="1"/>
          <p:nvPr>
            <p:ph type="title"/>
          </p:nvPr>
        </p:nvSpPr>
        <p:spPr>
          <a:xfrm>
            <a:off x="685800" y="457200"/>
            <a:ext cx="77724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Wing Institute</a:t>
            </a:r>
            <a:r>
              <a:rPr b="1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’</a:t>
            </a:r>
            <a:r>
              <a:rPr b="1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 Strategic Vision</a:t>
            </a:r>
            <a:br>
              <a:rPr b="1" i="0" lang="en-US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 b="1" i="0" sz="2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5" name="Google Shape;175;p24"/>
          <p:cNvSpPr txBox="1"/>
          <p:nvPr>
            <p:ph idx="1" type="body"/>
          </p:nvPr>
        </p:nvSpPr>
        <p:spPr>
          <a:xfrm>
            <a:off x="685800" y="1219200"/>
            <a:ext cx="7772400" cy="487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1" i="1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Identify </a:t>
            </a:r>
            <a:r>
              <a:rPr b="1" i="1" lang="en-US" sz="2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exemplars</a:t>
            </a:r>
            <a:r>
              <a:rPr b="1" i="1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in evidence-based education</a:t>
            </a:r>
            <a:endParaRPr b="1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12700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b="0" i="1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research	individuals	policies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1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models		programs	organizations</a:t>
            </a:r>
            <a:endParaRPr/>
          </a:p>
          <a:p>
            <a:pPr indent="12700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t/>
            </a:r>
            <a:endParaRPr b="0" i="1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1" i="1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Develop </a:t>
            </a:r>
            <a:r>
              <a:rPr b="1" i="1" lang="en-US" sz="2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networks</a:t>
            </a:r>
            <a:r>
              <a:rPr b="1" i="1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to facilitate collaboration</a:t>
            </a:r>
            <a:endParaRPr b="1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12700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1" i="1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Provide </a:t>
            </a:r>
            <a:r>
              <a:rPr b="1" i="1" lang="en-US" sz="2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support</a:t>
            </a:r>
            <a:r>
              <a:rPr b="1" i="1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for new ideas, research, and publications</a:t>
            </a:r>
            <a:endParaRPr b="1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12700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1" i="1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Facilitate </a:t>
            </a:r>
            <a:r>
              <a:rPr b="1" i="1" lang="en-US" sz="2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cross-discipline</a:t>
            </a:r>
            <a:r>
              <a:rPr b="1" i="1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cooperation</a:t>
            </a:r>
            <a:endParaRPr b="1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12700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1" i="1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Emphasize </a:t>
            </a:r>
            <a:r>
              <a:rPr b="1" i="1" lang="en-US" sz="2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immediate solutions</a:t>
            </a:r>
            <a:r>
              <a:rPr b="1" i="1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in the real-world as well as </a:t>
            </a:r>
            <a:r>
              <a:rPr b="1" i="1" lang="en-US" sz="2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long-term </a:t>
            </a:r>
            <a:r>
              <a:rPr b="1" i="1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system changes</a:t>
            </a:r>
            <a:endParaRPr b="1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12700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101600" lvl="0" marL="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25"/>
          <p:cNvSpPr txBox="1"/>
          <p:nvPr>
            <p:ph type="title"/>
          </p:nvPr>
        </p:nvSpPr>
        <p:spPr>
          <a:xfrm>
            <a:off x="685800" y="381000"/>
            <a:ext cx="7772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Wing Institute</a:t>
            </a:r>
            <a:r>
              <a:rPr b="1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’</a:t>
            </a:r>
            <a:r>
              <a:rPr b="1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 Strategic Vision</a:t>
            </a:r>
            <a:endParaRPr b="1" i="0" sz="2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2" name="Google Shape;182;p25"/>
          <p:cNvSpPr txBox="1"/>
          <p:nvPr>
            <p:ph idx="1" type="body"/>
          </p:nvPr>
        </p:nvSpPr>
        <p:spPr>
          <a:xfrm>
            <a:off x="762000" y="14478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1" i="1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Increased focus on</a:t>
            </a:r>
            <a:r>
              <a:rPr b="0" i="1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1" sz="1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FFFF00"/>
              </a:buClr>
              <a:buFont typeface="Times New Roman"/>
              <a:buNone/>
            </a:pPr>
            <a:r>
              <a:rPr b="0" i="1" lang="en-US" sz="2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	</a:t>
            </a:r>
            <a:r>
              <a:rPr b="1" i="1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Research  to  Practice</a:t>
            </a:r>
            <a:endParaRPr b="1" i="1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1" sz="1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1" i="1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			in the </a:t>
            </a:r>
            <a:r>
              <a:rPr b="1" i="1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Real-world</a:t>
            </a:r>
            <a:endParaRPr b="1" i="1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1" sz="1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1" i="1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				in </a:t>
            </a:r>
            <a:r>
              <a:rPr b="1" i="1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Real-time</a:t>
            </a:r>
            <a:endParaRPr b="1" i="1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" name="Google Shape;183;p25"/>
          <p:cNvSpPr/>
          <p:nvPr/>
        </p:nvSpPr>
        <p:spPr>
          <a:xfrm>
            <a:off x="381000" y="2971800"/>
            <a:ext cx="3733800" cy="1524000"/>
          </a:xfrm>
          <a:prstGeom prst="wedgeEllipseCallout">
            <a:avLst>
              <a:gd fmla="val 73852" name="adj1"/>
              <a:gd fmla="val -86981" name="adj2"/>
            </a:avLst>
          </a:prstGeom>
          <a:noFill/>
          <a:ln cap="flat" cmpd="sng" w="28575">
            <a:solidFill>
              <a:schemeClr val="lt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4" name="Google Shape;184;p25"/>
          <p:cNvSpPr txBox="1"/>
          <p:nvPr/>
        </p:nvSpPr>
        <p:spPr>
          <a:xfrm>
            <a:off x="533400" y="3113088"/>
            <a:ext cx="3429000" cy="12303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implementation</a:t>
            </a:r>
            <a:r>
              <a:rPr b="1" lang="en-US" sz="2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  <a:p>
            <a:pPr indent="0" lvl="0" marL="0" marR="0" rtl="0" algn="ctr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and </a:t>
            </a:r>
            <a:endParaRPr/>
          </a:p>
          <a:p>
            <a:pPr indent="0" lvl="0" marL="0" marR="0" rtl="0" algn="ctr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sustainability</a:t>
            </a:r>
            <a:endParaRPr/>
          </a:p>
        </p:txBody>
      </p:sp>
      <p:sp>
        <p:nvSpPr>
          <p:cNvPr id="185" name="Google Shape;185;p25"/>
          <p:cNvSpPr/>
          <p:nvPr/>
        </p:nvSpPr>
        <p:spPr>
          <a:xfrm>
            <a:off x="5029200" y="1981200"/>
            <a:ext cx="533400" cy="533400"/>
          </a:xfrm>
          <a:prstGeom prst="ellipse">
            <a:avLst/>
          </a:prstGeom>
          <a:noFill/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1" sz="2400" u="sng">
              <a:solidFill>
                <a:srgbClr val="FF8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26"/>
          <p:cNvSpPr/>
          <p:nvPr/>
        </p:nvSpPr>
        <p:spPr>
          <a:xfrm>
            <a:off x="1066800" y="2286000"/>
            <a:ext cx="7010400" cy="3270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52438" lvl="0" marL="452438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Provide an </a:t>
            </a:r>
            <a:r>
              <a:rPr lang="en-US" sz="24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expanded model</a:t>
            </a:r>
            <a:r>
              <a:rPr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for bridging the gap between research and practice</a:t>
            </a:r>
            <a:endParaRPr/>
          </a:p>
          <a:p>
            <a:pPr indent="-376238" lvl="0" marL="452438" marR="0" rtl="0" algn="l">
              <a:lnSpc>
                <a:spcPct val="9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</a:pPr>
            <a:r>
              <a:t/>
            </a:r>
            <a:endParaRPr sz="12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2438" lvl="0" marL="452438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Define the </a:t>
            </a:r>
            <a:r>
              <a:rPr lang="en-US" sz="24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primary components</a:t>
            </a:r>
            <a:r>
              <a:rPr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of an evidence-based culture, their functions, and how they 	relate to each other.</a:t>
            </a:r>
            <a:endParaRPr/>
          </a:p>
          <a:p>
            <a:pPr indent="-376238" lvl="0" marL="452438" marR="0" rtl="0" algn="l">
              <a:lnSpc>
                <a:spcPct val="9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</a:pPr>
            <a:r>
              <a:t/>
            </a:r>
            <a:endParaRPr sz="12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2438" lvl="0" marL="452438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Illustrate the necessary and continuous </a:t>
            </a:r>
            <a:r>
              <a:rPr lang="en-US" sz="24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reciprocal nature</a:t>
            </a:r>
            <a:r>
              <a:rPr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of influence between research and practice</a:t>
            </a:r>
            <a:endParaRPr sz="24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2" name="Google Shape;192;p26"/>
          <p:cNvSpPr/>
          <p:nvPr/>
        </p:nvSpPr>
        <p:spPr>
          <a:xfrm>
            <a:off x="533400" y="457200"/>
            <a:ext cx="8153400" cy="5794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“Research to Practice” Roadmap</a:t>
            </a:r>
            <a:endParaRPr sz="32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3" name="Google Shape;193;p26"/>
          <p:cNvSpPr/>
          <p:nvPr/>
        </p:nvSpPr>
        <p:spPr>
          <a:xfrm>
            <a:off x="1143000" y="1447800"/>
            <a:ext cx="5486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The purpose of the “Roadmap” is to:</a:t>
            </a:r>
            <a:endParaRPr sz="2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9" name="Google Shape;199;p2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01700" y="609600"/>
            <a:ext cx="7340600" cy="6019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0" name="Google Shape;200;p2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447800" y="1143000"/>
            <a:ext cx="6286500" cy="502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1" name="Google Shape;201;p2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987550" y="1600200"/>
            <a:ext cx="5168900" cy="4140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2" name="Google Shape;202;p27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044950" y="2249488"/>
            <a:ext cx="876300" cy="139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3" name="Google Shape;203;p27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6553200" y="2286000"/>
            <a:ext cx="469900" cy="2528888"/>
          </a:xfrm>
          <a:prstGeom prst="rect">
            <a:avLst/>
          </a:prstGeom>
          <a:noFill/>
          <a:ln>
            <a:noFill/>
          </a:ln>
        </p:spPr>
      </p:pic>
      <p:pic>
        <p:nvPicPr>
          <p:cNvPr id="204" name="Google Shape;204;p27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4044950" y="2478088"/>
            <a:ext cx="876300" cy="127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" name="Google Shape;205;p27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3733800" y="2782888"/>
            <a:ext cx="1524000" cy="1536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6" name="Google Shape;206;p27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3733800" y="2789238"/>
            <a:ext cx="1524000" cy="1524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7" name="Google Shape;207;p27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4057650" y="4459288"/>
            <a:ext cx="850900" cy="127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8" name="Google Shape;208;p27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6642100" y="2438400"/>
            <a:ext cx="254000" cy="2211388"/>
          </a:xfrm>
          <a:prstGeom prst="rect">
            <a:avLst/>
          </a:prstGeom>
          <a:noFill/>
          <a:ln>
            <a:noFill/>
          </a:ln>
        </p:spPr>
      </p:pic>
      <p:pic>
        <p:nvPicPr>
          <p:cNvPr id="209" name="Google Shape;209;p27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4038600" y="4687888"/>
            <a:ext cx="889000" cy="152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0" name="Google Shape;210;p27"/>
          <p:cNvPicPr preferRelativeResize="0"/>
          <p:nvPr/>
        </p:nvPicPr>
        <p:blipFill rotWithShape="1">
          <a:blip r:embed="rId14">
            <a:alphaModFix/>
          </a:blip>
          <a:srcRect b="0" l="0" r="0" t="0"/>
          <a:stretch/>
        </p:blipFill>
        <p:spPr>
          <a:xfrm>
            <a:off x="2057400" y="2286000"/>
            <a:ext cx="381000" cy="2514600"/>
          </a:xfrm>
          <a:prstGeom prst="rect">
            <a:avLst/>
          </a:prstGeom>
          <a:noFill/>
          <a:ln>
            <a:noFill/>
          </a:ln>
        </p:spPr>
      </p:pic>
      <p:sp>
        <p:nvSpPr>
          <p:cNvPr id="211" name="Google Shape;211;p27"/>
          <p:cNvSpPr/>
          <p:nvPr/>
        </p:nvSpPr>
        <p:spPr>
          <a:xfrm>
            <a:off x="3922713" y="1143000"/>
            <a:ext cx="1489075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Research</a:t>
            </a:r>
            <a:endParaRPr/>
          </a:p>
        </p:txBody>
      </p:sp>
      <p:sp>
        <p:nvSpPr>
          <p:cNvPr id="212" name="Google Shape;212;p27"/>
          <p:cNvSpPr/>
          <p:nvPr/>
        </p:nvSpPr>
        <p:spPr>
          <a:xfrm rot="5400000">
            <a:off x="6524625" y="2447925"/>
            <a:ext cx="18097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Replicability</a:t>
            </a:r>
            <a:endParaRPr/>
          </a:p>
        </p:txBody>
      </p:sp>
      <p:sp>
        <p:nvSpPr>
          <p:cNvPr id="213" name="Google Shape;213;p27"/>
          <p:cNvSpPr/>
          <p:nvPr/>
        </p:nvSpPr>
        <p:spPr>
          <a:xfrm rot="5400000">
            <a:off x="6439693" y="4418807"/>
            <a:ext cx="1979613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Sustainability</a:t>
            </a:r>
            <a:endParaRPr/>
          </a:p>
        </p:txBody>
      </p:sp>
      <p:sp>
        <p:nvSpPr>
          <p:cNvPr id="214" name="Google Shape;214;p27"/>
          <p:cNvSpPr/>
          <p:nvPr/>
        </p:nvSpPr>
        <p:spPr>
          <a:xfrm>
            <a:off x="2762250" y="685800"/>
            <a:ext cx="3810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Evidence-based Education</a:t>
            </a:r>
            <a:endParaRPr/>
          </a:p>
        </p:txBody>
      </p:sp>
      <p:pic>
        <p:nvPicPr>
          <p:cNvPr id="215" name="Google Shape;215;p27"/>
          <p:cNvPicPr preferRelativeResize="0"/>
          <p:nvPr/>
        </p:nvPicPr>
        <p:blipFill rotWithShape="1">
          <a:blip r:embed="rId15">
            <a:alphaModFix/>
          </a:blip>
          <a:srcRect b="0" l="0" r="0" t="0"/>
          <a:stretch/>
        </p:blipFill>
        <p:spPr>
          <a:xfrm>
            <a:off x="2698750" y="2819400"/>
            <a:ext cx="1092200" cy="50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6" name="Google Shape;216;p27"/>
          <p:cNvPicPr preferRelativeResize="0"/>
          <p:nvPr/>
        </p:nvPicPr>
        <p:blipFill rotWithShape="1">
          <a:blip r:embed="rId16">
            <a:alphaModFix/>
          </a:blip>
          <a:srcRect b="0" l="0" r="0" t="0"/>
          <a:stretch/>
        </p:blipFill>
        <p:spPr>
          <a:xfrm>
            <a:off x="5245100" y="2819400"/>
            <a:ext cx="1092200" cy="50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7" name="Google Shape;217;p27"/>
          <p:cNvPicPr preferRelativeResize="0"/>
          <p:nvPr/>
        </p:nvPicPr>
        <p:blipFill rotWithShape="1">
          <a:blip r:embed="rId17">
            <a:alphaModFix/>
          </a:blip>
          <a:srcRect b="0" l="0" r="0" t="0"/>
          <a:stretch/>
        </p:blipFill>
        <p:spPr>
          <a:xfrm>
            <a:off x="2438400" y="5105400"/>
            <a:ext cx="1612900" cy="2667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18" name="Google Shape;218;p27"/>
          <p:cNvGrpSpPr/>
          <p:nvPr/>
        </p:nvGrpSpPr>
        <p:grpSpPr>
          <a:xfrm>
            <a:off x="2406650" y="1981200"/>
            <a:ext cx="1600200" cy="749300"/>
            <a:chOff x="1584" y="1248"/>
            <a:chExt cx="1008" cy="472"/>
          </a:xfrm>
        </p:grpSpPr>
        <p:pic>
          <p:nvPicPr>
            <p:cNvPr descr="ICON CMK background" id="219" name="Google Shape;219;p27"/>
            <p:cNvPicPr preferRelativeResize="0"/>
            <p:nvPr/>
          </p:nvPicPr>
          <p:blipFill rotWithShape="1">
            <a:blip r:embed="rId18">
              <a:alphaModFix/>
            </a:blip>
            <a:srcRect b="0" l="0" r="0" t="0"/>
            <a:stretch/>
          </p:blipFill>
          <p:spPr>
            <a:xfrm>
              <a:off x="1584" y="1248"/>
              <a:ext cx="1008" cy="47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20" name="Google Shape;220;p27"/>
            <p:cNvPicPr preferRelativeResize="0"/>
            <p:nvPr/>
          </p:nvPicPr>
          <p:blipFill rotWithShape="1">
            <a:blip r:embed="rId19">
              <a:alphaModFix/>
            </a:blip>
            <a:srcRect b="0" l="0" r="0" t="0"/>
            <a:stretch/>
          </p:blipFill>
          <p:spPr>
            <a:xfrm>
              <a:off x="1664" y="1384"/>
              <a:ext cx="848" cy="20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221" name="Google Shape;221;p27"/>
          <p:cNvGrpSpPr/>
          <p:nvPr/>
        </p:nvGrpSpPr>
        <p:grpSpPr>
          <a:xfrm>
            <a:off x="4800600" y="1981200"/>
            <a:ext cx="1841500" cy="749300"/>
            <a:chOff x="3016" y="1248"/>
            <a:chExt cx="1160" cy="472"/>
          </a:xfrm>
        </p:grpSpPr>
        <p:pic>
          <p:nvPicPr>
            <p:cNvPr descr="ICON CMK background" id="222" name="Google Shape;222;p27"/>
            <p:cNvPicPr preferRelativeResize="0"/>
            <p:nvPr/>
          </p:nvPicPr>
          <p:blipFill rotWithShape="1">
            <a:blip r:embed="rId18">
              <a:alphaModFix/>
            </a:blip>
            <a:srcRect b="0" l="0" r="0" t="0"/>
            <a:stretch/>
          </p:blipFill>
          <p:spPr>
            <a:xfrm>
              <a:off x="3120" y="1248"/>
              <a:ext cx="1008" cy="47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23" name="Google Shape;223;p27"/>
            <p:cNvPicPr preferRelativeResize="0"/>
            <p:nvPr/>
          </p:nvPicPr>
          <p:blipFill rotWithShape="1">
            <a:blip r:embed="rId20">
              <a:alphaModFix/>
            </a:blip>
            <a:srcRect b="0" l="0" r="0" t="0"/>
            <a:stretch/>
          </p:blipFill>
          <p:spPr>
            <a:xfrm>
              <a:off x="3016" y="1384"/>
              <a:ext cx="1160" cy="20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224" name="Google Shape;224;p27"/>
          <p:cNvGrpSpPr/>
          <p:nvPr/>
        </p:nvGrpSpPr>
        <p:grpSpPr>
          <a:xfrm>
            <a:off x="4800600" y="4311650"/>
            <a:ext cx="1841500" cy="749300"/>
            <a:chOff x="3024" y="2736"/>
            <a:chExt cx="1160" cy="472"/>
          </a:xfrm>
        </p:grpSpPr>
        <p:pic>
          <p:nvPicPr>
            <p:cNvPr descr="ICON CMK background" id="225" name="Google Shape;225;p27"/>
            <p:cNvPicPr preferRelativeResize="0"/>
            <p:nvPr/>
          </p:nvPicPr>
          <p:blipFill rotWithShape="1">
            <a:blip r:embed="rId18">
              <a:alphaModFix/>
            </a:blip>
            <a:srcRect b="0" l="0" r="0" t="0"/>
            <a:stretch/>
          </p:blipFill>
          <p:spPr>
            <a:xfrm>
              <a:off x="3120" y="2736"/>
              <a:ext cx="1008" cy="47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26" name="Google Shape;226;p27"/>
            <p:cNvPicPr preferRelativeResize="0"/>
            <p:nvPr/>
          </p:nvPicPr>
          <p:blipFill rotWithShape="1">
            <a:blip r:embed="rId21">
              <a:alphaModFix/>
            </a:blip>
            <a:srcRect b="0" l="0" r="0" t="0"/>
            <a:stretch/>
          </p:blipFill>
          <p:spPr>
            <a:xfrm>
              <a:off x="3024" y="2872"/>
              <a:ext cx="1160" cy="20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227" name="Google Shape;227;p27"/>
          <p:cNvGrpSpPr/>
          <p:nvPr/>
        </p:nvGrpSpPr>
        <p:grpSpPr>
          <a:xfrm>
            <a:off x="2286000" y="4311650"/>
            <a:ext cx="1841500" cy="749300"/>
            <a:chOff x="1536" y="2696"/>
            <a:chExt cx="1160" cy="472"/>
          </a:xfrm>
        </p:grpSpPr>
        <p:pic>
          <p:nvPicPr>
            <p:cNvPr descr="ICON CMK background" id="228" name="Google Shape;228;p27"/>
            <p:cNvPicPr preferRelativeResize="0"/>
            <p:nvPr/>
          </p:nvPicPr>
          <p:blipFill rotWithShape="1">
            <a:blip r:embed="rId18">
              <a:alphaModFix/>
            </a:blip>
            <a:srcRect b="0" l="0" r="0" t="0"/>
            <a:stretch/>
          </p:blipFill>
          <p:spPr>
            <a:xfrm>
              <a:off x="1612" y="2696"/>
              <a:ext cx="1008" cy="47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29" name="Google Shape;229;p27"/>
            <p:cNvPicPr preferRelativeResize="0"/>
            <p:nvPr/>
          </p:nvPicPr>
          <p:blipFill rotWithShape="1">
            <a:blip r:embed="rId22">
              <a:alphaModFix/>
            </a:blip>
            <a:srcRect b="0" l="0" r="0" t="0"/>
            <a:stretch/>
          </p:blipFill>
          <p:spPr>
            <a:xfrm>
              <a:off x="1536" y="2832"/>
              <a:ext cx="1160" cy="20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30" name="Google Shape;230;p27"/>
          <p:cNvSpPr txBox="1"/>
          <p:nvPr/>
        </p:nvSpPr>
        <p:spPr>
          <a:xfrm>
            <a:off x="4038600" y="5791200"/>
            <a:ext cx="1841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" name="Google Shape;231;p27"/>
          <p:cNvSpPr/>
          <p:nvPr/>
        </p:nvSpPr>
        <p:spPr>
          <a:xfrm>
            <a:off x="4038600" y="57150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Practice</a:t>
            </a:r>
            <a:endParaRPr/>
          </a:p>
        </p:txBody>
      </p:sp>
      <p:pic>
        <p:nvPicPr>
          <p:cNvPr id="232" name="Google Shape;232;p27"/>
          <p:cNvPicPr preferRelativeResize="0"/>
          <p:nvPr/>
        </p:nvPicPr>
        <p:blipFill rotWithShape="1">
          <a:blip r:embed="rId23">
            <a:alphaModFix/>
          </a:blip>
          <a:srcRect b="0" l="0" r="0" t="0"/>
          <a:stretch/>
        </p:blipFill>
        <p:spPr>
          <a:xfrm>
            <a:off x="5181600" y="5105400"/>
            <a:ext cx="1320800" cy="482600"/>
          </a:xfrm>
          <a:prstGeom prst="rect">
            <a:avLst/>
          </a:prstGeom>
          <a:noFill/>
          <a:ln>
            <a:noFill/>
          </a:ln>
        </p:spPr>
      </p:pic>
      <p:sp>
        <p:nvSpPr>
          <p:cNvPr id="233" name="Google Shape;233;p27"/>
          <p:cNvSpPr/>
          <p:nvPr/>
        </p:nvSpPr>
        <p:spPr>
          <a:xfrm>
            <a:off x="2438400" y="0"/>
            <a:ext cx="4427538" cy="641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Research to Practice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28"/>
          <p:cNvSpPr txBox="1"/>
          <p:nvPr>
            <p:ph type="title"/>
          </p:nvPr>
        </p:nvSpPr>
        <p:spPr>
          <a:xfrm>
            <a:off x="685800" y="609600"/>
            <a:ext cx="7772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What is a “sustainable” intervention?</a:t>
            </a:r>
            <a:br>
              <a:rPr b="0" i="1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0" name="Google Shape;240;p28"/>
          <p:cNvSpPr txBox="1"/>
          <p:nvPr>
            <p:ph idx="1" type="body"/>
          </p:nvPr>
        </p:nvSpPr>
        <p:spPr>
          <a:xfrm>
            <a:off x="762000" y="14478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•</a:t>
            </a: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implemented with procedural fidelity and desired outcomes (effectiveness) at the consumer level</a:t>
            </a:r>
            <a:endParaRPr b="0" i="0" sz="1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3429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maintains over time</a:t>
            </a:r>
            <a:endParaRPr b="0" i="0" sz="1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maintains over generations of practitioners and decision-makers</a:t>
            </a:r>
            <a:endParaRPr b="0" i="0" sz="1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3429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operates within existing resources (financial, staff, materials) and existing mandates</a:t>
            </a:r>
            <a:endParaRPr b="0" i="0" sz="1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3429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becomes institutionalized, routine</a:t>
            </a: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…</a:t>
            </a: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			</a:t>
            </a:r>
            <a:endParaRPr/>
          </a:p>
          <a:p>
            <a:pPr indent="-342900" lvl="0" marL="342900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way we do business</a:t>
            </a: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41300" lvl="0" marL="3429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41300" lvl="0" marL="3429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29"/>
          <p:cNvSpPr txBox="1"/>
          <p:nvPr>
            <p:ph type="title"/>
          </p:nvPr>
        </p:nvSpPr>
        <p:spPr>
          <a:xfrm>
            <a:off x="685800" y="609600"/>
            <a:ext cx="7772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What are the sources of research on </a:t>
            </a:r>
            <a:r>
              <a:rPr b="1" i="1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b="1" i="1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sustainability</a:t>
            </a:r>
            <a:r>
              <a:rPr b="1" i="1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r>
              <a:rPr b="1" i="1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??</a:t>
            </a:r>
            <a:endParaRPr/>
          </a:p>
        </p:txBody>
      </p:sp>
      <p:sp>
        <p:nvSpPr>
          <p:cNvPr id="247" name="Google Shape;247;p29"/>
          <p:cNvSpPr txBox="1"/>
          <p:nvPr>
            <p:ph idx="1" type="body"/>
          </p:nvPr>
        </p:nvSpPr>
        <p:spPr>
          <a:xfrm>
            <a:off x="762000" y="14478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1" sz="2400" u="none" cap="none" strike="noStrike">
              <a:solidFill>
                <a:srgbClr val="FFFF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00"/>
              </a:buClr>
              <a:buFont typeface="Times New Roman"/>
              <a:buNone/>
            </a:pPr>
            <a:r>
              <a:rPr b="1" i="1" lang="en-US" sz="20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IMPLEMENTATION RESEARCH</a:t>
            </a:r>
            <a:r>
              <a:rPr b="1" i="1" lang="en-US" sz="20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rgbClr val="FFFFFF"/>
              </a:buClr>
              <a:buFont typeface="Times New Roman"/>
              <a:buNone/>
            </a:pPr>
            <a:r>
              <a:rPr b="1" i="1" lang="en-US" sz="16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National Implementation Research Network (NIRN)</a:t>
            </a:r>
            <a:endParaRPr b="1" i="1" sz="16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1" sz="20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00"/>
              </a:buClr>
              <a:buFont typeface="Times New Roman"/>
              <a:buNone/>
            </a:pPr>
            <a:r>
              <a:rPr b="1" i="1" lang="en-US" sz="20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COMPREHENSIVE SCHOOL REFORM (CSR)</a:t>
            </a:r>
            <a:endParaRPr b="1" i="1" sz="20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rgbClr val="FFFFFF"/>
              </a:buClr>
              <a:buFont typeface="Times New Roman"/>
              <a:buNone/>
            </a:pPr>
            <a:r>
              <a:rPr b="1" i="1" lang="en-US" sz="16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National Longitudinal Evaluation of Comprehensive School Reform (NLECSR)</a:t>
            </a:r>
            <a:endParaRPr b="1" i="1" sz="20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1" sz="20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00"/>
              </a:buClr>
              <a:buFont typeface="Times New Roman"/>
              <a:buNone/>
            </a:pPr>
            <a:r>
              <a:rPr b="1" i="1" lang="en-US" sz="20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SCHOOL-WIDE POSITIVE BEHAVIOR SUPPORT (PBS)</a:t>
            </a:r>
            <a:endParaRPr b="1" i="1" sz="20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1" sz="20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00"/>
              </a:buClr>
              <a:buFont typeface="Times New Roman"/>
              <a:buNone/>
            </a:pPr>
            <a:r>
              <a:rPr b="1" i="1" lang="en-US" sz="20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RESPONSE TO INTERVENTION (RtI)</a:t>
            </a:r>
            <a:endParaRPr b="1" i="1" sz="20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1" sz="20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00"/>
              </a:buClr>
              <a:buFont typeface="Times New Roman"/>
              <a:buNone/>
            </a:pPr>
            <a:r>
              <a:rPr b="1" i="1" lang="en-US" sz="20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SCHOOL PSYCHOLOGY</a:t>
            </a:r>
            <a:endParaRPr b="1" i="1" sz="20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    </a:t>
            </a:r>
            <a:endParaRPr b="0" i="0" sz="18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30"/>
          <p:cNvSpPr txBox="1"/>
          <p:nvPr>
            <p:ph type="title"/>
          </p:nvPr>
        </p:nvSpPr>
        <p:spPr>
          <a:xfrm>
            <a:off x="685800" y="457200"/>
            <a:ext cx="7772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What do we know about “sustainability”?</a:t>
            </a:r>
            <a:endParaRPr/>
          </a:p>
        </p:txBody>
      </p:sp>
      <p:sp>
        <p:nvSpPr>
          <p:cNvPr id="254" name="Google Shape;254;p30"/>
          <p:cNvSpPr txBox="1"/>
          <p:nvPr>
            <p:ph idx="1" type="body"/>
          </p:nvPr>
        </p:nvSpPr>
        <p:spPr>
          <a:xfrm>
            <a:off x="762000" y="14478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1" sz="2800" u="none" cap="none" strike="noStrike">
              <a:solidFill>
                <a:srgbClr val="FFFF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FFFF00"/>
              </a:buClr>
              <a:buFont typeface="Times New Roman"/>
              <a:buNone/>
            </a:pPr>
            <a:r>
              <a:rPr b="1" i="1" lang="en-US" sz="28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FFFF00"/>
              </a:buClr>
              <a:buFont typeface="Times New Roman"/>
              <a:buNone/>
            </a:pPr>
            <a:r>
              <a:rPr b="1" i="1" lang="en-US" sz="28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Implementation </a:t>
            </a:r>
            <a:r>
              <a:rPr b="1" i="1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is the critical component of sustainability</a:t>
            </a:r>
            <a:r>
              <a:rPr b="1" i="1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…</a:t>
            </a:r>
            <a:endParaRPr b="1" i="1" sz="2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1" sz="2800" u="none" cap="none" strike="noStrike">
              <a:solidFill>
                <a:srgbClr val="FFFF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FFFF00"/>
              </a:buClr>
              <a:buFont typeface="Times New Roman"/>
              <a:buNone/>
            </a:pPr>
            <a:r>
              <a:rPr b="1" i="1" lang="en-US" sz="28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b="1" i="1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and </a:t>
            </a:r>
            <a:r>
              <a:rPr b="1" i="1" lang="en-US" sz="28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implementation and intervention</a:t>
            </a:r>
            <a:r>
              <a:rPr b="1" i="1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are not the same thing.</a:t>
            </a:r>
            <a:endParaRPr b="0" i="0" sz="2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15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31"/>
          <p:cNvSpPr txBox="1"/>
          <p:nvPr>
            <p:ph type="title"/>
          </p:nvPr>
        </p:nvSpPr>
        <p:spPr>
          <a:xfrm>
            <a:off x="685800" y="457200"/>
            <a:ext cx="7772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What do we know about “sustainability”?</a:t>
            </a:r>
            <a:endParaRPr/>
          </a:p>
        </p:txBody>
      </p:sp>
      <p:sp>
        <p:nvSpPr>
          <p:cNvPr id="261" name="Google Shape;261;p31"/>
          <p:cNvSpPr txBox="1"/>
          <p:nvPr>
            <p:ph idx="1" type="body"/>
          </p:nvPr>
        </p:nvSpPr>
        <p:spPr>
          <a:xfrm>
            <a:off x="762000" y="14478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Font typeface="Times New Roman"/>
              <a:buNone/>
            </a:pPr>
            <a:r>
              <a:rPr b="1" i="1" lang="en-US" sz="2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1.	Implementation is a completely separate process from intervention.</a:t>
            </a:r>
            <a:endParaRPr b="1" i="1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   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An evidence-based program is one thing</a:t>
            </a: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…</a:t>
            </a: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implementation of an evidence-based program is a very different thing.   </a:t>
            </a:r>
            <a:endParaRPr/>
          </a:p>
          <a:p>
            <a:pPr indent="-215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Those responsible for developing effective interventions do not necessarily have the skills for effective implementation.</a:t>
            </a:r>
            <a:r>
              <a:rPr b="1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  <a:p>
            <a:pPr indent="-215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The process of implementation is the same regardless of the intervention or domain (mental health, juvenile justice, education, child welfare</a:t>
            </a: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…</a:t>
            </a: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as well as business, health, etc.)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Implementation success often has very little to do with the details or merits of the actual intervention.                       </a:t>
            </a:r>
            <a:endParaRPr/>
          </a:p>
          <a:p>
            <a:pPr indent="-342900" lvl="0" marL="342900" marR="0" rtl="0" algn="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(NIRN, 2005)</a:t>
            </a:r>
            <a:endParaRPr/>
          </a:p>
          <a:p>
            <a:pPr indent="-215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4"/>
          <p:cNvSpPr txBox="1"/>
          <p:nvPr>
            <p:ph type="title"/>
          </p:nvPr>
        </p:nvSpPr>
        <p:spPr>
          <a:xfrm>
            <a:off x="685800" y="609600"/>
            <a:ext cx="77724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1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14"/>
          <p:cNvSpPr txBox="1"/>
          <p:nvPr>
            <p:ph idx="1" type="body"/>
          </p:nvPr>
        </p:nvSpPr>
        <p:spPr>
          <a:xfrm>
            <a:off x="1143000" y="4419600"/>
            <a:ext cx="7239000" cy="1219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r"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1" i="1" lang="en-US" sz="32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research to practice</a:t>
            </a:r>
            <a:endParaRPr b="1" i="1" sz="2400" u="none" cap="none" strike="noStrike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14"/>
          <p:cNvSpPr/>
          <p:nvPr/>
        </p:nvSpPr>
        <p:spPr>
          <a:xfrm>
            <a:off x="1066800" y="1981200"/>
            <a:ext cx="7315200" cy="26479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22860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The ultimate goal of the “evidence-based movement” is make better use of research findings in typical service settings, </a:t>
            </a:r>
            <a:r>
              <a:rPr b="1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to benefit consumers and society</a:t>
            </a:r>
            <a:r>
              <a:rPr b="1" i="0" lang="en-US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….</a:t>
            </a:r>
            <a:endParaRPr/>
          </a:p>
          <a:p>
            <a:pPr indent="0" lvl="0" marL="228600" marR="0" rtl="0" algn="l">
              <a:lnSpc>
                <a:spcPct val="13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				</a:t>
            </a:r>
            <a:endParaRPr b="1" i="0" sz="3200" u="none" cap="none" strike="noStrike">
              <a:solidFill>
                <a:srgbClr val="001574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32"/>
          <p:cNvSpPr txBox="1"/>
          <p:nvPr>
            <p:ph type="title"/>
          </p:nvPr>
        </p:nvSpPr>
        <p:spPr>
          <a:xfrm>
            <a:off x="685800" y="609600"/>
            <a:ext cx="7772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Definitions</a:t>
            </a:r>
            <a:r>
              <a:rPr b="0" i="1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…</a:t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8" name="Google Shape;268;p32"/>
          <p:cNvSpPr txBox="1"/>
          <p:nvPr>
            <p:ph idx="1" type="body"/>
          </p:nvPr>
        </p:nvSpPr>
        <p:spPr>
          <a:xfrm>
            <a:off x="685800" y="1676400"/>
            <a:ext cx="7848600" cy="388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Font typeface="Times New Roman"/>
              <a:buNone/>
            </a:pPr>
            <a:r>
              <a:rPr b="1" i="0" lang="en-US" sz="20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Intervention</a:t>
            </a:r>
            <a:r>
              <a:rPr b="0" i="0" lang="en-US" sz="20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is defined as the treatment or prevention efforts at the </a:t>
            </a:r>
            <a:r>
              <a:rPr b="0" i="0" lang="en-US" sz="2000" u="sng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consumer level</a:t>
            </a:r>
            <a:r>
              <a:rPr b="0" i="0" lang="en-US" sz="20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b="0" i="0" sz="2000" u="none" cap="none" strike="noStrike">
              <a:solidFill>
                <a:srgbClr val="FFFF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FFFF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00"/>
              </a:buClr>
              <a:buFont typeface="Times New Roman"/>
              <a:buNone/>
            </a:pPr>
            <a:r>
              <a:rPr b="1" i="0" lang="en-US" sz="20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Implementation</a:t>
            </a:r>
            <a:r>
              <a:rPr b="0" i="0" lang="en-US" sz="20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is defined as a specified set of activities designed to incorporate a program or practice </a:t>
            </a:r>
            <a:r>
              <a:rPr b="0" i="0" lang="en-US" sz="2000" u="sng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at the community, agency, or practitioner level.                 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sng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00"/>
              </a:buClr>
              <a:buFont typeface="Times New Roman"/>
              <a:buNone/>
            </a:pPr>
            <a:r>
              <a:rPr b="1" i="0" lang="en-US" sz="20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Sustainable Implementation</a:t>
            </a:r>
            <a:r>
              <a:rPr b="0" i="0" lang="en-US" sz="20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20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involves systematic implementation at 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Font typeface="Times New Roman"/>
              <a:buNone/>
            </a:pPr>
            <a:r>
              <a:rPr b="0" i="0" lang="en-US" sz="2000" u="sng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all levels.</a:t>
            </a:r>
            <a:endParaRPr/>
          </a:p>
          <a:p>
            <a:pPr indent="0" lvl="0" marL="0" marR="0" rtl="0" algn="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</a:t>
            </a:r>
            <a:endParaRPr b="0" i="0" sz="18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Font typeface="Times New Roman"/>
              <a:buNone/>
            </a:pPr>
            <a:r>
              <a:rPr b="0" i="0" lang="en-US" sz="1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also known as:    	</a:t>
            </a:r>
            <a:r>
              <a:rPr b="0" i="0" lang="en-US" sz="20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diffusion	going to scale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	replication	scaling-up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	rollout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		</a:t>
            </a:r>
            <a:endParaRPr b="0" i="0" sz="1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76200" lvl="0" marL="0" marR="0" rtl="0" algn="l">
              <a:lnSpc>
                <a:spcPct val="90000"/>
              </a:lnSpc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33"/>
          <p:cNvSpPr txBox="1"/>
          <p:nvPr>
            <p:ph type="title"/>
          </p:nvPr>
        </p:nvSpPr>
        <p:spPr>
          <a:xfrm>
            <a:off x="685800" y="609600"/>
            <a:ext cx="7772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br>
              <a:rPr b="1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br>
              <a:rPr b="1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br>
              <a:rPr b="1" i="1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1" i="1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1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What do we know about “sustainability”?</a:t>
            </a:r>
            <a:r>
              <a:rPr b="1" i="1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br>
              <a:rPr b="1" i="1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b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5" name="Google Shape;275;p33"/>
          <p:cNvSpPr txBox="1"/>
          <p:nvPr>
            <p:ph idx="1" type="body"/>
          </p:nvPr>
        </p:nvSpPr>
        <p:spPr>
          <a:xfrm>
            <a:off x="762000" y="14478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1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Implementation</a:t>
            </a: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variables are not the same as </a:t>
            </a:r>
            <a:r>
              <a:rPr b="0" i="1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intervention</a:t>
            </a: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variables</a:t>
            </a:r>
            <a:endParaRPr/>
          </a:p>
          <a:p>
            <a:pPr indent="-2794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794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Two distinct sets of activities</a:t>
            </a:r>
            <a:endParaRPr/>
          </a:p>
          <a:p>
            <a:pPr indent="-2794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</a:t>
            </a:r>
            <a:r>
              <a:rPr b="0" i="0" lang="en-US" sz="20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intervention-level activity </a:t>
            </a: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(treatment fidelity)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</a:t>
            </a:r>
            <a:r>
              <a:rPr b="0" i="0" lang="en-US" sz="20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implementation-level activity </a:t>
            </a: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(procedural fidelity)</a:t>
            </a:r>
            <a:r>
              <a:rPr b="0" i="0" lang="en-US" sz="20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						</a:t>
            </a: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(context, compliance, competence)</a:t>
            </a:r>
            <a:endParaRPr/>
          </a:p>
          <a:p>
            <a:pPr indent="-2794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794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Two sets of outcomes</a:t>
            </a:r>
            <a:endParaRPr/>
          </a:p>
          <a:p>
            <a:pPr indent="-2794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</a:t>
            </a:r>
            <a:r>
              <a:rPr b="0" i="0" lang="en-US" sz="20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intervention outcomes </a:t>
            </a: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(student outcomes)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00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implementation outcomes </a:t>
            </a: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(org., system outcomes)</a:t>
            </a:r>
            <a:endParaRPr/>
          </a:p>
          <a:p>
            <a:pPr indent="-228600" lvl="0" marL="3429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0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34"/>
          <p:cNvSpPr txBox="1"/>
          <p:nvPr>
            <p:ph type="title"/>
          </p:nvPr>
        </p:nvSpPr>
        <p:spPr>
          <a:xfrm>
            <a:off x="685800" y="609600"/>
            <a:ext cx="7772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br>
              <a:rPr b="1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br>
              <a:rPr b="1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br>
              <a:rPr b="1" i="1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1" i="1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1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What do we know about “sustainability”?</a:t>
            </a:r>
            <a:r>
              <a:rPr b="1" i="1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br>
              <a:rPr b="1" i="1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b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2" name="Google Shape;282;p34"/>
          <p:cNvSpPr txBox="1"/>
          <p:nvPr>
            <p:ph idx="1" type="body"/>
          </p:nvPr>
        </p:nvSpPr>
        <p:spPr>
          <a:xfrm>
            <a:off x="762000" y="14478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1" sz="2000" u="none" cap="none" strike="noStrike">
              <a:solidFill>
                <a:srgbClr val="FF8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FFFF00"/>
              </a:buClr>
              <a:buFont typeface="Times New Roman"/>
              <a:buNone/>
            </a:pPr>
            <a:r>
              <a:rPr b="1" i="1" lang="en-US" sz="2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2.	 Implementation is a </a:t>
            </a:r>
            <a:r>
              <a:rPr b="1" i="1" lang="en-US" sz="2400" u="sng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social / cultural change</a:t>
            </a:r>
            <a:r>
              <a:rPr b="1" i="1" lang="en-US" sz="2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process                  </a:t>
            </a:r>
            <a:r>
              <a:rPr b="1" i="1" lang="en-US" sz="2400" u="sng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across all levels</a:t>
            </a:r>
            <a:r>
              <a:rPr b="1" i="1" lang="en-US" sz="2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of an organization</a:t>
            </a:r>
            <a:endParaRPr b="1" i="1" sz="16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b="0" i="0" lang="en-US" sz="20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changes in adult professional behavior (all stakeholders)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changes in organizational structures and cultures, both formal and informal (systems, policies, contingencies, values, procedures)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changes in relationships to consumers, stakeholders, and systems partners</a:t>
            </a:r>
            <a:endParaRPr b="1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41300" lvl="0" marL="3429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35"/>
          <p:cNvSpPr txBox="1"/>
          <p:nvPr>
            <p:ph type="title"/>
          </p:nvPr>
        </p:nvSpPr>
        <p:spPr>
          <a:xfrm>
            <a:off x="685800" y="609600"/>
            <a:ext cx="7772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br>
              <a:rPr b="1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1" i="1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1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What do we know about “sustainability”?</a:t>
            </a:r>
            <a:r>
              <a:rPr b="1" i="1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b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9" name="Google Shape;289;p35"/>
          <p:cNvSpPr txBox="1"/>
          <p:nvPr>
            <p:ph idx="1" type="body"/>
          </p:nvPr>
        </p:nvSpPr>
        <p:spPr>
          <a:xfrm>
            <a:off x="762000" y="14478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1" sz="2800" u="none" cap="none" strike="noStrike">
              <a:solidFill>
                <a:srgbClr val="FF8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FFFF00"/>
              </a:buClr>
              <a:buFont typeface="Times New Roman"/>
              <a:buNone/>
            </a:pPr>
            <a:r>
              <a:rPr b="1" i="1" lang="en-US" sz="28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3.  Implementation is a long term, ongoing, developmental process</a:t>
            </a:r>
            <a:endParaRPr b="1" i="1" sz="1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implementation must be an ongoing part of culture</a:t>
            </a: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…</a:t>
            </a: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things change</a:t>
            </a: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…</a:t>
            </a: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contingencies, staff, resources</a:t>
            </a:r>
            <a:endParaRPr/>
          </a:p>
          <a:p>
            <a:pPr indent="-1905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ongoing adaptation and innovation are critical</a:t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3429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36"/>
          <p:cNvSpPr txBox="1"/>
          <p:nvPr>
            <p:ph type="title"/>
          </p:nvPr>
        </p:nvSpPr>
        <p:spPr>
          <a:xfrm>
            <a:off x="685800" y="609600"/>
            <a:ext cx="7772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br>
              <a:rPr b="1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1" i="1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1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What do we know about “sustainability”?</a:t>
            </a:r>
            <a:r>
              <a:rPr b="1" i="1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b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6" name="Google Shape;296;p36"/>
          <p:cNvSpPr txBox="1"/>
          <p:nvPr>
            <p:ph idx="1" type="body"/>
          </p:nvPr>
        </p:nvSpPr>
        <p:spPr>
          <a:xfrm>
            <a:off x="762000" y="14478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1" sz="2000" u="none" cap="none" strike="noStrike">
              <a:solidFill>
                <a:srgbClr val="FF8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FFFF00"/>
              </a:buClr>
              <a:buFont typeface="Times New Roman"/>
              <a:buNone/>
            </a:pPr>
            <a:r>
              <a:rPr b="1" i="1" lang="en-US" sz="2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4.  Implementation must respect and address the </a:t>
            </a:r>
            <a:r>
              <a:rPr b="1" i="1" lang="en-US" sz="2400" u="sng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uniqueness</a:t>
            </a:r>
            <a:r>
              <a:rPr b="1" i="1" lang="en-US" sz="2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of every aspect of the system</a:t>
            </a:r>
            <a:endParaRPr b="1" i="1" sz="1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every culture, system, organization, staff, and consumer has unique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needs				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learning histories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values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contingencies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capacity (resources, skills, etc.)</a:t>
            </a:r>
            <a:endParaRPr b="0" i="0" sz="1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implementation must be </a:t>
            </a:r>
            <a:r>
              <a:rPr b="0" i="0" lang="en-US" sz="20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customized</a:t>
            </a: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within </a:t>
            </a:r>
            <a:r>
              <a:rPr b="0" i="0" lang="en-US" sz="20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core components</a:t>
            </a: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b="0" i="0" sz="1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p37"/>
          <p:cNvSpPr txBox="1"/>
          <p:nvPr>
            <p:ph type="title"/>
          </p:nvPr>
        </p:nvSpPr>
        <p:spPr>
          <a:xfrm>
            <a:off x="685800" y="609600"/>
            <a:ext cx="7772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br>
              <a:rPr b="1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br>
              <a:rPr b="1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1" i="1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What are </a:t>
            </a:r>
            <a:r>
              <a:rPr b="1" i="1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b="1" i="1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Core Components</a:t>
            </a:r>
            <a:r>
              <a:rPr b="1" i="1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r>
              <a:rPr b="1" i="1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?</a:t>
            </a:r>
            <a:br>
              <a:rPr b="1" i="1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b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" name="Google Shape;303;p37"/>
          <p:cNvSpPr txBox="1"/>
          <p:nvPr>
            <p:ph idx="1" type="body"/>
          </p:nvPr>
        </p:nvSpPr>
        <p:spPr>
          <a:xfrm>
            <a:off x="762000" y="14478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rgbClr val="FFFF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ctr">
              <a:spcBef>
                <a:spcPts val="480"/>
              </a:spcBef>
              <a:spcAft>
                <a:spcPts val="0"/>
              </a:spcAft>
              <a:buClr>
                <a:srgbClr val="FFFF00"/>
              </a:buClr>
              <a:buFont typeface="Times New Roman"/>
              <a:buNone/>
            </a:pPr>
            <a:r>
              <a:rPr b="1" i="0" lang="en-US" sz="2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Core Components for </a:t>
            </a:r>
            <a:r>
              <a:rPr b="1" i="0" lang="en-US" sz="2400" u="sng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Interventions</a:t>
            </a:r>
            <a:endParaRPr b="1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905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most essential and indispensable components of an intervention practice or program </a:t>
            </a:r>
            <a:endParaRPr/>
          </a:p>
          <a:p>
            <a:pPr indent="-215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 </a:t>
            </a:r>
            <a:r>
              <a:rPr b="1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 more</a:t>
            </a:r>
            <a:r>
              <a:rPr b="1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…</a:t>
            </a:r>
            <a:r>
              <a:rPr b="1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.no less</a:t>
            </a: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b="0" i="0" sz="20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15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8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p38"/>
          <p:cNvSpPr txBox="1"/>
          <p:nvPr>
            <p:ph type="title"/>
          </p:nvPr>
        </p:nvSpPr>
        <p:spPr>
          <a:xfrm>
            <a:off x="685800" y="609600"/>
            <a:ext cx="7772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br>
              <a:rPr b="1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br>
              <a:rPr b="1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1" i="1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What are </a:t>
            </a:r>
            <a:r>
              <a:rPr b="1" i="1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b="1" i="1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Core Components</a:t>
            </a:r>
            <a:r>
              <a:rPr b="1" i="1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r>
              <a:rPr b="1" i="1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?</a:t>
            </a:r>
            <a:br>
              <a:rPr b="1" i="1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b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0" name="Google Shape;310;p38"/>
          <p:cNvSpPr txBox="1"/>
          <p:nvPr>
            <p:ph idx="1" type="body"/>
          </p:nvPr>
        </p:nvSpPr>
        <p:spPr>
          <a:xfrm>
            <a:off x="762000" y="14478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rgbClr val="FFFF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ctr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FFFF00"/>
              </a:buClr>
              <a:buFont typeface="Times New Roman"/>
              <a:buNone/>
            </a:pPr>
            <a:r>
              <a:rPr b="1" i="0" lang="en-US" sz="2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Core Components for </a:t>
            </a:r>
            <a:r>
              <a:rPr b="1" i="0" lang="en-US" sz="2400" u="sng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Implementation</a:t>
            </a:r>
            <a:endParaRPr b="1" i="0" sz="1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3429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most essential and indispensable components of an implementation action plan 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	outcomes, goals, measures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	performance management strategies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	monitoring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	adaptation and innovation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	</a:t>
            </a:r>
            <a:endParaRPr/>
          </a:p>
          <a:p>
            <a:pPr indent="-241300" lvl="0" marL="3429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</a:pPr>
            <a:r>
              <a:t/>
            </a:r>
            <a:endParaRPr b="1" i="0" sz="16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794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1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5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p39"/>
          <p:cNvSpPr txBox="1"/>
          <p:nvPr>
            <p:ph type="title"/>
          </p:nvPr>
        </p:nvSpPr>
        <p:spPr>
          <a:xfrm>
            <a:off x="685800" y="381000"/>
            <a:ext cx="7772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 sz="3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Obstacles to Sustainable Implementation</a:t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7" name="Google Shape;317;p39"/>
          <p:cNvSpPr txBox="1"/>
          <p:nvPr>
            <p:ph idx="1" type="body"/>
          </p:nvPr>
        </p:nvSpPr>
        <p:spPr>
          <a:xfrm>
            <a:off x="762000" y="14478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Font typeface="Times New Roman"/>
              <a:buNone/>
            </a:pPr>
            <a:r>
              <a:rPr b="1" i="0" lang="en-US" sz="2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stakeholder resistance (general)</a:t>
            </a:r>
            <a:endParaRPr b="1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inertia 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cynicism about fads, new ideas, education reform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resistance to performance feedback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intervention more difficult than anticipated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intervention causes too much change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desired outcomes take too long to materialize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</a:t>
            </a:r>
            <a:r>
              <a:rPr b="0" i="0" lang="en-US" sz="2000" u="sng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perceived</a:t>
            </a: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costs exceed </a:t>
            </a:r>
            <a:r>
              <a:rPr b="0" i="0" lang="en-US" sz="2000" u="sng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perceived</a:t>
            </a: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benefits</a:t>
            </a:r>
            <a:endParaRPr b="0" i="0" sz="20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15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3429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2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p40"/>
          <p:cNvSpPr txBox="1"/>
          <p:nvPr>
            <p:ph type="title"/>
          </p:nvPr>
        </p:nvSpPr>
        <p:spPr>
          <a:xfrm>
            <a:off x="685800" y="381000"/>
            <a:ext cx="77724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1" i="1" lang="en-US" sz="3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Obstacles to Sustainable Implementation</a:t>
            </a:r>
            <a:endParaRPr/>
          </a:p>
        </p:txBody>
      </p:sp>
      <p:sp>
        <p:nvSpPr>
          <p:cNvPr id="324" name="Google Shape;324;p40"/>
          <p:cNvSpPr txBox="1"/>
          <p:nvPr>
            <p:ph idx="1" type="body"/>
          </p:nvPr>
        </p:nvSpPr>
        <p:spPr>
          <a:xfrm>
            <a:off x="762000" y="14478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Font typeface="Times New Roman"/>
              <a:buNone/>
            </a:pPr>
            <a:r>
              <a:rPr b="1" i="0" lang="en-US" sz="2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organizational lack of skill and experience</a:t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1" i="1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most common forms of implementation</a:t>
            </a:r>
            <a:r>
              <a:rPr b="1" i="1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…</a:t>
            </a:r>
            <a:endParaRPr b="0" i="0" sz="1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00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paper</a:t>
            </a: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implementation:  	new policies and procedures put in place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00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process</a:t>
            </a: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implementation:  	   new operating procedures put in place</a:t>
            </a:r>
            <a:endParaRPr b="1" i="0" sz="1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	information dissemination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	training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	supervision</a:t>
            </a:r>
            <a:endParaRPr b="0" i="0" sz="1800" u="none" cap="none" strike="noStrike">
              <a:solidFill>
                <a:srgbClr val="FFFF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794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1" i="1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have repeatedly been shown to be ineffective</a:t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00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performance</a:t>
            </a: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implementation:     monitoring activities and outcomes 			 and responding to the data</a:t>
            </a:r>
            <a:endParaRPr b="0" i="0" sz="16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41300" lvl="0" marL="3429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9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Google Shape;330;p41"/>
          <p:cNvSpPr txBox="1"/>
          <p:nvPr>
            <p:ph type="title"/>
          </p:nvPr>
        </p:nvSpPr>
        <p:spPr>
          <a:xfrm>
            <a:off x="685800" y="609600"/>
            <a:ext cx="7772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br>
              <a:rPr b="1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br>
              <a:rPr b="1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1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1" i="1" lang="en-US" sz="3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Obstacles to Sustainable Implementation</a:t>
            </a:r>
            <a:r>
              <a:rPr b="1" i="1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br>
              <a:rPr b="1" i="1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b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1" name="Google Shape;331;p41"/>
          <p:cNvSpPr txBox="1"/>
          <p:nvPr>
            <p:ph idx="1" type="body"/>
          </p:nvPr>
        </p:nvSpPr>
        <p:spPr>
          <a:xfrm>
            <a:off x="762000" y="14478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Font typeface="Times New Roman"/>
              <a:buNone/>
            </a:pPr>
            <a:r>
              <a:rPr b="1" i="0" lang="en-US" sz="2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organizational support structures are absent or fail to maintain over time</a:t>
            </a:r>
            <a:endParaRPr/>
          </a:p>
          <a:p>
            <a:pPr indent="-342900" lvl="0" marL="34290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</a:t>
            </a: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supporters leave</a:t>
            </a:r>
            <a:endParaRPr/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personnel lack training</a:t>
            </a:r>
            <a:endParaRPr/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external funds run out</a:t>
            </a:r>
            <a:endParaRPr/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inadequate supervision	</a:t>
            </a:r>
            <a:endParaRPr/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poor accountability</a:t>
            </a:r>
            <a:endParaRPr/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no consequences for early termination</a:t>
            </a:r>
            <a:endParaRPr/>
          </a:p>
          <a:p>
            <a:pPr indent="-139700" lvl="2" marL="11430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5"/>
          <p:cNvSpPr txBox="1"/>
          <p:nvPr>
            <p:ph type="title"/>
          </p:nvPr>
        </p:nvSpPr>
        <p:spPr>
          <a:xfrm>
            <a:off x="685800" y="381000"/>
            <a:ext cx="7772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5" name="Google Shape;105;p15"/>
          <p:cNvSpPr txBox="1"/>
          <p:nvPr>
            <p:ph idx="1" type="body"/>
          </p:nvPr>
        </p:nvSpPr>
        <p:spPr>
          <a:xfrm>
            <a:off x="762000" y="14478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1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1" sz="1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FFFF00"/>
              </a:buClr>
              <a:buFont typeface="Times New Roman"/>
              <a:buNone/>
            </a:pPr>
            <a:r>
              <a:rPr b="0" i="1" lang="en-US" sz="2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</a:t>
            </a:r>
            <a:r>
              <a:rPr b="1" i="1" lang="en-US" sz="32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Research  to  Practice</a:t>
            </a:r>
            <a:endParaRPr b="1" i="1" sz="3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1" sz="1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1" i="1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			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p15"/>
          <p:cNvSpPr/>
          <p:nvPr/>
        </p:nvSpPr>
        <p:spPr>
          <a:xfrm>
            <a:off x="152400" y="3048000"/>
            <a:ext cx="3733800" cy="2209800"/>
          </a:xfrm>
          <a:prstGeom prst="wedgeEllipseCallout">
            <a:avLst>
              <a:gd fmla="val 70449" name="adj1"/>
              <a:gd fmla="val -73204" name="adj2"/>
            </a:avLst>
          </a:prstGeom>
          <a:noFill/>
          <a:ln cap="flat" cmpd="sng" w="28575">
            <a:solidFill>
              <a:schemeClr val="lt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7" name="Google Shape;107;p15"/>
          <p:cNvSpPr txBox="1"/>
          <p:nvPr/>
        </p:nvSpPr>
        <p:spPr>
          <a:xfrm>
            <a:off x="533400" y="3113088"/>
            <a:ext cx="3429000" cy="163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rgbClr val="FFFF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implementation</a:t>
            </a:r>
            <a:r>
              <a:rPr b="1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  <a:p>
            <a:pPr indent="0" lvl="0" marL="0" marR="0" rtl="0" algn="ctr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and </a:t>
            </a:r>
            <a:endParaRPr/>
          </a:p>
          <a:p>
            <a:pPr indent="0" lvl="0" marL="0" marR="0" rtl="0" algn="ctr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sustainability</a:t>
            </a:r>
            <a:endParaRPr/>
          </a:p>
        </p:txBody>
      </p:sp>
      <p:sp>
        <p:nvSpPr>
          <p:cNvPr id="108" name="Google Shape;108;p15"/>
          <p:cNvSpPr/>
          <p:nvPr/>
        </p:nvSpPr>
        <p:spPr>
          <a:xfrm>
            <a:off x="4648200" y="2057400"/>
            <a:ext cx="533400" cy="533400"/>
          </a:xfrm>
          <a:prstGeom prst="ellipse">
            <a:avLst/>
          </a:prstGeom>
          <a:noFill/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1" sz="2400" u="sng" cap="none" strike="noStrike">
              <a:solidFill>
                <a:srgbClr val="FF8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6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p42"/>
          <p:cNvSpPr txBox="1"/>
          <p:nvPr>
            <p:ph type="title"/>
          </p:nvPr>
        </p:nvSpPr>
        <p:spPr>
          <a:xfrm>
            <a:off x="685800" y="609600"/>
            <a:ext cx="7772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br>
              <a:rPr b="1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br>
              <a:rPr b="1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1" i="1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How do we get to SUSTAINABILITY?</a:t>
            </a:r>
            <a:br>
              <a:rPr b="1" i="1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b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8" name="Google Shape;338;p42"/>
          <p:cNvSpPr txBox="1"/>
          <p:nvPr>
            <p:ph idx="1" type="body"/>
          </p:nvPr>
        </p:nvSpPr>
        <p:spPr>
          <a:xfrm>
            <a:off x="762000" y="14478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key is systematic, strategic, thoughtful and effective on-going implementation and monitoring strategies at multiple levels.</a:t>
            </a:r>
            <a:endParaRPr/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Sustainability should be the focus from day one.</a:t>
            </a:r>
            <a:endParaRPr/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Sustainable implementation is impossible without a monitoring (feedback) system to guide decisions and activities.</a:t>
            </a:r>
            <a:endParaRPr b="0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127000" lvl="0" marL="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3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Google Shape;344;p43"/>
          <p:cNvSpPr txBox="1"/>
          <p:nvPr>
            <p:ph type="title"/>
          </p:nvPr>
        </p:nvSpPr>
        <p:spPr>
          <a:xfrm>
            <a:off x="685800" y="457200"/>
            <a:ext cx="77724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b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1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Sustainability and Social Validity</a:t>
            </a:r>
            <a:b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5" name="Google Shape;345;p43"/>
          <p:cNvSpPr txBox="1"/>
          <p:nvPr>
            <p:ph idx="1" type="body"/>
          </p:nvPr>
        </p:nvSpPr>
        <p:spPr>
          <a:xfrm>
            <a:off x="762000" y="1295400"/>
            <a:ext cx="7772400" cy="426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572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Dimensions of Social Validity (Wolf, 1978)</a:t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457200" lvl="0" marL="4572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4572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AutoNum type="arabicPeriod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social significance of the goals.</a:t>
            </a:r>
            <a:endParaRPr/>
          </a:p>
          <a:p>
            <a:pPr indent="-4572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AutoNum type="arabicPeriod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social appropriateness of the procedures.</a:t>
            </a:r>
            <a:endParaRPr/>
          </a:p>
          <a:p>
            <a:pPr indent="-4572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AutoNum type="arabicPeriod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social importance of the effects.</a:t>
            </a:r>
            <a:endParaRPr/>
          </a:p>
          <a:p>
            <a:pPr indent="-3302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457200" lvl="0" marL="457200" marR="0" rtl="0" algn="l">
              <a:spcBef>
                <a:spcPts val="400"/>
              </a:spcBef>
              <a:spcAft>
                <a:spcPts val="0"/>
              </a:spcAft>
              <a:buClr>
                <a:srgbClr val="FFFF00"/>
              </a:buClr>
              <a:buFont typeface="Times New Roman"/>
              <a:buNone/>
            </a:pPr>
            <a:r>
              <a:rPr b="0" i="1" lang="en-US" sz="20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Sustainability</a:t>
            </a: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is a key component of the </a:t>
            </a: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social importance of the effects</a:t>
            </a: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/>
          </a:p>
          <a:p>
            <a:pPr indent="-4572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1" sz="2000" u="none" cap="none" strike="noStrike">
              <a:solidFill>
                <a:srgbClr val="FF8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457200" lvl="0" marL="457200" marR="0" rtl="0" algn="l">
              <a:spcBef>
                <a:spcPts val="400"/>
              </a:spcBef>
              <a:spcAft>
                <a:spcPts val="0"/>
              </a:spcAft>
              <a:buClr>
                <a:srgbClr val="FFFF00"/>
              </a:buClr>
              <a:buFont typeface="Times New Roman"/>
              <a:buNone/>
            </a:pPr>
            <a:r>
              <a:rPr b="0" i="1" lang="en-US" sz="20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Sustainability</a:t>
            </a: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requires change at every level of a system: individual, group, organizational, policy, culture.</a:t>
            </a:r>
            <a:endParaRPr b="0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457200" lvl="0" marL="45720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6" name="Google Shape;346;p43"/>
          <p:cNvSpPr/>
          <p:nvPr/>
        </p:nvSpPr>
        <p:spPr>
          <a:xfrm>
            <a:off x="7718425" y="4827588"/>
            <a:ext cx="1841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Google Shape;352;p44"/>
          <p:cNvSpPr txBox="1"/>
          <p:nvPr>
            <p:ph type="title"/>
          </p:nvPr>
        </p:nvSpPr>
        <p:spPr>
          <a:xfrm>
            <a:off x="685800" y="457200"/>
            <a:ext cx="77724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b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1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Have we achieved “social importance”? </a:t>
            </a:r>
            <a:b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3" name="Google Shape;353;p44"/>
          <p:cNvSpPr txBox="1"/>
          <p:nvPr>
            <p:ph idx="1" type="body"/>
          </p:nvPr>
        </p:nvSpPr>
        <p:spPr>
          <a:xfrm>
            <a:off x="762000" y="1295400"/>
            <a:ext cx="7772400" cy="426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Despite significant progress in the behavioral sciences, </a:t>
            </a:r>
            <a:r>
              <a:rPr b="1" i="1" lang="en-US" sz="2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we have achieved few widespread improvements in our society</a:t>
            </a: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 Over the past 40 years, effective interventions have been developed for diverse problems of human behavior, </a:t>
            </a:r>
            <a:r>
              <a:rPr b="1" i="1" lang="en-US" sz="2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but only rarely has our knowledge been translated into changes in the incidence or prevalence of problems                                </a:t>
            </a:r>
            <a:r>
              <a:rPr b="1" i="1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…</a:t>
            </a:r>
            <a:r>
              <a:rPr b="1" i="1" lang="en-US" sz="2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parenting</a:t>
            </a:r>
            <a:r>
              <a:rPr b="1" i="1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…</a:t>
            </a:r>
            <a:r>
              <a:rPr b="1" i="1" lang="en-US" sz="2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education</a:t>
            </a:r>
            <a:r>
              <a:rPr b="1" i="1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…</a:t>
            </a:r>
            <a:r>
              <a:rPr b="1" i="1" lang="en-US" sz="2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mental health</a:t>
            </a: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…”</a:t>
            </a: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				</a:t>
            </a:r>
            <a:endParaRPr/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				Biglan 1995   </a:t>
            </a:r>
            <a:endParaRPr/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8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Google Shape;359;p45"/>
          <p:cNvSpPr txBox="1"/>
          <p:nvPr>
            <p:ph type="title"/>
          </p:nvPr>
        </p:nvSpPr>
        <p:spPr>
          <a:xfrm>
            <a:off x="685800" y="457200"/>
            <a:ext cx="77724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b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1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Have we achieved “social importance”? </a:t>
            </a:r>
            <a:b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0" name="Google Shape;360;p45"/>
          <p:cNvSpPr txBox="1"/>
          <p:nvPr>
            <p:ph idx="1" type="body"/>
          </p:nvPr>
        </p:nvSpPr>
        <p:spPr>
          <a:xfrm>
            <a:off x="762000" y="1295400"/>
            <a:ext cx="7772400" cy="426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We, as behavior analysts, have failed to: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apply behavioral technology to </a:t>
            </a:r>
            <a:r>
              <a:rPr b="1" i="1" lang="en-US" sz="2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larger social needs</a:t>
            </a: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	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gain </a:t>
            </a:r>
            <a:r>
              <a:rPr b="1" i="1" lang="en-US" sz="2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social recognition</a:t>
            </a: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1" i="1" lang="en-US" sz="2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and acceptance</a:t>
            </a: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of behavioral 	technology 	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develop the science to </a:t>
            </a:r>
            <a:r>
              <a:rPr b="1" i="1" lang="en-US" sz="2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sustain </a:t>
            </a: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our successes at 		cultural levels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5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Google Shape;366;p46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7" name="Google Shape;367;p46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1" lang="en-US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If not us….who</a:t>
            </a:r>
            <a:endParaRPr/>
          </a:p>
          <a:p>
            <a:pPr indent="-342900" lvl="0" marL="342900" marR="0" rtl="0" algn="ctr"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1" sz="4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ctr"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1" lang="en-US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If not now…when</a:t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372" name="Shape 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Google Shape;373;p47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Efficacy Research</a:t>
            </a:r>
            <a:b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(What Works?)</a:t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4" name="Google Shape;374;p47"/>
          <p:cNvSpPr txBox="1"/>
          <p:nvPr>
            <p:ph idx="1" type="body"/>
          </p:nvPr>
        </p:nvSpPr>
        <p:spPr>
          <a:xfrm>
            <a:off x="1828800" y="1905000"/>
            <a:ext cx="6629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Char char="•"/>
            </a:pP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Research conducted to identify promising practices</a:t>
            </a:r>
            <a:endParaRPr/>
          </a:p>
          <a:p>
            <a:pPr indent="-228600" lvl="0" marL="3429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Char char="•"/>
            </a:pP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Establishes a causal  relationship between an intervention and its impact on behavior.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Char char="•"/>
            </a:pP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Often conducted in highly structured and controlled laboratory settings to clearly demonstrate impact and causation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Char char="•"/>
            </a:pP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Precision is often achieved with highly trained change agents, carefully screened participants, adequate resources, and close supervision.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Char char="•"/>
            </a:pP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Currently, this is the most common form of published educational research.</a:t>
            </a:r>
            <a:endParaRPr/>
          </a:p>
          <a:p>
            <a:pPr indent="-228600" lvl="0" marL="3429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375" name="Google Shape;375;p47"/>
          <p:cNvGrpSpPr/>
          <p:nvPr/>
        </p:nvGrpSpPr>
        <p:grpSpPr>
          <a:xfrm>
            <a:off x="14288" y="0"/>
            <a:ext cx="1524000" cy="6858000"/>
            <a:chOff x="4800" y="0"/>
            <a:chExt cx="960" cy="4320"/>
          </a:xfrm>
        </p:grpSpPr>
        <p:sp>
          <p:nvSpPr>
            <p:cNvPr id="376" name="Google Shape;376;p47"/>
            <p:cNvSpPr/>
            <p:nvPr/>
          </p:nvSpPr>
          <p:spPr>
            <a:xfrm>
              <a:off x="4837" y="2160"/>
              <a:ext cx="875" cy="2160"/>
            </a:xfrm>
            <a:prstGeom prst="rect">
              <a:avLst/>
            </a:prstGeom>
            <a:solidFill>
              <a:srgbClr val="E3D6B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377" name="Google Shape;377;p47"/>
            <p:cNvSpPr/>
            <p:nvPr/>
          </p:nvSpPr>
          <p:spPr>
            <a:xfrm>
              <a:off x="4837" y="1"/>
              <a:ext cx="875" cy="2159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descr="Large grid" id="378" name="Google Shape;378;p47"/>
            <p:cNvSpPr/>
            <p:nvPr/>
          </p:nvSpPr>
          <p:spPr>
            <a:xfrm>
              <a:off x="4983" y="202"/>
              <a:ext cx="656" cy="383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379" name="Google Shape;379;p47"/>
            <p:cNvSpPr/>
            <p:nvPr/>
          </p:nvSpPr>
          <p:spPr>
            <a:xfrm>
              <a:off x="4992" y="3456"/>
              <a:ext cx="585" cy="432"/>
            </a:xfrm>
            <a:prstGeom prst="ellipse">
              <a:avLst/>
            </a:prstGeom>
            <a:solidFill>
              <a:srgbClr val="000066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380" name="Google Shape;380;p47"/>
            <p:cNvSpPr/>
            <p:nvPr/>
          </p:nvSpPr>
          <p:spPr>
            <a:xfrm>
              <a:off x="4995" y="1320"/>
              <a:ext cx="585" cy="432"/>
            </a:xfrm>
            <a:prstGeom prst="ellipse">
              <a:avLst/>
            </a:prstGeom>
            <a:solidFill>
              <a:srgbClr val="000066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grpSp>
          <p:nvGrpSpPr>
            <p:cNvPr id="381" name="Google Shape;381;p47"/>
            <p:cNvGrpSpPr/>
            <p:nvPr/>
          </p:nvGrpSpPr>
          <p:grpSpPr>
            <a:xfrm>
              <a:off x="4992" y="253"/>
              <a:ext cx="585" cy="432"/>
              <a:chOff x="1836" y="792"/>
              <a:chExt cx="648" cy="432"/>
            </a:xfrm>
          </p:grpSpPr>
          <p:sp>
            <p:nvSpPr>
              <p:cNvPr id="382" name="Google Shape;382;p47"/>
              <p:cNvSpPr/>
              <p:nvPr/>
            </p:nvSpPr>
            <p:spPr>
              <a:xfrm>
                <a:off x="1836" y="792"/>
                <a:ext cx="648" cy="432"/>
              </a:xfrm>
              <a:prstGeom prst="ellipse">
                <a:avLst/>
              </a:prstGeom>
              <a:solidFill>
                <a:srgbClr val="000066"/>
              </a:solidFill>
              <a:ln cap="flat" cmpd="sng" w="952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3" name="Google Shape;383;p47"/>
              <p:cNvSpPr txBox="1"/>
              <p:nvPr/>
            </p:nvSpPr>
            <p:spPr>
              <a:xfrm>
                <a:off x="1836" y="900"/>
                <a:ext cx="648" cy="21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384" name="Google Shape;384;p47"/>
            <p:cNvSpPr/>
            <p:nvPr/>
          </p:nvSpPr>
          <p:spPr>
            <a:xfrm>
              <a:off x="4992" y="2388"/>
              <a:ext cx="585" cy="432"/>
            </a:xfrm>
            <a:prstGeom prst="ellipse">
              <a:avLst/>
            </a:prstGeom>
            <a:solidFill>
              <a:srgbClr val="000066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cxnSp>
          <p:nvCxnSpPr>
            <p:cNvPr id="385" name="Google Shape;385;p47"/>
            <p:cNvCxnSpPr>
              <a:stCxn id="382" idx="4"/>
              <a:endCxn id="380" idx="0"/>
            </p:cNvCxnSpPr>
            <p:nvPr/>
          </p:nvCxnSpPr>
          <p:spPr>
            <a:xfrm rot="5400000">
              <a:off x="4985" y="985"/>
              <a:ext cx="600" cy="0"/>
            </a:xfrm>
            <a:prstGeom prst="bentConnector3">
              <a:avLst>
                <a:gd fmla="val -107775" name="adj1"/>
              </a:avLst>
            </a:prstGeom>
            <a:noFill/>
            <a:ln cap="flat" cmpd="sng" w="9525">
              <a:solidFill>
                <a:srgbClr val="333333"/>
              </a:solidFill>
              <a:prstDash val="dot"/>
              <a:miter lim="8000"/>
              <a:headEnd len="sm" w="sm" type="none"/>
              <a:tailEnd len="med" w="med" type="triangle"/>
            </a:ln>
          </p:spPr>
        </p:cxnSp>
        <p:cxnSp>
          <p:nvCxnSpPr>
            <p:cNvPr id="386" name="Google Shape;386;p47"/>
            <p:cNvCxnSpPr>
              <a:stCxn id="380" idx="4"/>
              <a:endCxn id="384" idx="0"/>
            </p:cNvCxnSpPr>
            <p:nvPr/>
          </p:nvCxnSpPr>
          <p:spPr>
            <a:xfrm rot="5400000">
              <a:off x="4988" y="2052"/>
              <a:ext cx="600" cy="0"/>
            </a:xfrm>
            <a:prstGeom prst="bentConnector3">
              <a:avLst>
                <a:gd fmla="val -275188" name="adj1"/>
              </a:avLst>
            </a:prstGeom>
            <a:noFill/>
            <a:ln cap="flat" cmpd="sng" w="9525">
              <a:solidFill>
                <a:srgbClr val="333333"/>
              </a:solidFill>
              <a:prstDash val="dot"/>
              <a:miter lim="8000"/>
              <a:headEnd len="sm" w="sm" type="none"/>
              <a:tailEnd len="med" w="med" type="triangle"/>
            </a:ln>
          </p:spPr>
        </p:cxnSp>
        <p:cxnSp>
          <p:nvCxnSpPr>
            <p:cNvPr id="387" name="Google Shape;387;p47"/>
            <p:cNvCxnSpPr>
              <a:stCxn id="384" idx="4"/>
              <a:endCxn id="379" idx="0"/>
            </p:cNvCxnSpPr>
            <p:nvPr/>
          </p:nvCxnSpPr>
          <p:spPr>
            <a:xfrm>
              <a:off x="5285" y="2820"/>
              <a:ext cx="0" cy="600"/>
            </a:xfrm>
            <a:prstGeom prst="straightConnector1">
              <a:avLst/>
            </a:prstGeom>
            <a:noFill/>
            <a:ln cap="flat" cmpd="sng" w="9525">
              <a:solidFill>
                <a:srgbClr val="333333"/>
              </a:solidFill>
              <a:prstDash val="dot"/>
              <a:round/>
              <a:headEnd len="sm" w="sm" type="none"/>
              <a:tailEnd len="med" w="med" type="triangle"/>
            </a:ln>
          </p:spPr>
        </p:cxnSp>
        <p:cxnSp>
          <p:nvCxnSpPr>
            <p:cNvPr id="388" name="Google Shape;388;p47"/>
            <p:cNvCxnSpPr>
              <a:stCxn id="379" idx="6"/>
              <a:endCxn id="384" idx="6"/>
            </p:cNvCxnSpPr>
            <p:nvPr/>
          </p:nvCxnSpPr>
          <p:spPr>
            <a:xfrm rot="10800000">
              <a:off x="5577" y="2472"/>
              <a:ext cx="0" cy="1200"/>
            </a:xfrm>
            <a:prstGeom prst="bentConnector3">
              <a:avLst>
                <a:gd fmla="val -78239654" name="adj1"/>
              </a:avLst>
            </a:prstGeom>
            <a:noFill/>
            <a:ln cap="flat" cmpd="sng" w="9525">
              <a:solidFill>
                <a:srgbClr val="333333"/>
              </a:solidFill>
              <a:prstDash val="dot"/>
              <a:miter lim="8000"/>
              <a:headEnd len="sm" w="sm" type="none"/>
              <a:tailEnd len="med" w="med" type="triangle"/>
            </a:ln>
          </p:spPr>
        </p:cxnSp>
        <p:cxnSp>
          <p:nvCxnSpPr>
            <p:cNvPr id="389" name="Google Shape;389;p47"/>
            <p:cNvCxnSpPr>
              <a:stCxn id="379" idx="6"/>
              <a:endCxn id="380" idx="6"/>
            </p:cNvCxnSpPr>
            <p:nvPr/>
          </p:nvCxnSpPr>
          <p:spPr>
            <a:xfrm rot="10800000">
              <a:off x="5577" y="1572"/>
              <a:ext cx="0" cy="2100"/>
            </a:xfrm>
            <a:prstGeom prst="bentConnector3">
              <a:avLst>
                <a:gd fmla="val -26079822" name="adj1"/>
              </a:avLst>
            </a:prstGeom>
            <a:noFill/>
            <a:ln cap="flat" cmpd="sng" w="9525">
              <a:solidFill>
                <a:srgbClr val="333333"/>
              </a:solidFill>
              <a:prstDash val="dot"/>
              <a:miter lim="8000"/>
              <a:headEnd len="sm" w="sm" type="none"/>
              <a:tailEnd len="med" w="med" type="triangle"/>
            </a:ln>
          </p:spPr>
        </p:cxnSp>
        <p:cxnSp>
          <p:nvCxnSpPr>
            <p:cNvPr id="390" name="Google Shape;390;p47"/>
            <p:cNvCxnSpPr>
              <a:stCxn id="379" idx="6"/>
              <a:endCxn id="383" idx="3"/>
            </p:cNvCxnSpPr>
            <p:nvPr/>
          </p:nvCxnSpPr>
          <p:spPr>
            <a:xfrm rot="10800000">
              <a:off x="5577" y="372"/>
              <a:ext cx="0" cy="3300"/>
            </a:xfrm>
            <a:prstGeom prst="bentConnector3">
              <a:avLst>
                <a:gd fmla="val -78239654" name="adj1"/>
              </a:avLst>
            </a:prstGeom>
            <a:noFill/>
            <a:ln cap="flat" cmpd="sng" w="9525">
              <a:solidFill>
                <a:srgbClr val="333333"/>
              </a:solidFill>
              <a:prstDash val="dot"/>
              <a:miter lim="8000"/>
              <a:headEnd len="sm" w="sm" type="none"/>
              <a:tailEnd len="med" w="med" type="triangle"/>
            </a:ln>
          </p:spPr>
        </p:cxnSp>
        <p:sp>
          <p:nvSpPr>
            <p:cNvPr id="391" name="Google Shape;391;p47"/>
            <p:cNvSpPr/>
            <p:nvPr/>
          </p:nvSpPr>
          <p:spPr>
            <a:xfrm>
              <a:off x="4822" y="192"/>
              <a:ext cx="182" cy="3984"/>
            </a:xfrm>
            <a:prstGeom prst="downArrow">
              <a:avLst>
                <a:gd fmla="val 61454" name="adj1"/>
                <a:gd fmla="val 87459" name="adj2"/>
              </a:avLst>
            </a:prstGeom>
            <a:solidFill>
              <a:schemeClr val="lt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2" name="Google Shape;392;p47"/>
            <p:cNvSpPr txBox="1"/>
            <p:nvPr/>
          </p:nvSpPr>
          <p:spPr>
            <a:xfrm rot="5400000">
              <a:off x="2948" y="2062"/>
              <a:ext cx="3886" cy="1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393" name="Google Shape;393;p47"/>
            <p:cNvSpPr txBox="1"/>
            <p:nvPr/>
          </p:nvSpPr>
          <p:spPr>
            <a:xfrm>
              <a:off x="4837" y="4089"/>
              <a:ext cx="766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2A0518"/>
                  </a:solidFill>
                  <a:latin typeface="Arial"/>
                  <a:ea typeface="Arial"/>
                  <a:cs typeface="Arial"/>
                  <a:sym typeface="Arial"/>
                </a:rPr>
                <a:t>Practice</a:t>
              </a:r>
              <a:endParaRPr/>
            </a:p>
          </p:txBody>
        </p:sp>
        <p:sp>
          <p:nvSpPr>
            <p:cNvPr id="394" name="Google Shape;394;p47"/>
            <p:cNvSpPr txBox="1"/>
            <p:nvPr/>
          </p:nvSpPr>
          <p:spPr>
            <a:xfrm>
              <a:off x="4837" y="0"/>
              <a:ext cx="766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294B4A"/>
                  </a:solidFill>
                  <a:latin typeface="Arial"/>
                  <a:ea typeface="Arial"/>
                  <a:cs typeface="Arial"/>
                  <a:sym typeface="Arial"/>
                </a:rPr>
                <a:t>Research</a:t>
              </a:r>
              <a:endParaRPr/>
            </a:p>
          </p:txBody>
        </p:sp>
        <p:sp>
          <p:nvSpPr>
            <p:cNvPr id="395" name="Google Shape;395;p47"/>
            <p:cNvSpPr txBox="1"/>
            <p:nvPr/>
          </p:nvSpPr>
          <p:spPr>
            <a:xfrm rot="-5400000">
              <a:off x="4573" y="698"/>
              <a:ext cx="1009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294B4A"/>
                  </a:solidFill>
                  <a:latin typeface="Arial"/>
                  <a:ea typeface="Arial"/>
                  <a:cs typeface="Arial"/>
                  <a:sym typeface="Arial"/>
                </a:rPr>
                <a:t>Replicability</a:t>
              </a:r>
              <a:endParaRPr/>
            </a:p>
          </p:txBody>
        </p:sp>
        <p:sp>
          <p:nvSpPr>
            <p:cNvPr id="396" name="Google Shape;396;p47"/>
            <p:cNvSpPr txBox="1"/>
            <p:nvPr/>
          </p:nvSpPr>
          <p:spPr>
            <a:xfrm rot="-5400000">
              <a:off x="4523" y="2845"/>
              <a:ext cx="1128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2A0518"/>
                  </a:solidFill>
                  <a:latin typeface="Arial"/>
                  <a:ea typeface="Arial"/>
                  <a:cs typeface="Arial"/>
                  <a:sym typeface="Arial"/>
                </a:rPr>
                <a:t>Sustainability</a:t>
              </a:r>
              <a:endParaRPr/>
            </a:p>
          </p:txBody>
        </p:sp>
        <p:sp>
          <p:nvSpPr>
            <p:cNvPr id="397" name="Google Shape;397;p47"/>
            <p:cNvSpPr txBox="1"/>
            <p:nvPr/>
          </p:nvSpPr>
          <p:spPr>
            <a:xfrm>
              <a:off x="4970" y="720"/>
              <a:ext cx="620" cy="32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What works?</a:t>
              </a:r>
              <a:endParaRPr/>
            </a:p>
          </p:txBody>
        </p:sp>
        <p:sp>
          <p:nvSpPr>
            <p:cNvPr id="398" name="Google Shape;398;p47"/>
            <p:cNvSpPr txBox="1"/>
            <p:nvPr/>
          </p:nvSpPr>
          <p:spPr>
            <a:xfrm>
              <a:off x="4991" y="1748"/>
              <a:ext cx="620" cy="46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When does it work?</a:t>
              </a:r>
              <a:endParaRPr/>
            </a:p>
          </p:txBody>
        </p:sp>
        <p:sp>
          <p:nvSpPr>
            <p:cNvPr id="399" name="Google Shape;399;p47"/>
            <p:cNvSpPr txBox="1"/>
            <p:nvPr/>
          </p:nvSpPr>
          <p:spPr>
            <a:xfrm>
              <a:off x="4970" y="2804"/>
              <a:ext cx="620" cy="46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How do we make it work?</a:t>
              </a:r>
              <a:endParaRPr/>
            </a:p>
          </p:txBody>
        </p:sp>
        <p:sp>
          <p:nvSpPr>
            <p:cNvPr id="400" name="Google Shape;400;p47"/>
            <p:cNvSpPr txBox="1"/>
            <p:nvPr/>
          </p:nvSpPr>
          <p:spPr>
            <a:xfrm>
              <a:off x="4800" y="3888"/>
              <a:ext cx="960" cy="19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Is it working?</a:t>
              </a:r>
              <a:endParaRPr/>
            </a:p>
          </p:txBody>
        </p:sp>
        <p:pic>
          <p:nvPicPr>
            <p:cNvPr id="401" name="Google Shape;401;p47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5017" y="2552"/>
              <a:ext cx="536" cy="10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02" name="Google Shape;402;p47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5121" y="417"/>
              <a:ext cx="328" cy="10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03" name="Google Shape;403;p47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5069" y="3620"/>
              <a:ext cx="432" cy="10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04" name="Google Shape;404;p47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5016" y="1484"/>
              <a:ext cx="544" cy="104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405" name="Google Shape;405;p47"/>
          <p:cNvSpPr/>
          <p:nvPr/>
        </p:nvSpPr>
        <p:spPr>
          <a:xfrm>
            <a:off x="76200" y="0"/>
            <a:ext cx="1371600" cy="6858000"/>
          </a:xfrm>
          <a:prstGeom prst="rect">
            <a:avLst/>
          </a:prstGeom>
          <a:solidFill>
            <a:schemeClr val="lt1">
              <a:alpha val="60784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406" name="Google Shape;406;p47"/>
          <p:cNvGrpSpPr/>
          <p:nvPr/>
        </p:nvGrpSpPr>
        <p:grpSpPr>
          <a:xfrm>
            <a:off x="304800" y="381000"/>
            <a:ext cx="928688" cy="685800"/>
            <a:chOff x="1836" y="792"/>
            <a:chExt cx="648" cy="432"/>
          </a:xfrm>
        </p:grpSpPr>
        <p:sp>
          <p:nvSpPr>
            <p:cNvPr id="407" name="Google Shape;407;p47"/>
            <p:cNvSpPr/>
            <p:nvPr/>
          </p:nvSpPr>
          <p:spPr>
            <a:xfrm>
              <a:off x="1836" y="792"/>
              <a:ext cx="648" cy="432"/>
            </a:xfrm>
            <a:prstGeom prst="ellipse">
              <a:avLst/>
            </a:prstGeom>
            <a:solidFill>
              <a:srgbClr val="000066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8" name="Google Shape;408;p47"/>
            <p:cNvSpPr txBox="1"/>
            <p:nvPr/>
          </p:nvSpPr>
          <p:spPr>
            <a:xfrm>
              <a:off x="1836" y="900"/>
              <a:ext cx="648" cy="21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09" name="Google Shape;409;p47"/>
          <p:cNvSpPr txBox="1"/>
          <p:nvPr/>
        </p:nvSpPr>
        <p:spPr>
          <a:xfrm>
            <a:off x="311150" y="1143000"/>
            <a:ext cx="984250" cy="51752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What works?</a:t>
            </a:r>
            <a:endParaRPr/>
          </a:p>
        </p:txBody>
      </p:sp>
      <p:pic>
        <p:nvPicPr>
          <p:cNvPr id="410" name="Google Shape;410;p4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44513" y="641350"/>
            <a:ext cx="520700" cy="165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415" name="Shape 4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" name="Google Shape;416;p48"/>
          <p:cNvSpPr txBox="1"/>
          <p:nvPr>
            <p:ph type="title"/>
          </p:nvPr>
        </p:nvSpPr>
        <p:spPr>
          <a:xfrm>
            <a:off x="838200" y="533400"/>
            <a:ext cx="7772400" cy="12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Effectiveness Research</a:t>
            </a:r>
            <a:b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(When Does it Work?)</a:t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7" name="Google Shape;417;p48"/>
          <p:cNvSpPr txBox="1"/>
          <p:nvPr>
            <p:ph idx="1" type="body"/>
          </p:nvPr>
        </p:nvSpPr>
        <p:spPr>
          <a:xfrm>
            <a:off x="1752600" y="2133600"/>
            <a:ext cx="6705600" cy="396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Char char="•"/>
            </a:pP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Research conducted to answer questions about the impact and robustness of interventions when taken to scale in more typical practice settings</a:t>
            </a:r>
            <a:endParaRPr/>
          </a:p>
          <a:p>
            <a:pPr indent="-285750" lvl="0" marL="342900" marR="0" rtl="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Char char="•"/>
            </a:pP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Primarily concerned with when an intervention works in the context of the following dimensions. </a:t>
            </a:r>
            <a:endParaRPr/>
          </a:p>
          <a:p>
            <a:pPr indent="-6350" lvl="1" marL="74295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characteristics of students, setting</a:t>
            </a:r>
            <a:endParaRPr/>
          </a:p>
          <a:p>
            <a:pPr indent="-6350" lvl="1" marL="74295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leadership and instructors</a:t>
            </a:r>
            <a:endParaRPr/>
          </a:p>
          <a:p>
            <a:pPr indent="-6350" lvl="1" marL="74295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resources, training available</a:t>
            </a:r>
            <a:endParaRPr/>
          </a:p>
          <a:p>
            <a:pPr indent="-6350" lvl="1" marL="74295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</a:pP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culture, level of commitment</a:t>
            </a:r>
            <a:endParaRPr/>
          </a:p>
          <a:p>
            <a:pPr indent="-285750" lvl="0" marL="342900" marR="0" rtl="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Char char="•"/>
            </a:pP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Less common than efficacy research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418" name="Google Shape;418;p48"/>
          <p:cNvGrpSpPr/>
          <p:nvPr/>
        </p:nvGrpSpPr>
        <p:grpSpPr>
          <a:xfrm>
            <a:off x="14288" y="0"/>
            <a:ext cx="1524000" cy="6858000"/>
            <a:chOff x="4800" y="0"/>
            <a:chExt cx="960" cy="4320"/>
          </a:xfrm>
        </p:grpSpPr>
        <p:sp>
          <p:nvSpPr>
            <p:cNvPr id="419" name="Google Shape;419;p48"/>
            <p:cNvSpPr/>
            <p:nvPr/>
          </p:nvSpPr>
          <p:spPr>
            <a:xfrm>
              <a:off x="4837" y="2160"/>
              <a:ext cx="875" cy="2160"/>
            </a:xfrm>
            <a:prstGeom prst="rect">
              <a:avLst/>
            </a:prstGeom>
            <a:solidFill>
              <a:srgbClr val="E3D6B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420" name="Google Shape;420;p48"/>
            <p:cNvSpPr/>
            <p:nvPr/>
          </p:nvSpPr>
          <p:spPr>
            <a:xfrm>
              <a:off x="4837" y="1"/>
              <a:ext cx="875" cy="2159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descr="Large grid" id="421" name="Google Shape;421;p48"/>
            <p:cNvSpPr/>
            <p:nvPr/>
          </p:nvSpPr>
          <p:spPr>
            <a:xfrm>
              <a:off x="4983" y="202"/>
              <a:ext cx="656" cy="383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422" name="Google Shape;422;p48"/>
            <p:cNvSpPr/>
            <p:nvPr/>
          </p:nvSpPr>
          <p:spPr>
            <a:xfrm>
              <a:off x="4992" y="3456"/>
              <a:ext cx="585" cy="432"/>
            </a:xfrm>
            <a:prstGeom prst="ellipse">
              <a:avLst/>
            </a:prstGeom>
            <a:solidFill>
              <a:srgbClr val="000066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423" name="Google Shape;423;p48"/>
            <p:cNvSpPr/>
            <p:nvPr/>
          </p:nvSpPr>
          <p:spPr>
            <a:xfrm>
              <a:off x="4995" y="1320"/>
              <a:ext cx="585" cy="432"/>
            </a:xfrm>
            <a:prstGeom prst="ellipse">
              <a:avLst/>
            </a:prstGeom>
            <a:solidFill>
              <a:srgbClr val="000066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grpSp>
          <p:nvGrpSpPr>
            <p:cNvPr id="424" name="Google Shape;424;p48"/>
            <p:cNvGrpSpPr/>
            <p:nvPr/>
          </p:nvGrpSpPr>
          <p:grpSpPr>
            <a:xfrm>
              <a:off x="4992" y="253"/>
              <a:ext cx="585" cy="432"/>
              <a:chOff x="1836" y="792"/>
              <a:chExt cx="648" cy="432"/>
            </a:xfrm>
          </p:grpSpPr>
          <p:sp>
            <p:nvSpPr>
              <p:cNvPr id="425" name="Google Shape;425;p48"/>
              <p:cNvSpPr/>
              <p:nvPr/>
            </p:nvSpPr>
            <p:spPr>
              <a:xfrm>
                <a:off x="1836" y="792"/>
                <a:ext cx="648" cy="432"/>
              </a:xfrm>
              <a:prstGeom prst="ellipse">
                <a:avLst/>
              </a:prstGeom>
              <a:solidFill>
                <a:srgbClr val="000066"/>
              </a:solidFill>
              <a:ln cap="flat" cmpd="sng" w="952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6" name="Google Shape;426;p48"/>
              <p:cNvSpPr txBox="1"/>
              <p:nvPr/>
            </p:nvSpPr>
            <p:spPr>
              <a:xfrm>
                <a:off x="1836" y="900"/>
                <a:ext cx="648" cy="21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427" name="Google Shape;427;p48"/>
            <p:cNvSpPr/>
            <p:nvPr/>
          </p:nvSpPr>
          <p:spPr>
            <a:xfrm>
              <a:off x="4992" y="2388"/>
              <a:ext cx="585" cy="432"/>
            </a:xfrm>
            <a:prstGeom prst="ellipse">
              <a:avLst/>
            </a:prstGeom>
            <a:solidFill>
              <a:srgbClr val="000066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cxnSp>
          <p:nvCxnSpPr>
            <p:cNvPr id="428" name="Google Shape;428;p48"/>
            <p:cNvCxnSpPr>
              <a:stCxn id="425" idx="4"/>
              <a:endCxn id="423" idx="0"/>
            </p:cNvCxnSpPr>
            <p:nvPr/>
          </p:nvCxnSpPr>
          <p:spPr>
            <a:xfrm rot="5400000">
              <a:off x="4985" y="985"/>
              <a:ext cx="600" cy="0"/>
            </a:xfrm>
            <a:prstGeom prst="bentConnector3">
              <a:avLst>
                <a:gd fmla="val -107775" name="adj1"/>
              </a:avLst>
            </a:prstGeom>
            <a:noFill/>
            <a:ln cap="flat" cmpd="sng" w="9525">
              <a:solidFill>
                <a:srgbClr val="333333"/>
              </a:solidFill>
              <a:prstDash val="dot"/>
              <a:miter lim="8000"/>
              <a:headEnd len="sm" w="sm" type="none"/>
              <a:tailEnd len="med" w="med" type="triangle"/>
            </a:ln>
          </p:spPr>
        </p:cxnSp>
        <p:cxnSp>
          <p:nvCxnSpPr>
            <p:cNvPr id="429" name="Google Shape;429;p48"/>
            <p:cNvCxnSpPr>
              <a:stCxn id="423" idx="4"/>
              <a:endCxn id="427" idx="0"/>
            </p:cNvCxnSpPr>
            <p:nvPr/>
          </p:nvCxnSpPr>
          <p:spPr>
            <a:xfrm rot="5400000">
              <a:off x="4988" y="2052"/>
              <a:ext cx="600" cy="0"/>
            </a:xfrm>
            <a:prstGeom prst="bentConnector3">
              <a:avLst>
                <a:gd fmla="val -275188" name="adj1"/>
              </a:avLst>
            </a:prstGeom>
            <a:noFill/>
            <a:ln cap="flat" cmpd="sng" w="9525">
              <a:solidFill>
                <a:srgbClr val="333333"/>
              </a:solidFill>
              <a:prstDash val="dot"/>
              <a:miter lim="8000"/>
              <a:headEnd len="sm" w="sm" type="none"/>
              <a:tailEnd len="med" w="med" type="triangle"/>
            </a:ln>
          </p:spPr>
        </p:cxnSp>
        <p:cxnSp>
          <p:nvCxnSpPr>
            <p:cNvPr id="430" name="Google Shape;430;p48"/>
            <p:cNvCxnSpPr>
              <a:stCxn id="427" idx="4"/>
              <a:endCxn id="422" idx="0"/>
            </p:cNvCxnSpPr>
            <p:nvPr/>
          </p:nvCxnSpPr>
          <p:spPr>
            <a:xfrm>
              <a:off x="5285" y="2820"/>
              <a:ext cx="0" cy="600"/>
            </a:xfrm>
            <a:prstGeom prst="straightConnector1">
              <a:avLst/>
            </a:prstGeom>
            <a:noFill/>
            <a:ln cap="flat" cmpd="sng" w="9525">
              <a:solidFill>
                <a:srgbClr val="333333"/>
              </a:solidFill>
              <a:prstDash val="dot"/>
              <a:round/>
              <a:headEnd len="sm" w="sm" type="none"/>
              <a:tailEnd len="med" w="med" type="triangle"/>
            </a:ln>
          </p:spPr>
        </p:cxnSp>
        <p:cxnSp>
          <p:nvCxnSpPr>
            <p:cNvPr id="431" name="Google Shape;431;p48"/>
            <p:cNvCxnSpPr>
              <a:stCxn id="422" idx="6"/>
              <a:endCxn id="427" idx="6"/>
            </p:cNvCxnSpPr>
            <p:nvPr/>
          </p:nvCxnSpPr>
          <p:spPr>
            <a:xfrm rot="10800000">
              <a:off x="5577" y="2472"/>
              <a:ext cx="0" cy="1200"/>
            </a:xfrm>
            <a:prstGeom prst="bentConnector3">
              <a:avLst>
                <a:gd fmla="val -78239654" name="adj1"/>
              </a:avLst>
            </a:prstGeom>
            <a:noFill/>
            <a:ln cap="flat" cmpd="sng" w="9525">
              <a:solidFill>
                <a:srgbClr val="333333"/>
              </a:solidFill>
              <a:prstDash val="dot"/>
              <a:miter lim="8000"/>
              <a:headEnd len="sm" w="sm" type="none"/>
              <a:tailEnd len="med" w="med" type="triangle"/>
            </a:ln>
          </p:spPr>
        </p:cxnSp>
        <p:cxnSp>
          <p:nvCxnSpPr>
            <p:cNvPr id="432" name="Google Shape;432;p48"/>
            <p:cNvCxnSpPr>
              <a:stCxn id="422" idx="6"/>
              <a:endCxn id="423" idx="6"/>
            </p:cNvCxnSpPr>
            <p:nvPr/>
          </p:nvCxnSpPr>
          <p:spPr>
            <a:xfrm rot="10800000">
              <a:off x="5577" y="1572"/>
              <a:ext cx="0" cy="2100"/>
            </a:xfrm>
            <a:prstGeom prst="bentConnector3">
              <a:avLst>
                <a:gd fmla="val -26079822" name="adj1"/>
              </a:avLst>
            </a:prstGeom>
            <a:noFill/>
            <a:ln cap="flat" cmpd="sng" w="9525">
              <a:solidFill>
                <a:srgbClr val="333333"/>
              </a:solidFill>
              <a:prstDash val="dot"/>
              <a:miter lim="8000"/>
              <a:headEnd len="sm" w="sm" type="none"/>
              <a:tailEnd len="med" w="med" type="triangle"/>
            </a:ln>
          </p:spPr>
        </p:cxnSp>
        <p:cxnSp>
          <p:nvCxnSpPr>
            <p:cNvPr id="433" name="Google Shape;433;p48"/>
            <p:cNvCxnSpPr>
              <a:stCxn id="422" idx="6"/>
              <a:endCxn id="426" idx="3"/>
            </p:cNvCxnSpPr>
            <p:nvPr/>
          </p:nvCxnSpPr>
          <p:spPr>
            <a:xfrm rot="10800000">
              <a:off x="5577" y="372"/>
              <a:ext cx="0" cy="3300"/>
            </a:xfrm>
            <a:prstGeom prst="bentConnector3">
              <a:avLst>
                <a:gd fmla="val -78239654" name="adj1"/>
              </a:avLst>
            </a:prstGeom>
            <a:noFill/>
            <a:ln cap="flat" cmpd="sng" w="9525">
              <a:solidFill>
                <a:srgbClr val="333333"/>
              </a:solidFill>
              <a:prstDash val="dot"/>
              <a:miter lim="8000"/>
              <a:headEnd len="sm" w="sm" type="none"/>
              <a:tailEnd len="med" w="med" type="triangle"/>
            </a:ln>
          </p:spPr>
        </p:cxnSp>
        <p:sp>
          <p:nvSpPr>
            <p:cNvPr id="434" name="Google Shape;434;p48"/>
            <p:cNvSpPr/>
            <p:nvPr/>
          </p:nvSpPr>
          <p:spPr>
            <a:xfrm>
              <a:off x="4822" y="192"/>
              <a:ext cx="182" cy="3984"/>
            </a:xfrm>
            <a:prstGeom prst="downArrow">
              <a:avLst>
                <a:gd fmla="val 61454" name="adj1"/>
                <a:gd fmla="val 87459" name="adj2"/>
              </a:avLst>
            </a:prstGeom>
            <a:solidFill>
              <a:schemeClr val="lt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5" name="Google Shape;435;p48"/>
            <p:cNvSpPr txBox="1"/>
            <p:nvPr/>
          </p:nvSpPr>
          <p:spPr>
            <a:xfrm rot="5400000">
              <a:off x="2948" y="2062"/>
              <a:ext cx="3886" cy="1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436" name="Google Shape;436;p48"/>
            <p:cNvSpPr txBox="1"/>
            <p:nvPr/>
          </p:nvSpPr>
          <p:spPr>
            <a:xfrm>
              <a:off x="4837" y="4089"/>
              <a:ext cx="766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2A0518"/>
                  </a:solidFill>
                  <a:latin typeface="Arial"/>
                  <a:ea typeface="Arial"/>
                  <a:cs typeface="Arial"/>
                  <a:sym typeface="Arial"/>
                </a:rPr>
                <a:t>Practice</a:t>
              </a:r>
              <a:endParaRPr/>
            </a:p>
          </p:txBody>
        </p:sp>
        <p:sp>
          <p:nvSpPr>
            <p:cNvPr id="437" name="Google Shape;437;p48"/>
            <p:cNvSpPr txBox="1"/>
            <p:nvPr/>
          </p:nvSpPr>
          <p:spPr>
            <a:xfrm>
              <a:off x="4837" y="0"/>
              <a:ext cx="766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294B4A"/>
                  </a:solidFill>
                  <a:latin typeface="Arial"/>
                  <a:ea typeface="Arial"/>
                  <a:cs typeface="Arial"/>
                  <a:sym typeface="Arial"/>
                </a:rPr>
                <a:t>Research</a:t>
              </a:r>
              <a:endParaRPr/>
            </a:p>
          </p:txBody>
        </p:sp>
        <p:sp>
          <p:nvSpPr>
            <p:cNvPr id="438" name="Google Shape;438;p48"/>
            <p:cNvSpPr txBox="1"/>
            <p:nvPr/>
          </p:nvSpPr>
          <p:spPr>
            <a:xfrm rot="-5400000">
              <a:off x="4569" y="702"/>
              <a:ext cx="1009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294B4A"/>
                  </a:solidFill>
                  <a:latin typeface="Arial"/>
                  <a:ea typeface="Arial"/>
                  <a:cs typeface="Arial"/>
                  <a:sym typeface="Arial"/>
                </a:rPr>
                <a:t>Replicability</a:t>
              </a:r>
              <a:endParaRPr/>
            </a:p>
          </p:txBody>
        </p:sp>
        <p:sp>
          <p:nvSpPr>
            <p:cNvPr id="439" name="Google Shape;439;p48"/>
            <p:cNvSpPr txBox="1"/>
            <p:nvPr/>
          </p:nvSpPr>
          <p:spPr>
            <a:xfrm rot="-5400000">
              <a:off x="4519" y="2849"/>
              <a:ext cx="1128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2A0518"/>
                  </a:solidFill>
                  <a:latin typeface="Arial"/>
                  <a:ea typeface="Arial"/>
                  <a:cs typeface="Arial"/>
                  <a:sym typeface="Arial"/>
                </a:rPr>
                <a:t>Sustainability</a:t>
              </a:r>
              <a:endParaRPr/>
            </a:p>
          </p:txBody>
        </p:sp>
        <p:sp>
          <p:nvSpPr>
            <p:cNvPr id="440" name="Google Shape;440;p48"/>
            <p:cNvSpPr txBox="1"/>
            <p:nvPr/>
          </p:nvSpPr>
          <p:spPr>
            <a:xfrm>
              <a:off x="4970" y="720"/>
              <a:ext cx="620" cy="32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What works?</a:t>
              </a:r>
              <a:endParaRPr/>
            </a:p>
          </p:txBody>
        </p:sp>
        <p:sp>
          <p:nvSpPr>
            <p:cNvPr id="441" name="Google Shape;441;p48"/>
            <p:cNvSpPr txBox="1"/>
            <p:nvPr/>
          </p:nvSpPr>
          <p:spPr>
            <a:xfrm>
              <a:off x="4991" y="1748"/>
              <a:ext cx="620" cy="46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When does it work?</a:t>
              </a:r>
              <a:endParaRPr/>
            </a:p>
          </p:txBody>
        </p:sp>
        <p:sp>
          <p:nvSpPr>
            <p:cNvPr id="442" name="Google Shape;442;p48"/>
            <p:cNvSpPr txBox="1"/>
            <p:nvPr/>
          </p:nvSpPr>
          <p:spPr>
            <a:xfrm>
              <a:off x="4970" y="2804"/>
              <a:ext cx="620" cy="46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How do we make it work?</a:t>
              </a:r>
              <a:endParaRPr/>
            </a:p>
          </p:txBody>
        </p:sp>
        <p:sp>
          <p:nvSpPr>
            <p:cNvPr id="443" name="Google Shape;443;p48"/>
            <p:cNvSpPr txBox="1"/>
            <p:nvPr/>
          </p:nvSpPr>
          <p:spPr>
            <a:xfrm>
              <a:off x="4800" y="3888"/>
              <a:ext cx="960" cy="19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Is it working?</a:t>
              </a:r>
              <a:endParaRPr/>
            </a:p>
          </p:txBody>
        </p:sp>
        <p:pic>
          <p:nvPicPr>
            <p:cNvPr id="444" name="Google Shape;444;p48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5017" y="2552"/>
              <a:ext cx="536" cy="10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45" name="Google Shape;445;p48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5121" y="417"/>
              <a:ext cx="328" cy="10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46" name="Google Shape;446;p48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5069" y="3620"/>
              <a:ext cx="432" cy="10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47" name="Google Shape;447;p48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5016" y="1484"/>
              <a:ext cx="544" cy="104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448" name="Google Shape;448;p48"/>
          <p:cNvSpPr/>
          <p:nvPr/>
        </p:nvSpPr>
        <p:spPr>
          <a:xfrm>
            <a:off x="76200" y="0"/>
            <a:ext cx="1371600" cy="6858000"/>
          </a:xfrm>
          <a:prstGeom prst="rect">
            <a:avLst/>
          </a:prstGeom>
          <a:solidFill>
            <a:schemeClr val="lt1">
              <a:alpha val="60784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449" name="Google Shape;449;p48"/>
          <p:cNvGrpSpPr/>
          <p:nvPr/>
        </p:nvGrpSpPr>
        <p:grpSpPr>
          <a:xfrm>
            <a:off x="311150" y="2095500"/>
            <a:ext cx="984250" cy="1409700"/>
            <a:chOff x="4991" y="1320"/>
            <a:chExt cx="620" cy="888"/>
          </a:xfrm>
        </p:grpSpPr>
        <p:sp>
          <p:nvSpPr>
            <p:cNvPr id="450" name="Google Shape;450;p48"/>
            <p:cNvSpPr/>
            <p:nvPr/>
          </p:nvSpPr>
          <p:spPr>
            <a:xfrm>
              <a:off x="4995" y="1320"/>
              <a:ext cx="585" cy="432"/>
            </a:xfrm>
            <a:prstGeom prst="ellipse">
              <a:avLst/>
            </a:prstGeom>
            <a:solidFill>
              <a:srgbClr val="000066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451" name="Google Shape;451;p48"/>
            <p:cNvSpPr txBox="1"/>
            <p:nvPr/>
          </p:nvSpPr>
          <p:spPr>
            <a:xfrm>
              <a:off x="4991" y="1748"/>
              <a:ext cx="620" cy="46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When does it work?</a:t>
              </a:r>
              <a:endParaRPr/>
            </a:p>
          </p:txBody>
        </p:sp>
        <p:pic>
          <p:nvPicPr>
            <p:cNvPr id="452" name="Google Shape;452;p48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5016" y="1484"/>
              <a:ext cx="544" cy="104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7" name="Shape 4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" name="Google Shape;458;p49"/>
          <p:cNvSpPr txBox="1"/>
          <p:nvPr>
            <p:ph type="title"/>
          </p:nvPr>
        </p:nvSpPr>
        <p:spPr>
          <a:xfrm>
            <a:off x="1676400" y="609600"/>
            <a:ext cx="6781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Implementation</a:t>
            </a:r>
            <a:b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(How do we make it work?)</a:t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9" name="Google Shape;459;p49"/>
          <p:cNvSpPr txBox="1"/>
          <p:nvPr>
            <p:ph idx="1" type="body"/>
          </p:nvPr>
        </p:nvSpPr>
        <p:spPr>
          <a:xfrm>
            <a:off x="1752600" y="1981200"/>
            <a:ext cx="67056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•	How do we make this intervention work in this particular setting?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•	Translates effectiveness research to practice, from “general settings” to a “ particular setting”</a:t>
            </a:r>
            <a:endParaRPr b="0" i="0" sz="1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•	Explicit, systematic process for analyzing and addressing the critical variables necessary for an intervention to be successfully adopted, implemented and sustained in a particular setting.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Char char="•"/>
            </a:pP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Analyzes the contingencies operating on various stakeholders in a particular practice setting and how they influence adoption and sustainability of an intervention.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3429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460" name="Google Shape;460;p49"/>
          <p:cNvGrpSpPr/>
          <p:nvPr/>
        </p:nvGrpSpPr>
        <p:grpSpPr>
          <a:xfrm>
            <a:off x="14288" y="0"/>
            <a:ext cx="1524000" cy="6858000"/>
            <a:chOff x="4800" y="0"/>
            <a:chExt cx="960" cy="4320"/>
          </a:xfrm>
        </p:grpSpPr>
        <p:sp>
          <p:nvSpPr>
            <p:cNvPr id="461" name="Google Shape;461;p49"/>
            <p:cNvSpPr/>
            <p:nvPr/>
          </p:nvSpPr>
          <p:spPr>
            <a:xfrm>
              <a:off x="4837" y="2160"/>
              <a:ext cx="875" cy="2160"/>
            </a:xfrm>
            <a:prstGeom prst="rect">
              <a:avLst/>
            </a:prstGeom>
            <a:solidFill>
              <a:srgbClr val="E3D6B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462" name="Google Shape;462;p49"/>
            <p:cNvSpPr/>
            <p:nvPr/>
          </p:nvSpPr>
          <p:spPr>
            <a:xfrm>
              <a:off x="4837" y="1"/>
              <a:ext cx="875" cy="2159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descr="Large grid" id="463" name="Google Shape;463;p49"/>
            <p:cNvSpPr/>
            <p:nvPr/>
          </p:nvSpPr>
          <p:spPr>
            <a:xfrm>
              <a:off x="4983" y="202"/>
              <a:ext cx="656" cy="383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464" name="Google Shape;464;p49"/>
            <p:cNvSpPr/>
            <p:nvPr/>
          </p:nvSpPr>
          <p:spPr>
            <a:xfrm>
              <a:off x="4992" y="3456"/>
              <a:ext cx="585" cy="432"/>
            </a:xfrm>
            <a:prstGeom prst="ellipse">
              <a:avLst/>
            </a:prstGeom>
            <a:solidFill>
              <a:srgbClr val="000066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465" name="Google Shape;465;p49"/>
            <p:cNvSpPr/>
            <p:nvPr/>
          </p:nvSpPr>
          <p:spPr>
            <a:xfrm>
              <a:off x="4995" y="1320"/>
              <a:ext cx="585" cy="432"/>
            </a:xfrm>
            <a:prstGeom prst="ellipse">
              <a:avLst/>
            </a:prstGeom>
            <a:solidFill>
              <a:srgbClr val="000066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grpSp>
          <p:nvGrpSpPr>
            <p:cNvPr id="466" name="Google Shape;466;p49"/>
            <p:cNvGrpSpPr/>
            <p:nvPr/>
          </p:nvGrpSpPr>
          <p:grpSpPr>
            <a:xfrm>
              <a:off x="4992" y="253"/>
              <a:ext cx="585" cy="432"/>
              <a:chOff x="1836" y="792"/>
              <a:chExt cx="648" cy="432"/>
            </a:xfrm>
          </p:grpSpPr>
          <p:sp>
            <p:nvSpPr>
              <p:cNvPr id="467" name="Google Shape;467;p49"/>
              <p:cNvSpPr/>
              <p:nvPr/>
            </p:nvSpPr>
            <p:spPr>
              <a:xfrm>
                <a:off x="1836" y="792"/>
                <a:ext cx="648" cy="432"/>
              </a:xfrm>
              <a:prstGeom prst="ellipse">
                <a:avLst/>
              </a:prstGeom>
              <a:solidFill>
                <a:srgbClr val="000066"/>
              </a:solidFill>
              <a:ln cap="flat" cmpd="sng" w="952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68" name="Google Shape;468;p49"/>
              <p:cNvSpPr txBox="1"/>
              <p:nvPr/>
            </p:nvSpPr>
            <p:spPr>
              <a:xfrm>
                <a:off x="1836" y="900"/>
                <a:ext cx="648" cy="21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469" name="Google Shape;469;p49"/>
            <p:cNvSpPr/>
            <p:nvPr/>
          </p:nvSpPr>
          <p:spPr>
            <a:xfrm>
              <a:off x="4992" y="2388"/>
              <a:ext cx="585" cy="432"/>
            </a:xfrm>
            <a:prstGeom prst="ellipse">
              <a:avLst/>
            </a:prstGeom>
            <a:solidFill>
              <a:srgbClr val="000066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cxnSp>
          <p:nvCxnSpPr>
            <p:cNvPr id="470" name="Google Shape;470;p49"/>
            <p:cNvCxnSpPr>
              <a:stCxn id="467" idx="4"/>
              <a:endCxn id="465" idx="0"/>
            </p:cNvCxnSpPr>
            <p:nvPr/>
          </p:nvCxnSpPr>
          <p:spPr>
            <a:xfrm rot="5400000">
              <a:off x="4985" y="985"/>
              <a:ext cx="600" cy="0"/>
            </a:xfrm>
            <a:prstGeom prst="bentConnector3">
              <a:avLst>
                <a:gd fmla="val -107775" name="adj1"/>
              </a:avLst>
            </a:prstGeom>
            <a:noFill/>
            <a:ln cap="flat" cmpd="sng" w="9525">
              <a:solidFill>
                <a:srgbClr val="333333"/>
              </a:solidFill>
              <a:prstDash val="dot"/>
              <a:miter lim="8000"/>
              <a:headEnd len="sm" w="sm" type="none"/>
              <a:tailEnd len="med" w="med" type="triangle"/>
            </a:ln>
          </p:spPr>
        </p:cxnSp>
        <p:cxnSp>
          <p:nvCxnSpPr>
            <p:cNvPr id="471" name="Google Shape;471;p49"/>
            <p:cNvCxnSpPr>
              <a:stCxn id="465" idx="4"/>
              <a:endCxn id="469" idx="0"/>
            </p:cNvCxnSpPr>
            <p:nvPr/>
          </p:nvCxnSpPr>
          <p:spPr>
            <a:xfrm rot="5400000">
              <a:off x="4988" y="2052"/>
              <a:ext cx="600" cy="0"/>
            </a:xfrm>
            <a:prstGeom prst="bentConnector3">
              <a:avLst>
                <a:gd fmla="val -275188" name="adj1"/>
              </a:avLst>
            </a:prstGeom>
            <a:noFill/>
            <a:ln cap="flat" cmpd="sng" w="9525">
              <a:solidFill>
                <a:srgbClr val="333333"/>
              </a:solidFill>
              <a:prstDash val="dot"/>
              <a:miter lim="8000"/>
              <a:headEnd len="sm" w="sm" type="none"/>
              <a:tailEnd len="med" w="med" type="triangle"/>
            </a:ln>
          </p:spPr>
        </p:cxnSp>
        <p:cxnSp>
          <p:nvCxnSpPr>
            <p:cNvPr id="472" name="Google Shape;472;p49"/>
            <p:cNvCxnSpPr>
              <a:stCxn id="469" idx="4"/>
              <a:endCxn id="464" idx="0"/>
            </p:cNvCxnSpPr>
            <p:nvPr/>
          </p:nvCxnSpPr>
          <p:spPr>
            <a:xfrm>
              <a:off x="5285" y="2820"/>
              <a:ext cx="0" cy="600"/>
            </a:xfrm>
            <a:prstGeom prst="straightConnector1">
              <a:avLst/>
            </a:prstGeom>
            <a:noFill/>
            <a:ln cap="flat" cmpd="sng" w="9525">
              <a:solidFill>
                <a:srgbClr val="333333"/>
              </a:solidFill>
              <a:prstDash val="dot"/>
              <a:round/>
              <a:headEnd len="sm" w="sm" type="none"/>
              <a:tailEnd len="med" w="med" type="triangle"/>
            </a:ln>
          </p:spPr>
        </p:cxnSp>
        <p:cxnSp>
          <p:nvCxnSpPr>
            <p:cNvPr id="473" name="Google Shape;473;p49"/>
            <p:cNvCxnSpPr>
              <a:stCxn id="464" idx="6"/>
              <a:endCxn id="469" idx="6"/>
            </p:cNvCxnSpPr>
            <p:nvPr/>
          </p:nvCxnSpPr>
          <p:spPr>
            <a:xfrm rot="10800000">
              <a:off x="5577" y="2472"/>
              <a:ext cx="0" cy="1200"/>
            </a:xfrm>
            <a:prstGeom prst="bentConnector3">
              <a:avLst>
                <a:gd fmla="val -78239654" name="adj1"/>
              </a:avLst>
            </a:prstGeom>
            <a:noFill/>
            <a:ln cap="flat" cmpd="sng" w="9525">
              <a:solidFill>
                <a:srgbClr val="333333"/>
              </a:solidFill>
              <a:prstDash val="dot"/>
              <a:miter lim="8000"/>
              <a:headEnd len="sm" w="sm" type="none"/>
              <a:tailEnd len="med" w="med" type="triangle"/>
            </a:ln>
          </p:spPr>
        </p:cxnSp>
        <p:cxnSp>
          <p:nvCxnSpPr>
            <p:cNvPr id="474" name="Google Shape;474;p49"/>
            <p:cNvCxnSpPr>
              <a:stCxn id="464" idx="6"/>
              <a:endCxn id="465" idx="6"/>
            </p:cNvCxnSpPr>
            <p:nvPr/>
          </p:nvCxnSpPr>
          <p:spPr>
            <a:xfrm rot="10800000">
              <a:off x="5577" y="1572"/>
              <a:ext cx="0" cy="2100"/>
            </a:xfrm>
            <a:prstGeom prst="bentConnector3">
              <a:avLst>
                <a:gd fmla="val -26079822" name="adj1"/>
              </a:avLst>
            </a:prstGeom>
            <a:noFill/>
            <a:ln cap="flat" cmpd="sng" w="9525">
              <a:solidFill>
                <a:srgbClr val="333333"/>
              </a:solidFill>
              <a:prstDash val="dot"/>
              <a:miter lim="8000"/>
              <a:headEnd len="sm" w="sm" type="none"/>
              <a:tailEnd len="med" w="med" type="triangle"/>
            </a:ln>
          </p:spPr>
        </p:cxnSp>
        <p:cxnSp>
          <p:nvCxnSpPr>
            <p:cNvPr id="475" name="Google Shape;475;p49"/>
            <p:cNvCxnSpPr>
              <a:stCxn id="464" idx="6"/>
              <a:endCxn id="468" idx="3"/>
            </p:cNvCxnSpPr>
            <p:nvPr/>
          </p:nvCxnSpPr>
          <p:spPr>
            <a:xfrm rot="10800000">
              <a:off x="5577" y="372"/>
              <a:ext cx="0" cy="3300"/>
            </a:xfrm>
            <a:prstGeom prst="bentConnector3">
              <a:avLst>
                <a:gd fmla="val -78239654" name="adj1"/>
              </a:avLst>
            </a:prstGeom>
            <a:noFill/>
            <a:ln cap="flat" cmpd="sng" w="9525">
              <a:solidFill>
                <a:srgbClr val="333333"/>
              </a:solidFill>
              <a:prstDash val="dot"/>
              <a:miter lim="8000"/>
              <a:headEnd len="sm" w="sm" type="none"/>
              <a:tailEnd len="med" w="med" type="triangle"/>
            </a:ln>
          </p:spPr>
        </p:cxnSp>
        <p:sp>
          <p:nvSpPr>
            <p:cNvPr id="476" name="Google Shape;476;p49"/>
            <p:cNvSpPr/>
            <p:nvPr/>
          </p:nvSpPr>
          <p:spPr>
            <a:xfrm>
              <a:off x="4822" y="192"/>
              <a:ext cx="182" cy="3984"/>
            </a:xfrm>
            <a:prstGeom prst="downArrow">
              <a:avLst>
                <a:gd fmla="val 61454" name="adj1"/>
                <a:gd fmla="val 87459" name="adj2"/>
              </a:avLst>
            </a:prstGeom>
            <a:solidFill>
              <a:schemeClr val="lt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77" name="Google Shape;477;p49"/>
            <p:cNvSpPr txBox="1"/>
            <p:nvPr/>
          </p:nvSpPr>
          <p:spPr>
            <a:xfrm rot="5400000">
              <a:off x="2948" y="2062"/>
              <a:ext cx="3886" cy="1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478" name="Google Shape;478;p49"/>
            <p:cNvSpPr txBox="1"/>
            <p:nvPr/>
          </p:nvSpPr>
          <p:spPr>
            <a:xfrm>
              <a:off x="4837" y="4089"/>
              <a:ext cx="766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2A0518"/>
                  </a:solidFill>
                  <a:latin typeface="Arial"/>
                  <a:ea typeface="Arial"/>
                  <a:cs typeface="Arial"/>
                  <a:sym typeface="Arial"/>
                </a:rPr>
                <a:t>Practice</a:t>
              </a:r>
              <a:endParaRPr/>
            </a:p>
          </p:txBody>
        </p:sp>
        <p:sp>
          <p:nvSpPr>
            <p:cNvPr id="479" name="Google Shape;479;p49"/>
            <p:cNvSpPr txBox="1"/>
            <p:nvPr/>
          </p:nvSpPr>
          <p:spPr>
            <a:xfrm>
              <a:off x="4837" y="0"/>
              <a:ext cx="766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294B4A"/>
                  </a:solidFill>
                  <a:latin typeface="Arial"/>
                  <a:ea typeface="Arial"/>
                  <a:cs typeface="Arial"/>
                  <a:sym typeface="Arial"/>
                </a:rPr>
                <a:t>Research</a:t>
              </a:r>
              <a:endParaRPr/>
            </a:p>
          </p:txBody>
        </p:sp>
        <p:sp>
          <p:nvSpPr>
            <p:cNvPr id="480" name="Google Shape;480;p49"/>
            <p:cNvSpPr txBox="1"/>
            <p:nvPr/>
          </p:nvSpPr>
          <p:spPr>
            <a:xfrm rot="-5400000">
              <a:off x="4562" y="709"/>
              <a:ext cx="1009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294B4A"/>
                  </a:solidFill>
                  <a:latin typeface="Arial"/>
                  <a:ea typeface="Arial"/>
                  <a:cs typeface="Arial"/>
                  <a:sym typeface="Arial"/>
                </a:rPr>
                <a:t>Replicability</a:t>
              </a:r>
              <a:endParaRPr/>
            </a:p>
          </p:txBody>
        </p:sp>
        <p:sp>
          <p:nvSpPr>
            <p:cNvPr id="481" name="Google Shape;481;p49"/>
            <p:cNvSpPr txBox="1"/>
            <p:nvPr/>
          </p:nvSpPr>
          <p:spPr>
            <a:xfrm rot="-5400000">
              <a:off x="4511" y="2857"/>
              <a:ext cx="1128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2A0518"/>
                  </a:solidFill>
                  <a:latin typeface="Arial"/>
                  <a:ea typeface="Arial"/>
                  <a:cs typeface="Arial"/>
                  <a:sym typeface="Arial"/>
                </a:rPr>
                <a:t>Sustainability</a:t>
              </a:r>
              <a:endParaRPr/>
            </a:p>
          </p:txBody>
        </p:sp>
        <p:sp>
          <p:nvSpPr>
            <p:cNvPr id="482" name="Google Shape;482;p49"/>
            <p:cNvSpPr txBox="1"/>
            <p:nvPr/>
          </p:nvSpPr>
          <p:spPr>
            <a:xfrm>
              <a:off x="4970" y="720"/>
              <a:ext cx="620" cy="32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What works?</a:t>
              </a:r>
              <a:endParaRPr/>
            </a:p>
          </p:txBody>
        </p:sp>
        <p:sp>
          <p:nvSpPr>
            <p:cNvPr id="483" name="Google Shape;483;p49"/>
            <p:cNvSpPr txBox="1"/>
            <p:nvPr/>
          </p:nvSpPr>
          <p:spPr>
            <a:xfrm>
              <a:off x="4991" y="1748"/>
              <a:ext cx="620" cy="46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When does it work?</a:t>
              </a:r>
              <a:endParaRPr/>
            </a:p>
          </p:txBody>
        </p:sp>
        <p:sp>
          <p:nvSpPr>
            <p:cNvPr id="484" name="Google Shape;484;p49"/>
            <p:cNvSpPr txBox="1"/>
            <p:nvPr/>
          </p:nvSpPr>
          <p:spPr>
            <a:xfrm>
              <a:off x="4970" y="2804"/>
              <a:ext cx="620" cy="46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How do we make it work?</a:t>
              </a:r>
              <a:endParaRPr/>
            </a:p>
          </p:txBody>
        </p:sp>
        <p:sp>
          <p:nvSpPr>
            <p:cNvPr id="485" name="Google Shape;485;p49"/>
            <p:cNvSpPr txBox="1"/>
            <p:nvPr/>
          </p:nvSpPr>
          <p:spPr>
            <a:xfrm>
              <a:off x="4800" y="3888"/>
              <a:ext cx="960" cy="19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Is it working?</a:t>
              </a:r>
              <a:endParaRPr/>
            </a:p>
          </p:txBody>
        </p:sp>
        <p:pic>
          <p:nvPicPr>
            <p:cNvPr id="486" name="Google Shape;486;p49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5017" y="2552"/>
              <a:ext cx="536" cy="10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87" name="Google Shape;487;p49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5121" y="417"/>
              <a:ext cx="328" cy="10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88" name="Google Shape;488;p49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5069" y="3620"/>
              <a:ext cx="432" cy="10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89" name="Google Shape;489;p49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5016" y="1484"/>
              <a:ext cx="544" cy="104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490" name="Google Shape;490;p49"/>
          <p:cNvSpPr/>
          <p:nvPr/>
        </p:nvSpPr>
        <p:spPr>
          <a:xfrm>
            <a:off x="76200" y="0"/>
            <a:ext cx="1371600" cy="6858000"/>
          </a:xfrm>
          <a:prstGeom prst="rect">
            <a:avLst/>
          </a:prstGeom>
          <a:solidFill>
            <a:schemeClr val="lt1">
              <a:alpha val="60784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491" name="Google Shape;491;p49"/>
          <p:cNvGrpSpPr/>
          <p:nvPr/>
        </p:nvGrpSpPr>
        <p:grpSpPr>
          <a:xfrm>
            <a:off x="304800" y="3790950"/>
            <a:ext cx="984250" cy="1390650"/>
            <a:chOff x="4970" y="2388"/>
            <a:chExt cx="620" cy="876"/>
          </a:xfrm>
        </p:grpSpPr>
        <p:sp>
          <p:nvSpPr>
            <p:cNvPr id="492" name="Google Shape;492;p49"/>
            <p:cNvSpPr/>
            <p:nvPr/>
          </p:nvSpPr>
          <p:spPr>
            <a:xfrm>
              <a:off x="4992" y="2388"/>
              <a:ext cx="585" cy="432"/>
            </a:xfrm>
            <a:prstGeom prst="ellipse">
              <a:avLst/>
            </a:prstGeom>
            <a:solidFill>
              <a:srgbClr val="000066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493" name="Google Shape;493;p49"/>
            <p:cNvSpPr txBox="1"/>
            <p:nvPr/>
          </p:nvSpPr>
          <p:spPr>
            <a:xfrm>
              <a:off x="4970" y="2804"/>
              <a:ext cx="620" cy="46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How do we make it work?</a:t>
              </a:r>
              <a:endParaRPr/>
            </a:p>
          </p:txBody>
        </p:sp>
        <p:pic>
          <p:nvPicPr>
            <p:cNvPr id="494" name="Google Shape;494;p49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5017" y="2552"/>
              <a:ext cx="536" cy="104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99" name="Shape 4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" name="Google Shape;500;p50"/>
          <p:cNvSpPr txBox="1"/>
          <p:nvPr>
            <p:ph type="title"/>
          </p:nvPr>
        </p:nvSpPr>
        <p:spPr>
          <a:xfrm>
            <a:off x="1676400" y="609600"/>
            <a:ext cx="6781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Performance Monitoring</a:t>
            </a:r>
            <a:b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(Is it Working?)</a:t>
            </a:r>
            <a:endParaRPr b="0" i="0" sz="2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01" name="Google Shape;501;p50"/>
          <p:cNvSpPr txBox="1"/>
          <p:nvPr>
            <p:ph idx="1" type="body"/>
          </p:nvPr>
        </p:nvSpPr>
        <p:spPr>
          <a:xfrm>
            <a:off x="1752600" y="1981200"/>
            <a:ext cx="67056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Char char="•"/>
            </a:pP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 assure that the intervention is actually being effective must monitor the impact of the intervention in the setting (practice-based evidence).</a:t>
            </a:r>
            <a:endParaRPr/>
          </a:p>
          <a:p>
            <a:pPr indent="-228600" lvl="0" marL="3429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Char char="•"/>
            </a:pP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Monitoring must occur:</a:t>
            </a:r>
            <a:endParaRPr/>
          </a:p>
          <a:p>
            <a:pPr indent="-285750" lvl="1" marL="74295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●"/>
            </a:pPr>
            <a:r>
              <a:rPr b="0" i="0" lang="en-US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student level (to ensure progress and be able to modify components of the intervention when necessary)</a:t>
            </a:r>
            <a:endParaRPr/>
          </a:p>
          <a:p>
            <a:pPr indent="-285750" lvl="1" marL="74295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●"/>
            </a:pPr>
            <a:r>
              <a:rPr b="0" i="0" lang="en-US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systems level (to be able to make systems level decisions and policy choices)</a:t>
            </a:r>
            <a:endParaRPr/>
          </a:p>
          <a:p>
            <a:pPr indent="-228600" lvl="0" marL="3429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502" name="Google Shape;502;p50"/>
          <p:cNvGrpSpPr/>
          <p:nvPr/>
        </p:nvGrpSpPr>
        <p:grpSpPr>
          <a:xfrm>
            <a:off x="14288" y="0"/>
            <a:ext cx="1524000" cy="6858000"/>
            <a:chOff x="4800" y="0"/>
            <a:chExt cx="960" cy="4320"/>
          </a:xfrm>
        </p:grpSpPr>
        <p:sp>
          <p:nvSpPr>
            <p:cNvPr id="503" name="Google Shape;503;p50"/>
            <p:cNvSpPr/>
            <p:nvPr/>
          </p:nvSpPr>
          <p:spPr>
            <a:xfrm>
              <a:off x="4837" y="2160"/>
              <a:ext cx="875" cy="2160"/>
            </a:xfrm>
            <a:prstGeom prst="rect">
              <a:avLst/>
            </a:prstGeom>
            <a:solidFill>
              <a:srgbClr val="E3D6B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504" name="Google Shape;504;p50"/>
            <p:cNvSpPr/>
            <p:nvPr/>
          </p:nvSpPr>
          <p:spPr>
            <a:xfrm>
              <a:off x="4837" y="1"/>
              <a:ext cx="875" cy="2159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descr="Large grid" id="505" name="Google Shape;505;p50"/>
            <p:cNvSpPr/>
            <p:nvPr/>
          </p:nvSpPr>
          <p:spPr>
            <a:xfrm>
              <a:off x="4983" y="202"/>
              <a:ext cx="656" cy="383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506" name="Google Shape;506;p50"/>
            <p:cNvSpPr/>
            <p:nvPr/>
          </p:nvSpPr>
          <p:spPr>
            <a:xfrm>
              <a:off x="4992" y="3456"/>
              <a:ext cx="585" cy="432"/>
            </a:xfrm>
            <a:prstGeom prst="ellipse">
              <a:avLst/>
            </a:prstGeom>
            <a:solidFill>
              <a:srgbClr val="000066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507" name="Google Shape;507;p50"/>
            <p:cNvSpPr/>
            <p:nvPr/>
          </p:nvSpPr>
          <p:spPr>
            <a:xfrm>
              <a:off x="4995" y="1320"/>
              <a:ext cx="585" cy="432"/>
            </a:xfrm>
            <a:prstGeom prst="ellipse">
              <a:avLst/>
            </a:prstGeom>
            <a:solidFill>
              <a:srgbClr val="000066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grpSp>
          <p:nvGrpSpPr>
            <p:cNvPr id="508" name="Google Shape;508;p50"/>
            <p:cNvGrpSpPr/>
            <p:nvPr/>
          </p:nvGrpSpPr>
          <p:grpSpPr>
            <a:xfrm>
              <a:off x="4992" y="253"/>
              <a:ext cx="585" cy="432"/>
              <a:chOff x="1836" y="792"/>
              <a:chExt cx="648" cy="432"/>
            </a:xfrm>
          </p:grpSpPr>
          <p:sp>
            <p:nvSpPr>
              <p:cNvPr id="509" name="Google Shape;509;p50"/>
              <p:cNvSpPr/>
              <p:nvPr/>
            </p:nvSpPr>
            <p:spPr>
              <a:xfrm>
                <a:off x="1836" y="792"/>
                <a:ext cx="648" cy="432"/>
              </a:xfrm>
              <a:prstGeom prst="ellipse">
                <a:avLst/>
              </a:prstGeom>
              <a:solidFill>
                <a:srgbClr val="000066"/>
              </a:solidFill>
              <a:ln cap="flat" cmpd="sng" w="952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10" name="Google Shape;510;p50"/>
              <p:cNvSpPr txBox="1"/>
              <p:nvPr/>
            </p:nvSpPr>
            <p:spPr>
              <a:xfrm>
                <a:off x="1836" y="900"/>
                <a:ext cx="648" cy="21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511" name="Google Shape;511;p50"/>
            <p:cNvSpPr/>
            <p:nvPr/>
          </p:nvSpPr>
          <p:spPr>
            <a:xfrm>
              <a:off x="4992" y="2388"/>
              <a:ext cx="585" cy="432"/>
            </a:xfrm>
            <a:prstGeom prst="ellipse">
              <a:avLst/>
            </a:prstGeom>
            <a:solidFill>
              <a:srgbClr val="000066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cxnSp>
          <p:nvCxnSpPr>
            <p:cNvPr id="512" name="Google Shape;512;p50"/>
            <p:cNvCxnSpPr>
              <a:stCxn id="509" idx="4"/>
              <a:endCxn id="507" idx="0"/>
            </p:cNvCxnSpPr>
            <p:nvPr/>
          </p:nvCxnSpPr>
          <p:spPr>
            <a:xfrm rot="5400000">
              <a:off x="4985" y="985"/>
              <a:ext cx="600" cy="0"/>
            </a:xfrm>
            <a:prstGeom prst="bentConnector3">
              <a:avLst>
                <a:gd fmla="val -107775" name="adj1"/>
              </a:avLst>
            </a:prstGeom>
            <a:noFill/>
            <a:ln cap="flat" cmpd="sng" w="9525">
              <a:solidFill>
                <a:srgbClr val="333333"/>
              </a:solidFill>
              <a:prstDash val="dot"/>
              <a:miter lim="8000"/>
              <a:headEnd len="sm" w="sm" type="none"/>
              <a:tailEnd len="med" w="med" type="triangle"/>
            </a:ln>
          </p:spPr>
        </p:cxnSp>
        <p:cxnSp>
          <p:nvCxnSpPr>
            <p:cNvPr id="513" name="Google Shape;513;p50"/>
            <p:cNvCxnSpPr>
              <a:stCxn id="507" idx="4"/>
              <a:endCxn id="511" idx="0"/>
            </p:cNvCxnSpPr>
            <p:nvPr/>
          </p:nvCxnSpPr>
          <p:spPr>
            <a:xfrm rot="5400000">
              <a:off x="4988" y="2052"/>
              <a:ext cx="600" cy="0"/>
            </a:xfrm>
            <a:prstGeom prst="bentConnector3">
              <a:avLst>
                <a:gd fmla="val -275188" name="adj1"/>
              </a:avLst>
            </a:prstGeom>
            <a:noFill/>
            <a:ln cap="flat" cmpd="sng" w="9525">
              <a:solidFill>
                <a:srgbClr val="333333"/>
              </a:solidFill>
              <a:prstDash val="dot"/>
              <a:miter lim="8000"/>
              <a:headEnd len="sm" w="sm" type="none"/>
              <a:tailEnd len="med" w="med" type="triangle"/>
            </a:ln>
          </p:spPr>
        </p:cxnSp>
        <p:cxnSp>
          <p:nvCxnSpPr>
            <p:cNvPr id="514" name="Google Shape;514;p50"/>
            <p:cNvCxnSpPr>
              <a:stCxn id="511" idx="4"/>
              <a:endCxn id="506" idx="0"/>
            </p:cNvCxnSpPr>
            <p:nvPr/>
          </p:nvCxnSpPr>
          <p:spPr>
            <a:xfrm>
              <a:off x="5285" y="2820"/>
              <a:ext cx="0" cy="600"/>
            </a:xfrm>
            <a:prstGeom prst="straightConnector1">
              <a:avLst/>
            </a:prstGeom>
            <a:noFill/>
            <a:ln cap="flat" cmpd="sng" w="9525">
              <a:solidFill>
                <a:srgbClr val="333333"/>
              </a:solidFill>
              <a:prstDash val="dot"/>
              <a:round/>
              <a:headEnd len="sm" w="sm" type="none"/>
              <a:tailEnd len="med" w="med" type="triangle"/>
            </a:ln>
          </p:spPr>
        </p:cxnSp>
        <p:cxnSp>
          <p:nvCxnSpPr>
            <p:cNvPr id="515" name="Google Shape;515;p50"/>
            <p:cNvCxnSpPr>
              <a:stCxn id="506" idx="6"/>
              <a:endCxn id="511" idx="6"/>
            </p:cNvCxnSpPr>
            <p:nvPr/>
          </p:nvCxnSpPr>
          <p:spPr>
            <a:xfrm rot="10800000">
              <a:off x="5577" y="2472"/>
              <a:ext cx="0" cy="1200"/>
            </a:xfrm>
            <a:prstGeom prst="bentConnector3">
              <a:avLst>
                <a:gd fmla="val -78239654" name="adj1"/>
              </a:avLst>
            </a:prstGeom>
            <a:noFill/>
            <a:ln cap="flat" cmpd="sng" w="9525">
              <a:solidFill>
                <a:srgbClr val="333333"/>
              </a:solidFill>
              <a:prstDash val="dot"/>
              <a:miter lim="8000"/>
              <a:headEnd len="sm" w="sm" type="none"/>
              <a:tailEnd len="med" w="med" type="triangle"/>
            </a:ln>
          </p:spPr>
        </p:cxnSp>
        <p:cxnSp>
          <p:nvCxnSpPr>
            <p:cNvPr id="516" name="Google Shape;516;p50"/>
            <p:cNvCxnSpPr>
              <a:stCxn id="506" idx="6"/>
              <a:endCxn id="507" idx="6"/>
            </p:cNvCxnSpPr>
            <p:nvPr/>
          </p:nvCxnSpPr>
          <p:spPr>
            <a:xfrm rot="10800000">
              <a:off x="5577" y="1572"/>
              <a:ext cx="0" cy="2100"/>
            </a:xfrm>
            <a:prstGeom prst="bentConnector3">
              <a:avLst>
                <a:gd fmla="val -26079822" name="adj1"/>
              </a:avLst>
            </a:prstGeom>
            <a:noFill/>
            <a:ln cap="flat" cmpd="sng" w="9525">
              <a:solidFill>
                <a:srgbClr val="333333"/>
              </a:solidFill>
              <a:prstDash val="dot"/>
              <a:miter lim="8000"/>
              <a:headEnd len="sm" w="sm" type="none"/>
              <a:tailEnd len="med" w="med" type="triangle"/>
            </a:ln>
          </p:spPr>
        </p:cxnSp>
        <p:cxnSp>
          <p:nvCxnSpPr>
            <p:cNvPr id="517" name="Google Shape;517;p50"/>
            <p:cNvCxnSpPr>
              <a:stCxn id="506" idx="6"/>
              <a:endCxn id="510" idx="3"/>
            </p:cNvCxnSpPr>
            <p:nvPr/>
          </p:nvCxnSpPr>
          <p:spPr>
            <a:xfrm rot="10800000">
              <a:off x="5577" y="372"/>
              <a:ext cx="0" cy="3300"/>
            </a:xfrm>
            <a:prstGeom prst="bentConnector3">
              <a:avLst>
                <a:gd fmla="val -78239654" name="adj1"/>
              </a:avLst>
            </a:prstGeom>
            <a:noFill/>
            <a:ln cap="flat" cmpd="sng" w="9525">
              <a:solidFill>
                <a:srgbClr val="333333"/>
              </a:solidFill>
              <a:prstDash val="dot"/>
              <a:miter lim="8000"/>
              <a:headEnd len="sm" w="sm" type="none"/>
              <a:tailEnd len="med" w="med" type="triangle"/>
            </a:ln>
          </p:spPr>
        </p:cxnSp>
        <p:sp>
          <p:nvSpPr>
            <p:cNvPr id="518" name="Google Shape;518;p50"/>
            <p:cNvSpPr/>
            <p:nvPr/>
          </p:nvSpPr>
          <p:spPr>
            <a:xfrm>
              <a:off x="4822" y="192"/>
              <a:ext cx="182" cy="3984"/>
            </a:xfrm>
            <a:prstGeom prst="downArrow">
              <a:avLst>
                <a:gd fmla="val 61454" name="adj1"/>
                <a:gd fmla="val 87459" name="adj2"/>
              </a:avLst>
            </a:prstGeom>
            <a:solidFill>
              <a:schemeClr val="lt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9" name="Google Shape;519;p50"/>
            <p:cNvSpPr txBox="1"/>
            <p:nvPr/>
          </p:nvSpPr>
          <p:spPr>
            <a:xfrm rot="5400000">
              <a:off x="2948" y="2062"/>
              <a:ext cx="3886" cy="1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520" name="Google Shape;520;p50"/>
            <p:cNvSpPr txBox="1"/>
            <p:nvPr/>
          </p:nvSpPr>
          <p:spPr>
            <a:xfrm>
              <a:off x="4837" y="4089"/>
              <a:ext cx="766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2A0518"/>
                  </a:solidFill>
                  <a:latin typeface="Arial"/>
                  <a:ea typeface="Arial"/>
                  <a:cs typeface="Arial"/>
                  <a:sym typeface="Arial"/>
                </a:rPr>
                <a:t>Practice</a:t>
              </a:r>
              <a:endParaRPr/>
            </a:p>
          </p:txBody>
        </p:sp>
        <p:sp>
          <p:nvSpPr>
            <p:cNvPr id="521" name="Google Shape;521;p50"/>
            <p:cNvSpPr txBox="1"/>
            <p:nvPr/>
          </p:nvSpPr>
          <p:spPr>
            <a:xfrm>
              <a:off x="4837" y="0"/>
              <a:ext cx="766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294B4A"/>
                  </a:solidFill>
                  <a:latin typeface="Arial"/>
                  <a:ea typeface="Arial"/>
                  <a:cs typeface="Arial"/>
                  <a:sym typeface="Arial"/>
                </a:rPr>
                <a:t>Research</a:t>
              </a:r>
              <a:endParaRPr/>
            </a:p>
          </p:txBody>
        </p:sp>
        <p:sp>
          <p:nvSpPr>
            <p:cNvPr id="522" name="Google Shape;522;p50"/>
            <p:cNvSpPr txBox="1"/>
            <p:nvPr/>
          </p:nvSpPr>
          <p:spPr>
            <a:xfrm rot="-5400000">
              <a:off x="4536" y="735"/>
              <a:ext cx="1009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294B4A"/>
                  </a:solidFill>
                  <a:latin typeface="Arial"/>
                  <a:ea typeface="Arial"/>
                  <a:cs typeface="Arial"/>
                  <a:sym typeface="Arial"/>
                </a:rPr>
                <a:t>Replicability</a:t>
              </a:r>
              <a:endParaRPr/>
            </a:p>
          </p:txBody>
        </p:sp>
        <p:sp>
          <p:nvSpPr>
            <p:cNvPr id="523" name="Google Shape;523;p50"/>
            <p:cNvSpPr txBox="1"/>
            <p:nvPr/>
          </p:nvSpPr>
          <p:spPr>
            <a:xfrm rot="-5400000">
              <a:off x="4485" y="2883"/>
              <a:ext cx="1128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2A0518"/>
                  </a:solidFill>
                  <a:latin typeface="Arial"/>
                  <a:ea typeface="Arial"/>
                  <a:cs typeface="Arial"/>
                  <a:sym typeface="Arial"/>
                </a:rPr>
                <a:t>Sustainability</a:t>
              </a:r>
              <a:endParaRPr/>
            </a:p>
          </p:txBody>
        </p:sp>
        <p:sp>
          <p:nvSpPr>
            <p:cNvPr id="524" name="Google Shape;524;p50"/>
            <p:cNvSpPr txBox="1"/>
            <p:nvPr/>
          </p:nvSpPr>
          <p:spPr>
            <a:xfrm>
              <a:off x="4970" y="720"/>
              <a:ext cx="620" cy="32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What works?</a:t>
              </a:r>
              <a:endParaRPr/>
            </a:p>
          </p:txBody>
        </p:sp>
        <p:sp>
          <p:nvSpPr>
            <p:cNvPr id="525" name="Google Shape;525;p50"/>
            <p:cNvSpPr txBox="1"/>
            <p:nvPr/>
          </p:nvSpPr>
          <p:spPr>
            <a:xfrm>
              <a:off x="4991" y="1748"/>
              <a:ext cx="620" cy="46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When does it work?</a:t>
              </a:r>
              <a:endParaRPr/>
            </a:p>
          </p:txBody>
        </p:sp>
        <p:sp>
          <p:nvSpPr>
            <p:cNvPr id="526" name="Google Shape;526;p50"/>
            <p:cNvSpPr txBox="1"/>
            <p:nvPr/>
          </p:nvSpPr>
          <p:spPr>
            <a:xfrm>
              <a:off x="4970" y="2804"/>
              <a:ext cx="620" cy="46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How do we make it work?</a:t>
              </a:r>
              <a:endParaRPr/>
            </a:p>
          </p:txBody>
        </p:sp>
        <p:sp>
          <p:nvSpPr>
            <p:cNvPr id="527" name="Google Shape;527;p50"/>
            <p:cNvSpPr txBox="1"/>
            <p:nvPr/>
          </p:nvSpPr>
          <p:spPr>
            <a:xfrm>
              <a:off x="4800" y="3888"/>
              <a:ext cx="960" cy="19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Is it working?</a:t>
              </a:r>
              <a:endParaRPr/>
            </a:p>
          </p:txBody>
        </p:sp>
        <p:pic>
          <p:nvPicPr>
            <p:cNvPr id="528" name="Google Shape;528;p50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5017" y="2552"/>
              <a:ext cx="536" cy="10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29" name="Google Shape;529;p50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5121" y="417"/>
              <a:ext cx="328" cy="10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30" name="Google Shape;530;p50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5069" y="3620"/>
              <a:ext cx="432" cy="10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31" name="Google Shape;531;p50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5016" y="1484"/>
              <a:ext cx="544" cy="104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532" name="Google Shape;532;p50"/>
          <p:cNvSpPr/>
          <p:nvPr/>
        </p:nvSpPr>
        <p:spPr>
          <a:xfrm>
            <a:off x="76200" y="0"/>
            <a:ext cx="1371600" cy="6858000"/>
          </a:xfrm>
          <a:prstGeom prst="rect">
            <a:avLst/>
          </a:prstGeom>
          <a:solidFill>
            <a:schemeClr val="lt1">
              <a:alpha val="60784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533" name="Google Shape;533;p50"/>
          <p:cNvGrpSpPr/>
          <p:nvPr/>
        </p:nvGrpSpPr>
        <p:grpSpPr>
          <a:xfrm>
            <a:off x="0" y="5486400"/>
            <a:ext cx="1524000" cy="990600"/>
            <a:chOff x="4800" y="3456"/>
            <a:chExt cx="960" cy="624"/>
          </a:xfrm>
        </p:grpSpPr>
        <p:sp>
          <p:nvSpPr>
            <p:cNvPr id="534" name="Google Shape;534;p50"/>
            <p:cNvSpPr/>
            <p:nvPr/>
          </p:nvSpPr>
          <p:spPr>
            <a:xfrm>
              <a:off x="4992" y="3456"/>
              <a:ext cx="585" cy="432"/>
            </a:xfrm>
            <a:prstGeom prst="ellipse">
              <a:avLst/>
            </a:prstGeom>
            <a:solidFill>
              <a:srgbClr val="000066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535" name="Google Shape;535;p50"/>
            <p:cNvSpPr txBox="1"/>
            <p:nvPr/>
          </p:nvSpPr>
          <p:spPr>
            <a:xfrm>
              <a:off x="4800" y="3888"/>
              <a:ext cx="960" cy="19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Is it working?</a:t>
              </a:r>
              <a:endParaRPr/>
            </a:p>
          </p:txBody>
        </p:sp>
        <p:pic>
          <p:nvPicPr>
            <p:cNvPr id="536" name="Google Shape;536;p50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5069" y="3620"/>
              <a:ext cx="432" cy="104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6"/>
          <p:cNvSpPr txBox="1"/>
          <p:nvPr>
            <p:ph type="title"/>
          </p:nvPr>
        </p:nvSpPr>
        <p:spPr>
          <a:xfrm>
            <a:off x="685800" y="381000"/>
            <a:ext cx="77724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b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1" i="0" lang="en-US" sz="2800" u="none" cap="none" strike="noStrike">
                <a:solidFill>
                  <a:srgbClr val="FF8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Campbell Collaborative </a:t>
            </a:r>
            <a:br>
              <a:rPr b="1" i="0" lang="en-US" sz="2800" u="none" cap="none" strike="noStrike">
                <a:solidFill>
                  <a:srgbClr val="FF8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1" i="0" lang="en-US" sz="2800" u="none" cap="none" strike="noStrike">
                <a:solidFill>
                  <a:srgbClr val="FF8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Education Coordinating Group</a:t>
            </a: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b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Protocol Evaluation Form</a:t>
            </a:r>
            <a:b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 b="1" i="0" sz="28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5" name="Google Shape;115;p16"/>
          <p:cNvSpPr txBox="1"/>
          <p:nvPr>
            <p:ph idx="1" type="body"/>
          </p:nvPr>
        </p:nvSpPr>
        <p:spPr>
          <a:xfrm>
            <a:off x="762000" y="20574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1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“Campbell Reviews should help people make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0" i="1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practical decisions</a:t>
            </a:r>
            <a:r>
              <a:rPr b="0" i="1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about educational interventions and public policy.”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1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1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1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“The objectives of a review should address the    choices (</a:t>
            </a:r>
            <a:r>
              <a:rPr b="0" i="1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practical options</a:t>
            </a:r>
            <a:r>
              <a:rPr b="0" i="1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) people face when deciding about whether or not to adopt a policy or practice.”</a:t>
            </a:r>
            <a:endParaRPr b="0" i="1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7"/>
          <p:cNvSpPr txBox="1"/>
          <p:nvPr>
            <p:ph type="title"/>
          </p:nvPr>
        </p:nvSpPr>
        <p:spPr>
          <a:xfrm>
            <a:off x="685800" y="609600"/>
            <a:ext cx="7772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800" u="none" cap="none" strike="noStrike">
                <a:solidFill>
                  <a:srgbClr val="FF8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Campbell Collaborative </a:t>
            </a:r>
            <a:br>
              <a:rPr b="1" i="0" lang="en-US" sz="2800" u="none" cap="none" strike="noStrike">
                <a:solidFill>
                  <a:srgbClr val="FF8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1" i="0" lang="en-US" sz="2800" u="none" cap="none" strike="noStrike">
                <a:solidFill>
                  <a:srgbClr val="FF8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Education Coordinating Group</a:t>
            </a: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b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Newsletter, Issue 1, July 2007</a:t>
            </a:r>
            <a:endParaRPr b="1" i="0" sz="28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2" name="Google Shape;122;p17"/>
          <p:cNvSpPr txBox="1"/>
          <p:nvPr>
            <p:ph idx="1" type="body"/>
          </p:nvPr>
        </p:nvSpPr>
        <p:spPr>
          <a:xfrm>
            <a:off x="762000" y="2057400"/>
            <a:ext cx="7772400" cy="419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An education </a:t>
            </a:r>
            <a:r>
              <a:rPr b="0" i="0" lang="en-US" sz="2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economic evaluation</a:t>
            </a: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begins with the benefits as defined by the systematic review, integrates these with estimates of the </a:t>
            </a:r>
            <a:r>
              <a:rPr b="0" i="0" lang="en-US" sz="2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resources used</a:t>
            </a: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and their </a:t>
            </a:r>
            <a:r>
              <a:rPr b="0" i="0" lang="en-US" sz="2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costs</a:t>
            </a: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and is focused on </a:t>
            </a:r>
            <a:r>
              <a:rPr b="0" i="0" lang="en-US" sz="2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how the educational intervention is implemented in actual practice</a:t>
            </a: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8"/>
          <p:cNvSpPr txBox="1"/>
          <p:nvPr>
            <p:ph type="title"/>
          </p:nvPr>
        </p:nvSpPr>
        <p:spPr>
          <a:xfrm>
            <a:off x="685800" y="609600"/>
            <a:ext cx="77724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Research to Practice: the problem</a:t>
            </a:r>
            <a:endParaRPr b="0" i="1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" name="Google Shape;129;p18"/>
          <p:cNvSpPr txBox="1"/>
          <p:nvPr>
            <p:ph idx="1" type="body"/>
          </p:nvPr>
        </p:nvSpPr>
        <p:spPr>
          <a:xfrm>
            <a:off x="685800" y="3048000"/>
            <a:ext cx="7772400" cy="2667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Too many practices with proven research results fail when implemented in “real world” settings.</a:t>
            </a:r>
            <a:endParaRPr/>
          </a:p>
          <a:p>
            <a:pPr indent="-1905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Too many practices with poor or no research are adopted and continue to be implemented despite poor results.</a:t>
            </a:r>
            <a:endParaRPr/>
          </a:p>
          <a:p>
            <a:pPr indent="-1905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0" name="Google Shape;130;p18"/>
          <p:cNvSpPr/>
          <p:nvPr/>
        </p:nvSpPr>
        <p:spPr>
          <a:xfrm>
            <a:off x="381000" y="1905000"/>
            <a:ext cx="7848600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Despite recent attention, there is still  a disconnect between research and practice…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19"/>
          <p:cNvSpPr txBox="1"/>
          <p:nvPr>
            <p:ph type="title"/>
          </p:nvPr>
        </p:nvSpPr>
        <p:spPr>
          <a:xfrm>
            <a:off x="685800" y="457200"/>
            <a:ext cx="77724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b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1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Why do we care about “sustainability”? </a:t>
            </a:r>
            <a:b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" name="Google Shape;137;p19"/>
          <p:cNvSpPr txBox="1"/>
          <p:nvPr>
            <p:ph idx="1" type="body"/>
          </p:nvPr>
        </p:nvSpPr>
        <p:spPr>
          <a:xfrm>
            <a:off x="762000" y="14478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average life of an education innovation is </a:t>
            </a:r>
            <a:r>
              <a:rPr b="0" i="0" lang="en-US" sz="20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18-48 months</a:t>
            </a: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</a:t>
            </a:r>
            <a:r>
              <a:rPr b="0" i="0" lang="en-US" sz="15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(Latham, 1988)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evidence-based and effective practices </a:t>
            </a:r>
            <a:r>
              <a:rPr b="0" i="0" lang="en-US" sz="20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often fail</a:t>
            </a: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due to ineffective implementation strategies 	      </a:t>
            </a:r>
            <a:r>
              <a:rPr b="0" i="0" lang="en-US" sz="15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(National Implementation Research Network)</a:t>
            </a:r>
            <a:endParaRPr b="0" i="0" sz="20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major gaps exist between </a:t>
            </a:r>
            <a:r>
              <a:rPr b="0" i="0" lang="en-US" sz="20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what is known</a:t>
            </a:r>
            <a:r>
              <a:rPr b="0" i="0" lang="en-US" sz="20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as effective practices (i.e. theory and science) and </a:t>
            </a:r>
            <a:r>
              <a:rPr b="0" i="0" lang="en-US" sz="20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what is actually done</a:t>
            </a:r>
            <a:r>
              <a:rPr b="0" i="0" lang="en-US" sz="20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(i.e. policy and practice)</a:t>
            </a:r>
            <a:endParaRPr/>
          </a:p>
          <a:p>
            <a:pPr indent="-342900" lvl="0" marL="342900" marR="0" rtl="0" algn="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 </a:t>
            </a:r>
            <a:r>
              <a:rPr b="0" i="0" lang="en-US" sz="15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(National Implementation Research Network)</a:t>
            </a:r>
            <a:endParaRPr b="0" i="0" sz="15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initial data on comprehensive school reform models initiated in 2000:	</a:t>
            </a:r>
            <a:endParaRPr b="0" i="0" sz="1500" u="none" cap="none" strike="noStrike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5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" name="Google Shape;138;p19"/>
          <p:cNvSpPr/>
          <p:nvPr/>
        </p:nvSpPr>
        <p:spPr>
          <a:xfrm>
            <a:off x="1981200" y="5065713"/>
            <a:ext cx="6553200" cy="9540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in 5 maintained reforms through 2002 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in 10 maintained reforms through 2004</a:t>
            </a:r>
            <a:endParaRPr/>
          </a:p>
          <a:p>
            <a:pPr indent="0" lvl="0" marL="0" marR="0" rtl="0" algn="r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None/>
            </a:pPr>
            <a:r>
              <a:rPr lang="en-US" sz="15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(American Institute for Research)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0"/>
          <p:cNvSpPr txBox="1"/>
          <p:nvPr>
            <p:ph type="title"/>
          </p:nvPr>
        </p:nvSpPr>
        <p:spPr>
          <a:xfrm>
            <a:off x="685800" y="609600"/>
            <a:ext cx="7772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Today’s Focus</a:t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5" name="Google Shape;145;p20"/>
          <p:cNvSpPr txBox="1"/>
          <p:nvPr>
            <p:ph idx="1" type="body"/>
          </p:nvPr>
        </p:nvSpPr>
        <p:spPr>
          <a:xfrm>
            <a:off x="762000" y="14478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57200" lvl="0" marL="9144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1" sz="10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914400" marR="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1" i="1" lang="en-US" sz="2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What We Know About Sustaining Programs?</a:t>
            </a:r>
            <a:endParaRPr b="1" i="1" sz="20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1" i="1" lang="en-US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Randy Keyworth</a:t>
            </a:r>
            <a:endParaRPr/>
          </a:p>
          <a:p>
            <a:pPr indent="-393700" lvl="0" marL="9144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</a:pPr>
            <a:r>
              <a:t/>
            </a:r>
            <a:endParaRPr b="1" i="1" sz="10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914400" marR="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1" i="1" lang="en-US" sz="2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Sustainability: Shifting Contingencies,</a:t>
            </a:r>
            <a:endParaRPr b="1" i="1" sz="20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1" i="1" lang="en-US" sz="2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What Works and What Doesn’t</a:t>
            </a:r>
            <a:endParaRPr b="1" i="1" sz="20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1" i="1" lang="en-US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Jack States</a:t>
            </a:r>
            <a:endParaRPr/>
          </a:p>
          <a:p>
            <a:pPr indent="-393700" lvl="0" marL="9144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</a:pPr>
            <a:r>
              <a:t/>
            </a:r>
            <a:endParaRPr b="1" i="1" sz="10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914400" marR="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1" i="1" lang="en-US" sz="2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Treatment Integrity and Program Fidelity: </a:t>
            </a:r>
            <a:endParaRPr/>
          </a:p>
          <a:p>
            <a:pPr indent="-457200" lvl="0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1" i="1" lang="en-US" sz="2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Necessary but Not Sufficient to Sustain Programs</a:t>
            </a:r>
            <a:endParaRPr b="1" i="1" sz="20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1" i="1" lang="en-US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Ronnie Detrich</a:t>
            </a:r>
            <a:endParaRPr b="1" i="1" sz="1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81000" lvl="0" marL="914400" marR="0" rtl="0" algn="l">
              <a:lnSpc>
                <a:spcPct val="90000"/>
              </a:lnSpc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914400" marR="0" rtl="0" algn="l">
              <a:lnSpc>
                <a:spcPct val="90000"/>
              </a:lnSpc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1"/>
          <p:cNvSpPr txBox="1"/>
          <p:nvPr>
            <p:ph idx="1" type="body"/>
          </p:nvPr>
        </p:nvSpPr>
        <p:spPr>
          <a:xfrm>
            <a:off x="914400" y="1676400"/>
            <a:ext cx="7696200" cy="419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15240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30 years studying </a:t>
            </a:r>
            <a:r>
              <a:rPr b="1" i="1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“research to practice”</a:t>
            </a:r>
            <a:r>
              <a:rPr b="1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issues…</a:t>
            </a:r>
            <a:endParaRPr/>
          </a:p>
          <a:p>
            <a:pPr indent="0" lvl="0" marL="0" marR="0" rtl="0" algn="l">
              <a:spcBef>
                <a:spcPts val="1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0" sz="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r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from the </a:t>
            </a:r>
            <a:r>
              <a:rPr b="1" i="1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“practice”</a:t>
            </a:r>
            <a:r>
              <a:rPr b="1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side</a:t>
            </a:r>
            <a:endParaRPr b="0" i="1" sz="3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1" sz="3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1" sz="3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t/>
            </a:r>
            <a:endParaRPr b="1" i="0" sz="2400" u="none" cap="none" strike="noStrike">
              <a:solidFill>
                <a:srgbClr val="FFFF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descr="wing_header" id="152" name="Google Shape;152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90600" y="762000"/>
            <a:ext cx="69342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