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1004005" y="1484288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Tworzenie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lUmo0O-ISvrBpuYYaOhAZtKqDwQrHBRm/view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5" Type="http://schemas.openxmlformats.org/officeDocument/2006/relationships/image" Target="../media/image2.png"/><Relationship Id="rId6" Type="http://schemas.openxmlformats.org/officeDocument/2006/relationships/image" Target="../media/image28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iteable.com/" TargetMode="External"/><Relationship Id="rId4" Type="http://schemas.openxmlformats.org/officeDocument/2006/relationships/hyperlink" Target="https://biteable.com/watch/hate-speech-definition-1982656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mgflip.com/memegenerator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/>
        </p:nvSpPr>
        <p:spPr>
          <a:xfrm>
            <a:off x="1118200" y="53850"/>
            <a:ext cx="76641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Czym jest mowa nienawiści? &gt; Tworzenie mediów &gt; </a:t>
            </a:r>
            <a:r>
              <a:rPr b="1" i="0" lang="pl-PL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Czym jest dla nas mowa nienawiści?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>
            <a:off x="718154" y="1733722"/>
            <a:ext cx="4372500" cy="13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l-PL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Czym jest dla nas mowa nienawiści?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9548" y="557475"/>
            <a:ext cx="2235300" cy="1929000"/>
          </a:xfrm>
          <a:prstGeom prst="roundRect">
            <a:avLst>
              <a:gd fmla="val 8208" name="adj"/>
            </a:avLst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5196" y="2636850"/>
            <a:ext cx="3087000" cy="1864800"/>
          </a:xfrm>
          <a:prstGeom prst="roundRect">
            <a:avLst>
              <a:gd fmla="val 9268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1597299" y="201975"/>
            <a:ext cx="5546915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Możecie nawet </a:t>
            </a:r>
            <a:r>
              <a:rPr b="1" i="0" lang="pl-PL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zarapować</a:t>
            </a: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w tym „niegrzecznym” kawałku...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4" title="SELMA Bad Definition Video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250" y="1514700"/>
            <a:ext cx="3938975" cy="2954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9275" y="2133825"/>
            <a:ext cx="2301399" cy="1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0601" y="201975"/>
            <a:ext cx="616476" cy="6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 rotWithShape="1">
          <a:blip r:embed="rId7">
            <a:alphaModFix/>
          </a:blip>
          <a:srcRect b="6252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716575" y="697300"/>
            <a:ext cx="7977900" cy="3361500"/>
          </a:xfrm>
          <a:prstGeom prst="wedgeRectCallout">
            <a:avLst>
              <a:gd fmla="val 38325" name="adj1"/>
              <a:gd fmla="val 72320" name="adj2"/>
            </a:avLst>
          </a:prstGeom>
          <a:solidFill>
            <a:srgbClr val="FFFFFF"/>
          </a:solidFill>
          <a:ln cap="flat" cmpd="sng" w="381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895075" y="697300"/>
            <a:ext cx="7643529" cy="3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Każdego rodzaju przekaz, pisemny lub ustny (w tym SMS-y, zdjęcia, muzyka, wideo, gry, obrazy, symbole, znaki, lub inne formy), wyrażany </a:t>
            </a:r>
            <a:b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rozpowszechniany przez osobę lub grupę osób z wykorzystaniem jakiegokolwiek rodzaju komunikacji cyfrowej takiego jak media, strony internetowe, fora, blogi, serwisy społecznościowe, poczta elektroniczna, skierowany przeciwko osobie lub grupie osób ze względu na jej/ich wrodzone cechy, w szczególności płeć lub tożsamość płciową, rasę lub pochodzenie etniczne, orientację seksualną, przynależność do religii lub wyznanie, niepełnosprawność, z zamiarem szerzenia nienawiści, napastowania, grożenia i pośredniego lub bezpośredniego zachęcania do przemocy wobec poszczególnych osób lub członków grup w społeczeństwie.</a:t>
            </a:r>
            <a:endParaRPr b="1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716575" y="143325"/>
            <a:ext cx="7165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Projekt SELMA definiuje </a:t>
            </a:r>
            <a:r>
              <a:rPr b="1" i="0" lang="pl-PL" sz="18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internetową mowę nienawiści</a:t>
            </a: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jako: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1234125" y="836025"/>
            <a:ext cx="6951000" cy="2543100"/>
          </a:xfrm>
          <a:prstGeom prst="wedgeRoundRectCallout">
            <a:avLst>
              <a:gd fmla="val 41866" name="adj1"/>
              <a:gd fmla="val 90575" name="adj2"/>
              <a:gd fmla="val 0" name="adj3"/>
            </a:avLst>
          </a:prstGeom>
          <a:solidFill>
            <a:srgbClr val="2BB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716575" y="143325"/>
            <a:ext cx="71658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uproszczeniu jest 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1572525" y="1197087"/>
            <a:ext cx="62742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Jakakolwiek zamieszczona w internecie treść skierowana przeciwko czyjejś wrodzonej cesze, mająca na celu szerzenie nienawiści, grożenie lub podżeganie do użycia przemocy wobec takiej osoby.</a:t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/>
        </p:nvSpPr>
        <p:spPr>
          <a:xfrm>
            <a:off x="1636800" y="209800"/>
            <a:ext cx="72408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ty rozumiesz pojęcie </a:t>
            </a:r>
            <a:r>
              <a:rPr b="1" i="0" lang="pl-PL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„mowa nienawiści”</a:t>
            </a: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2480799" y="865588"/>
            <a:ext cx="6098205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Gdy ludzie wyrażają nienawiść w internecie, jakie cechy innych osób najczęściej są atakowane?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4969575" y="1693631"/>
            <a:ext cx="3829500" cy="1777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Czy ty sam/sama (lub któryś </a:t>
            </a:r>
            <a:b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twoich przyjaciół) doświadczyłeś/doświadczyłaś mowy nienawiści?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stało?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wywołało to w tobie </a:t>
            </a:r>
            <a:b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(lub w twoich przyjaciołach) emocje?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Kto w tym uczestniczył?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czujesz się teraz (lub jak czują się twoi przyjaciele)?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/>
          <p:nvPr/>
        </p:nvSpPr>
        <p:spPr>
          <a:xfrm>
            <a:off x="904950" y="1720225"/>
            <a:ext cx="3829500" cy="2839500"/>
          </a:xfrm>
          <a:prstGeom prst="wedgeRectCallout">
            <a:avLst>
              <a:gd fmla="val 40098" name="adj1"/>
              <a:gd fmla="val 66353" name="adj2"/>
            </a:avLst>
          </a:prstGeom>
          <a:solidFill>
            <a:srgbClr val="2BB0D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1066800" y="1812325"/>
            <a:ext cx="3505800" cy="25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Niektóre młode osoby, z którymi rozmawiano w ramach projektu SELMA, stwierdziły, że mowa nienawiści to: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1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mówienie złych i poniżających rzeczy o innych osobach,</a:t>
            </a:r>
            <a:endParaRPr b="1" i="1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i="1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wyrażanie nienawiści lub obrażanie innych osób w internecie </a:t>
            </a:r>
            <a:br>
              <a:rPr b="1" i="1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serwisach społecznościowych.</a:t>
            </a:r>
            <a:endParaRPr b="1" i="1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Zgadzasz się z nimi? </a:t>
            </a:r>
            <a:b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myślisz o ich spostrzeżeniach?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559" y="108875"/>
            <a:ext cx="621428" cy="6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3562" y="910127"/>
            <a:ext cx="448608" cy="6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2044950" y="1384975"/>
            <a:ext cx="5816100" cy="1919400"/>
          </a:xfrm>
          <a:prstGeom prst="roundRect">
            <a:avLst>
              <a:gd fmla="val 9359" name="adj"/>
            </a:avLst>
          </a:prstGeom>
          <a:solidFill>
            <a:srgbClr val="2BB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1686000" y="156400"/>
            <a:ext cx="6534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potrzeby naszej grupy tworzymy wspólną definicję mowy nienawiści.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2213872" y="1545312"/>
            <a:ext cx="5706600" cy="18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Przyjrzyj się przedstawionym wcześniej definicjom.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ci w nich odpowiada?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 ci się w nich nie podoba?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 są one zrozumiałe?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b="0" i="0" lang="pl-P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Czy są kompletne?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856785" y="3354700"/>
            <a:ext cx="8192429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Teraz nasza kolej... Musimy zdefiniować mowę nienawiści.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Zacznijmy od zastanowienia się, </a:t>
            </a:r>
            <a:r>
              <a:rPr b="1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czym nie jest</a:t>
            </a: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00" y="226076"/>
            <a:ext cx="858800" cy="78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>
            <a:off x="5161575" y="1648925"/>
            <a:ext cx="3469800" cy="2763600"/>
          </a:xfrm>
          <a:prstGeom prst="roundRect">
            <a:avLst>
              <a:gd fmla="val 9359" name="adj"/>
            </a:avLst>
          </a:prstGeom>
          <a:solidFill>
            <a:srgbClr val="2BB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1721150" y="146700"/>
            <a:ext cx="66072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Spróbujmy pobawić się stworzoną przez nas definicją.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30"/>
          <p:cNvGrpSpPr/>
          <p:nvPr/>
        </p:nvGrpSpPr>
        <p:grpSpPr>
          <a:xfrm>
            <a:off x="5321329" y="1800425"/>
            <a:ext cx="3220504" cy="1625300"/>
            <a:chOff x="1001100" y="1776875"/>
            <a:chExt cx="3570900" cy="1625300"/>
          </a:xfrm>
        </p:grpSpPr>
        <p:sp>
          <p:nvSpPr>
            <p:cNvPr id="159" name="Google Shape;159;p30"/>
            <p:cNvSpPr txBox="1"/>
            <p:nvPr/>
          </p:nvSpPr>
          <p:spPr>
            <a:xfrm>
              <a:off x="1001100" y="1776875"/>
              <a:ext cx="3570900" cy="8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Waszym zadaniem jest odtworzenie definicji tak, </a:t>
              </a:r>
              <a:b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by była zabawna</a:t>
              </a:r>
              <a:br>
                <a:rPr b="1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 interesująca</a:t>
              </a: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0"/>
            <p:cNvSpPr txBox="1"/>
            <p:nvPr/>
          </p:nvSpPr>
          <p:spPr>
            <a:xfrm>
              <a:off x="1001100" y="2899675"/>
              <a:ext cx="3441457" cy="50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Możecie korzystać</a:t>
              </a:r>
              <a:b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z animacji, memów, poezji, rapu... </a:t>
              </a:r>
              <a:b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Więcej przykładów </a:t>
              </a:r>
              <a:b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1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 następnych slajdach.</a:t>
              </a:r>
              <a:endParaRPr b="0" i="0" sz="1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30"/>
          <p:cNvPicPr preferRelativeResize="0"/>
          <p:nvPr/>
        </p:nvPicPr>
        <p:blipFill rotWithShape="1">
          <a:blip r:embed="rId3">
            <a:alphaModFix/>
          </a:blip>
          <a:srcRect b="17196" l="0" r="0" t="0"/>
          <a:stretch/>
        </p:blipFill>
        <p:spPr>
          <a:xfrm>
            <a:off x="2517188" y="2070685"/>
            <a:ext cx="2459375" cy="10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192" y="3019353"/>
            <a:ext cx="2190208" cy="1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9379" y="3616600"/>
            <a:ext cx="1879726" cy="1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475" y="1648925"/>
            <a:ext cx="1571700" cy="1571700"/>
          </a:xfrm>
          <a:prstGeom prst="roundRect">
            <a:avLst>
              <a:gd fmla="val 11548" name="adj"/>
            </a:avLst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/>
        </p:nvSpPr>
        <p:spPr>
          <a:xfrm>
            <a:off x="1721150" y="1006025"/>
            <a:ext cx="650845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Musimy sprawić, by była bardziej przystępna dla innych osób.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3874" y="92975"/>
            <a:ext cx="686542" cy="7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1378525" y="58600"/>
            <a:ext cx="7401202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Spróbujcie stworzyć </a:t>
            </a:r>
            <a:r>
              <a:rPr b="1" i="0" lang="pl-PL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animację</a:t>
            </a: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https://biteable.com/</a:t>
            </a:r>
            <a:r>
              <a:rPr b="0" i="0" lang="pl-P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(rejestracja jest darmowa)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1648" y="981438"/>
            <a:ext cx="6387000" cy="3583200"/>
          </a:xfrm>
          <a:prstGeom prst="roundRect">
            <a:avLst>
              <a:gd fmla="val 7524" name="adj"/>
            </a:avLst>
          </a:prstGeom>
          <a:noFill/>
          <a:ln>
            <a:noFill/>
          </a:ln>
        </p:spPr>
      </p:pic>
      <p:pic>
        <p:nvPicPr>
          <p:cNvPr id="173" name="Google Shape;17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785" y="109024"/>
            <a:ext cx="786425" cy="69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451124" y="136075"/>
            <a:ext cx="6695575" cy="7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Możecie spróbować stworzyć </a:t>
            </a:r>
            <a:r>
              <a:rPr b="1" i="0" lang="pl-PL" sz="22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mem</a:t>
            </a: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dzięki darmowemu internetowemu generatorowi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471" r="2480" t="0"/>
          <a:stretch/>
        </p:blipFill>
        <p:spPr>
          <a:xfrm>
            <a:off x="2517825" y="1204450"/>
            <a:ext cx="4656900" cy="3389700"/>
          </a:xfrm>
          <a:prstGeom prst="roundRect">
            <a:avLst>
              <a:gd fmla="val 6504" name="adj"/>
            </a:avLst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7300" y="135963"/>
            <a:ext cx="719525" cy="7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/>
        </p:nvSpPr>
        <p:spPr>
          <a:xfrm>
            <a:off x="1712375" y="192475"/>
            <a:ext cx="54534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może nieco </a:t>
            </a:r>
            <a:r>
              <a:rPr b="1" i="0" lang="pl-PL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poezji</a:t>
            </a: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33"/>
          <p:cNvGrpSpPr/>
          <p:nvPr/>
        </p:nvGrpSpPr>
        <p:grpSpPr>
          <a:xfrm>
            <a:off x="697547" y="1497378"/>
            <a:ext cx="2904544" cy="2070984"/>
            <a:chOff x="112321" y="988408"/>
            <a:chExt cx="3450559" cy="2160303"/>
          </a:xfrm>
        </p:grpSpPr>
        <p:sp>
          <p:nvSpPr>
            <p:cNvPr id="187" name="Google Shape;187;p33"/>
            <p:cNvSpPr/>
            <p:nvPr/>
          </p:nvSpPr>
          <p:spPr>
            <a:xfrm rot="-298536">
              <a:off x="187683" y="1127963"/>
              <a:ext cx="3299835" cy="1881192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2BB0D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 txBox="1"/>
            <p:nvPr/>
          </p:nvSpPr>
          <p:spPr>
            <a:xfrm rot="-298408">
              <a:off x="294638" y="1235687"/>
              <a:ext cx="2956326" cy="1480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l-PL" sz="2400" u="none" cap="none" strike="noStrike">
                  <a:solidFill>
                    <a:srgbClr val="2BB0D4"/>
                  </a:solidFill>
                  <a:latin typeface="Arial"/>
                  <a:ea typeface="Arial"/>
                  <a:cs typeface="Arial"/>
                  <a:sym typeface="Arial"/>
                </a:rPr>
                <a:t>Haiku</a:t>
              </a:r>
              <a:endParaRPr b="1" i="0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Mowa nienawiści to treść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Uderzająca w jestestwo.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pl-P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Prowokuje i grozi. Nienawiść.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33"/>
          <p:cNvSpPr txBox="1"/>
          <p:nvPr/>
        </p:nvSpPr>
        <p:spPr>
          <a:xfrm>
            <a:off x="3681058" y="895399"/>
            <a:ext cx="5330511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Akrostych</a:t>
            </a:r>
            <a:endParaRPr b="1" i="0" sz="2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ienawiść w mowie wspiera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zachęca do promowania nienawiści,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wentualnie wobec osoby, często grupy.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ieuprzejme wyrazy,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także stereotypy i etykietki.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sieci i poza nią. Ze względu na pochodzenie etniczne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narodowe, kolor skóry, rasę, wiek.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Ś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ciga za niepełnosprawność, język, religię, płeć, tożsamość,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echy osobiste lub wspólne dla grupy.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pl-P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właśnie jest mowa nienawiści.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450" y="136050"/>
            <a:ext cx="696026" cy="75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