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9b616dc08a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9b616dc08a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161cda776cf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161cda776cf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187f885df0a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187f885df0a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187f885df0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187f885df0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187f885df0a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187f885df0a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187f885df0a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187f885df0a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187f885df0a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187f885df0a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187f885df0a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187f885df0a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9b616dc08a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9b616dc08a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9b616dc08a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9b616dc08a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9aade10132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9aade10132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9b616dc08a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9b616dc08a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17e024de979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17e024de979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1870a3773f2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1870a3773f2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1870a3773f2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1870a3773f2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10800000">
            <a:off x="4226100" y="2933550"/>
            <a:ext cx="691800" cy="388500"/>
          </a:xfrm>
          <a:prstGeom prst="triangle">
            <a:avLst>
              <a:gd fmla="val 50000" name="adj"/>
            </a:avLst>
          </a:prstGeom>
          <a:solidFill>
            <a:srgbClr val="30A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5" y="0"/>
            <a:ext cx="9144000" cy="3124200"/>
          </a:xfrm>
          <a:prstGeom prst="rect">
            <a:avLst/>
          </a:prstGeom>
          <a:solidFill>
            <a:srgbClr val="30A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411175" y="644300"/>
            <a:ext cx="8282400" cy="21090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p:txBody>
      </p:sp>
      <p:sp>
        <p:nvSpPr>
          <p:cNvPr id="13" name="Google Shape;13;p2"/>
          <p:cNvSpPr txBox="1"/>
          <p:nvPr>
            <p:ph idx="1" type="subTitle"/>
          </p:nvPr>
        </p:nvSpPr>
        <p:spPr>
          <a:xfrm>
            <a:off x="411175" y="3398250"/>
            <a:ext cx="8282400" cy="1260600"/>
          </a:xfrm>
          <a:prstGeom prst="rect">
            <a:avLst/>
          </a:prstGeom>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p:txBody>
      </p:sp>
      <p:sp>
        <p:nvSpPr>
          <p:cNvPr id="14" name="Google Shape;14;p2"/>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rgbClr val="607D8B"/>
        </a:solidFill>
      </p:bgPr>
    </p:bg>
    <p:spTree>
      <p:nvGrpSpPr>
        <p:cNvPr id="59" name="Shape 59"/>
        <p:cNvGrpSpPr/>
        <p:nvPr/>
      </p:nvGrpSpPr>
      <p:grpSpPr>
        <a:xfrm>
          <a:off x="0" y="0"/>
          <a:ext cx="0" cy="0"/>
          <a:chOff x="0" y="0"/>
          <a:chExt cx="0" cy="0"/>
        </a:xfrm>
      </p:grpSpPr>
      <p:sp>
        <p:nvSpPr>
          <p:cNvPr id="60" name="Google Shape;60;p11"/>
          <p:cNvSpPr/>
          <p:nvPr/>
        </p:nvSpPr>
        <p:spPr>
          <a:xfrm>
            <a:off x="4572000" y="175"/>
            <a:ext cx="45720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1"/>
          <p:cNvSpPr txBox="1"/>
          <p:nvPr>
            <p:ph type="title"/>
          </p:nvPr>
        </p:nvSpPr>
        <p:spPr>
          <a:xfrm>
            <a:off x="265500" y="1078750"/>
            <a:ext cx="4045200" cy="17892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p:txBody>
      </p:sp>
      <p:sp>
        <p:nvSpPr>
          <p:cNvPr id="62" name="Google Shape;62;p11"/>
          <p:cNvSpPr txBox="1"/>
          <p:nvPr>
            <p:ph idx="1" type="subTitle"/>
          </p:nvPr>
        </p:nvSpPr>
        <p:spPr>
          <a:xfrm>
            <a:off x="265500" y="29214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p:txBody>
      </p:sp>
      <p:sp>
        <p:nvSpPr>
          <p:cNvPr id="63" name="Google Shape;63;p11"/>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30200" lvl="1" marL="914400">
              <a:spcBef>
                <a:spcPts val="0"/>
              </a:spcBef>
              <a:spcAft>
                <a:spcPts val="0"/>
              </a:spcAft>
              <a:buSzPts val="16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64" name="Google Shape;64;p11"/>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1">
  <p:cSld name="SECTION_TITLE_AND_DESCRIPTION_1">
    <p:bg>
      <p:bgPr>
        <a:solidFill>
          <a:srgbClr val="30AD64"/>
        </a:solidFill>
      </p:bgPr>
    </p:bg>
    <p:spTree>
      <p:nvGrpSpPr>
        <p:cNvPr id="65" name="Shape 65"/>
        <p:cNvGrpSpPr/>
        <p:nvPr/>
      </p:nvGrpSpPr>
      <p:grpSpPr>
        <a:xfrm>
          <a:off x="0" y="0"/>
          <a:ext cx="0" cy="0"/>
          <a:chOff x="0" y="0"/>
          <a:chExt cx="0" cy="0"/>
        </a:xfrm>
      </p:grpSpPr>
      <p:sp>
        <p:nvSpPr>
          <p:cNvPr id="66" name="Google Shape;66;p12"/>
          <p:cNvSpPr/>
          <p:nvPr/>
        </p:nvSpPr>
        <p:spPr>
          <a:xfrm>
            <a:off x="4572000" y="175"/>
            <a:ext cx="45720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12"/>
          <p:cNvSpPr txBox="1"/>
          <p:nvPr>
            <p:ph type="title"/>
          </p:nvPr>
        </p:nvSpPr>
        <p:spPr>
          <a:xfrm>
            <a:off x="265500" y="1078750"/>
            <a:ext cx="4045200" cy="1789200"/>
          </a:xfrm>
          <a:prstGeom prst="rect">
            <a:avLst/>
          </a:prstGeom>
        </p:spPr>
        <p:txBody>
          <a:bodyPr anchorCtr="0" anchor="b" bIns="91425" lIns="91425" spcFirstLastPara="1" rIns="91425" wrap="square" tIns="91425">
            <a:noAutofit/>
          </a:bodyPr>
          <a:lstStyle>
            <a:lvl1pPr lvl="0" rtl="0" algn="ctr">
              <a:spcBef>
                <a:spcPts val="0"/>
              </a:spcBef>
              <a:spcAft>
                <a:spcPts val="0"/>
              </a:spcAft>
              <a:buClr>
                <a:schemeClr val="lt1"/>
              </a:buClr>
              <a:buSzPts val="4600"/>
              <a:buNone/>
              <a:defRPr sz="4600">
                <a:solidFill>
                  <a:schemeClr val="lt1"/>
                </a:solidFill>
              </a:defRPr>
            </a:lvl1pPr>
            <a:lvl2pPr lvl="1" rtl="0" algn="ctr">
              <a:spcBef>
                <a:spcPts val="0"/>
              </a:spcBef>
              <a:spcAft>
                <a:spcPts val="0"/>
              </a:spcAft>
              <a:buClr>
                <a:schemeClr val="lt1"/>
              </a:buClr>
              <a:buSzPts val="4600"/>
              <a:buNone/>
              <a:defRPr sz="4600">
                <a:solidFill>
                  <a:schemeClr val="lt1"/>
                </a:solidFill>
              </a:defRPr>
            </a:lvl2pPr>
            <a:lvl3pPr lvl="2" rtl="0" algn="ctr">
              <a:spcBef>
                <a:spcPts val="0"/>
              </a:spcBef>
              <a:spcAft>
                <a:spcPts val="0"/>
              </a:spcAft>
              <a:buClr>
                <a:schemeClr val="lt1"/>
              </a:buClr>
              <a:buSzPts val="4600"/>
              <a:buNone/>
              <a:defRPr sz="4600">
                <a:solidFill>
                  <a:schemeClr val="lt1"/>
                </a:solidFill>
              </a:defRPr>
            </a:lvl3pPr>
            <a:lvl4pPr lvl="3" rtl="0" algn="ctr">
              <a:spcBef>
                <a:spcPts val="0"/>
              </a:spcBef>
              <a:spcAft>
                <a:spcPts val="0"/>
              </a:spcAft>
              <a:buClr>
                <a:schemeClr val="lt1"/>
              </a:buClr>
              <a:buSzPts val="4600"/>
              <a:buNone/>
              <a:defRPr sz="4600">
                <a:solidFill>
                  <a:schemeClr val="lt1"/>
                </a:solidFill>
              </a:defRPr>
            </a:lvl4pPr>
            <a:lvl5pPr lvl="4" rtl="0" algn="ctr">
              <a:spcBef>
                <a:spcPts val="0"/>
              </a:spcBef>
              <a:spcAft>
                <a:spcPts val="0"/>
              </a:spcAft>
              <a:buClr>
                <a:schemeClr val="lt1"/>
              </a:buClr>
              <a:buSzPts val="4600"/>
              <a:buNone/>
              <a:defRPr sz="4600">
                <a:solidFill>
                  <a:schemeClr val="lt1"/>
                </a:solidFill>
              </a:defRPr>
            </a:lvl5pPr>
            <a:lvl6pPr lvl="5" rtl="0" algn="ctr">
              <a:spcBef>
                <a:spcPts val="0"/>
              </a:spcBef>
              <a:spcAft>
                <a:spcPts val="0"/>
              </a:spcAft>
              <a:buClr>
                <a:schemeClr val="lt1"/>
              </a:buClr>
              <a:buSzPts val="4600"/>
              <a:buNone/>
              <a:defRPr sz="4600">
                <a:solidFill>
                  <a:schemeClr val="lt1"/>
                </a:solidFill>
              </a:defRPr>
            </a:lvl6pPr>
            <a:lvl7pPr lvl="6" rtl="0" algn="ctr">
              <a:spcBef>
                <a:spcPts val="0"/>
              </a:spcBef>
              <a:spcAft>
                <a:spcPts val="0"/>
              </a:spcAft>
              <a:buClr>
                <a:schemeClr val="lt1"/>
              </a:buClr>
              <a:buSzPts val="4600"/>
              <a:buNone/>
              <a:defRPr sz="4600">
                <a:solidFill>
                  <a:schemeClr val="lt1"/>
                </a:solidFill>
              </a:defRPr>
            </a:lvl7pPr>
            <a:lvl8pPr lvl="7" rtl="0" algn="ctr">
              <a:spcBef>
                <a:spcPts val="0"/>
              </a:spcBef>
              <a:spcAft>
                <a:spcPts val="0"/>
              </a:spcAft>
              <a:buClr>
                <a:schemeClr val="lt1"/>
              </a:buClr>
              <a:buSzPts val="4600"/>
              <a:buNone/>
              <a:defRPr sz="4600">
                <a:solidFill>
                  <a:schemeClr val="lt1"/>
                </a:solidFill>
              </a:defRPr>
            </a:lvl8pPr>
            <a:lvl9pPr lvl="8" rtl="0" algn="ctr">
              <a:spcBef>
                <a:spcPts val="0"/>
              </a:spcBef>
              <a:spcAft>
                <a:spcPts val="0"/>
              </a:spcAft>
              <a:buClr>
                <a:schemeClr val="lt1"/>
              </a:buClr>
              <a:buSzPts val="4600"/>
              <a:buNone/>
              <a:defRPr sz="4600">
                <a:solidFill>
                  <a:schemeClr val="lt1"/>
                </a:solidFill>
              </a:defRPr>
            </a:lvl9pPr>
          </a:lstStyle>
          <a:p/>
        </p:txBody>
      </p:sp>
      <p:sp>
        <p:nvSpPr>
          <p:cNvPr id="68" name="Google Shape;68;p12"/>
          <p:cNvSpPr txBox="1"/>
          <p:nvPr>
            <p:ph idx="1" type="subTitle"/>
          </p:nvPr>
        </p:nvSpPr>
        <p:spPr>
          <a:xfrm>
            <a:off x="265500" y="2921401"/>
            <a:ext cx="4045200" cy="13455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Clr>
                <a:schemeClr val="lt1"/>
              </a:buClr>
              <a:buSzPts val="1900"/>
              <a:buNone/>
              <a:defRPr sz="1900">
                <a:solidFill>
                  <a:schemeClr val="lt1"/>
                </a:solidFill>
              </a:defRPr>
            </a:lvl1pPr>
            <a:lvl2pPr lvl="1" rtl="0" algn="ctr">
              <a:lnSpc>
                <a:spcPct val="100000"/>
              </a:lnSpc>
              <a:spcBef>
                <a:spcPts val="0"/>
              </a:spcBef>
              <a:spcAft>
                <a:spcPts val="0"/>
              </a:spcAft>
              <a:buClr>
                <a:schemeClr val="lt1"/>
              </a:buClr>
              <a:buSzPts val="1900"/>
              <a:buNone/>
              <a:defRPr sz="1900">
                <a:solidFill>
                  <a:schemeClr val="lt1"/>
                </a:solidFill>
              </a:defRPr>
            </a:lvl2pPr>
            <a:lvl3pPr lvl="2" rtl="0" algn="ctr">
              <a:lnSpc>
                <a:spcPct val="100000"/>
              </a:lnSpc>
              <a:spcBef>
                <a:spcPts val="0"/>
              </a:spcBef>
              <a:spcAft>
                <a:spcPts val="0"/>
              </a:spcAft>
              <a:buClr>
                <a:schemeClr val="lt1"/>
              </a:buClr>
              <a:buSzPts val="1900"/>
              <a:buNone/>
              <a:defRPr sz="1900">
                <a:solidFill>
                  <a:schemeClr val="lt1"/>
                </a:solidFill>
              </a:defRPr>
            </a:lvl3pPr>
            <a:lvl4pPr lvl="3" rtl="0" algn="ctr">
              <a:lnSpc>
                <a:spcPct val="100000"/>
              </a:lnSpc>
              <a:spcBef>
                <a:spcPts val="0"/>
              </a:spcBef>
              <a:spcAft>
                <a:spcPts val="0"/>
              </a:spcAft>
              <a:buClr>
                <a:schemeClr val="lt1"/>
              </a:buClr>
              <a:buSzPts val="1900"/>
              <a:buNone/>
              <a:defRPr sz="1900">
                <a:solidFill>
                  <a:schemeClr val="lt1"/>
                </a:solidFill>
              </a:defRPr>
            </a:lvl4pPr>
            <a:lvl5pPr lvl="4" rtl="0" algn="ctr">
              <a:lnSpc>
                <a:spcPct val="100000"/>
              </a:lnSpc>
              <a:spcBef>
                <a:spcPts val="0"/>
              </a:spcBef>
              <a:spcAft>
                <a:spcPts val="0"/>
              </a:spcAft>
              <a:buClr>
                <a:schemeClr val="lt1"/>
              </a:buClr>
              <a:buSzPts val="1900"/>
              <a:buNone/>
              <a:defRPr sz="1900">
                <a:solidFill>
                  <a:schemeClr val="lt1"/>
                </a:solidFill>
              </a:defRPr>
            </a:lvl5pPr>
            <a:lvl6pPr lvl="5" rtl="0" algn="ctr">
              <a:lnSpc>
                <a:spcPct val="100000"/>
              </a:lnSpc>
              <a:spcBef>
                <a:spcPts val="0"/>
              </a:spcBef>
              <a:spcAft>
                <a:spcPts val="0"/>
              </a:spcAft>
              <a:buClr>
                <a:schemeClr val="lt1"/>
              </a:buClr>
              <a:buSzPts val="1900"/>
              <a:buNone/>
              <a:defRPr sz="1900">
                <a:solidFill>
                  <a:schemeClr val="lt1"/>
                </a:solidFill>
              </a:defRPr>
            </a:lvl6pPr>
            <a:lvl7pPr lvl="6" rtl="0" algn="ctr">
              <a:lnSpc>
                <a:spcPct val="100000"/>
              </a:lnSpc>
              <a:spcBef>
                <a:spcPts val="0"/>
              </a:spcBef>
              <a:spcAft>
                <a:spcPts val="0"/>
              </a:spcAft>
              <a:buClr>
                <a:schemeClr val="lt1"/>
              </a:buClr>
              <a:buSzPts val="1900"/>
              <a:buNone/>
              <a:defRPr sz="1900">
                <a:solidFill>
                  <a:schemeClr val="lt1"/>
                </a:solidFill>
              </a:defRPr>
            </a:lvl7pPr>
            <a:lvl8pPr lvl="7" rtl="0" algn="ctr">
              <a:lnSpc>
                <a:spcPct val="100000"/>
              </a:lnSpc>
              <a:spcBef>
                <a:spcPts val="0"/>
              </a:spcBef>
              <a:spcAft>
                <a:spcPts val="0"/>
              </a:spcAft>
              <a:buClr>
                <a:schemeClr val="lt1"/>
              </a:buClr>
              <a:buSzPts val="1900"/>
              <a:buNone/>
              <a:defRPr sz="1900">
                <a:solidFill>
                  <a:schemeClr val="lt1"/>
                </a:solidFill>
              </a:defRPr>
            </a:lvl8pPr>
            <a:lvl9pPr lvl="8" rtl="0" algn="ctr">
              <a:lnSpc>
                <a:spcPct val="100000"/>
              </a:lnSpc>
              <a:spcBef>
                <a:spcPts val="0"/>
              </a:spcBef>
              <a:spcAft>
                <a:spcPts val="0"/>
              </a:spcAft>
              <a:buClr>
                <a:schemeClr val="lt1"/>
              </a:buClr>
              <a:buSzPts val="1900"/>
              <a:buNone/>
              <a:defRPr sz="1900">
                <a:solidFill>
                  <a:schemeClr val="lt1"/>
                </a:solidFill>
              </a:defRPr>
            </a:lvl9pPr>
          </a:lstStyle>
          <a:p/>
        </p:txBody>
      </p:sp>
      <p:sp>
        <p:nvSpPr>
          <p:cNvPr id="69" name="Google Shape;69;p12"/>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SzPts val="1800"/>
              <a:buChar char="●"/>
              <a:defRPr/>
            </a:lvl1pPr>
            <a:lvl2pPr indent="-330200" lvl="1" marL="914400" rtl="0">
              <a:spcBef>
                <a:spcPts val="0"/>
              </a:spcBef>
              <a:spcAft>
                <a:spcPts val="0"/>
              </a:spcAft>
              <a:buSzPts val="16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70" name="Google Shape;70;p12"/>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71" name="Shape 71"/>
        <p:cNvGrpSpPr/>
        <p:nvPr/>
      </p:nvGrpSpPr>
      <p:grpSpPr>
        <a:xfrm>
          <a:off x="0" y="0"/>
          <a:ext cx="0" cy="0"/>
          <a:chOff x="0" y="0"/>
          <a:chExt cx="0" cy="0"/>
        </a:xfrm>
      </p:grpSpPr>
      <p:cxnSp>
        <p:nvCxnSpPr>
          <p:cNvPr id="72" name="Google Shape;72;p13"/>
          <p:cNvCxnSpPr/>
          <p:nvPr/>
        </p:nvCxnSpPr>
        <p:spPr>
          <a:xfrm>
            <a:off x="413275" y="2988275"/>
            <a:ext cx="910500" cy="0"/>
          </a:xfrm>
          <a:prstGeom prst="straightConnector1">
            <a:avLst/>
          </a:prstGeom>
          <a:noFill/>
          <a:ln cap="flat" cmpd="sng" w="28575">
            <a:solidFill>
              <a:srgbClr val="30AD64"/>
            </a:solidFill>
            <a:prstDash val="lgDash"/>
            <a:round/>
            <a:headEnd len="sm" w="sm" type="none"/>
            <a:tailEnd len="sm" w="sm" type="none"/>
          </a:ln>
        </p:spPr>
      </p:cxnSp>
      <p:sp>
        <p:nvSpPr>
          <p:cNvPr id="73" name="Google Shape;73;p13"/>
          <p:cNvSpPr txBox="1"/>
          <p:nvPr>
            <p:ph hasCustomPrompt="1" type="title"/>
          </p:nvPr>
        </p:nvSpPr>
        <p:spPr>
          <a:xfrm>
            <a:off x="311700" y="978525"/>
            <a:ext cx="8520600" cy="1963500"/>
          </a:xfrm>
          <a:prstGeom prst="rect">
            <a:avLst/>
          </a:prstGeom>
        </p:spPr>
        <p:txBody>
          <a:bodyPr anchorCtr="0" anchor="b" bIns="91425" lIns="91425" spcFirstLastPara="1" rIns="91425" wrap="square" tIns="91425">
            <a:noAutofit/>
          </a:bodyPr>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74" name="Google Shape;74;p13"/>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30200" lvl="1" marL="914400">
              <a:spcBef>
                <a:spcPts val="0"/>
              </a:spcBef>
              <a:spcAft>
                <a:spcPts val="0"/>
              </a:spcAft>
              <a:buSzPts val="16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75" name="Google Shape;75;p13"/>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2">
  <p:cSld name="BLANK_2">
    <p:bg>
      <p:bgPr>
        <a:solidFill>
          <a:srgbClr val="ECEFF1"/>
        </a:solidFill>
      </p:bgPr>
    </p:bg>
    <p:spTree>
      <p:nvGrpSpPr>
        <p:cNvPr id="76" name="Shape 76"/>
        <p:cNvGrpSpPr/>
        <p:nvPr/>
      </p:nvGrpSpPr>
      <p:grpSpPr>
        <a:xfrm>
          <a:off x="0" y="0"/>
          <a:ext cx="0" cy="0"/>
          <a:chOff x="0" y="0"/>
          <a:chExt cx="0" cy="0"/>
        </a:xfrm>
      </p:grpSpPr>
      <p:sp>
        <p:nvSpPr>
          <p:cNvPr id="77" name="Google Shape;77;p14"/>
          <p:cNvSpPr/>
          <p:nvPr/>
        </p:nvSpPr>
        <p:spPr>
          <a:xfrm>
            <a:off x="351700" y="388075"/>
            <a:ext cx="8480700" cy="3941400"/>
          </a:xfrm>
          <a:prstGeom prst="roundRect">
            <a:avLst>
              <a:gd fmla="val 0" name="adj"/>
            </a:avLst>
          </a:prstGeom>
          <a:solidFill>
            <a:srgbClr val="FFFFFF"/>
          </a:solidFill>
          <a:ln>
            <a:noFill/>
          </a:ln>
          <a:effectLst>
            <a:outerShdw blurRad="57150" rotWithShape="0" algn="bl" dir="4800000" dist="19050">
              <a:srgbClr val="434343">
                <a:alpha val="22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4"/>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grpSp>
        <p:nvGrpSpPr>
          <p:cNvPr id="79" name="Google Shape;79;p14"/>
          <p:cNvGrpSpPr/>
          <p:nvPr/>
        </p:nvGrpSpPr>
        <p:grpSpPr>
          <a:xfrm>
            <a:off x="3904950" y="3626100"/>
            <a:ext cx="1334100" cy="1334100"/>
            <a:chOff x="3904950" y="3347150"/>
            <a:chExt cx="1334100" cy="1334100"/>
          </a:xfrm>
        </p:grpSpPr>
        <p:sp>
          <p:nvSpPr>
            <p:cNvPr id="80" name="Google Shape;80;p14"/>
            <p:cNvSpPr/>
            <p:nvPr/>
          </p:nvSpPr>
          <p:spPr>
            <a:xfrm>
              <a:off x="3904950" y="3347150"/>
              <a:ext cx="1334100" cy="1334100"/>
            </a:xfrm>
            <a:prstGeom prst="ellipse">
              <a:avLst/>
            </a:prstGeom>
            <a:solidFill>
              <a:srgbClr val="30AD64"/>
            </a:solidFill>
            <a:ln cap="flat" cmpd="sng" w="76200">
              <a:solidFill>
                <a:srgbClr val="ECEFF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1" name="Google Shape;81;p14"/>
            <p:cNvGrpSpPr/>
            <p:nvPr/>
          </p:nvGrpSpPr>
          <p:grpSpPr>
            <a:xfrm>
              <a:off x="4177800" y="3832149"/>
              <a:ext cx="788400" cy="452124"/>
              <a:chOff x="4177800" y="3992446"/>
              <a:chExt cx="788400" cy="421954"/>
            </a:xfrm>
          </p:grpSpPr>
          <p:sp>
            <p:nvSpPr>
              <p:cNvPr id="82" name="Google Shape;82;p14"/>
              <p:cNvSpPr/>
              <p:nvPr/>
            </p:nvSpPr>
            <p:spPr>
              <a:xfrm rot="10800000">
                <a:off x="4177800" y="4026500"/>
                <a:ext cx="788400" cy="387900"/>
              </a:xfrm>
              <a:prstGeom prst="triangle">
                <a:avLst>
                  <a:gd fmla="val 49999" name="adj"/>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4"/>
              <p:cNvSpPr/>
              <p:nvPr/>
            </p:nvSpPr>
            <p:spPr>
              <a:xfrm rot="10800000">
                <a:off x="4306050" y="3992446"/>
                <a:ext cx="531900" cy="295800"/>
              </a:xfrm>
              <a:prstGeom prst="triangle">
                <a:avLst>
                  <a:gd fmla="val 49999" name="adj"/>
                </a:avLst>
              </a:prstGeom>
              <a:solidFill>
                <a:srgbClr val="30A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84" name="Google Shape;84;p14"/>
          <p:cNvSpPr txBox="1"/>
          <p:nvPr>
            <p:ph type="title"/>
          </p:nvPr>
        </p:nvSpPr>
        <p:spPr>
          <a:xfrm>
            <a:off x="582100" y="848900"/>
            <a:ext cx="7992000" cy="17973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000"/>
              <a:buNone/>
              <a:defRPr sz="4000"/>
            </a:lvl1pPr>
            <a:lvl2pPr lvl="1" rtl="0" algn="ctr">
              <a:spcBef>
                <a:spcPts val="0"/>
              </a:spcBef>
              <a:spcAft>
                <a:spcPts val="0"/>
              </a:spcAft>
              <a:buSzPts val="3000"/>
              <a:buNone/>
              <a:defRPr/>
            </a:lvl2pPr>
            <a:lvl3pPr lvl="2" rtl="0" algn="ctr">
              <a:spcBef>
                <a:spcPts val="0"/>
              </a:spcBef>
              <a:spcAft>
                <a:spcPts val="0"/>
              </a:spcAft>
              <a:buSzPts val="3000"/>
              <a:buNone/>
              <a:defRPr/>
            </a:lvl3pPr>
            <a:lvl4pPr lvl="3" rtl="0" algn="ctr">
              <a:spcBef>
                <a:spcPts val="0"/>
              </a:spcBef>
              <a:spcAft>
                <a:spcPts val="0"/>
              </a:spcAft>
              <a:buSzPts val="3000"/>
              <a:buNone/>
              <a:defRPr/>
            </a:lvl4pPr>
            <a:lvl5pPr lvl="4" rtl="0" algn="ctr">
              <a:spcBef>
                <a:spcPts val="0"/>
              </a:spcBef>
              <a:spcAft>
                <a:spcPts val="0"/>
              </a:spcAft>
              <a:buSzPts val="3000"/>
              <a:buNone/>
              <a:defRPr/>
            </a:lvl5pPr>
            <a:lvl6pPr lvl="5" rtl="0" algn="ctr">
              <a:spcBef>
                <a:spcPts val="0"/>
              </a:spcBef>
              <a:spcAft>
                <a:spcPts val="0"/>
              </a:spcAft>
              <a:buSzPts val="3000"/>
              <a:buNone/>
              <a:defRPr/>
            </a:lvl6pPr>
            <a:lvl7pPr lvl="6" rtl="0" algn="ctr">
              <a:spcBef>
                <a:spcPts val="0"/>
              </a:spcBef>
              <a:spcAft>
                <a:spcPts val="0"/>
              </a:spcAft>
              <a:buSzPts val="3000"/>
              <a:buNone/>
              <a:defRPr/>
            </a:lvl7pPr>
            <a:lvl8pPr lvl="7" rtl="0" algn="ctr">
              <a:spcBef>
                <a:spcPts val="0"/>
              </a:spcBef>
              <a:spcAft>
                <a:spcPts val="0"/>
              </a:spcAft>
              <a:buSzPts val="3000"/>
              <a:buNone/>
              <a:defRPr/>
            </a:lvl8pPr>
            <a:lvl9pPr lvl="8" rtl="0" algn="ctr">
              <a:spcBef>
                <a:spcPts val="0"/>
              </a:spcBef>
              <a:spcAft>
                <a:spcPts val="0"/>
              </a:spcAft>
              <a:buSzPts val="30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1">
  <p:cSld name="BLANK_1">
    <p:spTree>
      <p:nvGrpSpPr>
        <p:cNvPr id="85" name="Shape 85"/>
        <p:cNvGrpSpPr/>
        <p:nvPr/>
      </p:nvGrpSpPr>
      <p:grpSpPr>
        <a:xfrm>
          <a:off x="0" y="0"/>
          <a:ext cx="0" cy="0"/>
          <a:chOff x="0" y="0"/>
          <a:chExt cx="0" cy="0"/>
        </a:xfrm>
      </p:grpSpPr>
      <p:sp>
        <p:nvSpPr>
          <p:cNvPr id="86" name="Google Shape;86;p15"/>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cxnSp>
        <p:nvCxnSpPr>
          <p:cNvPr id="87" name="Google Shape;87;p15"/>
          <p:cNvCxnSpPr/>
          <p:nvPr/>
        </p:nvCxnSpPr>
        <p:spPr>
          <a:xfrm>
            <a:off x="60625" y="4680100"/>
            <a:ext cx="9083400" cy="0"/>
          </a:xfrm>
          <a:prstGeom prst="straightConnector1">
            <a:avLst/>
          </a:prstGeom>
          <a:noFill/>
          <a:ln cap="flat" cmpd="sng" w="9525">
            <a:solidFill>
              <a:srgbClr val="ECEFF1"/>
            </a:solidFill>
            <a:prstDash val="solid"/>
            <a:round/>
            <a:headEnd len="sm" w="sm" type="none"/>
            <a:tailEnd len="sm" w="sm" type="none"/>
          </a:ln>
        </p:spPr>
      </p:cxnSp>
      <p:pic>
        <p:nvPicPr>
          <p:cNvPr id="88" name="Google Shape;88;p15"/>
          <p:cNvPicPr preferRelativeResize="0"/>
          <p:nvPr/>
        </p:nvPicPr>
        <p:blipFill>
          <a:blip r:embed="rId2">
            <a:alphaModFix/>
          </a:blip>
          <a:stretch>
            <a:fillRect/>
          </a:stretch>
        </p:blipFill>
        <p:spPr>
          <a:xfrm>
            <a:off x="148225" y="4773463"/>
            <a:ext cx="1120874" cy="3253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p:cSld name="TITLE_2">
    <p:spTree>
      <p:nvGrpSpPr>
        <p:cNvPr id="15" name="Shape 15"/>
        <p:cNvGrpSpPr/>
        <p:nvPr/>
      </p:nvGrpSpPr>
      <p:grpSpPr>
        <a:xfrm>
          <a:off x="0" y="0"/>
          <a:ext cx="0" cy="0"/>
          <a:chOff x="0" y="0"/>
          <a:chExt cx="0" cy="0"/>
        </a:xfrm>
      </p:grpSpPr>
      <p:sp>
        <p:nvSpPr>
          <p:cNvPr id="16" name="Google Shape;16;p3"/>
          <p:cNvSpPr/>
          <p:nvPr/>
        </p:nvSpPr>
        <p:spPr>
          <a:xfrm rot="-5400000">
            <a:off x="3764975" y="2509175"/>
            <a:ext cx="691800" cy="461100"/>
          </a:xfrm>
          <a:prstGeom prst="triangle">
            <a:avLst>
              <a:gd fmla="val 50000" name="adj"/>
            </a:avLst>
          </a:prstGeom>
          <a:solidFill>
            <a:srgbClr val="30A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p:nvPr/>
        </p:nvSpPr>
        <p:spPr>
          <a:xfrm>
            <a:off x="4268825" y="133400"/>
            <a:ext cx="4752300" cy="4851000"/>
          </a:xfrm>
          <a:prstGeom prst="rect">
            <a:avLst/>
          </a:prstGeom>
          <a:solidFill>
            <a:srgbClr val="30A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ctrTitle"/>
          </p:nvPr>
        </p:nvSpPr>
        <p:spPr>
          <a:xfrm>
            <a:off x="4899450" y="644300"/>
            <a:ext cx="3794100" cy="40146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lt1"/>
              </a:buClr>
              <a:buSzPts val="2800"/>
              <a:buFont typeface="Roboto"/>
              <a:buNone/>
              <a:defRPr sz="2800">
                <a:solidFill>
                  <a:schemeClr val="lt1"/>
                </a:solidFill>
                <a:latin typeface="Roboto"/>
                <a:ea typeface="Roboto"/>
                <a:cs typeface="Roboto"/>
                <a:sym typeface="Roboto"/>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p:txBody>
      </p:sp>
      <p:sp>
        <p:nvSpPr>
          <p:cNvPr id="19" name="Google Shape;19;p3"/>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20" name="Shape 20"/>
        <p:cNvGrpSpPr/>
        <p:nvPr/>
      </p:nvGrpSpPr>
      <p:grpSpPr>
        <a:xfrm>
          <a:off x="0" y="0"/>
          <a:ext cx="0" cy="0"/>
          <a:chOff x="0" y="0"/>
          <a:chExt cx="0" cy="0"/>
        </a:xfrm>
      </p:grpSpPr>
      <p:sp>
        <p:nvSpPr>
          <p:cNvPr id="21" name="Google Shape;21;p4"/>
          <p:cNvSpPr/>
          <p:nvPr/>
        </p:nvSpPr>
        <p:spPr>
          <a:xfrm>
            <a:off x="-25" y="0"/>
            <a:ext cx="9144000" cy="3398100"/>
          </a:xfrm>
          <a:prstGeom prst="rect">
            <a:avLst/>
          </a:prstGeom>
          <a:solidFill>
            <a:srgbClr val="607D8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ctrTitle"/>
          </p:nvPr>
        </p:nvSpPr>
        <p:spPr>
          <a:xfrm>
            <a:off x="411175" y="280475"/>
            <a:ext cx="8282400" cy="823200"/>
          </a:xfrm>
          <a:prstGeom prst="rect">
            <a:avLst/>
          </a:prstGeom>
        </p:spPr>
        <p:txBody>
          <a:bodyPr anchorCtr="0" anchor="b" bIns="91425" lIns="91425" spcFirstLastPara="1" rIns="91425" wrap="square" tIns="91425">
            <a:noAutofit/>
          </a:bodyPr>
          <a:lstStyle>
            <a:lvl1pPr lvl="0" rtl="0" algn="ctr">
              <a:spcBef>
                <a:spcPts val="0"/>
              </a:spcBef>
              <a:spcAft>
                <a:spcPts val="0"/>
              </a:spcAft>
              <a:buClr>
                <a:schemeClr val="lt1"/>
              </a:buClr>
              <a:buSzPts val="4200"/>
              <a:buNone/>
              <a:defRPr sz="42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p:txBody>
      </p:sp>
      <p:sp>
        <p:nvSpPr>
          <p:cNvPr id="23" name="Google Shape;23;p4"/>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24" name="Google Shape;24;p4"/>
          <p:cNvSpPr/>
          <p:nvPr/>
        </p:nvSpPr>
        <p:spPr>
          <a:xfrm>
            <a:off x="2853325" y="1309750"/>
            <a:ext cx="3398100" cy="3398100"/>
          </a:xfrm>
          <a:prstGeom prst="ellipse">
            <a:avLst/>
          </a:prstGeom>
          <a:solidFill>
            <a:srgbClr val="ECEFF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4"/>
          <p:cNvSpPr/>
          <p:nvPr/>
        </p:nvSpPr>
        <p:spPr>
          <a:xfrm>
            <a:off x="0" y="3398100"/>
            <a:ext cx="9144000" cy="14172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4"/>
          <p:cNvSpPr txBox="1"/>
          <p:nvPr>
            <p:ph idx="1" type="subTitle"/>
          </p:nvPr>
        </p:nvSpPr>
        <p:spPr>
          <a:xfrm>
            <a:off x="411175" y="3398250"/>
            <a:ext cx="8282400" cy="12606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3600"/>
              <a:buFont typeface="Oswald"/>
              <a:buNone/>
              <a:defRPr sz="3600">
                <a:latin typeface="Oswald"/>
                <a:ea typeface="Oswald"/>
                <a:cs typeface="Oswald"/>
                <a:sym typeface="Oswald"/>
              </a:defRPr>
            </a:lvl2pPr>
            <a:lvl3pPr lvl="2" rtl="0" algn="ctr">
              <a:lnSpc>
                <a:spcPct val="100000"/>
              </a:lnSpc>
              <a:spcBef>
                <a:spcPts val="0"/>
              </a:spcBef>
              <a:spcAft>
                <a:spcPts val="0"/>
              </a:spcAft>
              <a:buSzPts val="3600"/>
              <a:buFont typeface="Oswald"/>
              <a:buNone/>
              <a:defRPr sz="3600">
                <a:latin typeface="Oswald"/>
                <a:ea typeface="Oswald"/>
                <a:cs typeface="Oswald"/>
                <a:sym typeface="Oswald"/>
              </a:defRPr>
            </a:lvl3pPr>
            <a:lvl4pPr lvl="3" rtl="0" algn="ctr">
              <a:lnSpc>
                <a:spcPct val="100000"/>
              </a:lnSpc>
              <a:spcBef>
                <a:spcPts val="0"/>
              </a:spcBef>
              <a:spcAft>
                <a:spcPts val="0"/>
              </a:spcAft>
              <a:buSzPts val="3600"/>
              <a:buFont typeface="Oswald"/>
              <a:buNone/>
              <a:defRPr sz="3600">
                <a:latin typeface="Oswald"/>
                <a:ea typeface="Oswald"/>
                <a:cs typeface="Oswald"/>
                <a:sym typeface="Oswald"/>
              </a:defRPr>
            </a:lvl4pPr>
            <a:lvl5pPr lvl="4" rtl="0" algn="ctr">
              <a:lnSpc>
                <a:spcPct val="100000"/>
              </a:lnSpc>
              <a:spcBef>
                <a:spcPts val="0"/>
              </a:spcBef>
              <a:spcAft>
                <a:spcPts val="0"/>
              </a:spcAft>
              <a:buSzPts val="3600"/>
              <a:buFont typeface="Oswald"/>
              <a:buNone/>
              <a:defRPr sz="3600">
                <a:latin typeface="Oswald"/>
                <a:ea typeface="Oswald"/>
                <a:cs typeface="Oswald"/>
                <a:sym typeface="Oswald"/>
              </a:defRPr>
            </a:lvl5pPr>
            <a:lvl6pPr lvl="5" rtl="0" algn="ctr">
              <a:lnSpc>
                <a:spcPct val="100000"/>
              </a:lnSpc>
              <a:spcBef>
                <a:spcPts val="0"/>
              </a:spcBef>
              <a:spcAft>
                <a:spcPts val="0"/>
              </a:spcAft>
              <a:buSzPts val="3600"/>
              <a:buFont typeface="Oswald"/>
              <a:buNone/>
              <a:defRPr sz="3600">
                <a:latin typeface="Oswald"/>
                <a:ea typeface="Oswald"/>
                <a:cs typeface="Oswald"/>
                <a:sym typeface="Oswald"/>
              </a:defRPr>
            </a:lvl6pPr>
            <a:lvl7pPr lvl="6" rtl="0" algn="ctr">
              <a:lnSpc>
                <a:spcPct val="100000"/>
              </a:lnSpc>
              <a:spcBef>
                <a:spcPts val="0"/>
              </a:spcBef>
              <a:spcAft>
                <a:spcPts val="0"/>
              </a:spcAft>
              <a:buSzPts val="3600"/>
              <a:buFont typeface="Oswald"/>
              <a:buNone/>
              <a:defRPr sz="3600">
                <a:latin typeface="Oswald"/>
                <a:ea typeface="Oswald"/>
                <a:cs typeface="Oswald"/>
                <a:sym typeface="Oswald"/>
              </a:defRPr>
            </a:lvl7pPr>
            <a:lvl8pPr lvl="7" rtl="0" algn="ctr">
              <a:lnSpc>
                <a:spcPct val="100000"/>
              </a:lnSpc>
              <a:spcBef>
                <a:spcPts val="0"/>
              </a:spcBef>
              <a:spcAft>
                <a:spcPts val="0"/>
              </a:spcAft>
              <a:buSzPts val="3600"/>
              <a:buFont typeface="Oswald"/>
              <a:buNone/>
              <a:defRPr sz="3600">
                <a:latin typeface="Oswald"/>
                <a:ea typeface="Oswald"/>
                <a:cs typeface="Oswald"/>
                <a:sym typeface="Oswald"/>
              </a:defRPr>
            </a:lvl8pPr>
            <a:lvl9pPr lvl="8" rtl="0" algn="ctr">
              <a:lnSpc>
                <a:spcPct val="100000"/>
              </a:lnSpc>
              <a:spcBef>
                <a:spcPts val="0"/>
              </a:spcBef>
              <a:spcAft>
                <a:spcPts val="0"/>
              </a:spcAft>
              <a:buSzPts val="3600"/>
              <a:buFont typeface="Oswald"/>
              <a:buNone/>
              <a:defRPr sz="3600">
                <a:latin typeface="Oswald"/>
                <a:ea typeface="Oswald"/>
                <a:cs typeface="Oswald"/>
                <a:sym typeface="Oswald"/>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p:nvPr/>
        </p:nvSpPr>
        <p:spPr>
          <a:xfrm>
            <a:off x="0" y="1567350"/>
            <a:ext cx="9144000" cy="2008800"/>
          </a:xfrm>
          <a:prstGeom prst="rect">
            <a:avLst/>
          </a:prstGeom>
          <a:solidFill>
            <a:srgbClr val="30A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5"/>
          <p:cNvSpPr txBox="1"/>
          <p:nvPr>
            <p:ph type="title"/>
          </p:nvPr>
        </p:nvSpPr>
        <p:spPr>
          <a:xfrm>
            <a:off x="430800" y="1889700"/>
            <a:ext cx="8282400" cy="15165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p:txBody>
      </p:sp>
      <p:sp>
        <p:nvSpPr>
          <p:cNvPr id="30" name="Google Shape;30;p5"/>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31" name="Shape 31"/>
        <p:cNvGrpSpPr/>
        <p:nvPr/>
      </p:nvGrpSpPr>
      <p:grpSpPr>
        <a:xfrm>
          <a:off x="0" y="0"/>
          <a:ext cx="0" cy="0"/>
          <a:chOff x="0" y="0"/>
          <a:chExt cx="0" cy="0"/>
        </a:xfrm>
      </p:grpSpPr>
      <p:sp>
        <p:nvSpPr>
          <p:cNvPr id="32" name="Google Shape;32;p6"/>
          <p:cNvSpPr/>
          <p:nvPr/>
        </p:nvSpPr>
        <p:spPr>
          <a:xfrm>
            <a:off x="0" y="0"/>
            <a:ext cx="9144000" cy="909600"/>
          </a:xfrm>
          <a:prstGeom prst="rect">
            <a:avLst/>
          </a:prstGeom>
          <a:solidFill>
            <a:srgbClr val="30AD6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3" name="Google Shape;33;p6"/>
          <p:cNvCxnSpPr/>
          <p:nvPr/>
        </p:nvCxnSpPr>
        <p:spPr>
          <a:xfrm flipH="1" rot="10800000">
            <a:off x="0" y="4680075"/>
            <a:ext cx="9144000" cy="13200"/>
          </a:xfrm>
          <a:prstGeom prst="straightConnector1">
            <a:avLst/>
          </a:prstGeom>
          <a:noFill/>
          <a:ln cap="flat" cmpd="sng" w="9525">
            <a:solidFill>
              <a:srgbClr val="ECEFF1"/>
            </a:solidFill>
            <a:prstDash val="solid"/>
            <a:round/>
            <a:headEnd len="sm" w="sm" type="none"/>
            <a:tailEnd len="sm" w="sm" type="none"/>
          </a:ln>
        </p:spPr>
      </p:cxnSp>
      <p:sp>
        <p:nvSpPr>
          <p:cNvPr id="34" name="Google Shape;34;p6"/>
          <p:cNvSpPr txBox="1"/>
          <p:nvPr>
            <p:ph type="title"/>
          </p:nvPr>
        </p:nvSpPr>
        <p:spPr>
          <a:xfrm>
            <a:off x="311700" y="214850"/>
            <a:ext cx="7656000" cy="597600"/>
          </a:xfrm>
          <a:prstGeom prst="rect">
            <a:avLst/>
          </a:prstGeom>
        </p:spPr>
        <p:txBody>
          <a:bodyPr anchorCtr="0" anchor="b" bIns="91425" lIns="91425" spcFirstLastPara="1" rIns="91425" wrap="square" tIns="91425">
            <a:noAutofit/>
          </a:bodyPr>
          <a:lstStyle>
            <a:lvl1pPr lvl="0">
              <a:spcBef>
                <a:spcPts val="0"/>
              </a:spcBef>
              <a:spcAft>
                <a:spcPts val="0"/>
              </a:spcAft>
              <a:buClr>
                <a:srgbClr val="FFFFFF"/>
              </a:buClr>
              <a:buSzPts val="3000"/>
              <a:buNone/>
              <a:defRPr>
                <a:solidFill>
                  <a:srgbClr val="FFFFFF"/>
                </a:solidFill>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5" name="Google Shape;35;p6"/>
          <p:cNvSpPr txBox="1"/>
          <p:nvPr>
            <p:ph idx="1" type="body"/>
          </p:nvPr>
        </p:nvSpPr>
        <p:spPr>
          <a:xfrm>
            <a:off x="311700" y="1149500"/>
            <a:ext cx="8520600" cy="3290700"/>
          </a:xfrm>
          <a:prstGeom prst="rect">
            <a:avLst/>
          </a:prstGeom>
        </p:spPr>
        <p:txBody>
          <a:bodyPr anchorCtr="0" anchor="t" bIns="91425" lIns="91425" spcFirstLastPara="1" rIns="91425" wrap="square" tIns="91425">
            <a:noAutofit/>
          </a:bodyPr>
          <a:lstStyle>
            <a:lvl1pPr indent="-342900" lvl="0" marL="457200">
              <a:spcBef>
                <a:spcPts val="1000"/>
              </a:spcBef>
              <a:spcAft>
                <a:spcPts val="0"/>
              </a:spcAft>
              <a:buSzPts val="1800"/>
              <a:buChar char="●"/>
              <a:defRPr/>
            </a:lvl1pPr>
            <a:lvl2pPr indent="-330200" lvl="1" marL="914400">
              <a:spcBef>
                <a:spcPts val="0"/>
              </a:spcBef>
              <a:spcAft>
                <a:spcPts val="0"/>
              </a:spcAft>
              <a:buSzPts val="16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36" name="Google Shape;36;p6"/>
          <p:cNvSpPr txBox="1"/>
          <p:nvPr>
            <p:ph idx="12" type="sldNum"/>
          </p:nvPr>
        </p:nvSpPr>
        <p:spPr>
          <a:xfrm>
            <a:off x="8472450" y="4756297"/>
            <a:ext cx="548700" cy="300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id="37" name="Google Shape;37;p6"/>
          <p:cNvPicPr preferRelativeResize="0"/>
          <p:nvPr/>
        </p:nvPicPr>
        <p:blipFill>
          <a:blip r:embed="rId2">
            <a:alphaModFix/>
          </a:blip>
          <a:stretch>
            <a:fillRect/>
          </a:stretch>
        </p:blipFill>
        <p:spPr>
          <a:xfrm>
            <a:off x="148225" y="4773463"/>
            <a:ext cx="1120874" cy="325361"/>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
  <p:cSld name="TITLE_AND_BODY_2">
    <p:bg>
      <p:bgPr>
        <a:solidFill>
          <a:srgbClr val="30AD64"/>
        </a:solidFill>
      </p:bgPr>
    </p:bg>
    <p:spTree>
      <p:nvGrpSpPr>
        <p:cNvPr id="38" name="Shape 38"/>
        <p:cNvGrpSpPr/>
        <p:nvPr/>
      </p:nvGrpSpPr>
      <p:grpSpPr>
        <a:xfrm>
          <a:off x="0" y="0"/>
          <a:ext cx="0" cy="0"/>
          <a:chOff x="0" y="0"/>
          <a:chExt cx="0" cy="0"/>
        </a:xfrm>
      </p:grpSpPr>
      <p:cxnSp>
        <p:nvCxnSpPr>
          <p:cNvPr id="39" name="Google Shape;39;p7"/>
          <p:cNvCxnSpPr/>
          <p:nvPr/>
        </p:nvCxnSpPr>
        <p:spPr>
          <a:xfrm flipH="1" rot="10800000">
            <a:off x="-15575" y="4669000"/>
            <a:ext cx="9171600" cy="11100"/>
          </a:xfrm>
          <a:prstGeom prst="straightConnector1">
            <a:avLst/>
          </a:prstGeom>
          <a:noFill/>
          <a:ln cap="flat" cmpd="sng" w="9525">
            <a:solidFill>
              <a:srgbClr val="455A64"/>
            </a:solidFill>
            <a:prstDash val="solid"/>
            <a:round/>
            <a:headEnd len="sm" w="sm" type="none"/>
            <a:tailEnd len="sm" w="sm" type="none"/>
          </a:ln>
        </p:spPr>
      </p:cxnSp>
      <p:sp>
        <p:nvSpPr>
          <p:cNvPr id="40" name="Google Shape;40;p7"/>
          <p:cNvSpPr txBox="1"/>
          <p:nvPr>
            <p:ph type="title"/>
          </p:nvPr>
        </p:nvSpPr>
        <p:spPr>
          <a:xfrm>
            <a:off x="311700" y="214850"/>
            <a:ext cx="7656000" cy="597600"/>
          </a:xfrm>
          <a:prstGeom prst="rect">
            <a:avLst/>
          </a:prstGeom>
        </p:spPr>
        <p:txBody>
          <a:bodyPr anchorCtr="0" anchor="b" bIns="91425" lIns="91425" spcFirstLastPara="1" rIns="91425" wrap="square" tIns="91425">
            <a:noAutofit/>
          </a:bodyPr>
          <a:lstStyle>
            <a:lvl1pPr lvl="0" rtl="0">
              <a:spcBef>
                <a:spcPts val="0"/>
              </a:spcBef>
              <a:spcAft>
                <a:spcPts val="0"/>
              </a:spcAft>
              <a:buClr>
                <a:srgbClr val="FFFFFF"/>
              </a:buClr>
              <a:buSzPts val="3000"/>
              <a:buNone/>
              <a:defRPr>
                <a:solidFill>
                  <a:srgbClr val="FFFFFF"/>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41" name="Google Shape;41;p7"/>
          <p:cNvSpPr txBox="1"/>
          <p:nvPr>
            <p:ph idx="1" type="body"/>
          </p:nvPr>
        </p:nvSpPr>
        <p:spPr>
          <a:xfrm>
            <a:off x="311700" y="1041563"/>
            <a:ext cx="8520600" cy="3398700"/>
          </a:xfrm>
          <a:prstGeom prst="rect">
            <a:avLst/>
          </a:prstGeom>
          <a:noFill/>
        </p:spPr>
        <p:txBody>
          <a:bodyPr anchorCtr="0" anchor="t" bIns="91425" lIns="91425" spcFirstLastPara="1" rIns="91425" wrap="square" tIns="91425">
            <a:noAutofit/>
          </a:bodyPr>
          <a:lstStyle>
            <a:lvl1pPr indent="-342900" lvl="0" marL="457200" rtl="0">
              <a:spcBef>
                <a:spcPts val="1000"/>
              </a:spcBef>
              <a:spcAft>
                <a:spcPts val="0"/>
              </a:spcAft>
              <a:buClr>
                <a:srgbClr val="FFFFFF"/>
              </a:buClr>
              <a:buSzPts val="1800"/>
              <a:buChar char="●"/>
              <a:defRPr>
                <a:solidFill>
                  <a:srgbClr val="FFFFFF"/>
                </a:solidFill>
              </a:defRPr>
            </a:lvl1pPr>
            <a:lvl2pPr indent="-330200" lvl="1" marL="914400" rtl="0">
              <a:spcBef>
                <a:spcPts val="0"/>
              </a:spcBef>
              <a:spcAft>
                <a:spcPts val="0"/>
              </a:spcAft>
              <a:buClr>
                <a:srgbClr val="FFFFFF"/>
              </a:buClr>
              <a:buSzPts val="1600"/>
              <a:buChar char="○"/>
              <a:defRPr>
                <a:solidFill>
                  <a:srgbClr val="FFFFFF"/>
                </a:solidFill>
              </a:defRPr>
            </a:lvl2pPr>
            <a:lvl3pPr indent="-317500" lvl="2" marL="1371600" rtl="0">
              <a:spcBef>
                <a:spcPts val="0"/>
              </a:spcBef>
              <a:spcAft>
                <a:spcPts val="0"/>
              </a:spcAft>
              <a:buClr>
                <a:srgbClr val="FFFFFF"/>
              </a:buClr>
              <a:buSzPts val="1400"/>
              <a:buChar char="■"/>
              <a:defRPr>
                <a:solidFill>
                  <a:srgbClr val="FFFFFF"/>
                </a:solidFill>
              </a:defRPr>
            </a:lvl3pPr>
            <a:lvl4pPr indent="-317500" lvl="3" marL="1828800" rtl="0">
              <a:spcBef>
                <a:spcPts val="0"/>
              </a:spcBef>
              <a:spcAft>
                <a:spcPts val="0"/>
              </a:spcAft>
              <a:buClr>
                <a:srgbClr val="FFFFFF"/>
              </a:buClr>
              <a:buSzPts val="1400"/>
              <a:buChar char="●"/>
              <a:defRPr>
                <a:solidFill>
                  <a:srgbClr val="FFFFFF"/>
                </a:solidFill>
              </a:defRPr>
            </a:lvl4pPr>
            <a:lvl5pPr indent="-317500" lvl="4" marL="2286000" rtl="0">
              <a:spcBef>
                <a:spcPts val="0"/>
              </a:spcBef>
              <a:spcAft>
                <a:spcPts val="0"/>
              </a:spcAft>
              <a:buClr>
                <a:srgbClr val="FFFFFF"/>
              </a:buClr>
              <a:buSzPts val="1400"/>
              <a:buChar char="○"/>
              <a:defRPr>
                <a:solidFill>
                  <a:srgbClr val="FFFFFF"/>
                </a:solidFill>
              </a:defRPr>
            </a:lvl5pPr>
            <a:lvl6pPr indent="-317500" lvl="5" marL="2743200" rtl="0">
              <a:spcBef>
                <a:spcPts val="0"/>
              </a:spcBef>
              <a:spcAft>
                <a:spcPts val="0"/>
              </a:spcAft>
              <a:buClr>
                <a:srgbClr val="FFFFFF"/>
              </a:buClr>
              <a:buSzPts val="1400"/>
              <a:buChar char="■"/>
              <a:defRPr>
                <a:solidFill>
                  <a:srgbClr val="FFFFFF"/>
                </a:solidFill>
              </a:defRPr>
            </a:lvl6pPr>
            <a:lvl7pPr indent="-317500" lvl="6" marL="3200400" rtl="0">
              <a:spcBef>
                <a:spcPts val="0"/>
              </a:spcBef>
              <a:spcAft>
                <a:spcPts val="0"/>
              </a:spcAft>
              <a:buClr>
                <a:srgbClr val="FFFFFF"/>
              </a:buClr>
              <a:buSzPts val="1400"/>
              <a:buChar char="●"/>
              <a:defRPr>
                <a:solidFill>
                  <a:srgbClr val="FFFFFF"/>
                </a:solidFill>
              </a:defRPr>
            </a:lvl7pPr>
            <a:lvl8pPr indent="-317500" lvl="7" marL="3657600" rtl="0">
              <a:spcBef>
                <a:spcPts val="0"/>
              </a:spcBef>
              <a:spcAft>
                <a:spcPts val="0"/>
              </a:spcAft>
              <a:buClr>
                <a:srgbClr val="FFFFFF"/>
              </a:buClr>
              <a:buSzPts val="1400"/>
              <a:buChar char="○"/>
              <a:defRPr>
                <a:solidFill>
                  <a:srgbClr val="FFFFFF"/>
                </a:solidFill>
              </a:defRPr>
            </a:lvl8pPr>
            <a:lvl9pPr indent="-317500" lvl="8" marL="4114800" rtl="0">
              <a:spcBef>
                <a:spcPts val="0"/>
              </a:spcBef>
              <a:spcAft>
                <a:spcPts val="0"/>
              </a:spcAft>
              <a:buClr>
                <a:srgbClr val="FFFFFF"/>
              </a:buClr>
              <a:buSzPts val="1400"/>
              <a:buChar char="■"/>
              <a:defRPr>
                <a:solidFill>
                  <a:srgbClr val="FFFFFF"/>
                </a:solidFill>
              </a:defRPr>
            </a:lvl9pPr>
          </a:lstStyle>
          <a:p/>
        </p:txBody>
      </p:sp>
      <p:sp>
        <p:nvSpPr>
          <p:cNvPr id="42" name="Google Shape;42;p7"/>
          <p:cNvSpPr txBox="1"/>
          <p:nvPr>
            <p:ph idx="12" type="sldNum"/>
          </p:nvPr>
        </p:nvSpPr>
        <p:spPr>
          <a:xfrm>
            <a:off x="8472450" y="4756297"/>
            <a:ext cx="548700" cy="300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pic>
        <p:nvPicPr>
          <p:cNvPr id="43" name="Google Shape;43;p7"/>
          <p:cNvPicPr preferRelativeResize="0"/>
          <p:nvPr/>
        </p:nvPicPr>
        <p:blipFill>
          <a:blip r:embed="rId2">
            <a:alphaModFix/>
          </a:blip>
          <a:stretch>
            <a:fillRect/>
          </a:stretch>
        </p:blipFill>
        <p:spPr>
          <a:xfrm>
            <a:off x="60625" y="4733225"/>
            <a:ext cx="1195950" cy="34672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spTree>
      <p:nvGrpSpPr>
        <p:cNvPr id="44" name="Shape 44"/>
        <p:cNvGrpSpPr/>
        <p:nvPr/>
      </p:nvGrpSpPr>
      <p:grpSpPr>
        <a:xfrm>
          <a:off x="0" y="0"/>
          <a:ext cx="0" cy="0"/>
          <a:chOff x="0" y="0"/>
          <a:chExt cx="0" cy="0"/>
        </a:xfrm>
      </p:grpSpPr>
      <p:cxnSp>
        <p:nvCxnSpPr>
          <p:cNvPr id="45" name="Google Shape;45;p8"/>
          <p:cNvCxnSpPr/>
          <p:nvPr/>
        </p:nvCxnSpPr>
        <p:spPr>
          <a:xfrm>
            <a:off x="60625" y="4680100"/>
            <a:ext cx="9083400" cy="0"/>
          </a:xfrm>
          <a:prstGeom prst="straightConnector1">
            <a:avLst/>
          </a:prstGeom>
          <a:noFill/>
          <a:ln cap="flat" cmpd="sng" w="9525">
            <a:solidFill>
              <a:srgbClr val="ECEFF1"/>
            </a:solidFill>
            <a:prstDash val="solid"/>
            <a:round/>
            <a:headEnd len="sm" w="sm" type="none"/>
            <a:tailEnd len="sm" w="sm" type="none"/>
          </a:ln>
        </p:spPr>
      </p:cxnSp>
      <p:sp>
        <p:nvSpPr>
          <p:cNvPr id="46" name="Google Shape;46;p8"/>
          <p:cNvSpPr txBox="1"/>
          <p:nvPr>
            <p:ph type="title"/>
          </p:nvPr>
        </p:nvSpPr>
        <p:spPr>
          <a:xfrm>
            <a:off x="311700" y="214850"/>
            <a:ext cx="7656000" cy="597600"/>
          </a:xfrm>
          <a:prstGeom prst="rect">
            <a:avLst/>
          </a:prstGeom>
        </p:spPr>
        <p:txBody>
          <a:bodyPr anchorCtr="0" anchor="b"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47" name="Google Shape;47;p8"/>
          <p:cNvSpPr txBox="1"/>
          <p:nvPr>
            <p:ph idx="1" type="body"/>
          </p:nvPr>
        </p:nvSpPr>
        <p:spPr>
          <a:xfrm>
            <a:off x="311700" y="1149500"/>
            <a:ext cx="8520600" cy="3290700"/>
          </a:xfrm>
          <a:prstGeom prst="rect">
            <a:avLst/>
          </a:prstGeom>
        </p:spPr>
        <p:txBody>
          <a:bodyPr anchorCtr="0" anchor="t" bIns="91425" lIns="91425" spcFirstLastPara="1" rIns="91425" wrap="square" tIns="91425">
            <a:noAutofit/>
          </a:bodyPr>
          <a:lstStyle>
            <a:lvl1pPr indent="-342900" lvl="0" marL="457200" rtl="0">
              <a:spcBef>
                <a:spcPts val="1000"/>
              </a:spcBef>
              <a:spcAft>
                <a:spcPts val="0"/>
              </a:spcAft>
              <a:buSzPts val="1800"/>
              <a:buChar char="●"/>
              <a:defRPr/>
            </a:lvl1pPr>
            <a:lvl2pPr indent="-330200" lvl="1" marL="914400" rtl="0">
              <a:spcBef>
                <a:spcPts val="0"/>
              </a:spcBef>
              <a:spcAft>
                <a:spcPts val="0"/>
              </a:spcAft>
              <a:buSzPts val="16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48" name="Google Shape;48;p8"/>
          <p:cNvSpPr txBox="1"/>
          <p:nvPr>
            <p:ph idx="12" type="sldNum"/>
          </p:nvPr>
        </p:nvSpPr>
        <p:spPr>
          <a:xfrm>
            <a:off x="8472450" y="4756297"/>
            <a:ext cx="548700" cy="300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cxnSp>
        <p:nvCxnSpPr>
          <p:cNvPr id="49" name="Google Shape;49;p8"/>
          <p:cNvCxnSpPr/>
          <p:nvPr/>
        </p:nvCxnSpPr>
        <p:spPr>
          <a:xfrm>
            <a:off x="0" y="909600"/>
            <a:ext cx="9144000" cy="0"/>
          </a:xfrm>
          <a:prstGeom prst="straightConnector1">
            <a:avLst/>
          </a:prstGeom>
          <a:noFill/>
          <a:ln cap="flat" cmpd="sng" w="28575">
            <a:solidFill>
              <a:srgbClr val="30AD64"/>
            </a:solidFill>
            <a:prstDash val="lgDash"/>
            <a:round/>
            <a:headEnd len="med" w="med" type="none"/>
            <a:tailEnd len="med" w="med" type="none"/>
          </a:ln>
        </p:spPr>
      </p:cxnSp>
      <p:pic>
        <p:nvPicPr>
          <p:cNvPr id="50" name="Google Shape;50;p8"/>
          <p:cNvPicPr preferRelativeResize="0"/>
          <p:nvPr/>
        </p:nvPicPr>
        <p:blipFill>
          <a:blip r:embed="rId2">
            <a:alphaModFix/>
          </a:blip>
          <a:stretch>
            <a:fillRect/>
          </a:stretch>
        </p:blipFill>
        <p:spPr>
          <a:xfrm>
            <a:off x="148225" y="4773463"/>
            <a:ext cx="1120874" cy="325361"/>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1" name="Shape 51"/>
        <p:cNvGrpSpPr/>
        <p:nvPr/>
      </p:nvGrpSpPr>
      <p:grpSpPr>
        <a:xfrm>
          <a:off x="0" y="0"/>
          <a:ext cx="0" cy="0"/>
          <a:chOff x="0" y="0"/>
          <a:chExt cx="0" cy="0"/>
        </a:xfrm>
      </p:grpSpPr>
      <p:sp>
        <p:nvSpPr>
          <p:cNvPr id="52" name="Google Shape;52;p9"/>
          <p:cNvSpPr txBox="1"/>
          <p:nvPr>
            <p:ph type="title"/>
          </p:nvPr>
        </p:nvSpPr>
        <p:spPr>
          <a:xfrm>
            <a:off x="311700" y="178450"/>
            <a:ext cx="8520600" cy="7335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53" name="Google Shape;53;p9"/>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cxnSp>
        <p:nvCxnSpPr>
          <p:cNvPr id="54" name="Google Shape;54;p9"/>
          <p:cNvCxnSpPr/>
          <p:nvPr/>
        </p:nvCxnSpPr>
        <p:spPr>
          <a:xfrm>
            <a:off x="60625" y="4680100"/>
            <a:ext cx="9083400" cy="0"/>
          </a:xfrm>
          <a:prstGeom prst="straightConnector1">
            <a:avLst/>
          </a:prstGeom>
          <a:noFill/>
          <a:ln cap="flat" cmpd="sng" w="9525">
            <a:solidFill>
              <a:srgbClr val="ECEFF1"/>
            </a:solidFill>
            <a:prstDash val="solid"/>
            <a:round/>
            <a:headEnd len="sm" w="sm" type="none"/>
            <a:tailEnd len="sm" w="sm" type="none"/>
          </a:ln>
        </p:spPr>
      </p:cxnSp>
      <p:pic>
        <p:nvPicPr>
          <p:cNvPr id="55" name="Google Shape;55;p9"/>
          <p:cNvPicPr preferRelativeResize="0"/>
          <p:nvPr/>
        </p:nvPicPr>
        <p:blipFill>
          <a:blip r:embed="rId2">
            <a:alphaModFix/>
          </a:blip>
          <a:stretch>
            <a:fillRect/>
          </a:stretch>
        </p:blipFill>
        <p:spPr>
          <a:xfrm>
            <a:off x="148225" y="4773463"/>
            <a:ext cx="1120874" cy="325361"/>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rgbClr val="607D8B"/>
        </a:solidFill>
      </p:bgPr>
    </p:bg>
    <p:spTree>
      <p:nvGrpSpPr>
        <p:cNvPr id="56" name="Shape 56"/>
        <p:cNvGrpSpPr/>
        <p:nvPr/>
      </p:nvGrpSpPr>
      <p:grpSpPr>
        <a:xfrm>
          <a:off x="0" y="0"/>
          <a:ext cx="0" cy="0"/>
          <a:chOff x="0" y="0"/>
          <a:chExt cx="0" cy="0"/>
        </a:xfrm>
      </p:grpSpPr>
      <p:sp>
        <p:nvSpPr>
          <p:cNvPr id="57" name="Google Shape;57;p10"/>
          <p:cNvSpPr txBox="1"/>
          <p:nvPr>
            <p:ph type="title"/>
          </p:nvPr>
        </p:nvSpPr>
        <p:spPr>
          <a:xfrm>
            <a:off x="490250" y="528900"/>
            <a:ext cx="5678100" cy="40857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p:txBody>
      </p:sp>
      <p:sp>
        <p:nvSpPr>
          <p:cNvPr id="58" name="Google Shape;58;p10"/>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2.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dern-writer">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178450"/>
            <a:ext cx="8520600" cy="7335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dk2"/>
              </a:buClr>
              <a:buSzPts val="3000"/>
              <a:buFont typeface="Montserrat SemiBold"/>
              <a:buNone/>
              <a:defRPr sz="3000">
                <a:solidFill>
                  <a:schemeClr val="dk2"/>
                </a:solidFill>
                <a:latin typeface="Montserrat SemiBold"/>
                <a:ea typeface="Montserrat SemiBold"/>
                <a:cs typeface="Montserrat SemiBold"/>
                <a:sym typeface="Montserrat SemiBo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p:txBody>
      </p:sp>
      <p:sp>
        <p:nvSpPr>
          <p:cNvPr id="7" name="Google Shape;7;p1"/>
          <p:cNvSpPr txBox="1"/>
          <p:nvPr>
            <p:ph idx="1" type="body"/>
          </p:nvPr>
        </p:nvSpPr>
        <p:spPr>
          <a:xfrm>
            <a:off x="311700" y="1468825"/>
            <a:ext cx="8520600" cy="30999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30200" lvl="1" marL="914400">
              <a:lnSpc>
                <a:spcPct val="115000"/>
              </a:lnSpc>
              <a:spcBef>
                <a:spcPts val="0"/>
              </a:spcBef>
              <a:spcAft>
                <a:spcPts val="0"/>
              </a:spcAft>
              <a:buClr>
                <a:schemeClr val="dk2"/>
              </a:buClr>
              <a:buSzPts val="1600"/>
              <a:buFont typeface="Roboto"/>
              <a:buChar char="○"/>
              <a:defRPr sz="1600">
                <a:solidFill>
                  <a:schemeClr val="dk2"/>
                </a:solidFill>
                <a:latin typeface="Roboto"/>
                <a:ea typeface="Roboto"/>
                <a:cs typeface="Roboto"/>
                <a:sym typeface="Roboto"/>
              </a:defRPr>
            </a:lvl2pPr>
            <a:lvl3pPr indent="-317500" lvl="2" marL="1371600">
              <a:lnSpc>
                <a:spcPct val="115000"/>
              </a:lnSpc>
              <a:spcBef>
                <a:spcPts val="0"/>
              </a:spcBef>
              <a:spcAft>
                <a:spcPts val="0"/>
              </a:spcAft>
              <a:buClr>
                <a:schemeClr val="dk2"/>
              </a:buClr>
              <a:buSzPts val="1400"/>
              <a:buFont typeface="Roboto Light"/>
              <a:buChar char="■"/>
              <a:defRPr>
                <a:solidFill>
                  <a:schemeClr val="dk2"/>
                </a:solidFill>
                <a:latin typeface="Roboto Light"/>
                <a:ea typeface="Roboto Light"/>
                <a:cs typeface="Roboto Light"/>
                <a:sym typeface="Roboto Light"/>
              </a:defRPr>
            </a:lvl3pPr>
            <a:lvl4pPr indent="-317500" lvl="3" marL="1828800">
              <a:lnSpc>
                <a:spcPct val="115000"/>
              </a:lnSpc>
              <a:spcBef>
                <a:spcPts val="0"/>
              </a:spcBef>
              <a:spcAft>
                <a:spcPts val="0"/>
              </a:spcAft>
              <a:buClr>
                <a:schemeClr val="dk2"/>
              </a:buClr>
              <a:buSzPts val="1400"/>
              <a:buFont typeface="Roboto Light"/>
              <a:buChar char="●"/>
              <a:defRPr>
                <a:solidFill>
                  <a:schemeClr val="dk2"/>
                </a:solidFill>
                <a:latin typeface="Roboto Light"/>
                <a:ea typeface="Roboto Light"/>
                <a:cs typeface="Roboto Light"/>
                <a:sym typeface="Roboto Light"/>
              </a:defRPr>
            </a:lvl4pPr>
            <a:lvl5pPr indent="-317500" lvl="4" marL="2286000">
              <a:lnSpc>
                <a:spcPct val="115000"/>
              </a:lnSpc>
              <a:spcBef>
                <a:spcPts val="0"/>
              </a:spcBef>
              <a:spcAft>
                <a:spcPts val="0"/>
              </a:spcAft>
              <a:buClr>
                <a:schemeClr val="dk2"/>
              </a:buClr>
              <a:buSzPts val="1400"/>
              <a:buFont typeface="Roboto Light"/>
              <a:buChar char="○"/>
              <a:defRPr>
                <a:solidFill>
                  <a:schemeClr val="dk2"/>
                </a:solidFill>
                <a:latin typeface="Roboto Light"/>
                <a:ea typeface="Roboto Light"/>
                <a:cs typeface="Roboto Light"/>
                <a:sym typeface="Roboto Light"/>
              </a:defRPr>
            </a:lvl5pPr>
            <a:lvl6pPr indent="-317500" lvl="5" marL="2743200">
              <a:lnSpc>
                <a:spcPct val="115000"/>
              </a:lnSpc>
              <a:spcBef>
                <a:spcPts val="0"/>
              </a:spcBef>
              <a:spcAft>
                <a:spcPts val="0"/>
              </a:spcAft>
              <a:buClr>
                <a:schemeClr val="dk2"/>
              </a:buClr>
              <a:buSzPts val="1400"/>
              <a:buFont typeface="Roboto Light"/>
              <a:buChar char="■"/>
              <a:defRPr>
                <a:solidFill>
                  <a:schemeClr val="dk2"/>
                </a:solidFill>
                <a:latin typeface="Roboto Light"/>
                <a:ea typeface="Roboto Light"/>
                <a:cs typeface="Roboto Light"/>
                <a:sym typeface="Roboto Light"/>
              </a:defRPr>
            </a:lvl6pPr>
            <a:lvl7pPr indent="-317500" lvl="6" marL="3200400">
              <a:lnSpc>
                <a:spcPct val="115000"/>
              </a:lnSpc>
              <a:spcBef>
                <a:spcPts val="0"/>
              </a:spcBef>
              <a:spcAft>
                <a:spcPts val="0"/>
              </a:spcAft>
              <a:buClr>
                <a:schemeClr val="dk2"/>
              </a:buClr>
              <a:buSzPts val="1400"/>
              <a:buFont typeface="Roboto Thin"/>
              <a:buChar char="●"/>
              <a:defRPr>
                <a:solidFill>
                  <a:schemeClr val="dk2"/>
                </a:solidFill>
                <a:latin typeface="Roboto Thin"/>
                <a:ea typeface="Roboto Thin"/>
                <a:cs typeface="Roboto Thin"/>
                <a:sym typeface="Roboto Thin"/>
              </a:defRPr>
            </a:lvl7pPr>
            <a:lvl8pPr indent="-317500" lvl="7" marL="3657600">
              <a:lnSpc>
                <a:spcPct val="115000"/>
              </a:lnSpc>
              <a:spcBef>
                <a:spcPts val="0"/>
              </a:spcBef>
              <a:spcAft>
                <a:spcPts val="0"/>
              </a:spcAft>
              <a:buClr>
                <a:schemeClr val="dk2"/>
              </a:buClr>
              <a:buSzPts val="1400"/>
              <a:buFont typeface="Roboto Thin"/>
              <a:buChar char="○"/>
              <a:defRPr>
                <a:solidFill>
                  <a:schemeClr val="dk2"/>
                </a:solidFill>
                <a:latin typeface="Roboto Thin"/>
                <a:ea typeface="Roboto Thin"/>
                <a:cs typeface="Roboto Thin"/>
                <a:sym typeface="Roboto Thin"/>
              </a:defRPr>
            </a:lvl8pPr>
            <a:lvl9pPr indent="-317500" lvl="8" marL="4114800">
              <a:lnSpc>
                <a:spcPct val="115000"/>
              </a:lnSpc>
              <a:spcBef>
                <a:spcPts val="0"/>
              </a:spcBef>
              <a:spcAft>
                <a:spcPts val="0"/>
              </a:spcAft>
              <a:buClr>
                <a:schemeClr val="dk2"/>
              </a:buClr>
              <a:buSzPts val="1400"/>
              <a:buFont typeface="Roboto Thin"/>
              <a:buChar char="■"/>
              <a:defRPr>
                <a:solidFill>
                  <a:schemeClr val="dk2"/>
                </a:solidFill>
                <a:latin typeface="Roboto Thin"/>
                <a:ea typeface="Roboto Thin"/>
                <a:cs typeface="Roboto Thin"/>
                <a:sym typeface="Roboto Thin"/>
              </a:defRPr>
            </a:lvl9pPr>
          </a:lstStyle>
          <a:p/>
        </p:txBody>
      </p:sp>
      <p:sp>
        <p:nvSpPr>
          <p:cNvPr id="8" name="Google Shape;8;p1"/>
          <p:cNvSpPr txBox="1"/>
          <p:nvPr>
            <p:ph idx="12" type="sldNum"/>
          </p:nvPr>
        </p:nvSpPr>
        <p:spPr>
          <a:xfrm>
            <a:off x="8472450" y="4815397"/>
            <a:ext cx="548700" cy="2415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 Id="rId3" Type="http://schemas.openxmlformats.org/officeDocument/2006/relationships/hyperlink" Target="https://www.goingmerry.com/counselor-resource-comparing-financial-aid-offers-lesson-plan/" TargetMode="External"/><Relationship Id="rId4" Type="http://schemas.openxmlformats.org/officeDocument/2006/relationships/hyperlink" Target="https://www.goingmerry.com/counselor-resource-comparing-financial-aid-offers-worksheet/" TargetMode="External"/><Relationship Id="rId5"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 Id="rId3" Type="http://schemas.openxmlformats.org/officeDocument/2006/relationships/hyperlink" Target="https://www.youtube.com/watch?v=6GUSvXR98zo&amp;feature=youtu.b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 Id="rId3" Type="http://schemas.openxmlformats.org/officeDocument/2006/relationships/hyperlink" Target="https://www.youtube.com/watch?v=jb72DQ8zoCw" TargetMode="External"/><Relationship Id="rId4" Type="http://schemas.openxmlformats.org/officeDocument/2006/relationships/hyperlink" Target="https://www.youtube.com/watch?v=saY3ANPZfUU"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 Id="rId3" Type="http://schemas.openxmlformats.org/officeDocument/2006/relationships/hyperlink" Target="https://app.goingmerry.com/insights#appea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hyperlink" Target="https://www.youtube.com/watch?v=AdjtBp0-Mt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 Id="rId3" Type="http://schemas.openxmlformats.org/officeDocument/2006/relationships/hyperlink" Target="https://app.goingmerry.com/financial-aid/insights" TargetMode="External"/><Relationship Id="rId4" Type="http://schemas.openxmlformats.org/officeDocument/2006/relationships/hyperlink" Target="https://www.youtube.com/watch?v=ZnrCm4YsEaA"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91E63"/>
        </a:soli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1725775" y="296563"/>
            <a:ext cx="6230400" cy="597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Welcome, counselors!</a:t>
            </a:r>
            <a:endParaRPr/>
          </a:p>
        </p:txBody>
      </p:sp>
      <p:sp>
        <p:nvSpPr>
          <p:cNvPr id="94" name="Google Shape;94;p16"/>
          <p:cNvSpPr txBox="1"/>
          <p:nvPr>
            <p:ph idx="1" type="body"/>
          </p:nvPr>
        </p:nvSpPr>
        <p:spPr>
          <a:xfrm>
            <a:off x="311700" y="1433714"/>
            <a:ext cx="8520600" cy="2999400"/>
          </a:xfrm>
          <a:prstGeom prst="rect">
            <a:avLst/>
          </a:prstGeom>
        </p:spPr>
        <p:txBody>
          <a:bodyPr anchorCtr="0" anchor="t" bIns="91425" lIns="91425" spcFirstLastPara="1" rIns="91425" wrap="square" tIns="91425">
            <a:noAutofit/>
          </a:bodyPr>
          <a:lstStyle/>
          <a:p>
            <a:pPr indent="-342900" lvl="0" marL="457200" rtl="0" algn="l">
              <a:spcBef>
                <a:spcPts val="1000"/>
              </a:spcBef>
              <a:spcAft>
                <a:spcPts val="0"/>
              </a:spcAft>
              <a:buClr>
                <a:schemeClr val="lt1"/>
              </a:buClr>
              <a:buSzPts val="1800"/>
              <a:buChar char="●"/>
            </a:pPr>
            <a:r>
              <a:rPr lang="en">
                <a:solidFill>
                  <a:schemeClr val="lt1"/>
                </a:solidFill>
              </a:rPr>
              <a:t>To get an editable version of this presentation, click the </a:t>
            </a:r>
            <a:r>
              <a:rPr lang="en">
                <a:solidFill>
                  <a:schemeClr val="lt1"/>
                </a:solidFill>
                <a:highlight>
                  <a:srgbClr val="F9C840"/>
                </a:highlight>
              </a:rPr>
              <a:t> </a:t>
            </a:r>
            <a:r>
              <a:rPr b="1" lang="en">
                <a:solidFill>
                  <a:schemeClr val="dk2"/>
                </a:solidFill>
                <a:highlight>
                  <a:srgbClr val="F9C840"/>
                </a:highlight>
              </a:rPr>
              <a:t>Download as Pptx</a:t>
            </a:r>
            <a:r>
              <a:rPr lang="en">
                <a:solidFill>
                  <a:schemeClr val="lt1"/>
                </a:solidFill>
              </a:rPr>
              <a:t> button above.</a:t>
            </a:r>
            <a:endParaRPr>
              <a:solidFill>
                <a:schemeClr val="lt1"/>
              </a:solidFill>
            </a:endParaRPr>
          </a:p>
          <a:p>
            <a:pPr indent="-342900" lvl="0" marL="457200" rtl="0" algn="l">
              <a:spcBef>
                <a:spcPts val="1000"/>
              </a:spcBef>
              <a:spcAft>
                <a:spcPts val="0"/>
              </a:spcAft>
              <a:buClr>
                <a:schemeClr val="lt1"/>
              </a:buClr>
              <a:buSzPts val="1800"/>
              <a:buChar char="●"/>
            </a:pPr>
            <a:r>
              <a:rPr lang="en">
                <a:solidFill>
                  <a:schemeClr val="lt1"/>
                </a:solidFill>
              </a:rPr>
              <a:t>Before presenting to students, </a:t>
            </a:r>
            <a:r>
              <a:rPr b="1" lang="en" u="sng">
                <a:solidFill>
                  <a:srgbClr val="FFFFFF"/>
                </a:solidFill>
              </a:rPr>
              <a:t>we suggest you delete this introductory slide</a:t>
            </a:r>
            <a:r>
              <a:rPr lang="en">
                <a:solidFill>
                  <a:schemeClr val="lt1"/>
                </a:solidFill>
              </a:rPr>
              <a:t>. </a:t>
            </a:r>
            <a:endParaRPr>
              <a:solidFill>
                <a:schemeClr val="lt1"/>
              </a:solidFill>
            </a:endParaRPr>
          </a:p>
          <a:p>
            <a:pPr indent="-342900" lvl="0" marL="457200" rtl="0" algn="l">
              <a:spcBef>
                <a:spcPts val="1000"/>
              </a:spcBef>
              <a:spcAft>
                <a:spcPts val="0"/>
              </a:spcAft>
              <a:buClr>
                <a:schemeClr val="lt1"/>
              </a:buClr>
              <a:buSzPts val="1800"/>
              <a:buChar char="●"/>
            </a:pPr>
            <a:r>
              <a:rPr lang="en">
                <a:solidFill>
                  <a:schemeClr val="lt1"/>
                </a:solidFill>
              </a:rPr>
              <a:t>This presentation is meant to be used along with these docs:</a:t>
            </a:r>
            <a:endParaRPr>
              <a:solidFill>
                <a:schemeClr val="lt1"/>
              </a:solidFill>
            </a:endParaRPr>
          </a:p>
          <a:p>
            <a:pPr indent="-330200" lvl="1" marL="914400" rtl="0" algn="l">
              <a:spcBef>
                <a:spcPts val="0"/>
              </a:spcBef>
              <a:spcAft>
                <a:spcPts val="0"/>
              </a:spcAft>
              <a:buClr>
                <a:srgbClr val="F9C840"/>
              </a:buClr>
              <a:buSzPts val="1600"/>
              <a:buChar char="○"/>
            </a:pPr>
            <a:r>
              <a:rPr lang="en" u="sng">
                <a:solidFill>
                  <a:srgbClr val="F9C840"/>
                </a:solidFill>
                <a:hlinkClick r:id="rId3">
                  <a:extLst>
                    <a:ext uri="{A12FA001-AC4F-418D-AE19-62706E023703}">
                      <ahyp:hlinkClr val="tx"/>
                    </a:ext>
                  </a:extLst>
                </a:hlinkClick>
              </a:rPr>
              <a:t>Lesson Plan: Comparing Financial Aid Offers</a:t>
            </a:r>
            <a:r>
              <a:rPr lang="en">
                <a:solidFill>
                  <a:srgbClr val="F9C840"/>
                </a:solidFill>
              </a:rPr>
              <a:t> </a:t>
            </a:r>
            <a:endParaRPr>
              <a:solidFill>
                <a:srgbClr val="F9C840"/>
              </a:solidFill>
            </a:endParaRPr>
          </a:p>
          <a:p>
            <a:pPr indent="-317500" lvl="2" marL="1371600" rtl="0" algn="l">
              <a:spcBef>
                <a:spcPts val="0"/>
              </a:spcBef>
              <a:spcAft>
                <a:spcPts val="0"/>
              </a:spcAft>
              <a:buClr>
                <a:srgbClr val="F9C840"/>
              </a:buClr>
              <a:buSzPts val="1400"/>
              <a:buChar char="■"/>
            </a:pPr>
            <a:r>
              <a:rPr lang="en" u="sng">
                <a:solidFill>
                  <a:srgbClr val="F9C840"/>
                </a:solidFill>
                <a:hlinkClick r:id="rId4">
                  <a:extLst>
                    <a:ext uri="{A12FA001-AC4F-418D-AE19-62706E023703}">
                      <ahyp:hlinkClr val="tx"/>
                    </a:ext>
                  </a:extLst>
                </a:hlinkClick>
              </a:rPr>
              <a:t>Main student worksheet</a:t>
            </a:r>
            <a:endParaRPr u="sng">
              <a:solidFill>
                <a:srgbClr val="F9C840"/>
              </a:solidFill>
            </a:endParaRPr>
          </a:p>
          <a:p>
            <a:pPr indent="0" lvl="0" marL="0" rtl="0" algn="l">
              <a:spcBef>
                <a:spcPts val="1000"/>
              </a:spcBef>
              <a:spcAft>
                <a:spcPts val="0"/>
              </a:spcAft>
              <a:buNone/>
            </a:pPr>
            <a:r>
              <a:t/>
            </a:r>
            <a:endParaRPr/>
          </a:p>
        </p:txBody>
      </p:sp>
      <p:sp>
        <p:nvSpPr>
          <p:cNvPr id="95" name="Google Shape;95;p16"/>
          <p:cNvSpPr txBox="1"/>
          <p:nvPr>
            <p:ph idx="12" type="sldNum"/>
          </p:nvPr>
        </p:nvSpPr>
        <p:spPr>
          <a:xfrm>
            <a:off x="8472450" y="4756297"/>
            <a:ext cx="548700" cy="300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cxnSp>
        <p:nvCxnSpPr>
          <p:cNvPr id="96" name="Google Shape;96;p16"/>
          <p:cNvCxnSpPr/>
          <p:nvPr/>
        </p:nvCxnSpPr>
        <p:spPr>
          <a:xfrm>
            <a:off x="-64925" y="1048450"/>
            <a:ext cx="9235200" cy="0"/>
          </a:xfrm>
          <a:prstGeom prst="straightConnector1">
            <a:avLst/>
          </a:prstGeom>
          <a:noFill/>
          <a:ln cap="flat" cmpd="sng" w="38100">
            <a:solidFill>
              <a:srgbClr val="FFFFFF"/>
            </a:solidFill>
            <a:prstDash val="solid"/>
            <a:round/>
            <a:headEnd len="med" w="med" type="none"/>
            <a:tailEnd len="med" w="med" type="none"/>
          </a:ln>
        </p:spPr>
      </p:cxnSp>
      <p:sp>
        <p:nvSpPr>
          <p:cNvPr id="97" name="Google Shape;97;p16"/>
          <p:cNvSpPr/>
          <p:nvPr/>
        </p:nvSpPr>
        <p:spPr>
          <a:xfrm>
            <a:off x="359163" y="102013"/>
            <a:ext cx="1139100" cy="1139100"/>
          </a:xfrm>
          <a:prstGeom prst="ellipse">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8" name="Google Shape;98;p16"/>
          <p:cNvPicPr preferRelativeResize="0"/>
          <p:nvPr/>
        </p:nvPicPr>
        <p:blipFill>
          <a:blip r:embed="rId5">
            <a:alphaModFix/>
          </a:blip>
          <a:stretch>
            <a:fillRect/>
          </a:stretch>
        </p:blipFill>
        <p:spPr>
          <a:xfrm>
            <a:off x="546238" y="232602"/>
            <a:ext cx="764925" cy="8779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5"/>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Choosing Your Priorities </a:t>
            </a:r>
            <a:r>
              <a:rPr lang="en" sz="4400"/>
              <a:t>💬</a:t>
            </a:r>
            <a:r>
              <a:rPr lang="en" sz="4400"/>
              <a:t> </a:t>
            </a:r>
            <a:endParaRPr sz="44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sz="2400"/>
              <a:t>What is most important to you?</a:t>
            </a:r>
            <a:endParaRPr sz="2400"/>
          </a:p>
        </p:txBody>
      </p:sp>
      <p:sp>
        <p:nvSpPr>
          <p:cNvPr id="171" name="Google Shape;171;p25"/>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spcBef>
                <a:spcPts val="1000"/>
              </a:spcBef>
              <a:spcAft>
                <a:spcPts val="0"/>
              </a:spcAft>
              <a:buNone/>
            </a:pPr>
            <a:r>
              <a:rPr b="1" lang="en" sz="1200"/>
              <a:t>Video</a:t>
            </a:r>
            <a:r>
              <a:rPr b="1" lang="en" sz="1200">
                <a:highlight>
                  <a:schemeClr val="lt1"/>
                </a:highlight>
              </a:rPr>
              <a:t> </a:t>
            </a:r>
            <a:r>
              <a:rPr lang="en" sz="1200">
                <a:solidFill>
                  <a:srgbClr val="434343"/>
                </a:solidFill>
                <a:highlight>
                  <a:schemeClr val="lt1"/>
                </a:highlight>
              </a:rPr>
              <a:t>🎥</a:t>
            </a:r>
            <a:r>
              <a:rPr b="1" lang="en" sz="1200">
                <a:highlight>
                  <a:schemeClr val="lt1"/>
                </a:highlight>
              </a:rPr>
              <a:t>:</a:t>
            </a:r>
            <a:r>
              <a:rPr lang="en" sz="1200">
                <a:highlight>
                  <a:schemeClr val="lt1"/>
                </a:highlight>
              </a:rPr>
              <a:t> </a:t>
            </a:r>
            <a:endParaRPr sz="900">
              <a:solidFill>
                <a:srgbClr val="595959"/>
              </a:solidFill>
            </a:endParaRPr>
          </a:p>
          <a:p>
            <a:pPr indent="0" lvl="0" marL="0" rtl="0" algn="l">
              <a:lnSpc>
                <a:spcPct val="100000"/>
              </a:lnSpc>
              <a:spcBef>
                <a:spcPts val="0"/>
              </a:spcBef>
              <a:spcAft>
                <a:spcPts val="0"/>
              </a:spcAft>
              <a:buNone/>
            </a:pPr>
            <a:r>
              <a:rPr lang="en" sz="1200" u="sng">
                <a:solidFill>
                  <a:srgbClr val="30AD64"/>
                </a:solidFill>
                <a:hlinkClick r:id="rId3">
                  <a:extLst>
                    <a:ext uri="{A12FA001-AC4F-418D-AE19-62706E023703}">
                      <ahyp:hlinkClr val="tx"/>
                    </a:ext>
                  </a:extLst>
                </a:hlinkClick>
              </a:rPr>
              <a:t>Explanation of how the results/ recommendations work</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200"/>
              <a:t>You likely noticed that you ended up with three different types of “recommendations.” This is because, depending on your preferences, “what makes more financial sense” might be based on: </a:t>
            </a:r>
            <a:br>
              <a:rPr lang="en" sz="1200"/>
            </a:br>
            <a:endParaRPr sz="1200"/>
          </a:p>
          <a:p>
            <a:pPr indent="-292100" lvl="0" marL="457200" rtl="0" algn="l">
              <a:lnSpc>
                <a:spcPct val="100000"/>
              </a:lnSpc>
              <a:spcBef>
                <a:spcPts val="0"/>
              </a:spcBef>
              <a:spcAft>
                <a:spcPts val="0"/>
              </a:spcAft>
              <a:buClr>
                <a:srgbClr val="545454"/>
              </a:buClr>
              <a:buSzPts val="1000"/>
              <a:buAutoNum type="arabicPeriod"/>
            </a:pPr>
            <a:r>
              <a:rPr lang="en" sz="1200"/>
              <a:t>Which college leads to the most “long-term wealth”? For this, we considered both the costs AND your future earning potential if you graduate from there.)</a:t>
            </a:r>
            <a:br>
              <a:rPr lang="en" sz="1200"/>
            </a:br>
            <a:endParaRPr sz="1200"/>
          </a:p>
          <a:p>
            <a:pPr indent="-292100" lvl="0" marL="457200" rtl="0" algn="l">
              <a:lnSpc>
                <a:spcPct val="100000"/>
              </a:lnSpc>
              <a:spcBef>
                <a:spcPts val="0"/>
              </a:spcBef>
              <a:spcAft>
                <a:spcPts val="0"/>
              </a:spcAft>
              <a:buClr>
                <a:srgbClr val="545454"/>
              </a:buClr>
              <a:buSzPts val="1000"/>
              <a:buAutoNum type="arabicPeriod"/>
            </a:pPr>
            <a:r>
              <a:rPr lang="en" sz="1200"/>
              <a:t>Which college costs the least in “real” terms (taking into account loan payments, etc.)? This is the option that minimizes student debt, but ignores future earning potential.</a:t>
            </a:r>
            <a:br>
              <a:rPr lang="en" sz="1200"/>
            </a:br>
            <a:endParaRPr sz="1200"/>
          </a:p>
          <a:p>
            <a:pPr indent="-292100" lvl="0" marL="457200" rtl="0" algn="l">
              <a:lnSpc>
                <a:spcPct val="100000"/>
              </a:lnSpc>
              <a:spcBef>
                <a:spcPts val="0"/>
              </a:spcBef>
              <a:spcAft>
                <a:spcPts val="0"/>
              </a:spcAft>
              <a:buClr>
                <a:srgbClr val="545454"/>
              </a:buClr>
              <a:buSzPts val="1000"/>
              <a:buAutoNum type="arabicPeriod"/>
            </a:pPr>
            <a:r>
              <a:rPr lang="en" sz="1200"/>
              <a:t>Which college allows you to pay the least upfront/now? (even if it means paying more in loans later - so this ignores future debt repayments AND future earnings.)</a:t>
            </a:r>
            <a:endParaRPr sz="1100"/>
          </a:p>
        </p:txBody>
      </p:sp>
      <p:sp>
        <p:nvSpPr>
          <p:cNvPr id="172" name="Google Shape;172;p25"/>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6"/>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Choosing Your Priorities 💬 </a:t>
            </a:r>
            <a:endParaRPr sz="44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sz="2400"/>
              <a:t>What is most important to you?</a:t>
            </a:r>
            <a:endParaRPr sz="4400"/>
          </a:p>
        </p:txBody>
      </p:sp>
      <p:sp>
        <p:nvSpPr>
          <p:cNvPr id="178" name="Google Shape;178;p26"/>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t>Have students discuss (as a class or in breakout groups): </a:t>
            </a:r>
            <a:endParaRPr sz="1100"/>
          </a:p>
          <a:p>
            <a:pPr indent="0" lvl="0" marL="0" rtl="0" algn="l">
              <a:lnSpc>
                <a:spcPct val="100000"/>
              </a:lnSpc>
              <a:spcBef>
                <a:spcPts val="0"/>
              </a:spcBef>
              <a:spcAft>
                <a:spcPts val="0"/>
              </a:spcAft>
              <a:buNone/>
            </a:pPr>
            <a:r>
              <a:t/>
            </a:r>
            <a:endParaRPr sz="1100"/>
          </a:p>
          <a:p>
            <a:pPr indent="-298450" lvl="0" marL="457200" rtl="0" algn="l">
              <a:lnSpc>
                <a:spcPct val="100000"/>
              </a:lnSpc>
              <a:spcBef>
                <a:spcPts val="0"/>
              </a:spcBef>
              <a:spcAft>
                <a:spcPts val="0"/>
              </a:spcAft>
              <a:buSzPts val="1100"/>
              <a:buAutoNum type="arabicPeriod"/>
            </a:pPr>
            <a:r>
              <a:rPr lang="en" sz="1100"/>
              <a:t>Which metric do you feel is personally most important, and why?</a:t>
            </a:r>
            <a:br>
              <a:rPr lang="en" sz="1100"/>
            </a:br>
            <a:r>
              <a:rPr lang="en" sz="1100">
                <a:solidFill>
                  <a:srgbClr val="999999"/>
                </a:solidFill>
              </a:rPr>
              <a:t>Example reasons include:</a:t>
            </a:r>
            <a:endParaRPr sz="1100">
              <a:solidFill>
                <a:srgbClr val="999999"/>
              </a:solidFill>
            </a:endParaRPr>
          </a:p>
          <a:p>
            <a:pPr indent="-298450" lvl="1" marL="914400" rtl="0" algn="l">
              <a:lnSpc>
                <a:spcPct val="100000"/>
              </a:lnSpc>
              <a:spcBef>
                <a:spcPts val="0"/>
              </a:spcBef>
              <a:spcAft>
                <a:spcPts val="0"/>
              </a:spcAft>
              <a:buClr>
                <a:srgbClr val="999999"/>
              </a:buClr>
              <a:buSzPts val="1100"/>
              <a:buChar char="○"/>
            </a:pPr>
            <a:r>
              <a:rPr lang="en" sz="1100">
                <a:solidFill>
                  <a:srgbClr val="999999"/>
                </a:solidFill>
              </a:rPr>
              <a:t>You care to pay the least overall (option #1) because you just want the most genuinely affordable college, and you don’t want to rely on being able to earn more later on (which option #3 assumes)</a:t>
            </a:r>
            <a:endParaRPr sz="1100">
              <a:solidFill>
                <a:srgbClr val="999999"/>
              </a:solidFill>
            </a:endParaRPr>
          </a:p>
          <a:p>
            <a:pPr indent="-298450" lvl="1" marL="914400" rtl="0" algn="l">
              <a:lnSpc>
                <a:spcPct val="100000"/>
              </a:lnSpc>
              <a:spcBef>
                <a:spcPts val="0"/>
              </a:spcBef>
              <a:spcAft>
                <a:spcPts val="0"/>
              </a:spcAft>
              <a:buClr>
                <a:srgbClr val="999999"/>
              </a:buClr>
              <a:buSzPts val="1100"/>
              <a:buChar char="○"/>
            </a:pPr>
            <a:r>
              <a:rPr lang="en" sz="1100">
                <a:solidFill>
                  <a:srgbClr val="999999"/>
                </a:solidFill>
              </a:rPr>
              <a:t>You care about paying the least upfront/now (option #2) because you only need government loans, and you plan to get most of those loans forgiven anyway by doing stuff like working in the public sector for 10 years</a:t>
            </a:r>
            <a:endParaRPr sz="1100">
              <a:solidFill>
                <a:srgbClr val="999999"/>
              </a:solidFill>
            </a:endParaRPr>
          </a:p>
          <a:p>
            <a:pPr indent="-298450" lvl="1" marL="914400" rtl="0" algn="l">
              <a:lnSpc>
                <a:spcPct val="100000"/>
              </a:lnSpc>
              <a:spcBef>
                <a:spcPts val="0"/>
              </a:spcBef>
              <a:spcAft>
                <a:spcPts val="0"/>
              </a:spcAft>
              <a:buClr>
                <a:srgbClr val="999999"/>
              </a:buClr>
              <a:buSzPts val="1100"/>
              <a:buChar char="○"/>
            </a:pPr>
            <a:r>
              <a:rPr lang="en" sz="1100">
                <a:solidFill>
                  <a:srgbClr val="999999"/>
                </a:solidFill>
              </a:rPr>
              <a:t>You care about your “long-term wealth” / return on investment (option #3) because you’re willing to pay a little more for college, if it means a better economic future later on. </a:t>
            </a:r>
            <a:endParaRPr sz="1100">
              <a:solidFill>
                <a:srgbClr val="999999"/>
              </a:solidFill>
            </a:endParaRPr>
          </a:p>
          <a:p>
            <a:pPr indent="-298450" lvl="0" marL="457200" rtl="0" algn="l">
              <a:lnSpc>
                <a:spcPct val="100000"/>
              </a:lnSpc>
              <a:spcBef>
                <a:spcPts val="0"/>
              </a:spcBef>
              <a:spcAft>
                <a:spcPts val="0"/>
              </a:spcAft>
              <a:buSzPts val="1100"/>
              <a:buAutoNum type="arabicPeriod"/>
            </a:pPr>
            <a:r>
              <a:rPr lang="en" sz="1100"/>
              <a:t>Are you surprised by the results / recommendations? Why or why not?</a:t>
            </a:r>
            <a:endParaRPr sz="1100"/>
          </a:p>
          <a:p>
            <a:pPr indent="-298450" lvl="0" marL="457200" rtl="0" algn="l">
              <a:lnSpc>
                <a:spcPct val="100000"/>
              </a:lnSpc>
              <a:spcBef>
                <a:spcPts val="0"/>
              </a:spcBef>
              <a:spcAft>
                <a:spcPts val="0"/>
              </a:spcAft>
              <a:buSzPts val="1100"/>
              <a:buAutoNum type="arabicPeriod"/>
            </a:pPr>
            <a:r>
              <a:rPr lang="en" sz="1100"/>
              <a:t>Are you surprised by the average future earning numbers? How so?  </a:t>
            </a:r>
            <a:endParaRPr sz="1100"/>
          </a:p>
          <a:p>
            <a:pPr indent="-298450" lvl="0" marL="457200" rtl="0" algn="l">
              <a:lnSpc>
                <a:spcPct val="100000"/>
              </a:lnSpc>
              <a:spcBef>
                <a:spcPts val="0"/>
              </a:spcBef>
              <a:spcAft>
                <a:spcPts val="0"/>
              </a:spcAft>
              <a:buSzPts val="1100"/>
              <a:buAutoNum type="arabicPeriod"/>
            </a:pPr>
            <a:r>
              <a:rPr lang="en" sz="1100"/>
              <a:t>Has this exercise affected how you evaluate your college offers?</a:t>
            </a:r>
            <a:endParaRPr sz="1000"/>
          </a:p>
        </p:txBody>
      </p:sp>
      <p:sp>
        <p:nvSpPr>
          <p:cNvPr id="179" name="Google Shape;179;p26"/>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7"/>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Financial Gap</a:t>
            </a:r>
            <a:r>
              <a:rPr lang="en" sz="4400"/>
              <a:t> </a:t>
            </a:r>
            <a:r>
              <a:rPr lang="en" sz="4400"/>
              <a:t>💬</a:t>
            </a:r>
            <a:r>
              <a:rPr lang="en" sz="4400"/>
              <a:t> </a:t>
            </a:r>
            <a:endParaRPr sz="4400"/>
          </a:p>
          <a:p>
            <a:pPr indent="0" lvl="0" marL="0" rtl="0" algn="l">
              <a:spcBef>
                <a:spcPts val="0"/>
              </a:spcBef>
              <a:spcAft>
                <a:spcPts val="0"/>
              </a:spcAft>
              <a:buNone/>
            </a:pPr>
            <a:r>
              <a:t/>
            </a:r>
            <a:endParaRPr sz="44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sz="2400"/>
              <a:t>Your “financial gap” and what to do about it</a:t>
            </a:r>
            <a:endParaRPr sz="2400"/>
          </a:p>
        </p:txBody>
      </p:sp>
      <p:sp>
        <p:nvSpPr>
          <p:cNvPr id="185" name="Google Shape;185;p27"/>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300"/>
              <a:t>What is a financial gap? </a:t>
            </a:r>
            <a:endParaRPr sz="1300"/>
          </a:p>
          <a:p>
            <a:pPr indent="0" lvl="0" marL="0" rtl="0" algn="l">
              <a:lnSpc>
                <a:spcPct val="100000"/>
              </a:lnSpc>
              <a:spcBef>
                <a:spcPts val="0"/>
              </a:spcBef>
              <a:spcAft>
                <a:spcPts val="0"/>
              </a:spcAft>
              <a:buNone/>
            </a:pPr>
            <a:r>
              <a:rPr lang="en" sz="1300">
                <a:solidFill>
                  <a:srgbClr val="999999"/>
                </a:solidFill>
              </a:rPr>
              <a:t>Your financial gap is how much money you need to “find” to be able to pay for college. Mathematically, it’s the total cost of attendance, minus all your financial aid, minus the maximum you and your parents can contribute.</a:t>
            </a:r>
            <a:endParaRPr sz="1300">
              <a:solidFill>
                <a:srgbClr val="999999"/>
              </a:solidFill>
            </a:endParaRPr>
          </a:p>
          <a:p>
            <a:pPr indent="0" lvl="0" marL="0" rtl="0" algn="l">
              <a:lnSpc>
                <a:spcPct val="100000"/>
              </a:lnSpc>
              <a:spcBef>
                <a:spcPts val="0"/>
              </a:spcBef>
              <a:spcAft>
                <a:spcPts val="0"/>
              </a:spcAft>
              <a:buNone/>
            </a:pPr>
            <a:r>
              <a:t/>
            </a:r>
            <a:endParaRPr sz="1300"/>
          </a:p>
          <a:p>
            <a:pPr indent="0" lvl="0" marL="0" rtl="0" algn="l">
              <a:lnSpc>
                <a:spcPct val="100000"/>
              </a:lnSpc>
              <a:spcBef>
                <a:spcPts val="0"/>
              </a:spcBef>
              <a:spcAft>
                <a:spcPts val="0"/>
              </a:spcAft>
              <a:buNone/>
            </a:pPr>
            <a:r>
              <a:rPr lang="en" sz="1300"/>
              <a:t>Why do you think the financial gap matters so much, in these sorts of calculations? </a:t>
            </a:r>
            <a:endParaRPr sz="1300"/>
          </a:p>
          <a:p>
            <a:pPr indent="0" lvl="0" marL="0" rtl="0" algn="l">
              <a:lnSpc>
                <a:spcPct val="100000"/>
              </a:lnSpc>
              <a:spcBef>
                <a:spcPts val="0"/>
              </a:spcBef>
              <a:spcAft>
                <a:spcPts val="0"/>
              </a:spcAft>
              <a:buNone/>
            </a:pPr>
            <a:r>
              <a:rPr lang="en" sz="1300">
                <a:solidFill>
                  <a:srgbClr val="999999"/>
                </a:solidFill>
              </a:rPr>
              <a:t>Going Merry assumes you’ll need to take private loans to fill this “financial gap,” because that is the most common way families handle such gaps. Since loans cost you more long-term than what you’re borrowing now (that’s how they work), the more you need to borrow, the more your “real” cost of that college. </a:t>
            </a:r>
            <a:endParaRPr sz="1300">
              <a:solidFill>
                <a:srgbClr val="434343"/>
              </a:solidFill>
            </a:endParaRPr>
          </a:p>
        </p:txBody>
      </p:sp>
      <p:sp>
        <p:nvSpPr>
          <p:cNvPr id="186" name="Google Shape;186;p27"/>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8"/>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Financial Gap 💬 </a:t>
            </a:r>
            <a:endParaRPr sz="4400"/>
          </a:p>
          <a:p>
            <a:pPr indent="0" lvl="0" marL="0" rtl="0" algn="l">
              <a:spcBef>
                <a:spcPts val="0"/>
              </a:spcBef>
              <a:spcAft>
                <a:spcPts val="0"/>
              </a:spcAft>
              <a:buNone/>
            </a:pPr>
            <a:r>
              <a:t/>
            </a:r>
            <a:endParaRPr sz="44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sz="2400"/>
              <a:t>Your “financial gap” and what to do about it</a:t>
            </a:r>
            <a:endParaRPr sz="4400"/>
          </a:p>
        </p:txBody>
      </p:sp>
      <p:sp>
        <p:nvSpPr>
          <p:cNvPr id="192" name="Google Shape;192;p28"/>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300"/>
              <a:t>Besides taking private loans, what are other, different ways to lessen your financial gap? </a:t>
            </a:r>
            <a:endParaRPr sz="1300"/>
          </a:p>
          <a:p>
            <a:pPr indent="0" lvl="0" marL="0" rtl="0" algn="l">
              <a:lnSpc>
                <a:spcPct val="100000"/>
              </a:lnSpc>
              <a:spcBef>
                <a:spcPts val="0"/>
              </a:spcBef>
              <a:spcAft>
                <a:spcPts val="0"/>
              </a:spcAft>
              <a:buNone/>
            </a:pPr>
            <a:r>
              <a:rPr lang="en" sz="1300"/>
              <a:t>Another way of thinking of this question is: Where else can you find money to pay for college? Other ways are: </a:t>
            </a:r>
            <a:endParaRPr sz="1300"/>
          </a:p>
          <a:p>
            <a:pPr indent="-292100" lvl="0" marL="457200" rtl="0" algn="l">
              <a:lnSpc>
                <a:spcPct val="100000"/>
              </a:lnSpc>
              <a:spcBef>
                <a:spcPts val="0"/>
              </a:spcBef>
              <a:spcAft>
                <a:spcPts val="0"/>
              </a:spcAft>
              <a:buClr>
                <a:srgbClr val="999999"/>
              </a:buClr>
              <a:buSzPts val="1000"/>
              <a:buChar char="●"/>
            </a:pPr>
            <a:r>
              <a:rPr lang="en" sz="1300">
                <a:solidFill>
                  <a:srgbClr val="999999"/>
                </a:solidFill>
              </a:rPr>
              <a:t>Winning external scholarships (but of course this isn’t guaranteed), Student/summer jobs (so you can increase your student contribution)</a:t>
            </a:r>
            <a:endParaRPr sz="1300">
              <a:solidFill>
                <a:srgbClr val="999999"/>
              </a:solidFill>
            </a:endParaRPr>
          </a:p>
          <a:p>
            <a:pPr indent="-292100" lvl="0" marL="457200" rtl="0" algn="l">
              <a:lnSpc>
                <a:spcPct val="100000"/>
              </a:lnSpc>
              <a:spcBef>
                <a:spcPts val="0"/>
              </a:spcBef>
              <a:spcAft>
                <a:spcPts val="0"/>
              </a:spcAft>
              <a:buClr>
                <a:srgbClr val="999999"/>
              </a:buClr>
              <a:buSzPts val="1000"/>
              <a:buChar char="●"/>
            </a:pPr>
            <a:r>
              <a:rPr lang="en" sz="1300">
                <a:solidFill>
                  <a:srgbClr val="999999"/>
                </a:solidFill>
              </a:rPr>
              <a:t>Convincing your parents (or other families) to increase their contribution, if they are able to</a:t>
            </a:r>
            <a:endParaRPr sz="1300">
              <a:solidFill>
                <a:srgbClr val="999999"/>
              </a:solidFill>
            </a:endParaRPr>
          </a:p>
          <a:p>
            <a:pPr indent="-292100" lvl="0" marL="457200" rtl="0" algn="l">
              <a:lnSpc>
                <a:spcPct val="100000"/>
              </a:lnSpc>
              <a:spcBef>
                <a:spcPts val="0"/>
              </a:spcBef>
              <a:spcAft>
                <a:spcPts val="0"/>
              </a:spcAft>
              <a:buClr>
                <a:srgbClr val="999999"/>
              </a:buClr>
              <a:buSzPts val="1000"/>
              <a:buChar char="●"/>
            </a:pPr>
            <a:r>
              <a:rPr lang="en" sz="1300">
                <a:solidFill>
                  <a:srgbClr val="999999"/>
                </a:solidFill>
              </a:rPr>
              <a:t>Appealing to your college for more aid (see section below)</a:t>
            </a:r>
            <a:endParaRPr sz="1300">
              <a:solidFill>
                <a:srgbClr val="999999"/>
              </a:solidFill>
            </a:endParaRPr>
          </a:p>
          <a:p>
            <a:pPr indent="0" lvl="0" marL="0" rtl="0" algn="l">
              <a:lnSpc>
                <a:spcPct val="100000"/>
              </a:lnSpc>
              <a:spcBef>
                <a:spcPts val="0"/>
              </a:spcBef>
              <a:spcAft>
                <a:spcPts val="0"/>
              </a:spcAft>
              <a:buNone/>
            </a:pPr>
            <a:r>
              <a:t/>
            </a:r>
            <a:endParaRPr sz="1300"/>
          </a:p>
          <a:p>
            <a:pPr indent="0" lvl="0" marL="0" rtl="0" algn="l">
              <a:lnSpc>
                <a:spcPct val="100000"/>
              </a:lnSpc>
              <a:spcBef>
                <a:spcPts val="0"/>
              </a:spcBef>
              <a:spcAft>
                <a:spcPts val="0"/>
              </a:spcAft>
              <a:buNone/>
            </a:pPr>
            <a:r>
              <a:rPr lang="en" sz="1300"/>
              <a:t>Try adding $1000 or $2000 to your max family contribution and running the calculations again. How much changed? </a:t>
            </a:r>
            <a:endParaRPr sz="1000">
              <a:solidFill>
                <a:srgbClr val="545454"/>
              </a:solidFill>
            </a:endParaRPr>
          </a:p>
          <a:p>
            <a:pPr indent="0" lvl="0" marL="0" rtl="0" algn="l">
              <a:lnSpc>
                <a:spcPct val="100000"/>
              </a:lnSpc>
              <a:spcBef>
                <a:spcPts val="0"/>
              </a:spcBef>
              <a:spcAft>
                <a:spcPts val="0"/>
              </a:spcAft>
              <a:buNone/>
            </a:pPr>
            <a:r>
              <a:t/>
            </a:r>
            <a:endParaRPr sz="1300">
              <a:solidFill>
                <a:srgbClr val="434343"/>
              </a:solidFill>
            </a:endParaRPr>
          </a:p>
        </p:txBody>
      </p:sp>
      <p:sp>
        <p:nvSpPr>
          <p:cNvPr id="193" name="Google Shape;193;p28"/>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9"/>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Appeal</a:t>
            </a:r>
            <a:r>
              <a:rPr lang="en" sz="4400"/>
              <a:t> 💬 </a:t>
            </a:r>
            <a:endParaRPr sz="4400"/>
          </a:p>
          <a:p>
            <a:pPr indent="0" lvl="0" marL="0" rtl="0" algn="l">
              <a:spcBef>
                <a:spcPts val="0"/>
              </a:spcBef>
              <a:spcAft>
                <a:spcPts val="0"/>
              </a:spcAft>
              <a:buNone/>
            </a:pPr>
            <a:r>
              <a:t/>
            </a:r>
            <a:endParaRPr sz="44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sz="2400"/>
              <a:t>Appealing for more financial aid</a:t>
            </a:r>
            <a:endParaRPr sz="2400"/>
          </a:p>
        </p:txBody>
      </p:sp>
      <p:sp>
        <p:nvSpPr>
          <p:cNvPr id="199" name="Google Shape;199;p29"/>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spcBef>
                <a:spcPts val="1000"/>
              </a:spcBef>
              <a:spcAft>
                <a:spcPts val="0"/>
              </a:spcAft>
              <a:buNone/>
            </a:pPr>
            <a:r>
              <a:rPr b="1" lang="en" sz="1200"/>
              <a:t>Videos</a:t>
            </a:r>
            <a:r>
              <a:rPr b="1" lang="en" sz="1200">
                <a:highlight>
                  <a:schemeClr val="lt1"/>
                </a:highlight>
              </a:rPr>
              <a:t> </a:t>
            </a:r>
            <a:r>
              <a:rPr lang="en" sz="1200">
                <a:solidFill>
                  <a:srgbClr val="434343"/>
                </a:solidFill>
                <a:highlight>
                  <a:schemeClr val="lt1"/>
                </a:highlight>
              </a:rPr>
              <a:t>🎥</a:t>
            </a:r>
            <a:r>
              <a:rPr b="1" lang="en" sz="1200">
                <a:highlight>
                  <a:schemeClr val="lt1"/>
                </a:highlight>
              </a:rPr>
              <a:t>:</a:t>
            </a:r>
            <a:r>
              <a:rPr lang="en" sz="1200">
                <a:highlight>
                  <a:schemeClr val="lt1"/>
                </a:highlight>
              </a:rPr>
              <a:t> </a:t>
            </a:r>
            <a:endParaRPr sz="1000">
              <a:solidFill>
                <a:srgbClr val="595959"/>
              </a:solidFill>
            </a:endParaRPr>
          </a:p>
          <a:p>
            <a:pPr indent="0" lvl="0" marL="0" rtl="0" algn="l">
              <a:lnSpc>
                <a:spcPct val="100000"/>
              </a:lnSpc>
              <a:spcBef>
                <a:spcPts val="0"/>
              </a:spcBef>
              <a:spcAft>
                <a:spcPts val="0"/>
              </a:spcAft>
              <a:buNone/>
            </a:pPr>
            <a:r>
              <a:rPr lang="en" sz="1300" u="sng">
                <a:solidFill>
                  <a:srgbClr val="30AD64"/>
                </a:solidFill>
                <a:hlinkClick r:id="rId3">
                  <a:extLst>
                    <a:ext uri="{A12FA001-AC4F-418D-AE19-62706E023703}">
                      <ahyp:hlinkClr val="tx"/>
                    </a:ext>
                  </a:extLst>
                </a:hlinkClick>
              </a:rPr>
              <a:t>Financial Aid Appeals (intro)</a:t>
            </a:r>
            <a:endParaRPr sz="1000">
              <a:solidFill>
                <a:srgbClr val="30AD64"/>
              </a:solidFill>
            </a:endParaRPr>
          </a:p>
          <a:p>
            <a:pPr indent="0" lvl="0" marL="0" rtl="0" algn="l">
              <a:lnSpc>
                <a:spcPct val="100000"/>
              </a:lnSpc>
              <a:spcBef>
                <a:spcPts val="0"/>
              </a:spcBef>
              <a:spcAft>
                <a:spcPts val="0"/>
              </a:spcAft>
              <a:buNone/>
            </a:pPr>
            <a:r>
              <a:t/>
            </a:r>
            <a:endParaRPr sz="1000">
              <a:solidFill>
                <a:srgbClr val="30AD64"/>
              </a:solidFill>
            </a:endParaRPr>
          </a:p>
          <a:p>
            <a:pPr indent="0" lvl="0" marL="0" rtl="0" algn="l">
              <a:lnSpc>
                <a:spcPct val="100000"/>
              </a:lnSpc>
              <a:spcBef>
                <a:spcPts val="0"/>
              </a:spcBef>
              <a:spcAft>
                <a:spcPts val="0"/>
              </a:spcAft>
              <a:buNone/>
            </a:pPr>
            <a:r>
              <a:rPr lang="en" sz="1300" u="sng">
                <a:solidFill>
                  <a:srgbClr val="30AD64"/>
                </a:solidFill>
                <a:hlinkClick r:id="rId4">
                  <a:extLst>
                    <a:ext uri="{A12FA001-AC4F-418D-AE19-62706E023703}">
                      <ahyp:hlinkClr val="tx"/>
                    </a:ext>
                  </a:extLst>
                </a:hlinkClick>
              </a:rPr>
              <a:t>Reasons/Strategies for Appealing</a:t>
            </a:r>
            <a:endParaRPr i="1" sz="1300">
              <a:solidFill>
                <a:srgbClr val="434343"/>
              </a:solidFill>
            </a:endParaRPr>
          </a:p>
          <a:p>
            <a:pPr indent="0" lvl="0" marL="0" rtl="0" algn="l">
              <a:lnSpc>
                <a:spcPct val="100000"/>
              </a:lnSpc>
              <a:spcBef>
                <a:spcPts val="0"/>
              </a:spcBef>
              <a:spcAft>
                <a:spcPts val="0"/>
              </a:spcAft>
              <a:buNone/>
            </a:pPr>
            <a:r>
              <a:t/>
            </a:r>
            <a:endParaRPr sz="1300">
              <a:solidFill>
                <a:srgbClr val="434343"/>
              </a:solidFill>
            </a:endParaRPr>
          </a:p>
          <a:p>
            <a:pPr indent="0" lvl="0" marL="0" rtl="0" algn="l">
              <a:spcBef>
                <a:spcPts val="1000"/>
              </a:spcBef>
              <a:spcAft>
                <a:spcPts val="0"/>
              </a:spcAft>
              <a:buNone/>
            </a:pPr>
            <a:r>
              <a:rPr b="1" lang="en" sz="1200"/>
              <a:t>Discuss</a:t>
            </a:r>
            <a:r>
              <a:rPr b="1" lang="en" sz="1200">
                <a:highlight>
                  <a:schemeClr val="lt1"/>
                </a:highlight>
              </a:rPr>
              <a:t>:</a:t>
            </a:r>
            <a:r>
              <a:rPr lang="en" sz="1200">
                <a:highlight>
                  <a:schemeClr val="lt1"/>
                </a:highlight>
              </a:rPr>
              <a:t> </a:t>
            </a:r>
            <a:endParaRPr sz="1000">
              <a:solidFill>
                <a:srgbClr val="595959"/>
              </a:solidFill>
            </a:endParaRPr>
          </a:p>
          <a:p>
            <a:pPr indent="0" lvl="0" marL="0" rtl="0" algn="l">
              <a:lnSpc>
                <a:spcPct val="100000"/>
              </a:lnSpc>
              <a:spcBef>
                <a:spcPts val="0"/>
              </a:spcBef>
              <a:spcAft>
                <a:spcPts val="0"/>
              </a:spcAft>
              <a:buNone/>
            </a:pPr>
            <a:r>
              <a:t/>
            </a:r>
            <a:endParaRPr b="1" sz="1000">
              <a:solidFill>
                <a:srgbClr val="434343"/>
              </a:solidFill>
            </a:endParaRPr>
          </a:p>
          <a:p>
            <a:pPr indent="0" lvl="0" marL="0" rtl="0" algn="l">
              <a:lnSpc>
                <a:spcPct val="100000"/>
              </a:lnSpc>
              <a:spcBef>
                <a:spcPts val="0"/>
              </a:spcBef>
              <a:spcAft>
                <a:spcPts val="0"/>
              </a:spcAft>
              <a:buNone/>
            </a:pPr>
            <a:r>
              <a:rPr lang="en" sz="1300"/>
              <a:t>What is a financial aid appeal?  (First question + video)</a:t>
            </a:r>
            <a:endParaRPr sz="1300"/>
          </a:p>
          <a:p>
            <a:pPr indent="0" lvl="0" marL="0" rtl="0" algn="l">
              <a:lnSpc>
                <a:spcPct val="100000"/>
              </a:lnSpc>
              <a:spcBef>
                <a:spcPts val="0"/>
              </a:spcBef>
              <a:spcAft>
                <a:spcPts val="0"/>
              </a:spcAft>
              <a:buNone/>
            </a:pPr>
            <a:r>
              <a:t/>
            </a:r>
            <a:endParaRPr sz="1300"/>
          </a:p>
          <a:p>
            <a:pPr indent="0" lvl="0" marL="0" rtl="0" algn="l">
              <a:lnSpc>
                <a:spcPct val="100000"/>
              </a:lnSpc>
              <a:spcBef>
                <a:spcPts val="0"/>
              </a:spcBef>
              <a:spcAft>
                <a:spcPts val="0"/>
              </a:spcAft>
              <a:buNone/>
            </a:pPr>
            <a:r>
              <a:rPr lang="en" sz="1300"/>
              <a:t>Who can/should appeal? (Second question + video)</a:t>
            </a:r>
            <a:endParaRPr sz="1300"/>
          </a:p>
          <a:p>
            <a:pPr indent="0" lvl="0" marL="0" rtl="0" algn="l">
              <a:lnSpc>
                <a:spcPct val="100000"/>
              </a:lnSpc>
              <a:spcBef>
                <a:spcPts val="0"/>
              </a:spcBef>
              <a:spcAft>
                <a:spcPts val="0"/>
              </a:spcAft>
              <a:buNone/>
            </a:pPr>
            <a:r>
              <a:t/>
            </a:r>
            <a:endParaRPr sz="1300"/>
          </a:p>
          <a:p>
            <a:pPr indent="0" lvl="0" marL="0" rtl="0" algn="l">
              <a:lnSpc>
                <a:spcPct val="100000"/>
              </a:lnSpc>
              <a:spcBef>
                <a:spcPts val="0"/>
              </a:spcBef>
              <a:spcAft>
                <a:spcPts val="0"/>
              </a:spcAft>
              <a:buNone/>
            </a:pPr>
            <a:r>
              <a:rPr lang="en" sz="1300"/>
              <a:t>In the next few sections, there is more guidance around how to appeal and write an effective appeal letter. Students can do this part on their own, at home. </a:t>
            </a:r>
            <a:endParaRPr sz="1200">
              <a:solidFill>
                <a:srgbClr val="434343"/>
              </a:solidFill>
            </a:endParaRPr>
          </a:p>
        </p:txBody>
      </p:sp>
      <p:sp>
        <p:nvSpPr>
          <p:cNvPr id="200" name="Google Shape;200;p29"/>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0"/>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Appeal 🤓</a:t>
            </a:r>
            <a:endParaRPr sz="4400"/>
          </a:p>
          <a:p>
            <a:pPr indent="0" lvl="0" marL="0" rtl="0" algn="l">
              <a:spcBef>
                <a:spcPts val="0"/>
              </a:spcBef>
              <a:spcAft>
                <a:spcPts val="0"/>
              </a:spcAft>
              <a:buNone/>
            </a:pPr>
            <a:r>
              <a:rPr lang="en">
                <a:solidFill>
                  <a:srgbClr val="F9C840"/>
                </a:solidFill>
              </a:rPr>
              <a:t>(Answers)</a:t>
            </a:r>
            <a:endParaRPr sz="44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sz="2400"/>
              <a:t>Appealing for more financial aid</a:t>
            </a:r>
            <a:endParaRPr sz="4400"/>
          </a:p>
        </p:txBody>
      </p:sp>
      <p:sp>
        <p:nvSpPr>
          <p:cNvPr id="206" name="Google Shape;206;p30"/>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595959"/>
                </a:solidFill>
              </a:rPr>
              <a:t>Have your students go to </a:t>
            </a:r>
            <a:r>
              <a:rPr lang="en" sz="1100" u="sng">
                <a:solidFill>
                  <a:srgbClr val="30AD64"/>
                </a:solidFill>
                <a:hlinkClick r:id="rId3">
                  <a:extLst>
                    <a:ext uri="{A12FA001-AC4F-418D-AE19-62706E023703}">
                      <ahyp:hlinkClr val="tx"/>
                    </a:ext>
                  </a:extLst>
                </a:hlinkClick>
              </a:rPr>
              <a:t>the “appeal” tab of Insights</a:t>
            </a:r>
            <a:r>
              <a:rPr lang="en" sz="1100">
                <a:solidFill>
                  <a:srgbClr val="595959"/>
                </a:solidFill>
              </a:rPr>
              <a:t> -- there, they’ll see embedded versions of the videos, as well as short paragraph descriptions to read. </a:t>
            </a:r>
            <a:endParaRPr sz="1100">
              <a:solidFill>
                <a:srgbClr val="595959"/>
              </a:solidFill>
            </a:endParaRPr>
          </a:p>
          <a:p>
            <a:pPr indent="0" lvl="0" marL="0" rtl="0" algn="l">
              <a:lnSpc>
                <a:spcPct val="100000"/>
              </a:lnSpc>
              <a:spcBef>
                <a:spcPts val="0"/>
              </a:spcBef>
              <a:spcAft>
                <a:spcPts val="0"/>
              </a:spcAft>
              <a:buNone/>
            </a:pPr>
            <a:r>
              <a:t/>
            </a:r>
            <a:endParaRPr b="1" sz="900">
              <a:solidFill>
                <a:srgbClr val="434343"/>
              </a:solidFill>
            </a:endParaRPr>
          </a:p>
          <a:p>
            <a:pPr indent="0" lvl="0" marL="0" rtl="0" algn="l">
              <a:lnSpc>
                <a:spcPct val="100000"/>
              </a:lnSpc>
              <a:spcBef>
                <a:spcPts val="0"/>
              </a:spcBef>
              <a:spcAft>
                <a:spcPts val="0"/>
              </a:spcAft>
              <a:buNone/>
            </a:pPr>
            <a:r>
              <a:rPr b="1" lang="en" sz="1200"/>
              <a:t>What is a financial aid appeal?  (First question + video)</a:t>
            </a:r>
            <a:endParaRPr b="1" sz="1200"/>
          </a:p>
          <a:p>
            <a:pPr indent="0" lvl="0" marL="0" rtl="0" algn="l">
              <a:lnSpc>
                <a:spcPct val="100000"/>
              </a:lnSpc>
              <a:spcBef>
                <a:spcPts val="0"/>
              </a:spcBef>
              <a:spcAft>
                <a:spcPts val="0"/>
              </a:spcAft>
              <a:buNone/>
            </a:pPr>
            <a:r>
              <a:rPr lang="en" sz="1200">
                <a:solidFill>
                  <a:srgbClr val="999999"/>
                </a:solidFill>
              </a:rPr>
              <a:t>A financial aid appeal is a request to your college to reconsider your financial aid package and offer you more aid. Think of the appeal process as a negotiation for more financial aid. </a:t>
            </a:r>
            <a:endParaRPr sz="900">
              <a:solidFill>
                <a:srgbClr val="999999"/>
              </a:solidFill>
            </a:endParaRPr>
          </a:p>
          <a:p>
            <a:pPr indent="0" lvl="0" marL="0" rtl="0" algn="l">
              <a:lnSpc>
                <a:spcPct val="100000"/>
              </a:lnSpc>
              <a:spcBef>
                <a:spcPts val="0"/>
              </a:spcBef>
              <a:spcAft>
                <a:spcPts val="0"/>
              </a:spcAft>
              <a:buNone/>
            </a:pPr>
            <a:r>
              <a:t/>
            </a:r>
            <a:endParaRPr sz="900">
              <a:solidFill>
                <a:schemeClr val="lt2"/>
              </a:solidFill>
            </a:endParaRPr>
          </a:p>
          <a:p>
            <a:pPr indent="0" lvl="0" marL="0" rtl="0" algn="l">
              <a:lnSpc>
                <a:spcPct val="100000"/>
              </a:lnSpc>
              <a:spcBef>
                <a:spcPts val="0"/>
              </a:spcBef>
              <a:spcAft>
                <a:spcPts val="0"/>
              </a:spcAft>
              <a:buNone/>
            </a:pPr>
            <a:r>
              <a:rPr b="1" lang="en" sz="1200"/>
              <a:t>Who can/should appeal? (Second question + video)</a:t>
            </a:r>
            <a:endParaRPr b="1" sz="900">
              <a:solidFill>
                <a:srgbClr val="595959"/>
              </a:solidFill>
            </a:endParaRPr>
          </a:p>
          <a:p>
            <a:pPr indent="0" lvl="0" marL="0" rtl="0" algn="l">
              <a:lnSpc>
                <a:spcPct val="100000"/>
              </a:lnSpc>
              <a:spcBef>
                <a:spcPts val="0"/>
              </a:spcBef>
              <a:spcAft>
                <a:spcPts val="0"/>
              </a:spcAft>
              <a:buNone/>
            </a:pPr>
            <a:r>
              <a:rPr lang="en" sz="1200">
                <a:solidFill>
                  <a:srgbClr val="999999"/>
                </a:solidFill>
              </a:rPr>
              <a:t>You have a good case to appeal if any of these are true: </a:t>
            </a:r>
            <a:endParaRPr sz="1200">
              <a:solidFill>
                <a:srgbClr val="999999"/>
              </a:solidFill>
            </a:endParaRPr>
          </a:p>
          <a:p>
            <a:pPr indent="-288925" lvl="0" marL="457200" rtl="0" algn="l">
              <a:lnSpc>
                <a:spcPct val="100000"/>
              </a:lnSpc>
              <a:spcBef>
                <a:spcPts val="0"/>
              </a:spcBef>
              <a:spcAft>
                <a:spcPts val="0"/>
              </a:spcAft>
              <a:buClr>
                <a:schemeClr val="lt2"/>
              </a:buClr>
              <a:buSzPts val="950"/>
              <a:buAutoNum type="arabicPeriod"/>
            </a:pPr>
            <a:r>
              <a:rPr lang="en" sz="1200">
                <a:solidFill>
                  <a:srgbClr val="999999"/>
                </a:solidFill>
              </a:rPr>
              <a:t>You got accepted to a more prestigious college, of the same type</a:t>
            </a:r>
            <a:endParaRPr sz="1200">
              <a:solidFill>
                <a:srgbClr val="999999"/>
              </a:solidFill>
            </a:endParaRPr>
          </a:p>
          <a:p>
            <a:pPr indent="-288925" lvl="0" marL="457200" rtl="0" algn="l">
              <a:lnSpc>
                <a:spcPct val="100000"/>
              </a:lnSpc>
              <a:spcBef>
                <a:spcPts val="0"/>
              </a:spcBef>
              <a:spcAft>
                <a:spcPts val="0"/>
              </a:spcAft>
              <a:buClr>
                <a:schemeClr val="lt2"/>
              </a:buClr>
              <a:buSzPts val="950"/>
              <a:buAutoNum type="arabicPeriod"/>
            </a:pPr>
            <a:r>
              <a:rPr lang="en" sz="1200">
                <a:solidFill>
                  <a:srgbClr val="999999"/>
                </a:solidFill>
              </a:rPr>
              <a:t>You got a better price from a similarly-ranked college, of the same type.</a:t>
            </a:r>
            <a:endParaRPr sz="1200">
              <a:solidFill>
                <a:srgbClr val="999999"/>
              </a:solidFill>
            </a:endParaRPr>
          </a:p>
          <a:p>
            <a:pPr indent="-288925" lvl="0" marL="457200" rtl="0" algn="l">
              <a:lnSpc>
                <a:spcPct val="100000"/>
              </a:lnSpc>
              <a:spcBef>
                <a:spcPts val="0"/>
              </a:spcBef>
              <a:spcAft>
                <a:spcPts val="0"/>
              </a:spcAft>
              <a:buClr>
                <a:schemeClr val="lt2"/>
              </a:buClr>
              <a:buSzPts val="950"/>
              <a:buAutoNum type="arabicPeriod"/>
            </a:pPr>
            <a:r>
              <a:rPr lang="en" sz="1200">
                <a:solidFill>
                  <a:srgbClr val="999999"/>
                </a:solidFill>
              </a:rPr>
              <a:t>You had a change in financial circumstances, from what you reported on the FAFSA, which might be: </a:t>
            </a:r>
            <a:endParaRPr sz="1200">
              <a:solidFill>
                <a:srgbClr val="999999"/>
              </a:solidFill>
            </a:endParaRPr>
          </a:p>
          <a:p>
            <a:pPr indent="-285750" lvl="0" marL="914400" rtl="0" algn="l">
              <a:lnSpc>
                <a:spcPct val="100000"/>
              </a:lnSpc>
              <a:spcBef>
                <a:spcPts val="0"/>
              </a:spcBef>
              <a:spcAft>
                <a:spcPts val="0"/>
              </a:spcAft>
              <a:buClr>
                <a:schemeClr val="lt2"/>
              </a:buClr>
              <a:buSzPts val="900"/>
              <a:buChar char="●"/>
            </a:pPr>
            <a:r>
              <a:rPr lang="en" sz="1200">
                <a:solidFill>
                  <a:srgbClr val="999999"/>
                </a:solidFill>
              </a:rPr>
              <a:t>Reduction in income, OR</a:t>
            </a:r>
            <a:endParaRPr sz="1200">
              <a:solidFill>
                <a:srgbClr val="999999"/>
              </a:solidFill>
            </a:endParaRPr>
          </a:p>
          <a:p>
            <a:pPr indent="-285750" lvl="0" marL="914400" rtl="0" algn="l">
              <a:lnSpc>
                <a:spcPct val="100000"/>
              </a:lnSpc>
              <a:spcBef>
                <a:spcPts val="0"/>
              </a:spcBef>
              <a:spcAft>
                <a:spcPts val="0"/>
              </a:spcAft>
              <a:buClr>
                <a:schemeClr val="lt2"/>
              </a:buClr>
              <a:buSzPts val="900"/>
              <a:buChar char="●"/>
            </a:pPr>
            <a:r>
              <a:rPr lang="en" sz="1200">
                <a:solidFill>
                  <a:srgbClr val="999999"/>
                </a:solidFill>
              </a:rPr>
              <a:t>Increase in expenses</a:t>
            </a:r>
            <a:endParaRPr sz="1200">
              <a:solidFill>
                <a:srgbClr val="999999"/>
              </a:solidFill>
            </a:endParaRPr>
          </a:p>
          <a:p>
            <a:pPr indent="0" lvl="0" marL="0" rtl="0" algn="l">
              <a:lnSpc>
                <a:spcPct val="100000"/>
              </a:lnSpc>
              <a:spcBef>
                <a:spcPts val="0"/>
              </a:spcBef>
              <a:spcAft>
                <a:spcPts val="0"/>
              </a:spcAft>
              <a:buNone/>
            </a:pPr>
            <a:r>
              <a:rPr lang="en" sz="1200">
                <a:solidFill>
                  <a:srgbClr val="999999"/>
                </a:solidFill>
              </a:rPr>
              <a:t>You can theoretically appeal even if none of these cases are relevant for you, but you have a lower chance of getting any extra money. </a:t>
            </a:r>
            <a:endParaRPr b="1" sz="1100">
              <a:solidFill>
                <a:srgbClr val="434343"/>
              </a:solidFill>
            </a:endParaRPr>
          </a:p>
        </p:txBody>
      </p:sp>
      <p:sp>
        <p:nvSpPr>
          <p:cNvPr id="207" name="Google Shape;207;p30"/>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31"/>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Practical Exercise</a:t>
            </a:r>
            <a:r>
              <a:rPr lang="en" sz="4400"/>
              <a:t> 💬 </a:t>
            </a:r>
            <a:endParaRPr sz="44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sz="2400"/>
              <a:t>Your practical action plan</a:t>
            </a:r>
            <a:endParaRPr sz="2400"/>
          </a:p>
        </p:txBody>
      </p:sp>
      <p:sp>
        <p:nvSpPr>
          <p:cNvPr id="213" name="Google Shape;213;p31"/>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1100">
                <a:solidFill>
                  <a:srgbClr val="434343"/>
                </a:solidFill>
              </a:rPr>
              <a:t>Your practical action plan</a:t>
            </a:r>
            <a:endParaRPr b="1" sz="1100">
              <a:solidFill>
                <a:srgbClr val="434343"/>
              </a:solidFill>
            </a:endParaRPr>
          </a:p>
          <a:p>
            <a:pPr indent="0" lvl="0" marL="0" rtl="0" algn="l">
              <a:lnSpc>
                <a:spcPct val="100000"/>
              </a:lnSpc>
              <a:spcBef>
                <a:spcPts val="0"/>
              </a:spcBef>
              <a:spcAft>
                <a:spcPts val="0"/>
              </a:spcAft>
              <a:buNone/>
            </a:pPr>
            <a:r>
              <a:rPr lang="en" sz="1100">
                <a:solidFill>
                  <a:srgbClr val="595959"/>
                </a:solidFill>
              </a:rPr>
              <a:t>Based on what you learned today, write a list of actionable things you want to do, either to help you make your final decision about college </a:t>
            </a:r>
            <a:r>
              <a:rPr b="1" lang="en" sz="1100">
                <a:solidFill>
                  <a:srgbClr val="595959"/>
                </a:solidFill>
              </a:rPr>
              <a:t>or </a:t>
            </a:r>
            <a:r>
              <a:rPr lang="en" sz="1100">
                <a:solidFill>
                  <a:srgbClr val="595959"/>
                </a:solidFill>
              </a:rPr>
              <a:t>to help make college more affordable to you. </a:t>
            </a:r>
            <a:endParaRPr sz="1100">
              <a:solidFill>
                <a:srgbClr val="595959"/>
              </a:solidFill>
            </a:endParaRPr>
          </a:p>
          <a:p>
            <a:pPr indent="0" lvl="0" marL="0" rtl="0" algn="l">
              <a:lnSpc>
                <a:spcPct val="100000"/>
              </a:lnSpc>
              <a:spcBef>
                <a:spcPts val="0"/>
              </a:spcBef>
              <a:spcAft>
                <a:spcPts val="0"/>
              </a:spcAft>
              <a:buNone/>
            </a:pPr>
            <a:r>
              <a:t/>
            </a:r>
            <a:endParaRPr sz="1100">
              <a:solidFill>
                <a:srgbClr val="595959"/>
              </a:solidFill>
            </a:endParaRPr>
          </a:p>
          <a:p>
            <a:pPr indent="0" lvl="0" marL="0" rtl="0" algn="l">
              <a:lnSpc>
                <a:spcPct val="100000"/>
              </a:lnSpc>
              <a:spcBef>
                <a:spcPts val="0"/>
              </a:spcBef>
              <a:spcAft>
                <a:spcPts val="0"/>
              </a:spcAft>
              <a:buNone/>
            </a:pPr>
            <a:r>
              <a:rPr lang="en" sz="1100">
                <a:solidFill>
                  <a:srgbClr val="595959"/>
                </a:solidFill>
              </a:rPr>
              <a:t>Examples of things students might add to their list: </a:t>
            </a:r>
            <a:endParaRPr sz="1100">
              <a:solidFill>
                <a:srgbClr val="595959"/>
              </a:solidFill>
            </a:endParaRPr>
          </a:p>
          <a:p>
            <a:pPr indent="-298450" lvl="0" marL="457200" rtl="0" algn="l">
              <a:lnSpc>
                <a:spcPct val="100000"/>
              </a:lnSpc>
              <a:spcBef>
                <a:spcPts val="0"/>
              </a:spcBef>
              <a:spcAft>
                <a:spcPts val="0"/>
              </a:spcAft>
              <a:buClr>
                <a:srgbClr val="595959"/>
              </a:buClr>
              <a:buSzPts val="1100"/>
              <a:buChar char="●"/>
            </a:pPr>
            <a:r>
              <a:rPr lang="en" sz="1100">
                <a:solidFill>
                  <a:srgbClr val="595959"/>
                </a:solidFill>
              </a:rPr>
              <a:t>Apply for financial aid (FAFSA, CSS Profile, or state aid portal)</a:t>
            </a:r>
            <a:r>
              <a:rPr lang="en" sz="1100">
                <a:solidFill>
                  <a:srgbClr val="595959"/>
                </a:solidFill>
              </a:rPr>
              <a:t> </a:t>
            </a:r>
            <a:r>
              <a:rPr lang="en" sz="1100">
                <a:solidFill>
                  <a:srgbClr val="999999"/>
                </a:solidFill>
              </a:rPr>
              <a:t>- NOTE: This is probably the #1 most important thing, if a student hasn’t done this yet!</a:t>
            </a:r>
            <a:endParaRPr sz="1100">
              <a:solidFill>
                <a:srgbClr val="999999"/>
              </a:solidFill>
            </a:endParaRPr>
          </a:p>
          <a:p>
            <a:pPr indent="-298450" lvl="0" marL="457200" rtl="0" algn="l">
              <a:lnSpc>
                <a:spcPct val="100000"/>
              </a:lnSpc>
              <a:spcBef>
                <a:spcPts val="0"/>
              </a:spcBef>
              <a:spcAft>
                <a:spcPts val="0"/>
              </a:spcAft>
              <a:buClr>
                <a:srgbClr val="595959"/>
              </a:buClr>
              <a:buSzPts val="1100"/>
              <a:buChar char="●"/>
            </a:pPr>
            <a:r>
              <a:rPr lang="en" sz="1100">
                <a:solidFill>
                  <a:srgbClr val="595959"/>
                </a:solidFill>
              </a:rPr>
              <a:t>Decide on a college, taking into consideration the costs</a:t>
            </a:r>
            <a:endParaRPr sz="1100">
              <a:solidFill>
                <a:srgbClr val="595959"/>
              </a:solidFill>
            </a:endParaRPr>
          </a:p>
          <a:p>
            <a:pPr indent="-298450" lvl="0" marL="457200" rtl="0" algn="l">
              <a:lnSpc>
                <a:spcPct val="100000"/>
              </a:lnSpc>
              <a:spcBef>
                <a:spcPts val="0"/>
              </a:spcBef>
              <a:spcAft>
                <a:spcPts val="0"/>
              </a:spcAft>
              <a:buClr>
                <a:srgbClr val="595959"/>
              </a:buClr>
              <a:buSzPts val="1100"/>
              <a:buChar char="●"/>
            </a:pPr>
            <a:r>
              <a:rPr lang="en" sz="1100">
                <a:solidFill>
                  <a:srgbClr val="595959"/>
                </a:solidFill>
              </a:rPr>
              <a:t>Look for student jobs (either part-time during the school year, OR for full-time during the summer) </a:t>
            </a:r>
            <a:r>
              <a:rPr lang="en" sz="1100">
                <a:solidFill>
                  <a:srgbClr val="595959"/>
                </a:solidFill>
              </a:rPr>
              <a:t>- </a:t>
            </a:r>
            <a:r>
              <a:rPr lang="en" sz="1100">
                <a:solidFill>
                  <a:srgbClr val="999999"/>
                </a:solidFill>
              </a:rPr>
              <a:t>NOTE: ideally, students should have a “goal amount” that they are trying to earn before college begins</a:t>
            </a:r>
            <a:endParaRPr sz="1100">
              <a:solidFill>
                <a:srgbClr val="999999"/>
              </a:solidFill>
            </a:endParaRPr>
          </a:p>
          <a:p>
            <a:pPr indent="-298450" lvl="0" marL="457200" rtl="0" algn="l">
              <a:lnSpc>
                <a:spcPct val="100000"/>
              </a:lnSpc>
              <a:spcBef>
                <a:spcPts val="0"/>
              </a:spcBef>
              <a:spcAft>
                <a:spcPts val="0"/>
              </a:spcAft>
              <a:buClr>
                <a:srgbClr val="545454"/>
              </a:buClr>
              <a:buSzPts val="1100"/>
              <a:buChar char="●"/>
            </a:pPr>
            <a:r>
              <a:rPr lang="en" sz="1100">
                <a:solidFill>
                  <a:srgbClr val="545454"/>
                </a:solidFill>
              </a:rPr>
              <a:t>Speak to my parents or other family members about their likely contributions</a:t>
            </a:r>
            <a:endParaRPr sz="1100">
              <a:solidFill>
                <a:srgbClr val="545454"/>
              </a:solidFill>
            </a:endParaRPr>
          </a:p>
          <a:p>
            <a:pPr indent="-298450" lvl="0" marL="457200" rtl="0" algn="l">
              <a:lnSpc>
                <a:spcPct val="100000"/>
              </a:lnSpc>
              <a:spcBef>
                <a:spcPts val="0"/>
              </a:spcBef>
              <a:spcAft>
                <a:spcPts val="0"/>
              </a:spcAft>
              <a:buClr>
                <a:srgbClr val="595959"/>
              </a:buClr>
              <a:buSzPts val="1100"/>
              <a:buChar char="●"/>
            </a:pPr>
            <a:r>
              <a:rPr lang="en" sz="1100">
                <a:solidFill>
                  <a:srgbClr val="595959"/>
                </a:solidFill>
              </a:rPr>
              <a:t>Work on my appeal letter(s) and submit them</a:t>
            </a:r>
            <a:endParaRPr sz="1100">
              <a:solidFill>
                <a:srgbClr val="595959"/>
              </a:solidFill>
            </a:endParaRPr>
          </a:p>
          <a:p>
            <a:pPr indent="-298450" lvl="0" marL="457200" rtl="0" algn="l">
              <a:lnSpc>
                <a:spcPct val="100000"/>
              </a:lnSpc>
              <a:spcBef>
                <a:spcPts val="0"/>
              </a:spcBef>
              <a:spcAft>
                <a:spcPts val="0"/>
              </a:spcAft>
              <a:buClr>
                <a:srgbClr val="595959"/>
              </a:buClr>
              <a:buSzPts val="1100"/>
              <a:buChar char="●"/>
            </a:pPr>
            <a:r>
              <a:rPr lang="en" sz="1100">
                <a:solidFill>
                  <a:srgbClr val="595959"/>
                </a:solidFill>
              </a:rPr>
              <a:t>Apply to more scholarships </a:t>
            </a:r>
            <a:r>
              <a:rPr lang="en" sz="1100">
                <a:solidFill>
                  <a:srgbClr val="595959"/>
                </a:solidFill>
              </a:rPr>
              <a:t>-</a:t>
            </a:r>
            <a:r>
              <a:rPr lang="en" sz="1100">
                <a:solidFill>
                  <a:srgbClr val="999999"/>
                </a:solidFill>
              </a:rPr>
              <a:t> NOTE: ideally, students should come up with an achievable goal, e.g. “apply to 1 scholarship every 2 weeks” or “apply to 5 scholarships before summer starts”</a:t>
            </a:r>
            <a:endParaRPr sz="1100">
              <a:solidFill>
                <a:srgbClr val="999999"/>
              </a:solidFill>
            </a:endParaRPr>
          </a:p>
          <a:p>
            <a:pPr indent="-298450" lvl="0" marL="457200" rtl="0" algn="l">
              <a:lnSpc>
                <a:spcPct val="100000"/>
              </a:lnSpc>
              <a:spcBef>
                <a:spcPts val="0"/>
              </a:spcBef>
              <a:spcAft>
                <a:spcPts val="0"/>
              </a:spcAft>
              <a:buClr>
                <a:srgbClr val="595959"/>
              </a:buClr>
              <a:buSzPts val="1100"/>
              <a:buChar char="●"/>
            </a:pPr>
            <a:r>
              <a:rPr lang="en" sz="1100">
                <a:solidFill>
                  <a:srgbClr val="595959"/>
                </a:solidFill>
              </a:rPr>
              <a:t>Look for private student loans </a:t>
            </a:r>
            <a:r>
              <a:rPr lang="en" sz="1100">
                <a:solidFill>
                  <a:srgbClr val="595959"/>
                </a:solidFill>
              </a:rPr>
              <a:t>- </a:t>
            </a:r>
            <a:r>
              <a:rPr lang="en" sz="1100">
                <a:solidFill>
                  <a:srgbClr val="999999"/>
                </a:solidFill>
              </a:rPr>
              <a:t>NOTE: We recommend that students check out the “Loans” tab of the Insights product, to first learn more about how student loans work.</a:t>
            </a:r>
            <a:endParaRPr sz="1400">
              <a:solidFill>
                <a:srgbClr val="999999"/>
              </a:solidFill>
            </a:endParaRPr>
          </a:p>
        </p:txBody>
      </p:sp>
      <p:sp>
        <p:nvSpPr>
          <p:cNvPr id="214" name="Google Shape;214;p31"/>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7"/>
          <p:cNvSpPr txBox="1"/>
          <p:nvPr>
            <p:ph type="ctrTitle"/>
          </p:nvPr>
        </p:nvSpPr>
        <p:spPr>
          <a:xfrm>
            <a:off x="411175" y="644300"/>
            <a:ext cx="8282400" cy="2109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5800"/>
              <a:t>Comparing Financial Aid Offers</a:t>
            </a:r>
            <a:endParaRPr sz="5800"/>
          </a:p>
        </p:txBody>
      </p:sp>
      <p:sp>
        <p:nvSpPr>
          <p:cNvPr id="104" name="Google Shape;104;p17"/>
          <p:cNvSpPr txBox="1"/>
          <p:nvPr>
            <p:ph idx="1" type="subTitle"/>
          </p:nvPr>
        </p:nvSpPr>
        <p:spPr>
          <a:xfrm>
            <a:off x="411175" y="3398250"/>
            <a:ext cx="8282400" cy="1260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607D8B"/>
                </a:solidFill>
              </a:rPr>
              <a:t>in collaboration with Going Merry</a:t>
            </a:r>
            <a:endParaRPr>
              <a:solidFill>
                <a:srgbClr val="607D8B"/>
              </a:solidFill>
            </a:endParaRPr>
          </a:p>
        </p:txBody>
      </p:sp>
      <p:sp>
        <p:nvSpPr>
          <p:cNvPr id="105" name="Google Shape;105;p17"/>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8"/>
          <p:cNvSpPr txBox="1"/>
          <p:nvPr>
            <p:ph type="title"/>
          </p:nvPr>
        </p:nvSpPr>
        <p:spPr>
          <a:xfrm>
            <a:off x="1646825" y="296575"/>
            <a:ext cx="7185300" cy="597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Learning Objectives</a:t>
            </a:r>
            <a:endParaRPr/>
          </a:p>
        </p:txBody>
      </p:sp>
      <p:sp>
        <p:nvSpPr>
          <p:cNvPr id="111" name="Google Shape;111;p18"/>
          <p:cNvSpPr txBox="1"/>
          <p:nvPr>
            <p:ph idx="1" type="body"/>
          </p:nvPr>
        </p:nvSpPr>
        <p:spPr>
          <a:xfrm>
            <a:off x="311700" y="1440851"/>
            <a:ext cx="8520600" cy="2999400"/>
          </a:xfrm>
          <a:prstGeom prst="rect">
            <a:avLst/>
          </a:prstGeom>
        </p:spPr>
        <p:txBody>
          <a:bodyPr anchorCtr="0" anchor="t" bIns="91425" lIns="91425" spcFirstLastPara="1" rIns="91425" wrap="square" tIns="91425">
            <a:noAutofit/>
          </a:bodyPr>
          <a:lstStyle/>
          <a:p>
            <a:pPr indent="-342900" lvl="0" marL="457200" rtl="0" algn="l">
              <a:spcBef>
                <a:spcPts val="1000"/>
              </a:spcBef>
              <a:spcAft>
                <a:spcPts val="0"/>
              </a:spcAft>
              <a:buClr>
                <a:schemeClr val="lt1"/>
              </a:buClr>
              <a:buSzPts val="1800"/>
              <a:buChar char="●"/>
            </a:pPr>
            <a:r>
              <a:rPr lang="en">
                <a:solidFill>
                  <a:schemeClr val="lt1"/>
                </a:solidFill>
              </a:rPr>
              <a:t>Today, we will go over:</a:t>
            </a:r>
            <a:endParaRPr>
              <a:solidFill>
                <a:schemeClr val="lt1"/>
              </a:solidFill>
            </a:endParaRPr>
          </a:p>
          <a:p>
            <a:pPr indent="-330200" lvl="1" marL="914400" marR="0" rtl="0" algn="l">
              <a:lnSpc>
                <a:spcPct val="115000"/>
              </a:lnSpc>
              <a:spcBef>
                <a:spcPts val="0"/>
              </a:spcBef>
              <a:spcAft>
                <a:spcPts val="0"/>
              </a:spcAft>
              <a:buClr>
                <a:schemeClr val="lt1"/>
              </a:buClr>
              <a:buSzPts val="1600"/>
              <a:buChar char="○"/>
            </a:pPr>
            <a:r>
              <a:rPr lang="en">
                <a:solidFill>
                  <a:schemeClr val="lt1"/>
                </a:solidFill>
              </a:rPr>
              <a:t>How to compare your aid offers</a:t>
            </a:r>
            <a:endParaRPr>
              <a:solidFill>
                <a:schemeClr val="lt1"/>
              </a:solidFill>
            </a:endParaRPr>
          </a:p>
          <a:p>
            <a:pPr indent="-330200" lvl="1" marL="914400" marR="0" rtl="0" algn="l">
              <a:lnSpc>
                <a:spcPct val="115000"/>
              </a:lnSpc>
              <a:spcBef>
                <a:spcPts val="0"/>
              </a:spcBef>
              <a:spcAft>
                <a:spcPts val="0"/>
              </a:spcAft>
              <a:buClr>
                <a:schemeClr val="lt1"/>
              </a:buClr>
              <a:buSzPts val="1600"/>
              <a:buChar char="○"/>
            </a:pPr>
            <a:r>
              <a:rPr lang="en">
                <a:solidFill>
                  <a:schemeClr val="lt1"/>
                </a:solidFill>
              </a:rPr>
              <a:t>How to use Going Merry Insights to calculate the “true costs” of college attendance</a:t>
            </a:r>
            <a:endParaRPr>
              <a:solidFill>
                <a:schemeClr val="lt1"/>
              </a:solidFill>
            </a:endParaRPr>
          </a:p>
          <a:p>
            <a:pPr indent="-330200" lvl="1" marL="914400" marR="0" rtl="0" algn="l">
              <a:lnSpc>
                <a:spcPct val="115000"/>
              </a:lnSpc>
              <a:spcBef>
                <a:spcPts val="0"/>
              </a:spcBef>
              <a:spcAft>
                <a:spcPts val="0"/>
              </a:spcAft>
              <a:buClr>
                <a:schemeClr val="lt1"/>
              </a:buClr>
              <a:buSzPts val="1600"/>
              <a:buChar char="○"/>
            </a:pPr>
            <a:r>
              <a:rPr lang="en">
                <a:solidFill>
                  <a:schemeClr val="lt1"/>
                </a:solidFill>
              </a:rPr>
              <a:t>What a “financial gap” is and why it matters</a:t>
            </a:r>
            <a:endParaRPr>
              <a:solidFill>
                <a:schemeClr val="lt1"/>
              </a:solidFill>
            </a:endParaRPr>
          </a:p>
          <a:p>
            <a:pPr indent="-330200" lvl="1" marL="914400" marR="0" rtl="0" algn="l">
              <a:lnSpc>
                <a:spcPct val="115000"/>
              </a:lnSpc>
              <a:spcBef>
                <a:spcPts val="0"/>
              </a:spcBef>
              <a:spcAft>
                <a:spcPts val="0"/>
              </a:spcAft>
              <a:buClr>
                <a:schemeClr val="lt1"/>
              </a:buClr>
              <a:buSzPts val="1600"/>
              <a:buChar char="○"/>
            </a:pPr>
            <a:r>
              <a:rPr lang="en">
                <a:solidFill>
                  <a:schemeClr val="lt1"/>
                </a:solidFill>
              </a:rPr>
              <a:t>What a financial aid appeal is, and whether you should do it</a:t>
            </a:r>
            <a:endParaRPr>
              <a:solidFill>
                <a:schemeClr val="lt1"/>
              </a:solidFill>
            </a:endParaRPr>
          </a:p>
        </p:txBody>
      </p:sp>
      <p:sp>
        <p:nvSpPr>
          <p:cNvPr id="112" name="Google Shape;112;p18"/>
          <p:cNvSpPr txBox="1"/>
          <p:nvPr>
            <p:ph idx="12" type="sldNum"/>
          </p:nvPr>
        </p:nvSpPr>
        <p:spPr>
          <a:xfrm>
            <a:off x="8472450" y="4756297"/>
            <a:ext cx="548700" cy="300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cxnSp>
        <p:nvCxnSpPr>
          <p:cNvPr id="113" name="Google Shape;113;p18"/>
          <p:cNvCxnSpPr/>
          <p:nvPr/>
        </p:nvCxnSpPr>
        <p:spPr>
          <a:xfrm>
            <a:off x="-64925" y="1048450"/>
            <a:ext cx="9235200" cy="0"/>
          </a:xfrm>
          <a:prstGeom prst="straightConnector1">
            <a:avLst/>
          </a:prstGeom>
          <a:noFill/>
          <a:ln cap="flat" cmpd="sng" w="38100">
            <a:solidFill>
              <a:srgbClr val="FFFFFF"/>
            </a:solidFill>
            <a:prstDash val="solid"/>
            <a:round/>
            <a:headEnd len="med" w="med" type="none"/>
            <a:tailEnd len="med" w="med" type="none"/>
          </a:ln>
        </p:spPr>
      </p:cxnSp>
      <p:sp>
        <p:nvSpPr>
          <p:cNvPr id="114" name="Google Shape;114;p18"/>
          <p:cNvSpPr/>
          <p:nvPr/>
        </p:nvSpPr>
        <p:spPr>
          <a:xfrm>
            <a:off x="359163" y="102013"/>
            <a:ext cx="1139100" cy="1139100"/>
          </a:xfrm>
          <a:prstGeom prst="ellipse">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5" name="Google Shape;115;p18"/>
          <p:cNvPicPr preferRelativeResize="0"/>
          <p:nvPr/>
        </p:nvPicPr>
        <p:blipFill>
          <a:blip r:embed="rId3">
            <a:alphaModFix/>
          </a:blip>
          <a:stretch>
            <a:fillRect/>
          </a:stretch>
        </p:blipFill>
        <p:spPr>
          <a:xfrm>
            <a:off x="546238" y="232602"/>
            <a:ext cx="764925" cy="8779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9"/>
          <p:cNvSpPr txBox="1"/>
          <p:nvPr>
            <p:ph type="title"/>
          </p:nvPr>
        </p:nvSpPr>
        <p:spPr>
          <a:xfrm>
            <a:off x="490250" y="1635550"/>
            <a:ext cx="5678100" cy="2979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6000"/>
              <a:t>Types of Financial Aid</a:t>
            </a:r>
            <a:endParaRPr sz="6000"/>
          </a:p>
        </p:txBody>
      </p:sp>
      <p:sp>
        <p:nvSpPr>
          <p:cNvPr id="121" name="Google Shape;121;p19"/>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122" name="Google Shape;122;p19"/>
          <p:cNvSpPr txBox="1"/>
          <p:nvPr>
            <p:ph type="title"/>
          </p:nvPr>
        </p:nvSpPr>
        <p:spPr>
          <a:xfrm>
            <a:off x="490250" y="896850"/>
            <a:ext cx="3593100" cy="524400"/>
          </a:xfrm>
          <a:prstGeom prst="rect">
            <a:avLst/>
          </a:prstGeom>
          <a:solidFill>
            <a:srgbClr val="30AD64"/>
          </a:solidFill>
        </p:spPr>
        <p:txBody>
          <a:bodyPr anchorCtr="0" anchor="t" bIns="91425" lIns="91425" spcFirstLastPara="1" rIns="91425" wrap="square" tIns="91425">
            <a:noAutofit/>
          </a:bodyPr>
          <a:lstStyle/>
          <a:p>
            <a:pPr indent="0" lvl="0" marL="0" rtl="0" algn="l">
              <a:spcBef>
                <a:spcPts val="0"/>
              </a:spcBef>
              <a:spcAft>
                <a:spcPts val="0"/>
              </a:spcAft>
              <a:buNone/>
            </a:pPr>
            <a:r>
              <a:rPr lang="en" sz="2400">
                <a:latin typeface="Montserrat"/>
                <a:ea typeface="Montserrat"/>
                <a:cs typeface="Montserrat"/>
                <a:sym typeface="Montserrat"/>
              </a:rPr>
              <a:t>FIRST THINGS FIRST...</a:t>
            </a:r>
            <a:endParaRPr sz="2400">
              <a:latin typeface="Montserrat"/>
              <a:ea typeface="Montserrat"/>
              <a:cs typeface="Montserrat"/>
              <a:sym typeface="Montserra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0"/>
          <p:cNvSpPr txBox="1"/>
          <p:nvPr>
            <p:ph type="title"/>
          </p:nvPr>
        </p:nvSpPr>
        <p:spPr>
          <a:xfrm>
            <a:off x="311700" y="214850"/>
            <a:ext cx="8382600" cy="597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b="1" lang="en">
                <a:latin typeface="Montserrat"/>
                <a:ea typeface="Montserrat"/>
                <a:cs typeface="Montserrat"/>
                <a:sym typeface="Montserrat"/>
              </a:rPr>
              <a:t>Types of financial aid</a:t>
            </a:r>
            <a:endParaRPr b="1">
              <a:latin typeface="Montserrat"/>
              <a:ea typeface="Montserrat"/>
              <a:cs typeface="Montserrat"/>
              <a:sym typeface="Montserrat"/>
            </a:endParaRPr>
          </a:p>
        </p:txBody>
      </p:sp>
      <p:sp>
        <p:nvSpPr>
          <p:cNvPr id="128" name="Google Shape;128;p20"/>
          <p:cNvSpPr txBox="1"/>
          <p:nvPr>
            <p:ph idx="1" type="body"/>
          </p:nvPr>
        </p:nvSpPr>
        <p:spPr>
          <a:xfrm>
            <a:off x="719425" y="921475"/>
            <a:ext cx="2643600" cy="3688500"/>
          </a:xfrm>
          <a:prstGeom prst="rect">
            <a:avLst/>
          </a:prstGeom>
        </p:spPr>
        <p:txBody>
          <a:bodyPr anchorCtr="0" anchor="t" bIns="91425" lIns="91425" spcFirstLastPara="1" rIns="91425" wrap="square" tIns="91425">
            <a:noAutofit/>
          </a:bodyPr>
          <a:lstStyle/>
          <a:p>
            <a:pPr indent="0" lvl="0" marL="0" rtl="0" algn="l">
              <a:spcBef>
                <a:spcPts val="1000"/>
              </a:spcBef>
              <a:spcAft>
                <a:spcPts val="0"/>
              </a:spcAft>
              <a:buNone/>
            </a:pPr>
            <a:r>
              <a:t/>
            </a:r>
            <a:endParaRPr sz="1600"/>
          </a:p>
          <a:p>
            <a:pPr indent="0" lvl="0" marL="0" rtl="0" algn="l">
              <a:spcBef>
                <a:spcPts val="1000"/>
              </a:spcBef>
              <a:spcAft>
                <a:spcPts val="0"/>
              </a:spcAft>
              <a:buNone/>
            </a:pPr>
            <a:r>
              <a:t/>
            </a:r>
            <a:endParaRPr sz="1600"/>
          </a:p>
          <a:p>
            <a:pPr indent="0" lvl="0" marL="0" rtl="0" algn="l">
              <a:spcBef>
                <a:spcPts val="1000"/>
              </a:spcBef>
              <a:spcAft>
                <a:spcPts val="0"/>
              </a:spcAft>
              <a:buNone/>
            </a:pPr>
            <a:r>
              <a:t/>
            </a:r>
            <a:endParaRPr/>
          </a:p>
        </p:txBody>
      </p:sp>
      <p:sp>
        <p:nvSpPr>
          <p:cNvPr id="129" name="Google Shape;129;p20"/>
          <p:cNvSpPr txBox="1"/>
          <p:nvPr>
            <p:ph idx="12" type="sldNum"/>
          </p:nvPr>
        </p:nvSpPr>
        <p:spPr>
          <a:xfrm>
            <a:off x="8472450" y="4756297"/>
            <a:ext cx="548700" cy="300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130" name="Google Shape;130;p20"/>
          <p:cNvSpPr/>
          <p:nvPr/>
        </p:nvSpPr>
        <p:spPr>
          <a:xfrm>
            <a:off x="420600" y="1011675"/>
            <a:ext cx="2354700" cy="1293000"/>
          </a:xfrm>
          <a:prstGeom prst="roundRect">
            <a:avLst>
              <a:gd fmla="val 16667" name="adj"/>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1700"/>
              <a:t>Grants &amp; scholarships</a:t>
            </a:r>
            <a:endParaRPr b="1" sz="1700"/>
          </a:p>
        </p:txBody>
      </p:sp>
      <p:sp>
        <p:nvSpPr>
          <p:cNvPr id="131" name="Google Shape;131;p20"/>
          <p:cNvSpPr/>
          <p:nvPr/>
        </p:nvSpPr>
        <p:spPr>
          <a:xfrm>
            <a:off x="2976675" y="1011675"/>
            <a:ext cx="2354700" cy="1293000"/>
          </a:xfrm>
          <a:prstGeom prst="roundRect">
            <a:avLst>
              <a:gd fmla="val 16667"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1700"/>
              <a:t>Work-study</a:t>
            </a:r>
            <a:endParaRPr b="1" sz="1700"/>
          </a:p>
        </p:txBody>
      </p:sp>
      <p:sp>
        <p:nvSpPr>
          <p:cNvPr id="132" name="Google Shape;132;p20"/>
          <p:cNvSpPr/>
          <p:nvPr/>
        </p:nvSpPr>
        <p:spPr>
          <a:xfrm>
            <a:off x="5532750" y="1011675"/>
            <a:ext cx="2896500" cy="1293000"/>
          </a:xfrm>
          <a:prstGeom prst="roundRect">
            <a:avLst>
              <a:gd fmla="val 16667" name="adj"/>
            </a:avLst>
          </a:prstGeom>
          <a:solidFill>
            <a:srgbClr val="F4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1600"/>
              <a:t>Student Loans</a:t>
            </a:r>
            <a:endParaRPr b="1" sz="1700"/>
          </a:p>
        </p:txBody>
      </p:sp>
      <p:sp>
        <p:nvSpPr>
          <p:cNvPr id="133" name="Google Shape;133;p20"/>
          <p:cNvSpPr/>
          <p:nvPr/>
        </p:nvSpPr>
        <p:spPr>
          <a:xfrm>
            <a:off x="420600" y="2422525"/>
            <a:ext cx="2354700" cy="741600"/>
          </a:xfrm>
          <a:prstGeom prst="roundRect">
            <a:avLst>
              <a:gd fmla="val 16667" name="adj"/>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solidFill>
                  <a:srgbClr val="434343"/>
                </a:solidFill>
                <a:latin typeface="Lato"/>
                <a:ea typeface="Lato"/>
                <a:cs typeface="Lato"/>
                <a:sym typeface="Lato"/>
              </a:rPr>
              <a:t>Government grants</a:t>
            </a:r>
            <a:endParaRPr b="1" sz="1000">
              <a:solidFill>
                <a:srgbClr val="434343"/>
              </a:solidFill>
              <a:latin typeface="Lato"/>
              <a:ea typeface="Lato"/>
              <a:cs typeface="Lato"/>
              <a:sym typeface="Lato"/>
            </a:endParaRPr>
          </a:p>
          <a:p>
            <a:pPr indent="-177800" lvl="0" marL="228600" rtl="0" algn="l">
              <a:spcBef>
                <a:spcPts val="0"/>
              </a:spcBef>
              <a:spcAft>
                <a:spcPts val="0"/>
              </a:spcAft>
              <a:buClr>
                <a:srgbClr val="434343"/>
              </a:buClr>
              <a:buSzPts val="1000"/>
              <a:buFont typeface="Lato"/>
              <a:buChar char="-"/>
            </a:pPr>
            <a:r>
              <a:rPr lang="en" sz="1000">
                <a:solidFill>
                  <a:srgbClr val="434343"/>
                </a:solidFill>
                <a:latin typeface="Lato"/>
                <a:ea typeface="Lato"/>
                <a:cs typeface="Lato"/>
                <a:sym typeface="Lato"/>
              </a:rPr>
              <a:t>Federal</a:t>
            </a:r>
            <a:endParaRPr sz="1000">
              <a:solidFill>
                <a:srgbClr val="434343"/>
              </a:solidFill>
              <a:latin typeface="Lato"/>
              <a:ea typeface="Lato"/>
              <a:cs typeface="Lato"/>
              <a:sym typeface="Lato"/>
            </a:endParaRPr>
          </a:p>
          <a:p>
            <a:pPr indent="-177800" lvl="0" marL="228600" rtl="0" algn="l">
              <a:spcBef>
                <a:spcPts val="0"/>
              </a:spcBef>
              <a:spcAft>
                <a:spcPts val="0"/>
              </a:spcAft>
              <a:buClr>
                <a:srgbClr val="434343"/>
              </a:buClr>
              <a:buSzPts val="1000"/>
              <a:buFont typeface="Lato"/>
              <a:buChar char="-"/>
            </a:pPr>
            <a:r>
              <a:rPr lang="en" sz="1000">
                <a:solidFill>
                  <a:srgbClr val="434343"/>
                </a:solidFill>
                <a:latin typeface="Lato"/>
                <a:ea typeface="Lato"/>
                <a:cs typeface="Lato"/>
                <a:sym typeface="Lato"/>
              </a:rPr>
              <a:t>State</a:t>
            </a:r>
            <a:endParaRPr sz="1000">
              <a:solidFill>
                <a:srgbClr val="434343"/>
              </a:solidFill>
              <a:latin typeface="Lato"/>
              <a:ea typeface="Lato"/>
              <a:cs typeface="Lato"/>
              <a:sym typeface="Lato"/>
            </a:endParaRPr>
          </a:p>
        </p:txBody>
      </p:sp>
      <p:sp>
        <p:nvSpPr>
          <p:cNvPr id="134" name="Google Shape;134;p20"/>
          <p:cNvSpPr/>
          <p:nvPr/>
        </p:nvSpPr>
        <p:spPr>
          <a:xfrm>
            <a:off x="420600" y="3263875"/>
            <a:ext cx="2354700" cy="597600"/>
          </a:xfrm>
          <a:prstGeom prst="roundRect">
            <a:avLst>
              <a:gd fmla="val 16667" name="adj"/>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solidFill>
                  <a:srgbClr val="434343"/>
                </a:solidFill>
                <a:latin typeface="Lato"/>
                <a:ea typeface="Lato"/>
                <a:cs typeface="Lato"/>
                <a:sym typeface="Lato"/>
              </a:rPr>
              <a:t>College</a:t>
            </a:r>
            <a:r>
              <a:rPr lang="en" sz="1000">
                <a:solidFill>
                  <a:srgbClr val="434343"/>
                </a:solidFill>
                <a:latin typeface="Lato"/>
                <a:ea typeface="Lato"/>
                <a:cs typeface="Lato"/>
                <a:sym typeface="Lato"/>
              </a:rPr>
              <a:t> </a:t>
            </a:r>
            <a:r>
              <a:rPr b="1" lang="en" sz="1000">
                <a:solidFill>
                  <a:srgbClr val="434343"/>
                </a:solidFill>
                <a:latin typeface="Lato"/>
                <a:ea typeface="Lato"/>
                <a:cs typeface="Lato"/>
                <a:sym typeface="Lato"/>
              </a:rPr>
              <a:t>institutional</a:t>
            </a:r>
            <a:r>
              <a:rPr lang="en" sz="1000">
                <a:solidFill>
                  <a:srgbClr val="434343"/>
                </a:solidFill>
                <a:latin typeface="Lato"/>
                <a:ea typeface="Lato"/>
                <a:cs typeface="Lato"/>
                <a:sym typeface="Lato"/>
              </a:rPr>
              <a:t> scholarships</a:t>
            </a:r>
            <a:endParaRPr i="1" sz="1200">
              <a:latin typeface="Roboto"/>
              <a:ea typeface="Roboto"/>
              <a:cs typeface="Roboto"/>
              <a:sym typeface="Roboto"/>
            </a:endParaRPr>
          </a:p>
        </p:txBody>
      </p:sp>
      <p:sp>
        <p:nvSpPr>
          <p:cNvPr id="135" name="Google Shape;135;p20"/>
          <p:cNvSpPr/>
          <p:nvPr/>
        </p:nvSpPr>
        <p:spPr>
          <a:xfrm>
            <a:off x="420600" y="3961225"/>
            <a:ext cx="2354700" cy="597600"/>
          </a:xfrm>
          <a:prstGeom prst="roundRect">
            <a:avLst>
              <a:gd fmla="val 16667" name="adj"/>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solidFill>
                  <a:srgbClr val="434343"/>
                </a:solidFill>
                <a:latin typeface="Lato"/>
                <a:ea typeface="Lato"/>
                <a:cs typeface="Lato"/>
                <a:sym typeface="Lato"/>
              </a:rPr>
              <a:t>External / Private </a:t>
            </a:r>
            <a:r>
              <a:rPr lang="en" sz="1000">
                <a:solidFill>
                  <a:srgbClr val="434343"/>
                </a:solidFill>
                <a:latin typeface="Lato"/>
                <a:ea typeface="Lato"/>
                <a:cs typeface="Lato"/>
                <a:sym typeface="Lato"/>
              </a:rPr>
              <a:t>scholarships</a:t>
            </a:r>
            <a:endParaRPr i="1" sz="1200">
              <a:latin typeface="Lato"/>
              <a:ea typeface="Lato"/>
              <a:cs typeface="Lato"/>
              <a:sym typeface="Lato"/>
            </a:endParaRPr>
          </a:p>
        </p:txBody>
      </p:sp>
      <p:sp>
        <p:nvSpPr>
          <p:cNvPr id="136" name="Google Shape;136;p20"/>
          <p:cNvSpPr/>
          <p:nvPr/>
        </p:nvSpPr>
        <p:spPr>
          <a:xfrm>
            <a:off x="5574350" y="2422525"/>
            <a:ext cx="2854800" cy="1538700"/>
          </a:xfrm>
          <a:prstGeom prst="roundRect">
            <a:avLst>
              <a:gd fmla="val 16667" name="adj"/>
            </a:avLst>
          </a:prstGeom>
          <a:solidFill>
            <a:srgbClr val="F4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solidFill>
                  <a:srgbClr val="434343"/>
                </a:solidFill>
                <a:latin typeface="Lato"/>
                <a:ea typeface="Lato"/>
                <a:cs typeface="Lato"/>
                <a:sym typeface="Lato"/>
              </a:rPr>
              <a:t>Federal student loans</a:t>
            </a:r>
            <a:endParaRPr b="1" sz="1000">
              <a:solidFill>
                <a:srgbClr val="434343"/>
              </a:solidFill>
              <a:latin typeface="Lato"/>
              <a:ea typeface="Lato"/>
              <a:cs typeface="Lato"/>
              <a:sym typeface="Lato"/>
            </a:endParaRPr>
          </a:p>
          <a:p>
            <a:pPr indent="0" lvl="0" marL="0" rtl="0" algn="l">
              <a:spcBef>
                <a:spcPts val="0"/>
              </a:spcBef>
              <a:spcAft>
                <a:spcPts val="0"/>
              </a:spcAft>
              <a:buNone/>
            </a:pPr>
            <a:r>
              <a:t/>
            </a:r>
            <a:endParaRPr b="1" sz="1000">
              <a:solidFill>
                <a:srgbClr val="434343"/>
              </a:solidFill>
              <a:latin typeface="Lato"/>
              <a:ea typeface="Lato"/>
              <a:cs typeface="Lato"/>
              <a:sym typeface="Lato"/>
            </a:endParaRPr>
          </a:p>
          <a:p>
            <a:pPr indent="0" lvl="0" marL="0" rtl="0" algn="l">
              <a:spcBef>
                <a:spcPts val="0"/>
              </a:spcBef>
              <a:spcAft>
                <a:spcPts val="0"/>
              </a:spcAft>
              <a:buNone/>
            </a:pPr>
            <a:r>
              <a:rPr lang="en" sz="1000">
                <a:solidFill>
                  <a:srgbClr val="434343"/>
                </a:solidFill>
                <a:latin typeface="Lato"/>
                <a:ea typeface="Lato"/>
                <a:cs typeface="Lato"/>
                <a:sym typeface="Lato"/>
              </a:rPr>
              <a:t>(1) </a:t>
            </a:r>
            <a:r>
              <a:rPr lang="en" sz="1000">
                <a:solidFill>
                  <a:srgbClr val="434343"/>
                </a:solidFill>
                <a:latin typeface="Lato"/>
                <a:ea typeface="Lato"/>
                <a:cs typeface="Lato"/>
                <a:sym typeface="Lato"/>
              </a:rPr>
              <a:t>Low interest (but limited $) ones:</a:t>
            </a:r>
            <a:endParaRPr sz="1000">
              <a:solidFill>
                <a:srgbClr val="434343"/>
              </a:solidFill>
              <a:latin typeface="Lato"/>
              <a:ea typeface="Lato"/>
              <a:cs typeface="Lato"/>
              <a:sym typeface="Lato"/>
            </a:endParaRPr>
          </a:p>
          <a:p>
            <a:pPr indent="-177800" lvl="0" marL="228600" rtl="0" algn="l">
              <a:spcBef>
                <a:spcPts val="0"/>
              </a:spcBef>
              <a:spcAft>
                <a:spcPts val="0"/>
              </a:spcAft>
              <a:buClr>
                <a:srgbClr val="434343"/>
              </a:buClr>
              <a:buSzPts val="1000"/>
              <a:buFont typeface="Lato"/>
              <a:buChar char="-"/>
            </a:pPr>
            <a:r>
              <a:rPr b="1" lang="en" sz="1000">
                <a:solidFill>
                  <a:srgbClr val="434343"/>
                </a:solidFill>
                <a:latin typeface="Lato"/>
                <a:ea typeface="Lato"/>
                <a:cs typeface="Lato"/>
                <a:sym typeface="Lato"/>
              </a:rPr>
              <a:t>Subsidized</a:t>
            </a:r>
            <a:r>
              <a:rPr lang="en" sz="1000">
                <a:solidFill>
                  <a:srgbClr val="434343"/>
                </a:solidFill>
                <a:latin typeface="Lato"/>
                <a:ea typeface="Lato"/>
                <a:cs typeface="Lato"/>
                <a:sym typeface="Lato"/>
              </a:rPr>
              <a:t> (“free” during college)</a:t>
            </a:r>
            <a:endParaRPr sz="1000">
              <a:solidFill>
                <a:srgbClr val="434343"/>
              </a:solidFill>
              <a:latin typeface="Lato"/>
              <a:ea typeface="Lato"/>
              <a:cs typeface="Lato"/>
              <a:sym typeface="Lato"/>
            </a:endParaRPr>
          </a:p>
          <a:p>
            <a:pPr indent="-177800" lvl="0" marL="228600" rtl="0" algn="l">
              <a:spcBef>
                <a:spcPts val="0"/>
              </a:spcBef>
              <a:spcAft>
                <a:spcPts val="0"/>
              </a:spcAft>
              <a:buClr>
                <a:srgbClr val="434343"/>
              </a:buClr>
              <a:buSzPts val="1000"/>
              <a:buFont typeface="Lato"/>
              <a:buChar char="-"/>
            </a:pPr>
            <a:r>
              <a:rPr b="1" lang="en" sz="1000">
                <a:solidFill>
                  <a:srgbClr val="434343"/>
                </a:solidFill>
                <a:latin typeface="Lato"/>
                <a:ea typeface="Lato"/>
                <a:cs typeface="Lato"/>
                <a:sym typeface="Lato"/>
              </a:rPr>
              <a:t>Unsubsidized </a:t>
            </a:r>
            <a:r>
              <a:rPr lang="en" sz="1000">
                <a:solidFill>
                  <a:srgbClr val="434343"/>
                </a:solidFill>
                <a:latin typeface="Lato"/>
                <a:ea typeface="Lato"/>
                <a:cs typeface="Lato"/>
                <a:sym typeface="Lato"/>
              </a:rPr>
              <a:t>(interest accrues  during college)</a:t>
            </a:r>
            <a:endParaRPr sz="1000">
              <a:solidFill>
                <a:srgbClr val="434343"/>
              </a:solidFill>
              <a:latin typeface="Lato"/>
              <a:ea typeface="Lato"/>
              <a:cs typeface="Lato"/>
              <a:sym typeface="Lato"/>
            </a:endParaRPr>
          </a:p>
          <a:p>
            <a:pPr indent="-177800" lvl="0" marL="228600" rtl="0" algn="l">
              <a:spcBef>
                <a:spcPts val="0"/>
              </a:spcBef>
              <a:spcAft>
                <a:spcPts val="0"/>
              </a:spcAft>
              <a:buClr>
                <a:srgbClr val="434343"/>
              </a:buClr>
              <a:buSzPts val="1000"/>
              <a:buFont typeface="Lato"/>
              <a:buChar char="-"/>
            </a:pPr>
            <a:r>
              <a:t/>
            </a:r>
            <a:endParaRPr sz="1000">
              <a:solidFill>
                <a:srgbClr val="434343"/>
              </a:solidFill>
              <a:latin typeface="Lato"/>
              <a:ea typeface="Lato"/>
              <a:cs typeface="Lato"/>
              <a:sym typeface="Lato"/>
            </a:endParaRPr>
          </a:p>
          <a:p>
            <a:pPr indent="0" lvl="0" marL="0" rtl="0" algn="l">
              <a:spcBef>
                <a:spcPts val="0"/>
              </a:spcBef>
              <a:spcAft>
                <a:spcPts val="0"/>
              </a:spcAft>
              <a:buNone/>
            </a:pPr>
            <a:r>
              <a:rPr lang="en" sz="1000">
                <a:solidFill>
                  <a:srgbClr val="434343"/>
                </a:solidFill>
                <a:latin typeface="Lato"/>
                <a:ea typeface="Lato"/>
                <a:cs typeface="Lato"/>
                <a:sym typeface="Lato"/>
              </a:rPr>
              <a:t>(2) </a:t>
            </a:r>
            <a:r>
              <a:rPr lang="en" sz="1000">
                <a:solidFill>
                  <a:srgbClr val="434343"/>
                </a:solidFill>
                <a:latin typeface="Lato"/>
                <a:ea typeface="Lato"/>
                <a:cs typeface="Lato"/>
                <a:sym typeface="Lato"/>
              </a:rPr>
              <a:t>Parent PLUS - market interest rates (not necessarily cheaper)</a:t>
            </a:r>
            <a:endParaRPr sz="1000">
              <a:solidFill>
                <a:srgbClr val="434343"/>
              </a:solidFill>
              <a:latin typeface="Lato"/>
              <a:ea typeface="Lato"/>
              <a:cs typeface="Lato"/>
              <a:sym typeface="Lato"/>
            </a:endParaRPr>
          </a:p>
        </p:txBody>
      </p:sp>
      <p:sp>
        <p:nvSpPr>
          <p:cNvPr id="137" name="Google Shape;137;p20"/>
          <p:cNvSpPr/>
          <p:nvPr/>
        </p:nvSpPr>
        <p:spPr>
          <a:xfrm>
            <a:off x="5574350" y="4079075"/>
            <a:ext cx="2854800" cy="405300"/>
          </a:xfrm>
          <a:prstGeom prst="roundRect">
            <a:avLst>
              <a:gd fmla="val 16667" name="adj"/>
            </a:avLst>
          </a:prstGeom>
          <a:solidFill>
            <a:srgbClr val="F4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000">
                <a:solidFill>
                  <a:srgbClr val="434343"/>
                </a:solidFill>
                <a:latin typeface="Lato"/>
                <a:ea typeface="Lato"/>
                <a:cs typeface="Lato"/>
                <a:sym typeface="Lato"/>
              </a:rPr>
              <a:t>State student loans </a:t>
            </a:r>
            <a:r>
              <a:rPr lang="en" sz="1000">
                <a:solidFill>
                  <a:srgbClr val="434343"/>
                </a:solidFill>
                <a:latin typeface="Lato"/>
                <a:ea typeface="Lato"/>
                <a:cs typeface="Lato"/>
                <a:sym typeface="Lato"/>
              </a:rPr>
              <a:t>(less common)</a:t>
            </a:r>
            <a:endParaRPr sz="1000">
              <a:solidFill>
                <a:srgbClr val="434343"/>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1"/>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spcBef>
                <a:spcPts val="1000"/>
              </a:spcBef>
              <a:spcAft>
                <a:spcPts val="0"/>
              </a:spcAft>
              <a:buNone/>
            </a:pPr>
            <a:r>
              <a:rPr b="1" lang="en" sz="1400"/>
              <a:t>Video</a:t>
            </a:r>
            <a:r>
              <a:rPr b="1" lang="en" sz="1400">
                <a:highlight>
                  <a:srgbClr val="FFFFFF"/>
                </a:highlight>
              </a:rPr>
              <a:t>s </a:t>
            </a:r>
            <a:r>
              <a:rPr lang="en" sz="1400">
                <a:solidFill>
                  <a:srgbClr val="434343"/>
                </a:solidFill>
                <a:highlight>
                  <a:srgbClr val="FFFFFF"/>
                </a:highlight>
              </a:rPr>
              <a:t>🎥</a:t>
            </a:r>
            <a:r>
              <a:rPr b="1" lang="en" sz="1400">
                <a:highlight>
                  <a:srgbClr val="FFFFFF"/>
                </a:highlight>
              </a:rPr>
              <a:t>:</a:t>
            </a:r>
            <a:r>
              <a:rPr lang="en" sz="1400">
                <a:highlight>
                  <a:srgbClr val="FFFFFF"/>
                </a:highlight>
              </a:rPr>
              <a:t> </a:t>
            </a:r>
            <a:endParaRPr sz="1400">
              <a:solidFill>
                <a:srgbClr val="434343"/>
              </a:solidFill>
            </a:endParaRPr>
          </a:p>
          <a:p>
            <a:pPr indent="-317500" lvl="0" marL="457200" rtl="0" algn="l">
              <a:lnSpc>
                <a:spcPct val="100000"/>
              </a:lnSpc>
              <a:spcBef>
                <a:spcPts val="0"/>
              </a:spcBef>
              <a:spcAft>
                <a:spcPts val="0"/>
              </a:spcAft>
              <a:buSzPts val="1400"/>
              <a:buChar char="●"/>
            </a:pPr>
            <a:r>
              <a:rPr lang="en" sz="1400" u="sng">
                <a:solidFill>
                  <a:srgbClr val="30AD64"/>
                </a:solidFill>
                <a:hlinkClick r:id="rId3">
                  <a:extLst>
                    <a:ext uri="{A12FA001-AC4F-418D-AE19-62706E023703}">
                      <ahyp:hlinkClr val="tx"/>
                    </a:ext>
                  </a:extLst>
                </a:hlinkClick>
              </a:rPr>
              <a:t>The three types of financial aid</a:t>
            </a:r>
            <a:r>
              <a:rPr lang="en" sz="1400">
                <a:solidFill>
                  <a:srgbClr val="434343"/>
                </a:solidFill>
              </a:rPr>
              <a:t> (2 mins)</a:t>
            </a:r>
            <a:br>
              <a:rPr lang="en" sz="1400">
                <a:solidFill>
                  <a:srgbClr val="434343"/>
                </a:solidFill>
              </a:rPr>
            </a:br>
            <a:endParaRPr sz="1400">
              <a:solidFill>
                <a:srgbClr val="434343"/>
              </a:solidFill>
            </a:endParaRPr>
          </a:p>
          <a:p>
            <a:pPr indent="0" lvl="0" marL="0" rtl="0" algn="l">
              <a:lnSpc>
                <a:spcPct val="100000"/>
              </a:lnSpc>
              <a:spcBef>
                <a:spcPts val="0"/>
              </a:spcBef>
              <a:spcAft>
                <a:spcPts val="0"/>
              </a:spcAft>
              <a:buNone/>
            </a:pPr>
            <a:r>
              <a:rPr b="1" lang="en" sz="1400">
                <a:solidFill>
                  <a:srgbClr val="434343"/>
                </a:solidFill>
              </a:rPr>
              <a:t>Discussion questions: </a:t>
            </a:r>
            <a:endParaRPr sz="1400">
              <a:solidFill>
                <a:srgbClr val="434343"/>
              </a:solidFill>
            </a:endParaRPr>
          </a:p>
          <a:p>
            <a:pPr indent="-317500" lvl="0" marL="457200" rtl="0" algn="l">
              <a:lnSpc>
                <a:spcPct val="100000"/>
              </a:lnSpc>
              <a:spcBef>
                <a:spcPts val="0"/>
              </a:spcBef>
              <a:spcAft>
                <a:spcPts val="0"/>
              </a:spcAft>
              <a:buClr>
                <a:srgbClr val="434343"/>
              </a:buClr>
              <a:buSzPts val="1400"/>
              <a:buChar char="●"/>
            </a:pPr>
            <a:r>
              <a:rPr lang="en" sz="1400">
                <a:solidFill>
                  <a:srgbClr val="434343"/>
                </a:solidFill>
              </a:rPr>
              <a:t>What is “financial aid”? </a:t>
            </a:r>
            <a:endParaRPr i="1" sz="1400">
              <a:solidFill>
                <a:schemeClr val="lt2"/>
              </a:solidFill>
            </a:endParaRPr>
          </a:p>
          <a:p>
            <a:pPr indent="-317500" lvl="0" marL="457200" rtl="0" algn="l">
              <a:lnSpc>
                <a:spcPct val="100000"/>
              </a:lnSpc>
              <a:spcBef>
                <a:spcPts val="0"/>
              </a:spcBef>
              <a:spcAft>
                <a:spcPts val="0"/>
              </a:spcAft>
              <a:buClr>
                <a:srgbClr val="434343"/>
              </a:buClr>
              <a:buSzPts val="1400"/>
              <a:buChar char="●"/>
            </a:pPr>
            <a:r>
              <a:rPr lang="en" sz="1400">
                <a:solidFill>
                  <a:srgbClr val="434343"/>
                </a:solidFill>
              </a:rPr>
              <a:t>What are the types of financial aid? </a:t>
            </a:r>
            <a:endParaRPr i="1" sz="1400">
              <a:solidFill>
                <a:schemeClr val="lt2"/>
              </a:solidFill>
            </a:endParaRPr>
          </a:p>
          <a:p>
            <a:pPr indent="-317500" lvl="0" marL="457200" rtl="0" algn="l">
              <a:lnSpc>
                <a:spcPct val="100000"/>
              </a:lnSpc>
              <a:spcBef>
                <a:spcPts val="0"/>
              </a:spcBef>
              <a:spcAft>
                <a:spcPts val="0"/>
              </a:spcAft>
              <a:buClr>
                <a:srgbClr val="434343"/>
              </a:buClr>
              <a:buSzPts val="1400"/>
              <a:buChar char="●"/>
            </a:pPr>
            <a:r>
              <a:rPr lang="en" sz="1400">
                <a:solidFill>
                  <a:srgbClr val="434343"/>
                </a:solidFill>
              </a:rPr>
              <a:t>Which is the best kind of financial aid?</a:t>
            </a:r>
            <a:r>
              <a:rPr i="1" lang="en" sz="1400">
                <a:solidFill>
                  <a:schemeClr val="lt2"/>
                </a:solidFill>
              </a:rPr>
              <a:t> </a:t>
            </a:r>
            <a:endParaRPr i="1" sz="1400">
              <a:solidFill>
                <a:schemeClr val="lt2"/>
              </a:solidFill>
            </a:endParaRPr>
          </a:p>
          <a:p>
            <a:pPr indent="-317500" lvl="0" marL="457200" rtl="0" algn="l">
              <a:lnSpc>
                <a:spcPct val="100000"/>
              </a:lnSpc>
              <a:spcBef>
                <a:spcPts val="0"/>
              </a:spcBef>
              <a:spcAft>
                <a:spcPts val="0"/>
              </a:spcAft>
              <a:buClr>
                <a:srgbClr val="434343"/>
              </a:buClr>
              <a:buSzPts val="1400"/>
              <a:buChar char="●"/>
            </a:pPr>
            <a:r>
              <a:rPr lang="en" sz="1400">
                <a:solidFill>
                  <a:srgbClr val="434343"/>
                </a:solidFill>
              </a:rPr>
              <a:t>Besides financial aid, how else might a student pay for college?</a:t>
            </a:r>
            <a:endParaRPr i="1" sz="1400">
              <a:solidFill>
                <a:schemeClr val="lt2"/>
              </a:solidFill>
            </a:endParaRPr>
          </a:p>
          <a:p>
            <a:pPr indent="0" lvl="0" marL="0" rtl="0" algn="l">
              <a:lnSpc>
                <a:spcPct val="100000"/>
              </a:lnSpc>
              <a:spcBef>
                <a:spcPts val="0"/>
              </a:spcBef>
              <a:spcAft>
                <a:spcPts val="0"/>
              </a:spcAft>
              <a:buNone/>
            </a:pPr>
            <a:r>
              <a:t/>
            </a:r>
            <a:endParaRPr sz="1400">
              <a:solidFill>
                <a:srgbClr val="434343"/>
              </a:solidFill>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rPr lang="en" sz="1400">
                <a:solidFill>
                  <a:srgbClr val="545454"/>
                </a:solidFill>
                <a:highlight>
                  <a:srgbClr val="FFFFFF"/>
                </a:highlight>
              </a:rPr>
              <a:t>💡</a:t>
            </a:r>
            <a:r>
              <a:rPr i="1" lang="en" sz="1400">
                <a:solidFill>
                  <a:srgbClr val="CF3976"/>
                </a:solidFill>
              </a:rPr>
              <a:t>Did you know?</a:t>
            </a:r>
            <a:r>
              <a:rPr lang="en" sz="1400">
                <a:solidFill>
                  <a:srgbClr val="545454"/>
                </a:solidFill>
              </a:rPr>
              <a:t>  Every year, the government has $135 billion (with a B!) budgeted to provide in financial aid, allocated based on the FAFSA®.</a:t>
            </a:r>
            <a:r>
              <a:rPr lang="en" sz="1000">
                <a:solidFill>
                  <a:srgbClr val="545454"/>
                </a:solidFill>
              </a:rPr>
              <a:t> </a:t>
            </a:r>
            <a:endParaRPr sz="1000">
              <a:solidFill>
                <a:srgbClr val="545454"/>
              </a:solidFill>
            </a:endParaRPr>
          </a:p>
          <a:p>
            <a:pPr indent="0" lvl="0" marL="0" rtl="0" algn="l">
              <a:lnSpc>
                <a:spcPct val="100000"/>
              </a:lnSpc>
              <a:spcBef>
                <a:spcPts val="0"/>
              </a:spcBef>
              <a:spcAft>
                <a:spcPts val="0"/>
              </a:spcAft>
              <a:buNone/>
            </a:pPr>
            <a:r>
              <a:t/>
            </a:r>
            <a:endParaRPr sz="1400">
              <a:solidFill>
                <a:srgbClr val="434343"/>
              </a:solidFill>
            </a:endParaRPr>
          </a:p>
          <a:p>
            <a:pPr indent="0" lvl="0" marL="457200" rtl="0" algn="l">
              <a:lnSpc>
                <a:spcPct val="100000"/>
              </a:lnSpc>
              <a:spcBef>
                <a:spcPts val="0"/>
              </a:spcBef>
              <a:spcAft>
                <a:spcPts val="0"/>
              </a:spcAft>
              <a:buNone/>
            </a:pPr>
            <a:r>
              <a:t/>
            </a:r>
            <a:endParaRPr sz="1400">
              <a:solidFill>
                <a:srgbClr val="434343"/>
              </a:solidFill>
            </a:endParaRPr>
          </a:p>
        </p:txBody>
      </p:sp>
      <p:sp>
        <p:nvSpPr>
          <p:cNvPr id="143" name="Google Shape;143;p21"/>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144" name="Google Shape;144;p21"/>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Discussion </a:t>
            </a:r>
            <a:r>
              <a:rPr lang="en" sz="4400"/>
              <a:t>💬</a:t>
            </a:r>
            <a:endParaRPr sz="44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sz="2400"/>
              <a:t>Types of Financial Aid</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2"/>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1400">
                <a:solidFill>
                  <a:srgbClr val="434343"/>
                </a:solidFill>
              </a:rPr>
              <a:t>What is “financial aid”? </a:t>
            </a:r>
            <a:endParaRPr b="1" sz="1400">
              <a:solidFill>
                <a:srgbClr val="434343"/>
              </a:solidFill>
            </a:endParaRPr>
          </a:p>
          <a:p>
            <a:pPr indent="0" lvl="0" marL="0" rtl="0" algn="l">
              <a:lnSpc>
                <a:spcPct val="100000"/>
              </a:lnSpc>
              <a:spcBef>
                <a:spcPts val="0"/>
              </a:spcBef>
              <a:spcAft>
                <a:spcPts val="0"/>
              </a:spcAft>
              <a:buNone/>
            </a:pPr>
            <a:r>
              <a:rPr i="1" lang="en" sz="1000">
                <a:solidFill>
                  <a:schemeClr val="lt2"/>
                </a:solidFill>
              </a:rPr>
              <a:t>Financial aid is money to help you pay for college.</a:t>
            </a:r>
            <a:endParaRPr sz="1400">
              <a:solidFill>
                <a:srgbClr val="434343"/>
              </a:solidFill>
            </a:endParaRPr>
          </a:p>
          <a:p>
            <a:pPr indent="0" lvl="0" marL="0" rtl="0" algn="l">
              <a:lnSpc>
                <a:spcPct val="100000"/>
              </a:lnSpc>
              <a:spcBef>
                <a:spcPts val="0"/>
              </a:spcBef>
              <a:spcAft>
                <a:spcPts val="0"/>
              </a:spcAft>
              <a:buNone/>
            </a:pPr>
            <a:r>
              <a:t/>
            </a:r>
            <a:endParaRPr sz="1400">
              <a:solidFill>
                <a:srgbClr val="434343"/>
              </a:solidFill>
            </a:endParaRPr>
          </a:p>
          <a:p>
            <a:pPr indent="0" lvl="0" marL="0" rtl="0" algn="l">
              <a:lnSpc>
                <a:spcPct val="100000"/>
              </a:lnSpc>
              <a:spcBef>
                <a:spcPts val="0"/>
              </a:spcBef>
              <a:spcAft>
                <a:spcPts val="0"/>
              </a:spcAft>
              <a:buNone/>
            </a:pPr>
            <a:r>
              <a:rPr b="1" lang="en" sz="1400">
                <a:solidFill>
                  <a:srgbClr val="434343"/>
                </a:solidFill>
              </a:rPr>
              <a:t>What are the types of financial aid? </a:t>
            </a:r>
            <a:endParaRPr b="1" sz="1400">
              <a:solidFill>
                <a:srgbClr val="434343"/>
              </a:solidFill>
            </a:endParaRPr>
          </a:p>
          <a:p>
            <a:pPr indent="0" lvl="0" marL="0" rtl="0" algn="l">
              <a:lnSpc>
                <a:spcPct val="100000"/>
              </a:lnSpc>
              <a:spcBef>
                <a:spcPts val="0"/>
              </a:spcBef>
              <a:spcAft>
                <a:spcPts val="0"/>
              </a:spcAft>
              <a:buNone/>
            </a:pPr>
            <a:r>
              <a:rPr i="1" lang="en" sz="1000">
                <a:solidFill>
                  <a:schemeClr val="lt2"/>
                </a:solidFill>
              </a:rPr>
              <a:t>Grants &amp; scholarships, Work-study, Student loans</a:t>
            </a:r>
            <a:endParaRPr b="1" sz="1400">
              <a:solidFill>
                <a:srgbClr val="434343"/>
              </a:solidFill>
            </a:endParaRPr>
          </a:p>
          <a:p>
            <a:pPr indent="0" lvl="0" marL="0" rtl="0" algn="l">
              <a:lnSpc>
                <a:spcPct val="100000"/>
              </a:lnSpc>
              <a:spcBef>
                <a:spcPts val="0"/>
              </a:spcBef>
              <a:spcAft>
                <a:spcPts val="0"/>
              </a:spcAft>
              <a:buNone/>
            </a:pPr>
            <a:r>
              <a:t/>
            </a:r>
            <a:endParaRPr sz="1400">
              <a:solidFill>
                <a:srgbClr val="434343"/>
              </a:solidFill>
            </a:endParaRPr>
          </a:p>
          <a:p>
            <a:pPr indent="0" lvl="0" marL="0" rtl="0" algn="l">
              <a:lnSpc>
                <a:spcPct val="100000"/>
              </a:lnSpc>
              <a:spcBef>
                <a:spcPts val="0"/>
              </a:spcBef>
              <a:spcAft>
                <a:spcPts val="0"/>
              </a:spcAft>
              <a:buNone/>
            </a:pPr>
            <a:r>
              <a:rPr b="1" lang="en" sz="1400">
                <a:solidFill>
                  <a:srgbClr val="434343"/>
                </a:solidFill>
              </a:rPr>
              <a:t>Which is the best kind of financial aid?</a:t>
            </a:r>
            <a:r>
              <a:rPr b="1" i="1" lang="en" sz="1400">
                <a:solidFill>
                  <a:schemeClr val="lt2"/>
                </a:solidFill>
              </a:rPr>
              <a:t> </a:t>
            </a:r>
            <a:endParaRPr b="1" i="1" sz="1400">
              <a:solidFill>
                <a:schemeClr val="lt2"/>
              </a:solidFill>
            </a:endParaRPr>
          </a:p>
          <a:p>
            <a:pPr indent="0" lvl="0" marL="0" rtl="0" algn="l">
              <a:lnSpc>
                <a:spcPct val="100000"/>
              </a:lnSpc>
              <a:spcBef>
                <a:spcPts val="0"/>
              </a:spcBef>
              <a:spcAft>
                <a:spcPts val="0"/>
              </a:spcAft>
              <a:buNone/>
            </a:pPr>
            <a:r>
              <a:rPr i="1" lang="en" sz="1000">
                <a:solidFill>
                  <a:schemeClr val="lt2"/>
                </a:solidFill>
              </a:rPr>
              <a:t>The free type!</a:t>
            </a:r>
            <a:endParaRPr i="1" sz="1000">
              <a:solidFill>
                <a:schemeClr val="lt2"/>
              </a:solidFill>
            </a:endParaRPr>
          </a:p>
          <a:p>
            <a:pPr indent="0" lvl="0" marL="0" rtl="0" algn="l">
              <a:lnSpc>
                <a:spcPct val="100000"/>
              </a:lnSpc>
              <a:spcBef>
                <a:spcPts val="0"/>
              </a:spcBef>
              <a:spcAft>
                <a:spcPts val="0"/>
              </a:spcAft>
              <a:buNone/>
            </a:pPr>
            <a:r>
              <a:rPr i="1" lang="en" sz="1000">
                <a:solidFill>
                  <a:schemeClr val="lt2"/>
                </a:solidFill>
              </a:rPr>
              <a:t>Grants and scholarships (whether they’re from the government, your college, or an external foundation or company) are the best because they are free money that you do </a:t>
            </a:r>
            <a:r>
              <a:rPr b="1" i="1" lang="en" sz="1000">
                <a:solidFill>
                  <a:schemeClr val="lt2"/>
                </a:solidFill>
              </a:rPr>
              <a:t>not</a:t>
            </a:r>
            <a:r>
              <a:rPr i="1" lang="en" sz="1000">
                <a:solidFill>
                  <a:schemeClr val="lt2"/>
                </a:solidFill>
              </a:rPr>
              <a:t> need to repay. </a:t>
            </a:r>
            <a:endParaRPr i="1" sz="1000">
              <a:solidFill>
                <a:schemeClr val="lt2"/>
              </a:solidFill>
            </a:endParaRPr>
          </a:p>
          <a:p>
            <a:pPr indent="0" lvl="0" marL="0" rtl="0" algn="l">
              <a:lnSpc>
                <a:spcPct val="100000"/>
              </a:lnSpc>
              <a:spcBef>
                <a:spcPts val="0"/>
              </a:spcBef>
              <a:spcAft>
                <a:spcPts val="0"/>
              </a:spcAft>
              <a:buNone/>
            </a:pPr>
            <a:r>
              <a:t/>
            </a:r>
            <a:endParaRPr i="1" sz="1400">
              <a:solidFill>
                <a:schemeClr val="lt2"/>
              </a:solidFill>
            </a:endParaRPr>
          </a:p>
          <a:p>
            <a:pPr indent="0" lvl="0" marL="0" rtl="0" algn="l">
              <a:lnSpc>
                <a:spcPct val="100000"/>
              </a:lnSpc>
              <a:spcBef>
                <a:spcPts val="0"/>
              </a:spcBef>
              <a:spcAft>
                <a:spcPts val="0"/>
              </a:spcAft>
              <a:buNone/>
            </a:pPr>
            <a:r>
              <a:rPr b="1" lang="en" sz="1400">
                <a:solidFill>
                  <a:srgbClr val="434343"/>
                </a:solidFill>
              </a:rPr>
              <a:t>Besides financial aid, how else might a student pay for college?</a:t>
            </a:r>
            <a:endParaRPr b="1" i="1" sz="1400">
              <a:solidFill>
                <a:schemeClr val="lt2"/>
              </a:solidFill>
            </a:endParaRPr>
          </a:p>
          <a:p>
            <a:pPr indent="0" lvl="0" marL="0" rtl="0" algn="l">
              <a:lnSpc>
                <a:spcPct val="100000"/>
              </a:lnSpc>
              <a:spcBef>
                <a:spcPts val="0"/>
              </a:spcBef>
              <a:spcAft>
                <a:spcPts val="0"/>
              </a:spcAft>
              <a:buNone/>
            </a:pPr>
            <a:r>
              <a:rPr i="1" lang="en" sz="1000">
                <a:solidFill>
                  <a:schemeClr val="lt2"/>
                </a:solidFill>
              </a:rPr>
              <a:t>There are three other common ways students pay for college: </a:t>
            </a:r>
            <a:endParaRPr i="1" sz="1000">
              <a:solidFill>
                <a:schemeClr val="lt2"/>
              </a:solidFill>
            </a:endParaRPr>
          </a:p>
          <a:p>
            <a:pPr indent="-177800" lvl="0" marL="342900" rtl="0" algn="l">
              <a:lnSpc>
                <a:spcPct val="100000"/>
              </a:lnSpc>
              <a:spcBef>
                <a:spcPts val="0"/>
              </a:spcBef>
              <a:spcAft>
                <a:spcPts val="0"/>
              </a:spcAft>
              <a:buClr>
                <a:schemeClr val="lt2"/>
              </a:buClr>
              <a:buSzPts val="1000"/>
              <a:buFont typeface="Lato"/>
              <a:buAutoNum type="arabicPeriod"/>
            </a:pPr>
            <a:r>
              <a:rPr b="1" i="1" lang="en" sz="1000">
                <a:solidFill>
                  <a:schemeClr val="lt2"/>
                </a:solidFill>
              </a:rPr>
              <a:t>Parental contributions</a:t>
            </a:r>
            <a:r>
              <a:rPr i="1" lang="en" sz="1000">
                <a:solidFill>
                  <a:schemeClr val="lt2"/>
                </a:solidFill>
              </a:rPr>
              <a:t> - Parents pay for it. </a:t>
            </a:r>
            <a:endParaRPr i="1" sz="1000">
              <a:solidFill>
                <a:schemeClr val="lt2"/>
              </a:solidFill>
            </a:endParaRPr>
          </a:p>
          <a:p>
            <a:pPr indent="-177800" lvl="0" marL="342900" rtl="0" algn="l">
              <a:lnSpc>
                <a:spcPct val="100000"/>
              </a:lnSpc>
              <a:spcBef>
                <a:spcPts val="0"/>
              </a:spcBef>
              <a:spcAft>
                <a:spcPts val="0"/>
              </a:spcAft>
              <a:buClr>
                <a:schemeClr val="lt2"/>
              </a:buClr>
              <a:buSzPts val="1000"/>
              <a:buFont typeface="Lato"/>
              <a:buAutoNum type="arabicPeriod"/>
            </a:pPr>
            <a:r>
              <a:rPr b="1" i="1" lang="en" sz="1000">
                <a:solidFill>
                  <a:schemeClr val="lt2"/>
                </a:solidFill>
              </a:rPr>
              <a:t>Student contributions</a:t>
            </a:r>
            <a:r>
              <a:rPr i="1" lang="en" sz="1000">
                <a:solidFill>
                  <a:schemeClr val="lt2"/>
                </a:solidFill>
              </a:rPr>
              <a:t> - Through your personal savings or by working student jobs during the summer (or even the school year). </a:t>
            </a:r>
            <a:endParaRPr i="1" sz="1000">
              <a:solidFill>
                <a:schemeClr val="lt2"/>
              </a:solidFill>
            </a:endParaRPr>
          </a:p>
          <a:p>
            <a:pPr indent="-177800" lvl="0" marL="342900" rtl="0" algn="l">
              <a:lnSpc>
                <a:spcPct val="100000"/>
              </a:lnSpc>
              <a:spcBef>
                <a:spcPts val="0"/>
              </a:spcBef>
              <a:spcAft>
                <a:spcPts val="0"/>
              </a:spcAft>
              <a:buClr>
                <a:schemeClr val="lt2"/>
              </a:buClr>
              <a:buSzPts val="1000"/>
              <a:buFont typeface="Lato"/>
              <a:buAutoNum type="arabicPeriod"/>
            </a:pPr>
            <a:r>
              <a:rPr b="1" i="1" lang="en" sz="1000">
                <a:solidFill>
                  <a:schemeClr val="lt2"/>
                </a:solidFill>
              </a:rPr>
              <a:t>Taking out private student loans</a:t>
            </a:r>
            <a:r>
              <a:rPr i="1" lang="en" sz="1000">
                <a:solidFill>
                  <a:schemeClr val="lt2"/>
                </a:solidFill>
              </a:rPr>
              <a:t> (with private, for-profit companies)</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545454"/>
              </a:solidFill>
              <a:highlight>
                <a:srgbClr val="FFFFFF"/>
              </a:highlight>
            </a:endParaRPr>
          </a:p>
          <a:p>
            <a:pPr indent="0" lvl="0" marL="0" rtl="0" algn="l">
              <a:lnSpc>
                <a:spcPct val="100000"/>
              </a:lnSpc>
              <a:spcBef>
                <a:spcPts val="0"/>
              </a:spcBef>
              <a:spcAft>
                <a:spcPts val="0"/>
              </a:spcAft>
              <a:buNone/>
            </a:pPr>
            <a:r>
              <a:t/>
            </a:r>
            <a:endParaRPr sz="1400">
              <a:solidFill>
                <a:srgbClr val="434343"/>
              </a:solidFill>
            </a:endParaRPr>
          </a:p>
          <a:p>
            <a:pPr indent="0" lvl="0" marL="457200" rtl="0" algn="l">
              <a:lnSpc>
                <a:spcPct val="100000"/>
              </a:lnSpc>
              <a:spcBef>
                <a:spcPts val="0"/>
              </a:spcBef>
              <a:spcAft>
                <a:spcPts val="0"/>
              </a:spcAft>
              <a:buNone/>
            </a:pPr>
            <a:r>
              <a:t/>
            </a:r>
            <a:endParaRPr sz="1400">
              <a:solidFill>
                <a:srgbClr val="434343"/>
              </a:solidFill>
            </a:endParaRPr>
          </a:p>
        </p:txBody>
      </p:sp>
      <p:sp>
        <p:nvSpPr>
          <p:cNvPr id="150" name="Google Shape;150;p22"/>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151" name="Google Shape;151;p22"/>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Discussion </a:t>
            </a:r>
            <a:r>
              <a:rPr lang="en" sz="4400"/>
              <a:t>💬</a:t>
            </a:r>
            <a:r>
              <a:rPr lang="en" sz="4400"/>
              <a:t> </a:t>
            </a:r>
            <a:endParaRPr sz="4400"/>
          </a:p>
          <a:p>
            <a:pPr indent="0" lvl="0" marL="0" rtl="0" algn="l">
              <a:spcBef>
                <a:spcPts val="0"/>
              </a:spcBef>
              <a:spcAft>
                <a:spcPts val="0"/>
              </a:spcAft>
              <a:buNone/>
            </a:pPr>
            <a:r>
              <a:rPr lang="en">
                <a:solidFill>
                  <a:srgbClr val="F9C840"/>
                </a:solidFill>
              </a:rPr>
              <a:t>(Answers)</a:t>
            </a:r>
            <a:endParaRPr>
              <a:solidFill>
                <a:srgbClr val="F9C840"/>
              </a:solidFill>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sz="2400"/>
              <a:t>Types of Financial Aid</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3"/>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1200"/>
              <a:t>(FREE) Tool: </a:t>
            </a:r>
            <a:endParaRPr sz="900">
              <a:solidFill>
                <a:srgbClr val="595959"/>
              </a:solidFill>
            </a:endParaRPr>
          </a:p>
          <a:p>
            <a:pPr indent="0" lvl="0" marL="0" rtl="0" algn="l">
              <a:lnSpc>
                <a:spcPct val="100000"/>
              </a:lnSpc>
              <a:spcBef>
                <a:spcPts val="0"/>
              </a:spcBef>
              <a:spcAft>
                <a:spcPts val="0"/>
              </a:spcAft>
              <a:buNone/>
            </a:pPr>
            <a:r>
              <a:rPr lang="en" sz="1200" u="sng">
                <a:solidFill>
                  <a:srgbClr val="30AD64"/>
                </a:solidFill>
                <a:hlinkClick r:id="rId3">
                  <a:extLst>
                    <a:ext uri="{A12FA001-AC4F-418D-AE19-62706E023703}">
                      <ahyp:hlinkClr val="tx"/>
                    </a:ext>
                  </a:extLst>
                </a:hlinkClick>
              </a:rPr>
              <a:t>Going Merry Insights</a:t>
            </a:r>
            <a:endParaRPr sz="900">
              <a:solidFill>
                <a:srgbClr val="30AD64"/>
              </a:solidFill>
            </a:endParaRPr>
          </a:p>
          <a:p>
            <a:pPr indent="0" lvl="0" marL="0" rtl="0" algn="l">
              <a:lnSpc>
                <a:spcPct val="100000"/>
              </a:lnSpc>
              <a:spcBef>
                <a:spcPts val="0"/>
              </a:spcBef>
              <a:spcAft>
                <a:spcPts val="0"/>
              </a:spcAft>
              <a:buNone/>
            </a:pPr>
            <a:r>
              <a:rPr lang="en" sz="1100"/>
              <a:t>Note that students need to be registered for Going Merry to be able to use this.</a:t>
            </a:r>
            <a:endParaRPr i="1" sz="800">
              <a:solidFill>
                <a:srgbClr val="595959"/>
              </a:solidFill>
            </a:endParaRPr>
          </a:p>
          <a:p>
            <a:pPr indent="0" lvl="0" marL="0" rtl="0" algn="l">
              <a:lnSpc>
                <a:spcPct val="100000"/>
              </a:lnSpc>
              <a:spcBef>
                <a:spcPts val="0"/>
              </a:spcBef>
              <a:spcAft>
                <a:spcPts val="0"/>
              </a:spcAft>
              <a:buNone/>
            </a:pPr>
            <a:r>
              <a:t/>
            </a:r>
            <a:endParaRPr i="1" sz="900">
              <a:solidFill>
                <a:srgbClr val="595959"/>
              </a:solidFill>
            </a:endParaRPr>
          </a:p>
          <a:p>
            <a:pPr indent="0" lvl="0" marL="0" rtl="0" algn="l">
              <a:spcBef>
                <a:spcPts val="1000"/>
              </a:spcBef>
              <a:spcAft>
                <a:spcPts val="0"/>
              </a:spcAft>
              <a:buNone/>
            </a:pPr>
            <a:r>
              <a:rPr b="1" lang="en" sz="1200"/>
              <a:t>Video</a:t>
            </a:r>
            <a:r>
              <a:rPr b="1" lang="en" sz="1200">
                <a:highlight>
                  <a:schemeClr val="lt1"/>
                </a:highlight>
              </a:rPr>
              <a:t> </a:t>
            </a:r>
            <a:r>
              <a:rPr lang="en" sz="1200">
                <a:solidFill>
                  <a:srgbClr val="434343"/>
                </a:solidFill>
                <a:highlight>
                  <a:schemeClr val="lt1"/>
                </a:highlight>
              </a:rPr>
              <a:t>🎥</a:t>
            </a:r>
            <a:r>
              <a:rPr b="1" lang="en" sz="1200">
                <a:highlight>
                  <a:schemeClr val="lt1"/>
                </a:highlight>
              </a:rPr>
              <a:t>:</a:t>
            </a:r>
            <a:r>
              <a:rPr lang="en" sz="1200">
                <a:highlight>
                  <a:schemeClr val="lt1"/>
                </a:highlight>
              </a:rPr>
              <a:t> </a:t>
            </a:r>
            <a:endParaRPr sz="900">
              <a:solidFill>
                <a:srgbClr val="595959"/>
              </a:solidFill>
            </a:endParaRPr>
          </a:p>
          <a:p>
            <a:pPr indent="0" lvl="0" marL="0" rtl="0" algn="l">
              <a:lnSpc>
                <a:spcPct val="100000"/>
              </a:lnSpc>
              <a:spcBef>
                <a:spcPts val="0"/>
              </a:spcBef>
              <a:spcAft>
                <a:spcPts val="0"/>
              </a:spcAft>
              <a:buNone/>
            </a:pPr>
            <a:r>
              <a:rPr lang="en" sz="1200" u="sng">
                <a:solidFill>
                  <a:srgbClr val="30AD64"/>
                </a:solidFill>
                <a:hlinkClick r:id="rId4">
                  <a:extLst>
                    <a:ext uri="{A12FA001-AC4F-418D-AE19-62706E023703}">
                      <ahyp:hlinkClr val="tx"/>
                    </a:ext>
                  </a:extLst>
                </a:hlinkClick>
              </a:rPr>
              <a:t>Anatomy of a financial aid award letter</a:t>
            </a:r>
            <a:endParaRPr sz="900">
              <a:solidFill>
                <a:srgbClr val="30AD64"/>
              </a:solidFill>
            </a:endParaRPr>
          </a:p>
          <a:p>
            <a:pPr indent="0" lvl="0" marL="0" rtl="0" algn="l">
              <a:lnSpc>
                <a:spcPct val="100000"/>
              </a:lnSpc>
              <a:spcBef>
                <a:spcPts val="0"/>
              </a:spcBef>
              <a:spcAft>
                <a:spcPts val="0"/>
              </a:spcAft>
              <a:buNone/>
            </a:pPr>
            <a:r>
              <a:rPr lang="en" sz="1100"/>
              <a:t>This will provide some guidance on where to look for different numbers within the award letters.</a:t>
            </a:r>
            <a:endParaRPr b="1" sz="1200">
              <a:solidFill>
                <a:srgbClr val="434343"/>
              </a:solidFill>
            </a:endParaRPr>
          </a:p>
          <a:p>
            <a:pPr indent="0" lvl="0" marL="0" rtl="0" algn="l">
              <a:lnSpc>
                <a:spcPct val="100000"/>
              </a:lnSpc>
              <a:spcBef>
                <a:spcPts val="0"/>
              </a:spcBef>
              <a:spcAft>
                <a:spcPts val="0"/>
              </a:spcAft>
              <a:buNone/>
            </a:pPr>
            <a:r>
              <a:t/>
            </a:r>
            <a:endParaRPr sz="1100">
              <a:solidFill>
                <a:srgbClr val="434343"/>
              </a:solidFill>
            </a:endParaRPr>
          </a:p>
          <a:p>
            <a:pPr indent="0" lvl="0" marL="0" rtl="0" algn="l">
              <a:lnSpc>
                <a:spcPct val="100000"/>
              </a:lnSpc>
              <a:spcBef>
                <a:spcPts val="0"/>
              </a:spcBef>
              <a:spcAft>
                <a:spcPts val="0"/>
              </a:spcAft>
              <a:buNone/>
            </a:pPr>
            <a:r>
              <a:rPr i="1" lang="en" sz="1100">
                <a:solidFill>
                  <a:srgbClr val="666666"/>
                </a:solidFill>
              </a:rPr>
              <a:t>NOTES: </a:t>
            </a:r>
            <a:endParaRPr i="1" sz="1100">
              <a:solidFill>
                <a:srgbClr val="666666"/>
              </a:solidFill>
            </a:endParaRPr>
          </a:p>
          <a:p>
            <a:pPr indent="-298450" lvl="0" marL="457200" rtl="0" algn="l">
              <a:lnSpc>
                <a:spcPct val="100000"/>
              </a:lnSpc>
              <a:spcBef>
                <a:spcPts val="0"/>
              </a:spcBef>
              <a:spcAft>
                <a:spcPts val="0"/>
              </a:spcAft>
              <a:buClr>
                <a:srgbClr val="666666"/>
              </a:buClr>
              <a:buSzPts val="1100"/>
              <a:buChar char="●"/>
            </a:pPr>
            <a:r>
              <a:rPr i="1" lang="en" sz="1100">
                <a:solidFill>
                  <a:srgbClr val="666666"/>
                </a:solidFill>
              </a:rPr>
              <a:t>Unfortunately, our Insights product doesn’t (yet!) work for students who plan to go to community/junior college (only for 4-year colleges).</a:t>
            </a:r>
            <a:endParaRPr i="1" sz="1100">
              <a:solidFill>
                <a:srgbClr val="666666"/>
              </a:solidFill>
            </a:endParaRPr>
          </a:p>
          <a:p>
            <a:pPr indent="-298450" lvl="0" marL="457200" rtl="0" algn="l">
              <a:lnSpc>
                <a:spcPct val="100000"/>
              </a:lnSpc>
              <a:spcBef>
                <a:spcPts val="0"/>
              </a:spcBef>
              <a:spcAft>
                <a:spcPts val="0"/>
              </a:spcAft>
              <a:buClr>
                <a:srgbClr val="666666"/>
              </a:buClr>
              <a:buSzPts val="1100"/>
              <a:buChar char="●"/>
            </a:pPr>
            <a:r>
              <a:rPr i="1" lang="en" sz="1100">
                <a:solidFill>
                  <a:srgbClr val="666666"/>
                </a:solidFill>
              </a:rPr>
              <a:t>Insights will still work even if a student only got accepted to one college (or is only considering one college). They can simply use the exercise to “budget” or understand their true college costs.</a:t>
            </a:r>
            <a:endParaRPr i="1" sz="1100">
              <a:solidFill>
                <a:srgbClr val="666666"/>
              </a:solidFill>
            </a:endParaRPr>
          </a:p>
          <a:p>
            <a:pPr indent="-298450" lvl="0" marL="457200" rtl="0" algn="l">
              <a:lnSpc>
                <a:spcPct val="100000"/>
              </a:lnSpc>
              <a:spcBef>
                <a:spcPts val="0"/>
              </a:spcBef>
              <a:spcAft>
                <a:spcPts val="0"/>
              </a:spcAft>
              <a:buClr>
                <a:srgbClr val="666666"/>
              </a:buClr>
              <a:buSzPts val="1100"/>
              <a:buFont typeface="Lato"/>
              <a:buChar char="●"/>
            </a:pPr>
            <a:r>
              <a:rPr i="1" lang="en" sz="1100">
                <a:solidFill>
                  <a:srgbClr val="666666"/>
                </a:solidFill>
              </a:rPr>
              <a:t>Although the product shows as “sponsored” by Earnest, this is purely like an ad on the website, and </a:t>
            </a:r>
            <a:r>
              <a:rPr b="1" i="1" lang="en" sz="1100">
                <a:solidFill>
                  <a:srgbClr val="666666"/>
                </a:solidFill>
              </a:rPr>
              <a:t>no student data </a:t>
            </a:r>
            <a:r>
              <a:rPr i="1" lang="en" sz="1100">
                <a:solidFill>
                  <a:srgbClr val="666666"/>
                </a:solidFill>
              </a:rPr>
              <a:t>will be shared with Earnest.</a:t>
            </a:r>
            <a:endParaRPr i="1" sz="1100">
              <a:solidFill>
                <a:srgbClr val="666666"/>
              </a:solidFill>
            </a:endParaRPr>
          </a:p>
          <a:p>
            <a:pPr indent="0" lvl="0" marL="0" rtl="0" algn="l">
              <a:lnSpc>
                <a:spcPct val="100000"/>
              </a:lnSpc>
              <a:spcBef>
                <a:spcPts val="0"/>
              </a:spcBef>
              <a:spcAft>
                <a:spcPts val="0"/>
              </a:spcAft>
              <a:buNone/>
            </a:pPr>
            <a:r>
              <a:t/>
            </a:r>
            <a:endParaRPr i="1" sz="1100">
              <a:solidFill>
                <a:srgbClr val="666666"/>
              </a:solidFill>
            </a:endParaRPr>
          </a:p>
          <a:p>
            <a:pPr indent="0" lvl="0" marL="0" rtl="0" algn="l">
              <a:lnSpc>
                <a:spcPct val="100000"/>
              </a:lnSpc>
              <a:spcBef>
                <a:spcPts val="0"/>
              </a:spcBef>
              <a:spcAft>
                <a:spcPts val="0"/>
              </a:spcAft>
              <a:buNone/>
            </a:pPr>
            <a:r>
              <a:rPr lang="en" sz="1100"/>
              <a:t>If you’ve been accepted to multiple colleges, you are likely comparing them in a variety of ways. Today, we’ll be discussing how to compare them on a financial basis -- that is, how to figure out which college “makes the most financial sense,” by using the Going Merry Insights tool.</a:t>
            </a:r>
            <a:endParaRPr sz="1000">
              <a:solidFill>
                <a:schemeClr val="lt2"/>
              </a:solidFill>
            </a:endParaRPr>
          </a:p>
          <a:p>
            <a:pPr indent="0" lvl="0" marL="0" rtl="0" algn="l">
              <a:lnSpc>
                <a:spcPct val="100000"/>
              </a:lnSpc>
              <a:spcBef>
                <a:spcPts val="0"/>
              </a:spcBef>
              <a:spcAft>
                <a:spcPts val="0"/>
              </a:spcAft>
              <a:buNone/>
            </a:pPr>
            <a:r>
              <a:t/>
            </a:r>
            <a:endParaRPr sz="1100">
              <a:solidFill>
                <a:srgbClr val="434343"/>
              </a:solidFill>
            </a:endParaRPr>
          </a:p>
        </p:txBody>
      </p:sp>
      <p:sp>
        <p:nvSpPr>
          <p:cNvPr id="157" name="Google Shape;157;p23"/>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158" name="Google Shape;158;p23"/>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College Cost Insights </a:t>
            </a:r>
            <a:r>
              <a:rPr lang="en" sz="4400"/>
              <a:t>💬</a:t>
            </a:r>
            <a:endParaRPr sz="4400"/>
          </a:p>
          <a:p>
            <a:pPr indent="0" lvl="0" marL="0" rtl="0" algn="l">
              <a:spcBef>
                <a:spcPts val="0"/>
              </a:spcBef>
              <a:spcAft>
                <a:spcPts val="0"/>
              </a:spcAft>
              <a:buNone/>
            </a:pPr>
            <a:r>
              <a:t/>
            </a:r>
            <a:endParaRPr sz="4400"/>
          </a:p>
          <a:p>
            <a:pPr indent="0" lvl="0" marL="0" rtl="0" algn="l">
              <a:spcBef>
                <a:spcPts val="0"/>
              </a:spcBef>
              <a:spcAft>
                <a:spcPts val="0"/>
              </a:spcAft>
              <a:buNone/>
            </a:pPr>
            <a:r>
              <a:t/>
            </a:r>
            <a:endParaRPr/>
          </a:p>
          <a:p>
            <a:pPr indent="0" lvl="0" marL="0" rtl="0" algn="l">
              <a:spcBef>
                <a:spcPts val="0"/>
              </a:spcBef>
              <a:spcAft>
                <a:spcPts val="0"/>
              </a:spcAft>
              <a:buNone/>
            </a:pPr>
            <a:r>
              <a:rPr lang="en" sz="2400"/>
              <a:t>Using Going Merry’s “College Cost Insights” to compare your offers</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4"/>
          <p:cNvSpPr txBox="1"/>
          <p:nvPr>
            <p:ph idx="2" type="body"/>
          </p:nvPr>
        </p:nvSpPr>
        <p:spPr>
          <a:xfrm>
            <a:off x="4939500" y="129350"/>
            <a:ext cx="3837000" cy="4927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545454"/>
                </a:solidFill>
              </a:rPr>
              <a:t>Using the Insights tool, you will complete several steps: </a:t>
            </a:r>
            <a:endParaRPr sz="1100">
              <a:solidFill>
                <a:srgbClr val="545454"/>
              </a:solidFill>
            </a:endParaRPr>
          </a:p>
          <a:p>
            <a:pPr indent="0" lvl="0" marL="0" rtl="0" algn="l">
              <a:lnSpc>
                <a:spcPct val="100000"/>
              </a:lnSpc>
              <a:spcBef>
                <a:spcPts val="0"/>
              </a:spcBef>
              <a:spcAft>
                <a:spcPts val="0"/>
              </a:spcAft>
              <a:buNone/>
            </a:pPr>
            <a:r>
              <a:t/>
            </a:r>
            <a:endParaRPr sz="1100">
              <a:solidFill>
                <a:srgbClr val="545454"/>
              </a:solidFill>
            </a:endParaRPr>
          </a:p>
          <a:p>
            <a:pPr indent="-298450" lvl="0" marL="457200" rtl="0" algn="l">
              <a:lnSpc>
                <a:spcPct val="100000"/>
              </a:lnSpc>
              <a:spcBef>
                <a:spcPts val="0"/>
              </a:spcBef>
              <a:spcAft>
                <a:spcPts val="0"/>
              </a:spcAft>
              <a:buClr>
                <a:srgbClr val="545454"/>
              </a:buClr>
              <a:buSzPts val="1100"/>
              <a:buFont typeface="Lato"/>
              <a:buAutoNum type="arabicPeriod"/>
            </a:pPr>
            <a:r>
              <a:rPr b="1" lang="en" sz="1100">
                <a:solidFill>
                  <a:srgbClr val="545454"/>
                </a:solidFill>
              </a:rPr>
              <a:t>Put in information from your financial aid award letters</a:t>
            </a:r>
            <a:r>
              <a:rPr lang="en" sz="1100">
                <a:solidFill>
                  <a:srgbClr val="545454"/>
                </a:solidFill>
              </a:rPr>
              <a:t> (including how much you’ve been offered in scholarships, grants, work-study, and loans). </a:t>
            </a:r>
            <a:endParaRPr sz="1100">
              <a:solidFill>
                <a:srgbClr val="545454"/>
              </a:solidFill>
            </a:endParaRPr>
          </a:p>
          <a:p>
            <a:pPr indent="0" lvl="0" marL="457200" rtl="0" algn="l">
              <a:lnSpc>
                <a:spcPct val="100000"/>
              </a:lnSpc>
              <a:spcBef>
                <a:spcPts val="0"/>
              </a:spcBef>
              <a:spcAft>
                <a:spcPts val="0"/>
              </a:spcAft>
              <a:buNone/>
            </a:pPr>
            <a:r>
              <a:t/>
            </a:r>
            <a:endParaRPr i="1" sz="1200">
              <a:solidFill>
                <a:srgbClr val="666666"/>
              </a:solidFill>
            </a:endParaRPr>
          </a:p>
          <a:p>
            <a:pPr indent="0" lvl="0" marL="457200" rtl="0" algn="l">
              <a:lnSpc>
                <a:spcPct val="100000"/>
              </a:lnSpc>
              <a:spcBef>
                <a:spcPts val="0"/>
              </a:spcBef>
              <a:spcAft>
                <a:spcPts val="0"/>
              </a:spcAft>
              <a:buNone/>
            </a:pPr>
            <a:r>
              <a:rPr i="1" lang="en" sz="1200">
                <a:solidFill>
                  <a:srgbClr val="666666"/>
                </a:solidFill>
              </a:rPr>
              <a:t>*Discussion questions during this: How were your different award letters structured? Was it difficult to find the information required for each one? Did you feel they were difficult to compare? </a:t>
            </a:r>
            <a:endParaRPr i="1" sz="1100">
              <a:solidFill>
                <a:schemeClr val="lt2"/>
              </a:solidFill>
            </a:endParaRPr>
          </a:p>
          <a:p>
            <a:pPr indent="0" lvl="0" marL="457200" rtl="0" algn="l">
              <a:lnSpc>
                <a:spcPct val="100000"/>
              </a:lnSpc>
              <a:spcBef>
                <a:spcPts val="0"/>
              </a:spcBef>
              <a:spcAft>
                <a:spcPts val="0"/>
              </a:spcAft>
              <a:buNone/>
            </a:pPr>
            <a:r>
              <a:t/>
            </a:r>
            <a:endParaRPr sz="1100">
              <a:solidFill>
                <a:srgbClr val="545454"/>
              </a:solidFill>
            </a:endParaRPr>
          </a:p>
          <a:p>
            <a:pPr indent="-298450" lvl="0" marL="457200" rtl="0" algn="l">
              <a:lnSpc>
                <a:spcPct val="100000"/>
              </a:lnSpc>
              <a:spcBef>
                <a:spcPts val="0"/>
              </a:spcBef>
              <a:spcAft>
                <a:spcPts val="0"/>
              </a:spcAft>
              <a:buClr>
                <a:srgbClr val="545454"/>
              </a:buClr>
              <a:buSzPts val="1100"/>
              <a:buFont typeface="Lato"/>
              <a:buAutoNum type="arabicPeriod"/>
            </a:pPr>
            <a:r>
              <a:rPr b="1" lang="en" sz="1100">
                <a:solidFill>
                  <a:srgbClr val="545454"/>
                </a:solidFill>
              </a:rPr>
              <a:t>Put in information about how much you and your parents can jointly contribute -- this should be the </a:t>
            </a:r>
            <a:r>
              <a:rPr b="1" i="1" lang="en" sz="1100" u="sng">
                <a:solidFill>
                  <a:srgbClr val="545454"/>
                </a:solidFill>
              </a:rPr>
              <a:t>maximum</a:t>
            </a:r>
            <a:r>
              <a:rPr b="1" lang="en" sz="1100">
                <a:solidFill>
                  <a:srgbClr val="545454"/>
                </a:solidFill>
              </a:rPr>
              <a:t> realistic amount. </a:t>
            </a:r>
            <a:r>
              <a:rPr lang="en" sz="1100">
                <a:solidFill>
                  <a:srgbClr val="545454"/>
                </a:solidFill>
              </a:rPr>
              <a:t>(Don’t just put 0, or we will assume you have a big “financial gap” that needs to be filled with student loans.)</a:t>
            </a:r>
            <a:endParaRPr sz="1100">
              <a:solidFill>
                <a:srgbClr val="545454"/>
              </a:solidFill>
            </a:endParaRPr>
          </a:p>
          <a:p>
            <a:pPr indent="0" lvl="0" marL="457200" rtl="0" algn="l">
              <a:lnSpc>
                <a:spcPct val="100000"/>
              </a:lnSpc>
              <a:spcBef>
                <a:spcPts val="0"/>
              </a:spcBef>
              <a:spcAft>
                <a:spcPts val="0"/>
              </a:spcAft>
              <a:buNone/>
            </a:pPr>
            <a:r>
              <a:t/>
            </a:r>
            <a:endParaRPr i="1" sz="1200">
              <a:solidFill>
                <a:srgbClr val="666666"/>
              </a:solidFill>
            </a:endParaRPr>
          </a:p>
          <a:p>
            <a:pPr indent="0" lvl="0" marL="457200" rtl="0" algn="l">
              <a:lnSpc>
                <a:spcPct val="100000"/>
              </a:lnSpc>
              <a:spcBef>
                <a:spcPts val="0"/>
              </a:spcBef>
              <a:spcAft>
                <a:spcPts val="0"/>
              </a:spcAft>
              <a:buNone/>
            </a:pPr>
            <a:r>
              <a:rPr i="1" lang="en" sz="1200">
                <a:solidFill>
                  <a:srgbClr val="666666"/>
                </a:solidFill>
              </a:rPr>
              <a:t>*Discussion questions during this: Have you spoken to your parents about what they will or will not pay for? Do you have a clear idea of how much you can contribute, based on savings and student/summer jobs? </a:t>
            </a:r>
            <a:endParaRPr i="1" sz="1100">
              <a:solidFill>
                <a:schemeClr val="lt2"/>
              </a:solidFill>
            </a:endParaRPr>
          </a:p>
          <a:p>
            <a:pPr indent="0" lvl="0" marL="457200" rtl="0" algn="l">
              <a:lnSpc>
                <a:spcPct val="100000"/>
              </a:lnSpc>
              <a:spcBef>
                <a:spcPts val="0"/>
              </a:spcBef>
              <a:spcAft>
                <a:spcPts val="0"/>
              </a:spcAft>
              <a:buNone/>
            </a:pPr>
            <a:r>
              <a:t/>
            </a:r>
            <a:endParaRPr i="1" sz="1100">
              <a:solidFill>
                <a:schemeClr val="lt2"/>
              </a:solidFill>
            </a:endParaRPr>
          </a:p>
          <a:p>
            <a:pPr indent="-298450" lvl="0" marL="457200" rtl="0" algn="l">
              <a:lnSpc>
                <a:spcPct val="100000"/>
              </a:lnSpc>
              <a:spcBef>
                <a:spcPts val="0"/>
              </a:spcBef>
              <a:spcAft>
                <a:spcPts val="0"/>
              </a:spcAft>
              <a:buClr>
                <a:srgbClr val="545454"/>
              </a:buClr>
              <a:buSzPts val="1100"/>
              <a:buAutoNum type="arabicPeriod"/>
            </a:pPr>
            <a:r>
              <a:rPr b="1" lang="en" sz="1100">
                <a:solidFill>
                  <a:srgbClr val="545454"/>
                </a:solidFill>
              </a:rPr>
              <a:t>Check out your recommendations and calculations.</a:t>
            </a:r>
            <a:endParaRPr sz="1200">
              <a:solidFill>
                <a:srgbClr val="434343"/>
              </a:solidFill>
            </a:endParaRPr>
          </a:p>
        </p:txBody>
      </p:sp>
      <p:sp>
        <p:nvSpPr>
          <p:cNvPr id="164" name="Google Shape;164;p24"/>
          <p:cNvSpPr txBox="1"/>
          <p:nvPr>
            <p:ph idx="12" type="sldNum"/>
          </p:nvPr>
        </p:nvSpPr>
        <p:spPr>
          <a:xfrm>
            <a:off x="8472450" y="4815397"/>
            <a:ext cx="548700" cy="2415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165" name="Google Shape;165;p24"/>
          <p:cNvSpPr txBox="1"/>
          <p:nvPr>
            <p:ph type="title"/>
          </p:nvPr>
        </p:nvSpPr>
        <p:spPr>
          <a:xfrm>
            <a:off x="265500" y="1078750"/>
            <a:ext cx="4045200" cy="3532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400"/>
              <a:t>College Cost Insights 💬</a:t>
            </a:r>
            <a:endParaRPr sz="4400"/>
          </a:p>
          <a:p>
            <a:pPr indent="0" lvl="0" marL="0" rtl="0" algn="l">
              <a:spcBef>
                <a:spcPts val="0"/>
              </a:spcBef>
              <a:spcAft>
                <a:spcPts val="0"/>
              </a:spcAft>
              <a:buNone/>
            </a:pPr>
            <a:r>
              <a:t/>
            </a:r>
            <a:endParaRPr sz="4400"/>
          </a:p>
          <a:p>
            <a:pPr indent="0" lvl="0" marL="0" rtl="0" algn="l">
              <a:spcBef>
                <a:spcPts val="0"/>
              </a:spcBef>
              <a:spcAft>
                <a:spcPts val="0"/>
              </a:spcAft>
              <a:buNone/>
            </a:pPr>
            <a:r>
              <a:t/>
            </a:r>
            <a:endParaRPr/>
          </a:p>
          <a:p>
            <a:pPr indent="0" lvl="0" marL="0" rtl="0" algn="l">
              <a:spcBef>
                <a:spcPts val="0"/>
              </a:spcBef>
              <a:spcAft>
                <a:spcPts val="0"/>
              </a:spcAft>
              <a:buNone/>
            </a:pPr>
            <a:r>
              <a:rPr lang="en" sz="2400"/>
              <a:t>Using Going Merry’s “College Cost Insights” to compare your offers</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oing Merry">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1AFD1"/>
      </a:accent5>
      <a:accent6>
        <a:srgbClr val="F8E71C"/>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