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8" r:id="rId2"/>
  </p:sldMasterIdLst>
  <p:notesMasterIdLst>
    <p:notesMasterId r:id="rId124"/>
  </p:notesMasterIdLst>
  <p:handoutMasterIdLst>
    <p:handoutMasterId r:id="rId125"/>
  </p:handoutMasterIdLst>
  <p:sldIdLst>
    <p:sldId id="256" r:id="rId3"/>
    <p:sldId id="412" r:id="rId4"/>
    <p:sldId id="259" r:id="rId5"/>
    <p:sldId id="415" r:id="rId6"/>
    <p:sldId id="318" r:id="rId7"/>
    <p:sldId id="494" r:id="rId8"/>
    <p:sldId id="589" r:id="rId9"/>
    <p:sldId id="496" r:id="rId10"/>
    <p:sldId id="417" r:id="rId11"/>
    <p:sldId id="418" r:id="rId12"/>
    <p:sldId id="498" r:id="rId13"/>
    <p:sldId id="497" r:id="rId14"/>
    <p:sldId id="499" r:id="rId15"/>
    <p:sldId id="500" r:id="rId16"/>
    <p:sldId id="501" r:id="rId17"/>
    <p:sldId id="502" r:id="rId18"/>
    <p:sldId id="420" r:id="rId19"/>
    <p:sldId id="321" r:id="rId20"/>
    <p:sldId id="358" r:id="rId21"/>
    <p:sldId id="590" r:id="rId22"/>
    <p:sldId id="422" r:id="rId23"/>
    <p:sldId id="359" r:id="rId24"/>
    <p:sldId id="423" r:id="rId25"/>
    <p:sldId id="504" r:id="rId26"/>
    <p:sldId id="503" r:id="rId27"/>
    <p:sldId id="360" r:id="rId28"/>
    <p:sldId id="424" r:id="rId29"/>
    <p:sldId id="361" r:id="rId30"/>
    <p:sldId id="362" r:id="rId31"/>
    <p:sldId id="592" r:id="rId32"/>
    <p:sldId id="426" r:id="rId33"/>
    <p:sldId id="507" r:id="rId34"/>
    <p:sldId id="363" r:id="rId35"/>
    <p:sldId id="506" r:id="rId36"/>
    <p:sldId id="508" r:id="rId37"/>
    <p:sldId id="509" r:id="rId38"/>
    <p:sldId id="512" r:id="rId39"/>
    <p:sldId id="515" r:id="rId40"/>
    <p:sldId id="364" r:id="rId41"/>
    <p:sldId id="478" r:id="rId42"/>
    <p:sldId id="365" r:id="rId43"/>
    <p:sldId id="429" r:id="rId44"/>
    <p:sldId id="366" r:id="rId45"/>
    <p:sldId id="430" r:id="rId46"/>
    <p:sldId id="431" r:id="rId47"/>
    <p:sldId id="400" r:id="rId48"/>
    <p:sldId id="481" r:id="rId49"/>
    <p:sldId id="367" r:id="rId50"/>
    <p:sldId id="433" r:id="rId51"/>
    <p:sldId id="368" r:id="rId52"/>
    <p:sldId id="434" r:id="rId53"/>
    <p:sldId id="516" r:id="rId54"/>
    <p:sldId id="517" r:id="rId55"/>
    <p:sldId id="591" r:id="rId56"/>
    <p:sldId id="369" r:id="rId57"/>
    <p:sldId id="435" r:id="rId58"/>
    <p:sldId id="370" r:id="rId59"/>
    <p:sldId id="436" r:id="rId60"/>
    <p:sldId id="518" r:id="rId61"/>
    <p:sldId id="551" r:id="rId62"/>
    <p:sldId id="519" r:id="rId63"/>
    <p:sldId id="552" r:id="rId64"/>
    <p:sldId id="371" r:id="rId65"/>
    <p:sldId id="553" r:id="rId66"/>
    <p:sldId id="437" r:id="rId67"/>
    <p:sldId id="554" r:id="rId68"/>
    <p:sldId id="372" r:id="rId69"/>
    <p:sldId id="555" r:id="rId70"/>
    <p:sldId id="438" r:id="rId71"/>
    <p:sldId id="556" r:id="rId72"/>
    <p:sldId id="557" r:id="rId73"/>
    <p:sldId id="373" r:id="rId74"/>
    <p:sldId id="479" r:id="rId75"/>
    <p:sldId id="558" r:id="rId76"/>
    <p:sldId id="520" r:id="rId77"/>
    <p:sldId id="559" r:id="rId78"/>
    <p:sldId id="522" r:id="rId79"/>
    <p:sldId id="560" r:id="rId80"/>
    <p:sldId id="523" r:id="rId81"/>
    <p:sldId id="561" r:id="rId82"/>
    <p:sldId id="524" r:id="rId83"/>
    <p:sldId id="562" r:id="rId84"/>
    <p:sldId id="525" r:id="rId85"/>
    <p:sldId id="563" r:id="rId86"/>
    <p:sldId id="526" r:id="rId87"/>
    <p:sldId id="583" r:id="rId88"/>
    <p:sldId id="527" r:id="rId89"/>
    <p:sldId id="565" r:id="rId90"/>
    <p:sldId id="584" r:id="rId91"/>
    <p:sldId id="585" r:id="rId92"/>
    <p:sldId id="528" r:id="rId93"/>
    <p:sldId id="566" r:id="rId94"/>
    <p:sldId id="529" r:id="rId95"/>
    <p:sldId id="567" r:id="rId96"/>
    <p:sldId id="530" r:id="rId97"/>
    <p:sldId id="568" r:id="rId98"/>
    <p:sldId id="531" r:id="rId99"/>
    <p:sldId id="569" r:id="rId100"/>
    <p:sldId id="532" r:id="rId101"/>
    <p:sldId id="570" r:id="rId102"/>
    <p:sldId id="533" r:id="rId103"/>
    <p:sldId id="586" r:id="rId104"/>
    <p:sldId id="534" r:id="rId105"/>
    <p:sldId id="587" r:id="rId106"/>
    <p:sldId id="538" r:id="rId107"/>
    <p:sldId id="575" r:id="rId108"/>
    <p:sldId id="539" r:id="rId109"/>
    <p:sldId id="576" r:id="rId110"/>
    <p:sldId id="542" r:id="rId111"/>
    <p:sldId id="577" r:id="rId112"/>
    <p:sldId id="543" r:id="rId113"/>
    <p:sldId id="578" r:id="rId114"/>
    <p:sldId id="544" r:id="rId115"/>
    <p:sldId id="579" r:id="rId116"/>
    <p:sldId id="548" r:id="rId117"/>
    <p:sldId id="580" r:id="rId118"/>
    <p:sldId id="549" r:id="rId119"/>
    <p:sldId id="581" r:id="rId120"/>
    <p:sldId id="582" r:id="rId121"/>
    <p:sldId id="593" r:id="rId122"/>
    <p:sldId id="597" r:id="rId1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52" autoAdjust="0"/>
    <p:restoredTop sz="94660"/>
  </p:normalViewPr>
  <p:slideViewPr>
    <p:cSldViewPr snapToGrid="0">
      <p:cViewPr varScale="1">
        <p:scale>
          <a:sx n="106" d="100"/>
          <a:sy n="106" d="100"/>
        </p:scale>
        <p:origin x="780" y="-643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F3682270-54C0-4233-94B9-2047E320FDE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D056A1FD-B8B5-456B-B615-78DF58F1324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17564C4-2568-4136-9ECF-73D2BFF3ACD5}" type="datetimeFigureOut">
              <a:rPr lang="tr-TR" smtClean="0"/>
              <a:t>20.09.2026</a:t>
            </a:fld>
            <a:endParaRPr lang="tr-TR"/>
          </a:p>
        </p:txBody>
      </p:sp>
      <p:sp>
        <p:nvSpPr>
          <p:cNvPr id="4" name="Alt Bilgi Yer Tutucusu 3">
            <a:extLst>
              <a:ext uri="{FF2B5EF4-FFF2-40B4-BE49-F238E27FC236}">
                <a16:creationId xmlns:a16="http://schemas.microsoft.com/office/drawing/2014/main" id="{DD3F3B35-CA26-4E9F-8864-5343CD14DAC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40AC70DB-20EF-47D4-9215-34497B6143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BCFDDE-8BE2-4D38-B32A-8089CA996465}" type="slidenum">
              <a:rPr lang="tr-TR" smtClean="0"/>
              <a:t>‹#›</a:t>
            </a:fld>
            <a:endParaRPr lang="tr-TR"/>
          </a:p>
        </p:txBody>
      </p:sp>
    </p:spTree>
    <p:extLst>
      <p:ext uri="{BB962C8B-B14F-4D97-AF65-F5344CB8AC3E}">
        <p14:creationId xmlns:p14="http://schemas.microsoft.com/office/powerpoint/2010/main" val="30259427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8669A0-6891-448E-A124-E96A331C6D84}" type="datetimeFigureOut">
              <a:rPr lang="tr-TR" smtClean="0"/>
              <a:t>20.09.2026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F5CC75-AB4E-4961-8856-10E369681855}" type="slidenum">
              <a:rPr lang="tr-TR" smtClean="0"/>
              <a:t>‹#›</a:t>
            </a:fld>
            <a:endParaRPr lang="tr-TR"/>
          </a:p>
        </p:txBody>
      </p:sp>
    </p:spTree>
    <p:extLst>
      <p:ext uri="{BB962C8B-B14F-4D97-AF65-F5344CB8AC3E}">
        <p14:creationId xmlns:p14="http://schemas.microsoft.com/office/powerpoint/2010/main" val="1914650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247" name="Google Shape;2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47" name="Google Shape;2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5069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6FD3B14-EECA-FE98-0858-32B650A546B2}"/>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88B5C477-C3F7-4F33-60E1-28B10301E4B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7CE3FA79-A1D7-D41C-0A70-1F2504950E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576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B8022BD-6462-8E19-2B22-3A615AD1BCC8}"/>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89B64464-AF9C-55EB-8E50-2F3059EAF4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5C720E20-47EA-D8A3-B1CA-0F94A7A138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8600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FC7D0E8-5E9F-22A5-75AF-789860080CFE}"/>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02383A1B-20F3-D657-1AEA-13B885D042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23FE4C90-6BBC-B50A-39F3-D991998D05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9369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2051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4280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9203D476-DEC7-5A55-0A58-DA6E19ACE253}"/>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E358DEA3-5618-F30F-FE3C-654C7F4444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CD8F4A8D-8623-C30D-449C-CDDEF1BC49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818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C4FE7865-4933-96E3-7A6B-8481BE2A5676}"/>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5EAD09E7-5467-B86C-B6A0-67B3845F5A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55D6D9EA-81EC-AA0B-30A7-87A8CBF0797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4129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1831304-43FA-41AE-8362-C9B7272FFE6B}" type="slidenum">
              <a:rPr lang="en-US" smtClean="0"/>
              <a:t>13</a:t>
            </a:fld>
            <a:endParaRPr lang="en-US"/>
          </a:p>
        </p:txBody>
      </p:sp>
    </p:spTree>
    <p:extLst>
      <p:ext uri="{BB962C8B-B14F-4D97-AF65-F5344CB8AC3E}">
        <p14:creationId xmlns:p14="http://schemas.microsoft.com/office/powerpoint/2010/main" val="2771772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7227122A-8072-EE5D-B286-78191C1E18CF}"/>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3888D9AF-F301-18AC-D126-1FBBD5DD05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6251F4FC-A8B8-B0E5-5148-0FDCA277CC9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3959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29209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2920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2959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5DE7B7D7-F26F-F0F5-77FA-8BC95CDEC7F5}"/>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AB30C6AD-E51D-49CD-301A-7A647E74AC8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B0CDE47E-ACB9-449E-89DA-F787A43AFC7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0114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42959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077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0774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8F30316-2E52-18D4-452B-9BF2D8D14DF8}"/>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CD55574A-1ACB-2B2E-D3BA-0EF98E6CA9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77B8F136-5D0C-7213-11CA-9F9E612D37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9689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A5C647A6-3517-4AC2-7BA8-393016CFD9B5}"/>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012D8F75-3AB4-568F-518E-6BB49334C15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F66ADBF2-C90D-F9D6-99BE-C48F9C2A1D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6619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906444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90644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62429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25689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7FB65BC9-15D9-5315-90AF-06ACDB46FB6F}"/>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0F1E257B-CC75-BD23-0EF2-F40E378715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D4AA1C43-5AC6-4E81-846C-1C327F90527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730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25689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6C30059A-0DF1-6623-EAA7-3FC80847A974}"/>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630DA4B7-93DF-B8EB-02F9-2979205D85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1B948AD8-DFE4-A163-27A3-2EAC8ACD56B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672728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231816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4A16EA27-0A48-B76B-AC00-95E11492E301}"/>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19B2E5C4-C3B7-8D1C-63CA-CE398CA22B7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F02C2802-A706-63D9-2064-A5B9B1C0130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61651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5A930C9-04A5-B437-E9AF-50804E4022C8}"/>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6BFD31DD-E6B6-FE0A-FF03-11C8EE8821C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22A09204-AF7A-A5EF-08B2-A3483063FD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01767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88FA562-D89B-A022-05C6-09ADD5402A86}"/>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3880CF28-E668-E1B4-DE22-625B4D8EB3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CB1F892B-ECC7-2BC0-ED07-7FF9C7DF347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52860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77B66111-8CA4-82DF-CE81-A13DC6729B32}"/>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D2EEC781-8340-4055-8648-23F1E32970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E1394EB0-1181-4171-60A3-396CA65739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0965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A60FF956-B89D-424D-40EC-8DC63956DC84}"/>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A03D33CF-A1B4-DB71-658B-72CE050C42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D50DC8DE-AD0F-759A-9AA9-7BCCAD1D876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37389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45244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127916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939409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93940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72514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72514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389510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389510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420894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420894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C5924860-8DE3-201C-4810-85AD4F1817D0}"/>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3498A8A6-CE33-12E8-CD90-2EAB3D0678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6702AFD9-CFA9-413B-FC5B-EBC75807172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949913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F0A9FD15-13B1-C485-6A9C-8768FF5DAF93}"/>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3C477BF8-13B7-ED4C-95A2-A3F04A259E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0474E76B-5AA4-54CD-37CB-7554DCA7EA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596536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26ADB007-5773-BA3C-AE9A-D96869E724EA}"/>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C5CFF00D-3AC6-C29D-5701-8C32E6192A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69703977-B531-B495-69C8-1EA8384AAD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185964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09349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09349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487306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487306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3503537C-5EDD-6552-2F6F-33370944A962}"/>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AC885225-7AC4-7E14-881D-A84128BD3BE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D7A3A6D3-5F04-26D4-E06C-8111F27F376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533878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BDC03528-6083-785D-0DBB-4C4760426B74}"/>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235C75BE-5CAE-B066-F058-762A605385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E80836D3-D09D-1D5D-471A-56A09ED7EB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850443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189D8D7F-9973-A186-F571-513E4D6EA4CA}"/>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A554F027-1B29-F9BE-A30A-AB7B8AB615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BBB0626D-C7CD-23D3-E644-91F7623D74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772420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FDCA760A-AE75-C3A7-4C37-660E03739FD8}"/>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6EB088C8-4331-08F4-4B03-4F4457DDB5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A66486F3-FA19-B340-C95D-EBE048CC08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133008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01445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F3555650-4A41-1CBF-D680-DE74D693EAE0}"/>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B0DC13D2-8BC8-D330-15E8-2D72DF92FE7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CB76A12D-29A2-16E5-46F0-4EFB78A8EF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57879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01445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172415D3-8CE4-3240-DEC6-A7D8C34CB589}"/>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D12A58F8-36D2-51D2-1B84-1C6365632C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F40526F3-8CAE-4510-0D02-1A02B32B4F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612120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049748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7B3661A5-A42A-8915-CD92-8E817E111BDC}"/>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4CEE71BC-7E35-CB36-721E-CA37BF93C3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1D6B9347-85BB-DF44-71DF-4F0289168F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1962900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049748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A4D06705-4311-48B9-A7CB-EB5F8E5B2BF8}"/>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9660749D-36BD-0399-5EBC-14C9C7F9C0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A195630B-0D60-CC1E-8DCA-4D0D48DBB63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573768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B6129F8A-775D-2D98-74C5-E32643731E54}"/>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14A76D09-C3A3-3062-653D-9070BE5097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9BD7F60F-CC34-F514-5E36-64DC30F7A20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633573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907305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cd8a80d6bc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434187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1E05037A-2C32-21B3-CF28-222AEA14A13C}"/>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4FFDAD94-91F8-6155-7F4B-E7A2ADE956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63F85A3F-2D03-D9DD-BEE1-4ED55700C7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698343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333B121C-20BA-5B67-4E58-E7786EFF3169}"/>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3B42158B-1FC5-B595-B2EC-E7F5D43A99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9CBDB38F-4A25-FF8D-D4FF-00E96C21D3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520662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B5FC3B62-4179-9689-FB49-D939AAD9824C}"/>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8667FD73-98E3-D409-CFD8-C91D217CF4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A3EE267D-8ECE-ABAC-9FF4-F6F92568D6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75980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ACF3856A-A861-EB2A-ED9C-1273D5975900}"/>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C000B749-C236-8ED9-0316-C132767220D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71C894BB-0C18-1D41-F1B3-B6B2789C1A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79506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BF258724-B524-B80C-44B9-31941E51A6C7}"/>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47569596-CC29-7A87-6928-4AB80F8A31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267A1154-8104-A9BC-FDD8-7E544712D4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882694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415C30B4-CB3D-341C-7D27-3E8A4BEF07BC}"/>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FB2AD4B5-8EEC-C6A8-8FD4-A3CF7F4B435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C70E3430-1AA3-80B7-3716-4DB6C39C59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875664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2919227F-567B-50AC-0BDB-FBD873AC0E0B}"/>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E920D499-39F3-F7E8-D43A-2452CB0258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5D75A59E-9610-75C8-3896-DC9AC866AA9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5050488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D93C2508-1FE8-8D88-D09D-7CA191B00885}"/>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1635699A-EDEC-76CE-9AA7-5B5715B963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E50AC62A-C1CA-CB9A-E79D-A82DA6A6D2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1087070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19D4222-B061-9826-5295-F4164FFEB535}"/>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8E722FAE-5156-3862-990C-4B9F45196B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328DBC50-4B71-6882-551D-8F836A1D13F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3909593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1C9EE4D1-1DDB-778C-0952-2DBF1EBC15E7}"/>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963ED714-AEA1-3844-6F67-36B6DF9E64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E1FEE535-39C7-FD46-654A-EDD403B9CF1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769636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9F4429E7-49C4-5BF5-67FA-CE06B628727B}"/>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83C88D82-B747-2754-E1F5-8CEECE4F5D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CA4E7C22-B053-6818-0E0D-F335ED14B3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3072576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6759FD14-D22E-E48D-4FA7-079F8F8EF556}"/>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F6E92926-7AF2-0212-73B7-4876A86190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A38624D4-2515-A13A-25FE-A18D205F120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613148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993A3542-9038-19E5-8643-89A4CD54DA00}"/>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B3AD1C81-B1C4-19EC-DFAE-F72CEAA433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2E23150C-44CF-E8CA-9D05-0EA6212D75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471592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BDC4119D-CB38-B77E-A990-77A1ED144405}"/>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54C7A0A7-9F51-CE0F-FF59-D04852044E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151BBF17-E831-7848-1315-0E737891C6C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3119806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3427FF58-D33F-72FA-D14F-70A0CB1B5693}"/>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723E413A-1549-325D-3E55-06ECA1E3505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B1E7FD9B-E109-22C8-BE6C-4FEE1D9AAA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784243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26802047-5883-BE0D-9820-05810FB4908A}"/>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2CD37DA3-CA80-B33F-6AA1-847F913F55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04564F46-8C65-5C02-EAB9-218EED12A9E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449388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5B553EE7-76B9-76EE-2FD4-827F8330BB5E}"/>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1DF18705-4C90-64C6-FFCC-960382EFC6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DC46B1B3-7FFB-3946-688F-3EC7E77DC46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8257412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651B624C-422A-7D49-8618-4AA2E6274008}"/>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1E09D721-43A9-E2F3-1A37-B58476ADFD1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C070BA2C-47F1-027D-87FE-D6DFE292826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812404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DD92043B-4246-D91D-F76E-A64485BBD452}"/>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27D8BE5F-9036-A9F6-BC42-26D04078CC9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0E2A1EB9-C8F8-2CFF-A0DB-59419A77D30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7206585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DF4F286-E513-080A-5E32-8ACD45828DAE}"/>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B6534914-8573-10FB-56E5-DE702419AF6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A01C5629-4C77-3B73-9CB7-2F54E068DF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78574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06B6E510-E03E-2FC5-5CCB-24624EE9B3D2}"/>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33040361-9D53-4C44-CA28-D170498138F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0B8E6F87-E5B8-0879-0E7A-8AECDD5CA72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7824376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30591137-A463-5134-78E2-07824000C0ED}"/>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92F7CE20-3E5D-5A2E-1B73-D321DEF4729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217E7674-D07A-D835-7081-FDF554DA117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508112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83D3119C-73FF-DD00-9193-DD9F86ED78F0}"/>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1932A408-2B9F-7690-1209-3C6774AA5A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13D2A345-B3A0-E9B1-D89D-0D2592765CB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223302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1FB9CAF7-548B-C906-1B42-57F91AFAA44B}"/>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9B1947D8-A626-695B-D19C-26F4156936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594496A0-EF96-19AD-20DF-A8CE70D610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5873405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C6C79AF-A292-4B01-4782-73D310E5AC62}"/>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95858D1B-2C7A-1BB0-5F27-379C36CAA8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20478AB1-43AF-5CE8-6CB5-DE71652856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8407092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869201C6-4722-1BD0-95F1-18532EC839FB}"/>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D0600E8D-8B8A-3067-D1A6-700CDA2ABE4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A016C4BB-31EA-D2D3-86B9-463BC8F725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7781631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58A93833-EB27-ED9A-8F38-94445203B6F6}"/>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0F9C2A11-FF3D-32D7-77DA-5539D992E1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55B1AEB0-DD9F-74D8-6AF9-3E45FE912D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8886838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A641FDC2-51E8-36E1-A26A-8559D126478E}"/>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59DB52EA-A6DE-BAB0-8380-FE796DCDA7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CC0A1046-D691-B5A9-AF97-0807EA23206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2199422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D03EF833-2DAC-E8F6-24BE-68133FC1E95C}"/>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171BA910-FE09-25C6-B6AB-18A012349F1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E7CE2351-9748-B65E-51C7-46FBD483DC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3961988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50EFDFC8-3B7E-3A9C-5A51-EA62F0CC4E02}"/>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98B11278-AE04-97C9-FFE4-0650130D48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034F67BB-97F1-F1DE-ABEB-33897FE8EB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4437116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C07EF9D6-A0CD-3C45-FE40-94566897CE08}"/>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78A76D16-367D-27B2-19E7-FC666B635D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3EE1B3CA-3F55-2763-B4E3-D64E3CA93A1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6758545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46C03D8-C990-AC7A-05A1-D5FF413E343D}"/>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96B69ED3-C47D-7AE2-8240-8FD8F19604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276" name="Google Shape;276;gcd8a80d6bc_0_17:notes">
            <a:extLst>
              <a:ext uri="{FF2B5EF4-FFF2-40B4-BE49-F238E27FC236}">
                <a16:creationId xmlns:a16="http://schemas.microsoft.com/office/drawing/2014/main" id="{CA106FCE-F08C-68DE-1AE9-0957AEAFD7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6388715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68C8B486-FCF5-D71B-C2F2-93E9AF630850}"/>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88880551-EA0B-1CE2-C8F0-91A2AB8EFA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276" name="Google Shape;276;gcd8a80d6bc_0_17:notes">
            <a:extLst>
              <a:ext uri="{FF2B5EF4-FFF2-40B4-BE49-F238E27FC236}">
                <a16:creationId xmlns:a16="http://schemas.microsoft.com/office/drawing/2014/main" id="{955FEB4C-4C28-1155-E8EE-F166A658CA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3510992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3D45FD45-6C1D-078F-1F1E-00F56DFA529F}"/>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388F6C41-A6F8-EDEA-BCC9-114C1006E6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25C17F48-DC3A-2213-5C00-0BA3A09816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1154966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2087D9FC-C8AD-7B15-CAD5-D97BC4FF111D}"/>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BF3E262C-B2F8-7FDD-4956-D753E0C2CB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007E7346-5FD3-FE5C-BC54-22D31300E69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1391717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B83CF8D9-3CB7-CBA2-C42B-F17939C01E48}"/>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9F93A3EF-F691-42DD-65E8-233ACDF233D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9EDBAF39-920A-80DC-8B72-28DAB1C2CE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3905102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0FCE6605-4D6A-BB2E-B7A5-21BA44F64045}"/>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3F8FE1C4-8E13-9F78-2BEE-2C7C0F9FD2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C1DE4952-7000-99A1-78AF-8F06A403EEA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8977533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ECCDC142-C9F2-86F7-863D-CCD47244C861}"/>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998EA816-6705-15E2-AFFC-0DF696CC703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C08FF8E6-4775-FB49-B050-24CC666A78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4166284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14E4DD9F-958B-BF10-3FBC-9C91ED033D27}"/>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CDC29240-272C-A0AD-69E0-6A0CB94773A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3A6B6CBC-4732-73E7-D413-5ED98FD4EC8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857276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F1D2F933-0591-1ED2-903B-44A6619A01F2}"/>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3549DE08-6A82-61B6-87B8-04925E475E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4248FF30-76D9-4507-9F37-5D7A733B405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9209241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D7D23E85-1EBD-BFD7-AC30-E18AA84DEBB8}"/>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84470D80-365B-4A05-07E5-23B39DAB6B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1F44D4D8-5CE7-6301-CD97-262F8FC973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4213231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FB2049A5-B4AC-3AAB-D461-37EDC481C405}"/>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82C5FD28-C45A-70B3-0780-B757323ED0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881267AC-F222-A93A-C6FC-E42FD0BB90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1898934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F9E771C5-8453-42C8-2DAA-88881536A109}"/>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DF8AA348-065B-B14C-8897-FE70D17E34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FE96BC56-C57F-EABC-1E91-CAA1E814F6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0668311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96CC9AE6-B8E9-CBC2-64B8-0AFE39B1679A}"/>
            </a:ext>
          </a:extLst>
        </p:cNvPr>
        <p:cNvGrpSpPr/>
        <p:nvPr/>
      </p:nvGrpSpPr>
      <p:grpSpPr>
        <a:xfrm>
          <a:off x="0" y="0"/>
          <a:ext cx="0" cy="0"/>
          <a:chOff x="0" y="0"/>
          <a:chExt cx="0" cy="0"/>
        </a:xfrm>
      </p:grpSpPr>
      <p:sp>
        <p:nvSpPr>
          <p:cNvPr id="275" name="Google Shape;275;gcd8a80d6bc_0_17:notes">
            <a:extLst>
              <a:ext uri="{FF2B5EF4-FFF2-40B4-BE49-F238E27FC236}">
                <a16:creationId xmlns:a16="http://schemas.microsoft.com/office/drawing/2014/main" id="{5B1A2C19-A642-7231-4992-683A09AA46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276" name="Google Shape;276;gcd8a80d6bc_0_17:notes">
            <a:extLst>
              <a:ext uri="{FF2B5EF4-FFF2-40B4-BE49-F238E27FC236}">
                <a16:creationId xmlns:a16="http://schemas.microsoft.com/office/drawing/2014/main" id="{5AA9496B-B148-181E-5624-1EADD3A1DB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19859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F4E5AC-CA30-44D0-9326-9D499F0EB968}"/>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236DD5E-6DB6-40BA-BF00-59506144FC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D592F669-6F51-469E-9641-E37C378C946E}"/>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5" name="Alt Bilgi Yer Tutucusu 4">
            <a:extLst>
              <a:ext uri="{FF2B5EF4-FFF2-40B4-BE49-F238E27FC236}">
                <a16:creationId xmlns:a16="http://schemas.microsoft.com/office/drawing/2014/main" id="{7F8DD358-6D3A-4DE6-A24E-F2072C8A295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14B556B-9D74-4FC4-B49F-5A3EFBE77342}"/>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2194213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B6B9B4-2EC5-402D-91DE-AF4EFBABD0F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70878B2-3BCC-4196-BE8B-59DDC5BBAA53}"/>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2E37821-7F31-4EDA-BBE8-872072E7024F}"/>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5" name="Alt Bilgi Yer Tutucusu 4">
            <a:extLst>
              <a:ext uri="{FF2B5EF4-FFF2-40B4-BE49-F238E27FC236}">
                <a16:creationId xmlns:a16="http://schemas.microsoft.com/office/drawing/2014/main" id="{EACDDB5F-7AF3-4997-B10D-AC5154524D5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9E327DF-7F25-4E55-A756-CFD33D6DFA13}"/>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644110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CFD441-8A64-43EF-9462-8F503B7D5CF7}"/>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9DD6BA29-0397-41E4-9659-822B5260C1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EF1E69F-9E86-4746-A824-738133A690E2}"/>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5" name="Alt Bilgi Yer Tutucusu 4">
            <a:extLst>
              <a:ext uri="{FF2B5EF4-FFF2-40B4-BE49-F238E27FC236}">
                <a16:creationId xmlns:a16="http://schemas.microsoft.com/office/drawing/2014/main" id="{E9E7D095-D48D-4622-84AE-D4161F59862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7CEB6C5-1E88-412B-B281-B3B0DC12920C}"/>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1116373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21CC90-3172-4925-BCE5-D9F67D9B6F5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1309F20-1AF6-4AEC-8415-8A1EB6F82B4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850CA602-F151-452B-A5EB-29FFBF174B9C}"/>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3FAE4E0E-355F-40E4-82BB-ABA691393446}"/>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6" name="Alt Bilgi Yer Tutucusu 5">
            <a:extLst>
              <a:ext uri="{FF2B5EF4-FFF2-40B4-BE49-F238E27FC236}">
                <a16:creationId xmlns:a16="http://schemas.microsoft.com/office/drawing/2014/main" id="{C045B001-77B1-4538-B485-D86BAAE679A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F194E9F-CE65-469D-B62B-D3BEF4B44FEC}"/>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2353011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B3F05B-85BE-4612-8971-55D36973A1D6}"/>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9E34032-0BBA-46FA-B992-67AFF5A30B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ECCA0BE9-E71E-4271-97CB-E647D69D747B}"/>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85EE88D-B6C2-46C4-A536-8FB12517CA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2DC2B920-19A3-4501-96F6-A9A9DBCED92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86446626-F9B2-496F-B22C-04765B941150}"/>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8" name="Alt Bilgi Yer Tutucusu 7">
            <a:extLst>
              <a:ext uri="{FF2B5EF4-FFF2-40B4-BE49-F238E27FC236}">
                <a16:creationId xmlns:a16="http://schemas.microsoft.com/office/drawing/2014/main" id="{F5685339-A3E1-455B-B557-FE4A28E96EA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6777278F-76F5-472D-B64E-DC95958137A0}"/>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287985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9B69DA-EFA0-486B-A71D-CD30E6A00D4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81C7101-051C-49A0-BC2C-5C1A0DCA64B3}"/>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4" name="Alt Bilgi Yer Tutucusu 3">
            <a:extLst>
              <a:ext uri="{FF2B5EF4-FFF2-40B4-BE49-F238E27FC236}">
                <a16:creationId xmlns:a16="http://schemas.microsoft.com/office/drawing/2014/main" id="{6978859C-9CF4-42EA-A8E1-6BF20C1F27E2}"/>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22952A57-C30D-495E-BF3B-8C89320574BF}"/>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1999412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BD8DDAB9-33C9-41D6-9D25-A625C6D9EA1B}"/>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3" name="Alt Bilgi Yer Tutucusu 2">
            <a:extLst>
              <a:ext uri="{FF2B5EF4-FFF2-40B4-BE49-F238E27FC236}">
                <a16:creationId xmlns:a16="http://schemas.microsoft.com/office/drawing/2014/main" id="{D8F8E3EC-1F50-4BAA-A631-587C954167D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442091C-58E7-48CA-8E71-B8EDD87D0A58}"/>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791287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DBBF94-0DA6-4360-A640-0D5C5645632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C43FB546-9F80-4659-8D25-1C247B2303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703DA209-A102-425F-B32B-F1AE1AC4F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E42B495-C087-4FEE-A649-126E8C1FA745}"/>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6" name="Alt Bilgi Yer Tutucusu 5">
            <a:extLst>
              <a:ext uri="{FF2B5EF4-FFF2-40B4-BE49-F238E27FC236}">
                <a16:creationId xmlns:a16="http://schemas.microsoft.com/office/drawing/2014/main" id="{07089F27-7E8F-4C08-814A-F47EA9E8512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4FC455E-670A-4BAA-9A5A-11325D4646AF}"/>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1286551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E2498D-A5F9-4493-A939-385DD38FDFB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7026076B-D42B-4BF4-B8DD-7CDB2D92B4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B15AFCB3-3C7F-4FC9-AA09-5D1EC0AA2D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7DAF350-854F-4584-928D-159063E8B857}"/>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6" name="Alt Bilgi Yer Tutucusu 5">
            <a:extLst>
              <a:ext uri="{FF2B5EF4-FFF2-40B4-BE49-F238E27FC236}">
                <a16:creationId xmlns:a16="http://schemas.microsoft.com/office/drawing/2014/main" id="{53F28034-34A1-41B0-B030-4681637760E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2AF106A-3863-46DE-9DF2-7B73D6DA6C91}"/>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1902498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8A388D-C60A-4721-B66F-FE40165F53F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DACB65D7-8118-4B76-A629-273FCF19AEE1}"/>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6C944DE-E7C5-4E67-946D-865142BA58C8}"/>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5" name="Alt Bilgi Yer Tutucusu 4">
            <a:extLst>
              <a:ext uri="{FF2B5EF4-FFF2-40B4-BE49-F238E27FC236}">
                <a16:creationId xmlns:a16="http://schemas.microsoft.com/office/drawing/2014/main" id="{1C381D9A-1156-4FEB-BA5A-36EC376B290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D85ABE8-9760-4EA8-B1A4-CC5FC4F220B1}"/>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2389280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B3E9E38E-300E-4C41-B1DB-07E360EBBFFA}"/>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F5D880C2-10CE-4BBE-B5A6-FEF104772A49}"/>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75681E3-9D86-4758-905C-7B094A095729}"/>
              </a:ext>
            </a:extLst>
          </p:cNvPr>
          <p:cNvSpPr>
            <a:spLocks noGrp="1"/>
          </p:cNvSpPr>
          <p:nvPr>
            <p:ph type="dt" sz="half" idx="10"/>
          </p:nvPr>
        </p:nvSpPr>
        <p:spPr/>
        <p:txBody>
          <a:bodyPr/>
          <a:lstStyle/>
          <a:p>
            <a:fld id="{31B7D5C7-3F57-4AED-AA31-F584D6B04F3C}" type="datetimeFigureOut">
              <a:rPr lang="tr-TR" smtClean="0"/>
              <a:t>20.09.2026</a:t>
            </a:fld>
            <a:endParaRPr lang="tr-TR"/>
          </a:p>
        </p:txBody>
      </p:sp>
      <p:sp>
        <p:nvSpPr>
          <p:cNvPr id="5" name="Alt Bilgi Yer Tutucusu 4">
            <a:extLst>
              <a:ext uri="{FF2B5EF4-FFF2-40B4-BE49-F238E27FC236}">
                <a16:creationId xmlns:a16="http://schemas.microsoft.com/office/drawing/2014/main" id="{59E97546-D067-49F7-A5C0-DDA60D77A80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1F7674D-F0C7-4103-9D5A-BD4E8A9AD656}"/>
              </a:ext>
            </a:extLst>
          </p:cNvPr>
          <p:cNvSpPr>
            <a:spLocks noGrp="1"/>
          </p:cNvSpPr>
          <p:nvPr>
            <p:ph type="sldNum" sz="quarter" idx="12"/>
          </p:nvPr>
        </p:nvSpPr>
        <p:spPr/>
        <p:txBody>
          <a:bodyPr/>
          <a:lstStyle/>
          <a:p>
            <a:fld id="{9676FDCE-399F-454E-AEA5-AFF5305A0A8E}" type="slidenum">
              <a:rPr lang="tr-TR" smtClean="0"/>
              <a:t>‹#›</a:t>
            </a:fld>
            <a:endParaRPr lang="tr-TR"/>
          </a:p>
        </p:txBody>
      </p:sp>
    </p:spTree>
    <p:extLst>
      <p:ext uri="{BB962C8B-B14F-4D97-AF65-F5344CB8AC3E}">
        <p14:creationId xmlns:p14="http://schemas.microsoft.com/office/powerpoint/2010/main" val="772900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E7F44-1760-7ED7-8274-0F22DE4AA5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00599B-666F-25EE-EE5D-5C55569322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ECE1551-6562-6DDE-71FA-CAB1174D02B3}"/>
              </a:ext>
            </a:extLst>
          </p:cNvPr>
          <p:cNvSpPr>
            <a:spLocks noGrp="1"/>
          </p:cNvSpPr>
          <p:nvPr>
            <p:ph type="dt" sz="half" idx="10"/>
          </p:nvPr>
        </p:nvSpPr>
        <p:spPr/>
        <p:txBody>
          <a:bodyPr/>
          <a:lstStyle/>
          <a:p>
            <a:fld id="{B61BEF0D-F0BB-DE4B-95CE-6DB70DBA9567}" type="datetimeFigureOut">
              <a:rPr lang="en-US" smtClean="0"/>
              <a:pPr/>
              <a:t>9/20/2026</a:t>
            </a:fld>
            <a:endParaRPr lang="en-US" dirty="0"/>
          </a:p>
        </p:txBody>
      </p:sp>
      <p:sp>
        <p:nvSpPr>
          <p:cNvPr id="5" name="Footer Placeholder 4">
            <a:extLst>
              <a:ext uri="{FF2B5EF4-FFF2-40B4-BE49-F238E27FC236}">
                <a16:creationId xmlns:a16="http://schemas.microsoft.com/office/drawing/2014/main" id="{60FE387C-2DB0-2A64-BB2D-0E2E80BD66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A0E215-6023-57EF-47A1-FDB55DF7A1F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374317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A6D1F-94EA-9B3F-097D-8ED5E218A0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E88D69-F462-F179-498B-7DF55BE02B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9BCEF9-91ED-18D3-679F-9385EF629027}"/>
              </a:ext>
            </a:extLst>
          </p:cNvPr>
          <p:cNvSpPr>
            <a:spLocks noGrp="1"/>
          </p:cNvSpPr>
          <p:nvPr>
            <p:ph type="dt" sz="half" idx="10"/>
          </p:nvPr>
        </p:nvSpPr>
        <p:spPr/>
        <p:txBody>
          <a:bodyPr/>
          <a:lstStyle/>
          <a:p>
            <a:pPr>
              <a:defRPr/>
            </a:pPr>
            <a:fld id="{8D877526-230A-4E14-8F85-57DF6F2C8A75}" type="datetime1">
              <a:rPr lang="en-IN" smtClean="0"/>
              <a:t>20-09-2026</a:t>
            </a:fld>
            <a:endParaRPr lang="en-IN"/>
          </a:p>
        </p:txBody>
      </p:sp>
      <p:sp>
        <p:nvSpPr>
          <p:cNvPr id="5" name="Footer Placeholder 4">
            <a:extLst>
              <a:ext uri="{FF2B5EF4-FFF2-40B4-BE49-F238E27FC236}">
                <a16:creationId xmlns:a16="http://schemas.microsoft.com/office/drawing/2014/main" id="{54A1814E-4A0B-0858-69A7-D081FA778429}"/>
              </a:ext>
            </a:extLst>
          </p:cNvPr>
          <p:cNvSpPr>
            <a:spLocks noGrp="1"/>
          </p:cNvSpPr>
          <p:nvPr>
            <p:ph type="ftr" sz="quarter" idx="11"/>
          </p:nvPr>
        </p:nvSpPr>
        <p:spPr/>
        <p:txBody>
          <a:bodyPr/>
          <a:lstStyle/>
          <a:p>
            <a:pPr>
              <a:defRPr/>
            </a:pPr>
            <a:endParaRPr lang="en-IN"/>
          </a:p>
        </p:txBody>
      </p:sp>
      <p:sp>
        <p:nvSpPr>
          <p:cNvPr id="6" name="Slide Number Placeholder 5">
            <a:extLst>
              <a:ext uri="{FF2B5EF4-FFF2-40B4-BE49-F238E27FC236}">
                <a16:creationId xmlns:a16="http://schemas.microsoft.com/office/drawing/2014/main" id="{152920B8-8B74-EE1B-C057-3186A5E4CA75}"/>
              </a:ext>
            </a:extLst>
          </p:cNvPr>
          <p:cNvSpPr>
            <a:spLocks noGrp="1"/>
          </p:cNvSpPr>
          <p:nvPr>
            <p:ph type="sldNum" sz="quarter" idx="12"/>
          </p:nvPr>
        </p:nvSpPr>
        <p:spPr/>
        <p:txBody>
          <a:bodyPr/>
          <a:lstStyle/>
          <a:p>
            <a:pPr>
              <a:defRPr/>
            </a:pPr>
            <a:fld id="{3732E4BE-DA6D-4C55-A426-742102D967F7}" type="slidenum">
              <a:rPr lang="en-IN" smtClean="0"/>
              <a:pPr>
                <a:defRPr/>
              </a:pPr>
              <a:t>‹#›</a:t>
            </a:fld>
            <a:endParaRPr lang="en-IN"/>
          </a:p>
        </p:txBody>
      </p:sp>
    </p:spTree>
    <p:extLst>
      <p:ext uri="{BB962C8B-B14F-4D97-AF65-F5344CB8AC3E}">
        <p14:creationId xmlns:p14="http://schemas.microsoft.com/office/powerpoint/2010/main" val="975446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ED422-68D9-8557-576C-DF0778E9A4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3973AC-6934-4B8E-84FC-2162411256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D152A2-DB6C-BBE3-DEDC-FA7C52FA17CD}"/>
              </a:ext>
            </a:extLst>
          </p:cNvPr>
          <p:cNvSpPr>
            <a:spLocks noGrp="1"/>
          </p:cNvSpPr>
          <p:nvPr>
            <p:ph type="dt" sz="half" idx="10"/>
          </p:nvPr>
        </p:nvSpPr>
        <p:spPr/>
        <p:txBody>
          <a:bodyPr/>
          <a:lstStyle/>
          <a:p>
            <a:fld id="{B61BEF0D-F0BB-DE4B-95CE-6DB70DBA9567}" type="datetimeFigureOut">
              <a:rPr lang="en-US" smtClean="0"/>
              <a:pPr/>
              <a:t>9/20/2026</a:t>
            </a:fld>
            <a:endParaRPr lang="en-US" dirty="0"/>
          </a:p>
        </p:txBody>
      </p:sp>
      <p:sp>
        <p:nvSpPr>
          <p:cNvPr id="5" name="Footer Placeholder 4">
            <a:extLst>
              <a:ext uri="{FF2B5EF4-FFF2-40B4-BE49-F238E27FC236}">
                <a16:creationId xmlns:a16="http://schemas.microsoft.com/office/drawing/2014/main" id="{F7009962-4D1C-29CD-F49B-5496CACF097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2AF6E3-71B1-3C02-7D3B-874EA3548C3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3184865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E3105-C1A3-2820-5335-4F9F7DB77B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09049C-5B89-2C39-D6DD-FC06A2C8CC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ABCCC1-339A-CE2D-C6F0-2B72BEF58F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66E14C-4297-BDAD-7BF9-FE75E749049E}"/>
              </a:ext>
            </a:extLst>
          </p:cNvPr>
          <p:cNvSpPr>
            <a:spLocks noGrp="1"/>
          </p:cNvSpPr>
          <p:nvPr>
            <p:ph type="dt" sz="half" idx="10"/>
          </p:nvPr>
        </p:nvSpPr>
        <p:spPr/>
        <p:txBody>
          <a:bodyPr/>
          <a:lstStyle/>
          <a:p>
            <a:fld id="{EB712588-04B1-427B-82EE-E8DB90309F08}" type="datetimeFigureOut">
              <a:rPr lang="en-US" smtClean="0"/>
              <a:t>9/20/2026</a:t>
            </a:fld>
            <a:endParaRPr lang="en-US" dirty="0"/>
          </a:p>
        </p:txBody>
      </p:sp>
      <p:sp>
        <p:nvSpPr>
          <p:cNvPr id="6" name="Footer Placeholder 5">
            <a:extLst>
              <a:ext uri="{FF2B5EF4-FFF2-40B4-BE49-F238E27FC236}">
                <a16:creationId xmlns:a16="http://schemas.microsoft.com/office/drawing/2014/main" id="{47DFA8E9-58E3-8713-7B6C-3B528DA90E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2A721CF-5C3D-5C0C-1B8D-78464CA1E7AB}"/>
              </a:ext>
            </a:extLst>
          </p:cNvPr>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68382131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5AD48-958F-DE60-6B13-D79589E762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CD6884-E7B5-5855-C40D-869654CAB7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069CCE-2FCB-BBD0-EF3F-CE16470D7D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14C78B-D290-3FC7-F33A-715F120A96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74BA2E-0487-1F34-705E-202DE48813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85CDA3-B09E-3DFA-C41D-01E7801A166D}"/>
              </a:ext>
            </a:extLst>
          </p:cNvPr>
          <p:cNvSpPr>
            <a:spLocks noGrp="1"/>
          </p:cNvSpPr>
          <p:nvPr>
            <p:ph type="dt" sz="half" idx="10"/>
          </p:nvPr>
        </p:nvSpPr>
        <p:spPr/>
        <p:txBody>
          <a:bodyPr/>
          <a:lstStyle/>
          <a:p>
            <a:fld id="{B61BEF0D-F0BB-DE4B-95CE-6DB70DBA9567}" type="datetimeFigureOut">
              <a:rPr lang="en-US" smtClean="0"/>
              <a:pPr/>
              <a:t>9/20/2026</a:t>
            </a:fld>
            <a:endParaRPr lang="en-US" dirty="0"/>
          </a:p>
        </p:txBody>
      </p:sp>
      <p:sp>
        <p:nvSpPr>
          <p:cNvPr id="8" name="Footer Placeholder 7">
            <a:extLst>
              <a:ext uri="{FF2B5EF4-FFF2-40B4-BE49-F238E27FC236}">
                <a16:creationId xmlns:a16="http://schemas.microsoft.com/office/drawing/2014/main" id="{C61D12A7-3D6F-56A0-F608-11CD48EFE60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60C175B-5C86-5414-F3CC-EF60D4D11DA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6923363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80ADB-3575-0DBC-B63E-05BBBFF696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9A5704-7C8E-4AC8-A99A-DDC2A3072440}"/>
              </a:ext>
            </a:extLst>
          </p:cNvPr>
          <p:cNvSpPr>
            <a:spLocks noGrp="1"/>
          </p:cNvSpPr>
          <p:nvPr>
            <p:ph type="dt" sz="half" idx="10"/>
          </p:nvPr>
        </p:nvSpPr>
        <p:spPr/>
        <p:txBody>
          <a:bodyPr/>
          <a:lstStyle/>
          <a:p>
            <a:fld id="{B61BEF0D-F0BB-DE4B-95CE-6DB70DBA9567}" type="datetimeFigureOut">
              <a:rPr lang="en-US" smtClean="0"/>
              <a:pPr/>
              <a:t>9/20/2026</a:t>
            </a:fld>
            <a:endParaRPr lang="en-US" dirty="0"/>
          </a:p>
        </p:txBody>
      </p:sp>
      <p:sp>
        <p:nvSpPr>
          <p:cNvPr id="4" name="Footer Placeholder 3">
            <a:extLst>
              <a:ext uri="{FF2B5EF4-FFF2-40B4-BE49-F238E27FC236}">
                <a16:creationId xmlns:a16="http://schemas.microsoft.com/office/drawing/2014/main" id="{D36FDE3E-BCC7-5B91-DB8C-BB56715FE5B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01C3FB2-7434-F459-6FE6-E2C9AABA558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4651221"/>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AC908C-4D2F-380E-398B-91C9E9006456}"/>
              </a:ext>
            </a:extLst>
          </p:cNvPr>
          <p:cNvSpPr>
            <a:spLocks noGrp="1"/>
          </p:cNvSpPr>
          <p:nvPr>
            <p:ph type="dt" sz="half" idx="10"/>
          </p:nvPr>
        </p:nvSpPr>
        <p:spPr/>
        <p:txBody>
          <a:bodyPr/>
          <a:lstStyle/>
          <a:p>
            <a:fld id="{B61BEF0D-F0BB-DE4B-95CE-6DB70DBA9567}" type="datetimeFigureOut">
              <a:rPr lang="en-US" smtClean="0"/>
              <a:pPr/>
              <a:t>9/20/2026</a:t>
            </a:fld>
            <a:endParaRPr lang="en-US" dirty="0"/>
          </a:p>
        </p:txBody>
      </p:sp>
      <p:sp>
        <p:nvSpPr>
          <p:cNvPr id="3" name="Footer Placeholder 2">
            <a:extLst>
              <a:ext uri="{FF2B5EF4-FFF2-40B4-BE49-F238E27FC236}">
                <a16:creationId xmlns:a16="http://schemas.microsoft.com/office/drawing/2014/main" id="{71AA0C78-E0FB-CBFA-C56B-D063F7D8A7C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BAE867-C238-E0E0-4E5F-ABBE9716277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67936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69B8B-1AEE-E1EC-71FE-BC5AB2AB2B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ECEA07-3BE0-7440-3C35-8A502A7116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9BA2BB-CC9F-5B44-9578-956FA2C84C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FB6999-BE22-2850-CCA1-4DEB4AA95005}"/>
              </a:ext>
            </a:extLst>
          </p:cNvPr>
          <p:cNvSpPr>
            <a:spLocks noGrp="1"/>
          </p:cNvSpPr>
          <p:nvPr>
            <p:ph type="dt" sz="half" idx="10"/>
          </p:nvPr>
        </p:nvSpPr>
        <p:spPr/>
        <p:txBody>
          <a:bodyPr/>
          <a:lstStyle/>
          <a:p>
            <a:fld id="{42A54C80-263E-416B-A8E0-580EDEADCBDC}" type="datetimeFigureOut">
              <a:rPr lang="en-US" smtClean="0"/>
              <a:t>9/20/2026</a:t>
            </a:fld>
            <a:endParaRPr lang="en-US" dirty="0"/>
          </a:p>
        </p:txBody>
      </p:sp>
      <p:sp>
        <p:nvSpPr>
          <p:cNvPr id="6" name="Footer Placeholder 5">
            <a:extLst>
              <a:ext uri="{FF2B5EF4-FFF2-40B4-BE49-F238E27FC236}">
                <a16:creationId xmlns:a16="http://schemas.microsoft.com/office/drawing/2014/main" id="{53238AFB-3F34-4624-C792-A1FFA5420A4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FD31AFD-3639-D9B4-244E-67CF2C2A5501}"/>
              </a:ext>
            </a:extLst>
          </p:cNvPr>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429147437"/>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D3B45-3294-DCCB-15CE-DBC08DD5E5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8630D8-539C-3A55-FB59-2E27CB32E9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88755F-A446-FC4C-C6DC-DCCE0BA19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4E87BB-39FC-6D89-3990-D4F9E6623111}"/>
              </a:ext>
            </a:extLst>
          </p:cNvPr>
          <p:cNvSpPr>
            <a:spLocks noGrp="1"/>
          </p:cNvSpPr>
          <p:nvPr>
            <p:ph type="dt" sz="half" idx="10"/>
          </p:nvPr>
        </p:nvSpPr>
        <p:spPr/>
        <p:txBody>
          <a:bodyPr/>
          <a:lstStyle/>
          <a:p>
            <a:fld id="{B61BEF0D-F0BB-DE4B-95CE-6DB70DBA9567}" type="datetimeFigureOut">
              <a:rPr lang="en-US" smtClean="0"/>
              <a:pPr/>
              <a:t>9/20/2026</a:t>
            </a:fld>
            <a:endParaRPr lang="en-US" dirty="0"/>
          </a:p>
        </p:txBody>
      </p:sp>
      <p:sp>
        <p:nvSpPr>
          <p:cNvPr id="6" name="Footer Placeholder 5">
            <a:extLst>
              <a:ext uri="{FF2B5EF4-FFF2-40B4-BE49-F238E27FC236}">
                <a16:creationId xmlns:a16="http://schemas.microsoft.com/office/drawing/2014/main" id="{D2BE73F2-9DC4-2DE0-59A9-759247BDA8C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42B3698-2072-7DB5-E20C-5975FBF3C859}"/>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5504456"/>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4F31F-A108-6607-2B4A-DDD70240AE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9F4340-5DAD-E394-2CC9-17ACD3491A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74F15A-792F-FDA0-17D7-F08F2BA5D904}"/>
              </a:ext>
            </a:extLst>
          </p:cNvPr>
          <p:cNvSpPr>
            <a:spLocks noGrp="1"/>
          </p:cNvSpPr>
          <p:nvPr>
            <p:ph type="dt" sz="half" idx="10"/>
          </p:nvPr>
        </p:nvSpPr>
        <p:spPr/>
        <p:txBody>
          <a:bodyPr/>
          <a:lstStyle/>
          <a:p>
            <a:fld id="{55C6B4A9-1611-4792-9094-5F34BCA07E0B}" type="datetimeFigureOut">
              <a:rPr lang="en-US" smtClean="0"/>
              <a:t>9/20/2026</a:t>
            </a:fld>
            <a:endParaRPr lang="en-US" dirty="0"/>
          </a:p>
        </p:txBody>
      </p:sp>
      <p:sp>
        <p:nvSpPr>
          <p:cNvPr id="5" name="Footer Placeholder 4">
            <a:extLst>
              <a:ext uri="{FF2B5EF4-FFF2-40B4-BE49-F238E27FC236}">
                <a16:creationId xmlns:a16="http://schemas.microsoft.com/office/drawing/2014/main" id="{0A6A8B46-45B5-CC16-5334-FD0D445EFEA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AA7F62F-F2F5-9B74-EEE6-B5C2877C37E8}"/>
              </a:ext>
            </a:extLst>
          </p:cNvPr>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04693480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5F8FB-48FB-BEAD-A281-72EFB0F11C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BB1FE1-227E-9F0A-E3D7-07C216235F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A9EB58-CC96-3A0C-7A19-26189C4DDA12}"/>
              </a:ext>
            </a:extLst>
          </p:cNvPr>
          <p:cNvSpPr>
            <a:spLocks noGrp="1"/>
          </p:cNvSpPr>
          <p:nvPr>
            <p:ph type="dt" sz="half" idx="10"/>
          </p:nvPr>
        </p:nvSpPr>
        <p:spPr/>
        <p:txBody>
          <a:bodyPr/>
          <a:lstStyle/>
          <a:p>
            <a:fld id="{B61BEF0D-F0BB-DE4B-95CE-6DB70DBA9567}" type="datetimeFigureOut">
              <a:rPr lang="en-US" smtClean="0"/>
              <a:pPr/>
              <a:t>9/20/2026</a:t>
            </a:fld>
            <a:endParaRPr lang="en-US" dirty="0"/>
          </a:p>
        </p:txBody>
      </p:sp>
      <p:sp>
        <p:nvSpPr>
          <p:cNvPr id="5" name="Footer Placeholder 4">
            <a:extLst>
              <a:ext uri="{FF2B5EF4-FFF2-40B4-BE49-F238E27FC236}">
                <a16:creationId xmlns:a16="http://schemas.microsoft.com/office/drawing/2014/main" id="{C13A7804-B40D-E60D-DAB6-6A1F695219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A1591C-BB25-32A5-2782-DDC1981B6983}"/>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855304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3214000" y="3910367"/>
            <a:ext cx="5764000" cy="6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a:lvl1pPr>
            <a:lvl2pPr lvl="1" algn="ctr" rtl="0">
              <a:spcBef>
                <a:spcPts val="0"/>
              </a:spcBef>
              <a:spcAft>
                <a:spcPts val="0"/>
              </a:spcAft>
              <a:buSzPts val="4800"/>
              <a:buFont typeface="Crimson Text"/>
              <a:buNone/>
              <a:defRPr sz="6400">
                <a:latin typeface="Crimson Text"/>
                <a:ea typeface="Crimson Text"/>
                <a:cs typeface="Crimson Text"/>
                <a:sym typeface="Crimson Text"/>
              </a:defRPr>
            </a:lvl2pPr>
            <a:lvl3pPr lvl="2" algn="ctr" rtl="0">
              <a:spcBef>
                <a:spcPts val="0"/>
              </a:spcBef>
              <a:spcAft>
                <a:spcPts val="0"/>
              </a:spcAft>
              <a:buSzPts val="4800"/>
              <a:buFont typeface="Crimson Text"/>
              <a:buNone/>
              <a:defRPr sz="6400">
                <a:latin typeface="Crimson Text"/>
                <a:ea typeface="Crimson Text"/>
                <a:cs typeface="Crimson Text"/>
                <a:sym typeface="Crimson Text"/>
              </a:defRPr>
            </a:lvl3pPr>
            <a:lvl4pPr lvl="3" algn="ctr" rtl="0">
              <a:spcBef>
                <a:spcPts val="0"/>
              </a:spcBef>
              <a:spcAft>
                <a:spcPts val="0"/>
              </a:spcAft>
              <a:buSzPts val="4800"/>
              <a:buFont typeface="Crimson Text"/>
              <a:buNone/>
              <a:defRPr sz="6400">
                <a:latin typeface="Crimson Text"/>
                <a:ea typeface="Crimson Text"/>
                <a:cs typeface="Crimson Text"/>
                <a:sym typeface="Crimson Text"/>
              </a:defRPr>
            </a:lvl4pPr>
            <a:lvl5pPr lvl="4" algn="ctr" rtl="0">
              <a:spcBef>
                <a:spcPts val="0"/>
              </a:spcBef>
              <a:spcAft>
                <a:spcPts val="0"/>
              </a:spcAft>
              <a:buSzPts val="4800"/>
              <a:buFont typeface="Crimson Text"/>
              <a:buNone/>
              <a:defRPr sz="6400">
                <a:latin typeface="Crimson Text"/>
                <a:ea typeface="Crimson Text"/>
                <a:cs typeface="Crimson Text"/>
                <a:sym typeface="Crimson Text"/>
              </a:defRPr>
            </a:lvl5pPr>
            <a:lvl6pPr lvl="5" algn="ctr" rtl="0">
              <a:spcBef>
                <a:spcPts val="0"/>
              </a:spcBef>
              <a:spcAft>
                <a:spcPts val="0"/>
              </a:spcAft>
              <a:buSzPts val="4800"/>
              <a:buFont typeface="Crimson Text"/>
              <a:buNone/>
              <a:defRPr sz="6400">
                <a:latin typeface="Crimson Text"/>
                <a:ea typeface="Crimson Text"/>
                <a:cs typeface="Crimson Text"/>
                <a:sym typeface="Crimson Text"/>
              </a:defRPr>
            </a:lvl6pPr>
            <a:lvl7pPr lvl="6" algn="ctr" rtl="0">
              <a:spcBef>
                <a:spcPts val="0"/>
              </a:spcBef>
              <a:spcAft>
                <a:spcPts val="0"/>
              </a:spcAft>
              <a:buSzPts val="4800"/>
              <a:buFont typeface="Crimson Text"/>
              <a:buNone/>
              <a:defRPr sz="6400">
                <a:latin typeface="Crimson Text"/>
                <a:ea typeface="Crimson Text"/>
                <a:cs typeface="Crimson Text"/>
                <a:sym typeface="Crimson Text"/>
              </a:defRPr>
            </a:lvl7pPr>
            <a:lvl8pPr lvl="7" algn="ctr" rtl="0">
              <a:spcBef>
                <a:spcPts val="0"/>
              </a:spcBef>
              <a:spcAft>
                <a:spcPts val="0"/>
              </a:spcAft>
              <a:buSzPts val="4800"/>
              <a:buFont typeface="Crimson Text"/>
              <a:buNone/>
              <a:defRPr sz="6400">
                <a:latin typeface="Crimson Text"/>
                <a:ea typeface="Crimson Text"/>
                <a:cs typeface="Crimson Text"/>
                <a:sym typeface="Crimson Text"/>
              </a:defRPr>
            </a:lvl8pPr>
            <a:lvl9pPr lvl="8" algn="ctr" rtl="0">
              <a:spcBef>
                <a:spcPts val="0"/>
              </a:spcBef>
              <a:spcAft>
                <a:spcPts val="0"/>
              </a:spcAft>
              <a:buSzPts val="4800"/>
              <a:buFont typeface="Crimson Text"/>
              <a:buNone/>
              <a:defRPr sz="6400">
                <a:latin typeface="Crimson Text"/>
                <a:ea typeface="Crimson Text"/>
                <a:cs typeface="Crimson Text"/>
                <a:sym typeface="Crimson Text"/>
              </a:defRPr>
            </a:lvl9pPr>
          </a:lstStyle>
          <a:p>
            <a:endParaRPr/>
          </a:p>
        </p:txBody>
      </p:sp>
      <p:sp>
        <p:nvSpPr>
          <p:cNvPr id="91" name="Google Shape;91;p14"/>
          <p:cNvSpPr txBox="1">
            <a:spLocks noGrp="1"/>
          </p:cNvSpPr>
          <p:nvPr>
            <p:ph type="subTitle" idx="1"/>
          </p:nvPr>
        </p:nvSpPr>
        <p:spPr>
          <a:xfrm>
            <a:off x="2457200" y="2215951"/>
            <a:ext cx="7277600" cy="1329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2667"/>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Tree>
    <p:extLst>
      <p:ext uri="{BB962C8B-B14F-4D97-AF65-F5344CB8AC3E}">
        <p14:creationId xmlns:p14="http://schemas.microsoft.com/office/powerpoint/2010/main" val="376997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1113190-66B8-4DAB-B416-16F02E28E7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0AA108B-4A2A-4595-ADF9-88CC42EB2B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560FC1B-FDD3-4FED-ADD9-832F680BD9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B7D5C7-3F57-4AED-AA31-F584D6B04F3C}" type="datetimeFigureOut">
              <a:rPr lang="tr-TR" smtClean="0"/>
              <a:t>20.09.2026</a:t>
            </a:fld>
            <a:endParaRPr lang="tr-TR"/>
          </a:p>
        </p:txBody>
      </p:sp>
      <p:sp>
        <p:nvSpPr>
          <p:cNvPr id="5" name="Alt Bilgi Yer Tutucusu 4">
            <a:extLst>
              <a:ext uri="{FF2B5EF4-FFF2-40B4-BE49-F238E27FC236}">
                <a16:creationId xmlns:a16="http://schemas.microsoft.com/office/drawing/2014/main" id="{CD38EA2F-9FE8-4FCB-8A23-32622ABCC2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786AC7E9-7613-4F71-9F80-20F25AA9DB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6FDCE-399F-454E-AEA5-AFF5305A0A8E}" type="slidenum">
              <a:rPr lang="tr-TR" smtClean="0"/>
              <a:t>‹#›</a:t>
            </a:fld>
            <a:endParaRPr lang="tr-TR"/>
          </a:p>
        </p:txBody>
      </p:sp>
    </p:spTree>
    <p:extLst>
      <p:ext uri="{BB962C8B-B14F-4D97-AF65-F5344CB8AC3E}">
        <p14:creationId xmlns:p14="http://schemas.microsoft.com/office/powerpoint/2010/main" val="532946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21E53E-1EDB-5D55-3F4C-72CFD96F50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18AA21-D458-5525-FEE5-5EEE47FEED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50C519-909B-86FA-2862-008F0CF0A0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B7D5C7-3F57-4AED-AA31-F584D6B04F3C}" type="datetimeFigureOut">
              <a:rPr lang="tr-TR" smtClean="0"/>
              <a:t>20.09.2026</a:t>
            </a:fld>
            <a:endParaRPr lang="tr-TR"/>
          </a:p>
        </p:txBody>
      </p:sp>
      <p:sp>
        <p:nvSpPr>
          <p:cNvPr id="5" name="Footer Placeholder 4">
            <a:extLst>
              <a:ext uri="{FF2B5EF4-FFF2-40B4-BE49-F238E27FC236}">
                <a16:creationId xmlns:a16="http://schemas.microsoft.com/office/drawing/2014/main" id="{A88FB029-9F13-EE16-D54D-0D77F343B0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ide Number Placeholder 5">
            <a:extLst>
              <a:ext uri="{FF2B5EF4-FFF2-40B4-BE49-F238E27FC236}">
                <a16:creationId xmlns:a16="http://schemas.microsoft.com/office/drawing/2014/main" id="{4455759E-215C-193F-BCC0-F24D219693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76FDCE-399F-454E-AEA5-AFF5305A0A8E}" type="slidenum">
              <a:rPr lang="tr-TR" smtClean="0"/>
              <a:t>‹#›</a:t>
            </a:fld>
            <a:endParaRPr lang="tr-TR"/>
          </a:p>
        </p:txBody>
      </p:sp>
    </p:spTree>
    <p:extLst>
      <p:ext uri="{BB962C8B-B14F-4D97-AF65-F5344CB8AC3E}">
        <p14:creationId xmlns:p14="http://schemas.microsoft.com/office/powerpoint/2010/main" val="1443452521"/>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50.png"/><Relationship Id="rId4" Type="http://schemas.openxmlformats.org/officeDocument/2006/relationships/slide" Target="slide18.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3.xml"/><Relationship Id="rId5" Type="http://schemas.openxmlformats.org/officeDocument/2006/relationships/image" Target="../media/image50.png"/><Relationship Id="rId4" Type="http://schemas.openxmlformats.org/officeDocument/2006/relationships/slide" Target="slide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3.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8" Type="http://schemas.openxmlformats.org/officeDocument/2006/relationships/hyperlink" Target="http://en.wikipedia.org/wiki/Security_Content_Automation_Protocol" TargetMode="External"/><Relationship Id="rId3" Type="http://schemas.openxmlformats.org/officeDocument/2006/relationships/hyperlink" Target="http://en.wikipedia.org/wiki/Information_security" TargetMode="External"/><Relationship Id="rId7" Type="http://schemas.openxmlformats.org/officeDocument/2006/relationships/hyperlink" Target="http://en.wikipedia.org/wiki/United_States_Department_of_Homeland_Security" TargetMode="External"/><Relationship Id="rId2" Type="http://schemas.openxmlformats.org/officeDocument/2006/relationships/notesSlide" Target="../notesSlides/notesSlide54.xml"/><Relationship Id="rId1" Type="http://schemas.openxmlformats.org/officeDocument/2006/relationships/slideLayout" Target="../slideLayouts/slideLayout23.xml"/><Relationship Id="rId6" Type="http://schemas.openxmlformats.org/officeDocument/2006/relationships/hyperlink" Target="http://en.wikipedia.org/wiki/National_Cyber_Security_Division" TargetMode="External"/><Relationship Id="rId5" Type="http://schemas.openxmlformats.org/officeDocument/2006/relationships/hyperlink" Target="http://en.wikipedia.org/wiki/MITRE_Corporation" TargetMode="External"/><Relationship Id="rId4" Type="http://schemas.openxmlformats.org/officeDocument/2006/relationships/hyperlink" Target="http://en.wikipedia.org/wiki/Vulnerability_(computing)" TargetMode="External"/><Relationship Id="rId9" Type="http://schemas.openxmlformats.org/officeDocument/2006/relationships/hyperlink" Target="http://en.wikipedia.org/wiki/National_Vulnerability_Database"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3" Type="http://schemas.openxmlformats.org/officeDocument/2006/relationships/hyperlink" Target="https://nvd.nist.gov/cvss.cfm?calculator&amp;version=2" TargetMode="External"/><Relationship Id="rId2" Type="http://schemas.openxmlformats.org/officeDocument/2006/relationships/notesSlide" Target="../notesSlides/notesSlide56.xml"/><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62.xml.rels><?xml version="1.0" encoding="UTF-8" standalone="yes"?>
<Relationships xmlns="http://schemas.openxmlformats.org/package/2006/relationships"><Relationship Id="rId3" Type="http://schemas.openxmlformats.org/officeDocument/2006/relationships/hyperlink" Target="https://nvd.nist.gov/cvss.cfm?calculator&amp;version=2" TargetMode="External"/><Relationship Id="rId2" Type="http://schemas.openxmlformats.org/officeDocument/2006/relationships/notesSlide" Target="../notesSlides/notesSlide57.xml"/><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8.xml"/><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9.xml"/><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0.xml"/><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1.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4.xml"/><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5.xml"/><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6.xml"/><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7.xml"/><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3" Type="http://schemas.openxmlformats.org/officeDocument/2006/relationships/hyperlink" Target="http://www.cvedetails.com/" TargetMode="External"/><Relationship Id="rId2" Type="http://schemas.openxmlformats.org/officeDocument/2006/relationships/notesSlide" Target="../notesSlides/notesSlide68.xml"/><Relationship Id="rId1" Type="http://schemas.openxmlformats.org/officeDocument/2006/relationships/slideLayout" Target="../slideLayouts/slideLayout23.xml"/><Relationship Id="rId4" Type="http://schemas.openxmlformats.org/officeDocument/2006/relationships/image" Target="../media/image14.png"/></Relationships>
</file>

<file path=ppt/slides/_rels/slide74.xml.rels><?xml version="1.0" encoding="UTF-8" standalone="yes"?>
<Relationships xmlns="http://schemas.openxmlformats.org/package/2006/relationships"><Relationship Id="rId3" Type="http://schemas.openxmlformats.org/officeDocument/2006/relationships/hyperlink" Target="http://www.cvedetails.com/" TargetMode="External"/><Relationship Id="rId2" Type="http://schemas.openxmlformats.org/officeDocument/2006/relationships/notesSlide" Target="../notesSlides/notesSlide69.xml"/><Relationship Id="rId1" Type="http://schemas.openxmlformats.org/officeDocument/2006/relationships/slideLayout" Target="../slideLayouts/slideLayout23.xml"/><Relationship Id="rId4" Type="http://schemas.openxmlformats.org/officeDocument/2006/relationships/image" Target="../media/image14.png"/></Relationships>
</file>

<file path=ppt/slides/_rels/slide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0.xml"/><Relationship Id="rId1" Type="http://schemas.openxmlformats.org/officeDocument/2006/relationships/slideLayout" Target="../slideLayouts/slideLayout23.xml"/><Relationship Id="rId4" Type="http://schemas.openxmlformats.org/officeDocument/2006/relationships/image" Target="../media/image16.png"/></Relationships>
</file>

<file path=ppt/slides/_rels/slide7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1.xml"/><Relationship Id="rId1" Type="http://schemas.openxmlformats.org/officeDocument/2006/relationships/slideLayout" Target="../slideLayouts/slideLayout23.xml"/><Relationship Id="rId4" Type="http://schemas.openxmlformats.org/officeDocument/2006/relationships/image" Target="../media/image16.png"/></Relationships>
</file>

<file path=ppt/slides/_rels/slide77.xml.rels><?xml version="1.0" encoding="UTF-8" standalone="yes"?>
<Relationships xmlns="http://schemas.openxmlformats.org/package/2006/relationships"><Relationship Id="rId3" Type="http://schemas.openxmlformats.org/officeDocument/2006/relationships/hyperlink" Target="http://www.cvedetails.com/" TargetMode="External"/><Relationship Id="rId2" Type="http://schemas.openxmlformats.org/officeDocument/2006/relationships/notesSlide" Target="../notesSlides/notesSlide72.xml"/><Relationship Id="rId1" Type="http://schemas.openxmlformats.org/officeDocument/2006/relationships/slideLayout" Target="../slideLayouts/slideLayout23.xml"/><Relationship Id="rId5" Type="http://schemas.openxmlformats.org/officeDocument/2006/relationships/image" Target="../media/image18.png"/><Relationship Id="rId4" Type="http://schemas.openxmlformats.org/officeDocument/2006/relationships/image" Target="../media/image17.png"/></Relationships>
</file>

<file path=ppt/slides/_rels/slide78.xml.rels><?xml version="1.0" encoding="UTF-8" standalone="yes"?>
<Relationships xmlns="http://schemas.openxmlformats.org/package/2006/relationships"><Relationship Id="rId3" Type="http://schemas.openxmlformats.org/officeDocument/2006/relationships/hyperlink" Target="http://www.cvedetails.com/" TargetMode="External"/><Relationship Id="rId2" Type="http://schemas.openxmlformats.org/officeDocument/2006/relationships/notesSlide" Target="../notesSlides/notesSlide73.xml"/><Relationship Id="rId1" Type="http://schemas.openxmlformats.org/officeDocument/2006/relationships/slideLayout" Target="../slideLayouts/slideLayout23.xml"/><Relationship Id="rId5" Type="http://schemas.openxmlformats.org/officeDocument/2006/relationships/image" Target="../media/image18.png"/><Relationship Id="rId4" Type="http://schemas.openxmlformats.org/officeDocument/2006/relationships/image" Target="../media/image17.png"/></Relationships>
</file>

<file path=ppt/slides/_rels/slide7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4.xml"/><Relationship Id="rId1" Type="http://schemas.openxmlformats.org/officeDocument/2006/relationships/slideLayout" Target="../slideLayouts/slideLayout23.xml"/></Relationships>
</file>

<file path=ppt/slides/_rels/slide8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5.xml"/><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6.xml"/><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7.xml"/><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8.xml"/><Relationship Id="rId1" Type="http://schemas.openxmlformats.org/officeDocument/2006/relationships/slideLayout" Target="../slideLayouts/slideLayout23.xml"/></Relationships>
</file>

<file path=ppt/slides/_rels/slide8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9.xml"/><Relationship Id="rId1" Type="http://schemas.openxmlformats.org/officeDocument/2006/relationships/slideLayout" Target="../slideLayouts/slideLayout23.xml"/><Relationship Id="rId5" Type="http://schemas.openxmlformats.org/officeDocument/2006/relationships/image" Target="../media/image24.png"/><Relationship Id="rId4" Type="http://schemas.openxmlformats.org/officeDocument/2006/relationships/image" Target="../media/image23.png"/></Relationships>
</file>

<file path=ppt/slides/_rels/slide8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0.xml"/><Relationship Id="rId1" Type="http://schemas.openxmlformats.org/officeDocument/2006/relationships/slideLayout" Target="../slideLayouts/slideLayout23.xml"/></Relationships>
</file>

<file path=ppt/slides/_rels/slide8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1.xml"/><Relationship Id="rId1" Type="http://schemas.openxmlformats.org/officeDocument/2006/relationships/slideLayout" Target="../slideLayouts/slideLayout23.xml"/><Relationship Id="rId5" Type="http://schemas.openxmlformats.org/officeDocument/2006/relationships/image" Target="../media/image28.png"/><Relationship Id="rId4" Type="http://schemas.openxmlformats.org/officeDocument/2006/relationships/image" Target="../media/image27.png"/></Relationships>
</file>

<file path=ppt/slides/_rels/slide8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2.xml"/><Relationship Id="rId1" Type="http://schemas.openxmlformats.org/officeDocument/2006/relationships/slideLayout" Target="../slideLayouts/slideLayout23.xml"/></Relationships>
</file>

<file path=ppt/slides/_rels/slide8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3.xml"/><Relationship Id="rId1" Type="http://schemas.openxmlformats.org/officeDocument/2006/relationships/slideLayout" Target="../slideLayouts/slideLayout23.xml"/><Relationship Id="rId5" Type="http://schemas.openxmlformats.org/officeDocument/2006/relationships/image" Target="../media/image32.png"/><Relationship Id="rId4" Type="http://schemas.openxmlformats.org/officeDocument/2006/relationships/image" Target="../media/image31.png"/></Relationships>
</file>

<file path=ppt/slides/_rels/slide8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4.xml"/><Relationship Id="rId1" Type="http://schemas.openxmlformats.org/officeDocument/2006/relationships/slideLayout" Target="../slideLayouts/slideLayout23.xml"/></Relationships>
</file>

<file path=ppt/slides/_rels/slide9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5.xml"/><Relationship Id="rId1" Type="http://schemas.openxmlformats.org/officeDocument/2006/relationships/slideLayout" Target="../slideLayouts/slideLayout23.xml"/></Relationships>
</file>

<file path=ppt/slides/_rels/slide9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6.xml"/><Relationship Id="rId1" Type="http://schemas.openxmlformats.org/officeDocument/2006/relationships/slideLayout" Target="../slideLayouts/slideLayout23.xml"/></Relationships>
</file>

<file path=ppt/slides/_rels/slide9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7.xml"/><Relationship Id="rId1" Type="http://schemas.openxmlformats.org/officeDocument/2006/relationships/slideLayout" Target="../slideLayouts/slideLayout23.xml"/></Relationships>
</file>

<file path=ppt/slides/_rels/slide9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8.xml"/><Relationship Id="rId1" Type="http://schemas.openxmlformats.org/officeDocument/2006/relationships/slideLayout" Target="../slideLayouts/slideLayout23.xml"/></Relationships>
</file>

<file path=ppt/slides/_rels/slide9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9.xml"/><Relationship Id="rId1" Type="http://schemas.openxmlformats.org/officeDocument/2006/relationships/slideLayout" Target="../slideLayouts/slideLayout23.xml"/></Relationships>
</file>

<file path=ppt/slides/_rels/slide9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0.xml"/><Relationship Id="rId1" Type="http://schemas.openxmlformats.org/officeDocument/2006/relationships/slideLayout" Target="../slideLayouts/slideLayout23.xml"/></Relationships>
</file>

<file path=ppt/slides/_rels/slide9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1.xml"/><Relationship Id="rId1" Type="http://schemas.openxmlformats.org/officeDocument/2006/relationships/slideLayout" Target="../slideLayouts/slideLayout23.xml"/></Relationships>
</file>

<file path=ppt/slides/_rels/slide9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2.xml"/><Relationship Id="rId1" Type="http://schemas.openxmlformats.org/officeDocument/2006/relationships/slideLayout" Target="../slideLayouts/slideLayout23.xml"/></Relationships>
</file>

<file path=ppt/slides/_rels/slide9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3.xml"/><Relationship Id="rId1" Type="http://schemas.openxmlformats.org/officeDocument/2006/relationships/slideLayout" Target="../slideLayouts/slideLayout23.xml"/></Relationships>
</file>

<file path=ppt/slides/_rels/slide9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4.xml"/><Relationship Id="rId1" Type="http://schemas.openxmlformats.org/officeDocument/2006/relationships/slideLayout" Target="../slideLayouts/slideLayout23.xml"/></Relationships>
</file>

<file path=ppt/slides/_rels/slide10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5.xml"/><Relationship Id="rId1" Type="http://schemas.openxmlformats.org/officeDocument/2006/relationships/slideLayout" Target="../slideLayouts/slideLayout23.xml"/></Relationships>
</file>

<file path=ppt/slides/_rels/slide10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6.xml"/><Relationship Id="rId1" Type="http://schemas.openxmlformats.org/officeDocument/2006/relationships/slideLayout" Target="../slideLayouts/slideLayout23.xml"/></Relationships>
</file>

<file path=ppt/slides/_rels/slide10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7.xml"/><Relationship Id="rId1" Type="http://schemas.openxmlformats.org/officeDocument/2006/relationships/slideLayout" Target="../slideLayouts/slideLayout23.xml"/></Relationships>
</file>

<file path=ppt/slides/_rels/slide10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8.xml"/><Relationship Id="rId1" Type="http://schemas.openxmlformats.org/officeDocument/2006/relationships/slideLayout" Target="../slideLayouts/slideLayout23.xml"/></Relationships>
</file>

<file path=ppt/slides/_rels/slide10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9.xml"/><Relationship Id="rId1" Type="http://schemas.openxmlformats.org/officeDocument/2006/relationships/slideLayout" Target="../slideLayouts/slideLayout23.xml"/></Relationships>
</file>

<file path=ppt/slides/_rels/slide10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0.xml"/><Relationship Id="rId1" Type="http://schemas.openxmlformats.org/officeDocument/2006/relationships/slideLayout" Target="../slideLayouts/slideLayout23.xml"/><Relationship Id="rId4" Type="http://schemas.openxmlformats.org/officeDocument/2006/relationships/image" Target="../media/image42.png"/></Relationships>
</file>

<file path=ppt/slides/_rels/slide10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1.xml"/><Relationship Id="rId1" Type="http://schemas.openxmlformats.org/officeDocument/2006/relationships/slideLayout" Target="../slideLayouts/slideLayout2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3.xml"/></Relationships>
</file>

<file path=ppt/slides/_rels/slide1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6.xml"/><Relationship Id="rId1" Type="http://schemas.openxmlformats.org/officeDocument/2006/relationships/slideLayout" Target="../slideLayouts/slideLayout23.xml"/></Relationships>
</file>

<file path=ppt/slides/_rels/slide1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7.xml"/><Relationship Id="rId1" Type="http://schemas.openxmlformats.org/officeDocument/2006/relationships/slideLayout" Target="../slideLayouts/slideLayout23.xml"/></Relationships>
</file>

<file path=ppt/slides/_rels/slide1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3.xml"/></Relationships>
</file>

<file path=ppt/slides/_rels/slide11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3.xml"/></Relationships>
</file>

<file path=ppt/slides/_rels/slide11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3.xml"/></Relationships>
</file>

<file path=ppt/slides/_rels/slide1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3.xml"/></Relationships>
</file>

<file path=ppt/slides/_rels/slide1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8.xml"/><Relationship Id="rId1" Type="http://schemas.openxmlformats.org/officeDocument/2006/relationships/slideLayout" Target="../slideLayouts/slideLayout23.xml"/></Relationships>
</file>

<file path=ppt/slides/_rels/slide1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9.xml"/><Relationship Id="rId1" Type="http://schemas.openxmlformats.org/officeDocument/2006/relationships/slideLayout" Target="../slideLayouts/slideLayout2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3.xml"/></Relationships>
</file>

<file path=ppt/slides/_rels/slide121.xml.rels><?xml version="1.0" encoding="UTF-8" standalone="yes"?>
<Relationships xmlns="http://schemas.openxmlformats.org/package/2006/relationships"><Relationship Id="rId8" Type="http://schemas.openxmlformats.org/officeDocument/2006/relationships/hyperlink" Target="https://www.sans.org/white-papers/849/" TargetMode="External"/><Relationship Id="rId13" Type="http://schemas.openxmlformats.org/officeDocument/2006/relationships/hyperlink" Target="https://cve.mitre.org/about/terminology.html" TargetMode="External"/><Relationship Id="rId18" Type="http://schemas.openxmlformats.org/officeDocument/2006/relationships/hyperlink" Target="http://en.wikipedia.org/wiki/Cross-site_scripting" TargetMode="External"/><Relationship Id="rId26" Type="http://schemas.openxmlformats.org/officeDocument/2006/relationships/hyperlink" Target="https://www.enisa.europa.eu/about-enisa" TargetMode="External"/><Relationship Id="rId3" Type="http://schemas.openxmlformats.org/officeDocument/2006/relationships/hyperlink" Target="https://www.embroker.com/blog/cyber-attack-statistics/" TargetMode="External"/><Relationship Id="rId21" Type="http://schemas.openxmlformats.org/officeDocument/2006/relationships/hyperlink" Target="http://en.wikipedia.org/wiki/Denial-of-service_attack" TargetMode="External"/><Relationship Id="rId7" Type="http://schemas.openxmlformats.org/officeDocument/2006/relationships/hyperlink" Target="https://www.bing.com/search?q=Information+Systems+Audit+and+Control+Association+(ISACA)&amp;cvid=480875a832274a0aa9a409f9d045bd2d&amp;aqs=edge..69i57.12930j0j1&amp;pglt=41&amp;FORM=ANNTA1&amp;PC=HCTS" TargetMode="External"/><Relationship Id="rId12" Type="http://schemas.openxmlformats.org/officeDocument/2006/relationships/hyperlink" Target="https://nvd.nist.gov/" TargetMode="External"/><Relationship Id="rId17" Type="http://schemas.openxmlformats.org/officeDocument/2006/relationships/hyperlink" Target="http://en.wikipedia.org/wiki/Race_condition" TargetMode="External"/><Relationship Id="rId25" Type="http://schemas.openxmlformats.org/officeDocument/2006/relationships/hyperlink" Target="http://www.iadclexicon.org/risk-optimization/" TargetMode="External"/><Relationship Id="rId2" Type="http://schemas.openxmlformats.org/officeDocument/2006/relationships/notesSlide" Target="../notesSlides/notesSlide112.xml"/><Relationship Id="rId16" Type="http://schemas.openxmlformats.org/officeDocument/2006/relationships/hyperlink" Target="https://www.veracode.com/blog/2012/04/what-is-a-buffer-overflow-%20learn%20-about-buffer-overrun-" TargetMode="External"/><Relationship Id="rId20" Type="http://schemas.openxmlformats.org/officeDocument/2006/relationships/hyperlink" Target="http://en.wikipedia.org/wiki/File_inclusion_vulnerability" TargetMode="External"/><Relationship Id="rId1" Type="http://schemas.openxmlformats.org/officeDocument/2006/relationships/slideLayout" Target="../slideLayouts/slideLayout23.xml"/><Relationship Id="rId6" Type="http://schemas.openxmlformats.org/officeDocument/2006/relationships/hyperlink" Target="http://it-auditing.wikidot.com/information-risks" TargetMode="External"/><Relationship Id="rId11" Type="http://schemas.openxmlformats.org/officeDocument/2006/relationships/hyperlink" Target="https://www.izenbridge.com/blog/differentiatingquantitative-risk-analysis-and-qualitative-risk-analysis/" TargetMode="External"/><Relationship Id="rId24" Type="http://schemas.openxmlformats.org/officeDocument/2006/relationships/hyperlink" Target="https://cwe.mitre.org/data/definitions/426.html" TargetMode="External"/><Relationship Id="rId5" Type="http://schemas.openxmlformats.org/officeDocument/2006/relationships/hyperlink" Target="http://www.dsdlabs.com/security.html" TargetMode="External"/><Relationship Id="rId15" Type="http://schemas.openxmlformats.org/officeDocument/2006/relationships/hyperlink" Target="http://www.cvedetails.com/" TargetMode="External"/><Relationship Id="rId23" Type="http://schemas.openxmlformats.org/officeDocument/2006/relationships/hyperlink" Target="http://en.wikipedia.org/wiki/Directory_traversal_attack" TargetMode="External"/><Relationship Id="rId28" Type="http://schemas.openxmlformats.org/officeDocument/2006/relationships/hyperlink" Target="https://doi.org/10.1007/978-3-030-72322-4_118-1" TargetMode="External"/><Relationship Id="rId10" Type="http://schemas.openxmlformats.org/officeDocument/2006/relationships/hyperlink" Target="http://csc.test.latech.edu/crw10/proceedings.pdf" TargetMode="External"/><Relationship Id="rId19" Type="http://schemas.openxmlformats.org/officeDocument/2006/relationships/hyperlink" Target="http://en.wikipedia.org/wiki/SQL_injection" TargetMode="External"/><Relationship Id="rId4" Type="http://schemas.openxmlformats.org/officeDocument/2006/relationships/hyperlink" Target="https://www.nist.gov/cybersecurity" TargetMode="External"/><Relationship Id="rId9" Type="http://schemas.openxmlformats.org/officeDocument/2006/relationships/hyperlink" Target="https://www.isaca.org/resources/isaca-journal/past-issues/2010/performing-a-security-risk-assessment" TargetMode="External"/><Relationship Id="rId14" Type="http://schemas.openxmlformats.org/officeDocument/2006/relationships/hyperlink" Target="http://en.wikipedia.org/wiki/Common_Vulnerabilities_and_Exposures" TargetMode="External"/><Relationship Id="rId22" Type="http://schemas.openxmlformats.org/officeDocument/2006/relationships/hyperlink" Target="https://www.owasp.org/index.php/Format_string_attack" TargetMode="External"/><Relationship Id="rId27" Type="http://schemas.openxmlformats.org/officeDocument/2006/relationships/hyperlink" Target="https://doi.org/10.1007/978-3-030-72322-4_85-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grpSp>
        <p:nvGrpSpPr>
          <p:cNvPr id="16" name="Group 137">
            <a:extLst>
              <a:ext uri="{FF2B5EF4-FFF2-40B4-BE49-F238E27FC236}">
                <a16:creationId xmlns:a16="http://schemas.microsoft.com/office/drawing/2014/main" id="{B3F47A4D-5CE4-4871-9B67-4954DFE11250}"/>
              </a:ext>
            </a:extLst>
          </p:cNvPr>
          <p:cNvGrpSpPr/>
          <p:nvPr/>
        </p:nvGrpSpPr>
        <p:grpSpPr>
          <a:xfrm>
            <a:off x="0" y="2387736"/>
            <a:ext cx="3152853" cy="3911339"/>
            <a:chOff x="4627259" y="662225"/>
            <a:chExt cx="4682510" cy="4433682"/>
          </a:xfrm>
        </p:grpSpPr>
        <p:grpSp>
          <p:nvGrpSpPr>
            <p:cNvPr id="17" name="Group 138">
              <a:extLst>
                <a:ext uri="{FF2B5EF4-FFF2-40B4-BE49-F238E27FC236}">
                  <a16:creationId xmlns:a16="http://schemas.microsoft.com/office/drawing/2014/main" id="{2161A005-4AC9-426A-BD67-712D8698C78A}"/>
                </a:ext>
              </a:extLst>
            </p:cNvPr>
            <p:cNvGrpSpPr/>
            <p:nvPr/>
          </p:nvGrpSpPr>
          <p:grpSpPr>
            <a:xfrm>
              <a:off x="5575366" y="1358259"/>
              <a:ext cx="3027443" cy="3026664"/>
              <a:chOff x="4590627" y="1887593"/>
              <a:chExt cx="3027443" cy="3026664"/>
            </a:xfrm>
          </p:grpSpPr>
          <p:sp>
            <p:nvSpPr>
              <p:cNvPr id="19" name="Freeform: Shape 140">
                <a:extLst>
                  <a:ext uri="{FF2B5EF4-FFF2-40B4-BE49-F238E27FC236}">
                    <a16:creationId xmlns:a16="http://schemas.microsoft.com/office/drawing/2014/main" id="{3A85B6B6-1230-47DE-BD50-3A17B672DDF5}"/>
                  </a:ext>
                </a:extLst>
              </p:cNvPr>
              <p:cNvSpPr/>
              <p:nvPr/>
            </p:nvSpPr>
            <p:spPr>
              <a:xfrm>
                <a:off x="4590627" y="1887593"/>
                <a:ext cx="3026664" cy="3026664"/>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2">
                  <a:lumMod val="20000"/>
                  <a:lumOff val="80000"/>
                </a:schemeClr>
              </a:solidFill>
              <a:ln w="38100" cap="flat">
                <a:solidFill>
                  <a:schemeClr val="tx1"/>
                </a:solid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20" name="Freeform: Shape 141">
                <a:extLst>
                  <a:ext uri="{FF2B5EF4-FFF2-40B4-BE49-F238E27FC236}">
                    <a16:creationId xmlns:a16="http://schemas.microsoft.com/office/drawing/2014/main" id="{404C68D2-D1D2-49CB-A362-9A269E3C1CE0}"/>
                  </a:ext>
                </a:extLst>
              </p:cNvPr>
              <p:cNvSpPr/>
              <p:nvPr/>
            </p:nvSpPr>
            <p:spPr>
              <a:xfrm>
                <a:off x="4601198" y="1919762"/>
                <a:ext cx="3016872" cy="2951230"/>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2">
                  <a:alpha val="20000"/>
                </a:schemeClr>
              </a:solidFill>
              <a:ln w="38100" cap="flat">
                <a:solidFill>
                  <a:schemeClr val="tx1"/>
                </a:solidFill>
                <a:prstDash val="solid"/>
                <a:miter/>
              </a:ln>
            </p:spPr>
            <p:txBody>
              <a:bodyPr rtlCol="0" anchor="ctr"/>
              <a:lstStyle/>
              <a:p>
                <a:endParaRPr lang="en-US" dirty="0"/>
              </a:p>
            </p:txBody>
          </p:sp>
        </p:grpSp>
        <p:sp>
          <p:nvSpPr>
            <p:cNvPr id="18" name="Freeform: Shape 139">
              <a:extLst>
                <a:ext uri="{FF2B5EF4-FFF2-40B4-BE49-F238E27FC236}">
                  <a16:creationId xmlns:a16="http://schemas.microsoft.com/office/drawing/2014/main" id="{AE406287-EDA6-43ED-84AA-70B70C6B8541}"/>
                </a:ext>
              </a:extLst>
            </p:cNvPr>
            <p:cNvSpPr/>
            <p:nvPr/>
          </p:nvSpPr>
          <p:spPr>
            <a:xfrm>
              <a:off x="4627259" y="662225"/>
              <a:ext cx="4682510" cy="4433682"/>
            </a:xfrm>
            <a:custGeom>
              <a:avLst/>
              <a:gdLst>
                <a:gd name="connsiteX0" fmla="*/ 1200231 w 2444235"/>
                <a:gd name="connsiteY0" fmla="*/ 2430209 h 2472838"/>
                <a:gd name="connsiteX1" fmla="*/ 1200231 w 2444235"/>
                <a:gd name="connsiteY1" fmla="*/ 2087557 h 2472838"/>
                <a:gd name="connsiteX2" fmla="*/ 1026065 w 2444235"/>
                <a:gd name="connsiteY2" fmla="*/ 2065110 h 2472838"/>
                <a:gd name="connsiteX3" fmla="*/ 991719 w 2444235"/>
                <a:gd name="connsiteY3" fmla="*/ 2194923 h 2472838"/>
                <a:gd name="connsiteX4" fmla="*/ 1021738 w 2444235"/>
                <a:gd name="connsiteY4" fmla="*/ 2211150 h 2472838"/>
                <a:gd name="connsiteX5" fmla="*/ 1061764 w 2444235"/>
                <a:gd name="connsiteY5" fmla="*/ 2250364 h 2472838"/>
                <a:gd name="connsiteX6" fmla="*/ 1046348 w 2444235"/>
                <a:gd name="connsiteY6" fmla="*/ 2306346 h 2472838"/>
                <a:gd name="connsiteX7" fmla="*/ 993612 w 2444235"/>
                <a:gd name="connsiteY7" fmla="*/ 2320139 h 2472838"/>
                <a:gd name="connsiteX8" fmla="*/ 875428 w 2444235"/>
                <a:gd name="connsiteY8" fmla="*/ 2284981 h 2472838"/>
                <a:gd name="connsiteX9" fmla="*/ 850547 w 2444235"/>
                <a:gd name="connsiteY9" fmla="*/ 2260641 h 2472838"/>
                <a:gd name="connsiteX10" fmla="*/ 868126 w 2444235"/>
                <a:gd name="connsiteY10" fmla="*/ 2193030 h 2472838"/>
                <a:gd name="connsiteX11" fmla="*/ 907070 w 2444235"/>
                <a:gd name="connsiteY11" fmla="*/ 2183565 h 2472838"/>
                <a:gd name="connsiteX12" fmla="*/ 949259 w 2444235"/>
                <a:gd name="connsiteY12" fmla="*/ 2183294 h 2472838"/>
                <a:gd name="connsiteX13" fmla="*/ 983605 w 2444235"/>
                <a:gd name="connsiteY13" fmla="*/ 2054292 h 2472838"/>
                <a:gd name="connsiteX14" fmla="*/ 815930 w 2444235"/>
                <a:gd name="connsiteY14" fmla="*/ 1985059 h 2472838"/>
                <a:gd name="connsiteX15" fmla="*/ 645010 w 2444235"/>
                <a:gd name="connsiteY15" fmla="*/ 2281195 h 2472838"/>
                <a:gd name="connsiteX16" fmla="*/ 673947 w 2444235"/>
                <a:gd name="connsiteY16" fmla="*/ 2312025 h 2472838"/>
                <a:gd name="connsiteX17" fmla="*/ 676652 w 2444235"/>
                <a:gd name="connsiteY17" fmla="*/ 2325277 h 2472838"/>
                <a:gd name="connsiteX18" fmla="*/ 663941 w 2444235"/>
                <a:gd name="connsiteY18" fmla="*/ 2329875 h 2472838"/>
                <a:gd name="connsiteX19" fmla="*/ 635274 w 2444235"/>
                <a:gd name="connsiteY19" fmla="*/ 2323384 h 2472838"/>
                <a:gd name="connsiteX20" fmla="*/ 559549 w 2444235"/>
                <a:gd name="connsiteY20" fmla="*/ 2273081 h 2472838"/>
                <a:gd name="connsiteX21" fmla="*/ 552518 w 2444235"/>
                <a:gd name="connsiteY21" fmla="*/ 2253880 h 2472838"/>
                <a:gd name="connsiteX22" fmla="*/ 572260 w 2444235"/>
                <a:gd name="connsiteY22" fmla="*/ 2250364 h 2472838"/>
                <a:gd name="connsiteX23" fmla="*/ 606607 w 2444235"/>
                <a:gd name="connsiteY23" fmla="*/ 2259559 h 2472838"/>
                <a:gd name="connsiteX24" fmla="*/ 778609 w 2444235"/>
                <a:gd name="connsiteY24" fmla="*/ 1961800 h 2472838"/>
                <a:gd name="connsiteX25" fmla="*/ 664752 w 2444235"/>
                <a:gd name="connsiteY25" fmla="*/ 1878233 h 2472838"/>
                <a:gd name="connsiteX26" fmla="*/ 573612 w 2444235"/>
                <a:gd name="connsiteY26" fmla="*/ 1977486 h 2472838"/>
                <a:gd name="connsiteX27" fmla="*/ 600927 w 2444235"/>
                <a:gd name="connsiteY27" fmla="*/ 2024814 h 2472838"/>
                <a:gd name="connsiteX28" fmla="*/ 608500 w 2444235"/>
                <a:gd name="connsiteY28" fmla="*/ 2067814 h 2472838"/>
                <a:gd name="connsiteX29" fmla="*/ 574694 w 2444235"/>
                <a:gd name="connsiteY29" fmla="*/ 2101890 h 2472838"/>
                <a:gd name="connsiteX30" fmla="*/ 540077 w 2444235"/>
                <a:gd name="connsiteY30" fmla="*/ 2098915 h 2472838"/>
                <a:gd name="connsiteX31" fmla="*/ 418648 w 2444235"/>
                <a:gd name="connsiteY31" fmla="*/ 1977216 h 2472838"/>
                <a:gd name="connsiteX32" fmla="*/ 472196 w 2444235"/>
                <a:gd name="connsiteY32" fmla="*/ 1920422 h 2472838"/>
                <a:gd name="connsiteX33" fmla="*/ 542782 w 2444235"/>
                <a:gd name="connsiteY33" fmla="*/ 1945844 h 2472838"/>
                <a:gd name="connsiteX34" fmla="*/ 632028 w 2444235"/>
                <a:gd name="connsiteY34" fmla="*/ 1848484 h 2472838"/>
                <a:gd name="connsiteX35" fmla="*/ 538725 w 2444235"/>
                <a:gd name="connsiteY35" fmla="*/ 1742200 h 2472838"/>
                <a:gd name="connsiteX36" fmla="*/ 257193 w 2444235"/>
                <a:gd name="connsiteY36" fmla="*/ 1939353 h 2472838"/>
                <a:gd name="connsiteX37" fmla="*/ 269904 w 2444235"/>
                <a:gd name="connsiteY37" fmla="*/ 1976404 h 2472838"/>
                <a:gd name="connsiteX38" fmla="*/ 267470 w 2444235"/>
                <a:gd name="connsiteY38" fmla="*/ 1992901 h 2472838"/>
                <a:gd name="connsiteX39" fmla="*/ 250162 w 2444235"/>
                <a:gd name="connsiteY39" fmla="*/ 1989386 h 2472838"/>
                <a:gd name="connsiteX40" fmla="*/ 181739 w 2444235"/>
                <a:gd name="connsiteY40" fmla="*/ 1890403 h 2472838"/>
                <a:gd name="connsiteX41" fmla="*/ 184985 w 2444235"/>
                <a:gd name="connsiteY41" fmla="*/ 1876070 h 2472838"/>
                <a:gd name="connsiteX42" fmla="*/ 199589 w 2444235"/>
                <a:gd name="connsiteY42" fmla="*/ 1877692 h 2472838"/>
                <a:gd name="connsiteX43" fmla="*/ 231771 w 2444235"/>
                <a:gd name="connsiteY43" fmla="*/ 1903384 h 2472838"/>
                <a:gd name="connsiteX44" fmla="*/ 513303 w 2444235"/>
                <a:gd name="connsiteY44" fmla="*/ 1706231 h 2472838"/>
                <a:gd name="connsiteX45" fmla="*/ 445422 w 2444235"/>
                <a:gd name="connsiteY45" fmla="*/ 1582638 h 2472838"/>
                <a:gd name="connsiteX46" fmla="*/ 323181 w 2444235"/>
                <a:gd name="connsiteY46" fmla="*/ 1633211 h 2472838"/>
                <a:gd name="connsiteX47" fmla="*/ 323993 w 2444235"/>
                <a:gd name="connsiteY47" fmla="*/ 1705690 h 2472838"/>
                <a:gd name="connsiteX48" fmla="*/ 249080 w 2444235"/>
                <a:gd name="connsiteY48" fmla="*/ 1737873 h 2472838"/>
                <a:gd name="connsiteX49" fmla="*/ 181469 w 2444235"/>
                <a:gd name="connsiteY49" fmla="*/ 1625098 h 2472838"/>
                <a:gd name="connsiteX50" fmla="*/ 181739 w 2444235"/>
                <a:gd name="connsiteY50" fmla="*/ 1565059 h 2472838"/>
                <a:gd name="connsiteX51" fmla="*/ 248539 w 2444235"/>
                <a:gd name="connsiteY51" fmla="*/ 1536933 h 2472838"/>
                <a:gd name="connsiteX52" fmla="*/ 293703 w 2444235"/>
                <a:gd name="connsiteY52" fmla="*/ 1580745 h 2472838"/>
                <a:gd name="connsiteX53" fmla="*/ 302628 w 2444235"/>
                <a:gd name="connsiteY53" fmla="*/ 1594537 h 2472838"/>
                <a:gd name="connsiteX54" fmla="*/ 428655 w 2444235"/>
                <a:gd name="connsiteY54" fmla="*/ 1542342 h 2472838"/>
                <a:gd name="connsiteX55" fmla="*/ 388899 w 2444235"/>
                <a:gd name="connsiteY55" fmla="*/ 1406579 h 2472838"/>
                <a:gd name="connsiteX56" fmla="*/ 50303 w 2444235"/>
                <a:gd name="connsiteY56" fmla="*/ 1466347 h 2472838"/>
                <a:gd name="connsiteX57" fmla="*/ 45706 w 2444235"/>
                <a:gd name="connsiteY57" fmla="*/ 1507995 h 2472838"/>
                <a:gd name="connsiteX58" fmla="*/ 37322 w 2444235"/>
                <a:gd name="connsiteY58" fmla="*/ 1518543 h 2472838"/>
                <a:gd name="connsiteX59" fmla="*/ 24341 w 2444235"/>
                <a:gd name="connsiteY59" fmla="*/ 1511241 h 2472838"/>
                <a:gd name="connsiteX60" fmla="*/ 2976 w 2444235"/>
                <a:gd name="connsiteY60" fmla="*/ 1389000 h 2472838"/>
                <a:gd name="connsiteX61" fmla="*/ 11630 w 2444235"/>
                <a:gd name="connsiteY61" fmla="*/ 1378453 h 2472838"/>
                <a:gd name="connsiteX62" fmla="*/ 24341 w 2444235"/>
                <a:gd name="connsiteY62" fmla="*/ 1385755 h 2472838"/>
                <a:gd name="connsiteX63" fmla="*/ 42731 w 2444235"/>
                <a:gd name="connsiteY63" fmla="*/ 1422806 h 2472838"/>
                <a:gd name="connsiteX64" fmla="*/ 381056 w 2444235"/>
                <a:gd name="connsiteY64" fmla="*/ 1363308 h 2472838"/>
                <a:gd name="connsiteX65" fmla="*/ 371861 w 2444235"/>
                <a:gd name="connsiteY65" fmla="*/ 1222407 h 2472838"/>
                <a:gd name="connsiteX66" fmla="*/ 235828 w 2444235"/>
                <a:gd name="connsiteY66" fmla="*/ 1216457 h 2472838"/>
                <a:gd name="connsiteX67" fmla="*/ 229067 w 2444235"/>
                <a:gd name="connsiteY67" fmla="*/ 1241608 h 2472838"/>
                <a:gd name="connsiteX68" fmla="*/ 207431 w 2444235"/>
                <a:gd name="connsiteY68" fmla="*/ 1285961 h 2472838"/>
                <a:gd name="connsiteX69" fmla="*/ 130084 w 2444235"/>
                <a:gd name="connsiteY69" fmla="*/ 1283257 h 2472838"/>
                <a:gd name="connsiteX70" fmla="*/ 108449 w 2444235"/>
                <a:gd name="connsiteY70" fmla="*/ 1207532 h 2472838"/>
                <a:gd name="connsiteX71" fmla="*/ 123594 w 2444235"/>
                <a:gd name="connsiteY71" fmla="*/ 1122072 h 2472838"/>
                <a:gd name="connsiteX72" fmla="*/ 141173 w 2444235"/>
                <a:gd name="connsiteY72" fmla="*/ 1093405 h 2472838"/>
                <a:gd name="connsiteX73" fmla="*/ 213111 w 2444235"/>
                <a:gd name="connsiteY73" fmla="*/ 1097462 h 2472838"/>
                <a:gd name="connsiteX74" fmla="*/ 234746 w 2444235"/>
                <a:gd name="connsiteY74" fmla="*/ 1153443 h 2472838"/>
                <a:gd name="connsiteX75" fmla="*/ 237721 w 2444235"/>
                <a:gd name="connsiteY75" fmla="*/ 1172104 h 2472838"/>
                <a:gd name="connsiteX76" fmla="*/ 373754 w 2444235"/>
                <a:gd name="connsiteY76" fmla="*/ 1178324 h 2472838"/>
                <a:gd name="connsiteX77" fmla="*/ 395390 w 2444235"/>
                <a:gd name="connsiteY77" fmla="*/ 1038505 h 2472838"/>
                <a:gd name="connsiteX78" fmla="*/ 63555 w 2444235"/>
                <a:gd name="connsiteY78" fmla="*/ 949529 h 2472838"/>
                <a:gd name="connsiteX79" fmla="*/ 42461 w 2444235"/>
                <a:gd name="connsiteY79" fmla="*/ 984416 h 2472838"/>
                <a:gd name="connsiteX80" fmla="*/ 29479 w 2444235"/>
                <a:gd name="connsiteY80" fmla="*/ 991448 h 2472838"/>
                <a:gd name="connsiteX81" fmla="*/ 21366 w 2444235"/>
                <a:gd name="connsiteY81" fmla="*/ 979548 h 2472838"/>
                <a:gd name="connsiteX82" fmla="*/ 52467 w 2444235"/>
                <a:gd name="connsiteY82" fmla="*/ 861094 h 2472838"/>
                <a:gd name="connsiteX83" fmla="*/ 66801 w 2444235"/>
                <a:gd name="connsiteY83" fmla="*/ 854332 h 2472838"/>
                <a:gd name="connsiteX84" fmla="*/ 74373 w 2444235"/>
                <a:gd name="connsiteY84" fmla="*/ 867043 h 2472838"/>
                <a:gd name="connsiteX85" fmla="*/ 74643 w 2444235"/>
                <a:gd name="connsiteY85" fmla="*/ 907069 h 2472838"/>
                <a:gd name="connsiteX86" fmla="*/ 407019 w 2444235"/>
                <a:gd name="connsiteY86" fmla="*/ 995234 h 2472838"/>
                <a:gd name="connsiteX87" fmla="*/ 458133 w 2444235"/>
                <a:gd name="connsiteY87" fmla="*/ 863527 h 2472838"/>
                <a:gd name="connsiteX88" fmla="*/ 339949 w 2444235"/>
                <a:gd name="connsiteY88" fmla="*/ 801866 h 2472838"/>
                <a:gd name="connsiteX89" fmla="*/ 292892 w 2444235"/>
                <a:gd name="connsiteY89" fmla="*/ 845678 h 2472838"/>
                <a:gd name="connsiteX90" fmla="*/ 255570 w 2444235"/>
                <a:gd name="connsiteY90" fmla="*/ 859471 h 2472838"/>
                <a:gd name="connsiteX91" fmla="*/ 213652 w 2444235"/>
                <a:gd name="connsiteY91" fmla="*/ 815659 h 2472838"/>
                <a:gd name="connsiteX92" fmla="*/ 287212 w 2444235"/>
                <a:gd name="connsiteY92" fmla="*/ 658801 h 2472838"/>
                <a:gd name="connsiteX93" fmla="*/ 346169 w 2444235"/>
                <a:gd name="connsiteY93" fmla="*/ 649065 h 2472838"/>
                <a:gd name="connsiteX94" fmla="*/ 369157 w 2444235"/>
                <a:gd name="connsiteY94" fmla="*/ 706129 h 2472838"/>
                <a:gd name="connsiteX95" fmla="*/ 359421 w 2444235"/>
                <a:gd name="connsiteY95" fmla="*/ 762381 h 2472838"/>
                <a:gd name="connsiteX96" fmla="*/ 478416 w 2444235"/>
                <a:gd name="connsiteY96" fmla="*/ 824584 h 2472838"/>
                <a:gd name="connsiteX97" fmla="*/ 557115 w 2444235"/>
                <a:gd name="connsiteY97" fmla="*/ 706940 h 2472838"/>
                <a:gd name="connsiteX98" fmla="*/ 293703 w 2444235"/>
                <a:gd name="connsiteY98" fmla="*/ 485988 h 2472838"/>
                <a:gd name="connsiteX99" fmla="*/ 263143 w 2444235"/>
                <a:gd name="connsiteY99" fmla="*/ 507353 h 2472838"/>
                <a:gd name="connsiteX100" fmla="*/ 244212 w 2444235"/>
                <a:gd name="connsiteY100" fmla="*/ 509787 h 2472838"/>
                <a:gd name="connsiteX101" fmla="*/ 243671 w 2444235"/>
                <a:gd name="connsiteY101" fmla="*/ 491938 h 2472838"/>
                <a:gd name="connsiteX102" fmla="*/ 319666 w 2444235"/>
                <a:gd name="connsiteY102" fmla="*/ 401880 h 2472838"/>
                <a:gd name="connsiteX103" fmla="*/ 337244 w 2444235"/>
                <a:gd name="connsiteY103" fmla="*/ 399987 h 2472838"/>
                <a:gd name="connsiteX104" fmla="*/ 337515 w 2444235"/>
                <a:gd name="connsiteY104" fmla="*/ 417565 h 2472838"/>
                <a:gd name="connsiteX105" fmla="*/ 321829 w 2444235"/>
                <a:gd name="connsiteY105" fmla="*/ 452182 h 2472838"/>
                <a:gd name="connsiteX106" fmla="*/ 585242 w 2444235"/>
                <a:gd name="connsiteY106" fmla="*/ 673135 h 2472838"/>
                <a:gd name="connsiteX107" fmla="*/ 687199 w 2444235"/>
                <a:gd name="connsiteY107" fmla="*/ 575505 h 2472838"/>
                <a:gd name="connsiteX108" fmla="*/ 605525 w 2444235"/>
                <a:gd name="connsiteY108" fmla="*/ 468950 h 2472838"/>
                <a:gd name="connsiteX109" fmla="*/ 552788 w 2444235"/>
                <a:gd name="connsiteY109" fmla="*/ 487881 h 2472838"/>
                <a:gd name="connsiteX110" fmla="*/ 516549 w 2444235"/>
                <a:gd name="connsiteY110" fmla="*/ 489504 h 2472838"/>
                <a:gd name="connsiteX111" fmla="*/ 482202 w 2444235"/>
                <a:gd name="connsiteY111" fmla="*/ 444069 h 2472838"/>
                <a:gd name="connsiteX112" fmla="*/ 506542 w 2444235"/>
                <a:gd name="connsiteY112" fmla="*/ 389169 h 2472838"/>
                <a:gd name="connsiteX113" fmla="*/ 629594 w 2444235"/>
                <a:gd name="connsiteY113" fmla="*/ 316419 h 2472838"/>
                <a:gd name="connsiteX114" fmla="*/ 678274 w 2444235"/>
                <a:gd name="connsiteY114" fmla="*/ 381326 h 2472838"/>
                <a:gd name="connsiteX115" fmla="*/ 641494 w 2444235"/>
                <a:gd name="connsiteY115" fmla="*/ 443528 h 2472838"/>
                <a:gd name="connsiteX116" fmla="*/ 721816 w 2444235"/>
                <a:gd name="connsiteY116" fmla="*/ 548460 h 2472838"/>
                <a:gd name="connsiteX117" fmla="*/ 842434 w 2444235"/>
                <a:gd name="connsiteY117" fmla="*/ 474900 h 2472838"/>
                <a:gd name="connsiteX118" fmla="*/ 697205 w 2444235"/>
                <a:gd name="connsiteY118" fmla="*/ 163619 h 2472838"/>
                <a:gd name="connsiteX119" fmla="*/ 657991 w 2444235"/>
                <a:gd name="connsiteY119" fmla="*/ 170380 h 2472838"/>
                <a:gd name="connsiteX120" fmla="*/ 643387 w 2444235"/>
                <a:gd name="connsiteY120" fmla="*/ 164430 h 2472838"/>
                <a:gd name="connsiteX121" fmla="*/ 648255 w 2444235"/>
                <a:gd name="connsiteY121" fmla="*/ 149285 h 2472838"/>
                <a:gd name="connsiteX122" fmla="*/ 739935 w 2444235"/>
                <a:gd name="connsiteY122" fmla="*/ 100605 h 2472838"/>
                <a:gd name="connsiteX123" fmla="*/ 761301 w 2444235"/>
                <a:gd name="connsiteY123" fmla="*/ 98171 h 2472838"/>
                <a:gd name="connsiteX124" fmla="*/ 769414 w 2444235"/>
                <a:gd name="connsiteY124" fmla="*/ 116020 h 2472838"/>
                <a:gd name="connsiteX125" fmla="*/ 737231 w 2444235"/>
                <a:gd name="connsiteY125" fmla="*/ 145499 h 2472838"/>
                <a:gd name="connsiteX126" fmla="*/ 882189 w 2444235"/>
                <a:gd name="connsiteY126" fmla="*/ 456239 h 2472838"/>
                <a:gd name="connsiteX127" fmla="*/ 1016059 w 2444235"/>
                <a:gd name="connsiteY127" fmla="*/ 410804 h 2472838"/>
                <a:gd name="connsiteX128" fmla="*/ 987121 w 2444235"/>
                <a:gd name="connsiteY128" fmla="*/ 280721 h 2472838"/>
                <a:gd name="connsiteX129" fmla="*/ 926271 w 2444235"/>
                <a:gd name="connsiteY129" fmla="*/ 273960 h 2472838"/>
                <a:gd name="connsiteX130" fmla="*/ 914642 w 2444235"/>
                <a:gd name="connsiteY130" fmla="*/ 270444 h 2472838"/>
                <a:gd name="connsiteX131" fmla="*/ 897063 w 2444235"/>
                <a:gd name="connsiteY131" fmla="*/ 190933 h 2472838"/>
                <a:gd name="connsiteX132" fmla="*/ 990367 w 2444235"/>
                <a:gd name="connsiteY132" fmla="*/ 146310 h 2472838"/>
                <a:gd name="connsiteX133" fmla="*/ 1071770 w 2444235"/>
                <a:gd name="connsiteY133" fmla="*/ 150908 h 2472838"/>
                <a:gd name="connsiteX134" fmla="*/ 1089620 w 2444235"/>
                <a:gd name="connsiteY134" fmla="*/ 232041 h 2472838"/>
                <a:gd name="connsiteX135" fmla="*/ 1030392 w 2444235"/>
                <a:gd name="connsiteY135" fmla="*/ 272067 h 2472838"/>
                <a:gd name="connsiteX136" fmla="*/ 1059059 w 2444235"/>
                <a:gd name="connsiteY136" fmla="*/ 401068 h 2472838"/>
                <a:gd name="connsiteX137" fmla="*/ 1199149 w 2444235"/>
                <a:gd name="connsiteY137" fmla="*/ 385924 h 2472838"/>
                <a:gd name="connsiteX138" fmla="*/ 1199149 w 2444235"/>
                <a:gd name="connsiteY138" fmla="*/ 42189 h 2472838"/>
                <a:gd name="connsiteX139" fmla="*/ 1160746 w 2444235"/>
                <a:gd name="connsiteY139" fmla="*/ 31371 h 2472838"/>
                <a:gd name="connsiteX140" fmla="*/ 1149928 w 2444235"/>
                <a:gd name="connsiteY140" fmla="*/ 19472 h 2472838"/>
                <a:gd name="connsiteX141" fmla="*/ 1160476 w 2444235"/>
                <a:gd name="connsiteY141" fmla="*/ 9195 h 2472838"/>
                <a:gd name="connsiteX142" fmla="*/ 1216728 w 2444235"/>
                <a:gd name="connsiteY142" fmla="*/ 0 h 2472838"/>
                <a:gd name="connsiteX143" fmla="*/ 1281635 w 2444235"/>
                <a:gd name="connsiteY143" fmla="*/ 8925 h 2472838"/>
                <a:gd name="connsiteX144" fmla="*/ 1294886 w 2444235"/>
                <a:gd name="connsiteY144" fmla="*/ 20554 h 2472838"/>
                <a:gd name="connsiteX145" fmla="*/ 1281635 w 2444235"/>
                <a:gd name="connsiteY145" fmla="*/ 32724 h 2472838"/>
                <a:gd name="connsiteX146" fmla="*/ 1245666 w 2444235"/>
                <a:gd name="connsiteY146" fmla="*/ 42730 h 2472838"/>
                <a:gd name="connsiteX147" fmla="*/ 1245666 w 2444235"/>
                <a:gd name="connsiteY147" fmla="*/ 385653 h 2472838"/>
                <a:gd name="connsiteX148" fmla="*/ 1417938 w 2444235"/>
                <a:gd name="connsiteY148" fmla="*/ 407829 h 2472838"/>
                <a:gd name="connsiteX149" fmla="*/ 1452555 w 2444235"/>
                <a:gd name="connsiteY149" fmla="*/ 277475 h 2472838"/>
                <a:gd name="connsiteX150" fmla="*/ 1440926 w 2444235"/>
                <a:gd name="connsiteY150" fmla="*/ 271526 h 2472838"/>
                <a:gd name="connsiteX151" fmla="*/ 1389001 w 2444235"/>
                <a:gd name="connsiteY151" fmla="*/ 232041 h 2472838"/>
                <a:gd name="connsiteX152" fmla="*/ 1408202 w 2444235"/>
                <a:gd name="connsiteY152" fmla="*/ 161455 h 2472838"/>
                <a:gd name="connsiteX153" fmla="*/ 1471757 w 2444235"/>
                <a:gd name="connsiteY153" fmla="*/ 153342 h 2472838"/>
                <a:gd name="connsiteX154" fmla="*/ 1558299 w 2444235"/>
                <a:gd name="connsiteY154" fmla="*/ 180657 h 2472838"/>
                <a:gd name="connsiteX155" fmla="*/ 1585614 w 2444235"/>
                <a:gd name="connsiteY155" fmla="*/ 202292 h 2472838"/>
                <a:gd name="connsiteX156" fmla="*/ 1563167 w 2444235"/>
                <a:gd name="connsiteY156" fmla="*/ 284507 h 2472838"/>
                <a:gd name="connsiteX157" fmla="*/ 1494474 w 2444235"/>
                <a:gd name="connsiteY157" fmla="*/ 292079 h 2472838"/>
                <a:gd name="connsiteX158" fmla="*/ 1460128 w 2444235"/>
                <a:gd name="connsiteY158" fmla="*/ 420811 h 2472838"/>
                <a:gd name="connsiteX159" fmla="*/ 1544236 w 2444235"/>
                <a:gd name="connsiteY159" fmla="*/ 451912 h 2472838"/>
                <a:gd name="connsiteX160" fmla="*/ 1627803 w 2444235"/>
                <a:gd name="connsiteY160" fmla="*/ 489774 h 2472838"/>
                <a:gd name="connsiteX161" fmla="*/ 1798453 w 2444235"/>
                <a:gd name="connsiteY161" fmla="*/ 194449 h 2472838"/>
                <a:gd name="connsiteX162" fmla="*/ 1772490 w 2444235"/>
                <a:gd name="connsiteY162" fmla="*/ 164159 h 2472838"/>
                <a:gd name="connsiteX163" fmla="*/ 1767352 w 2444235"/>
                <a:gd name="connsiteY163" fmla="*/ 148474 h 2472838"/>
                <a:gd name="connsiteX164" fmla="*/ 1783038 w 2444235"/>
                <a:gd name="connsiteY164" fmla="*/ 143876 h 2472838"/>
                <a:gd name="connsiteX165" fmla="*/ 1889322 w 2444235"/>
                <a:gd name="connsiteY165" fmla="*/ 205267 h 2472838"/>
                <a:gd name="connsiteX166" fmla="*/ 1891756 w 2444235"/>
                <a:gd name="connsiteY166" fmla="*/ 219871 h 2472838"/>
                <a:gd name="connsiteX167" fmla="*/ 1877423 w 2444235"/>
                <a:gd name="connsiteY167" fmla="*/ 224198 h 2472838"/>
                <a:gd name="connsiteX168" fmla="*/ 1838208 w 2444235"/>
                <a:gd name="connsiteY168" fmla="*/ 213921 h 2472838"/>
                <a:gd name="connsiteX169" fmla="*/ 1666476 w 2444235"/>
                <a:gd name="connsiteY169" fmla="*/ 511139 h 2472838"/>
                <a:gd name="connsiteX170" fmla="*/ 1780604 w 2444235"/>
                <a:gd name="connsiteY170" fmla="*/ 594706 h 2472838"/>
                <a:gd name="connsiteX171" fmla="*/ 1871202 w 2444235"/>
                <a:gd name="connsiteY171" fmla="*/ 495994 h 2472838"/>
                <a:gd name="connsiteX172" fmla="*/ 1844158 w 2444235"/>
                <a:gd name="connsiteY172" fmla="*/ 448396 h 2472838"/>
                <a:gd name="connsiteX173" fmla="*/ 1836315 w 2444235"/>
                <a:gd name="connsiteY173" fmla="*/ 407829 h 2472838"/>
                <a:gd name="connsiteX174" fmla="*/ 1871743 w 2444235"/>
                <a:gd name="connsiteY174" fmla="*/ 371049 h 2472838"/>
                <a:gd name="connsiteX175" fmla="*/ 1903656 w 2444235"/>
                <a:gd name="connsiteY175" fmla="*/ 373754 h 2472838"/>
                <a:gd name="connsiteX176" fmla="*/ 2026167 w 2444235"/>
                <a:gd name="connsiteY176" fmla="*/ 495994 h 2472838"/>
                <a:gd name="connsiteX177" fmla="*/ 1970996 w 2444235"/>
                <a:gd name="connsiteY177" fmla="*/ 553328 h 2472838"/>
                <a:gd name="connsiteX178" fmla="*/ 1936379 w 2444235"/>
                <a:gd name="connsiteY178" fmla="*/ 542240 h 2472838"/>
                <a:gd name="connsiteX179" fmla="*/ 1904467 w 2444235"/>
                <a:gd name="connsiteY179" fmla="*/ 524391 h 2472838"/>
                <a:gd name="connsiteX180" fmla="*/ 1813057 w 2444235"/>
                <a:gd name="connsiteY180" fmla="*/ 624185 h 2472838"/>
                <a:gd name="connsiteX181" fmla="*/ 1906360 w 2444235"/>
                <a:gd name="connsiteY181" fmla="*/ 730199 h 2472838"/>
                <a:gd name="connsiteX182" fmla="*/ 2187892 w 2444235"/>
                <a:gd name="connsiteY182" fmla="*/ 533045 h 2472838"/>
                <a:gd name="connsiteX183" fmla="*/ 2175452 w 2444235"/>
                <a:gd name="connsiteY183" fmla="*/ 500592 h 2472838"/>
                <a:gd name="connsiteX184" fmla="*/ 2176804 w 2444235"/>
                <a:gd name="connsiteY184" fmla="*/ 480038 h 2472838"/>
                <a:gd name="connsiteX185" fmla="*/ 2197628 w 2444235"/>
                <a:gd name="connsiteY185" fmla="*/ 485447 h 2472838"/>
                <a:gd name="connsiteX186" fmla="*/ 2261723 w 2444235"/>
                <a:gd name="connsiteY186" fmla="*/ 578209 h 2472838"/>
                <a:gd name="connsiteX187" fmla="*/ 2260371 w 2444235"/>
                <a:gd name="connsiteY187" fmla="*/ 597140 h 2472838"/>
                <a:gd name="connsiteX188" fmla="*/ 2240629 w 2444235"/>
                <a:gd name="connsiteY188" fmla="*/ 592272 h 2472838"/>
                <a:gd name="connsiteX189" fmla="*/ 2213314 w 2444235"/>
                <a:gd name="connsiteY189" fmla="*/ 569014 h 2472838"/>
                <a:gd name="connsiteX190" fmla="*/ 1931782 w 2444235"/>
                <a:gd name="connsiteY190" fmla="*/ 766168 h 2472838"/>
                <a:gd name="connsiteX191" fmla="*/ 1999934 w 2444235"/>
                <a:gd name="connsiteY191" fmla="*/ 890031 h 2472838"/>
                <a:gd name="connsiteX192" fmla="*/ 2121634 w 2444235"/>
                <a:gd name="connsiteY192" fmla="*/ 839728 h 2472838"/>
                <a:gd name="connsiteX193" fmla="*/ 2120822 w 2444235"/>
                <a:gd name="connsiteY193" fmla="*/ 766979 h 2472838"/>
                <a:gd name="connsiteX194" fmla="*/ 2193842 w 2444235"/>
                <a:gd name="connsiteY194" fmla="*/ 734255 h 2472838"/>
                <a:gd name="connsiteX195" fmla="*/ 2263076 w 2444235"/>
                <a:gd name="connsiteY195" fmla="*/ 847571 h 2472838"/>
                <a:gd name="connsiteX196" fmla="*/ 2262805 w 2444235"/>
                <a:gd name="connsiteY196" fmla="*/ 908962 h 2472838"/>
                <a:gd name="connsiteX197" fmla="*/ 2196276 w 2444235"/>
                <a:gd name="connsiteY197" fmla="*/ 937900 h 2472838"/>
                <a:gd name="connsiteX198" fmla="*/ 2141917 w 2444235"/>
                <a:gd name="connsiteY198" fmla="*/ 879213 h 2472838"/>
                <a:gd name="connsiteX199" fmla="*/ 2016701 w 2444235"/>
                <a:gd name="connsiteY199" fmla="*/ 931138 h 2472838"/>
                <a:gd name="connsiteX200" fmla="*/ 2056186 w 2444235"/>
                <a:gd name="connsiteY200" fmla="*/ 1066901 h 2472838"/>
                <a:gd name="connsiteX201" fmla="*/ 2394782 w 2444235"/>
                <a:gd name="connsiteY201" fmla="*/ 1007133 h 2472838"/>
                <a:gd name="connsiteX202" fmla="*/ 2397216 w 2444235"/>
                <a:gd name="connsiteY202" fmla="*/ 970353 h 2472838"/>
                <a:gd name="connsiteX203" fmla="*/ 2407222 w 2444235"/>
                <a:gd name="connsiteY203" fmla="*/ 954397 h 2472838"/>
                <a:gd name="connsiteX204" fmla="*/ 2422097 w 2444235"/>
                <a:gd name="connsiteY204" fmla="*/ 966296 h 2472838"/>
                <a:gd name="connsiteX205" fmla="*/ 2441839 w 2444235"/>
                <a:gd name="connsiteY205" fmla="*/ 1081235 h 2472838"/>
                <a:gd name="connsiteX206" fmla="*/ 2432374 w 2444235"/>
                <a:gd name="connsiteY206" fmla="*/ 1096109 h 2472838"/>
                <a:gd name="connsiteX207" fmla="*/ 2418040 w 2444235"/>
                <a:gd name="connsiteY207" fmla="*/ 1085562 h 2472838"/>
                <a:gd name="connsiteX208" fmla="*/ 2401814 w 2444235"/>
                <a:gd name="connsiteY208" fmla="*/ 1050945 h 2472838"/>
                <a:gd name="connsiteX209" fmla="*/ 2063759 w 2444235"/>
                <a:gd name="connsiteY209" fmla="*/ 1110443 h 2472838"/>
                <a:gd name="connsiteX210" fmla="*/ 2072954 w 2444235"/>
                <a:gd name="connsiteY210" fmla="*/ 1251615 h 2472838"/>
                <a:gd name="connsiteX211" fmla="*/ 2207905 w 2444235"/>
                <a:gd name="connsiteY211" fmla="*/ 1257564 h 2472838"/>
                <a:gd name="connsiteX212" fmla="*/ 2217641 w 2444235"/>
                <a:gd name="connsiteY212" fmla="*/ 1224570 h 2472838"/>
                <a:gd name="connsiteX213" fmla="*/ 2240358 w 2444235"/>
                <a:gd name="connsiteY213" fmla="*/ 1183733 h 2472838"/>
                <a:gd name="connsiteX214" fmla="*/ 2310944 w 2444235"/>
                <a:gd name="connsiteY214" fmla="*/ 1186708 h 2472838"/>
                <a:gd name="connsiteX215" fmla="*/ 2335555 w 2444235"/>
                <a:gd name="connsiteY215" fmla="*/ 1274873 h 2472838"/>
                <a:gd name="connsiteX216" fmla="*/ 2317435 w 2444235"/>
                <a:gd name="connsiteY216" fmla="*/ 1358440 h 2472838"/>
                <a:gd name="connsiteX217" fmla="*/ 2302561 w 2444235"/>
                <a:gd name="connsiteY217" fmla="*/ 1380887 h 2472838"/>
                <a:gd name="connsiteX218" fmla="*/ 2231434 w 2444235"/>
                <a:gd name="connsiteY218" fmla="*/ 1377371 h 2472838"/>
                <a:gd name="connsiteX219" fmla="*/ 2209257 w 2444235"/>
                <a:gd name="connsiteY219" fmla="*/ 1320307 h 2472838"/>
                <a:gd name="connsiteX220" fmla="*/ 2206282 w 2444235"/>
                <a:gd name="connsiteY220" fmla="*/ 1301647 h 2472838"/>
                <a:gd name="connsiteX221" fmla="*/ 2070520 w 2444235"/>
                <a:gd name="connsiteY221" fmla="*/ 1295427 h 2472838"/>
                <a:gd name="connsiteX222" fmla="*/ 2049155 w 2444235"/>
                <a:gd name="connsiteY222" fmla="*/ 1434976 h 2472838"/>
                <a:gd name="connsiteX223" fmla="*/ 2121093 w 2444235"/>
                <a:gd name="connsiteY223" fmla="*/ 1454448 h 2472838"/>
                <a:gd name="connsiteX224" fmla="*/ 2368549 w 2444235"/>
                <a:gd name="connsiteY224" fmla="*/ 1520706 h 2472838"/>
                <a:gd name="connsiteX225" fmla="*/ 2387750 w 2444235"/>
                <a:gd name="connsiteY225" fmla="*/ 1512052 h 2472838"/>
                <a:gd name="connsiteX226" fmla="*/ 2402354 w 2444235"/>
                <a:gd name="connsiteY226" fmla="*/ 1487983 h 2472838"/>
                <a:gd name="connsiteX227" fmla="*/ 2415876 w 2444235"/>
                <a:gd name="connsiteY227" fmla="*/ 1482033 h 2472838"/>
                <a:gd name="connsiteX228" fmla="*/ 2422908 w 2444235"/>
                <a:gd name="connsiteY228" fmla="*/ 1493392 h 2472838"/>
                <a:gd name="connsiteX229" fmla="*/ 2417770 w 2444235"/>
                <a:gd name="connsiteY229" fmla="*/ 1552078 h 2472838"/>
                <a:gd name="connsiteX230" fmla="*/ 2394511 w 2444235"/>
                <a:gd name="connsiteY230" fmla="*/ 1608871 h 2472838"/>
                <a:gd name="connsiteX231" fmla="*/ 2377744 w 2444235"/>
                <a:gd name="connsiteY231" fmla="*/ 1619959 h 2472838"/>
                <a:gd name="connsiteX232" fmla="*/ 2369631 w 2444235"/>
                <a:gd name="connsiteY232" fmla="*/ 1601299 h 2472838"/>
                <a:gd name="connsiteX233" fmla="*/ 2369360 w 2444235"/>
                <a:gd name="connsiteY233" fmla="*/ 1566141 h 2472838"/>
                <a:gd name="connsiteX234" fmla="*/ 2038607 w 2444235"/>
                <a:gd name="connsiteY234" fmla="*/ 1477435 h 2472838"/>
                <a:gd name="connsiteX235" fmla="*/ 1987223 w 2444235"/>
                <a:gd name="connsiteY235" fmla="*/ 1609141 h 2472838"/>
                <a:gd name="connsiteX236" fmla="*/ 2106218 w 2444235"/>
                <a:gd name="connsiteY236" fmla="*/ 1671073 h 2472838"/>
                <a:gd name="connsiteX237" fmla="*/ 2143810 w 2444235"/>
                <a:gd name="connsiteY237" fmla="*/ 1632941 h 2472838"/>
                <a:gd name="connsiteX238" fmla="*/ 2167880 w 2444235"/>
                <a:gd name="connsiteY238" fmla="*/ 1618066 h 2472838"/>
                <a:gd name="connsiteX239" fmla="*/ 2231434 w 2444235"/>
                <a:gd name="connsiteY239" fmla="*/ 1653494 h 2472838"/>
                <a:gd name="connsiteX240" fmla="*/ 2148408 w 2444235"/>
                <a:gd name="connsiteY240" fmla="*/ 1820088 h 2472838"/>
                <a:gd name="connsiteX241" fmla="*/ 2076740 w 2444235"/>
                <a:gd name="connsiteY241" fmla="*/ 1783578 h 2472838"/>
                <a:gd name="connsiteX242" fmla="*/ 2077822 w 2444235"/>
                <a:gd name="connsiteY242" fmla="*/ 1747338 h 2472838"/>
                <a:gd name="connsiteX243" fmla="*/ 2087017 w 2444235"/>
                <a:gd name="connsiteY243" fmla="*/ 1710828 h 2472838"/>
                <a:gd name="connsiteX244" fmla="*/ 1966669 w 2444235"/>
                <a:gd name="connsiteY244" fmla="*/ 1648085 h 2472838"/>
                <a:gd name="connsiteX245" fmla="*/ 1888240 w 2444235"/>
                <a:gd name="connsiteY245" fmla="*/ 1765458 h 2472838"/>
                <a:gd name="connsiteX246" fmla="*/ 2151112 w 2444235"/>
                <a:gd name="connsiteY246" fmla="*/ 1986140 h 2472838"/>
                <a:gd name="connsiteX247" fmla="*/ 2184106 w 2444235"/>
                <a:gd name="connsiteY247" fmla="*/ 1963693 h 2472838"/>
                <a:gd name="connsiteX248" fmla="*/ 2200062 w 2444235"/>
                <a:gd name="connsiteY248" fmla="*/ 1963153 h 2472838"/>
                <a:gd name="connsiteX249" fmla="*/ 2201414 w 2444235"/>
                <a:gd name="connsiteY249" fmla="*/ 1977757 h 2472838"/>
                <a:gd name="connsiteX250" fmla="*/ 2122445 w 2444235"/>
                <a:gd name="connsiteY250" fmla="*/ 2071601 h 2472838"/>
                <a:gd name="connsiteX251" fmla="*/ 2107841 w 2444235"/>
                <a:gd name="connsiteY251" fmla="*/ 2071871 h 2472838"/>
                <a:gd name="connsiteX252" fmla="*/ 2105948 w 2444235"/>
                <a:gd name="connsiteY252" fmla="*/ 2057267 h 2472838"/>
                <a:gd name="connsiteX253" fmla="*/ 2122445 w 2444235"/>
                <a:gd name="connsiteY253" fmla="*/ 2019675 h 2472838"/>
                <a:gd name="connsiteX254" fmla="*/ 1859573 w 2444235"/>
                <a:gd name="connsiteY254" fmla="*/ 1798993 h 2472838"/>
                <a:gd name="connsiteX255" fmla="*/ 1757616 w 2444235"/>
                <a:gd name="connsiteY255" fmla="*/ 1896623 h 2472838"/>
                <a:gd name="connsiteX256" fmla="*/ 1839831 w 2444235"/>
                <a:gd name="connsiteY256" fmla="*/ 2003719 h 2472838"/>
                <a:gd name="connsiteX257" fmla="*/ 1881750 w 2444235"/>
                <a:gd name="connsiteY257" fmla="*/ 1986952 h 2472838"/>
                <a:gd name="connsiteX258" fmla="*/ 1924209 w 2444235"/>
                <a:gd name="connsiteY258" fmla="*/ 1982084 h 2472838"/>
                <a:gd name="connsiteX259" fmla="*/ 1962072 w 2444235"/>
                <a:gd name="connsiteY259" fmla="*/ 2029141 h 2472838"/>
                <a:gd name="connsiteX260" fmla="*/ 1956663 w 2444235"/>
                <a:gd name="connsiteY260" fmla="*/ 2049965 h 2472838"/>
                <a:gd name="connsiteX261" fmla="*/ 1816032 w 2444235"/>
                <a:gd name="connsiteY261" fmla="*/ 2155168 h 2472838"/>
                <a:gd name="connsiteX262" fmla="*/ 1766000 w 2444235"/>
                <a:gd name="connsiteY262" fmla="*/ 2090261 h 2472838"/>
                <a:gd name="connsiteX263" fmla="*/ 1802780 w 2444235"/>
                <a:gd name="connsiteY263" fmla="*/ 2028059 h 2472838"/>
                <a:gd name="connsiteX264" fmla="*/ 1722458 w 2444235"/>
                <a:gd name="connsiteY264" fmla="*/ 1923127 h 2472838"/>
                <a:gd name="connsiteX265" fmla="*/ 1601840 w 2444235"/>
                <a:gd name="connsiteY265" fmla="*/ 1996417 h 2472838"/>
                <a:gd name="connsiteX266" fmla="*/ 1747069 w 2444235"/>
                <a:gd name="connsiteY266" fmla="*/ 2307698 h 2472838"/>
                <a:gd name="connsiteX267" fmla="*/ 1786013 w 2444235"/>
                <a:gd name="connsiteY267" fmla="*/ 2300937 h 2472838"/>
                <a:gd name="connsiteX268" fmla="*/ 1800616 w 2444235"/>
                <a:gd name="connsiteY268" fmla="*/ 2306887 h 2472838"/>
                <a:gd name="connsiteX269" fmla="*/ 1795749 w 2444235"/>
                <a:gd name="connsiteY269" fmla="*/ 2322032 h 2472838"/>
                <a:gd name="connsiteX270" fmla="*/ 1704068 w 2444235"/>
                <a:gd name="connsiteY270" fmla="*/ 2370712 h 2472838"/>
                <a:gd name="connsiteX271" fmla="*/ 1682703 w 2444235"/>
                <a:gd name="connsiteY271" fmla="*/ 2373146 h 2472838"/>
                <a:gd name="connsiteX272" fmla="*/ 1674319 w 2444235"/>
                <a:gd name="connsiteY272" fmla="*/ 2355296 h 2472838"/>
                <a:gd name="connsiteX273" fmla="*/ 1706773 w 2444235"/>
                <a:gd name="connsiteY273" fmla="*/ 2325548 h 2472838"/>
                <a:gd name="connsiteX274" fmla="*/ 1561815 w 2444235"/>
                <a:gd name="connsiteY274" fmla="*/ 2014807 h 2472838"/>
                <a:gd name="connsiteX275" fmla="*/ 1427945 w 2444235"/>
                <a:gd name="connsiteY275" fmla="*/ 2060242 h 2472838"/>
                <a:gd name="connsiteX276" fmla="*/ 1456612 w 2444235"/>
                <a:gd name="connsiteY276" fmla="*/ 2190326 h 2472838"/>
                <a:gd name="connsiteX277" fmla="*/ 1518003 w 2444235"/>
                <a:gd name="connsiteY277" fmla="*/ 2197627 h 2472838"/>
                <a:gd name="connsiteX278" fmla="*/ 1530713 w 2444235"/>
                <a:gd name="connsiteY278" fmla="*/ 2201684 h 2472838"/>
                <a:gd name="connsiteX279" fmla="*/ 1547751 w 2444235"/>
                <a:gd name="connsiteY279" fmla="*/ 2278761 h 2472838"/>
                <a:gd name="connsiteX280" fmla="*/ 1433624 w 2444235"/>
                <a:gd name="connsiteY280" fmla="*/ 2326900 h 2472838"/>
                <a:gd name="connsiteX281" fmla="*/ 1370070 w 2444235"/>
                <a:gd name="connsiteY281" fmla="*/ 2319057 h 2472838"/>
                <a:gd name="connsiteX282" fmla="*/ 1352491 w 2444235"/>
                <a:gd name="connsiteY282" fmla="*/ 2240628 h 2472838"/>
                <a:gd name="connsiteX283" fmla="*/ 1413070 w 2444235"/>
                <a:gd name="connsiteY283" fmla="*/ 2198980 h 2472838"/>
                <a:gd name="connsiteX284" fmla="*/ 1384403 w 2444235"/>
                <a:gd name="connsiteY284" fmla="*/ 2069978 h 2472838"/>
                <a:gd name="connsiteX285" fmla="*/ 1245395 w 2444235"/>
                <a:gd name="connsiteY285" fmla="*/ 2084852 h 2472838"/>
                <a:gd name="connsiteX286" fmla="*/ 1245395 w 2444235"/>
                <a:gd name="connsiteY286" fmla="*/ 2428857 h 2472838"/>
                <a:gd name="connsiteX287" fmla="*/ 1282716 w 2444235"/>
                <a:gd name="connsiteY287" fmla="*/ 2439404 h 2472838"/>
                <a:gd name="connsiteX288" fmla="*/ 1294886 w 2444235"/>
                <a:gd name="connsiteY288" fmla="*/ 2450763 h 2472838"/>
                <a:gd name="connsiteX289" fmla="*/ 1282987 w 2444235"/>
                <a:gd name="connsiteY289" fmla="*/ 2462392 h 2472838"/>
                <a:gd name="connsiteX290" fmla="*/ 1161287 w 2444235"/>
                <a:gd name="connsiteY290" fmla="*/ 2462392 h 2472838"/>
                <a:gd name="connsiteX291" fmla="*/ 1150469 w 2444235"/>
                <a:gd name="connsiteY291" fmla="*/ 2450493 h 2472838"/>
                <a:gd name="connsiteX292" fmla="*/ 1161017 w 2444235"/>
                <a:gd name="connsiteY292" fmla="*/ 2439945 h 2472838"/>
                <a:gd name="connsiteX293" fmla="*/ 1200231 w 2444235"/>
                <a:gd name="connsiteY293" fmla="*/ 2430209 h 2472838"/>
                <a:gd name="connsiteX294" fmla="*/ 2028871 w 2444235"/>
                <a:gd name="connsiteY294" fmla="*/ 1236740 h 2472838"/>
                <a:gd name="connsiteX295" fmla="*/ 1224301 w 2444235"/>
                <a:gd name="connsiteY295" fmla="*/ 430006 h 2472838"/>
                <a:gd name="connsiteX296" fmla="*/ 415944 w 2444235"/>
                <a:gd name="connsiteY296" fmla="*/ 1236199 h 2472838"/>
                <a:gd name="connsiteX297" fmla="*/ 1220785 w 2444235"/>
                <a:gd name="connsiteY297" fmla="*/ 2042934 h 2472838"/>
                <a:gd name="connsiteX298" fmla="*/ 2028871 w 2444235"/>
                <a:gd name="connsiteY298" fmla="*/ 1236740 h 247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Lst>
              <a:rect l="l" t="t" r="r" b="b"/>
              <a:pathLst>
                <a:path w="2444235" h="2472838">
                  <a:moveTo>
                    <a:pt x="1200231" y="2430209"/>
                  </a:moveTo>
                  <a:cubicBezTo>
                    <a:pt x="1200231" y="2315541"/>
                    <a:pt x="1200231" y="2200873"/>
                    <a:pt x="1200231" y="2087557"/>
                  </a:cubicBezTo>
                  <a:cubicBezTo>
                    <a:pt x="1142086" y="2079984"/>
                    <a:pt x="1084751" y="2072682"/>
                    <a:pt x="1026065" y="2065110"/>
                  </a:cubicBezTo>
                  <a:cubicBezTo>
                    <a:pt x="1014977" y="2107029"/>
                    <a:pt x="1003348" y="2150841"/>
                    <a:pt x="991719" y="2194923"/>
                  </a:cubicBezTo>
                  <a:cubicBezTo>
                    <a:pt x="1002266" y="2200332"/>
                    <a:pt x="1013354" y="2204118"/>
                    <a:pt x="1021738" y="2211150"/>
                  </a:cubicBezTo>
                  <a:cubicBezTo>
                    <a:pt x="1036072" y="2223049"/>
                    <a:pt x="1051216" y="2235219"/>
                    <a:pt x="1061764" y="2250364"/>
                  </a:cubicBezTo>
                  <a:cubicBezTo>
                    <a:pt x="1075827" y="2270918"/>
                    <a:pt x="1069066" y="2295528"/>
                    <a:pt x="1046348" y="2306346"/>
                  </a:cubicBezTo>
                  <a:cubicBezTo>
                    <a:pt x="1030122" y="2314189"/>
                    <a:pt x="1011461" y="2319327"/>
                    <a:pt x="993612" y="2320139"/>
                  </a:cubicBezTo>
                  <a:cubicBezTo>
                    <a:pt x="950611" y="2322032"/>
                    <a:pt x="910586" y="2310132"/>
                    <a:pt x="875428" y="2284981"/>
                  </a:cubicBezTo>
                  <a:cubicBezTo>
                    <a:pt x="865962" y="2278220"/>
                    <a:pt x="857308" y="2269836"/>
                    <a:pt x="850547" y="2260641"/>
                  </a:cubicBezTo>
                  <a:cubicBezTo>
                    <a:pt x="830805" y="2233867"/>
                    <a:pt x="837836" y="2206282"/>
                    <a:pt x="868126" y="2193030"/>
                  </a:cubicBezTo>
                  <a:cubicBezTo>
                    <a:pt x="880296" y="2187621"/>
                    <a:pt x="893818" y="2185187"/>
                    <a:pt x="907070" y="2183565"/>
                  </a:cubicBezTo>
                  <a:cubicBezTo>
                    <a:pt x="920322" y="2181942"/>
                    <a:pt x="933844" y="2183294"/>
                    <a:pt x="949259" y="2183294"/>
                  </a:cubicBezTo>
                  <a:cubicBezTo>
                    <a:pt x="960618" y="2140293"/>
                    <a:pt x="972247" y="2096481"/>
                    <a:pt x="983605" y="2054292"/>
                  </a:cubicBezTo>
                  <a:cubicBezTo>
                    <a:pt x="928164" y="2031304"/>
                    <a:pt x="872994" y="2008858"/>
                    <a:pt x="815930" y="1985059"/>
                  </a:cubicBezTo>
                  <a:cubicBezTo>
                    <a:pt x="759678" y="2082418"/>
                    <a:pt x="702073" y="2182212"/>
                    <a:pt x="645010" y="2281195"/>
                  </a:cubicBezTo>
                  <a:cubicBezTo>
                    <a:pt x="655016" y="2291742"/>
                    <a:pt x="665023" y="2301478"/>
                    <a:pt x="673947" y="2312025"/>
                  </a:cubicBezTo>
                  <a:cubicBezTo>
                    <a:pt x="676652" y="2315271"/>
                    <a:pt x="678274" y="2322032"/>
                    <a:pt x="676652" y="2325277"/>
                  </a:cubicBezTo>
                  <a:cubicBezTo>
                    <a:pt x="675029" y="2328252"/>
                    <a:pt x="668268" y="2330416"/>
                    <a:pt x="663941" y="2329875"/>
                  </a:cubicBezTo>
                  <a:cubicBezTo>
                    <a:pt x="654205" y="2328793"/>
                    <a:pt x="644198" y="2326900"/>
                    <a:pt x="635274" y="2323384"/>
                  </a:cubicBezTo>
                  <a:cubicBezTo>
                    <a:pt x="606607" y="2312025"/>
                    <a:pt x="579833" y="2296880"/>
                    <a:pt x="559549" y="2273081"/>
                  </a:cubicBezTo>
                  <a:cubicBezTo>
                    <a:pt x="555493" y="2268213"/>
                    <a:pt x="554681" y="2260370"/>
                    <a:pt x="552518" y="2253880"/>
                  </a:cubicBezTo>
                  <a:cubicBezTo>
                    <a:pt x="559009" y="2252528"/>
                    <a:pt x="566040" y="2249553"/>
                    <a:pt x="572260" y="2250364"/>
                  </a:cubicBezTo>
                  <a:cubicBezTo>
                    <a:pt x="583348" y="2251987"/>
                    <a:pt x="593896" y="2256043"/>
                    <a:pt x="606607" y="2259559"/>
                  </a:cubicBezTo>
                  <a:cubicBezTo>
                    <a:pt x="663670" y="2160577"/>
                    <a:pt x="721545" y="2060783"/>
                    <a:pt x="778609" y="1961800"/>
                  </a:cubicBezTo>
                  <a:cubicBezTo>
                    <a:pt x="740747" y="1933945"/>
                    <a:pt x="703426" y="1906630"/>
                    <a:pt x="664752" y="1878233"/>
                  </a:cubicBezTo>
                  <a:cubicBezTo>
                    <a:pt x="634733" y="1910957"/>
                    <a:pt x="603902" y="1944492"/>
                    <a:pt x="573612" y="1977486"/>
                  </a:cubicBezTo>
                  <a:cubicBezTo>
                    <a:pt x="583348" y="1993983"/>
                    <a:pt x="594166" y="2008587"/>
                    <a:pt x="600927" y="2024814"/>
                  </a:cubicBezTo>
                  <a:cubicBezTo>
                    <a:pt x="606336" y="2038065"/>
                    <a:pt x="608500" y="2053481"/>
                    <a:pt x="608500" y="2067814"/>
                  </a:cubicBezTo>
                  <a:cubicBezTo>
                    <a:pt x="608229" y="2086745"/>
                    <a:pt x="593625" y="2100538"/>
                    <a:pt x="574694" y="2101890"/>
                  </a:cubicBezTo>
                  <a:cubicBezTo>
                    <a:pt x="563336" y="2102702"/>
                    <a:pt x="550625" y="2102702"/>
                    <a:pt x="540077" y="2098915"/>
                  </a:cubicBezTo>
                  <a:cubicBezTo>
                    <a:pt x="479768" y="2078362"/>
                    <a:pt x="436497" y="2039688"/>
                    <a:pt x="418648" y="1977216"/>
                  </a:cubicBezTo>
                  <a:cubicBezTo>
                    <a:pt x="407830" y="1938813"/>
                    <a:pt x="433523" y="1911498"/>
                    <a:pt x="472196" y="1920422"/>
                  </a:cubicBezTo>
                  <a:cubicBezTo>
                    <a:pt x="495454" y="1925561"/>
                    <a:pt x="517360" y="1936379"/>
                    <a:pt x="542782" y="1945844"/>
                  </a:cubicBezTo>
                  <a:cubicBezTo>
                    <a:pt x="570638" y="1915284"/>
                    <a:pt x="601739" y="1881749"/>
                    <a:pt x="632028" y="1848484"/>
                  </a:cubicBezTo>
                  <a:cubicBezTo>
                    <a:pt x="600927" y="1813056"/>
                    <a:pt x="570367" y="1778439"/>
                    <a:pt x="538725" y="1742200"/>
                  </a:cubicBezTo>
                  <a:cubicBezTo>
                    <a:pt x="445693" y="1807377"/>
                    <a:pt x="351308" y="1873365"/>
                    <a:pt x="257193" y="1939353"/>
                  </a:cubicBezTo>
                  <a:cubicBezTo>
                    <a:pt x="261791" y="1952064"/>
                    <a:pt x="266929" y="1963964"/>
                    <a:pt x="269904" y="1976404"/>
                  </a:cubicBezTo>
                  <a:cubicBezTo>
                    <a:pt x="271256" y="1981272"/>
                    <a:pt x="268552" y="1987493"/>
                    <a:pt x="267470" y="1992901"/>
                  </a:cubicBezTo>
                  <a:cubicBezTo>
                    <a:pt x="261520" y="1991820"/>
                    <a:pt x="254489" y="1992631"/>
                    <a:pt x="250162" y="1989386"/>
                  </a:cubicBezTo>
                  <a:cubicBezTo>
                    <a:pt x="216086" y="1964234"/>
                    <a:pt x="193098" y="1930970"/>
                    <a:pt x="181739" y="1890403"/>
                  </a:cubicBezTo>
                  <a:cubicBezTo>
                    <a:pt x="180387" y="1886076"/>
                    <a:pt x="182010" y="1878233"/>
                    <a:pt x="184985" y="1876070"/>
                  </a:cubicBezTo>
                  <a:cubicBezTo>
                    <a:pt x="187959" y="1873906"/>
                    <a:pt x="195802" y="1874988"/>
                    <a:pt x="199589" y="1877692"/>
                  </a:cubicBezTo>
                  <a:cubicBezTo>
                    <a:pt x="210677" y="1885265"/>
                    <a:pt x="220683" y="1894460"/>
                    <a:pt x="231771" y="1903384"/>
                  </a:cubicBezTo>
                  <a:cubicBezTo>
                    <a:pt x="325345" y="1837937"/>
                    <a:pt x="419730" y="1771949"/>
                    <a:pt x="513303" y="1706231"/>
                  </a:cubicBezTo>
                  <a:cubicBezTo>
                    <a:pt x="490586" y="1664853"/>
                    <a:pt x="468410" y="1624286"/>
                    <a:pt x="445422" y="1582638"/>
                  </a:cubicBezTo>
                  <a:cubicBezTo>
                    <a:pt x="404585" y="1599676"/>
                    <a:pt x="362396" y="1616984"/>
                    <a:pt x="323181" y="1633211"/>
                  </a:cubicBezTo>
                  <a:cubicBezTo>
                    <a:pt x="323722" y="1658633"/>
                    <a:pt x="326968" y="1682432"/>
                    <a:pt x="323993" y="1705690"/>
                  </a:cubicBezTo>
                  <a:cubicBezTo>
                    <a:pt x="318854" y="1748150"/>
                    <a:pt x="284237" y="1762483"/>
                    <a:pt x="249080" y="1737873"/>
                  </a:cubicBezTo>
                  <a:cubicBezTo>
                    <a:pt x="210136" y="1710558"/>
                    <a:pt x="189853" y="1670532"/>
                    <a:pt x="181469" y="1625098"/>
                  </a:cubicBezTo>
                  <a:cubicBezTo>
                    <a:pt x="177953" y="1605626"/>
                    <a:pt x="177953" y="1584531"/>
                    <a:pt x="181739" y="1565059"/>
                  </a:cubicBezTo>
                  <a:cubicBezTo>
                    <a:pt x="188500" y="1530442"/>
                    <a:pt x="218790" y="1517461"/>
                    <a:pt x="248539" y="1536933"/>
                  </a:cubicBezTo>
                  <a:cubicBezTo>
                    <a:pt x="265847" y="1548292"/>
                    <a:pt x="278829" y="1565600"/>
                    <a:pt x="293703" y="1580745"/>
                  </a:cubicBezTo>
                  <a:cubicBezTo>
                    <a:pt x="297219" y="1584531"/>
                    <a:pt x="299653" y="1589669"/>
                    <a:pt x="302628" y="1594537"/>
                  </a:cubicBezTo>
                  <a:cubicBezTo>
                    <a:pt x="345358" y="1576688"/>
                    <a:pt x="387547" y="1559380"/>
                    <a:pt x="428655" y="1542342"/>
                  </a:cubicBezTo>
                  <a:cubicBezTo>
                    <a:pt x="415403" y="1496907"/>
                    <a:pt x="402421" y="1452554"/>
                    <a:pt x="388899" y="1406579"/>
                  </a:cubicBezTo>
                  <a:cubicBezTo>
                    <a:pt x="276395" y="1426321"/>
                    <a:pt x="162808" y="1446334"/>
                    <a:pt x="50303" y="1466347"/>
                  </a:cubicBezTo>
                  <a:cubicBezTo>
                    <a:pt x="48681" y="1481222"/>
                    <a:pt x="48140" y="1494744"/>
                    <a:pt x="45706" y="1507995"/>
                  </a:cubicBezTo>
                  <a:cubicBezTo>
                    <a:pt x="44895" y="1512052"/>
                    <a:pt x="40297" y="1518272"/>
                    <a:pt x="37322" y="1518543"/>
                  </a:cubicBezTo>
                  <a:cubicBezTo>
                    <a:pt x="32995" y="1518813"/>
                    <a:pt x="26504" y="1515297"/>
                    <a:pt x="24341" y="1511241"/>
                  </a:cubicBezTo>
                  <a:cubicBezTo>
                    <a:pt x="2976" y="1473108"/>
                    <a:pt x="-4867" y="1432271"/>
                    <a:pt x="2976" y="1389000"/>
                  </a:cubicBezTo>
                  <a:cubicBezTo>
                    <a:pt x="3787" y="1384943"/>
                    <a:pt x="8385" y="1378723"/>
                    <a:pt x="11630" y="1378453"/>
                  </a:cubicBezTo>
                  <a:cubicBezTo>
                    <a:pt x="15957" y="1378182"/>
                    <a:pt x="22177" y="1381969"/>
                    <a:pt x="24341" y="1385755"/>
                  </a:cubicBezTo>
                  <a:cubicBezTo>
                    <a:pt x="31102" y="1397113"/>
                    <a:pt x="36240" y="1409554"/>
                    <a:pt x="42731" y="1422806"/>
                  </a:cubicBezTo>
                  <a:cubicBezTo>
                    <a:pt x="155236" y="1403063"/>
                    <a:pt x="268281" y="1383050"/>
                    <a:pt x="381056" y="1363308"/>
                  </a:cubicBezTo>
                  <a:cubicBezTo>
                    <a:pt x="378082" y="1316521"/>
                    <a:pt x="375107" y="1270546"/>
                    <a:pt x="371861" y="1222407"/>
                  </a:cubicBezTo>
                  <a:cubicBezTo>
                    <a:pt x="327779" y="1220514"/>
                    <a:pt x="282615" y="1218620"/>
                    <a:pt x="235828" y="1216457"/>
                  </a:cubicBezTo>
                  <a:cubicBezTo>
                    <a:pt x="233664" y="1224841"/>
                    <a:pt x="232583" y="1233765"/>
                    <a:pt x="229067" y="1241608"/>
                  </a:cubicBezTo>
                  <a:cubicBezTo>
                    <a:pt x="222576" y="1256753"/>
                    <a:pt x="216897" y="1272980"/>
                    <a:pt x="207431" y="1285961"/>
                  </a:cubicBezTo>
                  <a:cubicBezTo>
                    <a:pt x="184714" y="1317332"/>
                    <a:pt x="151179" y="1315439"/>
                    <a:pt x="130084" y="1283257"/>
                  </a:cubicBezTo>
                  <a:cubicBezTo>
                    <a:pt x="114940" y="1260269"/>
                    <a:pt x="109801" y="1234306"/>
                    <a:pt x="108449" y="1207532"/>
                  </a:cubicBezTo>
                  <a:cubicBezTo>
                    <a:pt x="106826" y="1178054"/>
                    <a:pt x="110883" y="1149116"/>
                    <a:pt x="123594" y="1122072"/>
                  </a:cubicBezTo>
                  <a:cubicBezTo>
                    <a:pt x="128191" y="1112066"/>
                    <a:pt x="134141" y="1102059"/>
                    <a:pt x="141173" y="1093405"/>
                  </a:cubicBezTo>
                  <a:cubicBezTo>
                    <a:pt x="163619" y="1066901"/>
                    <a:pt x="194721" y="1067713"/>
                    <a:pt x="213111" y="1097462"/>
                  </a:cubicBezTo>
                  <a:cubicBezTo>
                    <a:pt x="223388" y="1114229"/>
                    <a:pt x="228256" y="1134512"/>
                    <a:pt x="234746" y="1153443"/>
                  </a:cubicBezTo>
                  <a:cubicBezTo>
                    <a:pt x="236639" y="1158852"/>
                    <a:pt x="236639" y="1165072"/>
                    <a:pt x="237721" y="1172104"/>
                  </a:cubicBezTo>
                  <a:cubicBezTo>
                    <a:pt x="283426" y="1174268"/>
                    <a:pt x="328861" y="1176161"/>
                    <a:pt x="373754" y="1178324"/>
                  </a:cubicBezTo>
                  <a:cubicBezTo>
                    <a:pt x="381056" y="1130997"/>
                    <a:pt x="388088" y="1085562"/>
                    <a:pt x="395390" y="1038505"/>
                  </a:cubicBezTo>
                  <a:cubicBezTo>
                    <a:pt x="285319" y="1009026"/>
                    <a:pt x="173896" y="979278"/>
                    <a:pt x="63555" y="949529"/>
                  </a:cubicBezTo>
                  <a:cubicBezTo>
                    <a:pt x="55983" y="962240"/>
                    <a:pt x="50033" y="973869"/>
                    <a:pt x="42461" y="984416"/>
                  </a:cubicBezTo>
                  <a:cubicBezTo>
                    <a:pt x="39756" y="988202"/>
                    <a:pt x="33266" y="992259"/>
                    <a:pt x="29479" y="991448"/>
                  </a:cubicBezTo>
                  <a:cubicBezTo>
                    <a:pt x="25964" y="990636"/>
                    <a:pt x="21907" y="983875"/>
                    <a:pt x="21366" y="979548"/>
                  </a:cubicBezTo>
                  <a:cubicBezTo>
                    <a:pt x="17039" y="936277"/>
                    <a:pt x="28127" y="896792"/>
                    <a:pt x="52467" y="861094"/>
                  </a:cubicBezTo>
                  <a:cubicBezTo>
                    <a:pt x="55171" y="857037"/>
                    <a:pt x="62203" y="853792"/>
                    <a:pt x="66801" y="854332"/>
                  </a:cubicBezTo>
                  <a:cubicBezTo>
                    <a:pt x="70046" y="854873"/>
                    <a:pt x="73832" y="862446"/>
                    <a:pt x="74373" y="867043"/>
                  </a:cubicBezTo>
                  <a:cubicBezTo>
                    <a:pt x="75455" y="879484"/>
                    <a:pt x="74643" y="892195"/>
                    <a:pt x="74643" y="907069"/>
                  </a:cubicBezTo>
                  <a:cubicBezTo>
                    <a:pt x="184714" y="935736"/>
                    <a:pt x="295867" y="965485"/>
                    <a:pt x="407019" y="995234"/>
                  </a:cubicBezTo>
                  <a:cubicBezTo>
                    <a:pt x="424057" y="951422"/>
                    <a:pt x="440825" y="908151"/>
                    <a:pt x="458133" y="863527"/>
                  </a:cubicBezTo>
                  <a:cubicBezTo>
                    <a:pt x="418919" y="843244"/>
                    <a:pt x="378352" y="821879"/>
                    <a:pt x="339949" y="801866"/>
                  </a:cubicBezTo>
                  <a:cubicBezTo>
                    <a:pt x="323722" y="817282"/>
                    <a:pt x="309659" y="833238"/>
                    <a:pt x="292892" y="845678"/>
                  </a:cubicBezTo>
                  <a:cubicBezTo>
                    <a:pt x="282615" y="853251"/>
                    <a:pt x="268552" y="858119"/>
                    <a:pt x="255570" y="859471"/>
                  </a:cubicBezTo>
                  <a:cubicBezTo>
                    <a:pt x="233664" y="861905"/>
                    <a:pt x="215274" y="842433"/>
                    <a:pt x="213652" y="815659"/>
                  </a:cubicBezTo>
                  <a:cubicBezTo>
                    <a:pt x="209865" y="750211"/>
                    <a:pt x="236639" y="698557"/>
                    <a:pt x="287212" y="658801"/>
                  </a:cubicBezTo>
                  <a:cubicBezTo>
                    <a:pt x="304250" y="645279"/>
                    <a:pt x="324804" y="636895"/>
                    <a:pt x="346169" y="649065"/>
                  </a:cubicBezTo>
                  <a:cubicBezTo>
                    <a:pt x="367805" y="661506"/>
                    <a:pt x="370239" y="684223"/>
                    <a:pt x="369157" y="706129"/>
                  </a:cubicBezTo>
                  <a:cubicBezTo>
                    <a:pt x="368075" y="724249"/>
                    <a:pt x="363207" y="742369"/>
                    <a:pt x="359421" y="762381"/>
                  </a:cubicBezTo>
                  <a:cubicBezTo>
                    <a:pt x="397824" y="782394"/>
                    <a:pt x="438390" y="803759"/>
                    <a:pt x="478416" y="824584"/>
                  </a:cubicBezTo>
                  <a:cubicBezTo>
                    <a:pt x="504649" y="785369"/>
                    <a:pt x="530341" y="746696"/>
                    <a:pt x="557115" y="706940"/>
                  </a:cubicBezTo>
                  <a:cubicBezTo>
                    <a:pt x="470032" y="633650"/>
                    <a:pt x="382138" y="560089"/>
                    <a:pt x="293703" y="485988"/>
                  </a:cubicBezTo>
                  <a:cubicBezTo>
                    <a:pt x="283426" y="493290"/>
                    <a:pt x="273690" y="501403"/>
                    <a:pt x="263143" y="507353"/>
                  </a:cubicBezTo>
                  <a:cubicBezTo>
                    <a:pt x="258004" y="510328"/>
                    <a:pt x="250702" y="508975"/>
                    <a:pt x="244212" y="509787"/>
                  </a:cubicBezTo>
                  <a:cubicBezTo>
                    <a:pt x="243941" y="503837"/>
                    <a:pt x="241778" y="497076"/>
                    <a:pt x="243671" y="491938"/>
                  </a:cubicBezTo>
                  <a:cubicBezTo>
                    <a:pt x="259086" y="453534"/>
                    <a:pt x="284508" y="423245"/>
                    <a:pt x="319666" y="401880"/>
                  </a:cubicBezTo>
                  <a:cubicBezTo>
                    <a:pt x="324263" y="399175"/>
                    <a:pt x="331295" y="400527"/>
                    <a:pt x="337244" y="399987"/>
                  </a:cubicBezTo>
                  <a:cubicBezTo>
                    <a:pt x="337515" y="405936"/>
                    <a:pt x="339408" y="412427"/>
                    <a:pt x="337515" y="417565"/>
                  </a:cubicBezTo>
                  <a:cubicBezTo>
                    <a:pt x="333458" y="428924"/>
                    <a:pt x="327779" y="439471"/>
                    <a:pt x="321829" y="452182"/>
                  </a:cubicBezTo>
                  <a:cubicBezTo>
                    <a:pt x="409183" y="525473"/>
                    <a:pt x="497347" y="599574"/>
                    <a:pt x="585242" y="673135"/>
                  </a:cubicBezTo>
                  <a:cubicBezTo>
                    <a:pt x="618777" y="640952"/>
                    <a:pt x="652312" y="608769"/>
                    <a:pt x="687199" y="575505"/>
                  </a:cubicBezTo>
                  <a:cubicBezTo>
                    <a:pt x="660425" y="540617"/>
                    <a:pt x="632569" y="504107"/>
                    <a:pt x="605525" y="468950"/>
                  </a:cubicBezTo>
                  <a:cubicBezTo>
                    <a:pt x="587135" y="475711"/>
                    <a:pt x="570367" y="483283"/>
                    <a:pt x="552788" y="487881"/>
                  </a:cubicBezTo>
                  <a:cubicBezTo>
                    <a:pt x="541430" y="490856"/>
                    <a:pt x="528448" y="490856"/>
                    <a:pt x="516549" y="489504"/>
                  </a:cubicBezTo>
                  <a:cubicBezTo>
                    <a:pt x="493561" y="486799"/>
                    <a:pt x="479768" y="467327"/>
                    <a:pt x="482202" y="444069"/>
                  </a:cubicBezTo>
                  <a:cubicBezTo>
                    <a:pt x="484636" y="423245"/>
                    <a:pt x="493561" y="405125"/>
                    <a:pt x="506542" y="389169"/>
                  </a:cubicBezTo>
                  <a:cubicBezTo>
                    <a:pt x="538455" y="349684"/>
                    <a:pt x="577399" y="321017"/>
                    <a:pt x="629594" y="316419"/>
                  </a:cubicBezTo>
                  <a:cubicBezTo>
                    <a:pt x="673136" y="312633"/>
                    <a:pt x="694771" y="340759"/>
                    <a:pt x="678274" y="381326"/>
                  </a:cubicBezTo>
                  <a:cubicBezTo>
                    <a:pt x="669620" y="402421"/>
                    <a:pt x="655016" y="421352"/>
                    <a:pt x="641494" y="443528"/>
                  </a:cubicBezTo>
                  <a:cubicBezTo>
                    <a:pt x="666916" y="476793"/>
                    <a:pt x="694771" y="513032"/>
                    <a:pt x="721816" y="548460"/>
                  </a:cubicBezTo>
                  <a:cubicBezTo>
                    <a:pt x="762112" y="523850"/>
                    <a:pt x="801597" y="499780"/>
                    <a:pt x="842434" y="474900"/>
                  </a:cubicBezTo>
                  <a:cubicBezTo>
                    <a:pt x="794295" y="371860"/>
                    <a:pt x="745615" y="267469"/>
                    <a:pt x="697205" y="163619"/>
                  </a:cubicBezTo>
                  <a:cubicBezTo>
                    <a:pt x="683413" y="166053"/>
                    <a:pt x="670972" y="169298"/>
                    <a:pt x="657991" y="170380"/>
                  </a:cubicBezTo>
                  <a:cubicBezTo>
                    <a:pt x="653123" y="170921"/>
                    <a:pt x="645010" y="167946"/>
                    <a:pt x="643387" y="164430"/>
                  </a:cubicBezTo>
                  <a:cubicBezTo>
                    <a:pt x="641764" y="160644"/>
                    <a:pt x="644739" y="152801"/>
                    <a:pt x="648255" y="149285"/>
                  </a:cubicBezTo>
                  <a:cubicBezTo>
                    <a:pt x="673677" y="123322"/>
                    <a:pt x="705319" y="109259"/>
                    <a:pt x="739935" y="100605"/>
                  </a:cubicBezTo>
                  <a:cubicBezTo>
                    <a:pt x="746967" y="98982"/>
                    <a:pt x="754269" y="97901"/>
                    <a:pt x="761301" y="98171"/>
                  </a:cubicBezTo>
                  <a:cubicBezTo>
                    <a:pt x="773741" y="98982"/>
                    <a:pt x="777798" y="106825"/>
                    <a:pt x="769414" y="116020"/>
                  </a:cubicBezTo>
                  <a:cubicBezTo>
                    <a:pt x="760219" y="126297"/>
                    <a:pt x="749131" y="134952"/>
                    <a:pt x="737231" y="145499"/>
                  </a:cubicBezTo>
                  <a:cubicBezTo>
                    <a:pt x="785100" y="248268"/>
                    <a:pt x="833780" y="352659"/>
                    <a:pt x="882189" y="456239"/>
                  </a:cubicBezTo>
                  <a:cubicBezTo>
                    <a:pt x="927083" y="441094"/>
                    <a:pt x="970624" y="426220"/>
                    <a:pt x="1016059" y="410804"/>
                  </a:cubicBezTo>
                  <a:cubicBezTo>
                    <a:pt x="1006593" y="367804"/>
                    <a:pt x="996587" y="323181"/>
                    <a:pt x="987121" y="280721"/>
                  </a:cubicBezTo>
                  <a:cubicBezTo>
                    <a:pt x="965486" y="278287"/>
                    <a:pt x="945743" y="276394"/>
                    <a:pt x="926271" y="273960"/>
                  </a:cubicBezTo>
                  <a:cubicBezTo>
                    <a:pt x="922215" y="273419"/>
                    <a:pt x="918428" y="272067"/>
                    <a:pt x="914642" y="270444"/>
                  </a:cubicBezTo>
                  <a:cubicBezTo>
                    <a:pt x="875157" y="255029"/>
                    <a:pt x="867315" y="221223"/>
                    <a:pt x="897063" y="190933"/>
                  </a:cubicBezTo>
                  <a:cubicBezTo>
                    <a:pt x="922485" y="164700"/>
                    <a:pt x="955209" y="152530"/>
                    <a:pt x="990367" y="146310"/>
                  </a:cubicBezTo>
                  <a:cubicBezTo>
                    <a:pt x="1017681" y="141442"/>
                    <a:pt x="1044996" y="141442"/>
                    <a:pt x="1071770" y="150908"/>
                  </a:cubicBezTo>
                  <a:cubicBezTo>
                    <a:pt x="1113689" y="166323"/>
                    <a:pt x="1122614" y="201751"/>
                    <a:pt x="1089620" y="232041"/>
                  </a:cubicBezTo>
                  <a:cubicBezTo>
                    <a:pt x="1072852" y="247456"/>
                    <a:pt x="1051487" y="258004"/>
                    <a:pt x="1030392" y="272067"/>
                  </a:cubicBezTo>
                  <a:cubicBezTo>
                    <a:pt x="1039587" y="313445"/>
                    <a:pt x="1049323" y="357797"/>
                    <a:pt x="1059059" y="401068"/>
                  </a:cubicBezTo>
                  <a:cubicBezTo>
                    <a:pt x="1106387" y="395930"/>
                    <a:pt x="1152362" y="391062"/>
                    <a:pt x="1199149" y="385924"/>
                  </a:cubicBezTo>
                  <a:cubicBezTo>
                    <a:pt x="1199149" y="272067"/>
                    <a:pt x="1199149" y="157128"/>
                    <a:pt x="1199149" y="42189"/>
                  </a:cubicBezTo>
                  <a:cubicBezTo>
                    <a:pt x="1186438" y="38673"/>
                    <a:pt x="1173187" y="35969"/>
                    <a:pt x="1160746" y="31371"/>
                  </a:cubicBezTo>
                  <a:cubicBezTo>
                    <a:pt x="1156149" y="29749"/>
                    <a:pt x="1150740" y="24070"/>
                    <a:pt x="1149928" y="19472"/>
                  </a:cubicBezTo>
                  <a:cubicBezTo>
                    <a:pt x="1149388" y="16497"/>
                    <a:pt x="1156149" y="10006"/>
                    <a:pt x="1160476" y="9195"/>
                  </a:cubicBezTo>
                  <a:cubicBezTo>
                    <a:pt x="1179677" y="5409"/>
                    <a:pt x="1198338" y="0"/>
                    <a:pt x="1216728" y="0"/>
                  </a:cubicBezTo>
                  <a:cubicBezTo>
                    <a:pt x="1238364" y="0"/>
                    <a:pt x="1260270" y="4868"/>
                    <a:pt x="1281635" y="8925"/>
                  </a:cubicBezTo>
                  <a:cubicBezTo>
                    <a:pt x="1286773" y="10006"/>
                    <a:pt x="1290559" y="16497"/>
                    <a:pt x="1294886" y="20554"/>
                  </a:cubicBezTo>
                  <a:cubicBezTo>
                    <a:pt x="1290559" y="24610"/>
                    <a:pt x="1287044" y="30560"/>
                    <a:pt x="1281635" y="32724"/>
                  </a:cubicBezTo>
                  <a:cubicBezTo>
                    <a:pt x="1270276" y="37051"/>
                    <a:pt x="1258377" y="39485"/>
                    <a:pt x="1245666" y="42730"/>
                  </a:cubicBezTo>
                  <a:cubicBezTo>
                    <a:pt x="1245666" y="156587"/>
                    <a:pt x="1245666" y="271255"/>
                    <a:pt x="1245666" y="385653"/>
                  </a:cubicBezTo>
                  <a:cubicBezTo>
                    <a:pt x="1302188" y="392955"/>
                    <a:pt x="1358982" y="400257"/>
                    <a:pt x="1417938" y="407829"/>
                  </a:cubicBezTo>
                  <a:cubicBezTo>
                    <a:pt x="1429027" y="365911"/>
                    <a:pt x="1440656" y="322369"/>
                    <a:pt x="1452555" y="277475"/>
                  </a:cubicBezTo>
                  <a:cubicBezTo>
                    <a:pt x="1448499" y="275582"/>
                    <a:pt x="1444171" y="274230"/>
                    <a:pt x="1440926" y="271526"/>
                  </a:cubicBezTo>
                  <a:cubicBezTo>
                    <a:pt x="1423347" y="258544"/>
                    <a:pt x="1403064" y="247997"/>
                    <a:pt x="1389001" y="232041"/>
                  </a:cubicBezTo>
                  <a:cubicBezTo>
                    <a:pt x="1364931" y="204997"/>
                    <a:pt x="1373856" y="172814"/>
                    <a:pt x="1408202" y="161455"/>
                  </a:cubicBezTo>
                  <a:cubicBezTo>
                    <a:pt x="1428215" y="154964"/>
                    <a:pt x="1450662" y="152530"/>
                    <a:pt x="1471757" y="153342"/>
                  </a:cubicBezTo>
                  <a:cubicBezTo>
                    <a:pt x="1502587" y="154423"/>
                    <a:pt x="1531795" y="164159"/>
                    <a:pt x="1558299" y="180657"/>
                  </a:cubicBezTo>
                  <a:cubicBezTo>
                    <a:pt x="1568035" y="186877"/>
                    <a:pt x="1577771" y="194179"/>
                    <a:pt x="1585614" y="202292"/>
                  </a:cubicBezTo>
                  <a:cubicBezTo>
                    <a:pt x="1618067" y="235827"/>
                    <a:pt x="1608601" y="272878"/>
                    <a:pt x="1563167" y="284507"/>
                  </a:cubicBezTo>
                  <a:cubicBezTo>
                    <a:pt x="1542343" y="289916"/>
                    <a:pt x="1519896" y="289375"/>
                    <a:pt x="1494474" y="292079"/>
                  </a:cubicBezTo>
                  <a:cubicBezTo>
                    <a:pt x="1483927" y="331835"/>
                    <a:pt x="1472298" y="375917"/>
                    <a:pt x="1460128" y="420811"/>
                  </a:cubicBezTo>
                  <a:cubicBezTo>
                    <a:pt x="1488254" y="431088"/>
                    <a:pt x="1516650" y="440553"/>
                    <a:pt x="1544236" y="451912"/>
                  </a:cubicBezTo>
                  <a:cubicBezTo>
                    <a:pt x="1572091" y="463270"/>
                    <a:pt x="1599136" y="476793"/>
                    <a:pt x="1627803" y="489774"/>
                  </a:cubicBezTo>
                  <a:cubicBezTo>
                    <a:pt x="1684867" y="391062"/>
                    <a:pt x="1742471" y="291539"/>
                    <a:pt x="1798453" y="194449"/>
                  </a:cubicBezTo>
                  <a:cubicBezTo>
                    <a:pt x="1789258" y="183902"/>
                    <a:pt x="1780333" y="174707"/>
                    <a:pt x="1772490" y="164159"/>
                  </a:cubicBezTo>
                  <a:cubicBezTo>
                    <a:pt x="1769245" y="159832"/>
                    <a:pt x="1768975" y="153612"/>
                    <a:pt x="1767352" y="148474"/>
                  </a:cubicBezTo>
                  <a:cubicBezTo>
                    <a:pt x="1772490" y="146851"/>
                    <a:pt x="1778170" y="143065"/>
                    <a:pt x="1783038" y="143876"/>
                  </a:cubicBezTo>
                  <a:cubicBezTo>
                    <a:pt x="1825768" y="151178"/>
                    <a:pt x="1861196" y="172273"/>
                    <a:pt x="1889322" y="205267"/>
                  </a:cubicBezTo>
                  <a:cubicBezTo>
                    <a:pt x="1892297" y="208783"/>
                    <a:pt x="1893649" y="216626"/>
                    <a:pt x="1891756" y="219871"/>
                  </a:cubicBezTo>
                  <a:cubicBezTo>
                    <a:pt x="1889593" y="223116"/>
                    <a:pt x="1882020" y="225009"/>
                    <a:pt x="1877423" y="224198"/>
                  </a:cubicBezTo>
                  <a:cubicBezTo>
                    <a:pt x="1864712" y="221764"/>
                    <a:pt x="1852271" y="217707"/>
                    <a:pt x="1838208" y="213921"/>
                  </a:cubicBezTo>
                  <a:cubicBezTo>
                    <a:pt x="1781145" y="312904"/>
                    <a:pt x="1723540" y="412427"/>
                    <a:pt x="1666476" y="511139"/>
                  </a:cubicBezTo>
                  <a:cubicBezTo>
                    <a:pt x="1704339" y="538995"/>
                    <a:pt x="1741660" y="566310"/>
                    <a:pt x="1780604" y="594706"/>
                  </a:cubicBezTo>
                  <a:cubicBezTo>
                    <a:pt x="1810353" y="562523"/>
                    <a:pt x="1841183" y="528718"/>
                    <a:pt x="1871202" y="495994"/>
                  </a:cubicBezTo>
                  <a:cubicBezTo>
                    <a:pt x="1861466" y="479497"/>
                    <a:pt x="1850919" y="464893"/>
                    <a:pt x="1844158" y="448396"/>
                  </a:cubicBezTo>
                  <a:cubicBezTo>
                    <a:pt x="1839020" y="435956"/>
                    <a:pt x="1836586" y="421622"/>
                    <a:pt x="1836315" y="407829"/>
                  </a:cubicBezTo>
                  <a:cubicBezTo>
                    <a:pt x="1836045" y="387005"/>
                    <a:pt x="1850919" y="372131"/>
                    <a:pt x="1871743" y="371049"/>
                  </a:cubicBezTo>
                  <a:cubicBezTo>
                    <a:pt x="1882291" y="370508"/>
                    <a:pt x="1893920" y="370508"/>
                    <a:pt x="1903656" y="373754"/>
                  </a:cubicBezTo>
                  <a:cubicBezTo>
                    <a:pt x="1964506" y="394037"/>
                    <a:pt x="2008318" y="432981"/>
                    <a:pt x="2026167" y="495994"/>
                  </a:cubicBezTo>
                  <a:cubicBezTo>
                    <a:pt x="2036985" y="534668"/>
                    <a:pt x="2010751" y="561171"/>
                    <a:pt x="1970996" y="553328"/>
                  </a:cubicBezTo>
                  <a:cubicBezTo>
                    <a:pt x="1959097" y="550894"/>
                    <a:pt x="1947468" y="547108"/>
                    <a:pt x="1936379" y="542240"/>
                  </a:cubicBezTo>
                  <a:cubicBezTo>
                    <a:pt x="1925832" y="537643"/>
                    <a:pt x="1915826" y="531152"/>
                    <a:pt x="1904467" y="524391"/>
                  </a:cubicBezTo>
                  <a:cubicBezTo>
                    <a:pt x="1873907" y="557655"/>
                    <a:pt x="1843076" y="591461"/>
                    <a:pt x="1813057" y="624185"/>
                  </a:cubicBezTo>
                  <a:cubicBezTo>
                    <a:pt x="1844428" y="659883"/>
                    <a:pt x="1874989" y="694500"/>
                    <a:pt x="1906360" y="730199"/>
                  </a:cubicBezTo>
                  <a:cubicBezTo>
                    <a:pt x="1999393" y="665022"/>
                    <a:pt x="2093237" y="599304"/>
                    <a:pt x="2187892" y="533045"/>
                  </a:cubicBezTo>
                  <a:cubicBezTo>
                    <a:pt x="2183565" y="521957"/>
                    <a:pt x="2178156" y="511680"/>
                    <a:pt x="2175452" y="500592"/>
                  </a:cubicBezTo>
                  <a:cubicBezTo>
                    <a:pt x="2173829" y="494372"/>
                    <a:pt x="2176263" y="486799"/>
                    <a:pt x="2176804" y="480038"/>
                  </a:cubicBezTo>
                  <a:cubicBezTo>
                    <a:pt x="2183836" y="481661"/>
                    <a:pt x="2192490" y="481390"/>
                    <a:pt x="2197628" y="485447"/>
                  </a:cubicBezTo>
                  <a:cubicBezTo>
                    <a:pt x="2228459" y="509787"/>
                    <a:pt x="2250365" y="540617"/>
                    <a:pt x="2261723" y="578209"/>
                  </a:cubicBezTo>
                  <a:cubicBezTo>
                    <a:pt x="2263346" y="583888"/>
                    <a:pt x="2260912" y="590920"/>
                    <a:pt x="2260371" y="597140"/>
                  </a:cubicBezTo>
                  <a:cubicBezTo>
                    <a:pt x="2253881" y="595788"/>
                    <a:pt x="2246038" y="595788"/>
                    <a:pt x="2240629" y="592272"/>
                  </a:cubicBezTo>
                  <a:cubicBezTo>
                    <a:pt x="2230893" y="585782"/>
                    <a:pt x="2222780" y="577398"/>
                    <a:pt x="2213314" y="569014"/>
                  </a:cubicBezTo>
                  <a:cubicBezTo>
                    <a:pt x="2119470" y="634732"/>
                    <a:pt x="2025085" y="700720"/>
                    <a:pt x="1931782" y="766168"/>
                  </a:cubicBezTo>
                  <a:cubicBezTo>
                    <a:pt x="1954499" y="807546"/>
                    <a:pt x="1976676" y="848112"/>
                    <a:pt x="1999934" y="890031"/>
                  </a:cubicBezTo>
                  <a:cubicBezTo>
                    <a:pt x="2040771" y="873263"/>
                    <a:pt x="2082960" y="855685"/>
                    <a:pt x="2121634" y="839728"/>
                  </a:cubicBezTo>
                  <a:cubicBezTo>
                    <a:pt x="2121093" y="814036"/>
                    <a:pt x="2118118" y="789967"/>
                    <a:pt x="2120822" y="766979"/>
                  </a:cubicBezTo>
                  <a:cubicBezTo>
                    <a:pt x="2125690" y="725872"/>
                    <a:pt x="2159496" y="710997"/>
                    <a:pt x="2193842" y="734255"/>
                  </a:cubicBezTo>
                  <a:cubicBezTo>
                    <a:pt x="2233868" y="761300"/>
                    <a:pt x="2254422" y="801596"/>
                    <a:pt x="2263076" y="847571"/>
                  </a:cubicBezTo>
                  <a:cubicBezTo>
                    <a:pt x="2266862" y="867314"/>
                    <a:pt x="2266592" y="889220"/>
                    <a:pt x="2262805" y="908962"/>
                  </a:cubicBezTo>
                  <a:cubicBezTo>
                    <a:pt x="2256044" y="942768"/>
                    <a:pt x="2227107" y="954126"/>
                    <a:pt x="2196276" y="937900"/>
                  </a:cubicBezTo>
                  <a:cubicBezTo>
                    <a:pt x="2178697" y="928434"/>
                    <a:pt x="2164905" y="913830"/>
                    <a:pt x="2141917" y="879213"/>
                  </a:cubicBezTo>
                  <a:cubicBezTo>
                    <a:pt x="2099998" y="896522"/>
                    <a:pt x="2057809" y="914101"/>
                    <a:pt x="2016701" y="931138"/>
                  </a:cubicBezTo>
                  <a:cubicBezTo>
                    <a:pt x="2029953" y="976303"/>
                    <a:pt x="2042664" y="1020655"/>
                    <a:pt x="2056186" y="1066901"/>
                  </a:cubicBezTo>
                  <a:cubicBezTo>
                    <a:pt x="2168150" y="1047159"/>
                    <a:pt x="2281466" y="1027146"/>
                    <a:pt x="2394782" y="1007133"/>
                  </a:cubicBezTo>
                  <a:cubicBezTo>
                    <a:pt x="2395593" y="994422"/>
                    <a:pt x="2395052" y="982252"/>
                    <a:pt x="2397216" y="970353"/>
                  </a:cubicBezTo>
                  <a:cubicBezTo>
                    <a:pt x="2398298" y="964674"/>
                    <a:pt x="2403706" y="959535"/>
                    <a:pt x="2407222" y="954397"/>
                  </a:cubicBezTo>
                  <a:cubicBezTo>
                    <a:pt x="2412361" y="958183"/>
                    <a:pt x="2419392" y="961158"/>
                    <a:pt x="2422097" y="966296"/>
                  </a:cubicBezTo>
                  <a:cubicBezTo>
                    <a:pt x="2440757" y="1002265"/>
                    <a:pt x="2448600" y="1040668"/>
                    <a:pt x="2441839" y="1081235"/>
                  </a:cubicBezTo>
                  <a:cubicBezTo>
                    <a:pt x="2441028" y="1086644"/>
                    <a:pt x="2435619" y="1091241"/>
                    <a:pt x="2432374" y="1096109"/>
                  </a:cubicBezTo>
                  <a:cubicBezTo>
                    <a:pt x="2427506" y="1092594"/>
                    <a:pt x="2421015" y="1090160"/>
                    <a:pt x="2418040" y="1085562"/>
                  </a:cubicBezTo>
                  <a:cubicBezTo>
                    <a:pt x="2411820" y="1074744"/>
                    <a:pt x="2407222" y="1063115"/>
                    <a:pt x="2401814" y="1050945"/>
                  </a:cubicBezTo>
                  <a:cubicBezTo>
                    <a:pt x="2289309" y="1070688"/>
                    <a:pt x="2176534" y="1090700"/>
                    <a:pt x="2063759" y="1110443"/>
                  </a:cubicBezTo>
                  <a:cubicBezTo>
                    <a:pt x="2066733" y="1157500"/>
                    <a:pt x="2069979" y="1204016"/>
                    <a:pt x="2072954" y="1251615"/>
                  </a:cubicBezTo>
                  <a:cubicBezTo>
                    <a:pt x="2117306" y="1253508"/>
                    <a:pt x="2162200" y="1255671"/>
                    <a:pt x="2207905" y="1257564"/>
                  </a:cubicBezTo>
                  <a:cubicBezTo>
                    <a:pt x="2211151" y="1246476"/>
                    <a:pt x="2213044" y="1234847"/>
                    <a:pt x="2217641" y="1224570"/>
                  </a:cubicBezTo>
                  <a:cubicBezTo>
                    <a:pt x="2224132" y="1210237"/>
                    <a:pt x="2230622" y="1195633"/>
                    <a:pt x="2240358" y="1183733"/>
                  </a:cubicBezTo>
                  <a:cubicBezTo>
                    <a:pt x="2261453" y="1158041"/>
                    <a:pt x="2291472" y="1159934"/>
                    <a:pt x="2310944" y="1186708"/>
                  </a:cubicBezTo>
                  <a:cubicBezTo>
                    <a:pt x="2330146" y="1212941"/>
                    <a:pt x="2335284" y="1243501"/>
                    <a:pt x="2335555" y="1274873"/>
                  </a:cubicBezTo>
                  <a:cubicBezTo>
                    <a:pt x="2335825" y="1303810"/>
                    <a:pt x="2330957" y="1332207"/>
                    <a:pt x="2317435" y="1358440"/>
                  </a:cubicBezTo>
                  <a:cubicBezTo>
                    <a:pt x="2313378" y="1366283"/>
                    <a:pt x="2308510" y="1374126"/>
                    <a:pt x="2302561" y="1380887"/>
                  </a:cubicBezTo>
                  <a:cubicBezTo>
                    <a:pt x="2280384" y="1406579"/>
                    <a:pt x="2249283" y="1406309"/>
                    <a:pt x="2231434" y="1377371"/>
                  </a:cubicBezTo>
                  <a:cubicBezTo>
                    <a:pt x="2220886" y="1360333"/>
                    <a:pt x="2216019" y="1339509"/>
                    <a:pt x="2209257" y="1320307"/>
                  </a:cubicBezTo>
                  <a:cubicBezTo>
                    <a:pt x="2207364" y="1314899"/>
                    <a:pt x="2207364" y="1308678"/>
                    <a:pt x="2206282" y="1301647"/>
                  </a:cubicBezTo>
                  <a:cubicBezTo>
                    <a:pt x="2160848" y="1299483"/>
                    <a:pt x="2115684" y="1297590"/>
                    <a:pt x="2070520" y="1295427"/>
                  </a:cubicBezTo>
                  <a:cubicBezTo>
                    <a:pt x="2063488" y="1341943"/>
                    <a:pt x="2056457" y="1387648"/>
                    <a:pt x="2049155" y="1434976"/>
                  </a:cubicBezTo>
                  <a:cubicBezTo>
                    <a:pt x="2072142" y="1441196"/>
                    <a:pt x="2096482" y="1447957"/>
                    <a:pt x="2121093" y="1454448"/>
                  </a:cubicBezTo>
                  <a:cubicBezTo>
                    <a:pt x="2203578" y="1476624"/>
                    <a:pt x="2286063" y="1498259"/>
                    <a:pt x="2368549" y="1520706"/>
                  </a:cubicBezTo>
                  <a:cubicBezTo>
                    <a:pt x="2378826" y="1523411"/>
                    <a:pt x="2383694" y="1522870"/>
                    <a:pt x="2387750" y="1512052"/>
                  </a:cubicBezTo>
                  <a:cubicBezTo>
                    <a:pt x="2390996" y="1503398"/>
                    <a:pt x="2396405" y="1495285"/>
                    <a:pt x="2402354" y="1487983"/>
                  </a:cubicBezTo>
                  <a:cubicBezTo>
                    <a:pt x="2405329" y="1484467"/>
                    <a:pt x="2411549" y="1481492"/>
                    <a:pt x="2415876" y="1482033"/>
                  </a:cubicBezTo>
                  <a:cubicBezTo>
                    <a:pt x="2418851" y="1482574"/>
                    <a:pt x="2422908" y="1489605"/>
                    <a:pt x="2422908" y="1493392"/>
                  </a:cubicBezTo>
                  <a:cubicBezTo>
                    <a:pt x="2422097" y="1512863"/>
                    <a:pt x="2422367" y="1533147"/>
                    <a:pt x="2417770" y="1552078"/>
                  </a:cubicBezTo>
                  <a:cubicBezTo>
                    <a:pt x="2412902" y="1571820"/>
                    <a:pt x="2403436" y="1590481"/>
                    <a:pt x="2394511" y="1608871"/>
                  </a:cubicBezTo>
                  <a:cubicBezTo>
                    <a:pt x="2392077" y="1614009"/>
                    <a:pt x="2383423" y="1616173"/>
                    <a:pt x="2377744" y="1619959"/>
                  </a:cubicBezTo>
                  <a:cubicBezTo>
                    <a:pt x="2375040" y="1613739"/>
                    <a:pt x="2370442" y="1607789"/>
                    <a:pt x="2369631" y="1601299"/>
                  </a:cubicBezTo>
                  <a:cubicBezTo>
                    <a:pt x="2368278" y="1590210"/>
                    <a:pt x="2369360" y="1579122"/>
                    <a:pt x="2369360" y="1566141"/>
                  </a:cubicBezTo>
                  <a:cubicBezTo>
                    <a:pt x="2260101" y="1536933"/>
                    <a:pt x="2149219" y="1507184"/>
                    <a:pt x="2038607" y="1477435"/>
                  </a:cubicBezTo>
                  <a:cubicBezTo>
                    <a:pt x="2021569" y="1521247"/>
                    <a:pt x="2004531" y="1564789"/>
                    <a:pt x="1987223" y="1609141"/>
                  </a:cubicBezTo>
                  <a:cubicBezTo>
                    <a:pt x="2026437" y="1629425"/>
                    <a:pt x="2067004" y="1650790"/>
                    <a:pt x="2106218" y="1671073"/>
                  </a:cubicBezTo>
                  <a:cubicBezTo>
                    <a:pt x="2119200" y="1657821"/>
                    <a:pt x="2130829" y="1644570"/>
                    <a:pt x="2143810" y="1632941"/>
                  </a:cubicBezTo>
                  <a:cubicBezTo>
                    <a:pt x="2150571" y="1626720"/>
                    <a:pt x="2159225" y="1621852"/>
                    <a:pt x="2167880" y="1618066"/>
                  </a:cubicBezTo>
                  <a:cubicBezTo>
                    <a:pt x="2199521" y="1604274"/>
                    <a:pt x="2226025" y="1619418"/>
                    <a:pt x="2231434" y="1653494"/>
                  </a:cubicBezTo>
                  <a:cubicBezTo>
                    <a:pt x="2240358" y="1711369"/>
                    <a:pt x="2200062" y="1792232"/>
                    <a:pt x="2148408" y="1820088"/>
                  </a:cubicBezTo>
                  <a:cubicBezTo>
                    <a:pt x="2111357" y="1840101"/>
                    <a:pt x="2082149" y="1825497"/>
                    <a:pt x="2076740" y="1783578"/>
                  </a:cubicBezTo>
                  <a:cubicBezTo>
                    <a:pt x="2075117" y="1771678"/>
                    <a:pt x="2075929" y="1759238"/>
                    <a:pt x="2077822" y="1747338"/>
                  </a:cubicBezTo>
                  <a:cubicBezTo>
                    <a:pt x="2079444" y="1735439"/>
                    <a:pt x="2083771" y="1723810"/>
                    <a:pt x="2087017" y="1710828"/>
                  </a:cubicBezTo>
                  <a:cubicBezTo>
                    <a:pt x="2046991" y="1690004"/>
                    <a:pt x="2006424" y="1668910"/>
                    <a:pt x="1966669" y="1648085"/>
                  </a:cubicBezTo>
                  <a:cubicBezTo>
                    <a:pt x="1940436" y="1687300"/>
                    <a:pt x="1914744" y="1725703"/>
                    <a:pt x="1888240" y="1765458"/>
                  </a:cubicBezTo>
                  <a:cubicBezTo>
                    <a:pt x="1975323" y="1838748"/>
                    <a:pt x="2063488" y="1912580"/>
                    <a:pt x="2151112" y="1986140"/>
                  </a:cubicBezTo>
                  <a:cubicBezTo>
                    <a:pt x="2162741" y="1978027"/>
                    <a:pt x="2173018" y="1970184"/>
                    <a:pt x="2184106" y="1963693"/>
                  </a:cubicBezTo>
                  <a:cubicBezTo>
                    <a:pt x="2188433" y="1961260"/>
                    <a:pt x="2196006" y="1960989"/>
                    <a:pt x="2200062" y="1963153"/>
                  </a:cubicBezTo>
                  <a:cubicBezTo>
                    <a:pt x="2202496" y="1964505"/>
                    <a:pt x="2203037" y="1973429"/>
                    <a:pt x="2201414" y="1977757"/>
                  </a:cubicBezTo>
                  <a:cubicBezTo>
                    <a:pt x="2186540" y="2018594"/>
                    <a:pt x="2160037" y="2049965"/>
                    <a:pt x="2122445" y="2071601"/>
                  </a:cubicBezTo>
                  <a:cubicBezTo>
                    <a:pt x="2118388" y="2073764"/>
                    <a:pt x="2110545" y="2074305"/>
                    <a:pt x="2107841" y="2071871"/>
                  </a:cubicBezTo>
                  <a:cubicBezTo>
                    <a:pt x="2105137" y="2069437"/>
                    <a:pt x="2104596" y="2061594"/>
                    <a:pt x="2105948" y="2057267"/>
                  </a:cubicBezTo>
                  <a:cubicBezTo>
                    <a:pt x="2110275" y="2045097"/>
                    <a:pt x="2116225" y="2033468"/>
                    <a:pt x="2122445" y="2019675"/>
                  </a:cubicBezTo>
                  <a:cubicBezTo>
                    <a:pt x="2035362" y="1946655"/>
                    <a:pt x="1947197" y="1872554"/>
                    <a:pt x="1859573" y="1798993"/>
                  </a:cubicBezTo>
                  <a:cubicBezTo>
                    <a:pt x="1825768" y="1831176"/>
                    <a:pt x="1792503" y="1863359"/>
                    <a:pt x="1757616" y="1896623"/>
                  </a:cubicBezTo>
                  <a:cubicBezTo>
                    <a:pt x="1784390" y="1931511"/>
                    <a:pt x="1812246" y="1967750"/>
                    <a:pt x="1839831" y="2003719"/>
                  </a:cubicBezTo>
                  <a:cubicBezTo>
                    <a:pt x="1854435" y="1997769"/>
                    <a:pt x="1867687" y="1990738"/>
                    <a:pt x="1881750" y="1986952"/>
                  </a:cubicBezTo>
                  <a:cubicBezTo>
                    <a:pt x="1895542" y="1983436"/>
                    <a:pt x="1910146" y="1981543"/>
                    <a:pt x="1924209" y="1982084"/>
                  </a:cubicBezTo>
                  <a:cubicBezTo>
                    <a:pt x="1949902" y="1983165"/>
                    <a:pt x="1965858" y="2003719"/>
                    <a:pt x="1962072" y="2029141"/>
                  </a:cubicBezTo>
                  <a:cubicBezTo>
                    <a:pt x="1960990" y="2036173"/>
                    <a:pt x="1959908" y="2043745"/>
                    <a:pt x="1956663" y="2049965"/>
                  </a:cubicBezTo>
                  <a:cubicBezTo>
                    <a:pt x="1927725" y="2108922"/>
                    <a:pt x="1881750" y="2146243"/>
                    <a:pt x="1816032" y="2155168"/>
                  </a:cubicBezTo>
                  <a:cubicBezTo>
                    <a:pt x="1772761" y="2161118"/>
                    <a:pt x="1749503" y="2131098"/>
                    <a:pt x="1766000" y="2090261"/>
                  </a:cubicBezTo>
                  <a:cubicBezTo>
                    <a:pt x="1774654" y="2069167"/>
                    <a:pt x="1789258" y="2050235"/>
                    <a:pt x="1802780" y="2028059"/>
                  </a:cubicBezTo>
                  <a:cubicBezTo>
                    <a:pt x="1777358" y="1994794"/>
                    <a:pt x="1749503" y="1958555"/>
                    <a:pt x="1722458" y="1923127"/>
                  </a:cubicBezTo>
                  <a:cubicBezTo>
                    <a:pt x="1681892" y="1947737"/>
                    <a:pt x="1642136" y="1972077"/>
                    <a:pt x="1601840" y="1996417"/>
                  </a:cubicBezTo>
                  <a:cubicBezTo>
                    <a:pt x="1649979" y="2099997"/>
                    <a:pt x="1698659" y="2204118"/>
                    <a:pt x="1747069" y="2307698"/>
                  </a:cubicBezTo>
                  <a:cubicBezTo>
                    <a:pt x="1760591" y="2305264"/>
                    <a:pt x="1773302" y="2302019"/>
                    <a:pt x="1786013" y="2300937"/>
                  </a:cubicBezTo>
                  <a:cubicBezTo>
                    <a:pt x="1790881" y="2300396"/>
                    <a:pt x="1798994" y="2303371"/>
                    <a:pt x="1800616" y="2306887"/>
                  </a:cubicBezTo>
                  <a:cubicBezTo>
                    <a:pt x="1802239" y="2310673"/>
                    <a:pt x="1799264" y="2318516"/>
                    <a:pt x="1795749" y="2322032"/>
                  </a:cubicBezTo>
                  <a:cubicBezTo>
                    <a:pt x="1770327" y="2347994"/>
                    <a:pt x="1738685" y="2362058"/>
                    <a:pt x="1704068" y="2370712"/>
                  </a:cubicBezTo>
                  <a:cubicBezTo>
                    <a:pt x="1697037" y="2372334"/>
                    <a:pt x="1689734" y="2373416"/>
                    <a:pt x="1682703" y="2373146"/>
                  </a:cubicBezTo>
                  <a:cubicBezTo>
                    <a:pt x="1670263" y="2372334"/>
                    <a:pt x="1666206" y="2364491"/>
                    <a:pt x="1674319" y="2355296"/>
                  </a:cubicBezTo>
                  <a:cubicBezTo>
                    <a:pt x="1683514" y="2345019"/>
                    <a:pt x="1694603" y="2336365"/>
                    <a:pt x="1706773" y="2325548"/>
                  </a:cubicBezTo>
                  <a:cubicBezTo>
                    <a:pt x="1658904" y="2222779"/>
                    <a:pt x="1610224" y="2118387"/>
                    <a:pt x="1561815" y="2014807"/>
                  </a:cubicBezTo>
                  <a:cubicBezTo>
                    <a:pt x="1516921" y="2029952"/>
                    <a:pt x="1473379" y="2044827"/>
                    <a:pt x="1427945" y="2060242"/>
                  </a:cubicBezTo>
                  <a:cubicBezTo>
                    <a:pt x="1437410" y="2103243"/>
                    <a:pt x="1447417" y="2147866"/>
                    <a:pt x="1456612" y="2190326"/>
                  </a:cubicBezTo>
                  <a:cubicBezTo>
                    <a:pt x="1478247" y="2192760"/>
                    <a:pt x="1498260" y="2194923"/>
                    <a:pt x="1518003" y="2197627"/>
                  </a:cubicBezTo>
                  <a:cubicBezTo>
                    <a:pt x="1522330" y="2198168"/>
                    <a:pt x="1526657" y="2200062"/>
                    <a:pt x="1530713" y="2201684"/>
                  </a:cubicBezTo>
                  <a:cubicBezTo>
                    <a:pt x="1568035" y="2217099"/>
                    <a:pt x="1575607" y="2249553"/>
                    <a:pt x="1547751" y="2278761"/>
                  </a:cubicBezTo>
                  <a:cubicBezTo>
                    <a:pt x="1516921" y="2311214"/>
                    <a:pt x="1476625" y="2324466"/>
                    <a:pt x="1433624" y="2326900"/>
                  </a:cubicBezTo>
                  <a:cubicBezTo>
                    <a:pt x="1412529" y="2327981"/>
                    <a:pt x="1390083" y="2325548"/>
                    <a:pt x="1370070" y="2319057"/>
                  </a:cubicBezTo>
                  <a:cubicBezTo>
                    <a:pt x="1329774" y="2305805"/>
                    <a:pt x="1321660" y="2269566"/>
                    <a:pt x="1352491" y="2240628"/>
                  </a:cubicBezTo>
                  <a:cubicBezTo>
                    <a:pt x="1369529" y="2224672"/>
                    <a:pt x="1391165" y="2213854"/>
                    <a:pt x="1413070" y="2198980"/>
                  </a:cubicBezTo>
                  <a:cubicBezTo>
                    <a:pt x="1404146" y="2158413"/>
                    <a:pt x="1394139" y="2113790"/>
                    <a:pt x="1384403" y="2069978"/>
                  </a:cubicBezTo>
                  <a:cubicBezTo>
                    <a:pt x="1337617" y="2075116"/>
                    <a:pt x="1291912" y="2079984"/>
                    <a:pt x="1245395" y="2084852"/>
                  </a:cubicBezTo>
                  <a:cubicBezTo>
                    <a:pt x="1245395" y="2199250"/>
                    <a:pt x="1245395" y="2313918"/>
                    <a:pt x="1245395" y="2428857"/>
                  </a:cubicBezTo>
                  <a:cubicBezTo>
                    <a:pt x="1257836" y="2432373"/>
                    <a:pt x="1270547" y="2435077"/>
                    <a:pt x="1282716" y="2439404"/>
                  </a:cubicBezTo>
                  <a:cubicBezTo>
                    <a:pt x="1287584" y="2441298"/>
                    <a:pt x="1290830" y="2446977"/>
                    <a:pt x="1294886" y="2450763"/>
                  </a:cubicBezTo>
                  <a:cubicBezTo>
                    <a:pt x="1290830" y="2454820"/>
                    <a:pt x="1287855" y="2460770"/>
                    <a:pt x="1282987" y="2462392"/>
                  </a:cubicBezTo>
                  <a:cubicBezTo>
                    <a:pt x="1242420" y="2476185"/>
                    <a:pt x="1201854" y="2476455"/>
                    <a:pt x="1161287" y="2462392"/>
                  </a:cubicBezTo>
                  <a:cubicBezTo>
                    <a:pt x="1156690" y="2460770"/>
                    <a:pt x="1151281" y="2455090"/>
                    <a:pt x="1150469" y="2450493"/>
                  </a:cubicBezTo>
                  <a:cubicBezTo>
                    <a:pt x="1149928" y="2447788"/>
                    <a:pt x="1156419" y="2441568"/>
                    <a:pt x="1161017" y="2439945"/>
                  </a:cubicBezTo>
                  <a:cubicBezTo>
                    <a:pt x="1173457" y="2436970"/>
                    <a:pt x="1186438" y="2433996"/>
                    <a:pt x="1200231" y="2430209"/>
                  </a:cubicBezTo>
                  <a:close/>
                  <a:moveTo>
                    <a:pt x="2028871" y="1236740"/>
                  </a:moveTo>
                  <a:cubicBezTo>
                    <a:pt x="2028871" y="791049"/>
                    <a:pt x="1669181" y="430276"/>
                    <a:pt x="1224301" y="430006"/>
                  </a:cubicBezTo>
                  <a:cubicBezTo>
                    <a:pt x="777257" y="429735"/>
                    <a:pt x="415944" y="790237"/>
                    <a:pt x="415944" y="1236199"/>
                  </a:cubicBezTo>
                  <a:cubicBezTo>
                    <a:pt x="416214" y="1681891"/>
                    <a:pt x="776175" y="2042934"/>
                    <a:pt x="1220785" y="2042934"/>
                  </a:cubicBezTo>
                  <a:cubicBezTo>
                    <a:pt x="1668640" y="2042934"/>
                    <a:pt x="2028871" y="1683514"/>
                    <a:pt x="2028871" y="1236740"/>
                  </a:cubicBezTo>
                  <a:close/>
                </a:path>
              </a:pathLst>
            </a:custGeom>
            <a:solidFill>
              <a:schemeClr val="bg1">
                <a:alpha val="70000"/>
              </a:schemeClr>
            </a:solidFill>
            <a:ln w="38100" cap="flat">
              <a:solidFill>
                <a:schemeClr val="bg1">
                  <a:lumMod val="50000"/>
                </a:schemeClr>
              </a:solidFill>
              <a:prstDash val="solid"/>
              <a:miter/>
            </a:ln>
          </p:spPr>
          <p:txBody>
            <a:bodyPr rtlCol="0" anchor="ctr"/>
            <a:lstStyle/>
            <a:p>
              <a:endParaRPr lang="en-US" dirty="0"/>
            </a:p>
          </p:txBody>
        </p:sp>
      </p:grpSp>
      <p:sp>
        <p:nvSpPr>
          <p:cNvPr id="249" name="Google Shape;249;p36"/>
          <p:cNvSpPr txBox="1">
            <a:spLocks noGrp="1"/>
          </p:cNvSpPr>
          <p:nvPr>
            <p:ph type="ctrTitle"/>
          </p:nvPr>
        </p:nvSpPr>
        <p:spPr>
          <a:xfrm>
            <a:off x="892674" y="1186146"/>
            <a:ext cx="10537326" cy="1328449"/>
          </a:xfrm>
          <a:prstGeom prst="rect">
            <a:avLst/>
          </a:prstGeom>
        </p:spPr>
        <p:txBody>
          <a:bodyPr spcFirstLastPara="1" wrap="square" lIns="121900" tIns="121900" rIns="121900" bIns="121900" anchor="b" anchorCtr="0">
            <a:noAutofit/>
          </a:bodyPr>
          <a:lstStyle/>
          <a:p>
            <a:r>
              <a:rPr lang="en-US" sz="3600" dirty="0">
                <a:highlight>
                  <a:srgbClr val="FFFF00"/>
                </a:highlight>
              </a:rPr>
              <a:t>Cyber Security Risk Assessment and Optimal Risk</a:t>
            </a:r>
            <a:br>
              <a:rPr lang="en-US" sz="3600" dirty="0">
                <a:highlight>
                  <a:srgbClr val="FFFF00"/>
                </a:highlight>
              </a:rPr>
            </a:br>
            <a:r>
              <a:rPr lang="en-US" sz="3600" dirty="0">
                <a:highlight>
                  <a:srgbClr val="FFFF00"/>
                </a:highlight>
              </a:rPr>
              <a:t>Management of a National</a:t>
            </a:r>
            <a:r>
              <a:rPr lang="tr-TR" sz="3600" dirty="0">
                <a:highlight>
                  <a:srgbClr val="FFFF00"/>
                </a:highlight>
              </a:rPr>
              <a:t> V</a:t>
            </a:r>
            <a:r>
              <a:rPr lang="en-US" sz="3600" dirty="0">
                <a:highlight>
                  <a:srgbClr val="FFFF00"/>
                </a:highlight>
              </a:rPr>
              <a:t>ulnerability</a:t>
            </a:r>
            <a:r>
              <a:rPr lang="tr-TR" sz="3600" dirty="0">
                <a:highlight>
                  <a:srgbClr val="FFFF00"/>
                </a:highlight>
              </a:rPr>
              <a:t> Database</a:t>
            </a:r>
          </a:p>
        </p:txBody>
      </p:sp>
      <p:sp>
        <p:nvSpPr>
          <p:cNvPr id="21" name="Freeform: Shape 142">
            <a:extLst>
              <a:ext uri="{FF2B5EF4-FFF2-40B4-BE49-F238E27FC236}">
                <a16:creationId xmlns:a16="http://schemas.microsoft.com/office/drawing/2014/main" id="{ECDE4962-08D4-4449-8D0D-A697E1592470}"/>
              </a:ext>
            </a:extLst>
          </p:cNvPr>
          <p:cNvSpPr/>
          <p:nvPr/>
        </p:nvSpPr>
        <p:spPr>
          <a:xfrm>
            <a:off x="4083113" y="3310909"/>
            <a:ext cx="6462028" cy="2831704"/>
          </a:xfrm>
          <a:custGeom>
            <a:avLst/>
            <a:gdLst>
              <a:gd name="connsiteX0" fmla="*/ 955633 w 1965160"/>
              <a:gd name="connsiteY0" fmla="*/ 1489004 h 1988156"/>
              <a:gd name="connsiteX1" fmla="*/ 969984 w 1965160"/>
              <a:gd name="connsiteY1" fmla="*/ 1503355 h 1988156"/>
              <a:gd name="connsiteX2" fmla="*/ 956068 w 1965160"/>
              <a:gd name="connsiteY2" fmla="*/ 1518141 h 1988156"/>
              <a:gd name="connsiteX3" fmla="*/ 941065 w 1965160"/>
              <a:gd name="connsiteY3" fmla="*/ 1503355 h 1988156"/>
              <a:gd name="connsiteX4" fmla="*/ 955633 w 1965160"/>
              <a:gd name="connsiteY4" fmla="*/ 1489004 h 1988156"/>
              <a:gd name="connsiteX5" fmla="*/ 1295921 w 1965160"/>
              <a:gd name="connsiteY5" fmla="*/ 1411813 h 1988156"/>
              <a:gd name="connsiteX6" fmla="*/ 1341583 w 1965160"/>
              <a:gd name="connsiteY6" fmla="*/ 1457257 h 1988156"/>
              <a:gd name="connsiteX7" fmla="*/ 1296138 w 1965160"/>
              <a:gd name="connsiteY7" fmla="*/ 1503571 h 1988156"/>
              <a:gd name="connsiteX8" fmla="*/ 1250042 w 1965160"/>
              <a:gd name="connsiteY8" fmla="*/ 1457909 h 1988156"/>
              <a:gd name="connsiteX9" fmla="*/ 1295921 w 1965160"/>
              <a:gd name="connsiteY9" fmla="*/ 1411813 h 1988156"/>
              <a:gd name="connsiteX10" fmla="*/ 696232 w 1965160"/>
              <a:gd name="connsiteY10" fmla="*/ 1383764 h 1988156"/>
              <a:gd name="connsiteX11" fmla="*/ 748417 w 1965160"/>
              <a:gd name="connsiteY11" fmla="*/ 1436166 h 1988156"/>
              <a:gd name="connsiteX12" fmla="*/ 696449 w 1965160"/>
              <a:gd name="connsiteY12" fmla="*/ 1488350 h 1988156"/>
              <a:gd name="connsiteX13" fmla="*/ 643830 w 1965160"/>
              <a:gd name="connsiteY13" fmla="*/ 1436383 h 1988156"/>
              <a:gd name="connsiteX14" fmla="*/ 696232 w 1965160"/>
              <a:gd name="connsiteY14" fmla="*/ 1383764 h 1988156"/>
              <a:gd name="connsiteX15" fmla="*/ 1101533 w 1965160"/>
              <a:gd name="connsiteY15" fmla="*/ 1309184 h 1988156"/>
              <a:gd name="connsiteX16" fmla="*/ 1130452 w 1965160"/>
              <a:gd name="connsiteY16" fmla="*/ 1338103 h 1988156"/>
              <a:gd name="connsiteX17" fmla="*/ 1100881 w 1965160"/>
              <a:gd name="connsiteY17" fmla="*/ 1367891 h 1988156"/>
              <a:gd name="connsiteX18" fmla="*/ 1071744 w 1965160"/>
              <a:gd name="connsiteY18" fmla="*/ 1338103 h 1988156"/>
              <a:gd name="connsiteX19" fmla="*/ 1101533 w 1965160"/>
              <a:gd name="connsiteY19" fmla="*/ 1309184 h 1988156"/>
              <a:gd name="connsiteX20" fmla="*/ 515978 w 1965160"/>
              <a:gd name="connsiteY20" fmla="*/ 1247866 h 1988156"/>
              <a:gd name="connsiteX21" fmla="*/ 530764 w 1965160"/>
              <a:gd name="connsiteY21" fmla="*/ 1262000 h 1988156"/>
              <a:gd name="connsiteX22" fmla="*/ 517065 w 1965160"/>
              <a:gd name="connsiteY22" fmla="*/ 1277003 h 1988156"/>
              <a:gd name="connsiteX23" fmla="*/ 501844 w 1965160"/>
              <a:gd name="connsiteY23" fmla="*/ 1262435 h 1988156"/>
              <a:gd name="connsiteX24" fmla="*/ 515978 w 1965160"/>
              <a:gd name="connsiteY24" fmla="*/ 1247866 h 1988156"/>
              <a:gd name="connsiteX25" fmla="*/ 1438777 w 1965160"/>
              <a:gd name="connsiteY25" fmla="*/ 1173938 h 1988156"/>
              <a:gd name="connsiteX26" fmla="*/ 1485308 w 1965160"/>
              <a:gd name="connsiteY26" fmla="*/ 1219382 h 1988156"/>
              <a:gd name="connsiteX27" fmla="*/ 1439646 w 1965160"/>
              <a:gd name="connsiteY27" fmla="*/ 1265913 h 1988156"/>
              <a:gd name="connsiteX28" fmla="*/ 1393550 w 1965160"/>
              <a:gd name="connsiteY28" fmla="*/ 1220687 h 1988156"/>
              <a:gd name="connsiteX29" fmla="*/ 1438777 w 1965160"/>
              <a:gd name="connsiteY29" fmla="*/ 1173938 h 1988156"/>
              <a:gd name="connsiteX30" fmla="*/ 880618 w 1965160"/>
              <a:gd name="connsiteY30" fmla="*/ 1069134 h 1988156"/>
              <a:gd name="connsiteX31" fmla="*/ 955633 w 1965160"/>
              <a:gd name="connsiteY31" fmla="*/ 1144584 h 1988156"/>
              <a:gd name="connsiteX32" fmla="*/ 880618 w 1965160"/>
              <a:gd name="connsiteY32" fmla="*/ 1220034 h 1988156"/>
              <a:gd name="connsiteX33" fmla="*/ 804732 w 1965160"/>
              <a:gd name="connsiteY33" fmla="*/ 1145019 h 1988156"/>
              <a:gd name="connsiteX34" fmla="*/ 880618 w 1965160"/>
              <a:gd name="connsiteY34" fmla="*/ 1069134 h 1988156"/>
              <a:gd name="connsiteX35" fmla="*/ 622738 w 1965160"/>
              <a:gd name="connsiteY35" fmla="*/ 1052826 h 1988156"/>
              <a:gd name="connsiteX36" fmla="*/ 669487 w 1965160"/>
              <a:gd name="connsiteY36" fmla="*/ 1098270 h 1988156"/>
              <a:gd name="connsiteX37" fmla="*/ 623608 w 1965160"/>
              <a:gd name="connsiteY37" fmla="*/ 1144367 h 1988156"/>
              <a:gd name="connsiteX38" fmla="*/ 577729 w 1965160"/>
              <a:gd name="connsiteY38" fmla="*/ 1098487 h 1988156"/>
              <a:gd name="connsiteX39" fmla="*/ 622738 w 1965160"/>
              <a:gd name="connsiteY39" fmla="*/ 1052826 h 1988156"/>
              <a:gd name="connsiteX40" fmla="*/ 1539667 w 1965160"/>
              <a:gd name="connsiteY40" fmla="*/ 979333 h 1988156"/>
              <a:gd name="connsiteX41" fmla="*/ 1554453 w 1965160"/>
              <a:gd name="connsiteY41" fmla="*/ 994771 h 1988156"/>
              <a:gd name="connsiteX42" fmla="*/ 1539450 w 1965160"/>
              <a:gd name="connsiteY42" fmla="*/ 1009122 h 1988156"/>
              <a:gd name="connsiteX43" fmla="*/ 1524664 w 1965160"/>
              <a:gd name="connsiteY43" fmla="*/ 993684 h 1988156"/>
              <a:gd name="connsiteX44" fmla="*/ 1539667 w 1965160"/>
              <a:gd name="connsiteY44" fmla="*/ 979333 h 1988156"/>
              <a:gd name="connsiteX45" fmla="*/ 1208730 w 1965160"/>
              <a:gd name="connsiteY45" fmla="*/ 952154 h 1988156"/>
              <a:gd name="connsiteX46" fmla="*/ 1326145 w 1965160"/>
              <a:gd name="connsiteY46" fmla="*/ 1069787 h 1988156"/>
              <a:gd name="connsiteX47" fmla="*/ 1208295 w 1965160"/>
              <a:gd name="connsiteY47" fmla="*/ 1186768 h 1988156"/>
              <a:gd name="connsiteX48" fmla="*/ 1091314 w 1965160"/>
              <a:gd name="connsiteY48" fmla="*/ 1069135 h 1988156"/>
              <a:gd name="connsiteX49" fmla="*/ 1208730 w 1965160"/>
              <a:gd name="connsiteY49" fmla="*/ 952154 h 1988156"/>
              <a:gd name="connsiteX50" fmla="*/ 436394 w 1965160"/>
              <a:gd name="connsiteY50" fmla="*/ 826041 h 1988156"/>
              <a:gd name="connsiteX51" fmla="*/ 465966 w 1965160"/>
              <a:gd name="connsiteY51" fmla="*/ 855177 h 1988156"/>
              <a:gd name="connsiteX52" fmla="*/ 436829 w 1965160"/>
              <a:gd name="connsiteY52" fmla="*/ 884966 h 1988156"/>
              <a:gd name="connsiteX53" fmla="*/ 407476 w 1965160"/>
              <a:gd name="connsiteY53" fmla="*/ 854959 h 1988156"/>
              <a:gd name="connsiteX54" fmla="*/ 436394 w 1965160"/>
              <a:gd name="connsiteY54" fmla="*/ 826041 h 1988156"/>
              <a:gd name="connsiteX55" fmla="*/ 1441168 w 1965160"/>
              <a:gd name="connsiteY55" fmla="*/ 771681 h 1988156"/>
              <a:gd name="connsiteX56" fmla="*/ 1512922 w 1965160"/>
              <a:gd name="connsiteY56" fmla="*/ 846045 h 1988156"/>
              <a:gd name="connsiteX57" fmla="*/ 1437472 w 1965160"/>
              <a:gd name="connsiteY57" fmla="*/ 918016 h 1988156"/>
              <a:gd name="connsiteX58" fmla="*/ 1366153 w 1965160"/>
              <a:gd name="connsiteY58" fmla="*/ 843871 h 1988156"/>
              <a:gd name="connsiteX59" fmla="*/ 1441168 w 1965160"/>
              <a:gd name="connsiteY59" fmla="*/ 771681 h 1988156"/>
              <a:gd name="connsiteX60" fmla="*/ 653833 w 1965160"/>
              <a:gd name="connsiteY60" fmla="*/ 765158 h 1988156"/>
              <a:gd name="connsiteX61" fmla="*/ 669488 w 1965160"/>
              <a:gd name="connsiteY61" fmla="*/ 779509 h 1988156"/>
              <a:gd name="connsiteX62" fmla="*/ 654268 w 1965160"/>
              <a:gd name="connsiteY62" fmla="*/ 794294 h 1988156"/>
              <a:gd name="connsiteX63" fmla="*/ 639699 w 1965160"/>
              <a:gd name="connsiteY63" fmla="*/ 779944 h 1988156"/>
              <a:gd name="connsiteX64" fmla="*/ 653833 w 1965160"/>
              <a:gd name="connsiteY64" fmla="*/ 765158 h 1988156"/>
              <a:gd name="connsiteX65" fmla="*/ 851481 w 1965160"/>
              <a:gd name="connsiteY65" fmla="*/ 764941 h 1988156"/>
              <a:gd name="connsiteX66" fmla="*/ 880400 w 1965160"/>
              <a:gd name="connsiteY66" fmla="*/ 794077 h 1988156"/>
              <a:gd name="connsiteX67" fmla="*/ 851046 w 1965160"/>
              <a:gd name="connsiteY67" fmla="*/ 823865 h 1988156"/>
              <a:gd name="connsiteX68" fmla="*/ 821692 w 1965160"/>
              <a:gd name="connsiteY68" fmla="*/ 794077 h 1988156"/>
              <a:gd name="connsiteX69" fmla="*/ 851481 w 1965160"/>
              <a:gd name="connsiteY69" fmla="*/ 764941 h 1988156"/>
              <a:gd name="connsiteX70" fmla="*/ 1132626 w 1965160"/>
              <a:gd name="connsiteY70" fmla="*/ 718844 h 1988156"/>
              <a:gd name="connsiteX71" fmla="*/ 1178288 w 1965160"/>
              <a:gd name="connsiteY71" fmla="*/ 765593 h 1988156"/>
              <a:gd name="connsiteX72" fmla="*/ 1132626 w 1965160"/>
              <a:gd name="connsiteY72" fmla="*/ 811254 h 1988156"/>
              <a:gd name="connsiteX73" fmla="*/ 1086747 w 1965160"/>
              <a:gd name="connsiteY73" fmla="*/ 764940 h 1988156"/>
              <a:gd name="connsiteX74" fmla="*/ 1132626 w 1965160"/>
              <a:gd name="connsiteY74" fmla="*/ 718844 h 1988156"/>
              <a:gd name="connsiteX75" fmla="*/ 1281571 w 1965160"/>
              <a:gd name="connsiteY75" fmla="*/ 617084 h 1988156"/>
              <a:gd name="connsiteX76" fmla="*/ 1295704 w 1965160"/>
              <a:gd name="connsiteY76" fmla="*/ 631870 h 1988156"/>
              <a:gd name="connsiteX77" fmla="*/ 1280049 w 1965160"/>
              <a:gd name="connsiteY77" fmla="*/ 646438 h 1988156"/>
              <a:gd name="connsiteX78" fmla="*/ 1265915 w 1965160"/>
              <a:gd name="connsiteY78" fmla="*/ 631435 h 1988156"/>
              <a:gd name="connsiteX79" fmla="*/ 1281571 w 1965160"/>
              <a:gd name="connsiteY79" fmla="*/ 617084 h 1988156"/>
              <a:gd name="connsiteX80" fmla="*/ 694493 w 1965160"/>
              <a:gd name="connsiteY80" fmla="*/ 570770 h 1988156"/>
              <a:gd name="connsiteX81" fmla="*/ 769074 w 1965160"/>
              <a:gd name="connsiteY81" fmla="*/ 647959 h 1988156"/>
              <a:gd name="connsiteX82" fmla="*/ 692318 w 1965160"/>
              <a:gd name="connsiteY82" fmla="*/ 721452 h 1988156"/>
              <a:gd name="connsiteX83" fmla="*/ 618173 w 1965160"/>
              <a:gd name="connsiteY83" fmla="*/ 645133 h 1988156"/>
              <a:gd name="connsiteX84" fmla="*/ 694493 w 1965160"/>
              <a:gd name="connsiteY84" fmla="*/ 570770 h 1988156"/>
              <a:gd name="connsiteX85" fmla="*/ 1027605 w 1965160"/>
              <a:gd name="connsiteY85" fmla="*/ 393776 h 1988156"/>
              <a:gd name="connsiteX86" fmla="*/ 1100663 w 1965160"/>
              <a:gd name="connsiteY86" fmla="*/ 466618 h 1988156"/>
              <a:gd name="connsiteX87" fmla="*/ 1028257 w 1965160"/>
              <a:gd name="connsiteY87" fmla="*/ 539893 h 1988156"/>
              <a:gd name="connsiteX88" fmla="*/ 954546 w 1965160"/>
              <a:gd name="connsiteY88" fmla="*/ 467705 h 1988156"/>
              <a:gd name="connsiteX89" fmla="*/ 1027605 w 1965160"/>
              <a:gd name="connsiteY89" fmla="*/ 393776 h 1988156"/>
              <a:gd name="connsiteX90" fmla="*/ 984335 w 1965160"/>
              <a:gd name="connsiteY90" fmla="*/ 345724 h 1988156"/>
              <a:gd name="connsiteX91" fmla="*/ 334418 w 1965160"/>
              <a:gd name="connsiteY91" fmla="*/ 993901 h 1988156"/>
              <a:gd name="connsiteX92" fmla="*/ 981508 w 1965160"/>
              <a:gd name="connsiteY92" fmla="*/ 1642514 h 1988156"/>
              <a:gd name="connsiteX93" fmla="*/ 1631208 w 1965160"/>
              <a:gd name="connsiteY93" fmla="*/ 994336 h 1988156"/>
              <a:gd name="connsiteX94" fmla="*/ 984335 w 1965160"/>
              <a:gd name="connsiteY94" fmla="*/ 345724 h 1988156"/>
              <a:gd name="connsiteX95" fmla="*/ 978247 w 1965160"/>
              <a:gd name="connsiteY95" fmla="*/ 0 h 1988156"/>
              <a:gd name="connsiteX96" fmla="*/ 1030432 w 1965160"/>
              <a:gd name="connsiteY96" fmla="*/ 7176 h 1988156"/>
              <a:gd name="connsiteX97" fmla="*/ 1041085 w 1965160"/>
              <a:gd name="connsiteY97" fmla="*/ 16525 h 1988156"/>
              <a:gd name="connsiteX98" fmla="*/ 1030432 w 1965160"/>
              <a:gd name="connsiteY98" fmla="*/ 26310 h 1988156"/>
              <a:gd name="connsiteX99" fmla="*/ 1001513 w 1965160"/>
              <a:gd name="connsiteY99" fmla="*/ 34355 h 1988156"/>
              <a:gd name="connsiteX100" fmla="*/ 1001513 w 1965160"/>
              <a:gd name="connsiteY100" fmla="*/ 310064 h 1988156"/>
              <a:gd name="connsiteX101" fmla="*/ 1140019 w 1965160"/>
              <a:gd name="connsiteY101" fmla="*/ 327894 h 1988156"/>
              <a:gd name="connsiteX102" fmla="*/ 1167851 w 1965160"/>
              <a:gd name="connsiteY102" fmla="*/ 223089 h 1988156"/>
              <a:gd name="connsiteX103" fmla="*/ 1158501 w 1965160"/>
              <a:gd name="connsiteY103" fmla="*/ 218306 h 1988156"/>
              <a:gd name="connsiteX104" fmla="*/ 1116754 w 1965160"/>
              <a:gd name="connsiteY104" fmla="*/ 186561 h 1988156"/>
              <a:gd name="connsiteX105" fmla="*/ 1132191 w 1965160"/>
              <a:gd name="connsiteY105" fmla="*/ 129810 h 1988156"/>
              <a:gd name="connsiteX106" fmla="*/ 1183289 w 1965160"/>
              <a:gd name="connsiteY106" fmla="*/ 123287 h 1988156"/>
              <a:gd name="connsiteX107" fmla="*/ 1252869 w 1965160"/>
              <a:gd name="connsiteY107" fmla="*/ 145248 h 1988156"/>
              <a:gd name="connsiteX108" fmla="*/ 1274830 w 1965160"/>
              <a:gd name="connsiteY108" fmla="*/ 162642 h 1988156"/>
              <a:gd name="connsiteX109" fmla="*/ 1256783 w 1965160"/>
              <a:gd name="connsiteY109" fmla="*/ 228743 h 1988156"/>
              <a:gd name="connsiteX110" fmla="*/ 1201554 w 1965160"/>
              <a:gd name="connsiteY110" fmla="*/ 234831 h 1988156"/>
              <a:gd name="connsiteX111" fmla="*/ 1173940 w 1965160"/>
              <a:gd name="connsiteY111" fmla="*/ 338331 h 1988156"/>
              <a:gd name="connsiteX112" fmla="*/ 1241562 w 1965160"/>
              <a:gd name="connsiteY112" fmla="*/ 363336 h 1988156"/>
              <a:gd name="connsiteX113" fmla="*/ 1308750 w 1965160"/>
              <a:gd name="connsiteY113" fmla="*/ 393777 h 1988156"/>
              <a:gd name="connsiteX114" fmla="*/ 1445952 w 1965160"/>
              <a:gd name="connsiteY114" fmla="*/ 156337 h 1988156"/>
              <a:gd name="connsiteX115" fmla="*/ 1425078 w 1965160"/>
              <a:gd name="connsiteY115" fmla="*/ 131984 h 1988156"/>
              <a:gd name="connsiteX116" fmla="*/ 1420947 w 1965160"/>
              <a:gd name="connsiteY116" fmla="*/ 119373 h 1988156"/>
              <a:gd name="connsiteX117" fmla="*/ 1433558 w 1965160"/>
              <a:gd name="connsiteY117" fmla="*/ 115676 h 1988156"/>
              <a:gd name="connsiteX118" fmla="*/ 1519010 w 1965160"/>
              <a:gd name="connsiteY118" fmla="*/ 165034 h 1988156"/>
              <a:gd name="connsiteX119" fmla="*/ 1520967 w 1965160"/>
              <a:gd name="connsiteY119" fmla="*/ 176776 h 1988156"/>
              <a:gd name="connsiteX120" fmla="*/ 1509444 w 1965160"/>
              <a:gd name="connsiteY120" fmla="*/ 180255 h 1988156"/>
              <a:gd name="connsiteX121" fmla="*/ 1477915 w 1965160"/>
              <a:gd name="connsiteY121" fmla="*/ 171992 h 1988156"/>
              <a:gd name="connsiteX122" fmla="*/ 1339843 w 1965160"/>
              <a:gd name="connsiteY122" fmla="*/ 410955 h 1988156"/>
              <a:gd name="connsiteX123" fmla="*/ 1431601 w 1965160"/>
              <a:gd name="connsiteY123" fmla="*/ 478142 h 1988156"/>
              <a:gd name="connsiteX124" fmla="*/ 1504442 w 1965160"/>
              <a:gd name="connsiteY124" fmla="*/ 398778 h 1988156"/>
              <a:gd name="connsiteX125" fmla="*/ 1482699 w 1965160"/>
              <a:gd name="connsiteY125" fmla="*/ 360509 h 1988156"/>
              <a:gd name="connsiteX126" fmla="*/ 1476393 w 1965160"/>
              <a:gd name="connsiteY126" fmla="*/ 327894 h 1988156"/>
              <a:gd name="connsiteX127" fmla="*/ 1504877 w 1965160"/>
              <a:gd name="connsiteY127" fmla="*/ 298323 h 1988156"/>
              <a:gd name="connsiteX128" fmla="*/ 1530535 w 1965160"/>
              <a:gd name="connsiteY128" fmla="*/ 300497 h 1988156"/>
              <a:gd name="connsiteX129" fmla="*/ 1629034 w 1965160"/>
              <a:gd name="connsiteY129" fmla="*/ 398778 h 1988156"/>
              <a:gd name="connsiteX130" fmla="*/ 1584676 w 1965160"/>
              <a:gd name="connsiteY130" fmla="*/ 444875 h 1988156"/>
              <a:gd name="connsiteX131" fmla="*/ 1556844 w 1965160"/>
              <a:gd name="connsiteY131" fmla="*/ 435960 h 1988156"/>
              <a:gd name="connsiteX132" fmla="*/ 1531187 w 1965160"/>
              <a:gd name="connsiteY132" fmla="*/ 421609 h 1988156"/>
              <a:gd name="connsiteX133" fmla="*/ 1457694 w 1965160"/>
              <a:gd name="connsiteY133" fmla="*/ 501843 h 1988156"/>
              <a:gd name="connsiteX134" fmla="*/ 1532709 w 1965160"/>
              <a:gd name="connsiteY134" fmla="*/ 587078 h 1988156"/>
              <a:gd name="connsiteX135" fmla="*/ 1759060 w 1965160"/>
              <a:gd name="connsiteY135" fmla="*/ 428567 h 1988156"/>
              <a:gd name="connsiteX136" fmla="*/ 1749058 w 1965160"/>
              <a:gd name="connsiteY136" fmla="*/ 402475 h 1988156"/>
              <a:gd name="connsiteX137" fmla="*/ 1750145 w 1965160"/>
              <a:gd name="connsiteY137" fmla="*/ 385950 h 1988156"/>
              <a:gd name="connsiteX138" fmla="*/ 1766888 w 1965160"/>
              <a:gd name="connsiteY138" fmla="*/ 390298 h 1988156"/>
              <a:gd name="connsiteX139" fmla="*/ 1818420 w 1965160"/>
              <a:gd name="connsiteY139" fmla="*/ 464879 h 1988156"/>
              <a:gd name="connsiteX140" fmla="*/ 1817333 w 1965160"/>
              <a:gd name="connsiteY140" fmla="*/ 480099 h 1988156"/>
              <a:gd name="connsiteX141" fmla="*/ 1801460 w 1965160"/>
              <a:gd name="connsiteY141" fmla="*/ 476185 h 1988156"/>
              <a:gd name="connsiteX142" fmla="*/ 1779499 w 1965160"/>
              <a:gd name="connsiteY142" fmla="*/ 457486 h 1988156"/>
              <a:gd name="connsiteX143" fmla="*/ 1553148 w 1965160"/>
              <a:gd name="connsiteY143" fmla="*/ 615997 h 1988156"/>
              <a:gd name="connsiteX144" fmla="*/ 1607942 w 1965160"/>
              <a:gd name="connsiteY144" fmla="*/ 715583 h 1988156"/>
              <a:gd name="connsiteX145" fmla="*/ 1705789 w 1965160"/>
              <a:gd name="connsiteY145" fmla="*/ 675140 h 1988156"/>
              <a:gd name="connsiteX146" fmla="*/ 1705136 w 1965160"/>
              <a:gd name="connsiteY146" fmla="*/ 616649 h 1988156"/>
              <a:gd name="connsiteX147" fmla="*/ 1763844 w 1965160"/>
              <a:gd name="connsiteY147" fmla="*/ 590339 h 1988156"/>
              <a:gd name="connsiteX148" fmla="*/ 1819508 w 1965160"/>
              <a:gd name="connsiteY148" fmla="*/ 681445 h 1988156"/>
              <a:gd name="connsiteX149" fmla="*/ 1819290 w 1965160"/>
              <a:gd name="connsiteY149" fmla="*/ 730803 h 1988156"/>
              <a:gd name="connsiteX150" fmla="*/ 1765801 w 1965160"/>
              <a:gd name="connsiteY150" fmla="*/ 754070 h 1988156"/>
              <a:gd name="connsiteX151" fmla="*/ 1722096 w 1965160"/>
              <a:gd name="connsiteY151" fmla="*/ 706885 h 1988156"/>
              <a:gd name="connsiteX152" fmla="*/ 1621423 w 1965160"/>
              <a:gd name="connsiteY152" fmla="*/ 748633 h 1988156"/>
              <a:gd name="connsiteX153" fmla="*/ 1653169 w 1965160"/>
              <a:gd name="connsiteY153" fmla="*/ 857786 h 1988156"/>
              <a:gd name="connsiteX154" fmla="*/ 1925399 w 1965160"/>
              <a:gd name="connsiteY154" fmla="*/ 809733 h 1988156"/>
              <a:gd name="connsiteX155" fmla="*/ 1927356 w 1965160"/>
              <a:gd name="connsiteY155" fmla="*/ 780162 h 1988156"/>
              <a:gd name="connsiteX156" fmla="*/ 1935401 w 1965160"/>
              <a:gd name="connsiteY156" fmla="*/ 767333 h 1988156"/>
              <a:gd name="connsiteX157" fmla="*/ 1947360 w 1965160"/>
              <a:gd name="connsiteY157" fmla="*/ 776900 h 1988156"/>
              <a:gd name="connsiteX158" fmla="*/ 1963233 w 1965160"/>
              <a:gd name="connsiteY158" fmla="*/ 869311 h 1988156"/>
              <a:gd name="connsiteX159" fmla="*/ 1955623 w 1965160"/>
              <a:gd name="connsiteY159" fmla="*/ 881269 h 1988156"/>
              <a:gd name="connsiteX160" fmla="*/ 1944098 w 1965160"/>
              <a:gd name="connsiteY160" fmla="*/ 872789 h 1988156"/>
              <a:gd name="connsiteX161" fmla="*/ 1931053 w 1965160"/>
              <a:gd name="connsiteY161" fmla="*/ 844957 h 1988156"/>
              <a:gd name="connsiteX162" fmla="*/ 1659257 w 1965160"/>
              <a:gd name="connsiteY162" fmla="*/ 892794 h 1988156"/>
              <a:gd name="connsiteX163" fmla="*/ 1666650 w 1965160"/>
              <a:gd name="connsiteY163" fmla="*/ 1006296 h 1988156"/>
              <a:gd name="connsiteX164" fmla="*/ 1775150 w 1965160"/>
              <a:gd name="connsiteY164" fmla="*/ 1011079 h 1988156"/>
              <a:gd name="connsiteX165" fmla="*/ 1782978 w 1965160"/>
              <a:gd name="connsiteY165" fmla="*/ 984552 h 1988156"/>
              <a:gd name="connsiteX166" fmla="*/ 1801243 w 1965160"/>
              <a:gd name="connsiteY166" fmla="*/ 951719 h 1988156"/>
              <a:gd name="connsiteX167" fmla="*/ 1857994 w 1965160"/>
              <a:gd name="connsiteY167" fmla="*/ 954111 h 1988156"/>
              <a:gd name="connsiteX168" fmla="*/ 1877781 w 1965160"/>
              <a:gd name="connsiteY168" fmla="*/ 1024995 h 1988156"/>
              <a:gd name="connsiteX169" fmla="*/ 1863212 w 1965160"/>
              <a:gd name="connsiteY169" fmla="*/ 1092183 h 1988156"/>
              <a:gd name="connsiteX170" fmla="*/ 1851254 w 1965160"/>
              <a:gd name="connsiteY170" fmla="*/ 1110230 h 1988156"/>
              <a:gd name="connsiteX171" fmla="*/ 1794068 w 1965160"/>
              <a:gd name="connsiteY171" fmla="*/ 1107403 h 1988156"/>
              <a:gd name="connsiteX172" fmla="*/ 1776237 w 1965160"/>
              <a:gd name="connsiteY172" fmla="*/ 1061524 h 1988156"/>
              <a:gd name="connsiteX173" fmla="*/ 1773846 w 1965160"/>
              <a:gd name="connsiteY173" fmla="*/ 1046521 h 1988156"/>
              <a:gd name="connsiteX174" fmla="*/ 1664693 w 1965160"/>
              <a:gd name="connsiteY174" fmla="*/ 1041520 h 1988156"/>
              <a:gd name="connsiteX175" fmla="*/ 1647516 w 1965160"/>
              <a:gd name="connsiteY175" fmla="*/ 1153718 h 1988156"/>
              <a:gd name="connsiteX176" fmla="*/ 1705354 w 1965160"/>
              <a:gd name="connsiteY176" fmla="*/ 1169373 h 1988156"/>
              <a:gd name="connsiteX177" fmla="*/ 1904308 w 1965160"/>
              <a:gd name="connsiteY177" fmla="*/ 1222644 h 1988156"/>
              <a:gd name="connsiteX178" fmla="*/ 1919745 w 1965160"/>
              <a:gd name="connsiteY178" fmla="*/ 1215686 h 1988156"/>
              <a:gd name="connsiteX179" fmla="*/ 1931487 w 1965160"/>
              <a:gd name="connsiteY179" fmla="*/ 1196335 h 1988156"/>
              <a:gd name="connsiteX180" fmla="*/ 1942359 w 1965160"/>
              <a:gd name="connsiteY180" fmla="*/ 1191551 h 1988156"/>
              <a:gd name="connsiteX181" fmla="*/ 1948012 w 1965160"/>
              <a:gd name="connsiteY181" fmla="*/ 1200684 h 1988156"/>
              <a:gd name="connsiteX182" fmla="*/ 1943881 w 1965160"/>
              <a:gd name="connsiteY182" fmla="*/ 1247867 h 1988156"/>
              <a:gd name="connsiteX183" fmla="*/ 1925181 w 1965160"/>
              <a:gd name="connsiteY183" fmla="*/ 1293529 h 1988156"/>
              <a:gd name="connsiteX184" fmla="*/ 1911701 w 1965160"/>
              <a:gd name="connsiteY184" fmla="*/ 1302443 h 1988156"/>
              <a:gd name="connsiteX185" fmla="*/ 1905178 w 1965160"/>
              <a:gd name="connsiteY185" fmla="*/ 1287441 h 1988156"/>
              <a:gd name="connsiteX186" fmla="*/ 1904960 w 1965160"/>
              <a:gd name="connsiteY186" fmla="*/ 1259174 h 1988156"/>
              <a:gd name="connsiteX187" fmla="*/ 1639035 w 1965160"/>
              <a:gd name="connsiteY187" fmla="*/ 1187854 h 1988156"/>
              <a:gd name="connsiteX188" fmla="*/ 1597723 w 1965160"/>
              <a:gd name="connsiteY188" fmla="*/ 1293746 h 1988156"/>
              <a:gd name="connsiteX189" fmla="*/ 1693394 w 1965160"/>
              <a:gd name="connsiteY189" fmla="*/ 1343539 h 1988156"/>
              <a:gd name="connsiteX190" fmla="*/ 1723618 w 1965160"/>
              <a:gd name="connsiteY190" fmla="*/ 1312881 h 1988156"/>
              <a:gd name="connsiteX191" fmla="*/ 1742970 w 1965160"/>
              <a:gd name="connsiteY191" fmla="*/ 1300921 h 1988156"/>
              <a:gd name="connsiteX192" fmla="*/ 1794068 w 1965160"/>
              <a:gd name="connsiteY192" fmla="*/ 1329406 h 1988156"/>
              <a:gd name="connsiteX193" fmla="*/ 1727315 w 1965160"/>
              <a:gd name="connsiteY193" fmla="*/ 1463347 h 1988156"/>
              <a:gd name="connsiteX194" fmla="*/ 1669694 w 1965160"/>
              <a:gd name="connsiteY194" fmla="*/ 1433993 h 1988156"/>
              <a:gd name="connsiteX195" fmla="*/ 1670564 w 1965160"/>
              <a:gd name="connsiteY195" fmla="*/ 1404856 h 1988156"/>
              <a:gd name="connsiteX196" fmla="*/ 1677957 w 1965160"/>
              <a:gd name="connsiteY196" fmla="*/ 1375502 h 1988156"/>
              <a:gd name="connsiteX197" fmla="*/ 1581197 w 1965160"/>
              <a:gd name="connsiteY197" fmla="*/ 1325057 h 1988156"/>
              <a:gd name="connsiteX198" fmla="*/ 1518141 w 1965160"/>
              <a:gd name="connsiteY198" fmla="*/ 1419424 h 1988156"/>
              <a:gd name="connsiteX199" fmla="*/ 1729489 w 1965160"/>
              <a:gd name="connsiteY199" fmla="*/ 1596852 h 1988156"/>
              <a:gd name="connsiteX200" fmla="*/ 1756016 w 1965160"/>
              <a:gd name="connsiteY200" fmla="*/ 1578805 h 1988156"/>
              <a:gd name="connsiteX201" fmla="*/ 1768845 w 1965160"/>
              <a:gd name="connsiteY201" fmla="*/ 1578371 h 1988156"/>
              <a:gd name="connsiteX202" fmla="*/ 1769932 w 1965160"/>
              <a:gd name="connsiteY202" fmla="*/ 1590112 h 1988156"/>
              <a:gd name="connsiteX203" fmla="*/ 1706441 w 1965160"/>
              <a:gd name="connsiteY203" fmla="*/ 1665563 h 1988156"/>
              <a:gd name="connsiteX204" fmla="*/ 1694699 w 1965160"/>
              <a:gd name="connsiteY204" fmla="*/ 1665780 h 1988156"/>
              <a:gd name="connsiteX205" fmla="*/ 1693177 w 1965160"/>
              <a:gd name="connsiteY205" fmla="*/ 1654038 h 1988156"/>
              <a:gd name="connsiteX206" fmla="*/ 1706441 w 1965160"/>
              <a:gd name="connsiteY206" fmla="*/ 1623814 h 1988156"/>
              <a:gd name="connsiteX207" fmla="*/ 1495092 w 1965160"/>
              <a:gd name="connsiteY207" fmla="*/ 1446386 h 1988156"/>
              <a:gd name="connsiteX208" fmla="*/ 1413119 w 1965160"/>
              <a:gd name="connsiteY208" fmla="*/ 1524881 h 1988156"/>
              <a:gd name="connsiteX209" fmla="*/ 1479220 w 1965160"/>
              <a:gd name="connsiteY209" fmla="*/ 1610986 h 1988156"/>
              <a:gd name="connsiteX210" fmla="*/ 1512923 w 1965160"/>
              <a:gd name="connsiteY210" fmla="*/ 1597505 h 1988156"/>
              <a:gd name="connsiteX211" fmla="*/ 1547060 w 1965160"/>
              <a:gd name="connsiteY211" fmla="*/ 1593591 h 1988156"/>
              <a:gd name="connsiteX212" fmla="*/ 1577501 w 1965160"/>
              <a:gd name="connsiteY212" fmla="*/ 1631425 h 1988156"/>
              <a:gd name="connsiteX213" fmla="*/ 1573152 w 1965160"/>
              <a:gd name="connsiteY213" fmla="*/ 1648167 h 1988156"/>
              <a:gd name="connsiteX214" fmla="*/ 1460086 w 1965160"/>
              <a:gd name="connsiteY214" fmla="*/ 1732750 h 1988156"/>
              <a:gd name="connsiteX215" fmla="*/ 1419860 w 1965160"/>
              <a:gd name="connsiteY215" fmla="*/ 1680565 h 1988156"/>
              <a:gd name="connsiteX216" fmla="*/ 1449431 w 1965160"/>
              <a:gd name="connsiteY216" fmla="*/ 1630555 h 1988156"/>
              <a:gd name="connsiteX217" fmla="*/ 1384852 w 1965160"/>
              <a:gd name="connsiteY217" fmla="*/ 1546190 h 1988156"/>
              <a:gd name="connsiteX218" fmla="*/ 1287876 w 1965160"/>
              <a:gd name="connsiteY218" fmla="*/ 1605115 h 1988156"/>
              <a:gd name="connsiteX219" fmla="*/ 1404639 w 1965160"/>
              <a:gd name="connsiteY219" fmla="*/ 1855384 h 1988156"/>
              <a:gd name="connsiteX220" fmla="*/ 1435950 w 1965160"/>
              <a:gd name="connsiteY220" fmla="*/ 1849948 h 1988156"/>
              <a:gd name="connsiteX221" fmla="*/ 1447691 w 1965160"/>
              <a:gd name="connsiteY221" fmla="*/ 1854732 h 1988156"/>
              <a:gd name="connsiteX222" fmla="*/ 1443778 w 1965160"/>
              <a:gd name="connsiteY222" fmla="*/ 1866909 h 1988156"/>
              <a:gd name="connsiteX223" fmla="*/ 1370067 w 1965160"/>
              <a:gd name="connsiteY223" fmla="*/ 1906047 h 1988156"/>
              <a:gd name="connsiteX224" fmla="*/ 1352889 w 1965160"/>
              <a:gd name="connsiteY224" fmla="*/ 1908004 h 1988156"/>
              <a:gd name="connsiteX225" fmla="*/ 1346149 w 1965160"/>
              <a:gd name="connsiteY225" fmla="*/ 1893653 h 1988156"/>
              <a:gd name="connsiteX226" fmla="*/ 1372242 w 1965160"/>
              <a:gd name="connsiteY226" fmla="*/ 1869735 h 1988156"/>
              <a:gd name="connsiteX227" fmla="*/ 1255696 w 1965160"/>
              <a:gd name="connsiteY227" fmla="*/ 1619900 h 1988156"/>
              <a:gd name="connsiteX228" fmla="*/ 1148064 w 1965160"/>
              <a:gd name="connsiteY228" fmla="*/ 1656430 h 1988156"/>
              <a:gd name="connsiteX229" fmla="*/ 1171113 w 1965160"/>
              <a:gd name="connsiteY229" fmla="*/ 1761017 h 1988156"/>
              <a:gd name="connsiteX230" fmla="*/ 1220471 w 1965160"/>
              <a:gd name="connsiteY230" fmla="*/ 1766887 h 1988156"/>
              <a:gd name="connsiteX231" fmla="*/ 1230690 w 1965160"/>
              <a:gd name="connsiteY231" fmla="*/ 1770149 h 1988156"/>
              <a:gd name="connsiteX232" fmla="*/ 1244388 w 1965160"/>
              <a:gd name="connsiteY232" fmla="*/ 1832119 h 1988156"/>
              <a:gd name="connsiteX233" fmla="*/ 1152630 w 1965160"/>
              <a:gd name="connsiteY233" fmla="*/ 1870822 h 1988156"/>
              <a:gd name="connsiteX234" fmla="*/ 1101533 w 1965160"/>
              <a:gd name="connsiteY234" fmla="*/ 1864517 h 1988156"/>
              <a:gd name="connsiteX235" fmla="*/ 1087400 w 1965160"/>
              <a:gd name="connsiteY235" fmla="*/ 1801460 h 1988156"/>
              <a:gd name="connsiteX236" fmla="*/ 1136105 w 1965160"/>
              <a:gd name="connsiteY236" fmla="*/ 1767975 h 1988156"/>
              <a:gd name="connsiteX237" fmla="*/ 1113057 w 1965160"/>
              <a:gd name="connsiteY237" fmla="*/ 1664258 h 1988156"/>
              <a:gd name="connsiteX238" fmla="*/ 1001295 w 1965160"/>
              <a:gd name="connsiteY238" fmla="*/ 1676216 h 1988156"/>
              <a:gd name="connsiteX239" fmla="*/ 1001295 w 1965160"/>
              <a:gd name="connsiteY239" fmla="*/ 1952796 h 1988156"/>
              <a:gd name="connsiteX240" fmla="*/ 1031301 w 1965160"/>
              <a:gd name="connsiteY240" fmla="*/ 1961275 h 1988156"/>
              <a:gd name="connsiteX241" fmla="*/ 1041085 w 1965160"/>
              <a:gd name="connsiteY241" fmla="*/ 1970408 h 1988156"/>
              <a:gd name="connsiteX242" fmla="*/ 1031519 w 1965160"/>
              <a:gd name="connsiteY242" fmla="*/ 1979758 h 1988156"/>
              <a:gd name="connsiteX243" fmla="*/ 933672 w 1965160"/>
              <a:gd name="connsiteY243" fmla="*/ 1979758 h 1988156"/>
              <a:gd name="connsiteX244" fmla="*/ 924974 w 1965160"/>
              <a:gd name="connsiteY244" fmla="*/ 1970191 h 1988156"/>
              <a:gd name="connsiteX245" fmla="*/ 933455 w 1965160"/>
              <a:gd name="connsiteY245" fmla="*/ 1961710 h 1988156"/>
              <a:gd name="connsiteX246" fmla="*/ 964983 w 1965160"/>
              <a:gd name="connsiteY246" fmla="*/ 1953883 h 1988156"/>
              <a:gd name="connsiteX247" fmla="*/ 964983 w 1965160"/>
              <a:gd name="connsiteY247" fmla="*/ 1678391 h 1988156"/>
              <a:gd name="connsiteX248" fmla="*/ 824954 w 1965160"/>
              <a:gd name="connsiteY248" fmla="*/ 1660344 h 1988156"/>
              <a:gd name="connsiteX249" fmla="*/ 797340 w 1965160"/>
              <a:gd name="connsiteY249" fmla="*/ 1764713 h 1988156"/>
              <a:gd name="connsiteX250" fmla="*/ 821475 w 1965160"/>
              <a:gd name="connsiteY250" fmla="*/ 1777760 h 1988156"/>
              <a:gd name="connsiteX251" fmla="*/ 853656 w 1965160"/>
              <a:gd name="connsiteY251" fmla="*/ 1809288 h 1988156"/>
              <a:gd name="connsiteX252" fmla="*/ 841261 w 1965160"/>
              <a:gd name="connsiteY252" fmla="*/ 1854297 h 1988156"/>
              <a:gd name="connsiteX253" fmla="*/ 798862 w 1965160"/>
              <a:gd name="connsiteY253" fmla="*/ 1865387 h 1988156"/>
              <a:gd name="connsiteX254" fmla="*/ 703842 w 1965160"/>
              <a:gd name="connsiteY254" fmla="*/ 1837120 h 1988156"/>
              <a:gd name="connsiteX255" fmla="*/ 683838 w 1965160"/>
              <a:gd name="connsiteY255" fmla="*/ 1817550 h 1988156"/>
              <a:gd name="connsiteX256" fmla="*/ 697971 w 1965160"/>
              <a:gd name="connsiteY256" fmla="*/ 1763191 h 1988156"/>
              <a:gd name="connsiteX257" fmla="*/ 729282 w 1965160"/>
              <a:gd name="connsiteY257" fmla="*/ 1755581 h 1988156"/>
              <a:gd name="connsiteX258" fmla="*/ 763202 w 1965160"/>
              <a:gd name="connsiteY258" fmla="*/ 1755363 h 1988156"/>
              <a:gd name="connsiteX259" fmla="*/ 790816 w 1965160"/>
              <a:gd name="connsiteY259" fmla="*/ 1651646 h 1988156"/>
              <a:gd name="connsiteX260" fmla="*/ 656006 w 1965160"/>
              <a:gd name="connsiteY260" fmla="*/ 1595983 h 1988156"/>
              <a:gd name="connsiteX261" fmla="*/ 518587 w 1965160"/>
              <a:gd name="connsiteY261" fmla="*/ 1834076 h 1988156"/>
              <a:gd name="connsiteX262" fmla="*/ 541852 w 1965160"/>
              <a:gd name="connsiteY262" fmla="*/ 1858863 h 1988156"/>
              <a:gd name="connsiteX263" fmla="*/ 544027 w 1965160"/>
              <a:gd name="connsiteY263" fmla="*/ 1869517 h 1988156"/>
              <a:gd name="connsiteX264" fmla="*/ 533807 w 1965160"/>
              <a:gd name="connsiteY264" fmla="*/ 1873214 h 1988156"/>
              <a:gd name="connsiteX265" fmla="*/ 510759 w 1965160"/>
              <a:gd name="connsiteY265" fmla="*/ 1867996 h 1988156"/>
              <a:gd name="connsiteX266" fmla="*/ 449876 w 1965160"/>
              <a:gd name="connsiteY266" fmla="*/ 1827552 h 1988156"/>
              <a:gd name="connsiteX267" fmla="*/ 444223 w 1965160"/>
              <a:gd name="connsiteY267" fmla="*/ 1812114 h 1988156"/>
              <a:gd name="connsiteX268" fmla="*/ 460096 w 1965160"/>
              <a:gd name="connsiteY268" fmla="*/ 1809288 h 1988156"/>
              <a:gd name="connsiteX269" fmla="*/ 487711 w 1965160"/>
              <a:gd name="connsiteY269" fmla="*/ 1816680 h 1988156"/>
              <a:gd name="connsiteX270" fmla="*/ 626000 w 1965160"/>
              <a:gd name="connsiteY270" fmla="*/ 1577283 h 1988156"/>
              <a:gd name="connsiteX271" fmla="*/ 534459 w 1965160"/>
              <a:gd name="connsiteY271" fmla="*/ 1510095 h 1988156"/>
              <a:gd name="connsiteX272" fmla="*/ 461183 w 1965160"/>
              <a:gd name="connsiteY272" fmla="*/ 1589894 h 1988156"/>
              <a:gd name="connsiteX273" fmla="*/ 483144 w 1965160"/>
              <a:gd name="connsiteY273" fmla="*/ 1627946 h 1988156"/>
              <a:gd name="connsiteX274" fmla="*/ 489233 w 1965160"/>
              <a:gd name="connsiteY274" fmla="*/ 1662518 h 1988156"/>
              <a:gd name="connsiteX275" fmla="*/ 462053 w 1965160"/>
              <a:gd name="connsiteY275" fmla="*/ 1689915 h 1988156"/>
              <a:gd name="connsiteX276" fmla="*/ 434221 w 1965160"/>
              <a:gd name="connsiteY276" fmla="*/ 1687523 h 1988156"/>
              <a:gd name="connsiteX277" fmla="*/ 336592 w 1965160"/>
              <a:gd name="connsiteY277" fmla="*/ 1589677 h 1988156"/>
              <a:gd name="connsiteX278" fmla="*/ 379645 w 1965160"/>
              <a:gd name="connsiteY278" fmla="*/ 1544015 h 1988156"/>
              <a:gd name="connsiteX279" fmla="*/ 436396 w 1965160"/>
              <a:gd name="connsiteY279" fmla="*/ 1564454 h 1988156"/>
              <a:gd name="connsiteX280" fmla="*/ 508149 w 1965160"/>
              <a:gd name="connsiteY280" fmla="*/ 1486177 h 1988156"/>
              <a:gd name="connsiteX281" fmla="*/ 433134 w 1965160"/>
              <a:gd name="connsiteY281" fmla="*/ 1400725 h 1988156"/>
              <a:gd name="connsiteX282" fmla="*/ 206783 w 1965160"/>
              <a:gd name="connsiteY282" fmla="*/ 1559235 h 1988156"/>
              <a:gd name="connsiteX283" fmla="*/ 217002 w 1965160"/>
              <a:gd name="connsiteY283" fmla="*/ 1589024 h 1988156"/>
              <a:gd name="connsiteX284" fmla="*/ 215045 w 1965160"/>
              <a:gd name="connsiteY284" fmla="*/ 1602288 h 1988156"/>
              <a:gd name="connsiteX285" fmla="*/ 201130 w 1965160"/>
              <a:gd name="connsiteY285" fmla="*/ 1599462 h 1988156"/>
              <a:gd name="connsiteX286" fmla="*/ 146118 w 1965160"/>
              <a:gd name="connsiteY286" fmla="*/ 1519880 h 1988156"/>
              <a:gd name="connsiteX287" fmla="*/ 148728 w 1965160"/>
              <a:gd name="connsiteY287" fmla="*/ 1508356 h 1988156"/>
              <a:gd name="connsiteX288" fmla="*/ 160469 w 1965160"/>
              <a:gd name="connsiteY288" fmla="*/ 1509660 h 1988156"/>
              <a:gd name="connsiteX289" fmla="*/ 186344 w 1965160"/>
              <a:gd name="connsiteY289" fmla="*/ 1530316 h 1988156"/>
              <a:gd name="connsiteX290" fmla="*/ 412695 w 1965160"/>
              <a:gd name="connsiteY290" fmla="*/ 1371806 h 1988156"/>
              <a:gd name="connsiteX291" fmla="*/ 358118 w 1965160"/>
              <a:gd name="connsiteY291" fmla="*/ 1272437 h 1988156"/>
              <a:gd name="connsiteX292" fmla="*/ 259837 w 1965160"/>
              <a:gd name="connsiteY292" fmla="*/ 1313098 h 1988156"/>
              <a:gd name="connsiteX293" fmla="*/ 260490 w 1965160"/>
              <a:gd name="connsiteY293" fmla="*/ 1371371 h 1988156"/>
              <a:gd name="connsiteX294" fmla="*/ 200260 w 1965160"/>
              <a:gd name="connsiteY294" fmla="*/ 1397246 h 1988156"/>
              <a:gd name="connsiteX295" fmla="*/ 145901 w 1965160"/>
              <a:gd name="connsiteY295" fmla="*/ 1306575 h 1988156"/>
              <a:gd name="connsiteX296" fmla="*/ 146118 w 1965160"/>
              <a:gd name="connsiteY296" fmla="*/ 1258304 h 1988156"/>
              <a:gd name="connsiteX297" fmla="*/ 199825 w 1965160"/>
              <a:gd name="connsiteY297" fmla="*/ 1235691 h 1988156"/>
              <a:gd name="connsiteX298" fmla="*/ 236137 w 1965160"/>
              <a:gd name="connsiteY298" fmla="*/ 1270915 h 1988156"/>
              <a:gd name="connsiteX299" fmla="*/ 243312 w 1965160"/>
              <a:gd name="connsiteY299" fmla="*/ 1282004 h 1988156"/>
              <a:gd name="connsiteX300" fmla="*/ 344638 w 1965160"/>
              <a:gd name="connsiteY300" fmla="*/ 1240040 h 1988156"/>
              <a:gd name="connsiteX301" fmla="*/ 312674 w 1965160"/>
              <a:gd name="connsiteY301" fmla="*/ 1130886 h 1988156"/>
              <a:gd name="connsiteX302" fmla="*/ 40444 w 1965160"/>
              <a:gd name="connsiteY302" fmla="*/ 1178940 h 1988156"/>
              <a:gd name="connsiteX303" fmla="*/ 36748 w 1965160"/>
              <a:gd name="connsiteY303" fmla="*/ 1212425 h 1988156"/>
              <a:gd name="connsiteX304" fmla="*/ 30007 w 1965160"/>
              <a:gd name="connsiteY304" fmla="*/ 1220905 h 1988156"/>
              <a:gd name="connsiteX305" fmla="*/ 19570 w 1965160"/>
              <a:gd name="connsiteY305" fmla="*/ 1215034 h 1988156"/>
              <a:gd name="connsiteX306" fmla="*/ 2393 w 1965160"/>
              <a:gd name="connsiteY306" fmla="*/ 1116753 h 1988156"/>
              <a:gd name="connsiteX307" fmla="*/ 9351 w 1965160"/>
              <a:gd name="connsiteY307" fmla="*/ 1108273 h 1988156"/>
              <a:gd name="connsiteX308" fmla="*/ 19570 w 1965160"/>
              <a:gd name="connsiteY308" fmla="*/ 1114144 h 1988156"/>
              <a:gd name="connsiteX309" fmla="*/ 34356 w 1965160"/>
              <a:gd name="connsiteY309" fmla="*/ 1143933 h 1988156"/>
              <a:gd name="connsiteX310" fmla="*/ 306368 w 1965160"/>
              <a:gd name="connsiteY310" fmla="*/ 1096097 h 1988156"/>
              <a:gd name="connsiteX311" fmla="*/ 298976 w 1965160"/>
              <a:gd name="connsiteY311" fmla="*/ 982813 h 1988156"/>
              <a:gd name="connsiteX312" fmla="*/ 189605 w 1965160"/>
              <a:gd name="connsiteY312" fmla="*/ 978029 h 1988156"/>
              <a:gd name="connsiteX313" fmla="*/ 184170 w 1965160"/>
              <a:gd name="connsiteY313" fmla="*/ 998250 h 1988156"/>
              <a:gd name="connsiteX314" fmla="*/ 166774 w 1965160"/>
              <a:gd name="connsiteY314" fmla="*/ 1033910 h 1988156"/>
              <a:gd name="connsiteX315" fmla="*/ 104587 w 1965160"/>
              <a:gd name="connsiteY315" fmla="*/ 1031736 h 1988156"/>
              <a:gd name="connsiteX316" fmla="*/ 87193 w 1965160"/>
              <a:gd name="connsiteY316" fmla="*/ 970853 h 1988156"/>
              <a:gd name="connsiteX317" fmla="*/ 99370 w 1965160"/>
              <a:gd name="connsiteY317" fmla="*/ 902143 h 1988156"/>
              <a:gd name="connsiteX318" fmla="*/ 113503 w 1965160"/>
              <a:gd name="connsiteY318" fmla="*/ 879095 h 1988156"/>
              <a:gd name="connsiteX319" fmla="*/ 171341 w 1965160"/>
              <a:gd name="connsiteY319" fmla="*/ 882357 h 1988156"/>
              <a:gd name="connsiteX320" fmla="*/ 188735 w 1965160"/>
              <a:gd name="connsiteY320" fmla="*/ 927366 h 1988156"/>
              <a:gd name="connsiteX321" fmla="*/ 191127 w 1965160"/>
              <a:gd name="connsiteY321" fmla="*/ 942369 h 1988156"/>
              <a:gd name="connsiteX322" fmla="*/ 300498 w 1965160"/>
              <a:gd name="connsiteY322" fmla="*/ 947370 h 1988156"/>
              <a:gd name="connsiteX323" fmla="*/ 317893 w 1965160"/>
              <a:gd name="connsiteY323" fmla="*/ 834956 h 1988156"/>
              <a:gd name="connsiteX324" fmla="*/ 51098 w 1965160"/>
              <a:gd name="connsiteY324" fmla="*/ 763419 h 1988156"/>
              <a:gd name="connsiteX325" fmla="*/ 34139 w 1965160"/>
              <a:gd name="connsiteY325" fmla="*/ 791468 h 1988156"/>
              <a:gd name="connsiteX326" fmla="*/ 23701 w 1965160"/>
              <a:gd name="connsiteY326" fmla="*/ 797122 h 1988156"/>
              <a:gd name="connsiteX327" fmla="*/ 17178 w 1965160"/>
              <a:gd name="connsiteY327" fmla="*/ 787554 h 1988156"/>
              <a:gd name="connsiteX328" fmla="*/ 42184 w 1965160"/>
              <a:gd name="connsiteY328" fmla="*/ 692318 h 1988156"/>
              <a:gd name="connsiteX329" fmla="*/ 53708 w 1965160"/>
              <a:gd name="connsiteY329" fmla="*/ 686881 h 1988156"/>
              <a:gd name="connsiteX330" fmla="*/ 59796 w 1965160"/>
              <a:gd name="connsiteY330" fmla="*/ 697101 h 1988156"/>
              <a:gd name="connsiteX331" fmla="*/ 60013 w 1965160"/>
              <a:gd name="connsiteY331" fmla="*/ 729282 h 1988156"/>
              <a:gd name="connsiteX332" fmla="*/ 327243 w 1965160"/>
              <a:gd name="connsiteY332" fmla="*/ 800166 h 1988156"/>
              <a:gd name="connsiteX333" fmla="*/ 368338 w 1965160"/>
              <a:gd name="connsiteY333" fmla="*/ 694274 h 1988156"/>
              <a:gd name="connsiteX334" fmla="*/ 273318 w 1965160"/>
              <a:gd name="connsiteY334" fmla="*/ 644699 h 1988156"/>
              <a:gd name="connsiteX335" fmla="*/ 235485 w 1965160"/>
              <a:gd name="connsiteY335" fmla="*/ 679923 h 1988156"/>
              <a:gd name="connsiteX336" fmla="*/ 205478 w 1965160"/>
              <a:gd name="connsiteY336" fmla="*/ 691013 h 1988156"/>
              <a:gd name="connsiteX337" fmla="*/ 171776 w 1965160"/>
              <a:gd name="connsiteY337" fmla="*/ 655788 h 1988156"/>
              <a:gd name="connsiteX338" fmla="*/ 230918 w 1965160"/>
              <a:gd name="connsiteY338" fmla="*/ 529675 h 1988156"/>
              <a:gd name="connsiteX339" fmla="*/ 278319 w 1965160"/>
              <a:gd name="connsiteY339" fmla="*/ 521847 h 1988156"/>
              <a:gd name="connsiteX340" fmla="*/ 296802 w 1965160"/>
              <a:gd name="connsiteY340" fmla="*/ 567726 h 1988156"/>
              <a:gd name="connsiteX341" fmla="*/ 288974 w 1965160"/>
              <a:gd name="connsiteY341" fmla="*/ 612953 h 1988156"/>
              <a:gd name="connsiteX342" fmla="*/ 384646 w 1965160"/>
              <a:gd name="connsiteY342" fmla="*/ 662964 h 1988156"/>
              <a:gd name="connsiteX343" fmla="*/ 447919 w 1965160"/>
              <a:gd name="connsiteY343" fmla="*/ 568378 h 1988156"/>
              <a:gd name="connsiteX344" fmla="*/ 236137 w 1965160"/>
              <a:gd name="connsiteY344" fmla="*/ 390733 h 1988156"/>
              <a:gd name="connsiteX345" fmla="*/ 211567 w 1965160"/>
              <a:gd name="connsiteY345" fmla="*/ 407911 h 1988156"/>
              <a:gd name="connsiteX346" fmla="*/ 196346 w 1965160"/>
              <a:gd name="connsiteY346" fmla="*/ 409868 h 1988156"/>
              <a:gd name="connsiteX347" fmla="*/ 195911 w 1965160"/>
              <a:gd name="connsiteY347" fmla="*/ 395517 h 1988156"/>
              <a:gd name="connsiteX348" fmla="*/ 257011 w 1965160"/>
              <a:gd name="connsiteY348" fmla="*/ 323111 h 1988156"/>
              <a:gd name="connsiteX349" fmla="*/ 271144 w 1965160"/>
              <a:gd name="connsiteY349" fmla="*/ 321589 h 1988156"/>
              <a:gd name="connsiteX350" fmla="*/ 271361 w 1965160"/>
              <a:gd name="connsiteY350" fmla="*/ 335721 h 1988156"/>
              <a:gd name="connsiteX351" fmla="*/ 258750 w 1965160"/>
              <a:gd name="connsiteY351" fmla="*/ 363553 h 1988156"/>
              <a:gd name="connsiteX352" fmla="*/ 470533 w 1965160"/>
              <a:gd name="connsiteY352" fmla="*/ 541199 h 1988156"/>
              <a:gd name="connsiteX353" fmla="*/ 552507 w 1965160"/>
              <a:gd name="connsiteY353" fmla="*/ 462705 h 1988156"/>
              <a:gd name="connsiteX354" fmla="*/ 486841 w 1965160"/>
              <a:gd name="connsiteY354" fmla="*/ 377035 h 1988156"/>
              <a:gd name="connsiteX355" fmla="*/ 444440 w 1965160"/>
              <a:gd name="connsiteY355" fmla="*/ 392255 h 1988156"/>
              <a:gd name="connsiteX356" fmla="*/ 415304 w 1965160"/>
              <a:gd name="connsiteY356" fmla="*/ 393560 h 1988156"/>
              <a:gd name="connsiteX357" fmla="*/ 387689 w 1965160"/>
              <a:gd name="connsiteY357" fmla="*/ 357031 h 1988156"/>
              <a:gd name="connsiteX358" fmla="*/ 407259 w 1965160"/>
              <a:gd name="connsiteY358" fmla="*/ 312891 h 1988156"/>
              <a:gd name="connsiteX359" fmla="*/ 506192 w 1965160"/>
              <a:gd name="connsiteY359" fmla="*/ 254400 h 1988156"/>
              <a:gd name="connsiteX360" fmla="*/ 545331 w 1965160"/>
              <a:gd name="connsiteY360" fmla="*/ 306585 h 1988156"/>
              <a:gd name="connsiteX361" fmla="*/ 515760 w 1965160"/>
              <a:gd name="connsiteY361" fmla="*/ 356596 h 1988156"/>
              <a:gd name="connsiteX362" fmla="*/ 580339 w 1965160"/>
              <a:gd name="connsiteY362" fmla="*/ 440961 h 1988156"/>
              <a:gd name="connsiteX363" fmla="*/ 677315 w 1965160"/>
              <a:gd name="connsiteY363" fmla="*/ 381819 h 1988156"/>
              <a:gd name="connsiteX364" fmla="*/ 560551 w 1965160"/>
              <a:gd name="connsiteY364" fmla="*/ 131549 h 1988156"/>
              <a:gd name="connsiteX365" fmla="*/ 529023 w 1965160"/>
              <a:gd name="connsiteY365" fmla="*/ 136985 h 1988156"/>
              <a:gd name="connsiteX366" fmla="*/ 517282 w 1965160"/>
              <a:gd name="connsiteY366" fmla="*/ 132201 h 1988156"/>
              <a:gd name="connsiteX367" fmla="*/ 521196 w 1965160"/>
              <a:gd name="connsiteY367" fmla="*/ 120025 h 1988156"/>
              <a:gd name="connsiteX368" fmla="*/ 594906 w 1965160"/>
              <a:gd name="connsiteY368" fmla="*/ 80886 h 1988156"/>
              <a:gd name="connsiteX369" fmla="*/ 612084 w 1965160"/>
              <a:gd name="connsiteY369" fmla="*/ 78929 h 1988156"/>
              <a:gd name="connsiteX370" fmla="*/ 618607 w 1965160"/>
              <a:gd name="connsiteY370" fmla="*/ 93280 h 1988156"/>
              <a:gd name="connsiteX371" fmla="*/ 592732 w 1965160"/>
              <a:gd name="connsiteY371" fmla="*/ 116981 h 1988156"/>
              <a:gd name="connsiteX372" fmla="*/ 709278 w 1965160"/>
              <a:gd name="connsiteY372" fmla="*/ 366815 h 1988156"/>
              <a:gd name="connsiteX373" fmla="*/ 816909 w 1965160"/>
              <a:gd name="connsiteY373" fmla="*/ 330286 h 1988156"/>
              <a:gd name="connsiteX374" fmla="*/ 793643 w 1965160"/>
              <a:gd name="connsiteY374" fmla="*/ 225699 h 1988156"/>
              <a:gd name="connsiteX375" fmla="*/ 744720 w 1965160"/>
              <a:gd name="connsiteY375" fmla="*/ 220263 h 1988156"/>
              <a:gd name="connsiteX376" fmla="*/ 735370 w 1965160"/>
              <a:gd name="connsiteY376" fmla="*/ 217436 h 1988156"/>
              <a:gd name="connsiteX377" fmla="*/ 721237 w 1965160"/>
              <a:gd name="connsiteY377" fmla="*/ 153510 h 1988156"/>
              <a:gd name="connsiteX378" fmla="*/ 796253 w 1965160"/>
              <a:gd name="connsiteY378" fmla="*/ 117633 h 1988156"/>
              <a:gd name="connsiteX379" fmla="*/ 861701 w 1965160"/>
              <a:gd name="connsiteY379" fmla="*/ 121330 h 1988156"/>
              <a:gd name="connsiteX380" fmla="*/ 876052 w 1965160"/>
              <a:gd name="connsiteY380" fmla="*/ 186561 h 1988156"/>
              <a:gd name="connsiteX381" fmla="*/ 828433 w 1965160"/>
              <a:gd name="connsiteY381" fmla="*/ 218741 h 1988156"/>
              <a:gd name="connsiteX382" fmla="*/ 851481 w 1965160"/>
              <a:gd name="connsiteY382" fmla="*/ 322458 h 1988156"/>
              <a:gd name="connsiteX383" fmla="*/ 964113 w 1965160"/>
              <a:gd name="connsiteY383" fmla="*/ 310282 h 1988156"/>
              <a:gd name="connsiteX384" fmla="*/ 964113 w 1965160"/>
              <a:gd name="connsiteY384" fmla="*/ 33920 h 1988156"/>
              <a:gd name="connsiteX385" fmla="*/ 933237 w 1965160"/>
              <a:gd name="connsiteY385" fmla="*/ 25222 h 1988156"/>
              <a:gd name="connsiteX386" fmla="*/ 924540 w 1965160"/>
              <a:gd name="connsiteY386" fmla="*/ 15656 h 1988156"/>
              <a:gd name="connsiteX387" fmla="*/ 933020 w 1965160"/>
              <a:gd name="connsiteY387" fmla="*/ 7393 h 1988156"/>
              <a:gd name="connsiteX388" fmla="*/ 978247 w 1965160"/>
              <a:gd name="connsiteY388" fmla="*/ 0 h 19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Lst>
            <a:rect l="l" t="t" r="r" b="b"/>
            <a:pathLst>
              <a:path w="1965160" h="1988156">
                <a:moveTo>
                  <a:pt x="955633" y="1489004"/>
                </a:moveTo>
                <a:cubicBezTo>
                  <a:pt x="963678" y="1489004"/>
                  <a:pt x="969766" y="1495310"/>
                  <a:pt x="969984" y="1503355"/>
                </a:cubicBezTo>
                <a:cubicBezTo>
                  <a:pt x="969984" y="1511618"/>
                  <a:pt x="964330" y="1517924"/>
                  <a:pt x="956068" y="1518141"/>
                </a:cubicBezTo>
                <a:cubicBezTo>
                  <a:pt x="947370" y="1518359"/>
                  <a:pt x="940847" y="1512053"/>
                  <a:pt x="941065" y="1503355"/>
                </a:cubicBezTo>
                <a:cubicBezTo>
                  <a:pt x="941282" y="1495092"/>
                  <a:pt x="947370" y="1489004"/>
                  <a:pt x="955633" y="1489004"/>
                </a:cubicBezTo>
                <a:close/>
                <a:moveTo>
                  <a:pt x="1295921" y="1411813"/>
                </a:moveTo>
                <a:cubicBezTo>
                  <a:pt x="1320926" y="1411813"/>
                  <a:pt x="1341365" y="1432034"/>
                  <a:pt x="1341583" y="1457257"/>
                </a:cubicBezTo>
                <a:cubicBezTo>
                  <a:pt x="1341800" y="1483132"/>
                  <a:pt x="1321796" y="1503354"/>
                  <a:pt x="1296138" y="1503571"/>
                </a:cubicBezTo>
                <a:cubicBezTo>
                  <a:pt x="1270046" y="1503789"/>
                  <a:pt x="1250042" y="1484001"/>
                  <a:pt x="1250042" y="1457909"/>
                </a:cubicBezTo>
                <a:cubicBezTo>
                  <a:pt x="1250042" y="1432034"/>
                  <a:pt x="1270264" y="1411813"/>
                  <a:pt x="1295921" y="1411813"/>
                </a:cubicBezTo>
                <a:close/>
                <a:moveTo>
                  <a:pt x="696232" y="1383764"/>
                </a:moveTo>
                <a:cubicBezTo>
                  <a:pt x="724716" y="1383764"/>
                  <a:pt x="748199" y="1407247"/>
                  <a:pt x="748417" y="1436166"/>
                </a:cubicBezTo>
                <a:cubicBezTo>
                  <a:pt x="748417" y="1465737"/>
                  <a:pt x="725803" y="1488350"/>
                  <a:pt x="696449" y="1488350"/>
                </a:cubicBezTo>
                <a:cubicBezTo>
                  <a:pt x="667313" y="1488350"/>
                  <a:pt x="643830" y="1465302"/>
                  <a:pt x="643830" y="1436383"/>
                </a:cubicBezTo>
                <a:cubicBezTo>
                  <a:pt x="643830" y="1407899"/>
                  <a:pt x="667530" y="1383764"/>
                  <a:pt x="696232" y="1383764"/>
                </a:cubicBezTo>
                <a:close/>
                <a:moveTo>
                  <a:pt x="1101533" y="1309184"/>
                </a:moveTo>
                <a:cubicBezTo>
                  <a:pt x="1117623" y="1309402"/>
                  <a:pt x="1130452" y="1322230"/>
                  <a:pt x="1130452" y="1338103"/>
                </a:cubicBezTo>
                <a:cubicBezTo>
                  <a:pt x="1130670" y="1354193"/>
                  <a:pt x="1116971" y="1367891"/>
                  <a:pt x="1100881" y="1367891"/>
                </a:cubicBezTo>
                <a:cubicBezTo>
                  <a:pt x="1084355" y="1367891"/>
                  <a:pt x="1071527" y="1354628"/>
                  <a:pt x="1071744" y="1338103"/>
                </a:cubicBezTo>
                <a:cubicBezTo>
                  <a:pt x="1071744" y="1321360"/>
                  <a:pt x="1084573" y="1308967"/>
                  <a:pt x="1101533" y="1309184"/>
                </a:cubicBezTo>
                <a:close/>
                <a:moveTo>
                  <a:pt x="515978" y="1247866"/>
                </a:moveTo>
                <a:cubicBezTo>
                  <a:pt x="524241" y="1247866"/>
                  <a:pt x="530547" y="1253737"/>
                  <a:pt x="530764" y="1262000"/>
                </a:cubicBezTo>
                <a:cubicBezTo>
                  <a:pt x="530981" y="1270480"/>
                  <a:pt x="525328" y="1276568"/>
                  <a:pt x="517065" y="1277003"/>
                </a:cubicBezTo>
                <a:cubicBezTo>
                  <a:pt x="508367" y="1277438"/>
                  <a:pt x="501844" y="1271350"/>
                  <a:pt x="501844" y="1262435"/>
                </a:cubicBezTo>
                <a:cubicBezTo>
                  <a:pt x="501844" y="1254172"/>
                  <a:pt x="507932" y="1248083"/>
                  <a:pt x="515978" y="1247866"/>
                </a:cubicBezTo>
                <a:close/>
                <a:moveTo>
                  <a:pt x="1438777" y="1173938"/>
                </a:moveTo>
                <a:cubicBezTo>
                  <a:pt x="1464869" y="1173504"/>
                  <a:pt x="1485308" y="1193508"/>
                  <a:pt x="1485308" y="1219382"/>
                </a:cubicBezTo>
                <a:cubicBezTo>
                  <a:pt x="1485526" y="1245040"/>
                  <a:pt x="1465086" y="1265913"/>
                  <a:pt x="1439646" y="1265913"/>
                </a:cubicBezTo>
                <a:cubicBezTo>
                  <a:pt x="1414859" y="1265913"/>
                  <a:pt x="1393985" y="1245475"/>
                  <a:pt x="1393550" y="1220687"/>
                </a:cubicBezTo>
                <a:cubicBezTo>
                  <a:pt x="1393333" y="1194812"/>
                  <a:pt x="1412902" y="1174373"/>
                  <a:pt x="1438777" y="1173938"/>
                </a:cubicBezTo>
                <a:close/>
                <a:moveTo>
                  <a:pt x="880618" y="1069134"/>
                </a:moveTo>
                <a:cubicBezTo>
                  <a:pt x="922148" y="1069352"/>
                  <a:pt x="955416" y="1103054"/>
                  <a:pt x="955633" y="1144584"/>
                </a:cubicBezTo>
                <a:cubicBezTo>
                  <a:pt x="955633" y="1185898"/>
                  <a:pt x="921930" y="1219817"/>
                  <a:pt x="880618" y="1220034"/>
                </a:cubicBezTo>
                <a:cubicBezTo>
                  <a:pt x="839740" y="1220252"/>
                  <a:pt x="805167" y="1186115"/>
                  <a:pt x="804732" y="1145019"/>
                </a:cubicBezTo>
                <a:cubicBezTo>
                  <a:pt x="804297" y="1103489"/>
                  <a:pt x="838870" y="1068917"/>
                  <a:pt x="880618" y="1069134"/>
                </a:cubicBezTo>
                <a:close/>
                <a:moveTo>
                  <a:pt x="622738" y="1052826"/>
                </a:moveTo>
                <a:cubicBezTo>
                  <a:pt x="648613" y="1052609"/>
                  <a:pt x="669270" y="1072830"/>
                  <a:pt x="669487" y="1098270"/>
                </a:cubicBezTo>
                <a:cubicBezTo>
                  <a:pt x="669705" y="1123928"/>
                  <a:pt x="649265" y="1144367"/>
                  <a:pt x="623608" y="1144367"/>
                </a:cubicBezTo>
                <a:cubicBezTo>
                  <a:pt x="597516" y="1144367"/>
                  <a:pt x="577729" y="1124580"/>
                  <a:pt x="577729" y="1098487"/>
                </a:cubicBezTo>
                <a:cubicBezTo>
                  <a:pt x="577729" y="1073047"/>
                  <a:pt x="597516" y="1053044"/>
                  <a:pt x="622738" y="1052826"/>
                </a:cubicBezTo>
                <a:close/>
                <a:moveTo>
                  <a:pt x="1539667" y="979333"/>
                </a:moveTo>
                <a:cubicBezTo>
                  <a:pt x="1547712" y="979333"/>
                  <a:pt x="1554888" y="986944"/>
                  <a:pt x="1554453" y="994771"/>
                </a:cubicBezTo>
                <a:cubicBezTo>
                  <a:pt x="1554018" y="1002381"/>
                  <a:pt x="1547060" y="1009122"/>
                  <a:pt x="1539450" y="1009122"/>
                </a:cubicBezTo>
                <a:cubicBezTo>
                  <a:pt x="1531404" y="1009122"/>
                  <a:pt x="1524229" y="1001512"/>
                  <a:pt x="1524664" y="993684"/>
                </a:cubicBezTo>
                <a:cubicBezTo>
                  <a:pt x="1525099" y="985857"/>
                  <a:pt x="1532274" y="979116"/>
                  <a:pt x="1539667" y="979333"/>
                </a:cubicBezTo>
                <a:close/>
                <a:moveTo>
                  <a:pt x="1208730" y="952154"/>
                </a:moveTo>
                <a:cubicBezTo>
                  <a:pt x="1273743" y="952371"/>
                  <a:pt x="1326145" y="1004991"/>
                  <a:pt x="1326145" y="1069787"/>
                </a:cubicBezTo>
                <a:cubicBezTo>
                  <a:pt x="1325928" y="1134366"/>
                  <a:pt x="1272874" y="1186985"/>
                  <a:pt x="1208295" y="1186768"/>
                </a:cubicBezTo>
                <a:cubicBezTo>
                  <a:pt x="1143281" y="1186550"/>
                  <a:pt x="1091314" y="1134366"/>
                  <a:pt x="1091314" y="1069135"/>
                </a:cubicBezTo>
                <a:cubicBezTo>
                  <a:pt x="1091314" y="1003904"/>
                  <a:pt x="1143499" y="951936"/>
                  <a:pt x="1208730" y="952154"/>
                </a:cubicBezTo>
                <a:close/>
                <a:moveTo>
                  <a:pt x="436394" y="826041"/>
                </a:moveTo>
                <a:cubicBezTo>
                  <a:pt x="452920" y="825606"/>
                  <a:pt x="465966" y="838435"/>
                  <a:pt x="465966" y="855177"/>
                </a:cubicBezTo>
                <a:cubicBezTo>
                  <a:pt x="465966" y="871702"/>
                  <a:pt x="453137" y="884966"/>
                  <a:pt x="436829" y="884966"/>
                </a:cubicBezTo>
                <a:cubicBezTo>
                  <a:pt x="420739" y="884966"/>
                  <a:pt x="407259" y="871050"/>
                  <a:pt x="407476" y="854959"/>
                </a:cubicBezTo>
                <a:cubicBezTo>
                  <a:pt x="407694" y="839087"/>
                  <a:pt x="420522" y="826258"/>
                  <a:pt x="436394" y="826041"/>
                </a:cubicBezTo>
                <a:close/>
                <a:moveTo>
                  <a:pt x="1441168" y="771681"/>
                </a:moveTo>
                <a:cubicBezTo>
                  <a:pt x="1481829" y="772551"/>
                  <a:pt x="1513791" y="805819"/>
                  <a:pt x="1512922" y="846045"/>
                </a:cubicBezTo>
                <a:cubicBezTo>
                  <a:pt x="1512270" y="886705"/>
                  <a:pt x="1478350" y="918886"/>
                  <a:pt x="1437472" y="918016"/>
                </a:cubicBezTo>
                <a:cubicBezTo>
                  <a:pt x="1398116" y="917146"/>
                  <a:pt x="1365501" y="883444"/>
                  <a:pt x="1366153" y="843871"/>
                </a:cubicBezTo>
                <a:cubicBezTo>
                  <a:pt x="1367023" y="802992"/>
                  <a:pt x="1400291" y="770812"/>
                  <a:pt x="1441168" y="771681"/>
                </a:cubicBezTo>
                <a:close/>
                <a:moveTo>
                  <a:pt x="653833" y="765158"/>
                </a:moveTo>
                <a:cubicBezTo>
                  <a:pt x="662530" y="764723"/>
                  <a:pt x="669488" y="771246"/>
                  <a:pt x="669488" y="779509"/>
                </a:cubicBezTo>
                <a:cubicBezTo>
                  <a:pt x="669488" y="787771"/>
                  <a:pt x="662530" y="794511"/>
                  <a:pt x="654268" y="794294"/>
                </a:cubicBezTo>
                <a:cubicBezTo>
                  <a:pt x="646440" y="794077"/>
                  <a:pt x="639916" y="787554"/>
                  <a:pt x="639699" y="779944"/>
                </a:cubicBezTo>
                <a:cubicBezTo>
                  <a:pt x="639699" y="772333"/>
                  <a:pt x="646005" y="765592"/>
                  <a:pt x="653833" y="765158"/>
                </a:cubicBezTo>
                <a:close/>
                <a:moveTo>
                  <a:pt x="851481" y="764941"/>
                </a:moveTo>
                <a:cubicBezTo>
                  <a:pt x="867353" y="765158"/>
                  <a:pt x="880400" y="778204"/>
                  <a:pt x="880400" y="794077"/>
                </a:cubicBezTo>
                <a:cubicBezTo>
                  <a:pt x="880617" y="810168"/>
                  <a:pt x="867136" y="823865"/>
                  <a:pt x="851046" y="823865"/>
                </a:cubicBezTo>
                <a:cubicBezTo>
                  <a:pt x="834956" y="823865"/>
                  <a:pt x="821692" y="810602"/>
                  <a:pt x="821692" y="794077"/>
                </a:cubicBezTo>
                <a:cubicBezTo>
                  <a:pt x="821692" y="777552"/>
                  <a:pt x="834956" y="764506"/>
                  <a:pt x="851481" y="764941"/>
                </a:cubicBezTo>
                <a:close/>
                <a:moveTo>
                  <a:pt x="1132626" y="718844"/>
                </a:moveTo>
                <a:cubicBezTo>
                  <a:pt x="1158066" y="719062"/>
                  <a:pt x="1178505" y="739935"/>
                  <a:pt x="1178288" y="765593"/>
                </a:cubicBezTo>
                <a:cubicBezTo>
                  <a:pt x="1178070" y="790380"/>
                  <a:pt x="1157631" y="811036"/>
                  <a:pt x="1132626" y="811254"/>
                </a:cubicBezTo>
                <a:cubicBezTo>
                  <a:pt x="1107621" y="811471"/>
                  <a:pt x="1086747" y="790598"/>
                  <a:pt x="1086747" y="764940"/>
                </a:cubicBezTo>
                <a:cubicBezTo>
                  <a:pt x="1086747" y="739283"/>
                  <a:pt x="1107403" y="718627"/>
                  <a:pt x="1132626" y="718844"/>
                </a:cubicBezTo>
                <a:close/>
                <a:moveTo>
                  <a:pt x="1281571" y="617084"/>
                </a:moveTo>
                <a:cubicBezTo>
                  <a:pt x="1289616" y="617301"/>
                  <a:pt x="1295922" y="624042"/>
                  <a:pt x="1295704" y="631870"/>
                </a:cubicBezTo>
                <a:cubicBezTo>
                  <a:pt x="1295487" y="639915"/>
                  <a:pt x="1288094" y="646873"/>
                  <a:pt x="1280049" y="646438"/>
                </a:cubicBezTo>
                <a:cubicBezTo>
                  <a:pt x="1272438" y="646003"/>
                  <a:pt x="1265915" y="639045"/>
                  <a:pt x="1265915" y="631435"/>
                </a:cubicBezTo>
                <a:cubicBezTo>
                  <a:pt x="1266132" y="623172"/>
                  <a:pt x="1273526" y="616431"/>
                  <a:pt x="1281571" y="617084"/>
                </a:cubicBezTo>
                <a:close/>
                <a:moveTo>
                  <a:pt x="694493" y="570770"/>
                </a:moveTo>
                <a:cubicBezTo>
                  <a:pt x="736241" y="571422"/>
                  <a:pt x="770813" y="607299"/>
                  <a:pt x="769074" y="647959"/>
                </a:cubicBezTo>
                <a:cubicBezTo>
                  <a:pt x="767552" y="689707"/>
                  <a:pt x="733197" y="722540"/>
                  <a:pt x="692318" y="721452"/>
                </a:cubicBezTo>
                <a:cubicBezTo>
                  <a:pt x="650571" y="720365"/>
                  <a:pt x="617086" y="685576"/>
                  <a:pt x="618173" y="645133"/>
                </a:cubicBezTo>
                <a:cubicBezTo>
                  <a:pt x="619478" y="603385"/>
                  <a:pt x="653615" y="570117"/>
                  <a:pt x="694493" y="570770"/>
                </a:cubicBezTo>
                <a:close/>
                <a:moveTo>
                  <a:pt x="1027605" y="393776"/>
                </a:moveTo>
                <a:cubicBezTo>
                  <a:pt x="1068266" y="393993"/>
                  <a:pt x="1100446" y="425957"/>
                  <a:pt x="1100663" y="466618"/>
                </a:cubicBezTo>
                <a:cubicBezTo>
                  <a:pt x="1100881" y="507495"/>
                  <a:pt x="1068918" y="539893"/>
                  <a:pt x="1028257" y="539893"/>
                </a:cubicBezTo>
                <a:cubicBezTo>
                  <a:pt x="987379" y="540111"/>
                  <a:pt x="954764" y="508147"/>
                  <a:pt x="954546" y="467705"/>
                </a:cubicBezTo>
                <a:cubicBezTo>
                  <a:pt x="954329" y="426174"/>
                  <a:pt x="986510" y="393776"/>
                  <a:pt x="1027605" y="393776"/>
                </a:cubicBezTo>
                <a:close/>
                <a:moveTo>
                  <a:pt x="984335" y="345724"/>
                </a:moveTo>
                <a:cubicBezTo>
                  <a:pt x="624913" y="345506"/>
                  <a:pt x="334418" y="635349"/>
                  <a:pt x="334418" y="993901"/>
                </a:cubicBezTo>
                <a:cubicBezTo>
                  <a:pt x="334635" y="1352237"/>
                  <a:pt x="624043" y="1642514"/>
                  <a:pt x="981508" y="1642514"/>
                </a:cubicBezTo>
                <a:cubicBezTo>
                  <a:pt x="1341583" y="1642514"/>
                  <a:pt x="1631208" y="1353542"/>
                  <a:pt x="1631208" y="994336"/>
                </a:cubicBezTo>
                <a:cubicBezTo>
                  <a:pt x="1631208" y="636002"/>
                  <a:pt x="1342018" y="345941"/>
                  <a:pt x="984335" y="345724"/>
                </a:cubicBezTo>
                <a:close/>
                <a:moveTo>
                  <a:pt x="978247" y="0"/>
                </a:moveTo>
                <a:cubicBezTo>
                  <a:pt x="995642" y="0"/>
                  <a:pt x="1013254" y="3914"/>
                  <a:pt x="1030432" y="7176"/>
                </a:cubicBezTo>
                <a:cubicBezTo>
                  <a:pt x="1034563" y="8045"/>
                  <a:pt x="1037607" y="13264"/>
                  <a:pt x="1041085" y="16525"/>
                </a:cubicBezTo>
                <a:cubicBezTo>
                  <a:pt x="1037607" y="19787"/>
                  <a:pt x="1034780" y="24570"/>
                  <a:pt x="1030432" y="26310"/>
                </a:cubicBezTo>
                <a:cubicBezTo>
                  <a:pt x="1021299" y="29789"/>
                  <a:pt x="1011732" y="31746"/>
                  <a:pt x="1001513" y="34355"/>
                </a:cubicBezTo>
                <a:cubicBezTo>
                  <a:pt x="1001513" y="125896"/>
                  <a:pt x="1001513" y="218089"/>
                  <a:pt x="1001513" y="310064"/>
                </a:cubicBezTo>
                <a:cubicBezTo>
                  <a:pt x="1046956" y="315935"/>
                  <a:pt x="1092618" y="321806"/>
                  <a:pt x="1140019" y="327894"/>
                </a:cubicBezTo>
                <a:cubicBezTo>
                  <a:pt x="1148934" y="294192"/>
                  <a:pt x="1158284" y="259184"/>
                  <a:pt x="1167851" y="223089"/>
                </a:cubicBezTo>
                <a:cubicBezTo>
                  <a:pt x="1164590" y="221567"/>
                  <a:pt x="1161110" y="220480"/>
                  <a:pt x="1158501" y="218306"/>
                </a:cubicBezTo>
                <a:cubicBezTo>
                  <a:pt x="1144368" y="207869"/>
                  <a:pt x="1128060" y="199389"/>
                  <a:pt x="1116754" y="186561"/>
                </a:cubicBezTo>
                <a:cubicBezTo>
                  <a:pt x="1097401" y="164817"/>
                  <a:pt x="1104577" y="138942"/>
                  <a:pt x="1132191" y="129810"/>
                </a:cubicBezTo>
                <a:cubicBezTo>
                  <a:pt x="1148282" y="124591"/>
                  <a:pt x="1166329" y="122634"/>
                  <a:pt x="1183289" y="123287"/>
                </a:cubicBezTo>
                <a:cubicBezTo>
                  <a:pt x="1208076" y="124156"/>
                  <a:pt x="1231560" y="131984"/>
                  <a:pt x="1252869" y="145248"/>
                </a:cubicBezTo>
                <a:cubicBezTo>
                  <a:pt x="1260697" y="150249"/>
                  <a:pt x="1268524" y="156120"/>
                  <a:pt x="1274830" y="162642"/>
                </a:cubicBezTo>
                <a:cubicBezTo>
                  <a:pt x="1300922" y="189604"/>
                  <a:pt x="1293311" y="219393"/>
                  <a:pt x="1256783" y="228743"/>
                </a:cubicBezTo>
                <a:cubicBezTo>
                  <a:pt x="1240040" y="233092"/>
                  <a:pt x="1221993" y="232657"/>
                  <a:pt x="1201554" y="234831"/>
                </a:cubicBezTo>
                <a:cubicBezTo>
                  <a:pt x="1193074" y="266795"/>
                  <a:pt x="1183724" y="302237"/>
                  <a:pt x="1173940" y="338331"/>
                </a:cubicBezTo>
                <a:cubicBezTo>
                  <a:pt x="1196553" y="346594"/>
                  <a:pt x="1219383" y="354204"/>
                  <a:pt x="1241562" y="363336"/>
                </a:cubicBezTo>
                <a:cubicBezTo>
                  <a:pt x="1263958" y="372468"/>
                  <a:pt x="1285702" y="383341"/>
                  <a:pt x="1308750" y="393777"/>
                </a:cubicBezTo>
                <a:cubicBezTo>
                  <a:pt x="1354629" y="314413"/>
                  <a:pt x="1400943" y="234397"/>
                  <a:pt x="1445952" y="156337"/>
                </a:cubicBezTo>
                <a:cubicBezTo>
                  <a:pt x="1438559" y="147857"/>
                  <a:pt x="1431384" y="140464"/>
                  <a:pt x="1425078" y="131984"/>
                </a:cubicBezTo>
                <a:cubicBezTo>
                  <a:pt x="1422469" y="128505"/>
                  <a:pt x="1422252" y="123504"/>
                  <a:pt x="1420947" y="119373"/>
                </a:cubicBezTo>
                <a:cubicBezTo>
                  <a:pt x="1425078" y="118068"/>
                  <a:pt x="1429645" y="115024"/>
                  <a:pt x="1433558" y="115676"/>
                </a:cubicBezTo>
                <a:cubicBezTo>
                  <a:pt x="1467913" y="121547"/>
                  <a:pt x="1496397" y="138507"/>
                  <a:pt x="1519010" y="165034"/>
                </a:cubicBezTo>
                <a:cubicBezTo>
                  <a:pt x="1521402" y="167861"/>
                  <a:pt x="1522489" y="174167"/>
                  <a:pt x="1520967" y="176776"/>
                </a:cubicBezTo>
                <a:cubicBezTo>
                  <a:pt x="1519228" y="179385"/>
                  <a:pt x="1513140" y="180907"/>
                  <a:pt x="1509444" y="180255"/>
                </a:cubicBezTo>
                <a:cubicBezTo>
                  <a:pt x="1499224" y="178298"/>
                  <a:pt x="1489222" y="175036"/>
                  <a:pt x="1477915" y="171992"/>
                </a:cubicBezTo>
                <a:cubicBezTo>
                  <a:pt x="1432036" y="251574"/>
                  <a:pt x="1385722" y="331590"/>
                  <a:pt x="1339843" y="410955"/>
                </a:cubicBezTo>
                <a:cubicBezTo>
                  <a:pt x="1370285" y="433351"/>
                  <a:pt x="1400291" y="455312"/>
                  <a:pt x="1431601" y="478142"/>
                </a:cubicBezTo>
                <a:cubicBezTo>
                  <a:pt x="1455520" y="452267"/>
                  <a:pt x="1480307" y="425088"/>
                  <a:pt x="1504442" y="398778"/>
                </a:cubicBezTo>
                <a:cubicBezTo>
                  <a:pt x="1496614" y="385515"/>
                  <a:pt x="1488135" y="373773"/>
                  <a:pt x="1482699" y="360509"/>
                </a:cubicBezTo>
                <a:cubicBezTo>
                  <a:pt x="1478568" y="350508"/>
                  <a:pt x="1476611" y="338983"/>
                  <a:pt x="1476393" y="327894"/>
                </a:cubicBezTo>
                <a:cubicBezTo>
                  <a:pt x="1476176" y="311151"/>
                  <a:pt x="1488135" y="299193"/>
                  <a:pt x="1504877" y="298323"/>
                </a:cubicBezTo>
                <a:cubicBezTo>
                  <a:pt x="1513358" y="297888"/>
                  <a:pt x="1522707" y="297888"/>
                  <a:pt x="1530535" y="300497"/>
                </a:cubicBezTo>
                <a:cubicBezTo>
                  <a:pt x="1579458" y="316805"/>
                  <a:pt x="1614683" y="348116"/>
                  <a:pt x="1629034" y="398778"/>
                </a:cubicBezTo>
                <a:cubicBezTo>
                  <a:pt x="1637731" y="429872"/>
                  <a:pt x="1616639" y="451180"/>
                  <a:pt x="1584676" y="444875"/>
                </a:cubicBezTo>
                <a:cubicBezTo>
                  <a:pt x="1575109" y="442918"/>
                  <a:pt x="1565760" y="439874"/>
                  <a:pt x="1556844" y="435960"/>
                </a:cubicBezTo>
                <a:cubicBezTo>
                  <a:pt x="1548364" y="432264"/>
                  <a:pt x="1540320" y="427045"/>
                  <a:pt x="1531187" y="421609"/>
                </a:cubicBezTo>
                <a:cubicBezTo>
                  <a:pt x="1506617" y="448353"/>
                  <a:pt x="1481829" y="475533"/>
                  <a:pt x="1457694" y="501843"/>
                </a:cubicBezTo>
                <a:cubicBezTo>
                  <a:pt x="1482916" y="530545"/>
                  <a:pt x="1507487" y="558377"/>
                  <a:pt x="1532709" y="587078"/>
                </a:cubicBezTo>
                <a:cubicBezTo>
                  <a:pt x="1607507" y="534676"/>
                  <a:pt x="1682958" y="481839"/>
                  <a:pt x="1759060" y="428567"/>
                </a:cubicBezTo>
                <a:cubicBezTo>
                  <a:pt x="1755581" y="419652"/>
                  <a:pt x="1751232" y="411390"/>
                  <a:pt x="1749058" y="402475"/>
                </a:cubicBezTo>
                <a:cubicBezTo>
                  <a:pt x="1747753" y="397474"/>
                  <a:pt x="1749710" y="391385"/>
                  <a:pt x="1750145" y="385950"/>
                </a:cubicBezTo>
                <a:cubicBezTo>
                  <a:pt x="1755799" y="387254"/>
                  <a:pt x="1762757" y="387037"/>
                  <a:pt x="1766888" y="390298"/>
                </a:cubicBezTo>
                <a:cubicBezTo>
                  <a:pt x="1791676" y="409868"/>
                  <a:pt x="1809288" y="434655"/>
                  <a:pt x="1818420" y="464879"/>
                </a:cubicBezTo>
                <a:cubicBezTo>
                  <a:pt x="1819725" y="469445"/>
                  <a:pt x="1817768" y="475098"/>
                  <a:pt x="1817333" y="480099"/>
                </a:cubicBezTo>
                <a:cubicBezTo>
                  <a:pt x="1812115" y="479012"/>
                  <a:pt x="1805809" y="479012"/>
                  <a:pt x="1801460" y="476185"/>
                </a:cubicBezTo>
                <a:cubicBezTo>
                  <a:pt x="1793633" y="470968"/>
                  <a:pt x="1787110" y="464227"/>
                  <a:pt x="1779499" y="457486"/>
                </a:cubicBezTo>
                <a:cubicBezTo>
                  <a:pt x="1704049" y="510323"/>
                  <a:pt x="1628164" y="563377"/>
                  <a:pt x="1553148" y="615997"/>
                </a:cubicBezTo>
                <a:cubicBezTo>
                  <a:pt x="1571413" y="649265"/>
                  <a:pt x="1589243" y="681880"/>
                  <a:pt x="1607942" y="715583"/>
                </a:cubicBezTo>
                <a:cubicBezTo>
                  <a:pt x="1640775" y="702102"/>
                  <a:pt x="1674695" y="687969"/>
                  <a:pt x="1705789" y="675140"/>
                </a:cubicBezTo>
                <a:cubicBezTo>
                  <a:pt x="1705354" y="654483"/>
                  <a:pt x="1702962" y="635132"/>
                  <a:pt x="1705136" y="616649"/>
                </a:cubicBezTo>
                <a:cubicBezTo>
                  <a:pt x="1709050" y="583600"/>
                  <a:pt x="1736230" y="571640"/>
                  <a:pt x="1763844" y="590339"/>
                </a:cubicBezTo>
                <a:cubicBezTo>
                  <a:pt x="1796025" y="612084"/>
                  <a:pt x="1812550" y="644481"/>
                  <a:pt x="1819508" y="681445"/>
                </a:cubicBezTo>
                <a:cubicBezTo>
                  <a:pt x="1822552" y="697319"/>
                  <a:pt x="1822335" y="714931"/>
                  <a:pt x="1819290" y="730803"/>
                </a:cubicBezTo>
                <a:cubicBezTo>
                  <a:pt x="1813854" y="757983"/>
                  <a:pt x="1790589" y="767115"/>
                  <a:pt x="1765801" y="754070"/>
                </a:cubicBezTo>
                <a:cubicBezTo>
                  <a:pt x="1751667" y="746459"/>
                  <a:pt x="1740579" y="734717"/>
                  <a:pt x="1722096" y="706885"/>
                </a:cubicBezTo>
                <a:cubicBezTo>
                  <a:pt x="1688393" y="720802"/>
                  <a:pt x="1654474" y="734935"/>
                  <a:pt x="1621423" y="748633"/>
                </a:cubicBezTo>
                <a:cubicBezTo>
                  <a:pt x="1632077" y="784945"/>
                  <a:pt x="1642297" y="820604"/>
                  <a:pt x="1653169" y="857786"/>
                </a:cubicBezTo>
                <a:cubicBezTo>
                  <a:pt x="1743188" y="841914"/>
                  <a:pt x="1834293" y="825823"/>
                  <a:pt x="1925399" y="809733"/>
                </a:cubicBezTo>
                <a:cubicBezTo>
                  <a:pt x="1926051" y="799513"/>
                  <a:pt x="1925616" y="789728"/>
                  <a:pt x="1927356" y="780162"/>
                </a:cubicBezTo>
                <a:cubicBezTo>
                  <a:pt x="1928226" y="775596"/>
                  <a:pt x="1932574" y="771464"/>
                  <a:pt x="1935401" y="767333"/>
                </a:cubicBezTo>
                <a:cubicBezTo>
                  <a:pt x="1939533" y="770377"/>
                  <a:pt x="1945185" y="772769"/>
                  <a:pt x="1947360" y="776900"/>
                </a:cubicBezTo>
                <a:cubicBezTo>
                  <a:pt x="1962363" y="805819"/>
                  <a:pt x="1968669" y="836695"/>
                  <a:pt x="1963233" y="869311"/>
                </a:cubicBezTo>
                <a:cubicBezTo>
                  <a:pt x="1962581" y="873659"/>
                  <a:pt x="1958232" y="877355"/>
                  <a:pt x="1955623" y="881269"/>
                </a:cubicBezTo>
                <a:cubicBezTo>
                  <a:pt x="1951709" y="878443"/>
                  <a:pt x="1946490" y="876486"/>
                  <a:pt x="1944098" y="872789"/>
                </a:cubicBezTo>
                <a:cubicBezTo>
                  <a:pt x="1939098" y="864092"/>
                  <a:pt x="1935401" y="854742"/>
                  <a:pt x="1931053" y="844957"/>
                </a:cubicBezTo>
                <a:cubicBezTo>
                  <a:pt x="1840599" y="860831"/>
                  <a:pt x="1749928" y="876920"/>
                  <a:pt x="1659257" y="892794"/>
                </a:cubicBezTo>
                <a:cubicBezTo>
                  <a:pt x="1661648" y="930627"/>
                  <a:pt x="1664258" y="968026"/>
                  <a:pt x="1666650" y="1006296"/>
                </a:cubicBezTo>
                <a:cubicBezTo>
                  <a:pt x="1702309" y="1007818"/>
                  <a:pt x="1738404" y="1009557"/>
                  <a:pt x="1775150" y="1011079"/>
                </a:cubicBezTo>
                <a:cubicBezTo>
                  <a:pt x="1777760" y="1002164"/>
                  <a:pt x="1779282" y="992814"/>
                  <a:pt x="1782978" y="984552"/>
                </a:cubicBezTo>
                <a:cubicBezTo>
                  <a:pt x="1788197" y="973028"/>
                  <a:pt x="1793415" y="961286"/>
                  <a:pt x="1801243" y="951719"/>
                </a:cubicBezTo>
                <a:cubicBezTo>
                  <a:pt x="1818203" y="931062"/>
                  <a:pt x="1842338" y="932584"/>
                  <a:pt x="1857994" y="954111"/>
                </a:cubicBezTo>
                <a:cubicBezTo>
                  <a:pt x="1873432" y="975202"/>
                  <a:pt x="1877563" y="999772"/>
                  <a:pt x="1877781" y="1024995"/>
                </a:cubicBezTo>
                <a:cubicBezTo>
                  <a:pt x="1877998" y="1048260"/>
                  <a:pt x="1874084" y="1071092"/>
                  <a:pt x="1863212" y="1092183"/>
                </a:cubicBezTo>
                <a:cubicBezTo>
                  <a:pt x="1859950" y="1098489"/>
                  <a:pt x="1856037" y="1104794"/>
                  <a:pt x="1851254" y="1110230"/>
                </a:cubicBezTo>
                <a:cubicBezTo>
                  <a:pt x="1833423" y="1130886"/>
                  <a:pt x="1808418" y="1130669"/>
                  <a:pt x="1794068" y="1107403"/>
                </a:cubicBezTo>
                <a:cubicBezTo>
                  <a:pt x="1785587" y="1093705"/>
                  <a:pt x="1781674" y="1076962"/>
                  <a:pt x="1776237" y="1061524"/>
                </a:cubicBezTo>
                <a:cubicBezTo>
                  <a:pt x="1774715" y="1057176"/>
                  <a:pt x="1774715" y="1052174"/>
                  <a:pt x="1773846" y="1046521"/>
                </a:cubicBezTo>
                <a:cubicBezTo>
                  <a:pt x="1737317" y="1044781"/>
                  <a:pt x="1701005" y="1043259"/>
                  <a:pt x="1664693" y="1041520"/>
                </a:cubicBezTo>
                <a:cubicBezTo>
                  <a:pt x="1659040" y="1078919"/>
                  <a:pt x="1653387" y="1115666"/>
                  <a:pt x="1647516" y="1153718"/>
                </a:cubicBezTo>
                <a:cubicBezTo>
                  <a:pt x="1665997" y="1158718"/>
                  <a:pt x="1685567" y="1164154"/>
                  <a:pt x="1705354" y="1169373"/>
                </a:cubicBezTo>
                <a:cubicBezTo>
                  <a:pt x="1771672" y="1187202"/>
                  <a:pt x="1837989" y="1204597"/>
                  <a:pt x="1904308" y="1222644"/>
                </a:cubicBezTo>
                <a:cubicBezTo>
                  <a:pt x="1912571" y="1224819"/>
                  <a:pt x="1916484" y="1224384"/>
                  <a:pt x="1919745" y="1215686"/>
                </a:cubicBezTo>
                <a:cubicBezTo>
                  <a:pt x="1922355" y="1208729"/>
                  <a:pt x="1926704" y="1202206"/>
                  <a:pt x="1931487" y="1196335"/>
                </a:cubicBezTo>
                <a:cubicBezTo>
                  <a:pt x="1933879" y="1193508"/>
                  <a:pt x="1938880" y="1191116"/>
                  <a:pt x="1942359" y="1191551"/>
                </a:cubicBezTo>
                <a:cubicBezTo>
                  <a:pt x="1944751" y="1191986"/>
                  <a:pt x="1948012" y="1197639"/>
                  <a:pt x="1948012" y="1200684"/>
                </a:cubicBezTo>
                <a:cubicBezTo>
                  <a:pt x="1947360" y="1216339"/>
                  <a:pt x="1947577" y="1232647"/>
                  <a:pt x="1943881" y="1247867"/>
                </a:cubicBezTo>
                <a:cubicBezTo>
                  <a:pt x="1939968" y="1263740"/>
                  <a:pt x="1932357" y="1278743"/>
                  <a:pt x="1925181" y="1293529"/>
                </a:cubicBezTo>
                <a:cubicBezTo>
                  <a:pt x="1923224" y="1297660"/>
                  <a:pt x="1916266" y="1299400"/>
                  <a:pt x="1911701" y="1302443"/>
                </a:cubicBezTo>
                <a:cubicBezTo>
                  <a:pt x="1909527" y="1297443"/>
                  <a:pt x="1905830" y="1292659"/>
                  <a:pt x="1905178" y="1287441"/>
                </a:cubicBezTo>
                <a:cubicBezTo>
                  <a:pt x="1904090" y="1278525"/>
                  <a:pt x="1904960" y="1269611"/>
                  <a:pt x="1904960" y="1259174"/>
                </a:cubicBezTo>
                <a:cubicBezTo>
                  <a:pt x="1817116" y="1235691"/>
                  <a:pt x="1727967" y="1211773"/>
                  <a:pt x="1639035" y="1187854"/>
                </a:cubicBezTo>
                <a:cubicBezTo>
                  <a:pt x="1625337" y="1223079"/>
                  <a:pt x="1611638" y="1258087"/>
                  <a:pt x="1597723" y="1293746"/>
                </a:cubicBezTo>
                <a:cubicBezTo>
                  <a:pt x="1629251" y="1310054"/>
                  <a:pt x="1661866" y="1327232"/>
                  <a:pt x="1693394" y="1343539"/>
                </a:cubicBezTo>
                <a:cubicBezTo>
                  <a:pt x="1703832" y="1332884"/>
                  <a:pt x="1713182" y="1322231"/>
                  <a:pt x="1723618" y="1312881"/>
                </a:cubicBezTo>
                <a:cubicBezTo>
                  <a:pt x="1729054" y="1307879"/>
                  <a:pt x="1736012" y="1303965"/>
                  <a:pt x="1742970" y="1300921"/>
                </a:cubicBezTo>
                <a:cubicBezTo>
                  <a:pt x="1768410" y="1289833"/>
                  <a:pt x="1789719" y="1302008"/>
                  <a:pt x="1794068" y="1329406"/>
                </a:cubicBezTo>
                <a:cubicBezTo>
                  <a:pt x="1801243" y="1375937"/>
                  <a:pt x="1768845" y="1440951"/>
                  <a:pt x="1727315" y="1463347"/>
                </a:cubicBezTo>
                <a:cubicBezTo>
                  <a:pt x="1697526" y="1479437"/>
                  <a:pt x="1674043" y="1467696"/>
                  <a:pt x="1669694" y="1433993"/>
                </a:cubicBezTo>
                <a:cubicBezTo>
                  <a:pt x="1668389" y="1424425"/>
                  <a:pt x="1669042" y="1414423"/>
                  <a:pt x="1670564" y="1404856"/>
                </a:cubicBezTo>
                <a:cubicBezTo>
                  <a:pt x="1671868" y="1395289"/>
                  <a:pt x="1675347" y="1385939"/>
                  <a:pt x="1677957" y="1375502"/>
                </a:cubicBezTo>
                <a:cubicBezTo>
                  <a:pt x="1645776" y="1358759"/>
                  <a:pt x="1613160" y="1341800"/>
                  <a:pt x="1581197" y="1325057"/>
                </a:cubicBezTo>
                <a:cubicBezTo>
                  <a:pt x="1560106" y="1356585"/>
                  <a:pt x="1539450" y="1387461"/>
                  <a:pt x="1518141" y="1419424"/>
                </a:cubicBezTo>
                <a:cubicBezTo>
                  <a:pt x="1588155" y="1478349"/>
                  <a:pt x="1659040" y="1537710"/>
                  <a:pt x="1729489" y="1596852"/>
                </a:cubicBezTo>
                <a:cubicBezTo>
                  <a:pt x="1738839" y="1590329"/>
                  <a:pt x="1747101" y="1584024"/>
                  <a:pt x="1756016" y="1578805"/>
                </a:cubicBezTo>
                <a:cubicBezTo>
                  <a:pt x="1759495" y="1576849"/>
                  <a:pt x="1765584" y="1576631"/>
                  <a:pt x="1768845" y="1578371"/>
                </a:cubicBezTo>
                <a:cubicBezTo>
                  <a:pt x="1770802" y="1579458"/>
                  <a:pt x="1771237" y="1586633"/>
                  <a:pt x="1769932" y="1590112"/>
                </a:cubicBezTo>
                <a:cubicBezTo>
                  <a:pt x="1757973" y="1622945"/>
                  <a:pt x="1736665" y="1648167"/>
                  <a:pt x="1706441" y="1665563"/>
                </a:cubicBezTo>
                <a:cubicBezTo>
                  <a:pt x="1703179" y="1667302"/>
                  <a:pt x="1696873" y="1667737"/>
                  <a:pt x="1694699" y="1665780"/>
                </a:cubicBezTo>
                <a:cubicBezTo>
                  <a:pt x="1692525" y="1663823"/>
                  <a:pt x="1692090" y="1657517"/>
                  <a:pt x="1693177" y="1654038"/>
                </a:cubicBezTo>
                <a:cubicBezTo>
                  <a:pt x="1696656" y="1644253"/>
                  <a:pt x="1701440" y="1634904"/>
                  <a:pt x="1706441" y="1623814"/>
                </a:cubicBezTo>
                <a:cubicBezTo>
                  <a:pt x="1636426" y="1565106"/>
                  <a:pt x="1565542" y="1505529"/>
                  <a:pt x="1495092" y="1446386"/>
                </a:cubicBezTo>
                <a:cubicBezTo>
                  <a:pt x="1467913" y="1472261"/>
                  <a:pt x="1441168" y="1498136"/>
                  <a:pt x="1413119" y="1524881"/>
                </a:cubicBezTo>
                <a:cubicBezTo>
                  <a:pt x="1434645" y="1552931"/>
                  <a:pt x="1457042" y="1582067"/>
                  <a:pt x="1479220" y="1610986"/>
                </a:cubicBezTo>
                <a:cubicBezTo>
                  <a:pt x="1490961" y="1606202"/>
                  <a:pt x="1501616" y="1600549"/>
                  <a:pt x="1512923" y="1597505"/>
                </a:cubicBezTo>
                <a:cubicBezTo>
                  <a:pt x="1524011" y="1594678"/>
                  <a:pt x="1535753" y="1593156"/>
                  <a:pt x="1547060" y="1593591"/>
                </a:cubicBezTo>
                <a:cubicBezTo>
                  <a:pt x="1567717" y="1594460"/>
                  <a:pt x="1580545" y="1610986"/>
                  <a:pt x="1577501" y="1631425"/>
                </a:cubicBezTo>
                <a:cubicBezTo>
                  <a:pt x="1576631" y="1637079"/>
                  <a:pt x="1575761" y="1643166"/>
                  <a:pt x="1573152" y="1648167"/>
                </a:cubicBezTo>
                <a:cubicBezTo>
                  <a:pt x="1549886" y="1695569"/>
                  <a:pt x="1512923" y="1725575"/>
                  <a:pt x="1460086" y="1732750"/>
                </a:cubicBezTo>
                <a:cubicBezTo>
                  <a:pt x="1425296" y="1737534"/>
                  <a:pt x="1406596" y="1713398"/>
                  <a:pt x="1419860" y="1680565"/>
                </a:cubicBezTo>
                <a:cubicBezTo>
                  <a:pt x="1426818" y="1663606"/>
                  <a:pt x="1438559" y="1648384"/>
                  <a:pt x="1449431" y="1630555"/>
                </a:cubicBezTo>
                <a:cubicBezTo>
                  <a:pt x="1428992" y="1603810"/>
                  <a:pt x="1406596" y="1574674"/>
                  <a:pt x="1384852" y="1546190"/>
                </a:cubicBezTo>
                <a:cubicBezTo>
                  <a:pt x="1352237" y="1565976"/>
                  <a:pt x="1320274" y="1585546"/>
                  <a:pt x="1287876" y="1605115"/>
                </a:cubicBezTo>
                <a:cubicBezTo>
                  <a:pt x="1326579" y="1688393"/>
                  <a:pt x="1365718" y="1772106"/>
                  <a:pt x="1404639" y="1855384"/>
                </a:cubicBezTo>
                <a:cubicBezTo>
                  <a:pt x="1415511" y="1853427"/>
                  <a:pt x="1425731" y="1850818"/>
                  <a:pt x="1435950" y="1849948"/>
                </a:cubicBezTo>
                <a:cubicBezTo>
                  <a:pt x="1439864" y="1849513"/>
                  <a:pt x="1446387" y="1851905"/>
                  <a:pt x="1447691" y="1854732"/>
                </a:cubicBezTo>
                <a:cubicBezTo>
                  <a:pt x="1448996" y="1857776"/>
                  <a:pt x="1446604" y="1864082"/>
                  <a:pt x="1443778" y="1866909"/>
                </a:cubicBezTo>
                <a:cubicBezTo>
                  <a:pt x="1423339" y="1887782"/>
                  <a:pt x="1397899" y="1899089"/>
                  <a:pt x="1370067" y="1906047"/>
                </a:cubicBezTo>
                <a:cubicBezTo>
                  <a:pt x="1364414" y="1907351"/>
                  <a:pt x="1358542" y="1908221"/>
                  <a:pt x="1352889" y="1908004"/>
                </a:cubicBezTo>
                <a:cubicBezTo>
                  <a:pt x="1342888" y="1907351"/>
                  <a:pt x="1339626" y="1901045"/>
                  <a:pt x="1346149" y="1893653"/>
                </a:cubicBezTo>
                <a:cubicBezTo>
                  <a:pt x="1353541" y="1885390"/>
                  <a:pt x="1362457" y="1878432"/>
                  <a:pt x="1372242" y="1869735"/>
                </a:cubicBezTo>
                <a:cubicBezTo>
                  <a:pt x="1333755" y="1787109"/>
                  <a:pt x="1294616" y="1703178"/>
                  <a:pt x="1255696" y="1619900"/>
                </a:cubicBezTo>
                <a:cubicBezTo>
                  <a:pt x="1219601" y="1632077"/>
                  <a:pt x="1184593" y="1644036"/>
                  <a:pt x="1148064" y="1656430"/>
                </a:cubicBezTo>
                <a:cubicBezTo>
                  <a:pt x="1155674" y="1691003"/>
                  <a:pt x="1163720" y="1726879"/>
                  <a:pt x="1171113" y="1761017"/>
                </a:cubicBezTo>
                <a:cubicBezTo>
                  <a:pt x="1188507" y="1762974"/>
                  <a:pt x="1204598" y="1764713"/>
                  <a:pt x="1220471" y="1766887"/>
                </a:cubicBezTo>
                <a:cubicBezTo>
                  <a:pt x="1223950" y="1767322"/>
                  <a:pt x="1227429" y="1768845"/>
                  <a:pt x="1230690" y="1770149"/>
                </a:cubicBezTo>
                <a:cubicBezTo>
                  <a:pt x="1260697" y="1782543"/>
                  <a:pt x="1266784" y="1808636"/>
                  <a:pt x="1244388" y="1832119"/>
                </a:cubicBezTo>
                <a:cubicBezTo>
                  <a:pt x="1219601" y="1858211"/>
                  <a:pt x="1187203" y="1868865"/>
                  <a:pt x="1152630" y="1870822"/>
                </a:cubicBezTo>
                <a:cubicBezTo>
                  <a:pt x="1135670" y="1871691"/>
                  <a:pt x="1117624" y="1869735"/>
                  <a:pt x="1101533" y="1864517"/>
                </a:cubicBezTo>
                <a:cubicBezTo>
                  <a:pt x="1069135" y="1853862"/>
                  <a:pt x="1062612" y="1824726"/>
                  <a:pt x="1087400" y="1801460"/>
                </a:cubicBezTo>
                <a:cubicBezTo>
                  <a:pt x="1101098" y="1788631"/>
                  <a:pt x="1118493" y="1779934"/>
                  <a:pt x="1136105" y="1767975"/>
                </a:cubicBezTo>
                <a:cubicBezTo>
                  <a:pt x="1128930" y="1735359"/>
                  <a:pt x="1120885" y="1699482"/>
                  <a:pt x="1113057" y="1664258"/>
                </a:cubicBezTo>
                <a:cubicBezTo>
                  <a:pt x="1075441" y="1668389"/>
                  <a:pt x="1038694" y="1672302"/>
                  <a:pt x="1001295" y="1676216"/>
                </a:cubicBezTo>
                <a:cubicBezTo>
                  <a:pt x="1001295" y="1768192"/>
                  <a:pt x="1001295" y="1860385"/>
                  <a:pt x="1001295" y="1952796"/>
                </a:cubicBezTo>
                <a:cubicBezTo>
                  <a:pt x="1011297" y="1955622"/>
                  <a:pt x="1021517" y="1957796"/>
                  <a:pt x="1031301" y="1961275"/>
                </a:cubicBezTo>
                <a:cubicBezTo>
                  <a:pt x="1035215" y="1962798"/>
                  <a:pt x="1037824" y="1967364"/>
                  <a:pt x="1041085" y="1970408"/>
                </a:cubicBezTo>
                <a:cubicBezTo>
                  <a:pt x="1037824" y="1973670"/>
                  <a:pt x="1035433" y="1978454"/>
                  <a:pt x="1031519" y="1979758"/>
                </a:cubicBezTo>
                <a:cubicBezTo>
                  <a:pt x="998903" y="1990847"/>
                  <a:pt x="966288" y="1991064"/>
                  <a:pt x="933672" y="1979758"/>
                </a:cubicBezTo>
                <a:cubicBezTo>
                  <a:pt x="929976" y="1978454"/>
                  <a:pt x="925627" y="1973887"/>
                  <a:pt x="924974" y="1970191"/>
                </a:cubicBezTo>
                <a:cubicBezTo>
                  <a:pt x="924540" y="1968016"/>
                  <a:pt x="929758" y="1963015"/>
                  <a:pt x="933455" y="1961710"/>
                </a:cubicBezTo>
                <a:cubicBezTo>
                  <a:pt x="943457" y="1959318"/>
                  <a:pt x="953893" y="1956927"/>
                  <a:pt x="964983" y="1953883"/>
                </a:cubicBezTo>
                <a:cubicBezTo>
                  <a:pt x="964983" y="1861690"/>
                  <a:pt x="964983" y="1769497"/>
                  <a:pt x="964983" y="1678391"/>
                </a:cubicBezTo>
                <a:cubicBezTo>
                  <a:pt x="918235" y="1672302"/>
                  <a:pt x="872137" y="1666432"/>
                  <a:pt x="824954" y="1660344"/>
                </a:cubicBezTo>
                <a:cubicBezTo>
                  <a:pt x="816039" y="1694047"/>
                  <a:pt x="806690" y="1729271"/>
                  <a:pt x="797340" y="1764713"/>
                </a:cubicBezTo>
                <a:cubicBezTo>
                  <a:pt x="805820" y="1769062"/>
                  <a:pt x="814734" y="1772106"/>
                  <a:pt x="821475" y="1777760"/>
                </a:cubicBezTo>
                <a:cubicBezTo>
                  <a:pt x="833000" y="1787326"/>
                  <a:pt x="845175" y="1797111"/>
                  <a:pt x="853656" y="1809288"/>
                </a:cubicBezTo>
                <a:cubicBezTo>
                  <a:pt x="864963" y="1825813"/>
                  <a:pt x="859527" y="1845599"/>
                  <a:pt x="841261" y="1854297"/>
                </a:cubicBezTo>
                <a:cubicBezTo>
                  <a:pt x="828216" y="1860603"/>
                  <a:pt x="813212" y="1864734"/>
                  <a:pt x="798862" y="1865387"/>
                </a:cubicBezTo>
                <a:cubicBezTo>
                  <a:pt x="764289" y="1866909"/>
                  <a:pt x="732109" y="1857341"/>
                  <a:pt x="703842" y="1837120"/>
                </a:cubicBezTo>
                <a:cubicBezTo>
                  <a:pt x="696232" y="1831684"/>
                  <a:pt x="689274" y="1824943"/>
                  <a:pt x="683838" y="1817550"/>
                </a:cubicBezTo>
                <a:cubicBezTo>
                  <a:pt x="667965" y="1796024"/>
                  <a:pt x="673618" y="1773846"/>
                  <a:pt x="697971" y="1763191"/>
                </a:cubicBezTo>
                <a:cubicBezTo>
                  <a:pt x="707756" y="1758842"/>
                  <a:pt x="718628" y="1756885"/>
                  <a:pt x="729282" y="1755581"/>
                </a:cubicBezTo>
                <a:cubicBezTo>
                  <a:pt x="739937" y="1754276"/>
                  <a:pt x="750809" y="1755363"/>
                  <a:pt x="763202" y="1755363"/>
                </a:cubicBezTo>
                <a:cubicBezTo>
                  <a:pt x="772335" y="1720791"/>
                  <a:pt x="781684" y="1685566"/>
                  <a:pt x="790816" y="1651646"/>
                </a:cubicBezTo>
                <a:cubicBezTo>
                  <a:pt x="746242" y="1633164"/>
                  <a:pt x="701885" y="1615117"/>
                  <a:pt x="656006" y="1595983"/>
                </a:cubicBezTo>
                <a:cubicBezTo>
                  <a:pt x="610779" y="1674259"/>
                  <a:pt x="564465" y="1754494"/>
                  <a:pt x="518587" y="1834076"/>
                </a:cubicBezTo>
                <a:cubicBezTo>
                  <a:pt x="526631" y="1842555"/>
                  <a:pt x="534677" y="1850383"/>
                  <a:pt x="541852" y="1858863"/>
                </a:cubicBezTo>
                <a:cubicBezTo>
                  <a:pt x="544027" y="1861473"/>
                  <a:pt x="545331" y="1866909"/>
                  <a:pt x="544027" y="1869517"/>
                </a:cubicBezTo>
                <a:cubicBezTo>
                  <a:pt x="542722" y="1871909"/>
                  <a:pt x="537286" y="1873649"/>
                  <a:pt x="533807" y="1873214"/>
                </a:cubicBezTo>
                <a:cubicBezTo>
                  <a:pt x="525979" y="1872344"/>
                  <a:pt x="517934" y="1870822"/>
                  <a:pt x="510759" y="1867996"/>
                </a:cubicBezTo>
                <a:cubicBezTo>
                  <a:pt x="487711" y="1858863"/>
                  <a:pt x="466185" y="1846686"/>
                  <a:pt x="449876" y="1827552"/>
                </a:cubicBezTo>
                <a:cubicBezTo>
                  <a:pt x="446615" y="1823638"/>
                  <a:pt x="445962" y="1817332"/>
                  <a:pt x="444223" y="1812114"/>
                </a:cubicBezTo>
                <a:cubicBezTo>
                  <a:pt x="449442" y="1811027"/>
                  <a:pt x="455095" y="1808636"/>
                  <a:pt x="460096" y="1809288"/>
                </a:cubicBezTo>
                <a:cubicBezTo>
                  <a:pt x="469011" y="1810592"/>
                  <a:pt x="477491" y="1813854"/>
                  <a:pt x="487711" y="1816680"/>
                </a:cubicBezTo>
                <a:cubicBezTo>
                  <a:pt x="533589" y="1737099"/>
                  <a:pt x="580121" y="1656865"/>
                  <a:pt x="626000" y="1577283"/>
                </a:cubicBezTo>
                <a:cubicBezTo>
                  <a:pt x="595559" y="1554887"/>
                  <a:pt x="565553" y="1532926"/>
                  <a:pt x="534459" y="1510095"/>
                </a:cubicBezTo>
                <a:cubicBezTo>
                  <a:pt x="510324" y="1536405"/>
                  <a:pt x="485536" y="1563367"/>
                  <a:pt x="461183" y="1589894"/>
                </a:cubicBezTo>
                <a:cubicBezTo>
                  <a:pt x="469011" y="1603158"/>
                  <a:pt x="477708" y="1614899"/>
                  <a:pt x="483144" y="1627946"/>
                </a:cubicBezTo>
                <a:cubicBezTo>
                  <a:pt x="487493" y="1638600"/>
                  <a:pt x="489233" y="1650994"/>
                  <a:pt x="489233" y="1662518"/>
                </a:cubicBezTo>
                <a:cubicBezTo>
                  <a:pt x="489015" y="1677738"/>
                  <a:pt x="477273" y="1688828"/>
                  <a:pt x="462053" y="1689915"/>
                </a:cubicBezTo>
                <a:cubicBezTo>
                  <a:pt x="452921" y="1690568"/>
                  <a:pt x="442701" y="1690568"/>
                  <a:pt x="434221" y="1687523"/>
                </a:cubicBezTo>
                <a:cubicBezTo>
                  <a:pt x="385733" y="1670998"/>
                  <a:pt x="350943" y="1639905"/>
                  <a:pt x="336592" y="1589677"/>
                </a:cubicBezTo>
                <a:cubicBezTo>
                  <a:pt x="327895" y="1558801"/>
                  <a:pt x="348552" y="1536840"/>
                  <a:pt x="379645" y="1544015"/>
                </a:cubicBezTo>
                <a:cubicBezTo>
                  <a:pt x="398344" y="1548147"/>
                  <a:pt x="415956" y="1556844"/>
                  <a:pt x="436396" y="1564454"/>
                </a:cubicBezTo>
                <a:cubicBezTo>
                  <a:pt x="458792" y="1539884"/>
                  <a:pt x="483797" y="1512922"/>
                  <a:pt x="508149" y="1486177"/>
                </a:cubicBezTo>
                <a:cubicBezTo>
                  <a:pt x="483144" y="1457693"/>
                  <a:pt x="458574" y="1429861"/>
                  <a:pt x="433134" y="1400725"/>
                </a:cubicBezTo>
                <a:cubicBezTo>
                  <a:pt x="358336" y="1453127"/>
                  <a:pt x="282451" y="1506181"/>
                  <a:pt x="206783" y="1559235"/>
                </a:cubicBezTo>
                <a:cubicBezTo>
                  <a:pt x="210480" y="1569455"/>
                  <a:pt x="214611" y="1579023"/>
                  <a:pt x="217002" y="1589024"/>
                </a:cubicBezTo>
                <a:cubicBezTo>
                  <a:pt x="218089" y="1592938"/>
                  <a:pt x="215915" y="1597940"/>
                  <a:pt x="215045" y="1602288"/>
                </a:cubicBezTo>
                <a:cubicBezTo>
                  <a:pt x="210262" y="1601419"/>
                  <a:pt x="204609" y="1602071"/>
                  <a:pt x="201130" y="1599462"/>
                </a:cubicBezTo>
                <a:cubicBezTo>
                  <a:pt x="173733" y="1579240"/>
                  <a:pt x="155251" y="1552496"/>
                  <a:pt x="146118" y="1519880"/>
                </a:cubicBezTo>
                <a:cubicBezTo>
                  <a:pt x="145031" y="1516401"/>
                  <a:pt x="146336" y="1510095"/>
                  <a:pt x="148728" y="1508356"/>
                </a:cubicBezTo>
                <a:cubicBezTo>
                  <a:pt x="151119" y="1506616"/>
                  <a:pt x="157425" y="1507486"/>
                  <a:pt x="160469" y="1509660"/>
                </a:cubicBezTo>
                <a:cubicBezTo>
                  <a:pt x="169384" y="1515749"/>
                  <a:pt x="177429" y="1523142"/>
                  <a:pt x="186344" y="1530316"/>
                </a:cubicBezTo>
                <a:cubicBezTo>
                  <a:pt x="261577" y="1477697"/>
                  <a:pt x="337462" y="1424643"/>
                  <a:pt x="412695" y="1371806"/>
                </a:cubicBezTo>
                <a:cubicBezTo>
                  <a:pt x="394430" y="1338538"/>
                  <a:pt x="376601" y="1305922"/>
                  <a:pt x="358118" y="1272437"/>
                </a:cubicBezTo>
                <a:cubicBezTo>
                  <a:pt x="325286" y="1286136"/>
                  <a:pt x="291366" y="1300052"/>
                  <a:pt x="259837" y="1313098"/>
                </a:cubicBezTo>
                <a:cubicBezTo>
                  <a:pt x="260272" y="1333537"/>
                  <a:pt x="262882" y="1352672"/>
                  <a:pt x="260490" y="1371371"/>
                </a:cubicBezTo>
                <a:cubicBezTo>
                  <a:pt x="256358" y="1405509"/>
                  <a:pt x="228526" y="1417032"/>
                  <a:pt x="200260" y="1397246"/>
                </a:cubicBezTo>
                <a:cubicBezTo>
                  <a:pt x="168949" y="1375285"/>
                  <a:pt x="152642" y="1343104"/>
                  <a:pt x="145901" y="1306575"/>
                </a:cubicBezTo>
                <a:cubicBezTo>
                  <a:pt x="143074" y="1290920"/>
                  <a:pt x="143074" y="1273959"/>
                  <a:pt x="146118" y="1258304"/>
                </a:cubicBezTo>
                <a:cubicBezTo>
                  <a:pt x="151554" y="1230472"/>
                  <a:pt x="175907" y="1220035"/>
                  <a:pt x="199825" y="1235691"/>
                </a:cubicBezTo>
                <a:cubicBezTo>
                  <a:pt x="213741" y="1244823"/>
                  <a:pt x="224178" y="1258739"/>
                  <a:pt x="236137" y="1270915"/>
                </a:cubicBezTo>
                <a:cubicBezTo>
                  <a:pt x="238964" y="1273959"/>
                  <a:pt x="240921" y="1278090"/>
                  <a:pt x="243312" y="1282004"/>
                </a:cubicBezTo>
                <a:cubicBezTo>
                  <a:pt x="277667" y="1267654"/>
                  <a:pt x="311587" y="1253738"/>
                  <a:pt x="344638" y="1240040"/>
                </a:cubicBezTo>
                <a:cubicBezTo>
                  <a:pt x="333983" y="1203510"/>
                  <a:pt x="323546" y="1167850"/>
                  <a:pt x="312674" y="1130886"/>
                </a:cubicBezTo>
                <a:cubicBezTo>
                  <a:pt x="222221" y="1146759"/>
                  <a:pt x="130897" y="1162849"/>
                  <a:pt x="40444" y="1178940"/>
                </a:cubicBezTo>
                <a:cubicBezTo>
                  <a:pt x="39140" y="1190899"/>
                  <a:pt x="38705" y="1201771"/>
                  <a:pt x="36748" y="1212425"/>
                </a:cubicBezTo>
                <a:cubicBezTo>
                  <a:pt x="36096" y="1215686"/>
                  <a:pt x="32399" y="1220687"/>
                  <a:pt x="30007" y="1220905"/>
                </a:cubicBezTo>
                <a:cubicBezTo>
                  <a:pt x="26528" y="1221122"/>
                  <a:pt x="21309" y="1218295"/>
                  <a:pt x="19570" y="1215034"/>
                </a:cubicBezTo>
                <a:cubicBezTo>
                  <a:pt x="2393" y="1184376"/>
                  <a:pt x="-3913" y="1151543"/>
                  <a:pt x="2393" y="1116753"/>
                </a:cubicBezTo>
                <a:cubicBezTo>
                  <a:pt x="3045" y="1113491"/>
                  <a:pt x="6742" y="1108490"/>
                  <a:pt x="9351" y="1108273"/>
                </a:cubicBezTo>
                <a:cubicBezTo>
                  <a:pt x="12830" y="1108055"/>
                  <a:pt x="17831" y="1111100"/>
                  <a:pt x="19570" y="1114144"/>
                </a:cubicBezTo>
                <a:cubicBezTo>
                  <a:pt x="25006" y="1123276"/>
                  <a:pt x="29137" y="1133278"/>
                  <a:pt x="34356" y="1143933"/>
                </a:cubicBezTo>
                <a:cubicBezTo>
                  <a:pt x="124810" y="1128060"/>
                  <a:pt x="215698" y="1111969"/>
                  <a:pt x="306368" y="1096097"/>
                </a:cubicBezTo>
                <a:cubicBezTo>
                  <a:pt x="303977" y="1058480"/>
                  <a:pt x="301585" y="1021516"/>
                  <a:pt x="298976" y="982813"/>
                </a:cubicBezTo>
                <a:cubicBezTo>
                  <a:pt x="263534" y="981291"/>
                  <a:pt x="227222" y="979768"/>
                  <a:pt x="189605" y="978029"/>
                </a:cubicBezTo>
                <a:cubicBezTo>
                  <a:pt x="187866" y="984769"/>
                  <a:pt x="186996" y="991944"/>
                  <a:pt x="184170" y="998250"/>
                </a:cubicBezTo>
                <a:cubicBezTo>
                  <a:pt x="178951" y="1010427"/>
                  <a:pt x="174385" y="1023473"/>
                  <a:pt x="166774" y="1033910"/>
                </a:cubicBezTo>
                <a:cubicBezTo>
                  <a:pt x="148510" y="1059132"/>
                  <a:pt x="121548" y="1057610"/>
                  <a:pt x="104587" y="1031736"/>
                </a:cubicBezTo>
                <a:cubicBezTo>
                  <a:pt x="92412" y="1013254"/>
                  <a:pt x="88280" y="992379"/>
                  <a:pt x="87193" y="970853"/>
                </a:cubicBezTo>
                <a:cubicBezTo>
                  <a:pt x="85888" y="947153"/>
                  <a:pt x="89150" y="923887"/>
                  <a:pt x="99370" y="902143"/>
                </a:cubicBezTo>
                <a:cubicBezTo>
                  <a:pt x="103065" y="894099"/>
                  <a:pt x="107849" y="886053"/>
                  <a:pt x="113503" y="879095"/>
                </a:cubicBezTo>
                <a:cubicBezTo>
                  <a:pt x="131550" y="857786"/>
                  <a:pt x="156555" y="858439"/>
                  <a:pt x="171341" y="882357"/>
                </a:cubicBezTo>
                <a:cubicBezTo>
                  <a:pt x="179604" y="895838"/>
                  <a:pt x="183518" y="912145"/>
                  <a:pt x="188735" y="927366"/>
                </a:cubicBezTo>
                <a:cubicBezTo>
                  <a:pt x="190257" y="931714"/>
                  <a:pt x="190257" y="936715"/>
                  <a:pt x="191127" y="942369"/>
                </a:cubicBezTo>
                <a:cubicBezTo>
                  <a:pt x="227874" y="944109"/>
                  <a:pt x="264404" y="945631"/>
                  <a:pt x="300498" y="947370"/>
                </a:cubicBezTo>
                <a:cubicBezTo>
                  <a:pt x="306368" y="909319"/>
                  <a:pt x="312022" y="872789"/>
                  <a:pt x="317893" y="834956"/>
                </a:cubicBezTo>
                <a:cubicBezTo>
                  <a:pt x="229396" y="811255"/>
                  <a:pt x="139812" y="787337"/>
                  <a:pt x="51098" y="763419"/>
                </a:cubicBezTo>
                <a:cubicBezTo>
                  <a:pt x="45010" y="773639"/>
                  <a:pt x="40227" y="782989"/>
                  <a:pt x="34139" y="791468"/>
                </a:cubicBezTo>
                <a:cubicBezTo>
                  <a:pt x="31964" y="794512"/>
                  <a:pt x="26746" y="797774"/>
                  <a:pt x="23701" y="797122"/>
                </a:cubicBezTo>
                <a:cubicBezTo>
                  <a:pt x="20875" y="796469"/>
                  <a:pt x="17613" y="791033"/>
                  <a:pt x="17178" y="787554"/>
                </a:cubicBezTo>
                <a:cubicBezTo>
                  <a:pt x="13700" y="752765"/>
                  <a:pt x="22614" y="721019"/>
                  <a:pt x="42184" y="692318"/>
                </a:cubicBezTo>
                <a:cubicBezTo>
                  <a:pt x="44358" y="689056"/>
                  <a:pt x="50011" y="686447"/>
                  <a:pt x="53708" y="686881"/>
                </a:cubicBezTo>
                <a:cubicBezTo>
                  <a:pt x="56317" y="687316"/>
                  <a:pt x="59361" y="693405"/>
                  <a:pt x="59796" y="697101"/>
                </a:cubicBezTo>
                <a:cubicBezTo>
                  <a:pt x="60666" y="707103"/>
                  <a:pt x="60013" y="717323"/>
                  <a:pt x="60013" y="729282"/>
                </a:cubicBezTo>
                <a:cubicBezTo>
                  <a:pt x="148510" y="752330"/>
                  <a:pt x="237877" y="776248"/>
                  <a:pt x="327243" y="800166"/>
                </a:cubicBezTo>
                <a:cubicBezTo>
                  <a:pt x="340941" y="764941"/>
                  <a:pt x="354422" y="730151"/>
                  <a:pt x="368338" y="694274"/>
                </a:cubicBezTo>
                <a:cubicBezTo>
                  <a:pt x="336810" y="677966"/>
                  <a:pt x="304194" y="660789"/>
                  <a:pt x="273318" y="644699"/>
                </a:cubicBezTo>
                <a:cubicBezTo>
                  <a:pt x="260272" y="657093"/>
                  <a:pt x="248965" y="669922"/>
                  <a:pt x="235485" y="679923"/>
                </a:cubicBezTo>
                <a:cubicBezTo>
                  <a:pt x="227222" y="686012"/>
                  <a:pt x="215915" y="689926"/>
                  <a:pt x="205478" y="691013"/>
                </a:cubicBezTo>
                <a:cubicBezTo>
                  <a:pt x="187866" y="692970"/>
                  <a:pt x="173080" y="677314"/>
                  <a:pt x="171776" y="655788"/>
                </a:cubicBezTo>
                <a:cubicBezTo>
                  <a:pt x="168731" y="603168"/>
                  <a:pt x="190257" y="561638"/>
                  <a:pt x="230918" y="529675"/>
                </a:cubicBezTo>
                <a:cubicBezTo>
                  <a:pt x="244617" y="518803"/>
                  <a:pt x="261142" y="512062"/>
                  <a:pt x="278319" y="521847"/>
                </a:cubicBezTo>
                <a:cubicBezTo>
                  <a:pt x="295715" y="531849"/>
                  <a:pt x="297671" y="550114"/>
                  <a:pt x="296802" y="567726"/>
                </a:cubicBezTo>
                <a:cubicBezTo>
                  <a:pt x="295932" y="582295"/>
                  <a:pt x="292018" y="596863"/>
                  <a:pt x="288974" y="612953"/>
                </a:cubicBezTo>
                <a:cubicBezTo>
                  <a:pt x="319850" y="629043"/>
                  <a:pt x="352465" y="646221"/>
                  <a:pt x="384646" y="662964"/>
                </a:cubicBezTo>
                <a:cubicBezTo>
                  <a:pt x="405737" y="631435"/>
                  <a:pt x="426393" y="600342"/>
                  <a:pt x="447919" y="568378"/>
                </a:cubicBezTo>
                <a:cubicBezTo>
                  <a:pt x="377905" y="509453"/>
                  <a:pt x="307238" y="450310"/>
                  <a:pt x="236137" y="390733"/>
                </a:cubicBezTo>
                <a:cubicBezTo>
                  <a:pt x="227874" y="396604"/>
                  <a:pt x="220046" y="403127"/>
                  <a:pt x="211567" y="407911"/>
                </a:cubicBezTo>
                <a:cubicBezTo>
                  <a:pt x="207435" y="410303"/>
                  <a:pt x="201564" y="409215"/>
                  <a:pt x="196346" y="409868"/>
                </a:cubicBezTo>
                <a:cubicBezTo>
                  <a:pt x="196128" y="405084"/>
                  <a:pt x="194389" y="399648"/>
                  <a:pt x="195911" y="395517"/>
                </a:cubicBezTo>
                <a:cubicBezTo>
                  <a:pt x="208305" y="364640"/>
                  <a:pt x="228744" y="340288"/>
                  <a:pt x="257011" y="323111"/>
                </a:cubicBezTo>
                <a:cubicBezTo>
                  <a:pt x="260707" y="320936"/>
                  <a:pt x="266361" y="322023"/>
                  <a:pt x="271144" y="321589"/>
                </a:cubicBezTo>
                <a:cubicBezTo>
                  <a:pt x="271361" y="326372"/>
                  <a:pt x="272883" y="331590"/>
                  <a:pt x="271361" y="335721"/>
                </a:cubicBezTo>
                <a:cubicBezTo>
                  <a:pt x="268100" y="344854"/>
                  <a:pt x="263534" y="353334"/>
                  <a:pt x="258750" y="363553"/>
                </a:cubicBezTo>
                <a:cubicBezTo>
                  <a:pt x="328982" y="422479"/>
                  <a:pt x="399866" y="482056"/>
                  <a:pt x="470533" y="541199"/>
                </a:cubicBezTo>
                <a:cubicBezTo>
                  <a:pt x="497495" y="515324"/>
                  <a:pt x="524457" y="489449"/>
                  <a:pt x="552507" y="462705"/>
                </a:cubicBezTo>
                <a:cubicBezTo>
                  <a:pt x="530980" y="434655"/>
                  <a:pt x="508584" y="405301"/>
                  <a:pt x="486841" y="377035"/>
                </a:cubicBezTo>
                <a:cubicBezTo>
                  <a:pt x="472055" y="382471"/>
                  <a:pt x="458574" y="388559"/>
                  <a:pt x="444440" y="392255"/>
                </a:cubicBezTo>
                <a:cubicBezTo>
                  <a:pt x="435309" y="394647"/>
                  <a:pt x="424871" y="394647"/>
                  <a:pt x="415304" y="393560"/>
                </a:cubicBezTo>
                <a:cubicBezTo>
                  <a:pt x="396822" y="391385"/>
                  <a:pt x="385733" y="375730"/>
                  <a:pt x="387689" y="357031"/>
                </a:cubicBezTo>
                <a:cubicBezTo>
                  <a:pt x="389646" y="340288"/>
                  <a:pt x="396822" y="325720"/>
                  <a:pt x="407259" y="312891"/>
                </a:cubicBezTo>
                <a:cubicBezTo>
                  <a:pt x="432917" y="281145"/>
                  <a:pt x="464228" y="258097"/>
                  <a:pt x="506192" y="254400"/>
                </a:cubicBezTo>
                <a:cubicBezTo>
                  <a:pt x="541200" y="251356"/>
                  <a:pt x="558594" y="273970"/>
                  <a:pt x="545331" y="306585"/>
                </a:cubicBezTo>
                <a:cubicBezTo>
                  <a:pt x="538373" y="323546"/>
                  <a:pt x="526631" y="338766"/>
                  <a:pt x="515760" y="356596"/>
                </a:cubicBezTo>
                <a:cubicBezTo>
                  <a:pt x="536199" y="383341"/>
                  <a:pt x="558594" y="412477"/>
                  <a:pt x="580339" y="440961"/>
                </a:cubicBezTo>
                <a:cubicBezTo>
                  <a:pt x="612736" y="421174"/>
                  <a:pt x="644482" y="401822"/>
                  <a:pt x="677315" y="381819"/>
                </a:cubicBezTo>
                <a:cubicBezTo>
                  <a:pt x="638611" y="298975"/>
                  <a:pt x="599473" y="215045"/>
                  <a:pt x="560551" y="131549"/>
                </a:cubicBezTo>
                <a:cubicBezTo>
                  <a:pt x="549463" y="133506"/>
                  <a:pt x="539460" y="136115"/>
                  <a:pt x="529023" y="136985"/>
                </a:cubicBezTo>
                <a:cubicBezTo>
                  <a:pt x="525110" y="137420"/>
                  <a:pt x="518587" y="135028"/>
                  <a:pt x="517282" y="132201"/>
                </a:cubicBezTo>
                <a:cubicBezTo>
                  <a:pt x="515977" y="129158"/>
                  <a:pt x="518369" y="122852"/>
                  <a:pt x="521196" y="120025"/>
                </a:cubicBezTo>
                <a:cubicBezTo>
                  <a:pt x="541635" y="99151"/>
                  <a:pt x="567075" y="87844"/>
                  <a:pt x="594906" y="80886"/>
                </a:cubicBezTo>
                <a:cubicBezTo>
                  <a:pt x="600560" y="79581"/>
                  <a:pt x="606431" y="78712"/>
                  <a:pt x="612084" y="78929"/>
                </a:cubicBezTo>
                <a:cubicBezTo>
                  <a:pt x="622086" y="79581"/>
                  <a:pt x="625348" y="85887"/>
                  <a:pt x="618607" y="93280"/>
                </a:cubicBezTo>
                <a:cubicBezTo>
                  <a:pt x="611214" y="101543"/>
                  <a:pt x="602300" y="108501"/>
                  <a:pt x="592732" y="116981"/>
                </a:cubicBezTo>
                <a:cubicBezTo>
                  <a:pt x="631219" y="199607"/>
                  <a:pt x="670357" y="283537"/>
                  <a:pt x="709278" y="366815"/>
                </a:cubicBezTo>
                <a:cubicBezTo>
                  <a:pt x="745373" y="354639"/>
                  <a:pt x="780380" y="342680"/>
                  <a:pt x="816909" y="330286"/>
                </a:cubicBezTo>
                <a:cubicBezTo>
                  <a:pt x="809299" y="295714"/>
                  <a:pt x="801254" y="259837"/>
                  <a:pt x="793643" y="225699"/>
                </a:cubicBezTo>
                <a:cubicBezTo>
                  <a:pt x="776249" y="223742"/>
                  <a:pt x="760375" y="222220"/>
                  <a:pt x="744720" y="220263"/>
                </a:cubicBezTo>
                <a:cubicBezTo>
                  <a:pt x="741459" y="219828"/>
                  <a:pt x="738414" y="218741"/>
                  <a:pt x="735370" y="217436"/>
                </a:cubicBezTo>
                <a:cubicBezTo>
                  <a:pt x="703624" y="205043"/>
                  <a:pt x="697319" y="177863"/>
                  <a:pt x="721237" y="153510"/>
                </a:cubicBezTo>
                <a:cubicBezTo>
                  <a:pt x="741676" y="132419"/>
                  <a:pt x="767986" y="122634"/>
                  <a:pt x="796253" y="117633"/>
                </a:cubicBezTo>
                <a:cubicBezTo>
                  <a:pt x="818213" y="113719"/>
                  <a:pt x="840174" y="113719"/>
                  <a:pt x="861701" y="121330"/>
                </a:cubicBezTo>
                <a:cubicBezTo>
                  <a:pt x="895403" y="133723"/>
                  <a:pt x="902579" y="162207"/>
                  <a:pt x="876052" y="186561"/>
                </a:cubicBezTo>
                <a:cubicBezTo>
                  <a:pt x="862571" y="198954"/>
                  <a:pt x="845393" y="207435"/>
                  <a:pt x="828433" y="218741"/>
                </a:cubicBezTo>
                <a:cubicBezTo>
                  <a:pt x="835826" y="252009"/>
                  <a:pt x="843653" y="287668"/>
                  <a:pt x="851481" y="322458"/>
                </a:cubicBezTo>
                <a:cubicBezTo>
                  <a:pt x="889533" y="318327"/>
                  <a:pt x="926496" y="314413"/>
                  <a:pt x="964113" y="310282"/>
                </a:cubicBezTo>
                <a:cubicBezTo>
                  <a:pt x="964113" y="218741"/>
                  <a:pt x="964113" y="126331"/>
                  <a:pt x="964113" y="33920"/>
                </a:cubicBezTo>
                <a:cubicBezTo>
                  <a:pt x="953893" y="31093"/>
                  <a:pt x="943240" y="28919"/>
                  <a:pt x="933237" y="25222"/>
                </a:cubicBezTo>
                <a:cubicBezTo>
                  <a:pt x="929541" y="23918"/>
                  <a:pt x="925192" y="19352"/>
                  <a:pt x="924540" y="15656"/>
                </a:cubicBezTo>
                <a:cubicBezTo>
                  <a:pt x="924105" y="13264"/>
                  <a:pt x="929541" y="8045"/>
                  <a:pt x="933020" y="7393"/>
                </a:cubicBezTo>
                <a:cubicBezTo>
                  <a:pt x="948458" y="4349"/>
                  <a:pt x="963461" y="0"/>
                  <a:pt x="978247" y="0"/>
                </a:cubicBezTo>
                <a:close/>
              </a:path>
            </a:pathLst>
          </a:custGeom>
          <a:solidFill>
            <a:schemeClr val="bg1">
              <a:alpha val="50000"/>
            </a:schemeClr>
          </a:solidFill>
          <a:ln w="2697" cap="flat">
            <a:solidFill>
              <a:schemeClr val="bg1">
                <a:lumMod val="50000"/>
              </a:schemeClr>
            </a:solidFill>
            <a:prstDash val="solid"/>
            <a:miter/>
          </a:ln>
        </p:spPr>
        <p:txBody>
          <a:bodyPr rtlCol="0" anchor="ctr"/>
          <a:lstStyle/>
          <a:p>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6EF608A-C6AD-D284-DF6D-AABB5961EDD4}"/>
                  </a:ext>
                </a:extLst>
              </p:cNvPr>
              <p:cNvSpPr txBox="1"/>
              <p:nvPr/>
            </p:nvSpPr>
            <p:spPr>
              <a:xfrm>
                <a:off x="3159659" y="2465589"/>
                <a:ext cx="8277147" cy="2554545"/>
              </a:xfrm>
              <a:prstGeom prst="rect">
                <a:avLst/>
              </a:prstGeom>
              <a:noFill/>
            </p:spPr>
            <p:txBody>
              <a:bodyPr wrap="square">
                <a:spAutoFit/>
              </a:bodyPr>
              <a:lstStyle/>
              <a:p>
                <a:endParaRPr lang="en-US" b="1" dirty="0">
                  <a:latin typeface="Mongolian Baiti" panose="03000500000000000000" pitchFamily="66" charset="0"/>
                  <a:cs typeface="Mongolian Baiti" panose="03000500000000000000" pitchFamily="66" charset="0"/>
                </a:endParaRPr>
              </a:p>
              <a:p>
                <a:pPr/>
                <a14:m>
                  <m:oMathPara xmlns:m="http://schemas.openxmlformats.org/officeDocument/2006/math">
                    <m:oMathParaPr>
                      <m:jc m:val="centerGroup"/>
                    </m:oMathParaPr>
                    <m:oMath xmlns:m="http://schemas.openxmlformats.org/officeDocument/2006/math">
                      <m:r>
                        <m:rPr>
                          <m:nor/>
                        </m:rPr>
                        <a:rPr lang="en-US" sz="2400" b="1" dirty="0">
                          <a:latin typeface="Mongolian Baiti" panose="03000500000000000000" pitchFamily="66" charset="0"/>
                          <a:cs typeface="Mongolian Baiti" panose="03000500000000000000" pitchFamily="66" charset="0"/>
                        </a:rPr>
                        <m:t>Mehmet</m:t>
                      </m:r>
                      <m:r>
                        <m:rPr>
                          <m:nor/>
                        </m:rPr>
                        <a:rPr lang="en-US" sz="2400" b="1" dirty="0">
                          <a:latin typeface="Mongolian Baiti" panose="03000500000000000000" pitchFamily="66" charset="0"/>
                          <a:cs typeface="Mongolian Baiti" panose="03000500000000000000" pitchFamily="66" charset="0"/>
                        </a:rPr>
                        <m:t> </m:t>
                      </m:r>
                      <m:r>
                        <m:rPr>
                          <m:nor/>
                        </m:rPr>
                        <a:rPr lang="en-US" sz="2400" b="1" dirty="0">
                          <a:latin typeface="Mongolian Baiti" panose="03000500000000000000" pitchFamily="66" charset="0"/>
                          <a:cs typeface="Mongolian Baiti" panose="03000500000000000000" pitchFamily="66" charset="0"/>
                        </a:rPr>
                        <m:t>Sahinoglu</m:t>
                      </m:r>
                      <m:r>
                        <m:rPr>
                          <m:nor/>
                        </m:rPr>
                        <a:rPr lang="en-US" sz="2400" b="1" dirty="0">
                          <a:latin typeface="Mongolian Baiti" panose="03000500000000000000" pitchFamily="66" charset="0"/>
                          <a:cs typeface="Mongolian Baiti" panose="03000500000000000000" pitchFamily="66" charset="0"/>
                        </a:rPr>
                        <m:t>, </m:t>
                      </m:r>
                      <m:r>
                        <m:rPr>
                          <m:nor/>
                        </m:rPr>
                        <a:rPr lang="en-US" sz="2400" b="1" dirty="0">
                          <a:latin typeface="Mongolian Baiti" panose="03000500000000000000" pitchFamily="66" charset="0"/>
                          <a:cs typeface="Mongolian Baiti" panose="03000500000000000000" pitchFamily="66" charset="0"/>
                        </a:rPr>
                        <m:t>Prof</m:t>
                      </m:r>
                      <m:r>
                        <m:rPr>
                          <m:nor/>
                        </m:rPr>
                        <a:rPr lang="en-US" sz="2400" b="1" dirty="0">
                          <a:latin typeface="Mongolian Baiti" panose="03000500000000000000" pitchFamily="66" charset="0"/>
                          <a:cs typeface="Mongolian Baiti" panose="03000500000000000000" pitchFamily="66" charset="0"/>
                        </a:rPr>
                        <m:t>.,  </m:t>
                      </m:r>
                      <m:r>
                        <m:rPr>
                          <m:nor/>
                        </m:rPr>
                        <a:rPr lang="en-US" sz="2400" b="1" dirty="0">
                          <a:latin typeface="Mongolian Baiti" panose="03000500000000000000" pitchFamily="66" charset="0"/>
                          <a:cs typeface="Mongolian Baiti" panose="03000500000000000000" pitchFamily="66" charset="0"/>
                        </a:rPr>
                        <m:t>Auburn</m:t>
                      </m:r>
                      <m:r>
                        <m:rPr>
                          <m:nor/>
                        </m:rPr>
                        <a:rPr lang="en-US" sz="2400" b="1" dirty="0">
                          <a:latin typeface="Mongolian Baiti" panose="03000500000000000000" pitchFamily="66" charset="0"/>
                          <a:cs typeface="Mongolian Baiti" panose="03000500000000000000" pitchFamily="66" charset="0"/>
                        </a:rPr>
                        <m:t> </m:t>
                      </m:r>
                      <m:r>
                        <m:rPr>
                          <m:nor/>
                        </m:rPr>
                        <a:rPr lang="en-US" sz="2400" b="1" dirty="0">
                          <a:latin typeface="Mongolian Baiti" panose="03000500000000000000" pitchFamily="66" charset="0"/>
                          <a:cs typeface="Mongolian Baiti" panose="03000500000000000000" pitchFamily="66" charset="0"/>
                        </a:rPr>
                        <m:t>University</m:t>
                      </m:r>
                      <m:r>
                        <m:rPr>
                          <m:nor/>
                        </m:rPr>
                        <a:rPr lang="tr-TR" sz="2400" b="1" dirty="0">
                          <a:latin typeface="Mongolian Baiti" panose="03000500000000000000" pitchFamily="66" charset="0"/>
                          <a:cs typeface="Mongolian Baiti" panose="03000500000000000000" pitchFamily="66" charset="0"/>
                        </a:rPr>
                        <m:t> </m:t>
                      </m:r>
                      <m:r>
                        <m:rPr>
                          <m:nor/>
                        </m:rPr>
                        <a:rPr lang="tr-TR" sz="2400" b="1" dirty="0">
                          <a:latin typeface="Mongolian Baiti" panose="03000500000000000000" pitchFamily="66" charset="0"/>
                          <a:cs typeface="Mongolian Baiti" panose="03000500000000000000" pitchFamily="66" charset="0"/>
                        </a:rPr>
                        <m:t>Montgomery</m:t>
                      </m:r>
                      <m:r>
                        <m:rPr>
                          <m:nor/>
                        </m:rPr>
                        <a:rPr lang="en-US" sz="2400" b="1" dirty="0">
                          <a:latin typeface="Mongolian Baiti" panose="03000500000000000000" pitchFamily="66" charset="0"/>
                          <a:cs typeface="Mongolian Baiti" panose="03000500000000000000" pitchFamily="66" charset="0"/>
                        </a:rPr>
                        <m:t>,  </m:t>
                      </m:r>
                      <m:r>
                        <m:rPr>
                          <m:nor/>
                        </m:rPr>
                        <a:rPr lang="en-US" sz="2400" b="1" dirty="0">
                          <a:latin typeface="Mongolian Baiti" panose="03000500000000000000" pitchFamily="66" charset="0"/>
                          <a:cs typeface="Mongolian Baiti" panose="03000500000000000000" pitchFamily="66" charset="0"/>
                        </a:rPr>
                        <m:t>USA</m:t>
                      </m:r>
                    </m:oMath>
                  </m:oMathPara>
                </a14:m>
                <a:endParaRPr lang="tr-TR" sz="2400" b="1" dirty="0">
                  <a:latin typeface="Mongolian Baiti" panose="03000500000000000000" pitchFamily="66" charset="0"/>
                  <a:cs typeface="Mongolian Baiti" panose="03000500000000000000" pitchFamily="66" charset="0"/>
                </a:endParaRPr>
              </a:p>
              <a:p>
                <a:endParaRPr lang="en-US" i="1" dirty="0"/>
              </a:p>
              <a:p>
                <a:r>
                  <a:rPr lang="en-US" sz="2000" b="1" i="1" dirty="0"/>
                  <a:t>Keywords</a:t>
                </a:r>
                <a:r>
                  <a:rPr lang="en-US" sz="2000" i="1" dirty="0"/>
                  <a:t>—</a:t>
                </a:r>
                <a:r>
                  <a:rPr lang="en-US" sz="2000" dirty="0"/>
                  <a:t>quantitative, vulnerability, threat, countermeasure, and Exposures (CVE), Linear Programming (LP)-feasible, cost, Security Meter (SM), EXCEL (XL) solver, game theory, Sysadmin, Audit, Networking, and Security (SANS), National Institute of Standards and Technology (NIST), MITRE Corporation, Computer Emergency Readiness Team (CERT)</a:t>
                </a:r>
                <a:endParaRPr lang="en-US" sz="2000" i="1" dirty="0"/>
              </a:p>
            </p:txBody>
          </p:sp>
        </mc:Choice>
        <mc:Fallback xmlns="">
          <p:sp>
            <p:nvSpPr>
              <p:cNvPr id="3" name="TextBox 2">
                <a:extLst>
                  <a:ext uri="{FF2B5EF4-FFF2-40B4-BE49-F238E27FC236}">
                    <a16:creationId xmlns:a16="http://schemas.microsoft.com/office/drawing/2014/main" id="{16EF608A-C6AD-D284-DF6D-AABB5961EDD4}"/>
                  </a:ext>
                </a:extLst>
              </p:cNvPr>
              <p:cNvSpPr txBox="1">
                <a:spLocks noRot="1" noChangeAspect="1" noMove="1" noResize="1" noEditPoints="1" noAdjustHandles="1" noChangeArrowheads="1" noChangeShapeType="1" noTextEdit="1"/>
              </p:cNvSpPr>
              <p:nvPr/>
            </p:nvSpPr>
            <p:spPr>
              <a:xfrm>
                <a:off x="3159659" y="2465589"/>
                <a:ext cx="8277147" cy="2554545"/>
              </a:xfrm>
              <a:prstGeom prst="rect">
                <a:avLst/>
              </a:prstGeom>
              <a:blipFill>
                <a:blip r:embed="rId3"/>
                <a:stretch>
                  <a:fillRect l="-736" b="-3095"/>
                </a:stretch>
              </a:blipFill>
            </p:spPr>
            <p:txBody>
              <a:bodyPr/>
              <a:lstStyle/>
              <a:p>
                <a:r>
                  <a:rPr lang="en-US">
                    <a:noFill/>
                  </a:rPr>
                  <a:t> </a:t>
                </a:r>
              </a:p>
            </p:txBody>
          </p:sp>
        </mc:Fallback>
      </mc:AlternateContent>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grpSp>
        <p:nvGrpSpPr>
          <p:cNvPr id="16" name="Group 137">
            <a:extLst>
              <a:ext uri="{FF2B5EF4-FFF2-40B4-BE49-F238E27FC236}">
                <a16:creationId xmlns:a16="http://schemas.microsoft.com/office/drawing/2014/main" id="{B3F47A4D-5CE4-4871-9B67-4954DFE11250}"/>
              </a:ext>
            </a:extLst>
          </p:cNvPr>
          <p:cNvGrpSpPr/>
          <p:nvPr/>
        </p:nvGrpSpPr>
        <p:grpSpPr>
          <a:xfrm>
            <a:off x="3976942" y="3943349"/>
            <a:ext cx="3130028" cy="2828643"/>
            <a:chOff x="4894428" y="662225"/>
            <a:chExt cx="4382397" cy="4433682"/>
          </a:xfrm>
        </p:grpSpPr>
        <p:grpSp>
          <p:nvGrpSpPr>
            <p:cNvPr id="17" name="Group 138">
              <a:extLst>
                <a:ext uri="{FF2B5EF4-FFF2-40B4-BE49-F238E27FC236}">
                  <a16:creationId xmlns:a16="http://schemas.microsoft.com/office/drawing/2014/main" id="{2161A005-4AC9-426A-BD67-712D8698C78A}"/>
                </a:ext>
              </a:extLst>
            </p:cNvPr>
            <p:cNvGrpSpPr/>
            <p:nvPr/>
          </p:nvGrpSpPr>
          <p:grpSpPr>
            <a:xfrm>
              <a:off x="5575366" y="1358259"/>
              <a:ext cx="3027443" cy="3026664"/>
              <a:chOff x="4590627" y="1887593"/>
              <a:chExt cx="3027443" cy="3026664"/>
            </a:xfrm>
          </p:grpSpPr>
          <p:sp>
            <p:nvSpPr>
              <p:cNvPr id="19" name="Freeform: Shape 140">
                <a:extLst>
                  <a:ext uri="{FF2B5EF4-FFF2-40B4-BE49-F238E27FC236}">
                    <a16:creationId xmlns:a16="http://schemas.microsoft.com/office/drawing/2014/main" id="{3A85B6B6-1230-47DE-BD50-3A17B672DDF5}"/>
                  </a:ext>
                </a:extLst>
              </p:cNvPr>
              <p:cNvSpPr/>
              <p:nvPr/>
            </p:nvSpPr>
            <p:spPr>
              <a:xfrm>
                <a:off x="4590627" y="1887593"/>
                <a:ext cx="3026664" cy="3026664"/>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gradFill flip="none" rotWithShape="1">
                <a:gsLst>
                  <a:gs pos="0">
                    <a:schemeClr val="accent2">
                      <a:lumMod val="20000"/>
                      <a:lumOff val="80000"/>
                      <a:shade val="30000"/>
                      <a:satMod val="115000"/>
                    </a:schemeClr>
                  </a:gs>
                  <a:gs pos="50000">
                    <a:schemeClr val="accent2">
                      <a:lumMod val="20000"/>
                      <a:lumOff val="80000"/>
                      <a:shade val="67500"/>
                      <a:satMod val="115000"/>
                    </a:schemeClr>
                  </a:gs>
                  <a:gs pos="100000">
                    <a:schemeClr val="accent2">
                      <a:lumMod val="20000"/>
                      <a:lumOff val="80000"/>
                      <a:shade val="100000"/>
                      <a:satMod val="115000"/>
                    </a:schemeClr>
                  </a:gs>
                </a:gsLst>
                <a:path path="circle">
                  <a:fillToRect l="50000" t="50000" r="50000" b="50000"/>
                </a:path>
                <a:tileRect/>
              </a:gradFill>
              <a:ln w="28575" cap="flat">
                <a:solidFill>
                  <a:srgbClr val="FF0000"/>
                </a:solidFill>
                <a:prstDash val="sysDash"/>
                <a:miter/>
              </a:ln>
              <a:effectLst>
                <a:outerShdw blurRad="63500" sx="102000" sy="102000" algn="ctr" rotWithShape="0">
                  <a:prstClr val="black">
                    <a:alpha val="40000"/>
                  </a:prstClr>
                </a:outerShdw>
              </a:effectLst>
            </p:spPr>
            <p:txBody>
              <a:bodyPr rtlCol="0" anchor="ctr"/>
              <a:lstStyle/>
              <a:p>
                <a:endParaRPr lang="en-US" dirty="0"/>
              </a:p>
            </p:txBody>
          </p:sp>
          <p:sp>
            <p:nvSpPr>
              <p:cNvPr id="20" name="Freeform: Shape 141">
                <a:extLst>
                  <a:ext uri="{FF2B5EF4-FFF2-40B4-BE49-F238E27FC236}">
                    <a16:creationId xmlns:a16="http://schemas.microsoft.com/office/drawing/2014/main" id="{404C68D2-D1D2-49CB-A362-9A269E3C1CE0}"/>
                  </a:ext>
                </a:extLst>
              </p:cNvPr>
              <p:cNvSpPr/>
              <p:nvPr/>
            </p:nvSpPr>
            <p:spPr>
              <a:xfrm>
                <a:off x="4601198" y="1919762"/>
                <a:ext cx="3016872" cy="2951230"/>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2">
                  <a:alpha val="20000"/>
                </a:schemeClr>
              </a:solidFill>
              <a:ln w="28575" cap="flat">
                <a:solidFill>
                  <a:schemeClr val="tx1"/>
                </a:solidFill>
                <a:prstDash val="sysDash"/>
                <a:miter/>
              </a:ln>
            </p:spPr>
            <p:txBody>
              <a:bodyPr rtlCol="0" anchor="ctr"/>
              <a:lstStyle/>
              <a:p>
                <a:endParaRPr lang="en-US" dirty="0"/>
              </a:p>
            </p:txBody>
          </p:sp>
        </p:grpSp>
        <p:sp>
          <p:nvSpPr>
            <p:cNvPr id="18" name="Freeform: Shape 139">
              <a:extLst>
                <a:ext uri="{FF2B5EF4-FFF2-40B4-BE49-F238E27FC236}">
                  <a16:creationId xmlns:a16="http://schemas.microsoft.com/office/drawing/2014/main" id="{AE406287-EDA6-43ED-84AA-70B70C6B8541}"/>
                </a:ext>
              </a:extLst>
            </p:cNvPr>
            <p:cNvSpPr/>
            <p:nvPr/>
          </p:nvSpPr>
          <p:spPr>
            <a:xfrm>
              <a:off x="4894428" y="662225"/>
              <a:ext cx="4382397" cy="4433682"/>
            </a:xfrm>
            <a:custGeom>
              <a:avLst/>
              <a:gdLst>
                <a:gd name="connsiteX0" fmla="*/ 1200231 w 2444235"/>
                <a:gd name="connsiteY0" fmla="*/ 2430209 h 2472838"/>
                <a:gd name="connsiteX1" fmla="*/ 1200231 w 2444235"/>
                <a:gd name="connsiteY1" fmla="*/ 2087557 h 2472838"/>
                <a:gd name="connsiteX2" fmla="*/ 1026065 w 2444235"/>
                <a:gd name="connsiteY2" fmla="*/ 2065110 h 2472838"/>
                <a:gd name="connsiteX3" fmla="*/ 991719 w 2444235"/>
                <a:gd name="connsiteY3" fmla="*/ 2194923 h 2472838"/>
                <a:gd name="connsiteX4" fmla="*/ 1021738 w 2444235"/>
                <a:gd name="connsiteY4" fmla="*/ 2211150 h 2472838"/>
                <a:gd name="connsiteX5" fmla="*/ 1061764 w 2444235"/>
                <a:gd name="connsiteY5" fmla="*/ 2250364 h 2472838"/>
                <a:gd name="connsiteX6" fmla="*/ 1046348 w 2444235"/>
                <a:gd name="connsiteY6" fmla="*/ 2306346 h 2472838"/>
                <a:gd name="connsiteX7" fmla="*/ 993612 w 2444235"/>
                <a:gd name="connsiteY7" fmla="*/ 2320139 h 2472838"/>
                <a:gd name="connsiteX8" fmla="*/ 875428 w 2444235"/>
                <a:gd name="connsiteY8" fmla="*/ 2284981 h 2472838"/>
                <a:gd name="connsiteX9" fmla="*/ 850547 w 2444235"/>
                <a:gd name="connsiteY9" fmla="*/ 2260641 h 2472838"/>
                <a:gd name="connsiteX10" fmla="*/ 868126 w 2444235"/>
                <a:gd name="connsiteY10" fmla="*/ 2193030 h 2472838"/>
                <a:gd name="connsiteX11" fmla="*/ 907070 w 2444235"/>
                <a:gd name="connsiteY11" fmla="*/ 2183565 h 2472838"/>
                <a:gd name="connsiteX12" fmla="*/ 949259 w 2444235"/>
                <a:gd name="connsiteY12" fmla="*/ 2183294 h 2472838"/>
                <a:gd name="connsiteX13" fmla="*/ 983605 w 2444235"/>
                <a:gd name="connsiteY13" fmla="*/ 2054292 h 2472838"/>
                <a:gd name="connsiteX14" fmla="*/ 815930 w 2444235"/>
                <a:gd name="connsiteY14" fmla="*/ 1985059 h 2472838"/>
                <a:gd name="connsiteX15" fmla="*/ 645010 w 2444235"/>
                <a:gd name="connsiteY15" fmla="*/ 2281195 h 2472838"/>
                <a:gd name="connsiteX16" fmla="*/ 673947 w 2444235"/>
                <a:gd name="connsiteY16" fmla="*/ 2312025 h 2472838"/>
                <a:gd name="connsiteX17" fmla="*/ 676652 w 2444235"/>
                <a:gd name="connsiteY17" fmla="*/ 2325277 h 2472838"/>
                <a:gd name="connsiteX18" fmla="*/ 663941 w 2444235"/>
                <a:gd name="connsiteY18" fmla="*/ 2329875 h 2472838"/>
                <a:gd name="connsiteX19" fmla="*/ 635274 w 2444235"/>
                <a:gd name="connsiteY19" fmla="*/ 2323384 h 2472838"/>
                <a:gd name="connsiteX20" fmla="*/ 559549 w 2444235"/>
                <a:gd name="connsiteY20" fmla="*/ 2273081 h 2472838"/>
                <a:gd name="connsiteX21" fmla="*/ 552518 w 2444235"/>
                <a:gd name="connsiteY21" fmla="*/ 2253880 h 2472838"/>
                <a:gd name="connsiteX22" fmla="*/ 572260 w 2444235"/>
                <a:gd name="connsiteY22" fmla="*/ 2250364 h 2472838"/>
                <a:gd name="connsiteX23" fmla="*/ 606607 w 2444235"/>
                <a:gd name="connsiteY23" fmla="*/ 2259559 h 2472838"/>
                <a:gd name="connsiteX24" fmla="*/ 778609 w 2444235"/>
                <a:gd name="connsiteY24" fmla="*/ 1961800 h 2472838"/>
                <a:gd name="connsiteX25" fmla="*/ 664752 w 2444235"/>
                <a:gd name="connsiteY25" fmla="*/ 1878233 h 2472838"/>
                <a:gd name="connsiteX26" fmla="*/ 573612 w 2444235"/>
                <a:gd name="connsiteY26" fmla="*/ 1977486 h 2472838"/>
                <a:gd name="connsiteX27" fmla="*/ 600927 w 2444235"/>
                <a:gd name="connsiteY27" fmla="*/ 2024814 h 2472838"/>
                <a:gd name="connsiteX28" fmla="*/ 608500 w 2444235"/>
                <a:gd name="connsiteY28" fmla="*/ 2067814 h 2472838"/>
                <a:gd name="connsiteX29" fmla="*/ 574694 w 2444235"/>
                <a:gd name="connsiteY29" fmla="*/ 2101890 h 2472838"/>
                <a:gd name="connsiteX30" fmla="*/ 540077 w 2444235"/>
                <a:gd name="connsiteY30" fmla="*/ 2098915 h 2472838"/>
                <a:gd name="connsiteX31" fmla="*/ 418648 w 2444235"/>
                <a:gd name="connsiteY31" fmla="*/ 1977216 h 2472838"/>
                <a:gd name="connsiteX32" fmla="*/ 472196 w 2444235"/>
                <a:gd name="connsiteY32" fmla="*/ 1920422 h 2472838"/>
                <a:gd name="connsiteX33" fmla="*/ 542782 w 2444235"/>
                <a:gd name="connsiteY33" fmla="*/ 1945844 h 2472838"/>
                <a:gd name="connsiteX34" fmla="*/ 632028 w 2444235"/>
                <a:gd name="connsiteY34" fmla="*/ 1848484 h 2472838"/>
                <a:gd name="connsiteX35" fmla="*/ 538725 w 2444235"/>
                <a:gd name="connsiteY35" fmla="*/ 1742200 h 2472838"/>
                <a:gd name="connsiteX36" fmla="*/ 257193 w 2444235"/>
                <a:gd name="connsiteY36" fmla="*/ 1939353 h 2472838"/>
                <a:gd name="connsiteX37" fmla="*/ 269904 w 2444235"/>
                <a:gd name="connsiteY37" fmla="*/ 1976404 h 2472838"/>
                <a:gd name="connsiteX38" fmla="*/ 267470 w 2444235"/>
                <a:gd name="connsiteY38" fmla="*/ 1992901 h 2472838"/>
                <a:gd name="connsiteX39" fmla="*/ 250162 w 2444235"/>
                <a:gd name="connsiteY39" fmla="*/ 1989386 h 2472838"/>
                <a:gd name="connsiteX40" fmla="*/ 181739 w 2444235"/>
                <a:gd name="connsiteY40" fmla="*/ 1890403 h 2472838"/>
                <a:gd name="connsiteX41" fmla="*/ 184985 w 2444235"/>
                <a:gd name="connsiteY41" fmla="*/ 1876070 h 2472838"/>
                <a:gd name="connsiteX42" fmla="*/ 199589 w 2444235"/>
                <a:gd name="connsiteY42" fmla="*/ 1877692 h 2472838"/>
                <a:gd name="connsiteX43" fmla="*/ 231771 w 2444235"/>
                <a:gd name="connsiteY43" fmla="*/ 1903384 h 2472838"/>
                <a:gd name="connsiteX44" fmla="*/ 513303 w 2444235"/>
                <a:gd name="connsiteY44" fmla="*/ 1706231 h 2472838"/>
                <a:gd name="connsiteX45" fmla="*/ 445422 w 2444235"/>
                <a:gd name="connsiteY45" fmla="*/ 1582638 h 2472838"/>
                <a:gd name="connsiteX46" fmla="*/ 323181 w 2444235"/>
                <a:gd name="connsiteY46" fmla="*/ 1633211 h 2472838"/>
                <a:gd name="connsiteX47" fmla="*/ 323993 w 2444235"/>
                <a:gd name="connsiteY47" fmla="*/ 1705690 h 2472838"/>
                <a:gd name="connsiteX48" fmla="*/ 249080 w 2444235"/>
                <a:gd name="connsiteY48" fmla="*/ 1737873 h 2472838"/>
                <a:gd name="connsiteX49" fmla="*/ 181469 w 2444235"/>
                <a:gd name="connsiteY49" fmla="*/ 1625098 h 2472838"/>
                <a:gd name="connsiteX50" fmla="*/ 181739 w 2444235"/>
                <a:gd name="connsiteY50" fmla="*/ 1565059 h 2472838"/>
                <a:gd name="connsiteX51" fmla="*/ 248539 w 2444235"/>
                <a:gd name="connsiteY51" fmla="*/ 1536933 h 2472838"/>
                <a:gd name="connsiteX52" fmla="*/ 293703 w 2444235"/>
                <a:gd name="connsiteY52" fmla="*/ 1580745 h 2472838"/>
                <a:gd name="connsiteX53" fmla="*/ 302628 w 2444235"/>
                <a:gd name="connsiteY53" fmla="*/ 1594537 h 2472838"/>
                <a:gd name="connsiteX54" fmla="*/ 428655 w 2444235"/>
                <a:gd name="connsiteY54" fmla="*/ 1542342 h 2472838"/>
                <a:gd name="connsiteX55" fmla="*/ 388899 w 2444235"/>
                <a:gd name="connsiteY55" fmla="*/ 1406579 h 2472838"/>
                <a:gd name="connsiteX56" fmla="*/ 50303 w 2444235"/>
                <a:gd name="connsiteY56" fmla="*/ 1466347 h 2472838"/>
                <a:gd name="connsiteX57" fmla="*/ 45706 w 2444235"/>
                <a:gd name="connsiteY57" fmla="*/ 1507995 h 2472838"/>
                <a:gd name="connsiteX58" fmla="*/ 37322 w 2444235"/>
                <a:gd name="connsiteY58" fmla="*/ 1518543 h 2472838"/>
                <a:gd name="connsiteX59" fmla="*/ 24341 w 2444235"/>
                <a:gd name="connsiteY59" fmla="*/ 1511241 h 2472838"/>
                <a:gd name="connsiteX60" fmla="*/ 2976 w 2444235"/>
                <a:gd name="connsiteY60" fmla="*/ 1389000 h 2472838"/>
                <a:gd name="connsiteX61" fmla="*/ 11630 w 2444235"/>
                <a:gd name="connsiteY61" fmla="*/ 1378453 h 2472838"/>
                <a:gd name="connsiteX62" fmla="*/ 24341 w 2444235"/>
                <a:gd name="connsiteY62" fmla="*/ 1385755 h 2472838"/>
                <a:gd name="connsiteX63" fmla="*/ 42731 w 2444235"/>
                <a:gd name="connsiteY63" fmla="*/ 1422806 h 2472838"/>
                <a:gd name="connsiteX64" fmla="*/ 381056 w 2444235"/>
                <a:gd name="connsiteY64" fmla="*/ 1363308 h 2472838"/>
                <a:gd name="connsiteX65" fmla="*/ 371861 w 2444235"/>
                <a:gd name="connsiteY65" fmla="*/ 1222407 h 2472838"/>
                <a:gd name="connsiteX66" fmla="*/ 235828 w 2444235"/>
                <a:gd name="connsiteY66" fmla="*/ 1216457 h 2472838"/>
                <a:gd name="connsiteX67" fmla="*/ 229067 w 2444235"/>
                <a:gd name="connsiteY67" fmla="*/ 1241608 h 2472838"/>
                <a:gd name="connsiteX68" fmla="*/ 207431 w 2444235"/>
                <a:gd name="connsiteY68" fmla="*/ 1285961 h 2472838"/>
                <a:gd name="connsiteX69" fmla="*/ 130084 w 2444235"/>
                <a:gd name="connsiteY69" fmla="*/ 1283257 h 2472838"/>
                <a:gd name="connsiteX70" fmla="*/ 108449 w 2444235"/>
                <a:gd name="connsiteY70" fmla="*/ 1207532 h 2472838"/>
                <a:gd name="connsiteX71" fmla="*/ 123594 w 2444235"/>
                <a:gd name="connsiteY71" fmla="*/ 1122072 h 2472838"/>
                <a:gd name="connsiteX72" fmla="*/ 141173 w 2444235"/>
                <a:gd name="connsiteY72" fmla="*/ 1093405 h 2472838"/>
                <a:gd name="connsiteX73" fmla="*/ 213111 w 2444235"/>
                <a:gd name="connsiteY73" fmla="*/ 1097462 h 2472838"/>
                <a:gd name="connsiteX74" fmla="*/ 234746 w 2444235"/>
                <a:gd name="connsiteY74" fmla="*/ 1153443 h 2472838"/>
                <a:gd name="connsiteX75" fmla="*/ 237721 w 2444235"/>
                <a:gd name="connsiteY75" fmla="*/ 1172104 h 2472838"/>
                <a:gd name="connsiteX76" fmla="*/ 373754 w 2444235"/>
                <a:gd name="connsiteY76" fmla="*/ 1178324 h 2472838"/>
                <a:gd name="connsiteX77" fmla="*/ 395390 w 2444235"/>
                <a:gd name="connsiteY77" fmla="*/ 1038505 h 2472838"/>
                <a:gd name="connsiteX78" fmla="*/ 63555 w 2444235"/>
                <a:gd name="connsiteY78" fmla="*/ 949529 h 2472838"/>
                <a:gd name="connsiteX79" fmla="*/ 42461 w 2444235"/>
                <a:gd name="connsiteY79" fmla="*/ 984416 h 2472838"/>
                <a:gd name="connsiteX80" fmla="*/ 29479 w 2444235"/>
                <a:gd name="connsiteY80" fmla="*/ 991448 h 2472838"/>
                <a:gd name="connsiteX81" fmla="*/ 21366 w 2444235"/>
                <a:gd name="connsiteY81" fmla="*/ 979548 h 2472838"/>
                <a:gd name="connsiteX82" fmla="*/ 52467 w 2444235"/>
                <a:gd name="connsiteY82" fmla="*/ 861094 h 2472838"/>
                <a:gd name="connsiteX83" fmla="*/ 66801 w 2444235"/>
                <a:gd name="connsiteY83" fmla="*/ 854332 h 2472838"/>
                <a:gd name="connsiteX84" fmla="*/ 74373 w 2444235"/>
                <a:gd name="connsiteY84" fmla="*/ 867043 h 2472838"/>
                <a:gd name="connsiteX85" fmla="*/ 74643 w 2444235"/>
                <a:gd name="connsiteY85" fmla="*/ 907069 h 2472838"/>
                <a:gd name="connsiteX86" fmla="*/ 407019 w 2444235"/>
                <a:gd name="connsiteY86" fmla="*/ 995234 h 2472838"/>
                <a:gd name="connsiteX87" fmla="*/ 458133 w 2444235"/>
                <a:gd name="connsiteY87" fmla="*/ 863527 h 2472838"/>
                <a:gd name="connsiteX88" fmla="*/ 339949 w 2444235"/>
                <a:gd name="connsiteY88" fmla="*/ 801866 h 2472838"/>
                <a:gd name="connsiteX89" fmla="*/ 292892 w 2444235"/>
                <a:gd name="connsiteY89" fmla="*/ 845678 h 2472838"/>
                <a:gd name="connsiteX90" fmla="*/ 255570 w 2444235"/>
                <a:gd name="connsiteY90" fmla="*/ 859471 h 2472838"/>
                <a:gd name="connsiteX91" fmla="*/ 213652 w 2444235"/>
                <a:gd name="connsiteY91" fmla="*/ 815659 h 2472838"/>
                <a:gd name="connsiteX92" fmla="*/ 287212 w 2444235"/>
                <a:gd name="connsiteY92" fmla="*/ 658801 h 2472838"/>
                <a:gd name="connsiteX93" fmla="*/ 346169 w 2444235"/>
                <a:gd name="connsiteY93" fmla="*/ 649065 h 2472838"/>
                <a:gd name="connsiteX94" fmla="*/ 369157 w 2444235"/>
                <a:gd name="connsiteY94" fmla="*/ 706129 h 2472838"/>
                <a:gd name="connsiteX95" fmla="*/ 359421 w 2444235"/>
                <a:gd name="connsiteY95" fmla="*/ 762381 h 2472838"/>
                <a:gd name="connsiteX96" fmla="*/ 478416 w 2444235"/>
                <a:gd name="connsiteY96" fmla="*/ 824584 h 2472838"/>
                <a:gd name="connsiteX97" fmla="*/ 557115 w 2444235"/>
                <a:gd name="connsiteY97" fmla="*/ 706940 h 2472838"/>
                <a:gd name="connsiteX98" fmla="*/ 293703 w 2444235"/>
                <a:gd name="connsiteY98" fmla="*/ 485988 h 2472838"/>
                <a:gd name="connsiteX99" fmla="*/ 263143 w 2444235"/>
                <a:gd name="connsiteY99" fmla="*/ 507353 h 2472838"/>
                <a:gd name="connsiteX100" fmla="*/ 244212 w 2444235"/>
                <a:gd name="connsiteY100" fmla="*/ 509787 h 2472838"/>
                <a:gd name="connsiteX101" fmla="*/ 243671 w 2444235"/>
                <a:gd name="connsiteY101" fmla="*/ 491938 h 2472838"/>
                <a:gd name="connsiteX102" fmla="*/ 319666 w 2444235"/>
                <a:gd name="connsiteY102" fmla="*/ 401880 h 2472838"/>
                <a:gd name="connsiteX103" fmla="*/ 337244 w 2444235"/>
                <a:gd name="connsiteY103" fmla="*/ 399987 h 2472838"/>
                <a:gd name="connsiteX104" fmla="*/ 337515 w 2444235"/>
                <a:gd name="connsiteY104" fmla="*/ 417565 h 2472838"/>
                <a:gd name="connsiteX105" fmla="*/ 321829 w 2444235"/>
                <a:gd name="connsiteY105" fmla="*/ 452182 h 2472838"/>
                <a:gd name="connsiteX106" fmla="*/ 585242 w 2444235"/>
                <a:gd name="connsiteY106" fmla="*/ 673135 h 2472838"/>
                <a:gd name="connsiteX107" fmla="*/ 687199 w 2444235"/>
                <a:gd name="connsiteY107" fmla="*/ 575505 h 2472838"/>
                <a:gd name="connsiteX108" fmla="*/ 605525 w 2444235"/>
                <a:gd name="connsiteY108" fmla="*/ 468950 h 2472838"/>
                <a:gd name="connsiteX109" fmla="*/ 552788 w 2444235"/>
                <a:gd name="connsiteY109" fmla="*/ 487881 h 2472838"/>
                <a:gd name="connsiteX110" fmla="*/ 516549 w 2444235"/>
                <a:gd name="connsiteY110" fmla="*/ 489504 h 2472838"/>
                <a:gd name="connsiteX111" fmla="*/ 482202 w 2444235"/>
                <a:gd name="connsiteY111" fmla="*/ 444069 h 2472838"/>
                <a:gd name="connsiteX112" fmla="*/ 506542 w 2444235"/>
                <a:gd name="connsiteY112" fmla="*/ 389169 h 2472838"/>
                <a:gd name="connsiteX113" fmla="*/ 629594 w 2444235"/>
                <a:gd name="connsiteY113" fmla="*/ 316419 h 2472838"/>
                <a:gd name="connsiteX114" fmla="*/ 678274 w 2444235"/>
                <a:gd name="connsiteY114" fmla="*/ 381326 h 2472838"/>
                <a:gd name="connsiteX115" fmla="*/ 641494 w 2444235"/>
                <a:gd name="connsiteY115" fmla="*/ 443528 h 2472838"/>
                <a:gd name="connsiteX116" fmla="*/ 721816 w 2444235"/>
                <a:gd name="connsiteY116" fmla="*/ 548460 h 2472838"/>
                <a:gd name="connsiteX117" fmla="*/ 842434 w 2444235"/>
                <a:gd name="connsiteY117" fmla="*/ 474900 h 2472838"/>
                <a:gd name="connsiteX118" fmla="*/ 697205 w 2444235"/>
                <a:gd name="connsiteY118" fmla="*/ 163619 h 2472838"/>
                <a:gd name="connsiteX119" fmla="*/ 657991 w 2444235"/>
                <a:gd name="connsiteY119" fmla="*/ 170380 h 2472838"/>
                <a:gd name="connsiteX120" fmla="*/ 643387 w 2444235"/>
                <a:gd name="connsiteY120" fmla="*/ 164430 h 2472838"/>
                <a:gd name="connsiteX121" fmla="*/ 648255 w 2444235"/>
                <a:gd name="connsiteY121" fmla="*/ 149285 h 2472838"/>
                <a:gd name="connsiteX122" fmla="*/ 739935 w 2444235"/>
                <a:gd name="connsiteY122" fmla="*/ 100605 h 2472838"/>
                <a:gd name="connsiteX123" fmla="*/ 761301 w 2444235"/>
                <a:gd name="connsiteY123" fmla="*/ 98171 h 2472838"/>
                <a:gd name="connsiteX124" fmla="*/ 769414 w 2444235"/>
                <a:gd name="connsiteY124" fmla="*/ 116020 h 2472838"/>
                <a:gd name="connsiteX125" fmla="*/ 737231 w 2444235"/>
                <a:gd name="connsiteY125" fmla="*/ 145499 h 2472838"/>
                <a:gd name="connsiteX126" fmla="*/ 882189 w 2444235"/>
                <a:gd name="connsiteY126" fmla="*/ 456239 h 2472838"/>
                <a:gd name="connsiteX127" fmla="*/ 1016059 w 2444235"/>
                <a:gd name="connsiteY127" fmla="*/ 410804 h 2472838"/>
                <a:gd name="connsiteX128" fmla="*/ 987121 w 2444235"/>
                <a:gd name="connsiteY128" fmla="*/ 280721 h 2472838"/>
                <a:gd name="connsiteX129" fmla="*/ 926271 w 2444235"/>
                <a:gd name="connsiteY129" fmla="*/ 273960 h 2472838"/>
                <a:gd name="connsiteX130" fmla="*/ 914642 w 2444235"/>
                <a:gd name="connsiteY130" fmla="*/ 270444 h 2472838"/>
                <a:gd name="connsiteX131" fmla="*/ 897063 w 2444235"/>
                <a:gd name="connsiteY131" fmla="*/ 190933 h 2472838"/>
                <a:gd name="connsiteX132" fmla="*/ 990367 w 2444235"/>
                <a:gd name="connsiteY132" fmla="*/ 146310 h 2472838"/>
                <a:gd name="connsiteX133" fmla="*/ 1071770 w 2444235"/>
                <a:gd name="connsiteY133" fmla="*/ 150908 h 2472838"/>
                <a:gd name="connsiteX134" fmla="*/ 1089620 w 2444235"/>
                <a:gd name="connsiteY134" fmla="*/ 232041 h 2472838"/>
                <a:gd name="connsiteX135" fmla="*/ 1030392 w 2444235"/>
                <a:gd name="connsiteY135" fmla="*/ 272067 h 2472838"/>
                <a:gd name="connsiteX136" fmla="*/ 1059059 w 2444235"/>
                <a:gd name="connsiteY136" fmla="*/ 401068 h 2472838"/>
                <a:gd name="connsiteX137" fmla="*/ 1199149 w 2444235"/>
                <a:gd name="connsiteY137" fmla="*/ 385924 h 2472838"/>
                <a:gd name="connsiteX138" fmla="*/ 1199149 w 2444235"/>
                <a:gd name="connsiteY138" fmla="*/ 42189 h 2472838"/>
                <a:gd name="connsiteX139" fmla="*/ 1160746 w 2444235"/>
                <a:gd name="connsiteY139" fmla="*/ 31371 h 2472838"/>
                <a:gd name="connsiteX140" fmla="*/ 1149928 w 2444235"/>
                <a:gd name="connsiteY140" fmla="*/ 19472 h 2472838"/>
                <a:gd name="connsiteX141" fmla="*/ 1160476 w 2444235"/>
                <a:gd name="connsiteY141" fmla="*/ 9195 h 2472838"/>
                <a:gd name="connsiteX142" fmla="*/ 1216728 w 2444235"/>
                <a:gd name="connsiteY142" fmla="*/ 0 h 2472838"/>
                <a:gd name="connsiteX143" fmla="*/ 1281635 w 2444235"/>
                <a:gd name="connsiteY143" fmla="*/ 8925 h 2472838"/>
                <a:gd name="connsiteX144" fmla="*/ 1294886 w 2444235"/>
                <a:gd name="connsiteY144" fmla="*/ 20554 h 2472838"/>
                <a:gd name="connsiteX145" fmla="*/ 1281635 w 2444235"/>
                <a:gd name="connsiteY145" fmla="*/ 32724 h 2472838"/>
                <a:gd name="connsiteX146" fmla="*/ 1245666 w 2444235"/>
                <a:gd name="connsiteY146" fmla="*/ 42730 h 2472838"/>
                <a:gd name="connsiteX147" fmla="*/ 1245666 w 2444235"/>
                <a:gd name="connsiteY147" fmla="*/ 385653 h 2472838"/>
                <a:gd name="connsiteX148" fmla="*/ 1417938 w 2444235"/>
                <a:gd name="connsiteY148" fmla="*/ 407829 h 2472838"/>
                <a:gd name="connsiteX149" fmla="*/ 1452555 w 2444235"/>
                <a:gd name="connsiteY149" fmla="*/ 277475 h 2472838"/>
                <a:gd name="connsiteX150" fmla="*/ 1440926 w 2444235"/>
                <a:gd name="connsiteY150" fmla="*/ 271526 h 2472838"/>
                <a:gd name="connsiteX151" fmla="*/ 1389001 w 2444235"/>
                <a:gd name="connsiteY151" fmla="*/ 232041 h 2472838"/>
                <a:gd name="connsiteX152" fmla="*/ 1408202 w 2444235"/>
                <a:gd name="connsiteY152" fmla="*/ 161455 h 2472838"/>
                <a:gd name="connsiteX153" fmla="*/ 1471757 w 2444235"/>
                <a:gd name="connsiteY153" fmla="*/ 153342 h 2472838"/>
                <a:gd name="connsiteX154" fmla="*/ 1558299 w 2444235"/>
                <a:gd name="connsiteY154" fmla="*/ 180657 h 2472838"/>
                <a:gd name="connsiteX155" fmla="*/ 1585614 w 2444235"/>
                <a:gd name="connsiteY155" fmla="*/ 202292 h 2472838"/>
                <a:gd name="connsiteX156" fmla="*/ 1563167 w 2444235"/>
                <a:gd name="connsiteY156" fmla="*/ 284507 h 2472838"/>
                <a:gd name="connsiteX157" fmla="*/ 1494474 w 2444235"/>
                <a:gd name="connsiteY157" fmla="*/ 292079 h 2472838"/>
                <a:gd name="connsiteX158" fmla="*/ 1460128 w 2444235"/>
                <a:gd name="connsiteY158" fmla="*/ 420811 h 2472838"/>
                <a:gd name="connsiteX159" fmla="*/ 1544236 w 2444235"/>
                <a:gd name="connsiteY159" fmla="*/ 451912 h 2472838"/>
                <a:gd name="connsiteX160" fmla="*/ 1627803 w 2444235"/>
                <a:gd name="connsiteY160" fmla="*/ 489774 h 2472838"/>
                <a:gd name="connsiteX161" fmla="*/ 1798453 w 2444235"/>
                <a:gd name="connsiteY161" fmla="*/ 194449 h 2472838"/>
                <a:gd name="connsiteX162" fmla="*/ 1772490 w 2444235"/>
                <a:gd name="connsiteY162" fmla="*/ 164159 h 2472838"/>
                <a:gd name="connsiteX163" fmla="*/ 1767352 w 2444235"/>
                <a:gd name="connsiteY163" fmla="*/ 148474 h 2472838"/>
                <a:gd name="connsiteX164" fmla="*/ 1783038 w 2444235"/>
                <a:gd name="connsiteY164" fmla="*/ 143876 h 2472838"/>
                <a:gd name="connsiteX165" fmla="*/ 1889322 w 2444235"/>
                <a:gd name="connsiteY165" fmla="*/ 205267 h 2472838"/>
                <a:gd name="connsiteX166" fmla="*/ 1891756 w 2444235"/>
                <a:gd name="connsiteY166" fmla="*/ 219871 h 2472838"/>
                <a:gd name="connsiteX167" fmla="*/ 1877423 w 2444235"/>
                <a:gd name="connsiteY167" fmla="*/ 224198 h 2472838"/>
                <a:gd name="connsiteX168" fmla="*/ 1838208 w 2444235"/>
                <a:gd name="connsiteY168" fmla="*/ 213921 h 2472838"/>
                <a:gd name="connsiteX169" fmla="*/ 1666476 w 2444235"/>
                <a:gd name="connsiteY169" fmla="*/ 511139 h 2472838"/>
                <a:gd name="connsiteX170" fmla="*/ 1780604 w 2444235"/>
                <a:gd name="connsiteY170" fmla="*/ 594706 h 2472838"/>
                <a:gd name="connsiteX171" fmla="*/ 1871202 w 2444235"/>
                <a:gd name="connsiteY171" fmla="*/ 495994 h 2472838"/>
                <a:gd name="connsiteX172" fmla="*/ 1844158 w 2444235"/>
                <a:gd name="connsiteY172" fmla="*/ 448396 h 2472838"/>
                <a:gd name="connsiteX173" fmla="*/ 1836315 w 2444235"/>
                <a:gd name="connsiteY173" fmla="*/ 407829 h 2472838"/>
                <a:gd name="connsiteX174" fmla="*/ 1871743 w 2444235"/>
                <a:gd name="connsiteY174" fmla="*/ 371049 h 2472838"/>
                <a:gd name="connsiteX175" fmla="*/ 1903656 w 2444235"/>
                <a:gd name="connsiteY175" fmla="*/ 373754 h 2472838"/>
                <a:gd name="connsiteX176" fmla="*/ 2026167 w 2444235"/>
                <a:gd name="connsiteY176" fmla="*/ 495994 h 2472838"/>
                <a:gd name="connsiteX177" fmla="*/ 1970996 w 2444235"/>
                <a:gd name="connsiteY177" fmla="*/ 553328 h 2472838"/>
                <a:gd name="connsiteX178" fmla="*/ 1936379 w 2444235"/>
                <a:gd name="connsiteY178" fmla="*/ 542240 h 2472838"/>
                <a:gd name="connsiteX179" fmla="*/ 1904467 w 2444235"/>
                <a:gd name="connsiteY179" fmla="*/ 524391 h 2472838"/>
                <a:gd name="connsiteX180" fmla="*/ 1813057 w 2444235"/>
                <a:gd name="connsiteY180" fmla="*/ 624185 h 2472838"/>
                <a:gd name="connsiteX181" fmla="*/ 1906360 w 2444235"/>
                <a:gd name="connsiteY181" fmla="*/ 730199 h 2472838"/>
                <a:gd name="connsiteX182" fmla="*/ 2187892 w 2444235"/>
                <a:gd name="connsiteY182" fmla="*/ 533045 h 2472838"/>
                <a:gd name="connsiteX183" fmla="*/ 2175452 w 2444235"/>
                <a:gd name="connsiteY183" fmla="*/ 500592 h 2472838"/>
                <a:gd name="connsiteX184" fmla="*/ 2176804 w 2444235"/>
                <a:gd name="connsiteY184" fmla="*/ 480038 h 2472838"/>
                <a:gd name="connsiteX185" fmla="*/ 2197628 w 2444235"/>
                <a:gd name="connsiteY185" fmla="*/ 485447 h 2472838"/>
                <a:gd name="connsiteX186" fmla="*/ 2261723 w 2444235"/>
                <a:gd name="connsiteY186" fmla="*/ 578209 h 2472838"/>
                <a:gd name="connsiteX187" fmla="*/ 2260371 w 2444235"/>
                <a:gd name="connsiteY187" fmla="*/ 597140 h 2472838"/>
                <a:gd name="connsiteX188" fmla="*/ 2240629 w 2444235"/>
                <a:gd name="connsiteY188" fmla="*/ 592272 h 2472838"/>
                <a:gd name="connsiteX189" fmla="*/ 2213314 w 2444235"/>
                <a:gd name="connsiteY189" fmla="*/ 569014 h 2472838"/>
                <a:gd name="connsiteX190" fmla="*/ 1931782 w 2444235"/>
                <a:gd name="connsiteY190" fmla="*/ 766168 h 2472838"/>
                <a:gd name="connsiteX191" fmla="*/ 1999934 w 2444235"/>
                <a:gd name="connsiteY191" fmla="*/ 890031 h 2472838"/>
                <a:gd name="connsiteX192" fmla="*/ 2121634 w 2444235"/>
                <a:gd name="connsiteY192" fmla="*/ 839728 h 2472838"/>
                <a:gd name="connsiteX193" fmla="*/ 2120822 w 2444235"/>
                <a:gd name="connsiteY193" fmla="*/ 766979 h 2472838"/>
                <a:gd name="connsiteX194" fmla="*/ 2193842 w 2444235"/>
                <a:gd name="connsiteY194" fmla="*/ 734255 h 2472838"/>
                <a:gd name="connsiteX195" fmla="*/ 2263076 w 2444235"/>
                <a:gd name="connsiteY195" fmla="*/ 847571 h 2472838"/>
                <a:gd name="connsiteX196" fmla="*/ 2262805 w 2444235"/>
                <a:gd name="connsiteY196" fmla="*/ 908962 h 2472838"/>
                <a:gd name="connsiteX197" fmla="*/ 2196276 w 2444235"/>
                <a:gd name="connsiteY197" fmla="*/ 937900 h 2472838"/>
                <a:gd name="connsiteX198" fmla="*/ 2141917 w 2444235"/>
                <a:gd name="connsiteY198" fmla="*/ 879213 h 2472838"/>
                <a:gd name="connsiteX199" fmla="*/ 2016701 w 2444235"/>
                <a:gd name="connsiteY199" fmla="*/ 931138 h 2472838"/>
                <a:gd name="connsiteX200" fmla="*/ 2056186 w 2444235"/>
                <a:gd name="connsiteY200" fmla="*/ 1066901 h 2472838"/>
                <a:gd name="connsiteX201" fmla="*/ 2394782 w 2444235"/>
                <a:gd name="connsiteY201" fmla="*/ 1007133 h 2472838"/>
                <a:gd name="connsiteX202" fmla="*/ 2397216 w 2444235"/>
                <a:gd name="connsiteY202" fmla="*/ 970353 h 2472838"/>
                <a:gd name="connsiteX203" fmla="*/ 2407222 w 2444235"/>
                <a:gd name="connsiteY203" fmla="*/ 954397 h 2472838"/>
                <a:gd name="connsiteX204" fmla="*/ 2422097 w 2444235"/>
                <a:gd name="connsiteY204" fmla="*/ 966296 h 2472838"/>
                <a:gd name="connsiteX205" fmla="*/ 2441839 w 2444235"/>
                <a:gd name="connsiteY205" fmla="*/ 1081235 h 2472838"/>
                <a:gd name="connsiteX206" fmla="*/ 2432374 w 2444235"/>
                <a:gd name="connsiteY206" fmla="*/ 1096109 h 2472838"/>
                <a:gd name="connsiteX207" fmla="*/ 2418040 w 2444235"/>
                <a:gd name="connsiteY207" fmla="*/ 1085562 h 2472838"/>
                <a:gd name="connsiteX208" fmla="*/ 2401814 w 2444235"/>
                <a:gd name="connsiteY208" fmla="*/ 1050945 h 2472838"/>
                <a:gd name="connsiteX209" fmla="*/ 2063759 w 2444235"/>
                <a:gd name="connsiteY209" fmla="*/ 1110443 h 2472838"/>
                <a:gd name="connsiteX210" fmla="*/ 2072954 w 2444235"/>
                <a:gd name="connsiteY210" fmla="*/ 1251615 h 2472838"/>
                <a:gd name="connsiteX211" fmla="*/ 2207905 w 2444235"/>
                <a:gd name="connsiteY211" fmla="*/ 1257564 h 2472838"/>
                <a:gd name="connsiteX212" fmla="*/ 2217641 w 2444235"/>
                <a:gd name="connsiteY212" fmla="*/ 1224570 h 2472838"/>
                <a:gd name="connsiteX213" fmla="*/ 2240358 w 2444235"/>
                <a:gd name="connsiteY213" fmla="*/ 1183733 h 2472838"/>
                <a:gd name="connsiteX214" fmla="*/ 2310944 w 2444235"/>
                <a:gd name="connsiteY214" fmla="*/ 1186708 h 2472838"/>
                <a:gd name="connsiteX215" fmla="*/ 2335555 w 2444235"/>
                <a:gd name="connsiteY215" fmla="*/ 1274873 h 2472838"/>
                <a:gd name="connsiteX216" fmla="*/ 2317435 w 2444235"/>
                <a:gd name="connsiteY216" fmla="*/ 1358440 h 2472838"/>
                <a:gd name="connsiteX217" fmla="*/ 2302561 w 2444235"/>
                <a:gd name="connsiteY217" fmla="*/ 1380887 h 2472838"/>
                <a:gd name="connsiteX218" fmla="*/ 2231434 w 2444235"/>
                <a:gd name="connsiteY218" fmla="*/ 1377371 h 2472838"/>
                <a:gd name="connsiteX219" fmla="*/ 2209257 w 2444235"/>
                <a:gd name="connsiteY219" fmla="*/ 1320307 h 2472838"/>
                <a:gd name="connsiteX220" fmla="*/ 2206282 w 2444235"/>
                <a:gd name="connsiteY220" fmla="*/ 1301647 h 2472838"/>
                <a:gd name="connsiteX221" fmla="*/ 2070520 w 2444235"/>
                <a:gd name="connsiteY221" fmla="*/ 1295427 h 2472838"/>
                <a:gd name="connsiteX222" fmla="*/ 2049155 w 2444235"/>
                <a:gd name="connsiteY222" fmla="*/ 1434976 h 2472838"/>
                <a:gd name="connsiteX223" fmla="*/ 2121093 w 2444235"/>
                <a:gd name="connsiteY223" fmla="*/ 1454448 h 2472838"/>
                <a:gd name="connsiteX224" fmla="*/ 2368549 w 2444235"/>
                <a:gd name="connsiteY224" fmla="*/ 1520706 h 2472838"/>
                <a:gd name="connsiteX225" fmla="*/ 2387750 w 2444235"/>
                <a:gd name="connsiteY225" fmla="*/ 1512052 h 2472838"/>
                <a:gd name="connsiteX226" fmla="*/ 2402354 w 2444235"/>
                <a:gd name="connsiteY226" fmla="*/ 1487983 h 2472838"/>
                <a:gd name="connsiteX227" fmla="*/ 2415876 w 2444235"/>
                <a:gd name="connsiteY227" fmla="*/ 1482033 h 2472838"/>
                <a:gd name="connsiteX228" fmla="*/ 2422908 w 2444235"/>
                <a:gd name="connsiteY228" fmla="*/ 1493392 h 2472838"/>
                <a:gd name="connsiteX229" fmla="*/ 2417770 w 2444235"/>
                <a:gd name="connsiteY229" fmla="*/ 1552078 h 2472838"/>
                <a:gd name="connsiteX230" fmla="*/ 2394511 w 2444235"/>
                <a:gd name="connsiteY230" fmla="*/ 1608871 h 2472838"/>
                <a:gd name="connsiteX231" fmla="*/ 2377744 w 2444235"/>
                <a:gd name="connsiteY231" fmla="*/ 1619959 h 2472838"/>
                <a:gd name="connsiteX232" fmla="*/ 2369631 w 2444235"/>
                <a:gd name="connsiteY232" fmla="*/ 1601299 h 2472838"/>
                <a:gd name="connsiteX233" fmla="*/ 2369360 w 2444235"/>
                <a:gd name="connsiteY233" fmla="*/ 1566141 h 2472838"/>
                <a:gd name="connsiteX234" fmla="*/ 2038607 w 2444235"/>
                <a:gd name="connsiteY234" fmla="*/ 1477435 h 2472838"/>
                <a:gd name="connsiteX235" fmla="*/ 1987223 w 2444235"/>
                <a:gd name="connsiteY235" fmla="*/ 1609141 h 2472838"/>
                <a:gd name="connsiteX236" fmla="*/ 2106218 w 2444235"/>
                <a:gd name="connsiteY236" fmla="*/ 1671073 h 2472838"/>
                <a:gd name="connsiteX237" fmla="*/ 2143810 w 2444235"/>
                <a:gd name="connsiteY237" fmla="*/ 1632941 h 2472838"/>
                <a:gd name="connsiteX238" fmla="*/ 2167880 w 2444235"/>
                <a:gd name="connsiteY238" fmla="*/ 1618066 h 2472838"/>
                <a:gd name="connsiteX239" fmla="*/ 2231434 w 2444235"/>
                <a:gd name="connsiteY239" fmla="*/ 1653494 h 2472838"/>
                <a:gd name="connsiteX240" fmla="*/ 2148408 w 2444235"/>
                <a:gd name="connsiteY240" fmla="*/ 1820088 h 2472838"/>
                <a:gd name="connsiteX241" fmla="*/ 2076740 w 2444235"/>
                <a:gd name="connsiteY241" fmla="*/ 1783578 h 2472838"/>
                <a:gd name="connsiteX242" fmla="*/ 2077822 w 2444235"/>
                <a:gd name="connsiteY242" fmla="*/ 1747338 h 2472838"/>
                <a:gd name="connsiteX243" fmla="*/ 2087017 w 2444235"/>
                <a:gd name="connsiteY243" fmla="*/ 1710828 h 2472838"/>
                <a:gd name="connsiteX244" fmla="*/ 1966669 w 2444235"/>
                <a:gd name="connsiteY244" fmla="*/ 1648085 h 2472838"/>
                <a:gd name="connsiteX245" fmla="*/ 1888240 w 2444235"/>
                <a:gd name="connsiteY245" fmla="*/ 1765458 h 2472838"/>
                <a:gd name="connsiteX246" fmla="*/ 2151112 w 2444235"/>
                <a:gd name="connsiteY246" fmla="*/ 1986140 h 2472838"/>
                <a:gd name="connsiteX247" fmla="*/ 2184106 w 2444235"/>
                <a:gd name="connsiteY247" fmla="*/ 1963693 h 2472838"/>
                <a:gd name="connsiteX248" fmla="*/ 2200062 w 2444235"/>
                <a:gd name="connsiteY248" fmla="*/ 1963153 h 2472838"/>
                <a:gd name="connsiteX249" fmla="*/ 2201414 w 2444235"/>
                <a:gd name="connsiteY249" fmla="*/ 1977757 h 2472838"/>
                <a:gd name="connsiteX250" fmla="*/ 2122445 w 2444235"/>
                <a:gd name="connsiteY250" fmla="*/ 2071601 h 2472838"/>
                <a:gd name="connsiteX251" fmla="*/ 2107841 w 2444235"/>
                <a:gd name="connsiteY251" fmla="*/ 2071871 h 2472838"/>
                <a:gd name="connsiteX252" fmla="*/ 2105948 w 2444235"/>
                <a:gd name="connsiteY252" fmla="*/ 2057267 h 2472838"/>
                <a:gd name="connsiteX253" fmla="*/ 2122445 w 2444235"/>
                <a:gd name="connsiteY253" fmla="*/ 2019675 h 2472838"/>
                <a:gd name="connsiteX254" fmla="*/ 1859573 w 2444235"/>
                <a:gd name="connsiteY254" fmla="*/ 1798993 h 2472838"/>
                <a:gd name="connsiteX255" fmla="*/ 1757616 w 2444235"/>
                <a:gd name="connsiteY255" fmla="*/ 1896623 h 2472838"/>
                <a:gd name="connsiteX256" fmla="*/ 1839831 w 2444235"/>
                <a:gd name="connsiteY256" fmla="*/ 2003719 h 2472838"/>
                <a:gd name="connsiteX257" fmla="*/ 1881750 w 2444235"/>
                <a:gd name="connsiteY257" fmla="*/ 1986952 h 2472838"/>
                <a:gd name="connsiteX258" fmla="*/ 1924209 w 2444235"/>
                <a:gd name="connsiteY258" fmla="*/ 1982084 h 2472838"/>
                <a:gd name="connsiteX259" fmla="*/ 1962072 w 2444235"/>
                <a:gd name="connsiteY259" fmla="*/ 2029141 h 2472838"/>
                <a:gd name="connsiteX260" fmla="*/ 1956663 w 2444235"/>
                <a:gd name="connsiteY260" fmla="*/ 2049965 h 2472838"/>
                <a:gd name="connsiteX261" fmla="*/ 1816032 w 2444235"/>
                <a:gd name="connsiteY261" fmla="*/ 2155168 h 2472838"/>
                <a:gd name="connsiteX262" fmla="*/ 1766000 w 2444235"/>
                <a:gd name="connsiteY262" fmla="*/ 2090261 h 2472838"/>
                <a:gd name="connsiteX263" fmla="*/ 1802780 w 2444235"/>
                <a:gd name="connsiteY263" fmla="*/ 2028059 h 2472838"/>
                <a:gd name="connsiteX264" fmla="*/ 1722458 w 2444235"/>
                <a:gd name="connsiteY264" fmla="*/ 1923127 h 2472838"/>
                <a:gd name="connsiteX265" fmla="*/ 1601840 w 2444235"/>
                <a:gd name="connsiteY265" fmla="*/ 1996417 h 2472838"/>
                <a:gd name="connsiteX266" fmla="*/ 1747069 w 2444235"/>
                <a:gd name="connsiteY266" fmla="*/ 2307698 h 2472838"/>
                <a:gd name="connsiteX267" fmla="*/ 1786013 w 2444235"/>
                <a:gd name="connsiteY267" fmla="*/ 2300937 h 2472838"/>
                <a:gd name="connsiteX268" fmla="*/ 1800616 w 2444235"/>
                <a:gd name="connsiteY268" fmla="*/ 2306887 h 2472838"/>
                <a:gd name="connsiteX269" fmla="*/ 1795749 w 2444235"/>
                <a:gd name="connsiteY269" fmla="*/ 2322032 h 2472838"/>
                <a:gd name="connsiteX270" fmla="*/ 1704068 w 2444235"/>
                <a:gd name="connsiteY270" fmla="*/ 2370712 h 2472838"/>
                <a:gd name="connsiteX271" fmla="*/ 1682703 w 2444235"/>
                <a:gd name="connsiteY271" fmla="*/ 2373146 h 2472838"/>
                <a:gd name="connsiteX272" fmla="*/ 1674319 w 2444235"/>
                <a:gd name="connsiteY272" fmla="*/ 2355296 h 2472838"/>
                <a:gd name="connsiteX273" fmla="*/ 1706773 w 2444235"/>
                <a:gd name="connsiteY273" fmla="*/ 2325548 h 2472838"/>
                <a:gd name="connsiteX274" fmla="*/ 1561815 w 2444235"/>
                <a:gd name="connsiteY274" fmla="*/ 2014807 h 2472838"/>
                <a:gd name="connsiteX275" fmla="*/ 1427945 w 2444235"/>
                <a:gd name="connsiteY275" fmla="*/ 2060242 h 2472838"/>
                <a:gd name="connsiteX276" fmla="*/ 1456612 w 2444235"/>
                <a:gd name="connsiteY276" fmla="*/ 2190326 h 2472838"/>
                <a:gd name="connsiteX277" fmla="*/ 1518003 w 2444235"/>
                <a:gd name="connsiteY277" fmla="*/ 2197627 h 2472838"/>
                <a:gd name="connsiteX278" fmla="*/ 1530713 w 2444235"/>
                <a:gd name="connsiteY278" fmla="*/ 2201684 h 2472838"/>
                <a:gd name="connsiteX279" fmla="*/ 1547751 w 2444235"/>
                <a:gd name="connsiteY279" fmla="*/ 2278761 h 2472838"/>
                <a:gd name="connsiteX280" fmla="*/ 1433624 w 2444235"/>
                <a:gd name="connsiteY280" fmla="*/ 2326900 h 2472838"/>
                <a:gd name="connsiteX281" fmla="*/ 1370070 w 2444235"/>
                <a:gd name="connsiteY281" fmla="*/ 2319057 h 2472838"/>
                <a:gd name="connsiteX282" fmla="*/ 1352491 w 2444235"/>
                <a:gd name="connsiteY282" fmla="*/ 2240628 h 2472838"/>
                <a:gd name="connsiteX283" fmla="*/ 1413070 w 2444235"/>
                <a:gd name="connsiteY283" fmla="*/ 2198980 h 2472838"/>
                <a:gd name="connsiteX284" fmla="*/ 1384403 w 2444235"/>
                <a:gd name="connsiteY284" fmla="*/ 2069978 h 2472838"/>
                <a:gd name="connsiteX285" fmla="*/ 1245395 w 2444235"/>
                <a:gd name="connsiteY285" fmla="*/ 2084852 h 2472838"/>
                <a:gd name="connsiteX286" fmla="*/ 1245395 w 2444235"/>
                <a:gd name="connsiteY286" fmla="*/ 2428857 h 2472838"/>
                <a:gd name="connsiteX287" fmla="*/ 1282716 w 2444235"/>
                <a:gd name="connsiteY287" fmla="*/ 2439404 h 2472838"/>
                <a:gd name="connsiteX288" fmla="*/ 1294886 w 2444235"/>
                <a:gd name="connsiteY288" fmla="*/ 2450763 h 2472838"/>
                <a:gd name="connsiteX289" fmla="*/ 1282987 w 2444235"/>
                <a:gd name="connsiteY289" fmla="*/ 2462392 h 2472838"/>
                <a:gd name="connsiteX290" fmla="*/ 1161287 w 2444235"/>
                <a:gd name="connsiteY290" fmla="*/ 2462392 h 2472838"/>
                <a:gd name="connsiteX291" fmla="*/ 1150469 w 2444235"/>
                <a:gd name="connsiteY291" fmla="*/ 2450493 h 2472838"/>
                <a:gd name="connsiteX292" fmla="*/ 1161017 w 2444235"/>
                <a:gd name="connsiteY292" fmla="*/ 2439945 h 2472838"/>
                <a:gd name="connsiteX293" fmla="*/ 1200231 w 2444235"/>
                <a:gd name="connsiteY293" fmla="*/ 2430209 h 2472838"/>
                <a:gd name="connsiteX294" fmla="*/ 2028871 w 2444235"/>
                <a:gd name="connsiteY294" fmla="*/ 1236740 h 2472838"/>
                <a:gd name="connsiteX295" fmla="*/ 1224301 w 2444235"/>
                <a:gd name="connsiteY295" fmla="*/ 430006 h 2472838"/>
                <a:gd name="connsiteX296" fmla="*/ 415944 w 2444235"/>
                <a:gd name="connsiteY296" fmla="*/ 1236199 h 2472838"/>
                <a:gd name="connsiteX297" fmla="*/ 1220785 w 2444235"/>
                <a:gd name="connsiteY297" fmla="*/ 2042934 h 2472838"/>
                <a:gd name="connsiteX298" fmla="*/ 2028871 w 2444235"/>
                <a:gd name="connsiteY298" fmla="*/ 1236740 h 2472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Lst>
              <a:rect l="l" t="t" r="r" b="b"/>
              <a:pathLst>
                <a:path w="2444235" h="2472838">
                  <a:moveTo>
                    <a:pt x="1200231" y="2430209"/>
                  </a:moveTo>
                  <a:cubicBezTo>
                    <a:pt x="1200231" y="2315541"/>
                    <a:pt x="1200231" y="2200873"/>
                    <a:pt x="1200231" y="2087557"/>
                  </a:cubicBezTo>
                  <a:cubicBezTo>
                    <a:pt x="1142086" y="2079984"/>
                    <a:pt x="1084751" y="2072682"/>
                    <a:pt x="1026065" y="2065110"/>
                  </a:cubicBezTo>
                  <a:cubicBezTo>
                    <a:pt x="1014977" y="2107029"/>
                    <a:pt x="1003348" y="2150841"/>
                    <a:pt x="991719" y="2194923"/>
                  </a:cubicBezTo>
                  <a:cubicBezTo>
                    <a:pt x="1002266" y="2200332"/>
                    <a:pt x="1013354" y="2204118"/>
                    <a:pt x="1021738" y="2211150"/>
                  </a:cubicBezTo>
                  <a:cubicBezTo>
                    <a:pt x="1036072" y="2223049"/>
                    <a:pt x="1051216" y="2235219"/>
                    <a:pt x="1061764" y="2250364"/>
                  </a:cubicBezTo>
                  <a:cubicBezTo>
                    <a:pt x="1075827" y="2270918"/>
                    <a:pt x="1069066" y="2295528"/>
                    <a:pt x="1046348" y="2306346"/>
                  </a:cubicBezTo>
                  <a:cubicBezTo>
                    <a:pt x="1030122" y="2314189"/>
                    <a:pt x="1011461" y="2319327"/>
                    <a:pt x="993612" y="2320139"/>
                  </a:cubicBezTo>
                  <a:cubicBezTo>
                    <a:pt x="950611" y="2322032"/>
                    <a:pt x="910586" y="2310132"/>
                    <a:pt x="875428" y="2284981"/>
                  </a:cubicBezTo>
                  <a:cubicBezTo>
                    <a:pt x="865962" y="2278220"/>
                    <a:pt x="857308" y="2269836"/>
                    <a:pt x="850547" y="2260641"/>
                  </a:cubicBezTo>
                  <a:cubicBezTo>
                    <a:pt x="830805" y="2233867"/>
                    <a:pt x="837836" y="2206282"/>
                    <a:pt x="868126" y="2193030"/>
                  </a:cubicBezTo>
                  <a:cubicBezTo>
                    <a:pt x="880296" y="2187621"/>
                    <a:pt x="893818" y="2185187"/>
                    <a:pt x="907070" y="2183565"/>
                  </a:cubicBezTo>
                  <a:cubicBezTo>
                    <a:pt x="920322" y="2181942"/>
                    <a:pt x="933844" y="2183294"/>
                    <a:pt x="949259" y="2183294"/>
                  </a:cubicBezTo>
                  <a:cubicBezTo>
                    <a:pt x="960618" y="2140293"/>
                    <a:pt x="972247" y="2096481"/>
                    <a:pt x="983605" y="2054292"/>
                  </a:cubicBezTo>
                  <a:cubicBezTo>
                    <a:pt x="928164" y="2031304"/>
                    <a:pt x="872994" y="2008858"/>
                    <a:pt x="815930" y="1985059"/>
                  </a:cubicBezTo>
                  <a:cubicBezTo>
                    <a:pt x="759678" y="2082418"/>
                    <a:pt x="702073" y="2182212"/>
                    <a:pt x="645010" y="2281195"/>
                  </a:cubicBezTo>
                  <a:cubicBezTo>
                    <a:pt x="655016" y="2291742"/>
                    <a:pt x="665023" y="2301478"/>
                    <a:pt x="673947" y="2312025"/>
                  </a:cubicBezTo>
                  <a:cubicBezTo>
                    <a:pt x="676652" y="2315271"/>
                    <a:pt x="678274" y="2322032"/>
                    <a:pt x="676652" y="2325277"/>
                  </a:cubicBezTo>
                  <a:cubicBezTo>
                    <a:pt x="675029" y="2328252"/>
                    <a:pt x="668268" y="2330416"/>
                    <a:pt x="663941" y="2329875"/>
                  </a:cubicBezTo>
                  <a:cubicBezTo>
                    <a:pt x="654205" y="2328793"/>
                    <a:pt x="644198" y="2326900"/>
                    <a:pt x="635274" y="2323384"/>
                  </a:cubicBezTo>
                  <a:cubicBezTo>
                    <a:pt x="606607" y="2312025"/>
                    <a:pt x="579833" y="2296880"/>
                    <a:pt x="559549" y="2273081"/>
                  </a:cubicBezTo>
                  <a:cubicBezTo>
                    <a:pt x="555493" y="2268213"/>
                    <a:pt x="554681" y="2260370"/>
                    <a:pt x="552518" y="2253880"/>
                  </a:cubicBezTo>
                  <a:cubicBezTo>
                    <a:pt x="559009" y="2252528"/>
                    <a:pt x="566040" y="2249553"/>
                    <a:pt x="572260" y="2250364"/>
                  </a:cubicBezTo>
                  <a:cubicBezTo>
                    <a:pt x="583348" y="2251987"/>
                    <a:pt x="593896" y="2256043"/>
                    <a:pt x="606607" y="2259559"/>
                  </a:cubicBezTo>
                  <a:cubicBezTo>
                    <a:pt x="663670" y="2160577"/>
                    <a:pt x="721545" y="2060783"/>
                    <a:pt x="778609" y="1961800"/>
                  </a:cubicBezTo>
                  <a:cubicBezTo>
                    <a:pt x="740747" y="1933945"/>
                    <a:pt x="703426" y="1906630"/>
                    <a:pt x="664752" y="1878233"/>
                  </a:cubicBezTo>
                  <a:cubicBezTo>
                    <a:pt x="634733" y="1910957"/>
                    <a:pt x="603902" y="1944492"/>
                    <a:pt x="573612" y="1977486"/>
                  </a:cubicBezTo>
                  <a:cubicBezTo>
                    <a:pt x="583348" y="1993983"/>
                    <a:pt x="594166" y="2008587"/>
                    <a:pt x="600927" y="2024814"/>
                  </a:cubicBezTo>
                  <a:cubicBezTo>
                    <a:pt x="606336" y="2038065"/>
                    <a:pt x="608500" y="2053481"/>
                    <a:pt x="608500" y="2067814"/>
                  </a:cubicBezTo>
                  <a:cubicBezTo>
                    <a:pt x="608229" y="2086745"/>
                    <a:pt x="593625" y="2100538"/>
                    <a:pt x="574694" y="2101890"/>
                  </a:cubicBezTo>
                  <a:cubicBezTo>
                    <a:pt x="563336" y="2102702"/>
                    <a:pt x="550625" y="2102702"/>
                    <a:pt x="540077" y="2098915"/>
                  </a:cubicBezTo>
                  <a:cubicBezTo>
                    <a:pt x="479768" y="2078362"/>
                    <a:pt x="436497" y="2039688"/>
                    <a:pt x="418648" y="1977216"/>
                  </a:cubicBezTo>
                  <a:cubicBezTo>
                    <a:pt x="407830" y="1938813"/>
                    <a:pt x="433523" y="1911498"/>
                    <a:pt x="472196" y="1920422"/>
                  </a:cubicBezTo>
                  <a:cubicBezTo>
                    <a:pt x="495454" y="1925561"/>
                    <a:pt x="517360" y="1936379"/>
                    <a:pt x="542782" y="1945844"/>
                  </a:cubicBezTo>
                  <a:cubicBezTo>
                    <a:pt x="570638" y="1915284"/>
                    <a:pt x="601739" y="1881749"/>
                    <a:pt x="632028" y="1848484"/>
                  </a:cubicBezTo>
                  <a:cubicBezTo>
                    <a:pt x="600927" y="1813056"/>
                    <a:pt x="570367" y="1778439"/>
                    <a:pt x="538725" y="1742200"/>
                  </a:cubicBezTo>
                  <a:cubicBezTo>
                    <a:pt x="445693" y="1807377"/>
                    <a:pt x="351308" y="1873365"/>
                    <a:pt x="257193" y="1939353"/>
                  </a:cubicBezTo>
                  <a:cubicBezTo>
                    <a:pt x="261791" y="1952064"/>
                    <a:pt x="266929" y="1963964"/>
                    <a:pt x="269904" y="1976404"/>
                  </a:cubicBezTo>
                  <a:cubicBezTo>
                    <a:pt x="271256" y="1981272"/>
                    <a:pt x="268552" y="1987493"/>
                    <a:pt x="267470" y="1992901"/>
                  </a:cubicBezTo>
                  <a:cubicBezTo>
                    <a:pt x="261520" y="1991820"/>
                    <a:pt x="254489" y="1992631"/>
                    <a:pt x="250162" y="1989386"/>
                  </a:cubicBezTo>
                  <a:cubicBezTo>
                    <a:pt x="216086" y="1964234"/>
                    <a:pt x="193098" y="1930970"/>
                    <a:pt x="181739" y="1890403"/>
                  </a:cubicBezTo>
                  <a:cubicBezTo>
                    <a:pt x="180387" y="1886076"/>
                    <a:pt x="182010" y="1878233"/>
                    <a:pt x="184985" y="1876070"/>
                  </a:cubicBezTo>
                  <a:cubicBezTo>
                    <a:pt x="187959" y="1873906"/>
                    <a:pt x="195802" y="1874988"/>
                    <a:pt x="199589" y="1877692"/>
                  </a:cubicBezTo>
                  <a:cubicBezTo>
                    <a:pt x="210677" y="1885265"/>
                    <a:pt x="220683" y="1894460"/>
                    <a:pt x="231771" y="1903384"/>
                  </a:cubicBezTo>
                  <a:cubicBezTo>
                    <a:pt x="325345" y="1837937"/>
                    <a:pt x="419730" y="1771949"/>
                    <a:pt x="513303" y="1706231"/>
                  </a:cubicBezTo>
                  <a:cubicBezTo>
                    <a:pt x="490586" y="1664853"/>
                    <a:pt x="468410" y="1624286"/>
                    <a:pt x="445422" y="1582638"/>
                  </a:cubicBezTo>
                  <a:cubicBezTo>
                    <a:pt x="404585" y="1599676"/>
                    <a:pt x="362396" y="1616984"/>
                    <a:pt x="323181" y="1633211"/>
                  </a:cubicBezTo>
                  <a:cubicBezTo>
                    <a:pt x="323722" y="1658633"/>
                    <a:pt x="326968" y="1682432"/>
                    <a:pt x="323993" y="1705690"/>
                  </a:cubicBezTo>
                  <a:cubicBezTo>
                    <a:pt x="318854" y="1748150"/>
                    <a:pt x="284237" y="1762483"/>
                    <a:pt x="249080" y="1737873"/>
                  </a:cubicBezTo>
                  <a:cubicBezTo>
                    <a:pt x="210136" y="1710558"/>
                    <a:pt x="189853" y="1670532"/>
                    <a:pt x="181469" y="1625098"/>
                  </a:cubicBezTo>
                  <a:cubicBezTo>
                    <a:pt x="177953" y="1605626"/>
                    <a:pt x="177953" y="1584531"/>
                    <a:pt x="181739" y="1565059"/>
                  </a:cubicBezTo>
                  <a:cubicBezTo>
                    <a:pt x="188500" y="1530442"/>
                    <a:pt x="218790" y="1517461"/>
                    <a:pt x="248539" y="1536933"/>
                  </a:cubicBezTo>
                  <a:cubicBezTo>
                    <a:pt x="265847" y="1548292"/>
                    <a:pt x="278829" y="1565600"/>
                    <a:pt x="293703" y="1580745"/>
                  </a:cubicBezTo>
                  <a:cubicBezTo>
                    <a:pt x="297219" y="1584531"/>
                    <a:pt x="299653" y="1589669"/>
                    <a:pt x="302628" y="1594537"/>
                  </a:cubicBezTo>
                  <a:cubicBezTo>
                    <a:pt x="345358" y="1576688"/>
                    <a:pt x="387547" y="1559380"/>
                    <a:pt x="428655" y="1542342"/>
                  </a:cubicBezTo>
                  <a:cubicBezTo>
                    <a:pt x="415403" y="1496907"/>
                    <a:pt x="402421" y="1452554"/>
                    <a:pt x="388899" y="1406579"/>
                  </a:cubicBezTo>
                  <a:cubicBezTo>
                    <a:pt x="276395" y="1426321"/>
                    <a:pt x="162808" y="1446334"/>
                    <a:pt x="50303" y="1466347"/>
                  </a:cubicBezTo>
                  <a:cubicBezTo>
                    <a:pt x="48681" y="1481222"/>
                    <a:pt x="48140" y="1494744"/>
                    <a:pt x="45706" y="1507995"/>
                  </a:cubicBezTo>
                  <a:cubicBezTo>
                    <a:pt x="44895" y="1512052"/>
                    <a:pt x="40297" y="1518272"/>
                    <a:pt x="37322" y="1518543"/>
                  </a:cubicBezTo>
                  <a:cubicBezTo>
                    <a:pt x="32995" y="1518813"/>
                    <a:pt x="26504" y="1515297"/>
                    <a:pt x="24341" y="1511241"/>
                  </a:cubicBezTo>
                  <a:cubicBezTo>
                    <a:pt x="2976" y="1473108"/>
                    <a:pt x="-4867" y="1432271"/>
                    <a:pt x="2976" y="1389000"/>
                  </a:cubicBezTo>
                  <a:cubicBezTo>
                    <a:pt x="3787" y="1384943"/>
                    <a:pt x="8385" y="1378723"/>
                    <a:pt x="11630" y="1378453"/>
                  </a:cubicBezTo>
                  <a:cubicBezTo>
                    <a:pt x="15957" y="1378182"/>
                    <a:pt x="22177" y="1381969"/>
                    <a:pt x="24341" y="1385755"/>
                  </a:cubicBezTo>
                  <a:cubicBezTo>
                    <a:pt x="31102" y="1397113"/>
                    <a:pt x="36240" y="1409554"/>
                    <a:pt x="42731" y="1422806"/>
                  </a:cubicBezTo>
                  <a:cubicBezTo>
                    <a:pt x="155236" y="1403063"/>
                    <a:pt x="268281" y="1383050"/>
                    <a:pt x="381056" y="1363308"/>
                  </a:cubicBezTo>
                  <a:cubicBezTo>
                    <a:pt x="378082" y="1316521"/>
                    <a:pt x="375107" y="1270546"/>
                    <a:pt x="371861" y="1222407"/>
                  </a:cubicBezTo>
                  <a:cubicBezTo>
                    <a:pt x="327779" y="1220514"/>
                    <a:pt x="282615" y="1218620"/>
                    <a:pt x="235828" y="1216457"/>
                  </a:cubicBezTo>
                  <a:cubicBezTo>
                    <a:pt x="233664" y="1224841"/>
                    <a:pt x="232583" y="1233765"/>
                    <a:pt x="229067" y="1241608"/>
                  </a:cubicBezTo>
                  <a:cubicBezTo>
                    <a:pt x="222576" y="1256753"/>
                    <a:pt x="216897" y="1272980"/>
                    <a:pt x="207431" y="1285961"/>
                  </a:cubicBezTo>
                  <a:cubicBezTo>
                    <a:pt x="184714" y="1317332"/>
                    <a:pt x="151179" y="1315439"/>
                    <a:pt x="130084" y="1283257"/>
                  </a:cubicBezTo>
                  <a:cubicBezTo>
                    <a:pt x="114940" y="1260269"/>
                    <a:pt x="109801" y="1234306"/>
                    <a:pt x="108449" y="1207532"/>
                  </a:cubicBezTo>
                  <a:cubicBezTo>
                    <a:pt x="106826" y="1178054"/>
                    <a:pt x="110883" y="1149116"/>
                    <a:pt x="123594" y="1122072"/>
                  </a:cubicBezTo>
                  <a:cubicBezTo>
                    <a:pt x="128191" y="1112066"/>
                    <a:pt x="134141" y="1102059"/>
                    <a:pt x="141173" y="1093405"/>
                  </a:cubicBezTo>
                  <a:cubicBezTo>
                    <a:pt x="163619" y="1066901"/>
                    <a:pt x="194721" y="1067713"/>
                    <a:pt x="213111" y="1097462"/>
                  </a:cubicBezTo>
                  <a:cubicBezTo>
                    <a:pt x="223388" y="1114229"/>
                    <a:pt x="228256" y="1134512"/>
                    <a:pt x="234746" y="1153443"/>
                  </a:cubicBezTo>
                  <a:cubicBezTo>
                    <a:pt x="236639" y="1158852"/>
                    <a:pt x="236639" y="1165072"/>
                    <a:pt x="237721" y="1172104"/>
                  </a:cubicBezTo>
                  <a:cubicBezTo>
                    <a:pt x="283426" y="1174268"/>
                    <a:pt x="328861" y="1176161"/>
                    <a:pt x="373754" y="1178324"/>
                  </a:cubicBezTo>
                  <a:cubicBezTo>
                    <a:pt x="381056" y="1130997"/>
                    <a:pt x="388088" y="1085562"/>
                    <a:pt x="395390" y="1038505"/>
                  </a:cubicBezTo>
                  <a:cubicBezTo>
                    <a:pt x="285319" y="1009026"/>
                    <a:pt x="173896" y="979278"/>
                    <a:pt x="63555" y="949529"/>
                  </a:cubicBezTo>
                  <a:cubicBezTo>
                    <a:pt x="55983" y="962240"/>
                    <a:pt x="50033" y="973869"/>
                    <a:pt x="42461" y="984416"/>
                  </a:cubicBezTo>
                  <a:cubicBezTo>
                    <a:pt x="39756" y="988202"/>
                    <a:pt x="33266" y="992259"/>
                    <a:pt x="29479" y="991448"/>
                  </a:cubicBezTo>
                  <a:cubicBezTo>
                    <a:pt x="25964" y="990636"/>
                    <a:pt x="21907" y="983875"/>
                    <a:pt x="21366" y="979548"/>
                  </a:cubicBezTo>
                  <a:cubicBezTo>
                    <a:pt x="17039" y="936277"/>
                    <a:pt x="28127" y="896792"/>
                    <a:pt x="52467" y="861094"/>
                  </a:cubicBezTo>
                  <a:cubicBezTo>
                    <a:pt x="55171" y="857037"/>
                    <a:pt x="62203" y="853792"/>
                    <a:pt x="66801" y="854332"/>
                  </a:cubicBezTo>
                  <a:cubicBezTo>
                    <a:pt x="70046" y="854873"/>
                    <a:pt x="73832" y="862446"/>
                    <a:pt x="74373" y="867043"/>
                  </a:cubicBezTo>
                  <a:cubicBezTo>
                    <a:pt x="75455" y="879484"/>
                    <a:pt x="74643" y="892195"/>
                    <a:pt x="74643" y="907069"/>
                  </a:cubicBezTo>
                  <a:cubicBezTo>
                    <a:pt x="184714" y="935736"/>
                    <a:pt x="295867" y="965485"/>
                    <a:pt x="407019" y="995234"/>
                  </a:cubicBezTo>
                  <a:cubicBezTo>
                    <a:pt x="424057" y="951422"/>
                    <a:pt x="440825" y="908151"/>
                    <a:pt x="458133" y="863527"/>
                  </a:cubicBezTo>
                  <a:cubicBezTo>
                    <a:pt x="418919" y="843244"/>
                    <a:pt x="378352" y="821879"/>
                    <a:pt x="339949" y="801866"/>
                  </a:cubicBezTo>
                  <a:cubicBezTo>
                    <a:pt x="323722" y="817282"/>
                    <a:pt x="309659" y="833238"/>
                    <a:pt x="292892" y="845678"/>
                  </a:cubicBezTo>
                  <a:cubicBezTo>
                    <a:pt x="282615" y="853251"/>
                    <a:pt x="268552" y="858119"/>
                    <a:pt x="255570" y="859471"/>
                  </a:cubicBezTo>
                  <a:cubicBezTo>
                    <a:pt x="233664" y="861905"/>
                    <a:pt x="215274" y="842433"/>
                    <a:pt x="213652" y="815659"/>
                  </a:cubicBezTo>
                  <a:cubicBezTo>
                    <a:pt x="209865" y="750211"/>
                    <a:pt x="236639" y="698557"/>
                    <a:pt x="287212" y="658801"/>
                  </a:cubicBezTo>
                  <a:cubicBezTo>
                    <a:pt x="304250" y="645279"/>
                    <a:pt x="324804" y="636895"/>
                    <a:pt x="346169" y="649065"/>
                  </a:cubicBezTo>
                  <a:cubicBezTo>
                    <a:pt x="367805" y="661506"/>
                    <a:pt x="370239" y="684223"/>
                    <a:pt x="369157" y="706129"/>
                  </a:cubicBezTo>
                  <a:cubicBezTo>
                    <a:pt x="368075" y="724249"/>
                    <a:pt x="363207" y="742369"/>
                    <a:pt x="359421" y="762381"/>
                  </a:cubicBezTo>
                  <a:cubicBezTo>
                    <a:pt x="397824" y="782394"/>
                    <a:pt x="438390" y="803759"/>
                    <a:pt x="478416" y="824584"/>
                  </a:cubicBezTo>
                  <a:cubicBezTo>
                    <a:pt x="504649" y="785369"/>
                    <a:pt x="530341" y="746696"/>
                    <a:pt x="557115" y="706940"/>
                  </a:cubicBezTo>
                  <a:cubicBezTo>
                    <a:pt x="470032" y="633650"/>
                    <a:pt x="382138" y="560089"/>
                    <a:pt x="293703" y="485988"/>
                  </a:cubicBezTo>
                  <a:cubicBezTo>
                    <a:pt x="283426" y="493290"/>
                    <a:pt x="273690" y="501403"/>
                    <a:pt x="263143" y="507353"/>
                  </a:cubicBezTo>
                  <a:cubicBezTo>
                    <a:pt x="258004" y="510328"/>
                    <a:pt x="250702" y="508975"/>
                    <a:pt x="244212" y="509787"/>
                  </a:cubicBezTo>
                  <a:cubicBezTo>
                    <a:pt x="243941" y="503837"/>
                    <a:pt x="241778" y="497076"/>
                    <a:pt x="243671" y="491938"/>
                  </a:cubicBezTo>
                  <a:cubicBezTo>
                    <a:pt x="259086" y="453534"/>
                    <a:pt x="284508" y="423245"/>
                    <a:pt x="319666" y="401880"/>
                  </a:cubicBezTo>
                  <a:cubicBezTo>
                    <a:pt x="324263" y="399175"/>
                    <a:pt x="331295" y="400527"/>
                    <a:pt x="337244" y="399987"/>
                  </a:cubicBezTo>
                  <a:cubicBezTo>
                    <a:pt x="337515" y="405936"/>
                    <a:pt x="339408" y="412427"/>
                    <a:pt x="337515" y="417565"/>
                  </a:cubicBezTo>
                  <a:cubicBezTo>
                    <a:pt x="333458" y="428924"/>
                    <a:pt x="327779" y="439471"/>
                    <a:pt x="321829" y="452182"/>
                  </a:cubicBezTo>
                  <a:cubicBezTo>
                    <a:pt x="409183" y="525473"/>
                    <a:pt x="497347" y="599574"/>
                    <a:pt x="585242" y="673135"/>
                  </a:cubicBezTo>
                  <a:cubicBezTo>
                    <a:pt x="618777" y="640952"/>
                    <a:pt x="652312" y="608769"/>
                    <a:pt x="687199" y="575505"/>
                  </a:cubicBezTo>
                  <a:cubicBezTo>
                    <a:pt x="660425" y="540617"/>
                    <a:pt x="632569" y="504107"/>
                    <a:pt x="605525" y="468950"/>
                  </a:cubicBezTo>
                  <a:cubicBezTo>
                    <a:pt x="587135" y="475711"/>
                    <a:pt x="570367" y="483283"/>
                    <a:pt x="552788" y="487881"/>
                  </a:cubicBezTo>
                  <a:cubicBezTo>
                    <a:pt x="541430" y="490856"/>
                    <a:pt x="528448" y="490856"/>
                    <a:pt x="516549" y="489504"/>
                  </a:cubicBezTo>
                  <a:cubicBezTo>
                    <a:pt x="493561" y="486799"/>
                    <a:pt x="479768" y="467327"/>
                    <a:pt x="482202" y="444069"/>
                  </a:cubicBezTo>
                  <a:cubicBezTo>
                    <a:pt x="484636" y="423245"/>
                    <a:pt x="493561" y="405125"/>
                    <a:pt x="506542" y="389169"/>
                  </a:cubicBezTo>
                  <a:cubicBezTo>
                    <a:pt x="538455" y="349684"/>
                    <a:pt x="577399" y="321017"/>
                    <a:pt x="629594" y="316419"/>
                  </a:cubicBezTo>
                  <a:cubicBezTo>
                    <a:pt x="673136" y="312633"/>
                    <a:pt x="694771" y="340759"/>
                    <a:pt x="678274" y="381326"/>
                  </a:cubicBezTo>
                  <a:cubicBezTo>
                    <a:pt x="669620" y="402421"/>
                    <a:pt x="655016" y="421352"/>
                    <a:pt x="641494" y="443528"/>
                  </a:cubicBezTo>
                  <a:cubicBezTo>
                    <a:pt x="666916" y="476793"/>
                    <a:pt x="694771" y="513032"/>
                    <a:pt x="721816" y="548460"/>
                  </a:cubicBezTo>
                  <a:cubicBezTo>
                    <a:pt x="762112" y="523850"/>
                    <a:pt x="801597" y="499780"/>
                    <a:pt x="842434" y="474900"/>
                  </a:cubicBezTo>
                  <a:cubicBezTo>
                    <a:pt x="794295" y="371860"/>
                    <a:pt x="745615" y="267469"/>
                    <a:pt x="697205" y="163619"/>
                  </a:cubicBezTo>
                  <a:cubicBezTo>
                    <a:pt x="683413" y="166053"/>
                    <a:pt x="670972" y="169298"/>
                    <a:pt x="657991" y="170380"/>
                  </a:cubicBezTo>
                  <a:cubicBezTo>
                    <a:pt x="653123" y="170921"/>
                    <a:pt x="645010" y="167946"/>
                    <a:pt x="643387" y="164430"/>
                  </a:cubicBezTo>
                  <a:cubicBezTo>
                    <a:pt x="641764" y="160644"/>
                    <a:pt x="644739" y="152801"/>
                    <a:pt x="648255" y="149285"/>
                  </a:cubicBezTo>
                  <a:cubicBezTo>
                    <a:pt x="673677" y="123322"/>
                    <a:pt x="705319" y="109259"/>
                    <a:pt x="739935" y="100605"/>
                  </a:cubicBezTo>
                  <a:cubicBezTo>
                    <a:pt x="746967" y="98982"/>
                    <a:pt x="754269" y="97901"/>
                    <a:pt x="761301" y="98171"/>
                  </a:cubicBezTo>
                  <a:cubicBezTo>
                    <a:pt x="773741" y="98982"/>
                    <a:pt x="777798" y="106825"/>
                    <a:pt x="769414" y="116020"/>
                  </a:cubicBezTo>
                  <a:cubicBezTo>
                    <a:pt x="760219" y="126297"/>
                    <a:pt x="749131" y="134952"/>
                    <a:pt x="737231" y="145499"/>
                  </a:cubicBezTo>
                  <a:cubicBezTo>
                    <a:pt x="785100" y="248268"/>
                    <a:pt x="833780" y="352659"/>
                    <a:pt x="882189" y="456239"/>
                  </a:cubicBezTo>
                  <a:cubicBezTo>
                    <a:pt x="927083" y="441094"/>
                    <a:pt x="970624" y="426220"/>
                    <a:pt x="1016059" y="410804"/>
                  </a:cubicBezTo>
                  <a:cubicBezTo>
                    <a:pt x="1006593" y="367804"/>
                    <a:pt x="996587" y="323181"/>
                    <a:pt x="987121" y="280721"/>
                  </a:cubicBezTo>
                  <a:cubicBezTo>
                    <a:pt x="965486" y="278287"/>
                    <a:pt x="945743" y="276394"/>
                    <a:pt x="926271" y="273960"/>
                  </a:cubicBezTo>
                  <a:cubicBezTo>
                    <a:pt x="922215" y="273419"/>
                    <a:pt x="918428" y="272067"/>
                    <a:pt x="914642" y="270444"/>
                  </a:cubicBezTo>
                  <a:cubicBezTo>
                    <a:pt x="875157" y="255029"/>
                    <a:pt x="867315" y="221223"/>
                    <a:pt x="897063" y="190933"/>
                  </a:cubicBezTo>
                  <a:cubicBezTo>
                    <a:pt x="922485" y="164700"/>
                    <a:pt x="955209" y="152530"/>
                    <a:pt x="990367" y="146310"/>
                  </a:cubicBezTo>
                  <a:cubicBezTo>
                    <a:pt x="1017681" y="141442"/>
                    <a:pt x="1044996" y="141442"/>
                    <a:pt x="1071770" y="150908"/>
                  </a:cubicBezTo>
                  <a:cubicBezTo>
                    <a:pt x="1113689" y="166323"/>
                    <a:pt x="1122614" y="201751"/>
                    <a:pt x="1089620" y="232041"/>
                  </a:cubicBezTo>
                  <a:cubicBezTo>
                    <a:pt x="1072852" y="247456"/>
                    <a:pt x="1051487" y="258004"/>
                    <a:pt x="1030392" y="272067"/>
                  </a:cubicBezTo>
                  <a:cubicBezTo>
                    <a:pt x="1039587" y="313445"/>
                    <a:pt x="1049323" y="357797"/>
                    <a:pt x="1059059" y="401068"/>
                  </a:cubicBezTo>
                  <a:cubicBezTo>
                    <a:pt x="1106387" y="395930"/>
                    <a:pt x="1152362" y="391062"/>
                    <a:pt x="1199149" y="385924"/>
                  </a:cubicBezTo>
                  <a:cubicBezTo>
                    <a:pt x="1199149" y="272067"/>
                    <a:pt x="1199149" y="157128"/>
                    <a:pt x="1199149" y="42189"/>
                  </a:cubicBezTo>
                  <a:cubicBezTo>
                    <a:pt x="1186438" y="38673"/>
                    <a:pt x="1173187" y="35969"/>
                    <a:pt x="1160746" y="31371"/>
                  </a:cubicBezTo>
                  <a:cubicBezTo>
                    <a:pt x="1156149" y="29749"/>
                    <a:pt x="1150740" y="24070"/>
                    <a:pt x="1149928" y="19472"/>
                  </a:cubicBezTo>
                  <a:cubicBezTo>
                    <a:pt x="1149388" y="16497"/>
                    <a:pt x="1156149" y="10006"/>
                    <a:pt x="1160476" y="9195"/>
                  </a:cubicBezTo>
                  <a:cubicBezTo>
                    <a:pt x="1179677" y="5409"/>
                    <a:pt x="1198338" y="0"/>
                    <a:pt x="1216728" y="0"/>
                  </a:cubicBezTo>
                  <a:cubicBezTo>
                    <a:pt x="1238364" y="0"/>
                    <a:pt x="1260270" y="4868"/>
                    <a:pt x="1281635" y="8925"/>
                  </a:cubicBezTo>
                  <a:cubicBezTo>
                    <a:pt x="1286773" y="10006"/>
                    <a:pt x="1290559" y="16497"/>
                    <a:pt x="1294886" y="20554"/>
                  </a:cubicBezTo>
                  <a:cubicBezTo>
                    <a:pt x="1290559" y="24610"/>
                    <a:pt x="1287044" y="30560"/>
                    <a:pt x="1281635" y="32724"/>
                  </a:cubicBezTo>
                  <a:cubicBezTo>
                    <a:pt x="1270276" y="37051"/>
                    <a:pt x="1258377" y="39485"/>
                    <a:pt x="1245666" y="42730"/>
                  </a:cubicBezTo>
                  <a:cubicBezTo>
                    <a:pt x="1245666" y="156587"/>
                    <a:pt x="1245666" y="271255"/>
                    <a:pt x="1245666" y="385653"/>
                  </a:cubicBezTo>
                  <a:cubicBezTo>
                    <a:pt x="1302188" y="392955"/>
                    <a:pt x="1358982" y="400257"/>
                    <a:pt x="1417938" y="407829"/>
                  </a:cubicBezTo>
                  <a:cubicBezTo>
                    <a:pt x="1429027" y="365911"/>
                    <a:pt x="1440656" y="322369"/>
                    <a:pt x="1452555" y="277475"/>
                  </a:cubicBezTo>
                  <a:cubicBezTo>
                    <a:pt x="1448499" y="275582"/>
                    <a:pt x="1444171" y="274230"/>
                    <a:pt x="1440926" y="271526"/>
                  </a:cubicBezTo>
                  <a:cubicBezTo>
                    <a:pt x="1423347" y="258544"/>
                    <a:pt x="1403064" y="247997"/>
                    <a:pt x="1389001" y="232041"/>
                  </a:cubicBezTo>
                  <a:cubicBezTo>
                    <a:pt x="1364931" y="204997"/>
                    <a:pt x="1373856" y="172814"/>
                    <a:pt x="1408202" y="161455"/>
                  </a:cubicBezTo>
                  <a:cubicBezTo>
                    <a:pt x="1428215" y="154964"/>
                    <a:pt x="1450662" y="152530"/>
                    <a:pt x="1471757" y="153342"/>
                  </a:cubicBezTo>
                  <a:cubicBezTo>
                    <a:pt x="1502587" y="154423"/>
                    <a:pt x="1531795" y="164159"/>
                    <a:pt x="1558299" y="180657"/>
                  </a:cubicBezTo>
                  <a:cubicBezTo>
                    <a:pt x="1568035" y="186877"/>
                    <a:pt x="1577771" y="194179"/>
                    <a:pt x="1585614" y="202292"/>
                  </a:cubicBezTo>
                  <a:cubicBezTo>
                    <a:pt x="1618067" y="235827"/>
                    <a:pt x="1608601" y="272878"/>
                    <a:pt x="1563167" y="284507"/>
                  </a:cubicBezTo>
                  <a:cubicBezTo>
                    <a:pt x="1542343" y="289916"/>
                    <a:pt x="1519896" y="289375"/>
                    <a:pt x="1494474" y="292079"/>
                  </a:cubicBezTo>
                  <a:cubicBezTo>
                    <a:pt x="1483927" y="331835"/>
                    <a:pt x="1472298" y="375917"/>
                    <a:pt x="1460128" y="420811"/>
                  </a:cubicBezTo>
                  <a:cubicBezTo>
                    <a:pt x="1488254" y="431088"/>
                    <a:pt x="1516650" y="440553"/>
                    <a:pt x="1544236" y="451912"/>
                  </a:cubicBezTo>
                  <a:cubicBezTo>
                    <a:pt x="1572091" y="463270"/>
                    <a:pt x="1599136" y="476793"/>
                    <a:pt x="1627803" y="489774"/>
                  </a:cubicBezTo>
                  <a:cubicBezTo>
                    <a:pt x="1684867" y="391062"/>
                    <a:pt x="1742471" y="291539"/>
                    <a:pt x="1798453" y="194449"/>
                  </a:cubicBezTo>
                  <a:cubicBezTo>
                    <a:pt x="1789258" y="183902"/>
                    <a:pt x="1780333" y="174707"/>
                    <a:pt x="1772490" y="164159"/>
                  </a:cubicBezTo>
                  <a:cubicBezTo>
                    <a:pt x="1769245" y="159832"/>
                    <a:pt x="1768975" y="153612"/>
                    <a:pt x="1767352" y="148474"/>
                  </a:cubicBezTo>
                  <a:cubicBezTo>
                    <a:pt x="1772490" y="146851"/>
                    <a:pt x="1778170" y="143065"/>
                    <a:pt x="1783038" y="143876"/>
                  </a:cubicBezTo>
                  <a:cubicBezTo>
                    <a:pt x="1825768" y="151178"/>
                    <a:pt x="1861196" y="172273"/>
                    <a:pt x="1889322" y="205267"/>
                  </a:cubicBezTo>
                  <a:cubicBezTo>
                    <a:pt x="1892297" y="208783"/>
                    <a:pt x="1893649" y="216626"/>
                    <a:pt x="1891756" y="219871"/>
                  </a:cubicBezTo>
                  <a:cubicBezTo>
                    <a:pt x="1889593" y="223116"/>
                    <a:pt x="1882020" y="225009"/>
                    <a:pt x="1877423" y="224198"/>
                  </a:cubicBezTo>
                  <a:cubicBezTo>
                    <a:pt x="1864712" y="221764"/>
                    <a:pt x="1852271" y="217707"/>
                    <a:pt x="1838208" y="213921"/>
                  </a:cubicBezTo>
                  <a:cubicBezTo>
                    <a:pt x="1781145" y="312904"/>
                    <a:pt x="1723540" y="412427"/>
                    <a:pt x="1666476" y="511139"/>
                  </a:cubicBezTo>
                  <a:cubicBezTo>
                    <a:pt x="1704339" y="538995"/>
                    <a:pt x="1741660" y="566310"/>
                    <a:pt x="1780604" y="594706"/>
                  </a:cubicBezTo>
                  <a:cubicBezTo>
                    <a:pt x="1810353" y="562523"/>
                    <a:pt x="1841183" y="528718"/>
                    <a:pt x="1871202" y="495994"/>
                  </a:cubicBezTo>
                  <a:cubicBezTo>
                    <a:pt x="1861466" y="479497"/>
                    <a:pt x="1850919" y="464893"/>
                    <a:pt x="1844158" y="448396"/>
                  </a:cubicBezTo>
                  <a:cubicBezTo>
                    <a:pt x="1839020" y="435956"/>
                    <a:pt x="1836586" y="421622"/>
                    <a:pt x="1836315" y="407829"/>
                  </a:cubicBezTo>
                  <a:cubicBezTo>
                    <a:pt x="1836045" y="387005"/>
                    <a:pt x="1850919" y="372131"/>
                    <a:pt x="1871743" y="371049"/>
                  </a:cubicBezTo>
                  <a:cubicBezTo>
                    <a:pt x="1882291" y="370508"/>
                    <a:pt x="1893920" y="370508"/>
                    <a:pt x="1903656" y="373754"/>
                  </a:cubicBezTo>
                  <a:cubicBezTo>
                    <a:pt x="1964506" y="394037"/>
                    <a:pt x="2008318" y="432981"/>
                    <a:pt x="2026167" y="495994"/>
                  </a:cubicBezTo>
                  <a:cubicBezTo>
                    <a:pt x="2036985" y="534668"/>
                    <a:pt x="2010751" y="561171"/>
                    <a:pt x="1970996" y="553328"/>
                  </a:cubicBezTo>
                  <a:cubicBezTo>
                    <a:pt x="1959097" y="550894"/>
                    <a:pt x="1947468" y="547108"/>
                    <a:pt x="1936379" y="542240"/>
                  </a:cubicBezTo>
                  <a:cubicBezTo>
                    <a:pt x="1925832" y="537643"/>
                    <a:pt x="1915826" y="531152"/>
                    <a:pt x="1904467" y="524391"/>
                  </a:cubicBezTo>
                  <a:cubicBezTo>
                    <a:pt x="1873907" y="557655"/>
                    <a:pt x="1843076" y="591461"/>
                    <a:pt x="1813057" y="624185"/>
                  </a:cubicBezTo>
                  <a:cubicBezTo>
                    <a:pt x="1844428" y="659883"/>
                    <a:pt x="1874989" y="694500"/>
                    <a:pt x="1906360" y="730199"/>
                  </a:cubicBezTo>
                  <a:cubicBezTo>
                    <a:pt x="1999393" y="665022"/>
                    <a:pt x="2093237" y="599304"/>
                    <a:pt x="2187892" y="533045"/>
                  </a:cubicBezTo>
                  <a:cubicBezTo>
                    <a:pt x="2183565" y="521957"/>
                    <a:pt x="2178156" y="511680"/>
                    <a:pt x="2175452" y="500592"/>
                  </a:cubicBezTo>
                  <a:cubicBezTo>
                    <a:pt x="2173829" y="494372"/>
                    <a:pt x="2176263" y="486799"/>
                    <a:pt x="2176804" y="480038"/>
                  </a:cubicBezTo>
                  <a:cubicBezTo>
                    <a:pt x="2183836" y="481661"/>
                    <a:pt x="2192490" y="481390"/>
                    <a:pt x="2197628" y="485447"/>
                  </a:cubicBezTo>
                  <a:cubicBezTo>
                    <a:pt x="2228459" y="509787"/>
                    <a:pt x="2250365" y="540617"/>
                    <a:pt x="2261723" y="578209"/>
                  </a:cubicBezTo>
                  <a:cubicBezTo>
                    <a:pt x="2263346" y="583888"/>
                    <a:pt x="2260912" y="590920"/>
                    <a:pt x="2260371" y="597140"/>
                  </a:cubicBezTo>
                  <a:cubicBezTo>
                    <a:pt x="2253881" y="595788"/>
                    <a:pt x="2246038" y="595788"/>
                    <a:pt x="2240629" y="592272"/>
                  </a:cubicBezTo>
                  <a:cubicBezTo>
                    <a:pt x="2230893" y="585782"/>
                    <a:pt x="2222780" y="577398"/>
                    <a:pt x="2213314" y="569014"/>
                  </a:cubicBezTo>
                  <a:cubicBezTo>
                    <a:pt x="2119470" y="634732"/>
                    <a:pt x="2025085" y="700720"/>
                    <a:pt x="1931782" y="766168"/>
                  </a:cubicBezTo>
                  <a:cubicBezTo>
                    <a:pt x="1954499" y="807546"/>
                    <a:pt x="1976676" y="848112"/>
                    <a:pt x="1999934" y="890031"/>
                  </a:cubicBezTo>
                  <a:cubicBezTo>
                    <a:pt x="2040771" y="873263"/>
                    <a:pt x="2082960" y="855685"/>
                    <a:pt x="2121634" y="839728"/>
                  </a:cubicBezTo>
                  <a:cubicBezTo>
                    <a:pt x="2121093" y="814036"/>
                    <a:pt x="2118118" y="789967"/>
                    <a:pt x="2120822" y="766979"/>
                  </a:cubicBezTo>
                  <a:cubicBezTo>
                    <a:pt x="2125690" y="725872"/>
                    <a:pt x="2159496" y="710997"/>
                    <a:pt x="2193842" y="734255"/>
                  </a:cubicBezTo>
                  <a:cubicBezTo>
                    <a:pt x="2233868" y="761300"/>
                    <a:pt x="2254422" y="801596"/>
                    <a:pt x="2263076" y="847571"/>
                  </a:cubicBezTo>
                  <a:cubicBezTo>
                    <a:pt x="2266862" y="867314"/>
                    <a:pt x="2266592" y="889220"/>
                    <a:pt x="2262805" y="908962"/>
                  </a:cubicBezTo>
                  <a:cubicBezTo>
                    <a:pt x="2256044" y="942768"/>
                    <a:pt x="2227107" y="954126"/>
                    <a:pt x="2196276" y="937900"/>
                  </a:cubicBezTo>
                  <a:cubicBezTo>
                    <a:pt x="2178697" y="928434"/>
                    <a:pt x="2164905" y="913830"/>
                    <a:pt x="2141917" y="879213"/>
                  </a:cubicBezTo>
                  <a:cubicBezTo>
                    <a:pt x="2099998" y="896522"/>
                    <a:pt x="2057809" y="914101"/>
                    <a:pt x="2016701" y="931138"/>
                  </a:cubicBezTo>
                  <a:cubicBezTo>
                    <a:pt x="2029953" y="976303"/>
                    <a:pt x="2042664" y="1020655"/>
                    <a:pt x="2056186" y="1066901"/>
                  </a:cubicBezTo>
                  <a:cubicBezTo>
                    <a:pt x="2168150" y="1047159"/>
                    <a:pt x="2281466" y="1027146"/>
                    <a:pt x="2394782" y="1007133"/>
                  </a:cubicBezTo>
                  <a:cubicBezTo>
                    <a:pt x="2395593" y="994422"/>
                    <a:pt x="2395052" y="982252"/>
                    <a:pt x="2397216" y="970353"/>
                  </a:cubicBezTo>
                  <a:cubicBezTo>
                    <a:pt x="2398298" y="964674"/>
                    <a:pt x="2403706" y="959535"/>
                    <a:pt x="2407222" y="954397"/>
                  </a:cubicBezTo>
                  <a:cubicBezTo>
                    <a:pt x="2412361" y="958183"/>
                    <a:pt x="2419392" y="961158"/>
                    <a:pt x="2422097" y="966296"/>
                  </a:cubicBezTo>
                  <a:cubicBezTo>
                    <a:pt x="2440757" y="1002265"/>
                    <a:pt x="2448600" y="1040668"/>
                    <a:pt x="2441839" y="1081235"/>
                  </a:cubicBezTo>
                  <a:cubicBezTo>
                    <a:pt x="2441028" y="1086644"/>
                    <a:pt x="2435619" y="1091241"/>
                    <a:pt x="2432374" y="1096109"/>
                  </a:cubicBezTo>
                  <a:cubicBezTo>
                    <a:pt x="2427506" y="1092594"/>
                    <a:pt x="2421015" y="1090160"/>
                    <a:pt x="2418040" y="1085562"/>
                  </a:cubicBezTo>
                  <a:cubicBezTo>
                    <a:pt x="2411820" y="1074744"/>
                    <a:pt x="2407222" y="1063115"/>
                    <a:pt x="2401814" y="1050945"/>
                  </a:cubicBezTo>
                  <a:cubicBezTo>
                    <a:pt x="2289309" y="1070688"/>
                    <a:pt x="2176534" y="1090700"/>
                    <a:pt x="2063759" y="1110443"/>
                  </a:cubicBezTo>
                  <a:cubicBezTo>
                    <a:pt x="2066733" y="1157500"/>
                    <a:pt x="2069979" y="1204016"/>
                    <a:pt x="2072954" y="1251615"/>
                  </a:cubicBezTo>
                  <a:cubicBezTo>
                    <a:pt x="2117306" y="1253508"/>
                    <a:pt x="2162200" y="1255671"/>
                    <a:pt x="2207905" y="1257564"/>
                  </a:cubicBezTo>
                  <a:cubicBezTo>
                    <a:pt x="2211151" y="1246476"/>
                    <a:pt x="2213044" y="1234847"/>
                    <a:pt x="2217641" y="1224570"/>
                  </a:cubicBezTo>
                  <a:cubicBezTo>
                    <a:pt x="2224132" y="1210237"/>
                    <a:pt x="2230622" y="1195633"/>
                    <a:pt x="2240358" y="1183733"/>
                  </a:cubicBezTo>
                  <a:cubicBezTo>
                    <a:pt x="2261453" y="1158041"/>
                    <a:pt x="2291472" y="1159934"/>
                    <a:pt x="2310944" y="1186708"/>
                  </a:cubicBezTo>
                  <a:cubicBezTo>
                    <a:pt x="2330146" y="1212941"/>
                    <a:pt x="2335284" y="1243501"/>
                    <a:pt x="2335555" y="1274873"/>
                  </a:cubicBezTo>
                  <a:cubicBezTo>
                    <a:pt x="2335825" y="1303810"/>
                    <a:pt x="2330957" y="1332207"/>
                    <a:pt x="2317435" y="1358440"/>
                  </a:cubicBezTo>
                  <a:cubicBezTo>
                    <a:pt x="2313378" y="1366283"/>
                    <a:pt x="2308510" y="1374126"/>
                    <a:pt x="2302561" y="1380887"/>
                  </a:cubicBezTo>
                  <a:cubicBezTo>
                    <a:pt x="2280384" y="1406579"/>
                    <a:pt x="2249283" y="1406309"/>
                    <a:pt x="2231434" y="1377371"/>
                  </a:cubicBezTo>
                  <a:cubicBezTo>
                    <a:pt x="2220886" y="1360333"/>
                    <a:pt x="2216019" y="1339509"/>
                    <a:pt x="2209257" y="1320307"/>
                  </a:cubicBezTo>
                  <a:cubicBezTo>
                    <a:pt x="2207364" y="1314899"/>
                    <a:pt x="2207364" y="1308678"/>
                    <a:pt x="2206282" y="1301647"/>
                  </a:cubicBezTo>
                  <a:cubicBezTo>
                    <a:pt x="2160848" y="1299483"/>
                    <a:pt x="2115684" y="1297590"/>
                    <a:pt x="2070520" y="1295427"/>
                  </a:cubicBezTo>
                  <a:cubicBezTo>
                    <a:pt x="2063488" y="1341943"/>
                    <a:pt x="2056457" y="1387648"/>
                    <a:pt x="2049155" y="1434976"/>
                  </a:cubicBezTo>
                  <a:cubicBezTo>
                    <a:pt x="2072142" y="1441196"/>
                    <a:pt x="2096482" y="1447957"/>
                    <a:pt x="2121093" y="1454448"/>
                  </a:cubicBezTo>
                  <a:cubicBezTo>
                    <a:pt x="2203578" y="1476624"/>
                    <a:pt x="2286063" y="1498259"/>
                    <a:pt x="2368549" y="1520706"/>
                  </a:cubicBezTo>
                  <a:cubicBezTo>
                    <a:pt x="2378826" y="1523411"/>
                    <a:pt x="2383694" y="1522870"/>
                    <a:pt x="2387750" y="1512052"/>
                  </a:cubicBezTo>
                  <a:cubicBezTo>
                    <a:pt x="2390996" y="1503398"/>
                    <a:pt x="2396405" y="1495285"/>
                    <a:pt x="2402354" y="1487983"/>
                  </a:cubicBezTo>
                  <a:cubicBezTo>
                    <a:pt x="2405329" y="1484467"/>
                    <a:pt x="2411549" y="1481492"/>
                    <a:pt x="2415876" y="1482033"/>
                  </a:cubicBezTo>
                  <a:cubicBezTo>
                    <a:pt x="2418851" y="1482574"/>
                    <a:pt x="2422908" y="1489605"/>
                    <a:pt x="2422908" y="1493392"/>
                  </a:cubicBezTo>
                  <a:cubicBezTo>
                    <a:pt x="2422097" y="1512863"/>
                    <a:pt x="2422367" y="1533147"/>
                    <a:pt x="2417770" y="1552078"/>
                  </a:cubicBezTo>
                  <a:cubicBezTo>
                    <a:pt x="2412902" y="1571820"/>
                    <a:pt x="2403436" y="1590481"/>
                    <a:pt x="2394511" y="1608871"/>
                  </a:cubicBezTo>
                  <a:cubicBezTo>
                    <a:pt x="2392077" y="1614009"/>
                    <a:pt x="2383423" y="1616173"/>
                    <a:pt x="2377744" y="1619959"/>
                  </a:cubicBezTo>
                  <a:cubicBezTo>
                    <a:pt x="2375040" y="1613739"/>
                    <a:pt x="2370442" y="1607789"/>
                    <a:pt x="2369631" y="1601299"/>
                  </a:cubicBezTo>
                  <a:cubicBezTo>
                    <a:pt x="2368278" y="1590210"/>
                    <a:pt x="2369360" y="1579122"/>
                    <a:pt x="2369360" y="1566141"/>
                  </a:cubicBezTo>
                  <a:cubicBezTo>
                    <a:pt x="2260101" y="1536933"/>
                    <a:pt x="2149219" y="1507184"/>
                    <a:pt x="2038607" y="1477435"/>
                  </a:cubicBezTo>
                  <a:cubicBezTo>
                    <a:pt x="2021569" y="1521247"/>
                    <a:pt x="2004531" y="1564789"/>
                    <a:pt x="1987223" y="1609141"/>
                  </a:cubicBezTo>
                  <a:cubicBezTo>
                    <a:pt x="2026437" y="1629425"/>
                    <a:pt x="2067004" y="1650790"/>
                    <a:pt x="2106218" y="1671073"/>
                  </a:cubicBezTo>
                  <a:cubicBezTo>
                    <a:pt x="2119200" y="1657821"/>
                    <a:pt x="2130829" y="1644570"/>
                    <a:pt x="2143810" y="1632941"/>
                  </a:cubicBezTo>
                  <a:cubicBezTo>
                    <a:pt x="2150571" y="1626720"/>
                    <a:pt x="2159225" y="1621852"/>
                    <a:pt x="2167880" y="1618066"/>
                  </a:cubicBezTo>
                  <a:cubicBezTo>
                    <a:pt x="2199521" y="1604274"/>
                    <a:pt x="2226025" y="1619418"/>
                    <a:pt x="2231434" y="1653494"/>
                  </a:cubicBezTo>
                  <a:cubicBezTo>
                    <a:pt x="2240358" y="1711369"/>
                    <a:pt x="2200062" y="1792232"/>
                    <a:pt x="2148408" y="1820088"/>
                  </a:cubicBezTo>
                  <a:cubicBezTo>
                    <a:pt x="2111357" y="1840101"/>
                    <a:pt x="2082149" y="1825497"/>
                    <a:pt x="2076740" y="1783578"/>
                  </a:cubicBezTo>
                  <a:cubicBezTo>
                    <a:pt x="2075117" y="1771678"/>
                    <a:pt x="2075929" y="1759238"/>
                    <a:pt x="2077822" y="1747338"/>
                  </a:cubicBezTo>
                  <a:cubicBezTo>
                    <a:pt x="2079444" y="1735439"/>
                    <a:pt x="2083771" y="1723810"/>
                    <a:pt x="2087017" y="1710828"/>
                  </a:cubicBezTo>
                  <a:cubicBezTo>
                    <a:pt x="2046991" y="1690004"/>
                    <a:pt x="2006424" y="1668910"/>
                    <a:pt x="1966669" y="1648085"/>
                  </a:cubicBezTo>
                  <a:cubicBezTo>
                    <a:pt x="1940436" y="1687300"/>
                    <a:pt x="1914744" y="1725703"/>
                    <a:pt x="1888240" y="1765458"/>
                  </a:cubicBezTo>
                  <a:cubicBezTo>
                    <a:pt x="1975323" y="1838748"/>
                    <a:pt x="2063488" y="1912580"/>
                    <a:pt x="2151112" y="1986140"/>
                  </a:cubicBezTo>
                  <a:cubicBezTo>
                    <a:pt x="2162741" y="1978027"/>
                    <a:pt x="2173018" y="1970184"/>
                    <a:pt x="2184106" y="1963693"/>
                  </a:cubicBezTo>
                  <a:cubicBezTo>
                    <a:pt x="2188433" y="1961260"/>
                    <a:pt x="2196006" y="1960989"/>
                    <a:pt x="2200062" y="1963153"/>
                  </a:cubicBezTo>
                  <a:cubicBezTo>
                    <a:pt x="2202496" y="1964505"/>
                    <a:pt x="2203037" y="1973429"/>
                    <a:pt x="2201414" y="1977757"/>
                  </a:cubicBezTo>
                  <a:cubicBezTo>
                    <a:pt x="2186540" y="2018594"/>
                    <a:pt x="2160037" y="2049965"/>
                    <a:pt x="2122445" y="2071601"/>
                  </a:cubicBezTo>
                  <a:cubicBezTo>
                    <a:pt x="2118388" y="2073764"/>
                    <a:pt x="2110545" y="2074305"/>
                    <a:pt x="2107841" y="2071871"/>
                  </a:cubicBezTo>
                  <a:cubicBezTo>
                    <a:pt x="2105137" y="2069437"/>
                    <a:pt x="2104596" y="2061594"/>
                    <a:pt x="2105948" y="2057267"/>
                  </a:cubicBezTo>
                  <a:cubicBezTo>
                    <a:pt x="2110275" y="2045097"/>
                    <a:pt x="2116225" y="2033468"/>
                    <a:pt x="2122445" y="2019675"/>
                  </a:cubicBezTo>
                  <a:cubicBezTo>
                    <a:pt x="2035362" y="1946655"/>
                    <a:pt x="1947197" y="1872554"/>
                    <a:pt x="1859573" y="1798993"/>
                  </a:cubicBezTo>
                  <a:cubicBezTo>
                    <a:pt x="1825768" y="1831176"/>
                    <a:pt x="1792503" y="1863359"/>
                    <a:pt x="1757616" y="1896623"/>
                  </a:cubicBezTo>
                  <a:cubicBezTo>
                    <a:pt x="1784390" y="1931511"/>
                    <a:pt x="1812246" y="1967750"/>
                    <a:pt x="1839831" y="2003719"/>
                  </a:cubicBezTo>
                  <a:cubicBezTo>
                    <a:pt x="1854435" y="1997769"/>
                    <a:pt x="1867687" y="1990738"/>
                    <a:pt x="1881750" y="1986952"/>
                  </a:cubicBezTo>
                  <a:cubicBezTo>
                    <a:pt x="1895542" y="1983436"/>
                    <a:pt x="1910146" y="1981543"/>
                    <a:pt x="1924209" y="1982084"/>
                  </a:cubicBezTo>
                  <a:cubicBezTo>
                    <a:pt x="1949902" y="1983165"/>
                    <a:pt x="1965858" y="2003719"/>
                    <a:pt x="1962072" y="2029141"/>
                  </a:cubicBezTo>
                  <a:cubicBezTo>
                    <a:pt x="1960990" y="2036173"/>
                    <a:pt x="1959908" y="2043745"/>
                    <a:pt x="1956663" y="2049965"/>
                  </a:cubicBezTo>
                  <a:cubicBezTo>
                    <a:pt x="1927725" y="2108922"/>
                    <a:pt x="1881750" y="2146243"/>
                    <a:pt x="1816032" y="2155168"/>
                  </a:cubicBezTo>
                  <a:cubicBezTo>
                    <a:pt x="1772761" y="2161118"/>
                    <a:pt x="1749503" y="2131098"/>
                    <a:pt x="1766000" y="2090261"/>
                  </a:cubicBezTo>
                  <a:cubicBezTo>
                    <a:pt x="1774654" y="2069167"/>
                    <a:pt x="1789258" y="2050235"/>
                    <a:pt x="1802780" y="2028059"/>
                  </a:cubicBezTo>
                  <a:cubicBezTo>
                    <a:pt x="1777358" y="1994794"/>
                    <a:pt x="1749503" y="1958555"/>
                    <a:pt x="1722458" y="1923127"/>
                  </a:cubicBezTo>
                  <a:cubicBezTo>
                    <a:pt x="1681892" y="1947737"/>
                    <a:pt x="1642136" y="1972077"/>
                    <a:pt x="1601840" y="1996417"/>
                  </a:cubicBezTo>
                  <a:cubicBezTo>
                    <a:pt x="1649979" y="2099997"/>
                    <a:pt x="1698659" y="2204118"/>
                    <a:pt x="1747069" y="2307698"/>
                  </a:cubicBezTo>
                  <a:cubicBezTo>
                    <a:pt x="1760591" y="2305264"/>
                    <a:pt x="1773302" y="2302019"/>
                    <a:pt x="1786013" y="2300937"/>
                  </a:cubicBezTo>
                  <a:cubicBezTo>
                    <a:pt x="1790881" y="2300396"/>
                    <a:pt x="1798994" y="2303371"/>
                    <a:pt x="1800616" y="2306887"/>
                  </a:cubicBezTo>
                  <a:cubicBezTo>
                    <a:pt x="1802239" y="2310673"/>
                    <a:pt x="1799264" y="2318516"/>
                    <a:pt x="1795749" y="2322032"/>
                  </a:cubicBezTo>
                  <a:cubicBezTo>
                    <a:pt x="1770327" y="2347994"/>
                    <a:pt x="1738685" y="2362058"/>
                    <a:pt x="1704068" y="2370712"/>
                  </a:cubicBezTo>
                  <a:cubicBezTo>
                    <a:pt x="1697037" y="2372334"/>
                    <a:pt x="1689734" y="2373416"/>
                    <a:pt x="1682703" y="2373146"/>
                  </a:cubicBezTo>
                  <a:cubicBezTo>
                    <a:pt x="1670263" y="2372334"/>
                    <a:pt x="1666206" y="2364491"/>
                    <a:pt x="1674319" y="2355296"/>
                  </a:cubicBezTo>
                  <a:cubicBezTo>
                    <a:pt x="1683514" y="2345019"/>
                    <a:pt x="1694603" y="2336365"/>
                    <a:pt x="1706773" y="2325548"/>
                  </a:cubicBezTo>
                  <a:cubicBezTo>
                    <a:pt x="1658904" y="2222779"/>
                    <a:pt x="1610224" y="2118387"/>
                    <a:pt x="1561815" y="2014807"/>
                  </a:cubicBezTo>
                  <a:cubicBezTo>
                    <a:pt x="1516921" y="2029952"/>
                    <a:pt x="1473379" y="2044827"/>
                    <a:pt x="1427945" y="2060242"/>
                  </a:cubicBezTo>
                  <a:cubicBezTo>
                    <a:pt x="1437410" y="2103243"/>
                    <a:pt x="1447417" y="2147866"/>
                    <a:pt x="1456612" y="2190326"/>
                  </a:cubicBezTo>
                  <a:cubicBezTo>
                    <a:pt x="1478247" y="2192760"/>
                    <a:pt x="1498260" y="2194923"/>
                    <a:pt x="1518003" y="2197627"/>
                  </a:cubicBezTo>
                  <a:cubicBezTo>
                    <a:pt x="1522330" y="2198168"/>
                    <a:pt x="1526657" y="2200062"/>
                    <a:pt x="1530713" y="2201684"/>
                  </a:cubicBezTo>
                  <a:cubicBezTo>
                    <a:pt x="1568035" y="2217099"/>
                    <a:pt x="1575607" y="2249553"/>
                    <a:pt x="1547751" y="2278761"/>
                  </a:cubicBezTo>
                  <a:cubicBezTo>
                    <a:pt x="1516921" y="2311214"/>
                    <a:pt x="1476625" y="2324466"/>
                    <a:pt x="1433624" y="2326900"/>
                  </a:cubicBezTo>
                  <a:cubicBezTo>
                    <a:pt x="1412529" y="2327981"/>
                    <a:pt x="1390083" y="2325548"/>
                    <a:pt x="1370070" y="2319057"/>
                  </a:cubicBezTo>
                  <a:cubicBezTo>
                    <a:pt x="1329774" y="2305805"/>
                    <a:pt x="1321660" y="2269566"/>
                    <a:pt x="1352491" y="2240628"/>
                  </a:cubicBezTo>
                  <a:cubicBezTo>
                    <a:pt x="1369529" y="2224672"/>
                    <a:pt x="1391165" y="2213854"/>
                    <a:pt x="1413070" y="2198980"/>
                  </a:cubicBezTo>
                  <a:cubicBezTo>
                    <a:pt x="1404146" y="2158413"/>
                    <a:pt x="1394139" y="2113790"/>
                    <a:pt x="1384403" y="2069978"/>
                  </a:cubicBezTo>
                  <a:cubicBezTo>
                    <a:pt x="1337617" y="2075116"/>
                    <a:pt x="1291912" y="2079984"/>
                    <a:pt x="1245395" y="2084852"/>
                  </a:cubicBezTo>
                  <a:cubicBezTo>
                    <a:pt x="1245395" y="2199250"/>
                    <a:pt x="1245395" y="2313918"/>
                    <a:pt x="1245395" y="2428857"/>
                  </a:cubicBezTo>
                  <a:cubicBezTo>
                    <a:pt x="1257836" y="2432373"/>
                    <a:pt x="1270547" y="2435077"/>
                    <a:pt x="1282716" y="2439404"/>
                  </a:cubicBezTo>
                  <a:cubicBezTo>
                    <a:pt x="1287584" y="2441298"/>
                    <a:pt x="1290830" y="2446977"/>
                    <a:pt x="1294886" y="2450763"/>
                  </a:cubicBezTo>
                  <a:cubicBezTo>
                    <a:pt x="1290830" y="2454820"/>
                    <a:pt x="1287855" y="2460770"/>
                    <a:pt x="1282987" y="2462392"/>
                  </a:cubicBezTo>
                  <a:cubicBezTo>
                    <a:pt x="1242420" y="2476185"/>
                    <a:pt x="1201854" y="2476455"/>
                    <a:pt x="1161287" y="2462392"/>
                  </a:cubicBezTo>
                  <a:cubicBezTo>
                    <a:pt x="1156690" y="2460770"/>
                    <a:pt x="1151281" y="2455090"/>
                    <a:pt x="1150469" y="2450493"/>
                  </a:cubicBezTo>
                  <a:cubicBezTo>
                    <a:pt x="1149928" y="2447788"/>
                    <a:pt x="1156419" y="2441568"/>
                    <a:pt x="1161017" y="2439945"/>
                  </a:cubicBezTo>
                  <a:cubicBezTo>
                    <a:pt x="1173457" y="2436970"/>
                    <a:pt x="1186438" y="2433996"/>
                    <a:pt x="1200231" y="2430209"/>
                  </a:cubicBezTo>
                  <a:close/>
                  <a:moveTo>
                    <a:pt x="2028871" y="1236740"/>
                  </a:moveTo>
                  <a:cubicBezTo>
                    <a:pt x="2028871" y="791049"/>
                    <a:pt x="1669181" y="430276"/>
                    <a:pt x="1224301" y="430006"/>
                  </a:cubicBezTo>
                  <a:cubicBezTo>
                    <a:pt x="777257" y="429735"/>
                    <a:pt x="415944" y="790237"/>
                    <a:pt x="415944" y="1236199"/>
                  </a:cubicBezTo>
                  <a:cubicBezTo>
                    <a:pt x="416214" y="1681891"/>
                    <a:pt x="776175" y="2042934"/>
                    <a:pt x="1220785" y="2042934"/>
                  </a:cubicBezTo>
                  <a:cubicBezTo>
                    <a:pt x="1668640" y="2042934"/>
                    <a:pt x="2028871" y="1683514"/>
                    <a:pt x="2028871" y="1236740"/>
                  </a:cubicBezTo>
                  <a:close/>
                </a:path>
              </a:pathLst>
            </a:custGeom>
            <a:solidFill>
              <a:schemeClr val="bg1">
                <a:alpha val="70000"/>
              </a:schemeClr>
            </a:solidFill>
            <a:ln w="28575" cap="flat">
              <a:solidFill>
                <a:schemeClr val="bg1">
                  <a:lumMod val="50000"/>
                </a:schemeClr>
              </a:solidFill>
              <a:prstDash val="sysDash"/>
              <a:miter/>
            </a:ln>
          </p:spPr>
          <p:txBody>
            <a:bodyPr rtlCol="0" anchor="ctr"/>
            <a:lstStyle/>
            <a:p>
              <a:endParaRPr lang="en-US" dirty="0"/>
            </a:p>
          </p:txBody>
        </p:sp>
      </p:grpSp>
      <mc:AlternateContent xmlns:mc="http://schemas.openxmlformats.org/markup-compatibility/2006" xmlns:a14="http://schemas.microsoft.com/office/drawing/2010/main">
        <mc:Choice Requires="a14">
          <p:sp>
            <p:nvSpPr>
              <p:cNvPr id="249" name="Google Shape;249;p36"/>
              <p:cNvSpPr txBox="1">
                <a:spLocks noGrp="1"/>
              </p:cNvSpPr>
              <p:nvPr>
                <p:ph type="ctrTitle"/>
              </p:nvPr>
            </p:nvSpPr>
            <p:spPr>
              <a:xfrm>
                <a:off x="914399" y="990600"/>
                <a:ext cx="10674415" cy="2952750"/>
              </a:xfrm>
              <a:prstGeom prst="rect">
                <a:avLst/>
              </a:prstGeom>
            </p:spPr>
            <p:txBody>
              <a:bodyPr spcFirstLastPara="1" wrap="square" lIns="121900" tIns="121900" rIns="121900" bIns="121900" anchor="b" anchorCtr="0">
                <a:noAutofit/>
              </a:bodyPr>
              <a:lstStyle/>
              <a:p>
                <a:pP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br>
                  <a:rPr lang="en-US" sz="2000" b="1" dirty="0"/>
                </a:br>
                <a:r>
                  <a:rPr lang="tr-TR" sz="2400" b="1" dirty="0">
                    <a:highlight>
                      <a:srgbClr val="FFFF00"/>
                    </a:highlight>
                  </a:rPr>
                  <a:t>Ulusal Güvenlik Açığı Veritabanı Siber Güvenlik Risk Değerlendirmesi ve </a:t>
                </a:r>
                <a:br>
                  <a:rPr lang="en-US" sz="2400" b="1" dirty="0">
                    <a:highlight>
                      <a:srgbClr val="FFFF00"/>
                    </a:highlight>
                  </a:rPr>
                </a:br>
                <a:r>
                  <a:rPr lang="tr-TR" sz="2400" b="1" dirty="0">
                    <a:highlight>
                      <a:srgbClr val="FFFF00"/>
                    </a:highlight>
                  </a:rPr>
                  <a:t>Optimal Risk Yönetimi</a:t>
                </a:r>
                <a:br>
                  <a:rPr lang="en-US" sz="2000" dirty="0"/>
                </a:br>
                <a:br>
                  <a:rPr lang="en-US" sz="2000" b="1" dirty="0"/>
                </a:br>
                <a14:m>
                  <m:oMathPara xmlns:m="http://schemas.openxmlformats.org/officeDocument/2006/math">
                    <m:oMathParaPr>
                      <m:jc m:val="centerGroup"/>
                    </m:oMathParaPr>
                    <m:oMath xmlns:m="http://schemas.openxmlformats.org/officeDocument/2006/math">
                      <m:r>
                        <m:rPr>
                          <m:nor/>
                        </m:rPr>
                        <a:rPr lang="en-US" sz="2000" b="1" dirty="0" smtClean="0">
                          <a:latin typeface="Mongolian Baiti" panose="03000500000000000000" pitchFamily="66" charset="0"/>
                          <a:cs typeface="Mongolian Baiti" panose="03000500000000000000" pitchFamily="66" charset="0"/>
                        </a:rPr>
                        <m:t>Mehmet</m:t>
                      </m:r>
                      <m:r>
                        <m:rPr>
                          <m:nor/>
                        </m:rPr>
                        <a:rPr lang="en-US" sz="2000" b="1" dirty="0" smtClean="0">
                          <a:latin typeface="Mongolian Baiti" panose="03000500000000000000" pitchFamily="66" charset="0"/>
                          <a:cs typeface="Mongolian Baiti" panose="03000500000000000000" pitchFamily="66" charset="0"/>
                        </a:rPr>
                        <m:t> </m:t>
                      </m:r>
                      <m:r>
                        <m:rPr>
                          <m:nor/>
                        </m:rPr>
                        <a:rPr lang="en-US" sz="2000" b="1" dirty="0" smtClean="0">
                          <a:latin typeface="Mongolian Baiti" panose="03000500000000000000" pitchFamily="66" charset="0"/>
                          <a:cs typeface="Mongolian Baiti" panose="03000500000000000000" pitchFamily="66" charset="0"/>
                        </a:rPr>
                        <m:t>Sahinoglu</m:t>
                      </m:r>
                      <m:r>
                        <m:rPr>
                          <m:nor/>
                        </m:rPr>
                        <a:rPr lang="en-US" sz="2000" b="1" dirty="0" smtClean="0">
                          <a:latin typeface="Mongolian Baiti" panose="03000500000000000000" pitchFamily="66" charset="0"/>
                          <a:cs typeface="Mongolian Baiti" panose="03000500000000000000" pitchFamily="66" charset="0"/>
                        </a:rPr>
                        <m:t>, </m:t>
                      </m:r>
                      <m:r>
                        <m:rPr>
                          <m:nor/>
                        </m:rPr>
                        <a:rPr lang="en-US" sz="2000" b="1" dirty="0" smtClean="0">
                          <a:latin typeface="Mongolian Baiti" panose="03000500000000000000" pitchFamily="66" charset="0"/>
                          <a:cs typeface="Mongolian Baiti" panose="03000500000000000000" pitchFamily="66" charset="0"/>
                        </a:rPr>
                        <m:t>Prof</m:t>
                      </m:r>
                      <m:r>
                        <m:rPr>
                          <m:nor/>
                        </m:rPr>
                        <a:rPr lang="en-US" sz="2000" b="1" dirty="0" smtClean="0">
                          <a:latin typeface="Mongolian Baiti" panose="03000500000000000000" pitchFamily="66" charset="0"/>
                          <a:cs typeface="Mongolian Baiti" panose="03000500000000000000" pitchFamily="66" charset="0"/>
                        </a:rPr>
                        <m:t>.,  </m:t>
                      </m:r>
                      <m:r>
                        <m:rPr>
                          <m:nor/>
                        </m:rPr>
                        <a:rPr lang="en-US" sz="2000" b="1" dirty="0" smtClean="0">
                          <a:latin typeface="Mongolian Baiti" panose="03000500000000000000" pitchFamily="66" charset="0"/>
                          <a:cs typeface="Mongolian Baiti" panose="03000500000000000000" pitchFamily="66" charset="0"/>
                        </a:rPr>
                        <m:t>Auburn</m:t>
                      </m:r>
                      <m:r>
                        <m:rPr>
                          <m:nor/>
                        </m:rPr>
                        <a:rPr lang="en-US" sz="2000" b="1" dirty="0" smtClean="0">
                          <a:latin typeface="Mongolian Baiti" panose="03000500000000000000" pitchFamily="66" charset="0"/>
                          <a:cs typeface="Mongolian Baiti" panose="03000500000000000000" pitchFamily="66" charset="0"/>
                        </a:rPr>
                        <m:t> </m:t>
                      </m:r>
                      <m:r>
                        <m:rPr>
                          <m:nor/>
                        </m:rPr>
                        <a:rPr lang="en-US" sz="2000" b="1" dirty="0" smtClean="0">
                          <a:latin typeface="Mongolian Baiti" panose="03000500000000000000" pitchFamily="66" charset="0"/>
                          <a:cs typeface="Mongolian Baiti" panose="03000500000000000000" pitchFamily="66" charset="0"/>
                        </a:rPr>
                        <m:t>University</m:t>
                      </m:r>
                      <m:r>
                        <m:rPr>
                          <m:nor/>
                        </m:rPr>
                        <a:rPr lang="tr-TR" sz="2000" b="1" dirty="0" smtClean="0">
                          <a:latin typeface="Mongolian Baiti" panose="03000500000000000000" pitchFamily="66" charset="0"/>
                          <a:cs typeface="Mongolian Baiti" panose="03000500000000000000" pitchFamily="66" charset="0"/>
                        </a:rPr>
                        <m:t> </m:t>
                      </m:r>
                      <m:r>
                        <m:rPr>
                          <m:nor/>
                        </m:rPr>
                        <a:rPr lang="tr-TR" sz="2000" b="1" dirty="0" smtClean="0">
                          <a:latin typeface="Mongolian Baiti" panose="03000500000000000000" pitchFamily="66" charset="0"/>
                          <a:cs typeface="Mongolian Baiti" panose="03000500000000000000" pitchFamily="66" charset="0"/>
                        </a:rPr>
                        <m:t>Montgomery</m:t>
                      </m:r>
                      <m:r>
                        <m:rPr>
                          <m:nor/>
                        </m:rPr>
                        <a:rPr lang="en-US" sz="2000" b="1" dirty="0" smtClean="0">
                          <a:latin typeface="Mongolian Baiti" panose="03000500000000000000" pitchFamily="66" charset="0"/>
                          <a:cs typeface="Mongolian Baiti" panose="03000500000000000000" pitchFamily="66" charset="0"/>
                        </a:rPr>
                        <m:t>,  </m:t>
                      </m:r>
                      <m:r>
                        <m:rPr>
                          <m:nor/>
                        </m:rPr>
                        <a:rPr lang="en-US" sz="2000" b="1" dirty="0" smtClean="0">
                          <a:latin typeface="Mongolian Baiti" panose="03000500000000000000" pitchFamily="66" charset="0"/>
                          <a:cs typeface="Mongolian Baiti" panose="03000500000000000000" pitchFamily="66" charset="0"/>
                        </a:rPr>
                        <m:t>USA</m:t>
                      </m:r>
                    </m:oMath>
                  </m:oMathPara>
                </a14:m>
                <a:br>
                  <a:rPr lang="tr-TR" sz="2000" b="1" dirty="0">
                    <a:latin typeface="Mongolian Baiti" panose="03000500000000000000" pitchFamily="66" charset="0"/>
                    <a:cs typeface="Mongolian Baiti" panose="03000500000000000000" pitchFamily="66" charset="0"/>
                  </a:rPr>
                </a:br>
                <a:br>
                  <a:rPr lang="en-US" sz="2000" b="1" dirty="0"/>
                </a:br>
                <a:br>
                  <a:rPr lang="en-US" sz="2000" b="1" dirty="0"/>
                </a:br>
                <a:r>
                  <a:rPr lang="tr-TR" sz="2000" b="1" dirty="0"/>
                  <a:t>Anahtar Sözcükler</a:t>
                </a:r>
                <a:r>
                  <a:rPr lang="tr-TR" sz="2000" dirty="0"/>
                  <a:t> - Nicel, Güvenlik Açığı, Tehdit, Karşı Önlemler, Ortak Güvenlik Açıkları ve </a:t>
                </a:r>
                <a:r>
                  <a:rPr lang="en-US" sz="2000" dirty="0"/>
                  <a:t>Karşı </a:t>
                </a:r>
                <a:r>
                  <a:rPr lang="en-US" sz="2000" dirty="0" err="1"/>
                  <a:t>Karşıya</a:t>
                </a:r>
                <a:r>
                  <a:rPr lang="tr-TR" sz="2000" dirty="0"/>
                  <a:t> </a:t>
                </a:r>
                <a:r>
                  <a:rPr lang="en-US" sz="2000" dirty="0"/>
                  <a:t> Kal</a:t>
                </a:r>
                <a:r>
                  <a:rPr lang="tr-TR" sz="2000" dirty="0"/>
                  <a:t>malar , Doğrusal Programlama (LP)-Uygulanabilir, Maliyet, Güvenlik Ölçer (SM), EXCEL (XL) Çözücü, Oyun Kuramı, tem Yöneticisi, Denetim, Ağ Oluşturma ve Güvenlik (SANS), Ulusal Standartlar Enstitüsü ve TeknoSisloji (NIST), MITRE Corporation, Bilgisayar Acil Durum Hazırlık Ekibi (CERT)</a:t>
                </a:r>
                <a:endParaRPr lang="en-US" sz="2000" dirty="0"/>
              </a:p>
            </p:txBody>
          </p:sp>
        </mc:Choice>
        <mc:Fallback xmlns="">
          <p:sp>
            <p:nvSpPr>
              <p:cNvPr id="249" name="Google Shape;249;p36"/>
              <p:cNvSpPr txBox="1">
                <a:spLocks noGrp="1" noRot="1" noChangeAspect="1" noMove="1" noResize="1" noEditPoints="1" noAdjustHandles="1" noChangeArrowheads="1" noChangeShapeType="1" noTextEdit="1"/>
              </p:cNvSpPr>
              <p:nvPr>
                <p:ph type="ctrTitle"/>
              </p:nvPr>
            </p:nvSpPr>
            <p:spPr>
              <a:xfrm>
                <a:off x="914399" y="990600"/>
                <a:ext cx="10674415" cy="2952750"/>
              </a:xfrm>
              <a:prstGeom prst="rect">
                <a:avLst/>
              </a:prstGeom>
              <a:blipFill>
                <a:blip r:embed="rId3"/>
                <a:stretch>
                  <a:fillRect l="-57" t="-5165" r="-742" b="-1240"/>
                </a:stretch>
              </a:blipFill>
            </p:spPr>
            <p:txBody>
              <a:bodyPr/>
              <a:lstStyle/>
              <a:p>
                <a:r>
                  <a:rPr lang="en-US">
                    <a:noFill/>
                  </a:rPr>
                  <a:t> </a:t>
                </a:r>
              </a:p>
            </p:txBody>
          </p:sp>
        </mc:Fallback>
      </mc:AlternateContent>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11" name="Google Shape;261;p38">
            <a:extLst>
              <a:ext uri="{FF2B5EF4-FFF2-40B4-BE49-F238E27FC236}">
                <a16:creationId xmlns:a16="http://schemas.microsoft.com/office/drawing/2014/main" id="{6FB03CAB-549D-49E5-890F-75068DA3C321}"/>
              </a:ext>
            </a:extLst>
          </p:cNvPr>
          <p:cNvSpPr txBox="1">
            <a:spLocks noGrp="1"/>
          </p:cNvSpPr>
          <p:nvPr>
            <p:ph type="title"/>
          </p:nvPr>
        </p:nvSpPr>
        <p:spPr>
          <a:xfrm>
            <a:off x="950967" y="593367"/>
            <a:ext cx="10290066" cy="763600"/>
          </a:xfrm>
          <a:prstGeom prst="rect">
            <a:avLst/>
          </a:prstGeom>
        </p:spPr>
        <p:txBody>
          <a:bodyPr spcFirstLastPara="1" wrap="square" lIns="121900" tIns="121900" rIns="121900" bIns="121900" anchor="t" anchorCtr="0">
            <a:noAutofit/>
          </a:bodyPr>
          <a:lstStyle/>
          <a:p>
            <a:r>
              <a:rPr lang="tr-TR" dirty="0" err="1">
                <a:solidFill>
                  <a:srgbClr val="FF0000"/>
                </a:solidFill>
                <a:highlight>
                  <a:srgbClr val="FFFF00"/>
                </a:highlight>
              </a:rPr>
              <a:t>Abstract</a:t>
            </a:r>
            <a:endParaRPr dirty="0">
              <a:solidFill>
                <a:srgbClr val="FF0000"/>
              </a:solidFill>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950967" y="1356967"/>
            <a:ext cx="10381428" cy="4907666"/>
          </a:xfrm>
          <a:prstGeom prst="rect">
            <a:avLst/>
          </a:prstGeom>
        </p:spPr>
        <p:txBody>
          <a:bodyPr spcFirstLastPara="1" wrap="square" lIns="121900" tIns="121900" rIns="121900" bIns="121900" anchor="t" anchorCtr="0">
            <a:noAutofit/>
          </a:bodyPr>
          <a:lstStyle/>
          <a:p>
            <a:pPr algn="just"/>
            <a:r>
              <a:rPr lang="en-US" sz="1600" b="1" dirty="0"/>
              <a:t>This research article focuses principally on a quantitative, rather than qualitative, subjective and non-numerical cybersecurity risk assessment method, the Security Meter (SM) algorithm, to compute vital security indices in a national vulnerability database case study.</a:t>
            </a:r>
          </a:p>
          <a:p>
            <a:pPr algn="just"/>
            <a:endParaRPr lang="en-US" sz="1600" b="1" dirty="0"/>
          </a:p>
          <a:p>
            <a:pPr algn="just"/>
            <a:r>
              <a:rPr lang="en-US" sz="1600" b="1" dirty="0"/>
              <a:t>The primary purpose will be followed by a secondary, although critical, goal of managing an unfavorable risk percentage by optimally mitigating it to one selected acceptable level. This objective will be realized by an optimization method using the well-known Linear Programming (LP) technique via both SM and an alternate LP-feasible solution method, EXCEL (XL) Solver.</a:t>
            </a:r>
          </a:p>
          <a:p>
            <a:pPr algn="just"/>
            <a:endParaRPr lang="en-US" sz="1600" b="1" dirty="0"/>
          </a:p>
          <a:p>
            <a:pPr algn="just"/>
            <a:r>
              <a:rPr lang="en-US" sz="1600" b="1" dirty="0"/>
              <a:t>This research article proposes application-based quantitative analyses of commonly encountered security risks in a national vulnerability database, as initial steps toward optimal security-centric technological investment-savvy evaluations and cost-effective decision- making processes to best manage and prioritize risk mitigation. </a:t>
            </a:r>
          </a:p>
          <a:p>
            <a:pPr algn="just"/>
            <a:endParaRPr lang="en-US" sz="1600" b="1" dirty="0"/>
          </a:p>
          <a:p>
            <a:pPr algn="just"/>
            <a:r>
              <a:rPr lang="en-US" sz="1600" b="1" dirty="0"/>
              <a:t>As a major takeaway, the proposed quantitative algorithms are more competitive, practical, goal-oriented, functional, and cost-conscious than conventionally limited descriptive and categorical cybersecurity risk assessment and management options.</a:t>
            </a:r>
          </a:p>
          <a:p>
            <a:pPr algn="just"/>
            <a:endParaRPr lang="tr-TR" sz="1200" dirty="0">
              <a:latin typeface="Mongolian Baiti" panose="03000500000000000000" pitchFamily="66" charset="0"/>
              <a:cs typeface="Mongolian Baiti" panose="03000500000000000000" pitchFamily="66"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11" name="Google Shape;261;p38">
            <a:extLst>
              <a:ext uri="{FF2B5EF4-FFF2-40B4-BE49-F238E27FC236}">
                <a16:creationId xmlns:a16="http://schemas.microsoft.com/office/drawing/2014/main" id="{6FB03CAB-549D-49E5-890F-75068DA3C321}"/>
              </a:ext>
            </a:extLst>
          </p:cNvPr>
          <p:cNvSpPr txBox="1">
            <a:spLocks noGrp="1"/>
          </p:cNvSpPr>
          <p:nvPr>
            <p:ph type="title"/>
          </p:nvPr>
        </p:nvSpPr>
        <p:spPr>
          <a:xfrm>
            <a:off x="950967" y="181069"/>
            <a:ext cx="10290066" cy="597529"/>
          </a:xfrm>
          <a:prstGeom prst="rect">
            <a:avLst/>
          </a:prstGeom>
        </p:spPr>
        <p:txBody>
          <a:bodyPr spcFirstLastPara="1" wrap="square" lIns="121900" tIns="121900" rIns="121900" bIns="121900" anchor="t" anchorCtr="0">
            <a:noAutofit/>
          </a:bodyPr>
          <a:lstStyle/>
          <a:p>
            <a:r>
              <a:rPr lang="tr-TR" dirty="0">
                <a:solidFill>
                  <a:srgbClr val="FF0000"/>
                </a:solidFill>
              </a:rPr>
              <a:t>Öz</a:t>
            </a:r>
            <a:endParaRPr dirty="0">
              <a:solidFill>
                <a:srgbClr val="FF0000"/>
              </a:solidFill>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0" y="778598"/>
            <a:ext cx="12192000" cy="6319320"/>
          </a:xfrm>
          <a:prstGeom prst="rect">
            <a:avLst/>
          </a:prstGeom>
        </p:spPr>
        <p:txBody>
          <a:bodyPr spcFirstLastPara="1" wrap="square" lIns="121900" tIns="121900" rIns="121900" bIns="121900" anchor="t" anchorCtr="0">
            <a:noAutofit/>
          </a:bodyPr>
          <a:lstStyle/>
          <a:p>
            <a:pPr algn="just"/>
            <a:r>
              <a:rPr lang="tr-TR" sz="1800" dirty="0"/>
              <a:t>Bu </a:t>
            </a:r>
            <a:r>
              <a:rPr lang="en-US" sz="1800" dirty="0" err="1"/>
              <a:t>makale</a:t>
            </a:r>
            <a:r>
              <a:rPr lang="en-US" sz="1800" dirty="0"/>
              <a:t> </a:t>
            </a:r>
            <a:r>
              <a:rPr lang="tr-TR" sz="1800" dirty="0"/>
              <a:t>Ulusal Güvenlik Açığı Veritabanı (NVD: National Vulnerability Database) örnek çalışmasında yaşamsal güvenlik endekslerini hesaplamak için sayısal yöntemler izleyerek öznel ve sayısal olmayan siber güvenlik risk değerlendirme yöntemlerinden çok belirli bir nicel algoritma üzerinden Güvenlik Metre (SM) yazılımına odaklanmaktadır.</a:t>
            </a:r>
            <a:endParaRPr lang="en-US" sz="1800" dirty="0"/>
          </a:p>
          <a:p>
            <a:pPr algn="just"/>
            <a:r>
              <a:rPr lang="tr-TR" sz="1800" dirty="0"/>
              <a:t>      </a:t>
            </a:r>
            <a:endParaRPr lang="en-US" sz="1800" dirty="0"/>
          </a:p>
          <a:p>
            <a:pPr algn="just"/>
            <a:r>
              <a:rPr lang="tr-TR" sz="1800" dirty="0"/>
              <a:t>Bu temel amacın kritik olmasına karşın, sonuçlanacak olumsuz bir risk yüzdesini belirli bir kabul edilebilir düzeye en uygun şekilde </a:t>
            </a:r>
            <a:r>
              <a:rPr lang="en-US" sz="1800" dirty="0" err="1"/>
              <a:t>azaltmak</a:t>
            </a:r>
            <a:r>
              <a:rPr lang="tr-TR" sz="1800" dirty="0"/>
              <a:t> için ikincil bir hedef izleyecektir. Bu </a:t>
            </a:r>
            <a:r>
              <a:rPr lang="en-US" sz="1800" dirty="0" err="1"/>
              <a:t>amaçla</a:t>
            </a:r>
            <a:r>
              <a:rPr lang="tr-TR" sz="1800" dirty="0"/>
              <a:t>, hem SM hem de alternatif bir LP uygulanabilir çözüm yöntemi olan MICROSOFT EXCEL (XL) Çözücü aracılığıyla iyi bilinen doğrusal programlama (LP) tekniği kullanılarak bir optimizasyon yöntemi ile gerçekleştirilecektir. Bilgi ve siber güvenlik riskleri, günümüzün BT (IT) merkezli dünyasında bir kuruluşun veya kullanıcının günlük operasyonlarının önemli bir bileşeni haline geliyor. Güvenlik açıkları ve tehditler, yalnızca interneti sağlayan elektrik şebekesinden </a:t>
            </a:r>
            <a:r>
              <a:rPr lang="en-US" sz="1800" dirty="0" err="1"/>
              <a:t>sonra</a:t>
            </a:r>
            <a:r>
              <a:rPr lang="en-US" sz="1800" dirty="0"/>
              <a:t>, </a:t>
            </a:r>
            <a:r>
              <a:rPr lang="en-US" sz="1800" dirty="0" err="1"/>
              <a:t>öncelikle</a:t>
            </a:r>
            <a:r>
              <a:rPr lang="tr-TR" sz="1800" dirty="0"/>
              <a:t> herhangi bir sistemin temel güvenliği için birçok zorluk oluşturabilir. Güvenlik açığına ve buna bağlı gözdağına karşı, risk yönetimi süreci olmadan kuruluşlar BT altyapı güvenlikleriyle doğrudan ilgili risklere karşı kayıtsız kalırlar. </a:t>
            </a:r>
          </a:p>
          <a:p>
            <a:pPr algn="just"/>
            <a:endParaRPr lang="en-US" sz="1800" dirty="0"/>
          </a:p>
          <a:p>
            <a:pPr algn="just"/>
            <a:r>
              <a:rPr lang="tr-TR" sz="1800" dirty="0"/>
              <a:t> Bu avantaj, herhangi bir kuruluşun veya kullanıcının (karşılaştıkları güvenlik risklerini anladıkları göz önüne alındığında), uygun maliyetli bir yol haritasıyla riskleri ciddiye almaya yönelik </a:t>
            </a:r>
            <a:r>
              <a:rPr lang="en-US" sz="1800" dirty="0" err="1"/>
              <a:t>eylemlerini</a:t>
            </a:r>
            <a:r>
              <a:rPr lang="tr-TR" sz="1800" dirty="0"/>
              <a:t> optimize etme konusunda doğru önerilen kararlar almasına olanak tanır. Beklenmeyen siber saldırılardan kaynaklanan potansiyel risklerin hızla artmasıyla birlikte, sayılamayan siber güvenlik açıklarından kaynaklanan zararlar eşi görülmemiş bir oranda artmakta ve kullanıcılar, kuruluşlar ve uluslar için ciddi bir ekonomik endişe ve tehlike durumuna gelmektedir. Bu bölüm, risk azaltmayı en iyi şekilde yönetmek ve önceliklendirmek için en uygun güvenlik merkezli teknolojik yatırım meraklısı değerlendirmelere ve uygun maliyetli karar verme süreçlerine yönelik ilk adımlar olarak, ulusal bir güvenlik açığı veritabanında yaygın olarak karşılaşılan güvenlik risklerinin uygulamaya dayalı sayısal ya da nicel (nitel değil) çözümlemelerini ya da analizlerini önermektedir. </a:t>
            </a:r>
            <a:endParaRPr lang="en-US" sz="1800" dirty="0"/>
          </a:p>
          <a:p>
            <a:pPr algn="just"/>
            <a:r>
              <a:rPr lang="tr-TR" sz="1800" dirty="0"/>
              <a:t> </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06D19E08-1102-4148-9A5A-4A260FC90055}"/>
              </a:ext>
            </a:extLst>
          </p:cNvPr>
          <p:cNvSpPr txBox="1">
            <a:spLocks noGrp="1"/>
          </p:cNvSpPr>
          <p:nvPr>
            <p:ph type="title"/>
          </p:nvPr>
        </p:nvSpPr>
        <p:spPr>
          <a:xfrm>
            <a:off x="950966" y="593367"/>
            <a:ext cx="10268413" cy="595353"/>
          </a:xfrm>
          <a:prstGeom prst="rect">
            <a:avLst/>
          </a:prstGeom>
        </p:spPr>
        <p:txBody>
          <a:bodyPr spcFirstLastPara="1" wrap="square" lIns="121900" tIns="121900" rIns="121900" bIns="121900" anchor="t" anchorCtr="0">
            <a:noAutofit/>
          </a:bodyPr>
          <a:lstStyle/>
          <a:p>
            <a:r>
              <a:rPr lang="en-US" dirty="0">
                <a:solidFill>
                  <a:srgbClr val="FF0000"/>
                </a:solidFill>
                <a:highlight>
                  <a:srgbClr val="FFFF00"/>
                </a:highlight>
              </a:rPr>
              <a:t>I. </a:t>
            </a:r>
            <a:r>
              <a:rPr lang="tr-TR" dirty="0">
                <a:solidFill>
                  <a:srgbClr val="FF0000"/>
                </a:solidFill>
                <a:highlight>
                  <a:srgbClr val="FFFF00"/>
                </a:highlight>
              </a:rPr>
              <a:t>Introduction and Motivation</a:t>
            </a:r>
            <a:r>
              <a:rPr lang="en-US" dirty="0">
                <a:solidFill>
                  <a:srgbClr val="FF0000"/>
                </a:solidFill>
                <a:highlight>
                  <a:srgbClr val="FFFF00"/>
                </a:highlight>
              </a:rPr>
              <a:t> (1)</a:t>
            </a:r>
            <a:endParaRPr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209006" y="1356967"/>
            <a:ext cx="11123390" cy="5009966"/>
          </a:xfrm>
          <a:prstGeom prst="rect">
            <a:avLst/>
          </a:prstGeom>
        </p:spPr>
        <p:txBody>
          <a:bodyPr spcFirstLastPara="1" wrap="square" lIns="121900" tIns="121900" rIns="121900" bIns="121900" anchor="t" anchorCtr="0">
            <a:noAutofit/>
          </a:bodyPr>
          <a:lstStyle/>
          <a:p>
            <a:pPr algn="just"/>
            <a:r>
              <a:rPr lang="en-US" sz="2400" dirty="0"/>
              <a:t>The proposed Security Meter design fills a void in the arena of much-desired quantitative risk evaluation, favorably compared to all current assessments that provide qualitative results. This is achieved by virtue of a </a:t>
            </a:r>
            <a:r>
              <a:rPr lang="tr-TR" sz="2400" dirty="0"/>
              <a:t>mathematically and statistically</a:t>
            </a:r>
            <a:r>
              <a:rPr lang="en-US" sz="2400" dirty="0"/>
              <a:t> accurate quantitative model that calculates the security risk. The design’s concrete numerical approach, which always works for all systems, can further facilitate security risk management as well as security testing. </a:t>
            </a:r>
          </a:p>
          <a:p>
            <a:pPr algn="just"/>
            <a:r>
              <a:rPr lang="en-US" sz="2400" dirty="0"/>
              <a:t>This means that the final risk measure is calculated as a percentage, or probability, which can be tested, improved, compared, and budgeted</a:t>
            </a:r>
            <a:r>
              <a:rPr lang="tr-TR" sz="2400" dirty="0"/>
              <a:t>,</a:t>
            </a:r>
            <a:r>
              <a:rPr lang="en-US" sz="2400" dirty="0"/>
              <a:t> as opposed to the conventionally subjective attributes, which cannot be managed or quantified numerically for an objective assessment rather than a subjective one.</a:t>
            </a:r>
            <a:endParaRPr lang="en-US" sz="3200" b="1" dirty="0"/>
          </a:p>
        </p:txBody>
      </p:sp>
    </p:spTree>
    <p:extLst>
      <p:ext uri="{BB962C8B-B14F-4D97-AF65-F5344CB8AC3E}">
        <p14:creationId xmlns:p14="http://schemas.microsoft.com/office/powerpoint/2010/main" val="1674452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F2AF6F5D-D757-0A60-FC45-058DE1882852}"/>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13EF7DA7-56AC-B4E3-27EA-FA7AAFD39B9F}"/>
              </a:ext>
            </a:extLst>
          </p:cNvPr>
          <p:cNvSpPr txBox="1">
            <a:spLocks noGrp="1"/>
          </p:cNvSpPr>
          <p:nvPr>
            <p:ph type="title"/>
          </p:nvPr>
        </p:nvSpPr>
        <p:spPr>
          <a:xfrm>
            <a:off x="950966" y="226337"/>
            <a:ext cx="10268413" cy="680951"/>
          </a:xfrm>
          <a:prstGeom prst="rect">
            <a:avLst/>
          </a:prstGeom>
        </p:spPr>
        <p:txBody>
          <a:bodyPr spcFirstLastPara="1" wrap="square" lIns="121900" tIns="121900" rIns="121900" bIns="121900" anchor="t" anchorCtr="0">
            <a:noAutofit/>
          </a:bodyPr>
          <a:lstStyle/>
          <a:p>
            <a:r>
              <a:rPr lang="en-US" dirty="0">
                <a:solidFill>
                  <a:srgbClr val="FF0000"/>
                </a:solidFill>
                <a:highlight>
                  <a:srgbClr val="FFFF00"/>
                </a:highlight>
              </a:rPr>
              <a:t>I. </a:t>
            </a:r>
            <a:r>
              <a:rPr lang="tr-TR" dirty="0">
                <a:solidFill>
                  <a:srgbClr val="FF0000"/>
                </a:solidFill>
                <a:highlight>
                  <a:srgbClr val="FFFF00"/>
                </a:highlight>
              </a:rPr>
              <a:t>Introduction and Motivation (2)</a:t>
            </a:r>
            <a:endParaRPr dirty="0">
              <a:highlight>
                <a:srgbClr val="FFFF00"/>
              </a:highlight>
            </a:endParaRPr>
          </a:p>
        </p:txBody>
      </p:sp>
      <p:sp>
        <p:nvSpPr>
          <p:cNvPr id="12" name="Google Shape;284;p40">
            <a:extLst>
              <a:ext uri="{FF2B5EF4-FFF2-40B4-BE49-F238E27FC236}">
                <a16:creationId xmlns:a16="http://schemas.microsoft.com/office/drawing/2014/main" id="{7D6C5FA6-E167-50A2-A8CF-AEC7FE9E0BF8}"/>
              </a:ext>
            </a:extLst>
          </p:cNvPr>
          <p:cNvSpPr txBox="1">
            <a:spLocks noGrp="1"/>
          </p:cNvSpPr>
          <p:nvPr>
            <p:ph type="subTitle" idx="1"/>
          </p:nvPr>
        </p:nvSpPr>
        <p:spPr>
          <a:xfrm>
            <a:off x="407233" y="907287"/>
            <a:ext cx="11730446" cy="6018614"/>
          </a:xfrm>
          <a:prstGeom prst="rect">
            <a:avLst/>
          </a:prstGeom>
        </p:spPr>
        <p:txBody>
          <a:bodyPr spcFirstLastPara="1" wrap="square" lIns="121900" tIns="121900" rIns="121900" bIns="121900" anchor="t" anchorCtr="0">
            <a:noAutofit/>
          </a:bodyPr>
          <a:lstStyle/>
          <a:p>
            <a:pPr algn="just"/>
            <a:r>
              <a:rPr lang="en-US" sz="2600" dirty="0"/>
              <a:t>Without this probabilistic framework, such as the one suggested in the Security Meter (SM) design, the conclusions to assess a risk’s severity might be misleading and costly,</a:t>
            </a:r>
            <a:r>
              <a:rPr lang="tr-TR" sz="2600" dirty="0"/>
              <a:t> </a:t>
            </a:r>
            <a:r>
              <a:rPr lang="en-US" sz="2600" dirty="0"/>
              <a:t>especially during military conflicts and wars, where risk scenarios are often over- or underestimated due to a lack of quantification. The proposed SM design could be useful not only for commercial companies, but also for military or government entities whose job it is to run daily risk assessments, and also for regular end-users, such as those with personal computers.</a:t>
            </a:r>
            <a:endParaRPr lang="tr-TR" sz="2600" dirty="0"/>
          </a:p>
          <a:p>
            <a:pPr algn="just"/>
            <a:endParaRPr lang="en-US" sz="2600" dirty="0"/>
          </a:p>
          <a:p>
            <a:pPr algn="just"/>
            <a:r>
              <a:rPr lang="en-US" sz="2600" dirty="0"/>
              <a:t>A basic ingredient of risk assessment and management is the concept of vulnerability. </a:t>
            </a:r>
            <a:r>
              <a:rPr lang="tr-TR" sz="2600" dirty="0"/>
              <a:t>This</a:t>
            </a:r>
            <a:r>
              <a:rPr lang="en-US" sz="2600" dirty="0"/>
              <a:t> is a weakness in any information system security procedure, internal controls, or implementation that an attacker could exploit. It can also be a weakness in a system, such as a coding bug or design flaw. An attack occurs when an attacker with a reason to strike exploits a vulnerability to threaten an asset. </a:t>
            </a:r>
          </a:p>
          <a:p>
            <a:pPr algn="just"/>
            <a:endParaRPr lang="en-US" sz="1800" dirty="0">
              <a:latin typeface="Calibri" pitchFamily="34" charset="0"/>
              <a:ea typeface="Verdana" pitchFamily="34" charset="0"/>
              <a:cs typeface="Verdana" pitchFamily="34" charset="0"/>
            </a:endParaRPr>
          </a:p>
        </p:txBody>
      </p:sp>
    </p:spTree>
    <p:extLst>
      <p:ext uri="{BB962C8B-B14F-4D97-AF65-F5344CB8AC3E}">
        <p14:creationId xmlns:p14="http://schemas.microsoft.com/office/powerpoint/2010/main" val="2773358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F64DD9E5-ABA5-EDED-98DA-17F570FE7863}"/>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F80797FB-32CA-E46B-BF2E-401C8CACF9E6}"/>
              </a:ext>
            </a:extLst>
          </p:cNvPr>
          <p:cNvSpPr txBox="1">
            <a:spLocks noGrp="1"/>
          </p:cNvSpPr>
          <p:nvPr>
            <p:ph type="title"/>
          </p:nvPr>
        </p:nvSpPr>
        <p:spPr>
          <a:xfrm>
            <a:off x="950966" y="404949"/>
            <a:ext cx="10268413" cy="654306"/>
          </a:xfrm>
          <a:prstGeom prst="rect">
            <a:avLst/>
          </a:prstGeom>
        </p:spPr>
        <p:txBody>
          <a:bodyPr spcFirstLastPara="1" wrap="square" lIns="121900" tIns="121900" rIns="121900" bIns="121900" anchor="t" anchorCtr="0">
            <a:noAutofit/>
          </a:bodyPr>
          <a:lstStyle/>
          <a:p>
            <a:r>
              <a:rPr lang="en-US" dirty="0">
                <a:solidFill>
                  <a:srgbClr val="FF0000"/>
                </a:solidFill>
                <a:highlight>
                  <a:srgbClr val="FFFF00"/>
                </a:highlight>
              </a:rPr>
              <a:t>I. </a:t>
            </a:r>
            <a:r>
              <a:rPr lang="tr-TR" dirty="0">
                <a:solidFill>
                  <a:srgbClr val="FF0000"/>
                </a:solidFill>
                <a:highlight>
                  <a:srgbClr val="FFFF00"/>
                </a:highlight>
              </a:rPr>
              <a:t>Introduction and Motivation (3)</a:t>
            </a:r>
            <a:endParaRPr dirty="0">
              <a:highlight>
                <a:srgbClr val="FFFF00"/>
              </a:highlight>
            </a:endParaRPr>
          </a:p>
        </p:txBody>
      </p:sp>
      <p:sp>
        <p:nvSpPr>
          <p:cNvPr id="12" name="Google Shape;284;p40">
            <a:extLst>
              <a:ext uri="{FF2B5EF4-FFF2-40B4-BE49-F238E27FC236}">
                <a16:creationId xmlns:a16="http://schemas.microsoft.com/office/drawing/2014/main" id="{19DC0EDC-3BFD-9116-E3F3-D9E4CED2638E}"/>
              </a:ext>
            </a:extLst>
          </p:cNvPr>
          <p:cNvSpPr txBox="1">
            <a:spLocks noGrp="1"/>
          </p:cNvSpPr>
          <p:nvPr>
            <p:ph type="subTitle" idx="1"/>
          </p:nvPr>
        </p:nvSpPr>
        <p:spPr>
          <a:xfrm>
            <a:off x="0" y="979715"/>
            <a:ext cx="11730446" cy="5593102"/>
          </a:xfrm>
          <a:prstGeom prst="rect">
            <a:avLst/>
          </a:prstGeom>
        </p:spPr>
        <p:txBody>
          <a:bodyPr spcFirstLastPara="1" wrap="square" lIns="121900" tIns="121900" rIns="121900" bIns="121900" anchor="t" anchorCtr="0">
            <a:noAutofit/>
          </a:bodyPr>
          <a:lstStyle/>
          <a:p>
            <a:pPr algn="just"/>
            <a:r>
              <a:rPr lang="en-US" sz="2800" dirty="0"/>
              <a:t>The second most important ingredient in risk assessment is the concept of a threat: any circumstance or event that could adversely impact an information system through unauthorized access, destruction, disclosure, modification of data, or denial of service. Similarly, a threat to a system is a potential event that will have an unwanted consequence if it becomes an attack on an asset. One can define risk as the possibility that a particular threat will adversely impact an information system by exploiting a particular vulnerability. </a:t>
            </a:r>
            <a:endParaRPr lang="tr-TR" sz="2800" dirty="0"/>
          </a:p>
          <a:p>
            <a:pPr algn="just"/>
            <a:endParaRPr lang="en-US" sz="2800" dirty="0"/>
          </a:p>
          <a:p>
            <a:pPr algn="just"/>
            <a:r>
              <a:rPr lang="en-US" sz="2800" dirty="0"/>
              <a:t>The third ingredient in the risk analysis is the Countermeasure (CM), or Lack of Countermeasure (LCM). A CM is an action, device, procedure, technique, or other measure that reduces risk to information. The complement, LCM is the lack of CM action.</a:t>
            </a:r>
          </a:p>
          <a:p>
            <a:pPr algn="just"/>
            <a:endParaRPr lang="en-US" sz="1800" dirty="0">
              <a:latin typeface="Calibri" pitchFamily="34" charset="0"/>
              <a:ea typeface="Verdana" pitchFamily="34" charset="0"/>
              <a:cs typeface="Verdana" pitchFamily="34" charset="0"/>
            </a:endParaRPr>
          </a:p>
        </p:txBody>
      </p:sp>
    </p:spTree>
    <p:extLst>
      <p:ext uri="{BB962C8B-B14F-4D97-AF65-F5344CB8AC3E}">
        <p14:creationId xmlns:p14="http://schemas.microsoft.com/office/powerpoint/2010/main" val="646902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CC933FA9-ACAD-DA67-16E3-3A79F80B2014}"/>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015C1957-0B52-AA2A-9373-FA4CC3BE13AE}"/>
              </a:ext>
            </a:extLst>
          </p:cNvPr>
          <p:cNvSpPr txBox="1">
            <a:spLocks noGrp="1"/>
          </p:cNvSpPr>
          <p:nvPr>
            <p:ph type="title"/>
          </p:nvPr>
        </p:nvSpPr>
        <p:spPr>
          <a:xfrm>
            <a:off x="950966" y="593367"/>
            <a:ext cx="10268413" cy="569227"/>
          </a:xfrm>
          <a:prstGeom prst="rect">
            <a:avLst/>
          </a:prstGeom>
        </p:spPr>
        <p:txBody>
          <a:bodyPr spcFirstLastPara="1" wrap="square" lIns="121900" tIns="121900" rIns="121900" bIns="121900" anchor="t" anchorCtr="0">
            <a:noAutofit/>
          </a:bodyPr>
          <a:lstStyle/>
          <a:p>
            <a:r>
              <a:rPr lang="en-US" dirty="0">
                <a:solidFill>
                  <a:srgbClr val="FF0000"/>
                </a:solidFill>
                <a:highlight>
                  <a:srgbClr val="FFFF00"/>
                </a:highlight>
              </a:rPr>
              <a:t>I. </a:t>
            </a:r>
            <a:r>
              <a:rPr lang="tr-TR" dirty="0">
                <a:solidFill>
                  <a:srgbClr val="FF0000"/>
                </a:solidFill>
                <a:highlight>
                  <a:srgbClr val="FFFF00"/>
                </a:highlight>
              </a:rPr>
              <a:t>Introduction and Motivation (4)</a:t>
            </a:r>
            <a:endParaRPr dirty="0">
              <a:highlight>
                <a:srgbClr val="FFFF00"/>
              </a:highlight>
            </a:endParaRPr>
          </a:p>
        </p:txBody>
      </p:sp>
      <p:sp>
        <p:nvSpPr>
          <p:cNvPr id="12" name="Google Shape;284;p40">
            <a:extLst>
              <a:ext uri="{FF2B5EF4-FFF2-40B4-BE49-F238E27FC236}">
                <a16:creationId xmlns:a16="http://schemas.microsoft.com/office/drawing/2014/main" id="{24838901-BC47-24A5-2AB1-2CFBF0CC3C66}"/>
              </a:ext>
            </a:extLst>
          </p:cNvPr>
          <p:cNvSpPr txBox="1">
            <a:spLocks noGrp="1"/>
          </p:cNvSpPr>
          <p:nvPr>
            <p:ph type="subTitle" idx="1"/>
          </p:nvPr>
        </p:nvSpPr>
        <p:spPr>
          <a:xfrm>
            <a:off x="539552" y="1162593"/>
            <a:ext cx="10792843" cy="5329647"/>
          </a:xfrm>
          <a:prstGeom prst="rect">
            <a:avLst/>
          </a:prstGeom>
        </p:spPr>
        <p:txBody>
          <a:bodyPr spcFirstLastPara="1" wrap="square" lIns="121900" tIns="121900" rIns="121900" bIns="121900" anchor="t" anchorCtr="0">
            <a:noAutofit/>
          </a:bodyPr>
          <a:lstStyle/>
          <a:p>
            <a:pPr algn="just"/>
            <a:r>
              <a:rPr lang="en-US" sz="2400" dirty="0"/>
              <a:t>     The Residual Risk (RR) is defined as the portion of risk that remains after countermeasures are applied. If all countermeasures are applied properly and perfectly well in the organization, no RR will remain.</a:t>
            </a:r>
          </a:p>
          <a:p>
            <a:pPr algn="just"/>
            <a:endParaRPr lang="en-US" sz="2400" dirty="0"/>
          </a:p>
          <a:p>
            <a:pPr algn="just"/>
            <a:r>
              <a:rPr lang="en-US" sz="2400" dirty="0"/>
              <a:t>The Non-Residual Risk (</a:t>
            </a:r>
            <a:r>
              <a:rPr lang="en-US" sz="2400" dirty="0" err="1"/>
              <a:t>NRR</a:t>
            </a:r>
            <a:r>
              <a:rPr lang="en-US" sz="2400" dirty="0"/>
              <a:t>) is the complement of RR</a:t>
            </a:r>
          </a:p>
          <a:p>
            <a:pPr algn="just"/>
            <a:r>
              <a:rPr lang="en-US" sz="2400" dirty="0"/>
              <a:t>and the risk measure that an activity would pose if all</a:t>
            </a:r>
          </a:p>
          <a:p>
            <a:pPr algn="just"/>
            <a:r>
              <a:rPr lang="en-US" sz="2400" dirty="0"/>
              <a:t>pertinent controls or other mitigating factors were in place,</a:t>
            </a:r>
          </a:p>
          <a:p>
            <a:pPr algn="just"/>
            <a:r>
              <a:rPr lang="en-US" sz="2400" dirty="0"/>
              <a:t>i.e., </a:t>
            </a:r>
            <a:r>
              <a:rPr lang="en-US" sz="2400" dirty="0" err="1"/>
              <a:t>NRR</a:t>
            </a:r>
            <a:r>
              <a:rPr lang="en-US" sz="2400" dirty="0"/>
              <a:t> = 1 - RR. Capital Cost (CC) is the total expected</a:t>
            </a:r>
          </a:p>
          <a:p>
            <a:pPr algn="just"/>
            <a:r>
              <a:rPr lang="en-US" sz="2400" dirty="0"/>
              <a:t>loss in monetary units (e.g., $) for the particular system if it</a:t>
            </a:r>
          </a:p>
          <a:p>
            <a:pPr algn="just"/>
            <a:r>
              <a:rPr lang="en-US" sz="2400" dirty="0"/>
              <a:t>is destroyed and can no longer be utilized, excluding the</a:t>
            </a:r>
          </a:p>
          <a:p>
            <a:pPr algn="just"/>
            <a:r>
              <a:rPr lang="en-US" sz="2400" dirty="0"/>
              <a:t>shadow or opportunity costs, had the system continued to</a:t>
            </a:r>
          </a:p>
          <a:p>
            <a:pPr algn="just"/>
            <a:r>
              <a:rPr lang="en-US" sz="2400" dirty="0"/>
              <a:t>generate value. Here is a depiction of qualitative risk factors:</a:t>
            </a:r>
          </a:p>
          <a:p>
            <a:pPr algn="just"/>
            <a:endParaRPr lang="en-US" sz="3200" b="1" dirty="0"/>
          </a:p>
        </p:txBody>
      </p:sp>
      <p:pic>
        <p:nvPicPr>
          <p:cNvPr id="2" name="Picture 4">
            <a:extLst>
              <a:ext uri="{FF2B5EF4-FFF2-40B4-BE49-F238E27FC236}">
                <a16:creationId xmlns:a16="http://schemas.microsoft.com/office/drawing/2014/main" id="{AE37480A-76F4-EA48-79E1-D1BAB1D932E2}"/>
              </a:ext>
            </a:extLst>
          </p:cNvPr>
          <p:cNvPicPr>
            <a:picLocks noChangeAspect="1" noChangeArrowheads="1"/>
          </p:cNvPicPr>
          <p:nvPr/>
        </p:nvPicPr>
        <p:blipFill>
          <a:blip r:embed="rId3" cstate="print"/>
          <a:srcRect/>
          <a:stretch>
            <a:fillRect/>
          </a:stretch>
        </p:blipFill>
        <p:spPr bwMode="auto">
          <a:xfrm>
            <a:off x="1763486" y="6008914"/>
            <a:ext cx="6552930" cy="372412"/>
          </a:xfrm>
          <a:prstGeom prst="rect">
            <a:avLst/>
          </a:prstGeom>
          <a:noFill/>
          <a:ln w="19050">
            <a:solidFill>
              <a:schemeClr val="accent5">
                <a:lumMod val="75000"/>
              </a:schemeClr>
            </a:solidFill>
            <a:miter lim="800000"/>
            <a:headEnd/>
            <a:tailEnd/>
          </a:ln>
        </p:spPr>
      </p:pic>
    </p:spTree>
    <p:extLst>
      <p:ext uri="{BB962C8B-B14F-4D97-AF65-F5344CB8AC3E}">
        <p14:creationId xmlns:p14="http://schemas.microsoft.com/office/powerpoint/2010/main" val="2097779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06D19E08-1102-4148-9A5A-4A260FC90055}"/>
              </a:ext>
            </a:extLst>
          </p:cNvPr>
          <p:cNvSpPr txBox="1">
            <a:spLocks noGrp="1"/>
          </p:cNvSpPr>
          <p:nvPr>
            <p:ph type="title"/>
          </p:nvPr>
        </p:nvSpPr>
        <p:spPr>
          <a:xfrm>
            <a:off x="950966" y="497940"/>
            <a:ext cx="10268413" cy="45719"/>
          </a:xfrm>
          <a:prstGeom prst="rect">
            <a:avLst/>
          </a:prstGeom>
        </p:spPr>
        <p:txBody>
          <a:bodyPr spcFirstLastPara="1" wrap="square" lIns="121900" tIns="121900" rIns="121900" bIns="121900" anchor="t" anchorCtr="0">
            <a:noAutofit/>
          </a:bodyPr>
          <a:lstStyle/>
          <a:p>
            <a:r>
              <a:rPr lang="en-US" dirty="0">
                <a:solidFill>
                  <a:srgbClr val="FF0000"/>
                </a:solidFill>
                <a:highlight>
                  <a:srgbClr val="FFFF00"/>
                </a:highlight>
              </a:rPr>
              <a:t>I. </a:t>
            </a:r>
            <a:r>
              <a:rPr lang="tr-TR" dirty="0">
                <a:solidFill>
                  <a:srgbClr val="FF0000"/>
                </a:solidFill>
                <a:highlight>
                  <a:srgbClr val="FFFF00"/>
                </a:highlight>
              </a:rPr>
              <a:t>Giriş ve </a:t>
            </a:r>
            <a:r>
              <a:rPr lang="en-US" dirty="0">
                <a:solidFill>
                  <a:srgbClr val="FF0000"/>
                </a:solidFill>
                <a:highlight>
                  <a:srgbClr val="FFFF00"/>
                </a:highlight>
              </a:rPr>
              <a:t>G</a:t>
            </a:r>
            <a:r>
              <a:rPr lang="tr-TR" dirty="0">
                <a:solidFill>
                  <a:srgbClr val="FF0000"/>
                </a:solidFill>
                <a:highlight>
                  <a:srgbClr val="FFFF00"/>
                </a:highlight>
              </a:rPr>
              <a:t>üdüm</a:t>
            </a:r>
            <a:r>
              <a:rPr lang="en-US" dirty="0">
                <a:solidFill>
                  <a:srgbClr val="FF0000"/>
                </a:solidFill>
                <a:highlight>
                  <a:srgbClr val="FFFF00"/>
                </a:highlight>
              </a:rPr>
              <a:t> (1)</a:t>
            </a:r>
            <a:endParaRPr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193556" y="1095469"/>
            <a:ext cx="12192000" cy="5416363"/>
          </a:xfrm>
          <a:prstGeom prst="rect">
            <a:avLst/>
          </a:prstGeom>
        </p:spPr>
        <p:txBody>
          <a:bodyPr spcFirstLastPara="1" wrap="square" lIns="121900" tIns="121900" rIns="121900" bIns="121900" anchor="t" anchorCtr="0">
            <a:noAutofit/>
          </a:bodyPr>
          <a:lstStyle/>
          <a:p>
            <a:pPr marL="0" indent="0" algn="just"/>
            <a:r>
              <a:rPr lang="tr-TR" sz="2000" dirty="0">
                <a:latin typeface="Calibri" panose="020F0502020204030204" pitchFamily="34" charset="0"/>
                <a:ea typeface="Calibri" panose="020F0502020204030204" pitchFamily="34" charset="0"/>
                <a:cs typeface="Calibri" panose="020F0502020204030204" pitchFamily="34" charset="0"/>
              </a:rPr>
              <a:t>İnternet erişilebilir hale geldikçe, çevrimiçi saldırılar yoluyla para çalmak, fidye istemek, güvenliği tehlikeye atmak, bozulmaya neden olmak veya şirketleri ve hükümetleri iflas ettirmek için güdümlenmiş suçlular, aktivistler ve teröristler için giderek daha fazla avlanma alanına dönüştü. Siber suçların ve bunlarla ilişkili dalgalanma etkilerinin bir yıl içinde 2025 yılına kadar yıllık 10,5 trilyon dolara mal olacağı kestiriliyor ve o zamandan beri her yıl %15'lik bir büyüme oranıyla 20 yıl önceki 3 trilyon dolardan yukarı doğru tırmanıyor [3]. </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lgn="just"/>
            <a:r>
              <a:rPr lang="en-US" sz="2000" dirty="0">
                <a:latin typeface="Calibri" panose="020F0502020204030204" pitchFamily="34" charset="0"/>
                <a:ea typeface="Calibri" panose="020F0502020204030204" pitchFamily="34" charset="0"/>
                <a:cs typeface="Calibri" panose="020F0502020204030204" pitchFamily="34" charset="0"/>
              </a:rPr>
              <a:t>    </a:t>
            </a:r>
            <a:endParaRPr lang="tr-TR" sz="2000" dirty="0">
              <a:latin typeface="Calibri" panose="020F0502020204030204" pitchFamily="34" charset="0"/>
              <a:ea typeface="Calibri" panose="020F0502020204030204" pitchFamily="34" charset="0"/>
              <a:cs typeface="Calibri" panose="020F0502020204030204" pitchFamily="34" charset="0"/>
            </a:endParaRPr>
          </a:p>
          <a:p>
            <a:pPr marL="0" indent="0" algn="just"/>
            <a:r>
              <a:rPr lang="tr-TR" sz="2000" dirty="0">
                <a:latin typeface="Calibri" panose="020F0502020204030204" pitchFamily="34" charset="0"/>
                <a:ea typeface="Calibri" panose="020F0502020204030204" pitchFamily="34" charset="0"/>
                <a:cs typeface="Calibri" panose="020F0502020204030204" pitchFamily="34" charset="0"/>
              </a:rPr>
              <a:t>Risk analizi, etkinliğin tanımlanması, gözdağlarıyla karşı karşıya kalma ve güvenlik açığı analizi gibi süreçleri içerir. Bu yönteme genellikle metrik tabanlı yaklaşım denir. Herhangi bir nicel yaklaşım, hangi risk çözme önlemlerinin en uygun olduğunu açıkça simgeleyebilecek kesin bir sayısal yorum oluşturur. Bu, nicel yaklaşımı birçok kuruluş tarafından yeğlenen duruma getirir, çünkü risk değerlendirmeleri yüzdeler veya maliyetler gibi somut biçimlerde açık ve net bir şekilde simgelenmelidir [4]. </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lgn="just"/>
            <a:r>
              <a:rPr lang="en-US" sz="2000" dirty="0">
                <a:latin typeface="Calibri" panose="020F0502020204030204" pitchFamily="34" charset="0"/>
                <a:ea typeface="Calibri" panose="020F0502020204030204" pitchFamily="34" charset="0"/>
                <a:cs typeface="Calibri" panose="020F0502020204030204" pitchFamily="34" charset="0"/>
              </a:rPr>
              <a:t>    </a:t>
            </a:r>
            <a:endParaRPr lang="tr-TR" sz="2000" dirty="0">
              <a:latin typeface="Calibri" panose="020F0502020204030204" pitchFamily="34" charset="0"/>
              <a:ea typeface="Calibri" panose="020F0502020204030204" pitchFamily="34" charset="0"/>
              <a:cs typeface="Calibri" panose="020F0502020204030204" pitchFamily="34" charset="0"/>
            </a:endParaRPr>
          </a:p>
          <a:p>
            <a:pPr marL="0" indent="0" algn="just"/>
            <a:r>
              <a:rPr lang="tr-TR" sz="2000" dirty="0">
                <a:latin typeface="Calibri" panose="020F0502020204030204" pitchFamily="34" charset="0"/>
                <a:ea typeface="Calibri" panose="020F0502020204030204" pitchFamily="34" charset="0"/>
                <a:cs typeface="Calibri" panose="020F0502020204030204" pitchFamily="34" charset="0"/>
              </a:rPr>
              <a:t>Risk değerlendirmesi, kullanıcıların gözdağı ve güvenlik açığı analizi yapmalarını sağlayan güvenlik hesaplama tekniği olarak belirlenmiştir [5]. Bir bilgi sisteminin işletilmesinden kaynaklanan bir kuruluşun etkinliklerine veya varlıklarına yönelik riskin periyodik olarak değerlendirilmesi, Federal Bilgi Güvenliği Yönetimi Yasası'nın (FISMA) gerektirdiği önemli bir etkinliktir [6]. Uygulama, Ulusal Standartlar ve Teknoloji Enstitüsü (NIST) ve Bilgi Teknolojisi Sistemleri Ortak Güvenlik Açıkları ve </a:t>
            </a:r>
            <a:r>
              <a:rPr lang="en-US" sz="2000" dirty="0">
                <a:latin typeface="Calibri" panose="020F0502020204030204" pitchFamily="34" charset="0"/>
                <a:ea typeface="Calibri" panose="020F0502020204030204" pitchFamily="34" charset="0"/>
                <a:cs typeface="Calibri" panose="020F0502020204030204" pitchFamily="34" charset="0"/>
              </a:rPr>
              <a:t>Karşı Karşıyalıkları</a:t>
            </a:r>
            <a:r>
              <a:rPr lang="tr-TR" sz="2000" dirty="0">
                <a:latin typeface="Calibri" panose="020F0502020204030204" pitchFamily="34" charset="0"/>
                <a:ea typeface="Calibri" panose="020F0502020204030204" pitchFamily="34" charset="0"/>
                <a:cs typeface="Calibri" panose="020F0502020204030204" pitchFamily="34" charset="0"/>
              </a:rPr>
              <a:t> için Risk Yönetimi Kılavuzu'na göre risk değerlendirmesi için kullanılmaktadır [7]. </a:t>
            </a: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lgn="just"/>
            <a:endParaRPr lang="tr-TR" sz="2200" dirty="0">
              <a:latin typeface="Mongolian Baiti" panose="03000500000000000000" pitchFamily="66" charset="0"/>
              <a:cs typeface="Mongolian Baiti" panose="03000500000000000000" pitchFamily="66" charset="0"/>
            </a:endParaRPr>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27F08910-0980-8994-C755-BC5F7B092D85}"/>
                  </a:ext>
                </a:extLst>
              </p:cNvPr>
              <p:cNvGraphicFramePr>
                <a:graphicFrameLocks noChangeAspect="1"/>
              </p:cNvGraphicFramePr>
              <p:nvPr/>
            </p:nvGraphicFramePr>
            <p:xfrm>
              <a:off x="-325304" y="-2228850"/>
              <a:ext cx="3048000" cy="1714500"/>
            </p:xfrm>
            <a:graphic>
              <a:graphicData uri="http://schemas.microsoft.com/office/powerpoint/2016/slidezoom">
                <pslz:sldZm>
                  <pslz:sldZmObj sldId="417" cId="452912621">
                    <pslz:zmPr id="{0C093848-83C4-4A4B-A65D-41622A77F32B}"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3" name="Slide Zoom 2">
                <a:extLst>
                  <a:ext uri="{FF2B5EF4-FFF2-40B4-BE49-F238E27FC236}">
                    <a16:creationId xmlns:a16="http://schemas.microsoft.com/office/drawing/2014/main" id="{27F08910-0980-8994-C755-BC5F7B092D85}"/>
                  </a:ext>
                </a:extLst>
              </p:cNvPr>
              <p:cNvPicPr>
                <a:picLocks noGrp="1" noRot="1" noChangeAspect="1" noMove="1" noResize="1" noEditPoints="1" noAdjustHandles="1" noChangeArrowheads="1" noChangeShapeType="1"/>
              </p:cNvPicPr>
              <p:nvPr/>
            </p:nvPicPr>
            <p:blipFill>
              <a:blip r:embed="rId4"/>
              <a:stretch>
                <a:fillRect/>
              </a:stretch>
            </p:blipFill>
            <p:spPr>
              <a:xfrm>
                <a:off x="-325304" y="-2228850"/>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1009894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6" name="Google Shape;261;p38">
            <a:extLst>
              <a:ext uri="{FF2B5EF4-FFF2-40B4-BE49-F238E27FC236}">
                <a16:creationId xmlns:a16="http://schemas.microsoft.com/office/drawing/2014/main" id="{EA179106-84EB-45F5-ABF0-48A7B221E9B9}"/>
              </a:ext>
            </a:extLst>
          </p:cNvPr>
          <p:cNvSpPr txBox="1">
            <a:spLocks noGrp="1"/>
          </p:cNvSpPr>
          <p:nvPr>
            <p:ph type="title"/>
          </p:nvPr>
        </p:nvSpPr>
        <p:spPr>
          <a:xfrm>
            <a:off x="950966" y="593367"/>
            <a:ext cx="10268413" cy="763600"/>
          </a:xfrm>
          <a:prstGeom prst="rect">
            <a:avLst/>
          </a:prstGeom>
        </p:spPr>
        <p:txBody>
          <a:bodyPr spcFirstLastPara="1" wrap="square" lIns="121900" tIns="121900" rIns="121900" bIns="121900" anchor="t" anchorCtr="0">
            <a:noAutofit/>
          </a:bodyPr>
          <a:lstStyle/>
          <a:p>
            <a:r>
              <a:rPr lang="en-US" dirty="0">
                <a:solidFill>
                  <a:srgbClr val="FF0000"/>
                </a:solidFill>
                <a:highlight>
                  <a:srgbClr val="FFFF00"/>
                </a:highlight>
              </a:rPr>
              <a:t>I. </a:t>
            </a:r>
            <a:r>
              <a:rPr lang="tr-TR" dirty="0">
                <a:solidFill>
                  <a:srgbClr val="FF0000"/>
                </a:solidFill>
                <a:highlight>
                  <a:srgbClr val="FFFF00"/>
                </a:highlight>
              </a:rPr>
              <a:t>Giriş ve </a:t>
            </a:r>
            <a:r>
              <a:rPr lang="en-US" dirty="0">
                <a:solidFill>
                  <a:srgbClr val="FF0000"/>
                </a:solidFill>
                <a:highlight>
                  <a:srgbClr val="FFFF00"/>
                </a:highlight>
              </a:rPr>
              <a:t>G</a:t>
            </a:r>
            <a:r>
              <a:rPr lang="tr-TR" dirty="0">
                <a:solidFill>
                  <a:srgbClr val="FF0000"/>
                </a:solidFill>
                <a:highlight>
                  <a:srgbClr val="FFFF00"/>
                </a:highlight>
              </a:rPr>
              <a:t>üdüm</a:t>
            </a:r>
            <a:r>
              <a:rPr lang="en-US" dirty="0">
                <a:solidFill>
                  <a:srgbClr val="FF0000"/>
                </a:solidFill>
                <a:highlight>
                  <a:srgbClr val="FFFF00"/>
                </a:highlight>
              </a:rPr>
              <a:t> (2)</a:t>
            </a:r>
            <a:endParaRPr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950966" y="1356967"/>
            <a:ext cx="10381429" cy="4907666"/>
          </a:xfrm>
          <a:prstGeom prst="rect">
            <a:avLst/>
          </a:prstGeom>
        </p:spPr>
        <p:txBody>
          <a:bodyPr spcFirstLastPara="1" wrap="square" lIns="121900" tIns="121900" rIns="121900" bIns="121900" anchor="t" anchorCtr="0">
            <a:noAutofit/>
          </a:bodyPr>
          <a:lstStyle/>
          <a:p>
            <a:pPr marL="0" indent="0" algn="just"/>
            <a:r>
              <a:rPr lang="tr-TR" sz="2000" dirty="0"/>
              <a:t>Gözdağı ve güvenlik açığı verilerini analiz ederek ve birbirinden ayırarak, her bir gözdağının ve güvenlik açığının oluşma olasılığı kestirilebilir. Bu veriler, bir sistemde en çok meydana gelen güvenlik açıklarını ve gözdağlarını analiz etmek ve bir kuruluştaki herhangi bir sistem sömürüsüne karşı önlem alınmasına yardımcı olan artık riski başarıyla hesaplamak için kullanılabilir [1, 4, 8]. Kullanışlı ve doğru bir nicel model oluşturmak için, başlangıçta geliştirilen denklemler kullanılarak risk olasılıklarının tahmin edileceği farklı kaynaklardan veri toplanması gerekir. </a:t>
            </a:r>
          </a:p>
          <a:p>
            <a:pPr marL="0" indent="0" algn="just"/>
            <a:endParaRPr lang="en-US" sz="2000" dirty="0"/>
          </a:p>
          <a:p>
            <a:pPr marL="0" indent="0" algn="just"/>
            <a:r>
              <a:rPr lang="tr-TR" sz="2000" dirty="0"/>
              <a:t>Güvenlik riski değerlendirme yaklaşımının amacı aynı zamanda kuruluşlara, güvenlik açıkları arasındaki sistem bağımlılıkları konusunda değerlendirme ve yönetime daha ulaşılabilir bir bakış açısı sağlamaktır [4, 9]. Ortak güvenlik açıkları ve karşı karşıya kalmalar (CVE) web sitesinde sunulan veriler, güvenlik açıkları ve gözdağlarının ayrıntılarını sağlar. Bu veriler, ampirik Bayes ilkelerini kullanarak bakım öncelikleriyle en çok ortaya çıkan güvenlik açıklarını ve gözdağlarını kestirmek için kullanılabilir [1, 4, 10]. </a:t>
            </a:r>
          </a:p>
          <a:p>
            <a:pPr marL="0" indent="0" algn="just"/>
            <a:endParaRPr lang="en-US" sz="2000" dirty="0"/>
          </a:p>
          <a:p>
            <a:pPr marL="0" indent="0" algn="just">
              <a:buNone/>
            </a:pPr>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1562452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A3D7230A-0E6E-F063-66DC-36AC57F62E9A}"/>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F9E854E2-62F5-0151-D9C8-A8E83BE14DA5}"/>
              </a:ext>
            </a:extLst>
          </p:cNvPr>
          <p:cNvSpPr txBox="1">
            <a:spLocks noGrp="1"/>
          </p:cNvSpPr>
          <p:nvPr>
            <p:ph type="title"/>
          </p:nvPr>
        </p:nvSpPr>
        <p:spPr>
          <a:xfrm>
            <a:off x="950966" y="593367"/>
            <a:ext cx="10268413" cy="541750"/>
          </a:xfrm>
          <a:prstGeom prst="rect">
            <a:avLst/>
          </a:prstGeom>
        </p:spPr>
        <p:txBody>
          <a:bodyPr spcFirstLastPara="1" wrap="square" lIns="121900" tIns="121900" rIns="121900" bIns="121900" anchor="t" anchorCtr="0">
            <a:noAutofit/>
          </a:bodyPr>
          <a:lstStyle/>
          <a:p>
            <a:r>
              <a:rPr lang="en-US" dirty="0">
                <a:solidFill>
                  <a:srgbClr val="FF0000"/>
                </a:solidFill>
                <a:highlight>
                  <a:srgbClr val="FFFF00"/>
                </a:highlight>
              </a:rPr>
              <a:t>I. </a:t>
            </a:r>
            <a:r>
              <a:rPr lang="tr-TR" dirty="0">
                <a:solidFill>
                  <a:srgbClr val="FF0000"/>
                </a:solidFill>
                <a:highlight>
                  <a:srgbClr val="FFFF00"/>
                </a:highlight>
              </a:rPr>
              <a:t>Giriş ve </a:t>
            </a:r>
            <a:r>
              <a:rPr lang="en-US" dirty="0">
                <a:solidFill>
                  <a:srgbClr val="FF0000"/>
                </a:solidFill>
                <a:highlight>
                  <a:srgbClr val="FFFF00"/>
                </a:highlight>
              </a:rPr>
              <a:t>G</a:t>
            </a:r>
            <a:r>
              <a:rPr lang="tr-TR" dirty="0">
                <a:solidFill>
                  <a:srgbClr val="FF0000"/>
                </a:solidFill>
                <a:highlight>
                  <a:srgbClr val="FFFF00"/>
                </a:highlight>
              </a:rPr>
              <a:t>üdüm</a:t>
            </a:r>
            <a:r>
              <a:rPr lang="en-US" dirty="0">
                <a:solidFill>
                  <a:srgbClr val="FF0000"/>
                </a:solidFill>
                <a:highlight>
                  <a:srgbClr val="FFFF00"/>
                </a:highlight>
              </a:rPr>
              <a:t> (3)</a:t>
            </a:r>
            <a:endParaRPr dirty="0">
              <a:highlight>
                <a:srgbClr val="FFFF00"/>
              </a:highlight>
            </a:endParaRPr>
          </a:p>
        </p:txBody>
      </p:sp>
      <p:sp>
        <p:nvSpPr>
          <p:cNvPr id="12" name="Google Shape;284;p40">
            <a:extLst>
              <a:ext uri="{FF2B5EF4-FFF2-40B4-BE49-F238E27FC236}">
                <a16:creationId xmlns:a16="http://schemas.microsoft.com/office/drawing/2014/main" id="{B737B166-9574-6DEB-41ED-3590A30F2515}"/>
              </a:ext>
            </a:extLst>
          </p:cNvPr>
          <p:cNvSpPr txBox="1">
            <a:spLocks noGrp="1"/>
          </p:cNvSpPr>
          <p:nvPr>
            <p:ph type="subTitle" idx="1"/>
          </p:nvPr>
        </p:nvSpPr>
        <p:spPr>
          <a:xfrm>
            <a:off x="425669" y="1356967"/>
            <a:ext cx="11461531" cy="4907666"/>
          </a:xfrm>
          <a:prstGeom prst="rect">
            <a:avLst/>
          </a:prstGeom>
        </p:spPr>
        <p:txBody>
          <a:bodyPr spcFirstLastPara="1" wrap="square" lIns="121900" tIns="121900" rIns="121900" bIns="121900" anchor="t" anchorCtr="0">
            <a:noAutofit/>
          </a:bodyPr>
          <a:lstStyle/>
          <a:p>
            <a:pPr algn="just"/>
            <a:r>
              <a:rPr lang="it-IT" sz="1600" dirty="0"/>
              <a:t>Güvenlik Ölçer tasarımında önerilenler gibi bu olasılıksal çerçeve olmadan, oluşan  riskin ciddiyetini değerlendirmeye yönelik sonuçlar, özellikle risk senaryolarının genellikle aşırı veya hafife alındığı askeri çatışmalar ve savaşlar sırasında yanıltıcı ve yüksek maliyetli olabilir. Önerilen SM tasarımı, yalnızca işi günlük risk değerlendirmesi yapmak olan ticari şirketler ve askeri veya devlet kurumları için değil, aynı zamanda ev bilgisayarı kullananlar gibi olağan son kullanıcılar için de yararlı olabilir. </a:t>
            </a:r>
            <a:endParaRPr lang="en-US" sz="1600" dirty="0"/>
          </a:p>
          <a:p>
            <a:pPr algn="just"/>
            <a:endParaRPr lang="tr-TR" sz="1600" dirty="0"/>
          </a:p>
          <a:p>
            <a:pPr algn="just"/>
            <a:r>
              <a:rPr lang="it-IT" sz="1600" dirty="0"/>
              <a:t>Risk yönetimi ise kaynakları etkileyebilecek belirsiz olayları öznelendirme (karakterize</a:t>
            </a:r>
            <a:r>
              <a:rPr lang="tr-TR" sz="1600" dirty="0"/>
              <a:t> etme</a:t>
            </a:r>
            <a:r>
              <a:rPr lang="it-IT" sz="1600" dirty="0"/>
              <a:t>), ölçme ve en aza indirmenin bütünsel sürecidir. Bu tanım aynı zamanda risk </a:t>
            </a:r>
            <a:r>
              <a:rPr lang="tr-TR" sz="1600" dirty="0"/>
              <a:t>analizini</a:t>
            </a:r>
            <a:r>
              <a:rPr lang="it-IT" sz="1600" dirty="0"/>
              <a:t>, </a:t>
            </a:r>
            <a:r>
              <a:rPr lang="tr-TR" sz="1600" dirty="0"/>
              <a:t>yönetimi</a:t>
            </a:r>
            <a:r>
              <a:rPr lang="it-IT" sz="1600" dirty="0"/>
              <a:t> veya iyileştirici eylem ve kontrol getirme sürecini de ima eder. Risk değerlendirmesi ve yönetiminin temel bileşenlerinden biri kırılganlık kavramıdır ki bunun sonucu güvenlik açığı, bir saldırganın yararlanabileceği herhangi bir bilgi sistemindeki ve sistem güvenlik sürecindeki, iç denetimdeki veya uygulamadaki zayıf noktadır [1, 4, 5, 14]. Kodlama hatası veya tasarım hatası gibi bir zayıflık da olabilir. Saldırı, saldırı nedeni olan bir saldırganın bir varlığa gözdağı vermek için bir güvenlik açığından yararlandığında meydana gelir. </a:t>
            </a:r>
            <a:endParaRPr lang="tr-TR" sz="1600" dirty="0"/>
          </a:p>
          <a:p>
            <a:pPr algn="just"/>
            <a:endParaRPr lang="tr-TR" sz="1600" dirty="0"/>
          </a:p>
          <a:p>
            <a:pPr algn="just"/>
            <a:r>
              <a:rPr lang="it-IT" sz="1600" dirty="0"/>
              <a:t>Risk değerlendirmesindeki en önemli ikinci bileşen, yetkisiz erişim, çökertme, açık etme, verilerin değiştirilmesi veya hizmet reddi yoluyla bir bilgi sistemini olumsuz yönde etkileme potansiyeli olan herhangi bir durum veya olay durumundaki gözdağı  kavramıdır. Benzer biçimde, bir sisteme yönelik bir gözdağı, bir varlığa saldırı olursa, istenmeyen sonucu olacak potansiyel bir olaydır. Risk, belirli bir güvenlik açığından yararlanarak belirli bir gözdağının bir bilgi sistemini olumsuz etkileme olasılığı olarak tanımlanabilir. Risk analizindeki üçüncü bileşen, Karşı Önlem (CM: </a:t>
            </a:r>
            <a:r>
              <a:rPr lang="tr-TR" sz="1600" dirty="0"/>
              <a:t>Countermeasure</a:t>
            </a:r>
            <a:r>
              <a:rPr lang="it-IT" sz="1600" dirty="0"/>
              <a:t>) veya Karşı Önlem </a:t>
            </a:r>
            <a:r>
              <a:rPr lang="tr-TR" sz="1600" dirty="0"/>
              <a:t>Eksikliği’dir</a:t>
            </a:r>
            <a:r>
              <a:rPr lang="it-IT" sz="1600" dirty="0"/>
              <a:t> (LCM: Lack of </a:t>
            </a:r>
            <a:r>
              <a:rPr lang="tr-TR" sz="1600" dirty="0"/>
              <a:t>Countermeasure</a:t>
            </a:r>
            <a:r>
              <a:rPr lang="it-IT" sz="1600" dirty="0"/>
              <a:t>). CM, bilgi riskini azaltan bir eylem, aygıt (gereç)</a:t>
            </a:r>
            <a:r>
              <a:rPr lang="tr-TR" sz="1600" dirty="0"/>
              <a:t>,</a:t>
            </a:r>
            <a:r>
              <a:rPr lang="it-IT" sz="1600" dirty="0"/>
              <a:t> süreç tekniği veya başka bir önlemdir. Tamamlayıcısı olan LCM (=1-CM), CM  eyleminin gerçekleşmemesidir.</a:t>
            </a:r>
            <a:endParaRPr lang="en-US" sz="1600" dirty="0"/>
          </a:p>
          <a:p>
            <a:pPr marL="0" indent="0" algn="just">
              <a:buNone/>
            </a:pPr>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684076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1B92E6F7-D95B-0BAD-ED75-CF90E5A71870}"/>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0EC67D53-094A-F872-2BB0-5F1089361086}"/>
              </a:ext>
            </a:extLst>
          </p:cNvPr>
          <p:cNvSpPr txBox="1">
            <a:spLocks noGrp="1"/>
          </p:cNvSpPr>
          <p:nvPr>
            <p:ph type="title"/>
          </p:nvPr>
        </p:nvSpPr>
        <p:spPr>
          <a:xfrm>
            <a:off x="950966" y="152401"/>
            <a:ext cx="10268413" cy="645310"/>
          </a:xfrm>
          <a:prstGeom prst="rect">
            <a:avLst/>
          </a:prstGeom>
        </p:spPr>
        <p:txBody>
          <a:bodyPr spcFirstLastPara="1" wrap="square" lIns="121900" tIns="121900" rIns="121900" bIns="121900" anchor="t" anchorCtr="0">
            <a:noAutofit/>
          </a:bodyPr>
          <a:lstStyle/>
          <a:p>
            <a:r>
              <a:rPr lang="en-US" dirty="0">
                <a:solidFill>
                  <a:srgbClr val="FF0000"/>
                </a:solidFill>
                <a:highlight>
                  <a:srgbClr val="FFFF00"/>
                </a:highlight>
              </a:rPr>
              <a:t>I. </a:t>
            </a:r>
            <a:r>
              <a:rPr lang="tr-TR" dirty="0">
                <a:solidFill>
                  <a:srgbClr val="FF0000"/>
                </a:solidFill>
                <a:highlight>
                  <a:srgbClr val="FFFF00"/>
                </a:highlight>
              </a:rPr>
              <a:t>Giriş ve </a:t>
            </a:r>
            <a:r>
              <a:rPr lang="en-US" dirty="0">
                <a:solidFill>
                  <a:srgbClr val="FF0000"/>
                </a:solidFill>
                <a:highlight>
                  <a:srgbClr val="FFFF00"/>
                </a:highlight>
              </a:rPr>
              <a:t>G</a:t>
            </a:r>
            <a:r>
              <a:rPr lang="tr-TR" dirty="0">
                <a:solidFill>
                  <a:srgbClr val="FF0000"/>
                </a:solidFill>
                <a:highlight>
                  <a:srgbClr val="FFFF00"/>
                </a:highlight>
              </a:rPr>
              <a:t>üdüm</a:t>
            </a:r>
            <a:r>
              <a:rPr lang="en-US" dirty="0">
                <a:solidFill>
                  <a:srgbClr val="FF0000"/>
                </a:solidFill>
                <a:highlight>
                  <a:srgbClr val="FFFF00"/>
                </a:highlight>
              </a:rPr>
              <a:t> (4)</a:t>
            </a:r>
            <a:endParaRPr dirty="0">
              <a:highlight>
                <a:srgbClr val="FFFF00"/>
              </a:highlight>
            </a:endParaRPr>
          </a:p>
        </p:txBody>
      </p:sp>
      <p:sp>
        <p:nvSpPr>
          <p:cNvPr id="12" name="Google Shape;284;p40">
            <a:extLst>
              <a:ext uri="{FF2B5EF4-FFF2-40B4-BE49-F238E27FC236}">
                <a16:creationId xmlns:a16="http://schemas.microsoft.com/office/drawing/2014/main" id="{03E06B3F-E1F7-CBC8-D9E1-8F5FDBFE38B6}"/>
              </a:ext>
            </a:extLst>
          </p:cNvPr>
          <p:cNvSpPr txBox="1">
            <a:spLocks noGrp="1"/>
          </p:cNvSpPr>
          <p:nvPr>
            <p:ph type="subTitle" idx="1"/>
          </p:nvPr>
        </p:nvSpPr>
        <p:spPr>
          <a:xfrm>
            <a:off x="400051" y="876302"/>
            <a:ext cx="11391900" cy="5426432"/>
          </a:xfrm>
          <a:prstGeom prst="rect">
            <a:avLst/>
          </a:prstGeom>
        </p:spPr>
        <p:txBody>
          <a:bodyPr spcFirstLastPara="1" wrap="square" lIns="121900" tIns="121900" rIns="121900" bIns="121900" anchor="t" anchorCtr="0">
            <a:noAutofit/>
          </a:bodyPr>
          <a:lstStyle/>
          <a:p>
            <a:pPr algn="just"/>
            <a:r>
              <a:rPr lang="tr-TR" sz="1800" dirty="0"/>
              <a:t>Geleneksel olarak, risk senaryoları sistemin doğasında var olan güvenlik açıklarına gözdağı veren kötü niyetli olarak tasarlanmış insanların işe karışmalarıyla rastlantıya dayalı kırım (felaket) başarısızlıklarını içerir. Kritik bilgisayar iletişim ağlarıyla ilgili risk senaryoları, yetersiz test ve yeterli güvenilirlik eksikliği yüzünden kötü amaçlı olmayan rassal hataların maliyeti nedeniyle artık her zamankinden daha yaygın ve şiddetlidir [11].     </a:t>
            </a:r>
            <a:endParaRPr lang="en-US" sz="1800" dirty="0"/>
          </a:p>
          <a:p>
            <a:pPr algn="just"/>
            <a:endParaRPr lang="en-US" sz="1800" dirty="0"/>
          </a:p>
          <a:p>
            <a:pPr algn="just"/>
            <a:r>
              <a:rPr lang="tr-TR" sz="1800" dirty="0"/>
              <a:t> Kuruluşlar, bu rassal hataları daha ayrıntılı incelemek için yazılım güvenilirliği modelleme ve test usüllerini kullanabilir [12]. </a:t>
            </a:r>
            <a:r>
              <a:rPr lang="it-IT" sz="1800" dirty="0"/>
              <a:t>İki tür temel risk analizi vardır: i) Nitel ve ii) Nicel. Nitel risk analizi, sayısal olasılıkları veya kayıp kestirimlerini içermez. Genellikle yüksek, orta ve düşük gibi sayısal olmayan etiketlerle simgelenirler [13, 14]. Nicel risk analizi ise çeşitli aşırı olayların sayısal olasılıklarını içerir ve ayrıca belirli bir olayın meydana gelmesi durumunda kayıpların boyutunu belirler. Kimi güvenlik riski şablonları, bir riskin ciddiyetini belirtmek için öznel olan ve gerçek rakamlardan yoksun nicel olmayan sıfatlar kullanır. Yazarın karar ağacı diyagramı odaklı tasarımıyla bulduğu SM (Security Meter: Güvenlik Ölçer) içerdeki riski hesaplamak için güvenlik açıkları, gözdağları ve karşı önlemler hakkında güncellenmiş depo içeren nicel bir yordam sağlar [1, 4, 5, 14]. </a:t>
            </a:r>
          </a:p>
          <a:p>
            <a:pPr algn="just"/>
            <a:endParaRPr lang="it-IT" sz="1800" dirty="0"/>
          </a:p>
          <a:p>
            <a:pPr algn="just"/>
            <a:r>
              <a:rPr lang="tr-TR" sz="1800" dirty="0"/>
              <a:t>SM optimizasyon sonuçları, XL SOLVER (Çözücü) çıktılarıyla olumlu bir şekilde karşılaştırılsa da, Risk Metre'nin azaltma hedefine ulaşmak için eklemeli (kümülatif) karşı önlem </a:t>
            </a:r>
            <a:r>
              <a:rPr lang="en-US" sz="1800" dirty="0" err="1"/>
              <a:t>değişikliği</a:t>
            </a:r>
            <a:r>
              <a:rPr lang="tr-TR" sz="1800" dirty="0"/>
              <a:t> yüzdesinin XL SOLVER’ınkinden daha az olduğu ve bu nedenle maliyet açısından daha uygun olduğu gösterilmiştir. Önemli bir ders olarak, önerilen nicel algoritmalar siber risk değerlendirmesi ve yönetimi için geleneksel olarak sınırlı tanımlayıcı ve kategorik seçeneklerden daha rekabetçi (çekişmeci), pratik, hedefe yönelik,</a:t>
            </a:r>
            <a:r>
              <a:rPr lang="en-US" sz="1800" dirty="0"/>
              <a:t> </a:t>
            </a:r>
            <a:r>
              <a:rPr lang="tr-TR" sz="1800" dirty="0"/>
              <a:t>işlevsel ve maliyet-çıkar bilincindedir.</a:t>
            </a:r>
          </a:p>
          <a:p>
            <a:pPr algn="just"/>
            <a:endParaRPr lang="tr-TR" sz="1800" dirty="0">
              <a:latin typeface="Calibri" panose="020F0502020204030204" pitchFamily="34" charset="0"/>
              <a:ea typeface="Calibri" panose="020F0502020204030204" pitchFamily="34" charset="0"/>
              <a:cs typeface="Calibri" panose="020F0502020204030204" pitchFamily="34" charset="0"/>
            </a:endParaRPr>
          </a:p>
          <a:p>
            <a:pPr algn="just"/>
            <a:endParaRPr lang="en-US" sz="1800" dirty="0">
              <a:latin typeface="Calibri" panose="020F0502020204030204" pitchFamily="34" charset="0"/>
              <a:ea typeface="Calibri" panose="020F0502020204030204" pitchFamily="34" charset="0"/>
              <a:cs typeface="Calibri" panose="020F0502020204030204" pitchFamily="34" charset="0"/>
            </a:endParaRPr>
          </a:p>
          <a:p>
            <a:pPr algn="just"/>
            <a:endParaRPr lang="en-US" sz="1800" dirty="0"/>
          </a:p>
          <a:p>
            <a:pPr marL="0" indent="0" algn="just">
              <a:buNone/>
            </a:pPr>
            <a:endParaRPr lang="tr-TR" sz="2200" dirty="0">
              <a:latin typeface="Mongolian Baiti" panose="03000500000000000000" pitchFamily="66" charset="0"/>
              <a:cs typeface="Mongolian Baiti" panose="03000500000000000000" pitchFamily="66" charset="0"/>
            </a:endParaRPr>
          </a:p>
        </p:txBody>
      </p:sp>
      <p:pic>
        <p:nvPicPr>
          <p:cNvPr id="2" name="Picture 4">
            <a:extLst>
              <a:ext uri="{FF2B5EF4-FFF2-40B4-BE49-F238E27FC236}">
                <a16:creationId xmlns:a16="http://schemas.microsoft.com/office/drawing/2014/main" id="{4410555E-7656-607D-0B40-BA0AA95F28FF}"/>
              </a:ext>
            </a:extLst>
          </p:cNvPr>
          <p:cNvPicPr>
            <a:picLocks noChangeAspect="1" noChangeArrowheads="1"/>
          </p:cNvPicPr>
          <p:nvPr/>
        </p:nvPicPr>
        <p:blipFill>
          <a:blip r:embed="rId3" cstate="print"/>
          <a:srcRect/>
          <a:stretch>
            <a:fillRect/>
          </a:stretch>
        </p:blipFill>
        <p:spPr bwMode="auto">
          <a:xfrm>
            <a:off x="1763486" y="6219825"/>
            <a:ext cx="6552930" cy="485773"/>
          </a:xfrm>
          <a:prstGeom prst="rect">
            <a:avLst/>
          </a:prstGeom>
          <a:noFill/>
          <a:ln w="19050">
            <a:solidFill>
              <a:schemeClr val="accent5">
                <a:lumMod val="75000"/>
              </a:schemeClr>
            </a:solidFill>
            <a:miter lim="800000"/>
            <a:headEnd/>
            <a:tailEnd/>
          </a:ln>
        </p:spPr>
      </p:pic>
    </p:spTree>
    <p:extLst>
      <p:ext uri="{BB962C8B-B14F-4D97-AF65-F5344CB8AC3E}">
        <p14:creationId xmlns:p14="http://schemas.microsoft.com/office/powerpoint/2010/main" val="1727060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718"/>
            <a:ext cx="11637579" cy="551794"/>
          </a:xfrm>
        </p:spPr>
        <p:txBody>
          <a:bodyPr>
            <a:normAutofit fontScale="90000"/>
          </a:bodyPr>
          <a:lstStyle/>
          <a:p>
            <a:r>
              <a:rPr lang="en-US" dirty="0"/>
              <a:t>    </a:t>
            </a:r>
            <a:r>
              <a:rPr lang="en-US" sz="4000" dirty="0">
                <a:highlight>
                  <a:srgbClr val="FFFF00"/>
                </a:highlight>
              </a:rPr>
              <a:t>II. </a:t>
            </a:r>
            <a:r>
              <a:rPr lang="en-US" sz="4000" cap="small" dirty="0">
                <a:highlight>
                  <a:srgbClr val="FFFF00"/>
                </a:highlight>
              </a:rPr>
              <a:t>RISK, RISK ASSESSMENT, AND  RISK MANAGEMENT</a:t>
            </a:r>
          </a:p>
        </p:txBody>
      </p:sp>
      <p:sp>
        <p:nvSpPr>
          <p:cNvPr id="3" name="Content Placeholder 2"/>
          <p:cNvSpPr>
            <a:spLocks noGrp="1"/>
          </p:cNvSpPr>
          <p:nvPr>
            <p:ph idx="1"/>
          </p:nvPr>
        </p:nvSpPr>
        <p:spPr>
          <a:xfrm>
            <a:off x="173421" y="772511"/>
            <a:ext cx="11428029" cy="6085489"/>
          </a:xfrm>
        </p:spPr>
        <p:txBody>
          <a:bodyPr>
            <a:noAutofit/>
          </a:bodyPr>
          <a:lstStyle/>
          <a:p>
            <a:pPr algn="just"/>
            <a:r>
              <a:rPr lang="en-US" sz="2400" dirty="0"/>
              <a:t>Risk is generally defined as the potential harm that may arise from an actual current process or future event [16]. The management of information security essentially boils down to mitigating that risk wisely with a planned purpose. The purpose of this article is to build a model by performing vulnerability and threat analysis for risk assessment and risk management using an innovative and unique Security </a:t>
            </a:r>
            <a:r>
              <a:rPr lang="sv-SE" sz="2400" dirty="0"/>
              <a:t>Meter (SM) risk optimization algorithm.</a:t>
            </a:r>
          </a:p>
          <a:p>
            <a:pPr algn="just"/>
            <a:r>
              <a:rPr lang="en-US" sz="1800" dirty="0"/>
              <a:t>An analyst can define the security risk, for instance, in the form of a network server (V1) as a vulnerability located in a remote, unoccupied room in which a threat (</a:t>
            </a:r>
            <a:r>
              <a:rPr lang="en-US" sz="1800" dirty="0" err="1"/>
              <a:t>T11</a:t>
            </a:r>
            <a:r>
              <a:rPr lang="en-US" sz="1800" dirty="0"/>
              <a:t>), such as individuals without proper access, or a fire (</a:t>
            </a:r>
            <a:r>
              <a:rPr lang="en-US" sz="1800" dirty="0" err="1"/>
              <a:t>T12</a:t>
            </a:r>
            <a:r>
              <a:rPr lang="en-US" sz="1800" dirty="0"/>
              <a:t>), could result in vandalistic destruction of an asset if not counter-measured on-site by items such as a motion sensor (</a:t>
            </a:r>
            <a:r>
              <a:rPr lang="en-US" sz="1800" dirty="0" err="1"/>
              <a:t>CM11</a:t>
            </a:r>
            <a:r>
              <a:rPr lang="en-US" sz="1800" dirty="0"/>
              <a:t>) or a fire alarm (</a:t>
            </a:r>
            <a:r>
              <a:rPr lang="en-US" sz="1800" dirty="0" err="1"/>
              <a:t>CM12</a:t>
            </a:r>
            <a:r>
              <a:rPr lang="en-US" sz="1800" dirty="0"/>
              <a:t>), respectively. Similarly, imagine the network</a:t>
            </a:r>
            <a:r>
              <a:rPr lang="tr-TR" sz="1800" dirty="0"/>
              <a:t> </a:t>
            </a:r>
            <a:r>
              <a:rPr lang="en-US" sz="1800" dirty="0"/>
              <a:t>server’s installed software as an asset with a vulnerability (V2) against which a threat (</a:t>
            </a:r>
            <a:r>
              <a:rPr lang="en-US" sz="1800" dirty="0" err="1"/>
              <a:t>T21</a:t>
            </a:r>
            <a:r>
              <a:rPr lang="en-US" sz="1800" dirty="0"/>
              <a:t>), such as a virus, or a hacker (</a:t>
            </a:r>
            <a:r>
              <a:rPr lang="en-US" sz="1800" dirty="0" err="1"/>
              <a:t>T22</a:t>
            </a:r>
            <a:r>
              <a:rPr lang="en-US" sz="1800" dirty="0"/>
              <a:t>), could result in an undesirable corruption of the software if not counter-measured by items such as anti-virus software (</a:t>
            </a:r>
            <a:r>
              <a:rPr lang="en-US" sz="1800" dirty="0" err="1"/>
              <a:t>CM21</a:t>
            </a:r>
            <a:r>
              <a:rPr lang="en-US" sz="1800" dirty="0"/>
              <a:t>), or a firewall-based hardware or software device (</a:t>
            </a:r>
            <a:r>
              <a:rPr lang="en-US" sz="1800" dirty="0" err="1"/>
              <a:t>CM22</a:t>
            </a:r>
            <a:r>
              <a:rPr lang="en-US" sz="1800" dirty="0"/>
              <a:t>), respectively. Humans use heuristics or rules of thumb for dealing with risk, but these don’t serve adequately in many business and public policy situations and are frequently deceptive, thus causing irreparable harm. Factually, in-depth</a:t>
            </a:r>
          </a:p>
          <a:p>
            <a:pPr algn="just"/>
            <a:r>
              <a:rPr lang="en-US" sz="1800" dirty="0"/>
              <a:t>research shows that they have cognitive biases, such as overweighing or exaggerating the most recent adverse event and projecting current good or bad outcomes too far into the future, all working against one’s desire to make the best decisions. The quantitative risk analysis can help avoid these</a:t>
            </a:r>
          </a:p>
          <a:p>
            <a:pPr algn="just"/>
            <a:r>
              <a:rPr lang="en-US" sz="1800" dirty="0"/>
              <a:t>Impartial biases, although inadvertently, and make better decisions, such as in the example of humidifiers activated by a thermostat, rather than settling for less or more humidity labels.</a:t>
            </a:r>
          </a:p>
        </p:txBody>
      </p:sp>
      <p:sp>
        <p:nvSpPr>
          <p:cNvPr id="4" name="Slide Number Placeholder 3"/>
          <p:cNvSpPr>
            <a:spLocks noGrp="1"/>
          </p:cNvSpPr>
          <p:nvPr>
            <p:ph type="sldNum" sz="quarter" idx="12"/>
          </p:nvPr>
        </p:nvSpPr>
        <p:spPr/>
        <p:txBody>
          <a:bodyPr/>
          <a:lstStyle/>
          <a:p>
            <a:pPr>
              <a:defRPr/>
            </a:pPr>
            <a:fld id="{3732E4BE-DA6D-4C55-A426-742102D967F7}" type="slidenum">
              <a:rPr lang="en-IN" smtClean="0"/>
              <a:pPr>
                <a:defRPr/>
              </a:pPr>
              <a:t>13</a:t>
            </a:fld>
            <a:endParaRPr lang="en-IN"/>
          </a:p>
        </p:txBody>
      </p:sp>
    </p:spTree>
    <p:extLst>
      <p:ext uri="{BB962C8B-B14F-4D97-AF65-F5344CB8AC3E}">
        <p14:creationId xmlns:p14="http://schemas.microsoft.com/office/powerpoint/2010/main" val="2822369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F87D6-909F-C3DB-29A6-92116B9663D7}"/>
              </a:ext>
            </a:extLst>
          </p:cNvPr>
          <p:cNvSpPr>
            <a:spLocks noGrp="1"/>
          </p:cNvSpPr>
          <p:nvPr>
            <p:ph type="title"/>
          </p:nvPr>
        </p:nvSpPr>
        <p:spPr/>
        <p:txBody>
          <a:bodyPr/>
          <a:lstStyle/>
          <a:p>
            <a:r>
              <a:rPr lang="it-IT" b="1" dirty="0"/>
              <a:t>              </a:t>
            </a:r>
            <a:r>
              <a:rPr lang="it-IT" sz="2800" b="1" dirty="0"/>
              <a:t> </a:t>
            </a:r>
            <a:r>
              <a:rPr lang="it-IT" sz="2800" b="1" dirty="0">
                <a:highlight>
                  <a:srgbClr val="FFFF00"/>
                </a:highlight>
              </a:rPr>
              <a:t>II. R</a:t>
            </a:r>
            <a:r>
              <a:rPr lang="tr-TR" sz="2800" b="1" dirty="0">
                <a:highlight>
                  <a:srgbClr val="FFFF00"/>
                </a:highlight>
              </a:rPr>
              <a:t>i</a:t>
            </a:r>
            <a:r>
              <a:rPr lang="it-IT" sz="2800" b="1" dirty="0">
                <a:highlight>
                  <a:srgbClr val="FFFF00"/>
                </a:highlight>
              </a:rPr>
              <a:t>sk, R</a:t>
            </a:r>
            <a:r>
              <a:rPr lang="tr-TR" sz="2800" b="1" dirty="0">
                <a:highlight>
                  <a:srgbClr val="FFFF00"/>
                </a:highlight>
              </a:rPr>
              <a:t>i</a:t>
            </a:r>
            <a:r>
              <a:rPr lang="it-IT" sz="2800" b="1" dirty="0">
                <a:highlight>
                  <a:srgbClr val="FFFF00"/>
                </a:highlight>
              </a:rPr>
              <a:t>sk Değerlend</a:t>
            </a:r>
            <a:r>
              <a:rPr lang="tr-TR" sz="2800" b="1" dirty="0">
                <a:highlight>
                  <a:srgbClr val="FFFF00"/>
                </a:highlight>
              </a:rPr>
              <a:t>i</a:t>
            </a:r>
            <a:r>
              <a:rPr lang="it-IT" sz="2800" b="1" dirty="0">
                <a:highlight>
                  <a:srgbClr val="FFFF00"/>
                </a:highlight>
              </a:rPr>
              <a:t>rmes</a:t>
            </a:r>
            <a:r>
              <a:rPr lang="tr-TR" sz="2800" b="1" dirty="0">
                <a:highlight>
                  <a:srgbClr val="FFFF00"/>
                </a:highlight>
              </a:rPr>
              <a:t>i </a:t>
            </a:r>
            <a:r>
              <a:rPr lang="it-IT" sz="2800" b="1" dirty="0">
                <a:highlight>
                  <a:srgbClr val="FFFF00"/>
                </a:highlight>
              </a:rPr>
              <a:t>ve R</a:t>
            </a:r>
            <a:r>
              <a:rPr lang="tr-TR" sz="2800" b="1" dirty="0">
                <a:highlight>
                  <a:srgbClr val="FFFF00"/>
                </a:highlight>
              </a:rPr>
              <a:t>i</a:t>
            </a:r>
            <a:r>
              <a:rPr lang="it-IT" sz="2800" b="1" dirty="0">
                <a:highlight>
                  <a:srgbClr val="FFFF00"/>
                </a:highlight>
              </a:rPr>
              <a:t>sk Yönet</a:t>
            </a:r>
            <a:r>
              <a:rPr lang="tr-TR" sz="2800" b="1" dirty="0">
                <a:highlight>
                  <a:srgbClr val="FFFF00"/>
                </a:highlight>
              </a:rPr>
              <a:t>i</a:t>
            </a:r>
            <a:r>
              <a:rPr lang="it-IT" sz="2800" b="1" dirty="0">
                <a:highlight>
                  <a:srgbClr val="FFFF00"/>
                </a:highlight>
              </a:rPr>
              <a:t>m</a:t>
            </a:r>
            <a:r>
              <a:rPr lang="tr-TR" sz="2800" b="1" dirty="0">
                <a:highlight>
                  <a:srgbClr val="FFFF00"/>
                </a:highlight>
              </a:rPr>
              <a:t>i (1)</a:t>
            </a:r>
            <a:endParaRPr lang="en-US" sz="2800" dirty="0">
              <a:highlight>
                <a:srgbClr val="FFFF00"/>
              </a:highlight>
            </a:endParaRPr>
          </a:p>
        </p:txBody>
      </p:sp>
      <p:sp>
        <p:nvSpPr>
          <p:cNvPr id="3" name="Content Placeholder 2">
            <a:extLst>
              <a:ext uri="{FF2B5EF4-FFF2-40B4-BE49-F238E27FC236}">
                <a16:creationId xmlns:a16="http://schemas.microsoft.com/office/drawing/2014/main" id="{AC02B69E-6B8D-4633-AA95-1F2A5144836D}"/>
              </a:ext>
            </a:extLst>
          </p:cNvPr>
          <p:cNvSpPr>
            <a:spLocks noGrp="1"/>
          </p:cNvSpPr>
          <p:nvPr>
            <p:ph idx="1"/>
          </p:nvPr>
        </p:nvSpPr>
        <p:spPr>
          <a:xfrm>
            <a:off x="951000" y="1536632"/>
            <a:ext cx="10290000" cy="5195243"/>
          </a:xfrm>
        </p:spPr>
        <p:txBody>
          <a:bodyPr>
            <a:normAutofit fontScale="85000" lnSpcReduction="20000"/>
          </a:bodyPr>
          <a:lstStyle/>
          <a:p>
            <a:r>
              <a:rPr lang="it-IT" dirty="0"/>
              <a:t>Risk genellikle var olan bir süreçten veya gelecekteki bir olaydan kaynaklanabilecek potansiyel zarar olarak tanımlanır [16]. Bilgi güvenliğinin yönetimi asıl olarak bu riski planlı bir amaçla akıllıca azaltmaya indirgenir. Bu bölümün amacı, algoritmik bir güvenlik metre (Ölçer) risk optimizasyon algoritması kullanarak risk değerlendirmesiyle birlikte risk yönetimine yönelik güvenlik açığı ve gözdağı analizi gerçekleştirerek bir model oluşturmaktır [1, 5, 14]. Riskler belirlendikten sonra, potansiyel etki şiddeti ve oluşma olasılıkları açısından ölçülmeleri gerekir. Bu miktarların hasarlı bir binanın değerinin ölçülmesi durumunda basit olabilir veya olası bir kötü amaçlı yazılım olayının olasılığı durumunda bilinmesi olanaksız olabilir. </a:t>
            </a:r>
            <a:endParaRPr lang="tr-TR" dirty="0"/>
          </a:p>
          <a:p>
            <a:r>
              <a:rPr lang="it-IT" dirty="0"/>
              <a:t>Risk yönetim planının uygulanmasına uygun şekilde öncelik vermek için risk değerlendirme sürecinde en iyi kararları vermek zorunludur. Risk Değerlendirmesi, kuruluşların gerekli güvenlik kontrollerinin düzeyini belirlemelerine ve alınan kararları açıkça haklı çıkarmalarına olanak tanır [5]. Bilgi Sistemleri Denetim ve Kontrol Birliği'ne (ISACA) göre bilgi riski yönetimi, bir kuruluşun bilgi altyapısının alanlarını tanımlar ve hangi bilgilerin korunacağını ve kuruluşun riske hoşgörüsüyle uyumlu olması için gereken koruma derecesini belirler</a:t>
            </a:r>
            <a:r>
              <a:rPr lang="tr-TR" dirty="0"/>
              <a:t>.</a:t>
            </a:r>
            <a:endParaRPr lang="en-US" dirty="0"/>
          </a:p>
        </p:txBody>
      </p:sp>
    </p:spTree>
    <p:extLst>
      <p:ext uri="{BB962C8B-B14F-4D97-AF65-F5344CB8AC3E}">
        <p14:creationId xmlns:p14="http://schemas.microsoft.com/office/powerpoint/2010/main" val="1006247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B12E9-99C7-BB4B-ED42-5A670434DD56}"/>
              </a:ext>
            </a:extLst>
          </p:cNvPr>
          <p:cNvSpPr>
            <a:spLocks noGrp="1"/>
          </p:cNvSpPr>
          <p:nvPr>
            <p:ph type="title"/>
          </p:nvPr>
        </p:nvSpPr>
        <p:spPr>
          <a:xfrm>
            <a:off x="950967" y="315311"/>
            <a:ext cx="10290000" cy="851338"/>
          </a:xfrm>
        </p:spPr>
        <p:txBody>
          <a:bodyPr>
            <a:normAutofit/>
          </a:bodyPr>
          <a:lstStyle/>
          <a:p>
            <a:r>
              <a:rPr lang="tr-TR" sz="2800" b="1" dirty="0">
                <a:highlight>
                  <a:srgbClr val="FFFF00"/>
                </a:highlight>
              </a:rPr>
              <a:t>                 </a:t>
            </a:r>
            <a:r>
              <a:rPr lang="en-US" sz="2800" b="1" dirty="0">
                <a:highlight>
                  <a:srgbClr val="FFFF00"/>
                </a:highlight>
              </a:rPr>
              <a:t>II. </a:t>
            </a:r>
            <a:r>
              <a:rPr lang="it-IT" sz="2800" b="1" dirty="0">
                <a:highlight>
                  <a:srgbClr val="FFFF00"/>
                </a:highlight>
              </a:rPr>
              <a:t>R</a:t>
            </a:r>
            <a:r>
              <a:rPr lang="tr-TR" sz="2800" b="1" dirty="0">
                <a:highlight>
                  <a:srgbClr val="FFFF00"/>
                </a:highlight>
              </a:rPr>
              <a:t>i</a:t>
            </a:r>
            <a:r>
              <a:rPr lang="it-IT" sz="2800" b="1" dirty="0">
                <a:highlight>
                  <a:srgbClr val="FFFF00"/>
                </a:highlight>
              </a:rPr>
              <a:t>sk, R</a:t>
            </a:r>
            <a:r>
              <a:rPr lang="tr-TR" sz="2800" b="1" dirty="0">
                <a:highlight>
                  <a:srgbClr val="FFFF00"/>
                </a:highlight>
              </a:rPr>
              <a:t>i</a:t>
            </a:r>
            <a:r>
              <a:rPr lang="it-IT" sz="2800" b="1" dirty="0">
                <a:highlight>
                  <a:srgbClr val="FFFF00"/>
                </a:highlight>
              </a:rPr>
              <a:t>sk Değerlend</a:t>
            </a:r>
            <a:r>
              <a:rPr lang="tr-TR" sz="2800" b="1" dirty="0">
                <a:highlight>
                  <a:srgbClr val="FFFF00"/>
                </a:highlight>
              </a:rPr>
              <a:t>i</a:t>
            </a:r>
            <a:r>
              <a:rPr lang="it-IT" sz="2800" b="1" dirty="0">
                <a:highlight>
                  <a:srgbClr val="FFFF00"/>
                </a:highlight>
              </a:rPr>
              <a:t>rmes</a:t>
            </a:r>
            <a:r>
              <a:rPr lang="tr-TR" sz="2800" b="1" dirty="0">
                <a:highlight>
                  <a:srgbClr val="FFFF00"/>
                </a:highlight>
              </a:rPr>
              <a:t>i </a:t>
            </a:r>
            <a:r>
              <a:rPr lang="it-IT" sz="2800" b="1" dirty="0">
                <a:highlight>
                  <a:srgbClr val="FFFF00"/>
                </a:highlight>
              </a:rPr>
              <a:t>ve R</a:t>
            </a:r>
            <a:r>
              <a:rPr lang="tr-TR" sz="2800" b="1" dirty="0">
                <a:highlight>
                  <a:srgbClr val="FFFF00"/>
                </a:highlight>
              </a:rPr>
              <a:t>i</a:t>
            </a:r>
            <a:r>
              <a:rPr lang="it-IT" sz="2800" b="1" dirty="0">
                <a:highlight>
                  <a:srgbClr val="FFFF00"/>
                </a:highlight>
              </a:rPr>
              <a:t>sk Yönet</a:t>
            </a:r>
            <a:r>
              <a:rPr lang="tr-TR" sz="2800" b="1" dirty="0">
                <a:highlight>
                  <a:srgbClr val="FFFF00"/>
                </a:highlight>
              </a:rPr>
              <a:t>i</a:t>
            </a:r>
            <a:r>
              <a:rPr lang="it-IT" sz="2800" b="1" dirty="0">
                <a:highlight>
                  <a:srgbClr val="FFFF00"/>
                </a:highlight>
              </a:rPr>
              <a:t>m</a:t>
            </a:r>
            <a:r>
              <a:rPr lang="tr-TR" sz="2800" b="1" dirty="0">
                <a:highlight>
                  <a:srgbClr val="FFFF00"/>
                </a:highlight>
              </a:rPr>
              <a:t>i (2)</a:t>
            </a:r>
            <a:endParaRPr lang="en-US" sz="2800" dirty="0"/>
          </a:p>
        </p:txBody>
      </p:sp>
      <p:sp>
        <p:nvSpPr>
          <p:cNvPr id="3" name="Content Placeholder 2">
            <a:extLst>
              <a:ext uri="{FF2B5EF4-FFF2-40B4-BE49-F238E27FC236}">
                <a16:creationId xmlns:a16="http://schemas.microsoft.com/office/drawing/2014/main" id="{BFB6117B-29D8-B3B5-73B2-FE54737BAF57}"/>
              </a:ext>
            </a:extLst>
          </p:cNvPr>
          <p:cNvSpPr>
            <a:spLocks noGrp="1"/>
          </p:cNvSpPr>
          <p:nvPr>
            <p:ph idx="1"/>
          </p:nvPr>
        </p:nvSpPr>
        <p:spPr>
          <a:xfrm>
            <a:off x="189186" y="1166648"/>
            <a:ext cx="11776842" cy="5376042"/>
          </a:xfrm>
        </p:spPr>
        <p:txBody>
          <a:bodyPr>
            <a:normAutofit fontScale="85000" lnSpcReduction="20000"/>
          </a:bodyPr>
          <a:lstStyle/>
          <a:p>
            <a:r>
              <a:rPr lang="it-IT" dirty="0"/>
              <a:t> İnsanlar riskle başa çıkmak için bilişsel (kognitif) yöntemler veya temel kurallar kullanır, ancak bunlar birçok iş ve kamu politikası durumunda yeterince hizmet vermez ve genellikle aldatıcıdır. Olgusal yönden derinlemesine araştırmalar, en son olumsuz olayı aşırı tartmak veya abartmak ve var olan iyi veya kötü sonuçları geleceğe yönelik çok uzağa olduğu gibi yansıtmak gibi bilişsel ya da zihinsel yönden olumsuz çaba ve önyargılara sahip olduklarını göstermektedir. Nicel (Kantitatif) risk analizi, bu önyargılardan kaçınmaya ve örneğin, bir termostatça etkinleştirilen nemlendiriciler gibi rastgele kestirimlerle daha az veya daha fazla nemi oluşturmak yerine daha gerçekçi kararlar almaya yardımcı olabilir. </a:t>
            </a:r>
            <a:endParaRPr lang="en-US" dirty="0"/>
          </a:p>
          <a:p>
            <a:r>
              <a:rPr lang="it-IT" dirty="0"/>
              <a:t>   Bir analist güvenlik riskini, örneğin bir ağ sunucusu (V</a:t>
            </a:r>
            <a:r>
              <a:rPr lang="it-IT" baseline="-25000" dirty="0"/>
              <a:t>1</a:t>
            </a:r>
            <a:r>
              <a:rPr lang="it-IT" dirty="0"/>
              <a:t>) biçiminde, tetikleyicisi olan bir gözdağının uzak ve boş bir odada uygun erişimi olmayan kötü niyetli kişiler gibi (T</a:t>
            </a:r>
            <a:r>
              <a:rPr lang="it-IT" baseline="-25000" dirty="0"/>
              <a:t>11</a:t>
            </a:r>
            <a:r>
              <a:rPr lang="it-IT" dirty="0"/>
              <a:t>) veya beklenmeyen bir yangının (T</a:t>
            </a:r>
            <a:r>
              <a:rPr lang="it-IT" baseline="-25000" dirty="0"/>
              <a:t>12</a:t>
            </a:r>
            <a:r>
              <a:rPr lang="it-IT" dirty="0"/>
              <a:t>) neden olduğu bulunan bir güvenlik açığı olarak tanımlayabilir. Sırasıyla, hareket sensörü (CM</a:t>
            </a:r>
            <a:r>
              <a:rPr lang="it-IT" baseline="-25000" dirty="0"/>
              <a:t>11</a:t>
            </a:r>
            <a:r>
              <a:rPr lang="it-IT" dirty="0"/>
              <a:t>) veya yangın alarmı (CM</a:t>
            </a:r>
            <a:r>
              <a:rPr lang="it-IT" baseline="-25000" dirty="0"/>
              <a:t>12</a:t>
            </a:r>
            <a:r>
              <a:rPr lang="it-IT" dirty="0"/>
              <a:t>) gibi öğelerle böylesi riske karşı önlem alınır. Benzer biçimde, ağ sunucusunun kurulu yazılımını, virüs (T</a:t>
            </a:r>
            <a:r>
              <a:rPr lang="it-IT" baseline="-25000" dirty="0"/>
              <a:t>21</a:t>
            </a:r>
            <a:r>
              <a:rPr lang="it-IT" dirty="0"/>
              <a:t>) veya bilgisayar korsanı (T</a:t>
            </a:r>
            <a:r>
              <a:rPr lang="it-IT" baseline="-25000" dirty="0"/>
              <a:t>22</a:t>
            </a:r>
            <a:r>
              <a:rPr lang="it-IT" dirty="0"/>
              <a:t>) gibi tetikleyici gözdağlarının, sırasıyla anti-virüs yazılımı (CM</a:t>
            </a:r>
            <a:r>
              <a:rPr lang="it-IT" baseline="-25000" dirty="0"/>
              <a:t>21</a:t>
            </a:r>
            <a:r>
              <a:rPr lang="it-IT" dirty="0"/>
              <a:t>) ve güvenlik duvarı tabanlı bir donanım veya yazılım aygıtı (CM</a:t>
            </a:r>
            <a:r>
              <a:rPr lang="it-IT" baseline="-25000" dirty="0"/>
              <a:t>22</a:t>
            </a:r>
            <a:r>
              <a:rPr lang="it-IT" dirty="0"/>
              <a:t>) gibi öğelerle önlenemezse yazılımın istenmeyen şekilde bozulmasına neden olabileceği bir güvenlik açığına (V</a:t>
            </a:r>
            <a:r>
              <a:rPr lang="it-IT" baseline="-25000" dirty="0"/>
              <a:t>2</a:t>
            </a:r>
            <a:r>
              <a:rPr lang="it-IT" dirty="0"/>
              <a:t>) sahip bir varlık olarak tasarlayın [1, 4, 5, 14].</a:t>
            </a:r>
            <a:endParaRPr lang="en-US" dirty="0"/>
          </a:p>
          <a:p>
            <a:endParaRPr lang="en-US" dirty="0"/>
          </a:p>
        </p:txBody>
      </p:sp>
    </p:spTree>
    <p:extLst>
      <p:ext uri="{BB962C8B-B14F-4D97-AF65-F5344CB8AC3E}">
        <p14:creationId xmlns:p14="http://schemas.microsoft.com/office/powerpoint/2010/main" val="629532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4C1BCAD7-680C-EBA3-F456-DEC1A78F0106}"/>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F7556A91-7F21-DAA8-5E19-61B78586C041}"/>
              </a:ext>
            </a:extLst>
          </p:cNvPr>
          <p:cNvSpPr txBox="1">
            <a:spLocks noGrp="1"/>
          </p:cNvSpPr>
          <p:nvPr>
            <p:ph type="title"/>
          </p:nvPr>
        </p:nvSpPr>
        <p:spPr>
          <a:xfrm>
            <a:off x="0" y="593367"/>
            <a:ext cx="11219379" cy="589047"/>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highlight>
                  <a:srgbClr val="FFFF00"/>
                </a:highlight>
              </a:rPr>
              <a:t>I</a:t>
            </a:r>
            <a:r>
              <a:rPr lang="tr-TR" sz="3200" dirty="0">
                <a:solidFill>
                  <a:srgbClr val="FF0000"/>
                </a:solidFill>
                <a:highlight>
                  <a:srgbClr val="FFFF00"/>
                </a:highlight>
              </a:rPr>
              <a:t>I</a:t>
            </a:r>
            <a:r>
              <a:rPr lang="en-US" sz="3200" dirty="0">
                <a:solidFill>
                  <a:srgbClr val="FF0000"/>
                </a:solidFill>
                <a:highlight>
                  <a:srgbClr val="FFFF00"/>
                </a:highlight>
              </a:rPr>
              <a:t>I</a:t>
            </a:r>
            <a:r>
              <a:rPr lang="en-US" sz="2800" dirty="0">
                <a:solidFill>
                  <a:srgbClr val="FF0000"/>
                </a:solidFill>
                <a:highlight>
                  <a:srgbClr val="FFFF00"/>
                </a:highlight>
              </a:rPr>
              <a:t>. </a:t>
            </a:r>
            <a:r>
              <a:rPr lang="en-US" sz="2800" dirty="0">
                <a:highlight>
                  <a:srgbClr val="FFFF00"/>
                </a:highlight>
              </a:rPr>
              <a:t>Literature Survey, Comparisons, and Contrasts</a:t>
            </a:r>
            <a:r>
              <a:rPr lang="tr-TR" sz="2800" dirty="0">
                <a:highlight>
                  <a:srgbClr val="FFFF00"/>
                </a:highlight>
              </a:rPr>
              <a:t> (1)</a:t>
            </a:r>
            <a:r>
              <a:rPr lang="en-US" sz="2800" dirty="0">
                <a:highlight>
                  <a:srgbClr val="FFFF00"/>
                </a:highlight>
              </a:rPr>
              <a:t> </a:t>
            </a:r>
            <a:endParaRPr lang="en-US" sz="2800" dirty="0">
              <a:solidFill>
                <a:srgbClr val="FF0000"/>
              </a:solidFill>
              <a:highlight>
                <a:srgbClr val="FFFF00"/>
              </a:highlight>
            </a:endParaRPr>
          </a:p>
        </p:txBody>
      </p:sp>
      <p:sp>
        <p:nvSpPr>
          <p:cNvPr id="12" name="Google Shape;284;p40">
            <a:extLst>
              <a:ext uri="{FF2B5EF4-FFF2-40B4-BE49-F238E27FC236}">
                <a16:creationId xmlns:a16="http://schemas.microsoft.com/office/drawing/2014/main" id="{1C5BBD74-0B1C-7B35-7F61-5F05F3120027}"/>
              </a:ext>
            </a:extLst>
          </p:cNvPr>
          <p:cNvSpPr txBox="1">
            <a:spLocks noGrp="1"/>
          </p:cNvSpPr>
          <p:nvPr>
            <p:ph type="subTitle" idx="1"/>
          </p:nvPr>
        </p:nvSpPr>
        <p:spPr>
          <a:xfrm>
            <a:off x="315310" y="1182414"/>
            <a:ext cx="10904069" cy="5332686"/>
          </a:xfrm>
          <a:prstGeom prst="rect">
            <a:avLst/>
          </a:prstGeom>
        </p:spPr>
        <p:txBody>
          <a:bodyPr spcFirstLastPara="1" wrap="square" lIns="121900" tIns="121900" rIns="121900" bIns="121900" anchor="t" anchorCtr="0">
            <a:noAutofit/>
          </a:bodyPr>
          <a:lstStyle/>
          <a:p>
            <a:pPr lvl="0" algn="just" hangingPunct="0"/>
            <a:r>
              <a:rPr lang="en-US" sz="1200" b="1" cap="small" dirty="0"/>
              <a:t> </a:t>
            </a:r>
          </a:p>
          <a:p>
            <a:pPr algn="just" hangingPunct="0"/>
            <a:r>
              <a:rPr lang="en-US" sz="1800" dirty="0"/>
              <a:t>In the past decade, important works have been published in the overall literature dealing with quantifying risk [18–26]. These have followed different methods employing various computational techniques with different programming codes from Java to C++ and Python. What makes this research article innovative is its easy-to-comprehend, and simplistic algorithmic approach using SM, a risk assessment, and management software, to overcome a long-lasting and overdue issue for agencies, such as </a:t>
            </a:r>
            <a:r>
              <a:rPr lang="en-US" sz="1800" dirty="0" err="1"/>
              <a:t>SysAdmin</a:t>
            </a:r>
            <a:r>
              <a:rPr lang="en-US" sz="1800" dirty="0"/>
              <a:t>, Audit, Networking, and Security (SANS), National Institute of Standards and Technology (NIST), Computer Emergency Readiness Team (CERT) </a:t>
            </a:r>
            <a:r>
              <a:rPr lang="en-US" sz="1800" i="1" dirty="0"/>
              <a:t>et al.</a:t>
            </a:r>
            <a:r>
              <a:rPr lang="en-US" sz="1800" dirty="0"/>
              <a:t> The SM’s risk management solution outsmarts and is too validated by the EXCEL Solver.</a:t>
            </a:r>
            <a:endParaRPr lang="tr-TR" sz="1800" dirty="0"/>
          </a:p>
          <a:p>
            <a:pPr algn="just" hangingPunct="0"/>
            <a:endParaRPr lang="en-US" sz="1800" dirty="0"/>
          </a:p>
          <a:p>
            <a:pPr algn="just" hangingPunct="0"/>
            <a:r>
              <a:rPr lang="en-US" sz="1800" dirty="0"/>
              <a:t>Other qualitative models and methods, such as Attack Trees and Time-to-Defeat are only deterministic but not quantitative or cost-convertible [1]. Recently, in the latter decade, various scoring systems have mushroomed on the internet such as Common Vulnerability Scoring System (CVSS), National Vulnerability Database Version 2.2 (</a:t>
            </a:r>
            <a:r>
              <a:rPr lang="en-US" sz="1800" dirty="0" err="1"/>
              <a:t>NVD</a:t>
            </a:r>
            <a:r>
              <a:rPr lang="en-US" sz="1800" dirty="0"/>
              <a:t>, Bricade CVSS </a:t>
            </a:r>
            <a:r>
              <a:rPr lang="en-US" sz="1800" dirty="0" err="1"/>
              <a:t>V2.0</a:t>
            </a:r>
            <a:r>
              <a:rPr lang="en-US" sz="1800" dirty="0"/>
              <a:t> Calculator </a:t>
            </a:r>
            <a:r>
              <a:rPr lang="en-US" sz="1800" dirty="0" err="1"/>
              <a:t>JVNRSS</a:t>
            </a:r>
            <a:r>
              <a:rPr lang="en-US" sz="1800" dirty="0"/>
              <a:t>), CVSS Version 2.0 (JVN), etc., as in Figs. A1 to </a:t>
            </a:r>
            <a:r>
              <a:rPr lang="en-US" sz="1800" dirty="0" err="1"/>
              <a:t>A3</a:t>
            </a:r>
            <a:r>
              <a:rPr lang="en-US" sz="1800" dirty="0"/>
              <a:t>. In the JVN version for one example, JVN is a community-backed solution for describing software security vulnerabilities and it is used as a baseline for vulnerability remediation activities. The purpose is to prioritize the patch development and concurrently communicate the severity to the clients. </a:t>
            </a:r>
            <a:endParaRPr lang="tr-TR" sz="1800" dirty="0">
              <a:latin typeface="Mongolian Baiti" panose="03000500000000000000" pitchFamily="66" charset="0"/>
              <a:cs typeface="Mongolian Baiti" panose="03000500000000000000" pitchFamily="66" charset="0"/>
            </a:endParaRPr>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9CFB75E0-EF58-085A-28A7-27169D353CA8}"/>
                  </a:ext>
                </a:extLst>
              </p:cNvPr>
              <p:cNvGraphicFramePr>
                <a:graphicFrameLocks noChangeAspect="1"/>
              </p:cNvGraphicFramePr>
              <p:nvPr/>
            </p:nvGraphicFramePr>
            <p:xfrm>
              <a:off x="8239063" y="26180612"/>
              <a:ext cx="3048000" cy="1714500"/>
            </p:xfrm>
            <a:graphic>
              <a:graphicData uri="http://schemas.microsoft.com/office/powerpoint/2016/slidezoom">
                <pslz:sldZm>
                  <pslz:sldZmObj sldId="321" cId="330599809">
                    <pslz:zmPr id="{6CD0CDFA-0F16-429A-8E7F-2B0885E7BD0D}"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3" name="Slide Zoom 2">
                <a:hlinkClick r:id="rId4" action="ppaction://hlinksldjump"/>
                <a:extLst>
                  <a:ext uri="{FF2B5EF4-FFF2-40B4-BE49-F238E27FC236}">
                    <a16:creationId xmlns:a16="http://schemas.microsoft.com/office/drawing/2014/main" id="{9CFB75E0-EF58-085A-28A7-27169D353CA8}"/>
                  </a:ext>
                </a:extLst>
              </p:cNvPr>
              <p:cNvPicPr>
                <a:picLocks noGrp="1" noRot="1" noChangeAspect="1" noMove="1" noResize="1" noEditPoints="1" noAdjustHandles="1" noChangeArrowheads="1" noChangeShapeType="1"/>
              </p:cNvPicPr>
              <p:nvPr/>
            </p:nvPicPr>
            <p:blipFill>
              <a:blip r:embed="rId5"/>
              <a:stretch>
                <a:fillRect/>
              </a:stretch>
            </p:blipFill>
            <p:spPr>
              <a:xfrm>
                <a:off x="8239063" y="26180612"/>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160285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400050" y="593367"/>
            <a:ext cx="11544300" cy="589047"/>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highlight>
                  <a:srgbClr val="FFFF00"/>
                </a:highlight>
              </a:rPr>
              <a:t>I</a:t>
            </a:r>
            <a:r>
              <a:rPr lang="tr-TR" sz="3200" dirty="0">
                <a:solidFill>
                  <a:srgbClr val="FF0000"/>
                </a:solidFill>
                <a:highlight>
                  <a:srgbClr val="FFFF00"/>
                </a:highlight>
              </a:rPr>
              <a:t>I</a:t>
            </a:r>
            <a:r>
              <a:rPr lang="en-US" sz="3200" dirty="0">
                <a:solidFill>
                  <a:srgbClr val="FF0000"/>
                </a:solidFill>
                <a:highlight>
                  <a:srgbClr val="FFFF00"/>
                </a:highlight>
              </a:rPr>
              <a:t>I. </a:t>
            </a:r>
            <a:r>
              <a:rPr lang="en-US" sz="2800" dirty="0">
                <a:highlight>
                  <a:srgbClr val="FFFF00"/>
                </a:highlight>
              </a:rPr>
              <a:t>Literature Survey, Comparisons, and Contrasts</a:t>
            </a:r>
            <a:r>
              <a:rPr lang="tr-TR" sz="2800" dirty="0">
                <a:highlight>
                  <a:srgbClr val="FFFF00"/>
                </a:highlight>
              </a:rPr>
              <a:t> (</a:t>
            </a:r>
            <a:r>
              <a:rPr lang="en-US" sz="2800" dirty="0">
                <a:highlight>
                  <a:srgbClr val="FFFF00"/>
                </a:highlight>
              </a:rPr>
              <a:t>2</a:t>
            </a:r>
            <a:r>
              <a:rPr lang="tr-TR" sz="2800" dirty="0">
                <a:highlight>
                  <a:srgbClr val="FFFF00"/>
                </a:highlight>
              </a:rPr>
              <a:t>)</a:t>
            </a:r>
            <a:r>
              <a:rPr lang="en-US" sz="2800" dirty="0">
                <a:highlight>
                  <a:srgbClr val="FFFF00"/>
                </a:highlight>
              </a:rPr>
              <a:t> </a:t>
            </a:r>
            <a:endParaRPr lang="en-US" sz="2800" dirty="0">
              <a:solidFill>
                <a:srgbClr val="FF0000"/>
              </a:solidFill>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685800" y="1182414"/>
            <a:ext cx="10533579" cy="5332686"/>
          </a:xfrm>
          <a:prstGeom prst="rect">
            <a:avLst/>
          </a:prstGeom>
        </p:spPr>
        <p:txBody>
          <a:bodyPr spcFirstLastPara="1" wrap="square" lIns="121900" tIns="121900" rIns="121900" bIns="121900" anchor="t" anchorCtr="0">
            <a:noAutofit/>
          </a:bodyPr>
          <a:lstStyle/>
          <a:p>
            <a:pPr lvl="0" algn="just" hangingPunct="0"/>
            <a:r>
              <a:rPr lang="en-US" sz="1200" b="1" cap="small" dirty="0"/>
              <a:t> </a:t>
            </a:r>
            <a:r>
              <a:rPr lang="en-US" sz="1600" dirty="0"/>
              <a:t>The purpose is to prioritize the patch development and concurrently communicate the severity to the clients. On the other hand, the scores are computed in sequence such that the Base Score is used to calculate the Temporal Score, and the Temporal Score is used to calculate the Environmental Score. The CVSS quantitative model ensures repeatable accurate measurement while enabling users to see the underlying vulnerability characteristics that were used to generate the scores. No cost and benefit considerations and no room to perform risk mitigation using optimization techniques exist [4]. None of these in the preceding paragraph offer quantitative risk assessments, except for dealing with the popular Confidentiality, Integrity, and Availability attributes, or simple categorical data. The subjective attributes do not lead either to cost and benefit considerations or remedial actions to reduce the risk.</a:t>
            </a:r>
          </a:p>
          <a:p>
            <a:pPr algn="just" hangingPunct="0"/>
            <a:r>
              <a:rPr lang="en-US" sz="1600" dirty="0"/>
              <a:t>The Triple Uniform Product Rule can only assess risk which requires intensive calculations using LINGO software to validate SM results [4, 18]. However, there is no risk management roadmap available afterward. In Refs. [1, 27], the author focuses on a universally applicable privacy meter applicable to the security risk assessment calculations using a statistical Compound Poisson (~Negative Binomial) approach with a cost and benefit analysis, assuming a special rule [4]. Sahinoglu </a:t>
            </a:r>
            <a:r>
              <a:rPr lang="en-US" sz="1600" i="1" dirty="0"/>
              <a:t>et al.</a:t>
            </a:r>
            <a:r>
              <a:rPr lang="en-US" sz="1600" dirty="0"/>
              <a:t> [18] use LINGO software which has limitations. </a:t>
            </a:r>
            <a:r>
              <a:rPr lang="en-US" sz="1600" dirty="0" err="1"/>
              <a:t>Bojanc</a:t>
            </a:r>
            <a:r>
              <a:rPr lang="en-US" sz="1600" dirty="0"/>
              <a:t> and Jerman-Blazic [19] present a mathematical model for the optimal security-technology investment evaluation and decision-making processes based on the quantitative analysis of security risks and digital asset assessments in an enterprise. However, the proposed practical software algorithm does not support a purely quantitative model and a cost-optimal risk management plan such as those herein proposed.</a:t>
            </a:r>
          </a:p>
          <a:p>
            <a:pPr marL="0" indent="0" algn="just">
              <a:buNone/>
            </a:pPr>
            <a:endParaRPr lang="tr-TR" sz="2200" dirty="0">
              <a:latin typeface="Mongolian Baiti" panose="03000500000000000000" pitchFamily="66" charset="0"/>
              <a:cs typeface="Mongolian Baiti" panose="03000500000000000000" pitchFamily="66" charset="0"/>
            </a:endParaRPr>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A3F5D538-71E3-19DE-AD6E-F7114C17C028}"/>
                  </a:ext>
                </a:extLst>
              </p:cNvPr>
              <p:cNvGraphicFramePr>
                <a:graphicFrameLocks noChangeAspect="1"/>
              </p:cNvGraphicFramePr>
              <p:nvPr>
                <p:extLst>
                  <p:ext uri="{D42A27DB-BD31-4B8C-83A1-F6EECF244321}">
                    <p14:modId xmlns:p14="http://schemas.microsoft.com/office/powerpoint/2010/main" val="3497645575"/>
                  </p:ext>
                </p:extLst>
              </p:nvPr>
            </p:nvGraphicFramePr>
            <p:xfrm>
              <a:off x="8239063" y="26180612"/>
              <a:ext cx="3048000" cy="1714500"/>
            </p:xfrm>
            <a:graphic>
              <a:graphicData uri="http://schemas.microsoft.com/office/powerpoint/2016/slidezoom">
                <pslz:sldZm>
                  <pslz:sldZmObj sldId="321" cId="330599809">
                    <pslz:zmPr id="{6CD0CDFA-0F16-429A-8E7F-2B0885E7BD0D}"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3" name="Slide Zoom 2">
                <a:hlinkClick r:id="rId4" action="ppaction://hlinksldjump"/>
                <a:extLst>
                  <a:ext uri="{FF2B5EF4-FFF2-40B4-BE49-F238E27FC236}">
                    <a16:creationId xmlns:a16="http://schemas.microsoft.com/office/drawing/2014/main" id="{A3F5D538-71E3-19DE-AD6E-F7114C17C028}"/>
                  </a:ext>
                </a:extLst>
              </p:cNvPr>
              <p:cNvPicPr>
                <a:picLocks noGrp="1" noRot="1" noChangeAspect="1" noMove="1" noResize="1" noEditPoints="1" noAdjustHandles="1" noChangeArrowheads="1" noChangeShapeType="1"/>
              </p:cNvPicPr>
              <p:nvPr/>
            </p:nvPicPr>
            <p:blipFill>
              <a:blip r:embed="rId5"/>
              <a:stretch>
                <a:fillRect/>
              </a:stretch>
            </p:blipFill>
            <p:spPr>
              <a:xfrm>
                <a:off x="8239063" y="26180612"/>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2615401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593367"/>
            <a:ext cx="10268413" cy="683640"/>
          </a:xfrm>
          <a:prstGeom prst="rect">
            <a:avLst/>
          </a:prstGeom>
        </p:spPr>
        <p:txBody>
          <a:bodyPr spcFirstLastPara="1" wrap="square" lIns="121900" tIns="121900" rIns="121900" bIns="121900" anchor="t" anchorCtr="0">
            <a:noAutofit/>
          </a:bodyPr>
          <a:lstStyle/>
          <a:p>
            <a:pPr marL="0" indent="0"/>
            <a:r>
              <a:rPr lang="en-US" sz="3600" dirty="0">
                <a:solidFill>
                  <a:srgbClr val="FF0000"/>
                </a:solidFill>
                <a:highlight>
                  <a:srgbClr val="FFFF00"/>
                </a:highlight>
              </a:rPr>
              <a:t>I</a:t>
            </a:r>
            <a:r>
              <a:rPr lang="tr-TR" sz="3600" dirty="0">
                <a:solidFill>
                  <a:srgbClr val="FF0000"/>
                </a:solidFill>
                <a:highlight>
                  <a:srgbClr val="FFFF00"/>
                </a:highlight>
              </a:rPr>
              <a:t>I</a:t>
            </a:r>
            <a:r>
              <a:rPr lang="en-US" sz="3600" dirty="0">
                <a:solidFill>
                  <a:srgbClr val="FF0000"/>
                </a:solidFill>
                <a:highlight>
                  <a:srgbClr val="FFFF00"/>
                </a:highlight>
              </a:rPr>
              <a:t>I. </a:t>
            </a:r>
            <a:r>
              <a:rPr lang="en-US" sz="3200" dirty="0">
                <a:highlight>
                  <a:srgbClr val="FFFF00"/>
                </a:highlight>
              </a:rPr>
              <a:t>Literature Survey, Comparisons, and Contrasts</a:t>
            </a:r>
            <a:r>
              <a:rPr lang="tr-TR" sz="3200" dirty="0">
                <a:highlight>
                  <a:srgbClr val="FFFF00"/>
                </a:highlight>
              </a:rPr>
              <a:t> (</a:t>
            </a:r>
            <a:r>
              <a:rPr lang="en-US" sz="3200" dirty="0">
                <a:highlight>
                  <a:srgbClr val="FFFF00"/>
                </a:highlight>
              </a:rPr>
              <a:t>3</a:t>
            </a:r>
            <a:r>
              <a:rPr lang="tr-TR" sz="3200" dirty="0">
                <a:highlight>
                  <a:srgbClr val="FFFF00"/>
                </a:highlight>
              </a:rPr>
              <a:t>)</a:t>
            </a:r>
            <a:r>
              <a:rPr lang="en-US" sz="3200" dirty="0">
                <a:highlight>
                  <a:srgbClr val="FFFF00"/>
                </a:highlight>
              </a:rPr>
              <a:t> </a:t>
            </a:r>
            <a:endParaRPr lang="en-US" sz="3200" dirty="0">
              <a:solidFill>
                <a:srgbClr val="FF0000"/>
              </a:solidFill>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0" y="1481959"/>
            <a:ext cx="11219379" cy="4726335"/>
          </a:xfrm>
          <a:prstGeom prst="rect">
            <a:avLst/>
          </a:prstGeom>
        </p:spPr>
        <p:txBody>
          <a:bodyPr spcFirstLastPara="1" wrap="square" lIns="121900" tIns="121900" rIns="121900" bIns="121900" anchor="t" anchorCtr="0">
            <a:noAutofit/>
          </a:bodyPr>
          <a:lstStyle/>
          <a:p>
            <a:pPr marL="0" indent="0" algn="just"/>
            <a:r>
              <a:rPr lang="en-US" sz="2400" dirty="0"/>
              <a:t>In an M.S. thesis supervised by the author of this article, Ashokan [20] uses PHP code for a risk assessment system. Then, a JAVA code for optimizing risk using Linear Programming follows. The algorithm is not an easy-to-use procedure with too many programming details, and not readily scalable. The limitations are such that to assess the risk using national threat and vulnerability data, the problem of accuracy arises due to Big Data. The data collected from the CVE website was analyzed for 2000 rows of sample data while deciding to split threats and vulnerabilities. This has resulted in duplicity of data in the </a:t>
            </a:r>
            <a:r>
              <a:rPr lang="en-US" sz="2400" dirty="0" err="1"/>
              <a:t>NVD</a:t>
            </a:r>
            <a:r>
              <a:rPr lang="en-US" sz="2400" dirty="0"/>
              <a:t> and has resulted in more memory capability and cost. Yet, this thesis reference is, one can say, a project that comes closest it could to the current user-friendly, practical yet scientific, scalable algorithm, no other than SM, to generate industry-standard results. </a:t>
            </a:r>
          </a:p>
          <a:p>
            <a:pPr marL="0" indent="0" algn="just">
              <a:buNone/>
            </a:pPr>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30599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593367"/>
            <a:ext cx="10268413" cy="1015300"/>
          </a:xfrm>
          <a:prstGeom prst="rect">
            <a:avLst/>
          </a:prstGeom>
        </p:spPr>
        <p:txBody>
          <a:bodyPr spcFirstLastPara="1" wrap="square" lIns="121900" tIns="121900" rIns="121900" bIns="121900" anchor="t" anchorCtr="0">
            <a:noAutofit/>
          </a:bodyPr>
          <a:lstStyle/>
          <a:p>
            <a:pPr marL="0" indent="0"/>
            <a:r>
              <a:rPr lang="en-US" sz="3600" dirty="0">
                <a:solidFill>
                  <a:srgbClr val="FF0000"/>
                </a:solidFill>
                <a:highlight>
                  <a:srgbClr val="FFFF00"/>
                </a:highlight>
              </a:rPr>
              <a:t>I</a:t>
            </a:r>
            <a:r>
              <a:rPr lang="tr-TR" sz="3600" dirty="0">
                <a:solidFill>
                  <a:srgbClr val="FF0000"/>
                </a:solidFill>
                <a:highlight>
                  <a:srgbClr val="FFFF00"/>
                </a:highlight>
              </a:rPr>
              <a:t>I</a:t>
            </a:r>
            <a:r>
              <a:rPr lang="en-US" sz="3600" dirty="0">
                <a:solidFill>
                  <a:srgbClr val="FF0000"/>
                </a:solidFill>
                <a:highlight>
                  <a:srgbClr val="FFFF00"/>
                </a:highlight>
              </a:rPr>
              <a:t>I. </a:t>
            </a:r>
            <a:r>
              <a:rPr lang="en-US" sz="3200" dirty="0">
                <a:highlight>
                  <a:srgbClr val="FFFF00"/>
                </a:highlight>
              </a:rPr>
              <a:t>Literature Survey, Comparisons, and Contrasts</a:t>
            </a:r>
            <a:r>
              <a:rPr lang="tr-TR" sz="3200" dirty="0">
                <a:highlight>
                  <a:srgbClr val="FFFF00"/>
                </a:highlight>
              </a:rPr>
              <a:t> (</a:t>
            </a:r>
            <a:r>
              <a:rPr lang="en-US" sz="3200" dirty="0">
                <a:highlight>
                  <a:srgbClr val="FFFF00"/>
                </a:highlight>
              </a:rPr>
              <a:t>4</a:t>
            </a:r>
            <a:r>
              <a:rPr lang="tr-TR" sz="3200" dirty="0">
                <a:highlight>
                  <a:srgbClr val="FFFF00"/>
                </a:highlight>
              </a:rPr>
              <a:t>)</a:t>
            </a:r>
            <a:r>
              <a:rPr lang="en-US" sz="3200" dirty="0">
                <a:highlight>
                  <a:srgbClr val="FFFF00"/>
                </a:highlight>
              </a:rPr>
              <a:t> </a:t>
            </a: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209550" y="1176951"/>
            <a:ext cx="11715749" cy="6120142"/>
          </a:xfrm>
          <a:prstGeom prst="rect">
            <a:avLst/>
          </a:prstGeom>
        </p:spPr>
        <p:txBody>
          <a:bodyPr spcFirstLastPara="1" wrap="square" lIns="121900" tIns="121900" rIns="121900" bIns="121900" anchor="t" anchorCtr="0">
            <a:noAutofit/>
          </a:bodyPr>
          <a:lstStyle/>
          <a:p>
            <a:pPr algn="justLow" hangingPunct="0"/>
            <a:r>
              <a:rPr lang="en-US" sz="2400" dirty="0"/>
              <a:t>To recap, all past works in [18, 19, 21–26], do not come close anywhere near the computationally intensive execution aimed for in this article for SM and XL algorithms, let alone software-supported risk management including a cost and benefit-oriented econometric analysis in the end. </a:t>
            </a:r>
          </a:p>
          <a:p>
            <a:pPr algn="justLow" hangingPunct="0"/>
            <a:r>
              <a:rPr lang="en-US" sz="2400" dirty="0"/>
              <a:t>Besides [19, 20], no other contributions are significant except for [18], which is a lengthy solution by LINGO software with no risk management and cost-and-benefit considerations. </a:t>
            </a:r>
          </a:p>
          <a:p>
            <a:pPr algn="justLow" hangingPunct="0"/>
            <a:r>
              <a:rPr lang="en-US" sz="2400" dirty="0"/>
              <a:t>The quasi-millions of computations executed in the Java-coded Security Meter software, will not only assess risk but consequently discover a unique feasible solution. That unique feasible solution will enable the analyst with the least cumulative percentages of ± changes in the </a:t>
            </a:r>
            <a:r>
              <a:rPr lang="en-US" sz="2400" dirty="0" err="1"/>
              <a:t>CM</a:t>
            </a:r>
            <a:r>
              <a:rPr lang="en-US" sz="2400" baseline="-25000" dirty="0" err="1"/>
              <a:t>ij</a:t>
            </a:r>
            <a:r>
              <a:rPr lang="en-US" sz="2400" dirty="0"/>
              <a:t> or its complement, </a:t>
            </a:r>
            <a:r>
              <a:rPr lang="en-US" sz="2400" dirty="0" err="1"/>
              <a:t>LCM</a:t>
            </a:r>
            <a:r>
              <a:rPr lang="en-US" sz="2400" baseline="-25000" dirty="0" err="1"/>
              <a:t>ij</a:t>
            </a:r>
            <a:r>
              <a:rPr lang="en-US" sz="2400" dirty="0"/>
              <a:t>. The investment cost involved to accomplish the job for a favorable mitigation from the current undesirable toward a given tolerable risk percentage will be minimized. The Security Meter software is also scalable such that one can modify the cost parameters and vulnerability counts, i.e., the size of the unknown vector, </a:t>
            </a:r>
            <a:r>
              <a:rPr lang="en-US" sz="2400" dirty="0" err="1"/>
              <a:t>LCMij</a:t>
            </a:r>
            <a:r>
              <a:rPr lang="en-US" sz="2400" dirty="0"/>
              <a:t>, as desired, hence providing leverage. </a:t>
            </a:r>
            <a:endParaRPr lang="tr-TR" sz="24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572121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F16D94C4-53D6-3FE1-20DD-D34C18714A04}"/>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47A4B93E-F4C3-7915-460F-0FCB0899E996}"/>
              </a:ext>
            </a:extLst>
          </p:cNvPr>
          <p:cNvSpPr txBox="1">
            <a:spLocks noGrp="1"/>
          </p:cNvSpPr>
          <p:nvPr>
            <p:ph type="title"/>
          </p:nvPr>
        </p:nvSpPr>
        <p:spPr>
          <a:xfrm>
            <a:off x="950966" y="593367"/>
            <a:ext cx="10268413" cy="1015300"/>
          </a:xfrm>
          <a:prstGeom prst="rect">
            <a:avLst/>
          </a:prstGeom>
        </p:spPr>
        <p:txBody>
          <a:bodyPr spcFirstLastPara="1" wrap="square" lIns="121900" tIns="121900" rIns="121900" bIns="121900" anchor="t" anchorCtr="0">
            <a:noAutofit/>
          </a:bodyPr>
          <a:lstStyle/>
          <a:p>
            <a:pPr marL="0" indent="0"/>
            <a:r>
              <a:rPr lang="en-US" sz="3600" dirty="0">
                <a:solidFill>
                  <a:srgbClr val="FF0000"/>
                </a:solidFill>
                <a:highlight>
                  <a:srgbClr val="FFFF00"/>
                </a:highlight>
              </a:rPr>
              <a:t>I</a:t>
            </a:r>
            <a:r>
              <a:rPr lang="tr-TR" sz="3600" dirty="0">
                <a:solidFill>
                  <a:srgbClr val="FF0000"/>
                </a:solidFill>
                <a:highlight>
                  <a:srgbClr val="FFFF00"/>
                </a:highlight>
              </a:rPr>
              <a:t>I</a:t>
            </a:r>
            <a:r>
              <a:rPr lang="en-US" sz="3600" dirty="0">
                <a:solidFill>
                  <a:srgbClr val="FF0000"/>
                </a:solidFill>
                <a:highlight>
                  <a:srgbClr val="FFFF00"/>
                </a:highlight>
              </a:rPr>
              <a:t>I. </a:t>
            </a:r>
            <a:r>
              <a:rPr lang="en-US" sz="3200" dirty="0">
                <a:highlight>
                  <a:srgbClr val="FFFF00"/>
                </a:highlight>
              </a:rPr>
              <a:t>Literature Survey, Comparisons, and Contrasts</a:t>
            </a:r>
            <a:r>
              <a:rPr lang="tr-TR" sz="3200" dirty="0">
                <a:highlight>
                  <a:srgbClr val="FFFF00"/>
                </a:highlight>
              </a:rPr>
              <a:t> (5)</a:t>
            </a:r>
            <a:r>
              <a:rPr lang="en-US" sz="3200" dirty="0">
                <a:highlight>
                  <a:srgbClr val="FFFF00"/>
                </a:highlight>
              </a:rPr>
              <a:t> </a:t>
            </a:r>
          </a:p>
        </p:txBody>
      </p:sp>
      <p:sp>
        <p:nvSpPr>
          <p:cNvPr id="12" name="Google Shape;284;p40">
            <a:extLst>
              <a:ext uri="{FF2B5EF4-FFF2-40B4-BE49-F238E27FC236}">
                <a16:creationId xmlns:a16="http://schemas.microsoft.com/office/drawing/2014/main" id="{5A3AECD6-D9F9-0702-09DC-ABFFB8C6CB35}"/>
              </a:ext>
            </a:extLst>
          </p:cNvPr>
          <p:cNvSpPr txBox="1">
            <a:spLocks noGrp="1"/>
          </p:cNvSpPr>
          <p:nvPr>
            <p:ph type="subTitle" idx="1"/>
          </p:nvPr>
        </p:nvSpPr>
        <p:spPr>
          <a:xfrm>
            <a:off x="209550" y="1276350"/>
            <a:ext cx="11715749" cy="5581650"/>
          </a:xfrm>
          <a:prstGeom prst="rect">
            <a:avLst/>
          </a:prstGeom>
        </p:spPr>
        <p:txBody>
          <a:bodyPr spcFirstLastPara="1" wrap="square" lIns="121900" tIns="121900" rIns="121900" bIns="121900" anchor="t" anchorCtr="0">
            <a:noAutofit/>
          </a:bodyPr>
          <a:lstStyle/>
          <a:p>
            <a:pPr algn="justLow" hangingPunct="0"/>
            <a:r>
              <a:rPr lang="en-US" sz="2800" dirty="0"/>
              <a:t>Once the optimization target is specified, such as 20% and 30%, valuable advice is provided by the SM software as to what to do concerning the mitigation target with cost and benefit analysis in example 2. The execution may continue after pruning the tree limbs (i.e., the threats that are ~100% salvaged) of the decision tree in Fig. 3. Namely, the analyst will run the SM software for a new optimized preference reduced to such as 10% as specified in Example 1 [5] of Figs. A1–</a:t>
            </a:r>
            <a:r>
              <a:rPr lang="en-US" sz="2800" dirty="0" err="1"/>
              <a:t>A3</a:t>
            </a:r>
            <a:r>
              <a:rPr lang="en-US" sz="2800" dirty="0"/>
              <a:t>, or after the initial attempts of mitigations to 20% or 30% as in example 2 [27–30] detailed in Tables </a:t>
            </a:r>
            <a:r>
              <a:rPr lang="en-US" sz="2800" dirty="0" err="1"/>
              <a:t>A4</a:t>
            </a:r>
            <a:r>
              <a:rPr lang="en-US" sz="2800" dirty="0"/>
              <a:t>–</a:t>
            </a:r>
            <a:r>
              <a:rPr lang="en-US" sz="2800" dirty="0" err="1"/>
              <a:t>A14</a:t>
            </a:r>
            <a:r>
              <a:rPr lang="en-US" sz="2800" dirty="0"/>
              <a:t>. The sky is not the limit because the analyst may have a limited investment budget, which may not be allowed to exceed. The SM algorithm provides the most money-saving feasible solution for the optimized vector of the </a:t>
            </a:r>
            <a:r>
              <a:rPr lang="en-US" sz="2800" dirty="0" err="1"/>
              <a:t>LCM</a:t>
            </a:r>
            <a:r>
              <a:rPr lang="en-US" sz="2800" baseline="-25000" dirty="0" err="1"/>
              <a:t>ij</a:t>
            </a:r>
            <a:r>
              <a:rPr lang="en-US" sz="2800" baseline="-25000" dirty="0"/>
              <a:t> </a:t>
            </a:r>
            <a:r>
              <a:rPr lang="en-US" sz="2800" dirty="0"/>
              <a:t>or the </a:t>
            </a:r>
            <a:r>
              <a:rPr lang="en-US" sz="2800" dirty="0" err="1"/>
              <a:t>CM</a:t>
            </a:r>
            <a:r>
              <a:rPr lang="en-US" sz="2800" baseline="-25000" dirty="0" err="1"/>
              <a:t>ij</a:t>
            </a:r>
            <a:r>
              <a:rPr lang="en-US" sz="2800" baseline="-25000" dirty="0"/>
              <a:t> </a:t>
            </a:r>
            <a:r>
              <a:rPr lang="en-US" sz="2800" dirty="0"/>
              <a:t>= 1 </a:t>
            </a:r>
            <a:r>
              <a:rPr lang="en-US" sz="2800" dirty="0">
                <a:sym typeface="Symbol" panose="05050102010706020507" pitchFamily="18" charset="2"/>
              </a:rPr>
              <a:t></a:t>
            </a:r>
            <a:r>
              <a:rPr lang="en-US" sz="2800" dirty="0"/>
              <a:t> </a:t>
            </a:r>
            <a:r>
              <a:rPr lang="en-US" sz="2800" dirty="0" err="1"/>
              <a:t>LCM</a:t>
            </a:r>
            <a:r>
              <a:rPr lang="en-US" sz="2800" baseline="-25000" dirty="0" err="1"/>
              <a:t>ij</a:t>
            </a:r>
            <a:r>
              <a:rPr lang="en-US" sz="2800" dirty="0"/>
              <a:t> among all alternatives  [4, 14].</a:t>
            </a:r>
          </a:p>
          <a:p>
            <a:pPr marL="0" indent="0" algn="just"/>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03491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567560" y="190123"/>
            <a:ext cx="10651820" cy="1197243"/>
          </a:xfrm>
          <a:prstGeom prst="rect">
            <a:avLst/>
          </a:prstGeom>
        </p:spPr>
        <p:txBody>
          <a:bodyPr spcFirstLastPara="1" wrap="square" lIns="121900" tIns="121900" rIns="121900" bIns="121900" anchor="t" anchorCtr="0">
            <a:noAutofit/>
          </a:bodyPr>
          <a:lstStyle/>
          <a:p>
            <a:pPr algn="l"/>
            <a:r>
              <a:rPr lang="en-US" sz="3200" dirty="0">
                <a:solidFill>
                  <a:srgbClr val="FF0000"/>
                </a:solidFill>
                <a:highlight>
                  <a:srgbClr val="FFFF00"/>
                </a:highlight>
              </a:rPr>
              <a:t>III. </a:t>
            </a:r>
            <a:r>
              <a:rPr lang="it-IT" sz="2800" b="1" dirty="0">
                <a:highlight>
                  <a:srgbClr val="FFFF00"/>
                </a:highlight>
              </a:rPr>
              <a:t>Literatür Taraması, Karşılaştırmalar, Benzerlİkler ve Karşıtlıklar (1)</a:t>
            </a:r>
            <a:br>
              <a:rPr lang="en-US" dirty="0"/>
            </a:br>
            <a:br>
              <a:rPr lang="tr-TR" sz="3200" dirty="0">
                <a:solidFill>
                  <a:srgbClr val="FF0000"/>
                </a:solidFill>
              </a:rPr>
            </a:br>
            <a:endParaRPr lang="en-US" sz="3200" dirty="0"/>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228600" y="832919"/>
            <a:ext cx="11830050" cy="5834957"/>
          </a:xfrm>
          <a:prstGeom prst="rect">
            <a:avLst/>
          </a:prstGeom>
        </p:spPr>
        <p:txBody>
          <a:bodyPr spcFirstLastPara="1" wrap="square" lIns="121900" tIns="121900" rIns="121900" bIns="121900" anchor="t" anchorCtr="0">
            <a:noAutofit/>
          </a:bodyPr>
          <a:lstStyle/>
          <a:p>
            <a:pPr marL="0" indent="0" algn="just"/>
            <a:r>
              <a:rPr lang="it-IT" sz="1800" dirty="0"/>
              <a:t>Son on yılda, genel literatürde riskin nicel ölçülmesiyle ilgili önemli çalışmalar yayınlanmıştır [18-26]. Bunlar, Java'dan C ++ ve Python'a kadar değişik programlama kodlarıyla çeşitli hesaplama tekniklerini kullanan farklı yöntemler izlemiştir. Bu araştırma bölümünü yenilikçi yapan unsur, SysAdmin, Denetim, Ağ Oluşturma (SANS) Ulusal Standartlar ve Teknoloji Enstitüsü (NIST), Bilgisayar Acil Durum Hazırlık Ekibi (CERT) ve diğerleri gibi kurumlar için uzun süreli ve gecikmiş bir sorunun üstesinden gelmek için bir risk değerlendirmesi ve yönetim yazılımı olan SM'yi kullanan, anlaşılması kolay ve basit algoritmik yaklaşımıdır. Ayrıca, SM'nin risk yönetimi çözümü diğerlerine üstünlük sağlar ve EXCEL Çözücü tarafından da doğrulanır. Saldırı Ağaçları ve Yenilmeye Ge</a:t>
            </a:r>
            <a:r>
              <a:rPr lang="tr-TR" sz="1800" dirty="0"/>
              <a:t>çen</a:t>
            </a:r>
            <a:r>
              <a:rPr lang="it-IT" sz="1800" dirty="0"/>
              <a:t> Zaman gibi diğer niteliksel modeller ve yöntemler yalnızca belirleyicidir, ancak nicel veya parasal maliyete dönüştürülebilir değildir [1]. Son zamanlardaki, özellikle son on yılda, internette Ortak Güvenlik Açığı Puanlama Sistemi (CVSS), Ulusal Güvenlik Açığı Veritabanı Sürüm 2.2 (NVD, Bricade CVSS V2.0 Hesap Makinesi JVNRSS), CVSS Sürüm 2.0 (JVN) gibi çeşitli puanlama sistemleri mantar gibi türemiştir, Şekil A1, A2 ve A3'te görüldüğü gibi. Örneğin, JVN sürümünde JVN, yazılım güvenlik açıklarını tanımlamak için toplum destekli bir çözüm olarak ve güvenlik açığı düzeltme etkinlikleri için temel olarak kullanılır. Amaç, yama geliştirmeye öncelik vermek ve aynı zamanda önem derecesini istemcilere iletmektir. </a:t>
            </a:r>
            <a:endParaRPr lang="tr-TR" sz="1800" dirty="0"/>
          </a:p>
          <a:p>
            <a:pPr marL="0" indent="0" algn="just"/>
            <a:endParaRPr lang="tr-TR" sz="1800" dirty="0"/>
          </a:p>
          <a:p>
            <a:pPr marL="0" indent="0" algn="just"/>
            <a:r>
              <a:rPr lang="it-IT" sz="1800" dirty="0"/>
              <a:t>Öte yandan, puanlar, Zamansal Puanı hesaplamak için Taban Puanı, Çevre Puanı'nı hesaplamak için de Zamansal (Temporal) Puan kullanılacak biçimde sırayla hesaplanır. CVSS nicel modeli, kullanıcıların puanları oluşturmak için kullanılan temel güvenlik açığı özelliklerini görmelerini sağlarken yinelenebilir doğru bir ölçüm sağlar. Maliyet-çıkar yarar hesaplaması yoktur ve optimizasyon tekniklerini kullanarak risk azaltma gerçekleştirecek özelliği bulunmaz [4]. Önceki paragraftaki bunların hiçbiri, popüler gizlilik (Confidentiality), bütünlük (Integrity) ve bulunabilirlik (Availability) özellikleri veya basit kategorik verilerle ilgilenmek dışında nicel risk değerlendirmeleri sunmaz. Öznel nitelikler, riski azaltmak için maliyet ve fayda konularına veya iyileştirici eylemlere yol açmaz. </a:t>
            </a:r>
            <a:endParaRPr lang="en-US" sz="1800" dirty="0"/>
          </a:p>
          <a:p>
            <a:pPr marL="0" indent="0" algn="just"/>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4041153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189186" y="309588"/>
            <a:ext cx="13074868" cy="778234"/>
          </a:xfrm>
          <a:prstGeom prst="rect">
            <a:avLst/>
          </a:prstGeom>
        </p:spPr>
        <p:txBody>
          <a:bodyPr spcFirstLastPara="1" wrap="square" lIns="121900" tIns="121900" rIns="121900" bIns="121900" anchor="t" anchorCtr="0">
            <a:noAutofit/>
          </a:bodyPr>
          <a:lstStyle/>
          <a:p>
            <a:pPr marL="0" indent="0" algn="l"/>
            <a:r>
              <a:rPr lang="en-US" sz="3600" dirty="0">
                <a:solidFill>
                  <a:srgbClr val="FF0000"/>
                </a:solidFill>
                <a:highlight>
                  <a:srgbClr val="FFFF00"/>
                </a:highlight>
              </a:rPr>
              <a:t>    III. </a:t>
            </a:r>
            <a:r>
              <a:rPr lang="it-IT" sz="3200" b="1" dirty="0">
                <a:highlight>
                  <a:srgbClr val="FFFF00"/>
                </a:highlight>
              </a:rPr>
              <a:t>Literatür Taraması, Karşılaştırmalar, Benzerlİkler ve Karşıtlıklar (2)</a:t>
            </a:r>
            <a:br>
              <a:rPr lang="en-US" sz="3200" dirty="0">
                <a:highlight>
                  <a:srgbClr val="FFFF00"/>
                </a:highlight>
              </a:rPr>
            </a:br>
            <a:endParaRPr lang="en-US" sz="32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191814" y="1087822"/>
            <a:ext cx="11808371" cy="5460589"/>
          </a:xfrm>
          <a:prstGeom prst="rect">
            <a:avLst/>
          </a:prstGeom>
        </p:spPr>
        <p:txBody>
          <a:bodyPr spcFirstLastPara="1" wrap="square" lIns="121900" tIns="121900" rIns="121900" bIns="121900" anchor="t" anchorCtr="0">
            <a:noAutofit/>
          </a:bodyPr>
          <a:lstStyle/>
          <a:p>
            <a:pPr marL="0" indent="0" algn="just"/>
            <a:r>
              <a:rPr lang="it-IT" sz="1600" dirty="0"/>
              <a:t> Üçlü Çarpım Kuralı (Triple Product Rule), yalnızca SM sonuçlarını doğrulamak için LINGO yazılımı kullanılarak yoğun hesaplamalar gerektiren riski değerlendirebilir [4, 18]. Ancak sonrasında risk yönetimi yol haritası yoktur. [1, 27] kaynaklarda yazar, özel bir kural varsayılarak, zarar ve yarar analizi ile istatistiksel Bileşik Poisson (~ Negatif Binom) yaklaşımını kullanarak güvenlik riski hesaplamalarına uygulanabilen evrensel olarak geçerli bir Gizlilik Ölçer‘e (Privacy Meter) odaklanmaktadır [4]. Şahinoğlu ve ark. [18] sınırlamaları olan LINGO yazılımını kullanır. Bojanc ve Jerman-Blazic [19] bir işletmedeki güvenlik risklerinin nicel analizine ve dijital varlık değerlendirmelerine dayalı olarak optimum güvenlik teknolojisi yatırım değerlendirmesi ve karar verme süreçleri için matematiksel bir model sunar. Önerilen pratik yazılım algoritması tamamen nicel ya da sayısal bir modeli ve burada önerilenler gibi maliyet açısından optimal bir risk yönetimi planını desteklememektedir. Yazar tarafından denetlenen bir yüksek lisans tezinde, Ashokan, bu yazarın danışmanlığı altında yürütülen MS tezinde bir risk değerlendirme sistemi için PHP kodunu kullanır [20]. Ardından, doğrusal programlama kullanarak riski optimize etmek için JAVA kodu gelir. Algoritma, çok fazla programlama ayrıntısına sahip, kullanımı kolay bir prosedür değildir ve kolayca ölçeklenemez. Sınırlamalar, ulusal gözdağları ve güvenlik açığı verilerini kullanarak riski değerlendirmek için Büyük Veri (Big Data) nedeniyle doğruluk sorununun ortaya çıkacağı biçimindedir. CVE web sitesinden toplanan veriler, gözdağları ve güvenlik açıklarını bölmeye karar verirken 2000 satırlık örnek veri bankası için incelendi. Bu, NVD'de verilerin yinelenmesiyle daha fazla bellek kapasitesi ve maliyetle sonuçlandı. Yine tez kaynağı, endüstri standardı sonuçlar üretmek için SM'den başka hiçbir şey olmayan işbu kullanıcı dostu, pratik ancak bilimsel, ölçeklenebilir algoritmaya en yakın olan bir projedir. Evrin, nitel ve nicel risk tekniklerini özetlemektedir [21]. Bununla birlikte, tanımların ve rakamların bu açıklayıcı çevrimiçi koleksiyonu, kullanıcıyı, gider ve yarar hakkında hiçbir ipucu vermeden, bu bölümün boyutlarının bir NVD sorununu çözmesi ve çıktı elde etmesi için herhangi bir pratik yazılıma yönlendirmez [21]. </a:t>
            </a:r>
            <a:endParaRPr lang="en-US" sz="1600" dirty="0"/>
          </a:p>
          <a:p>
            <a:pPr marL="0" indent="0" algn="just">
              <a:buNone/>
            </a:pPr>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856860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0" y="593367"/>
            <a:ext cx="12191999" cy="778233"/>
          </a:xfrm>
          <a:prstGeom prst="rect">
            <a:avLst/>
          </a:prstGeom>
        </p:spPr>
        <p:txBody>
          <a:bodyPr spcFirstLastPara="1" wrap="square" lIns="121900" tIns="121900" rIns="121900" bIns="121900" anchor="t" anchorCtr="0">
            <a:noAutofit/>
          </a:bodyPr>
          <a:lstStyle/>
          <a:p>
            <a:pPr marL="0" indent="0"/>
            <a:r>
              <a:rPr lang="en-US" sz="3600" dirty="0">
                <a:solidFill>
                  <a:srgbClr val="FF0000"/>
                </a:solidFill>
                <a:highlight>
                  <a:srgbClr val="FFFF00"/>
                </a:highlight>
              </a:rPr>
              <a:t> III. </a:t>
            </a:r>
            <a:r>
              <a:rPr lang="it-IT" sz="3200" b="1" dirty="0">
                <a:highlight>
                  <a:srgbClr val="FFFF00"/>
                </a:highlight>
              </a:rPr>
              <a:t>Literatür Taraması, Karşılaştırmalar, Benzerlİkler ve Karşıtlıklar (3)</a:t>
            </a:r>
            <a:endParaRPr lang="en-US" sz="3200" dirty="0"/>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141890" y="1371600"/>
            <a:ext cx="11309039" cy="5202621"/>
          </a:xfrm>
          <a:prstGeom prst="rect">
            <a:avLst/>
          </a:prstGeom>
        </p:spPr>
        <p:txBody>
          <a:bodyPr spcFirstLastPara="1" wrap="square" lIns="121900" tIns="121900" rIns="121900" bIns="121900" anchor="t" anchorCtr="0">
            <a:noAutofit/>
          </a:bodyPr>
          <a:lstStyle/>
          <a:p>
            <a:pPr marL="0" indent="0" algn="just"/>
            <a:r>
              <a:rPr lang="it-IT" sz="2000" dirty="0"/>
              <a:t>Meyer'in [22]'si, Evrin’in [21]'i ile aynı içeriğe sahiptir; çünkü çizimler ve şekiller, çok basit temellere ve değerlendirme listelerine dayanarak riskin nasıl hesaplanacağını dört işlem tarzında açıklar. Kapsamlı veri kullanılmaz ve herhangi bir gider ve yarar hesaplamasıyla risk azaltımı yapılmaz. Tan [23], [21, 22]'ye benzer biçimde, gider ve yarar analizi kullanarak riski kestirmek ve azaltmak için önemli yazılım algoritmaları olmaksızın hem niteliksel hem de niceliksel açıklayıcı teknikler sunar. Schmittling ve Munns [24], [21-23]'e çok benzer özelliklere sahiptir ve bu makalenin risk kestirimi ve risk yönetimi arayışında önerilen Güvenlik Metre hedefiyle karşılaştırmalı özelliği yoktur. Referans, riski değerlendirmek ve yönetmek için önerildiği biçimde yapılacak herhangi bir yöntem veya veri toplama usulünü sunmamaktadır. Yenilikçi bir kablosuz sensör odaklı bildiri risk değerlendirme ve yönetim döngüsünü tamamlar, ancak eldeki NVD sorununa dokunmaz [25]. Bansal [26] riski değerlendirmek ve yönetmek için somut bir şey sunmaz. Her iki kaynak da birçok kategorik açıklama ve illüstrasyonla ayrıntılıdır. Önerilen Güvenlik Ölçer ile uyumlu hiçbir şekilde yazılım veya veri toplama yöntemi sunulmamakta ve her iki kaynak da risk yönetimine katkıda bulunmamakta ve iyileştirme amacıyla herhangi bir gider ve yarar analizine yol açmamaktadır</a:t>
            </a:r>
            <a:r>
              <a:rPr lang="it-IT" sz="1800" dirty="0"/>
              <a:t>. </a:t>
            </a:r>
            <a:endParaRPr lang="tr-TR" sz="18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1256426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91248652-0772-50F5-00C3-54D1D97BE6B5}"/>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EAB2E2F1-DCA9-56E3-EE13-0766ADFEAE3F}"/>
              </a:ext>
            </a:extLst>
          </p:cNvPr>
          <p:cNvSpPr txBox="1">
            <a:spLocks noGrp="1"/>
          </p:cNvSpPr>
          <p:nvPr>
            <p:ph type="title"/>
          </p:nvPr>
        </p:nvSpPr>
        <p:spPr>
          <a:xfrm>
            <a:off x="0" y="593367"/>
            <a:ext cx="12191999" cy="1100261"/>
          </a:xfrm>
          <a:prstGeom prst="rect">
            <a:avLst/>
          </a:prstGeom>
        </p:spPr>
        <p:txBody>
          <a:bodyPr spcFirstLastPara="1" wrap="square" lIns="121900" tIns="121900" rIns="121900" bIns="121900" anchor="t" anchorCtr="0">
            <a:noAutofit/>
          </a:bodyPr>
          <a:lstStyle/>
          <a:p>
            <a:pPr marL="0" indent="0"/>
            <a:r>
              <a:rPr lang="en-US" sz="3600" dirty="0">
                <a:solidFill>
                  <a:srgbClr val="FF0000"/>
                </a:solidFill>
                <a:highlight>
                  <a:srgbClr val="FFFF00"/>
                </a:highlight>
              </a:rPr>
              <a:t> III. </a:t>
            </a:r>
            <a:r>
              <a:rPr lang="it-IT" sz="3200" b="1" dirty="0">
                <a:highlight>
                  <a:srgbClr val="FFFF00"/>
                </a:highlight>
              </a:rPr>
              <a:t>Literatür Taraması, Karşılaştırmalar, Benzerl</a:t>
            </a:r>
            <a:r>
              <a:rPr lang="tr-TR" sz="3200" b="1" dirty="0">
                <a:highlight>
                  <a:srgbClr val="FFFF00"/>
                </a:highlight>
              </a:rPr>
              <a:t>i</a:t>
            </a:r>
            <a:r>
              <a:rPr lang="it-IT" sz="3200" b="1" dirty="0">
                <a:highlight>
                  <a:srgbClr val="FFFF00"/>
                </a:highlight>
              </a:rPr>
              <a:t>kler ve Karşıtlıklar (4)</a:t>
            </a:r>
            <a:endParaRPr lang="en-US" sz="3200" dirty="0"/>
          </a:p>
        </p:txBody>
      </p:sp>
      <p:sp>
        <p:nvSpPr>
          <p:cNvPr id="12" name="Google Shape;284;p40">
            <a:extLst>
              <a:ext uri="{FF2B5EF4-FFF2-40B4-BE49-F238E27FC236}">
                <a16:creationId xmlns:a16="http://schemas.microsoft.com/office/drawing/2014/main" id="{DD9F1F5F-90E9-4F6E-753E-0B6D3BFE845F}"/>
              </a:ext>
            </a:extLst>
          </p:cNvPr>
          <p:cNvSpPr txBox="1">
            <a:spLocks noGrp="1"/>
          </p:cNvSpPr>
          <p:nvPr>
            <p:ph type="subTitle" idx="1"/>
          </p:nvPr>
        </p:nvSpPr>
        <p:spPr>
          <a:xfrm>
            <a:off x="141890" y="1371600"/>
            <a:ext cx="11309039" cy="5202621"/>
          </a:xfrm>
          <a:prstGeom prst="rect">
            <a:avLst/>
          </a:prstGeom>
        </p:spPr>
        <p:txBody>
          <a:bodyPr spcFirstLastPara="1" wrap="square" lIns="121900" tIns="121900" rIns="121900" bIns="121900" anchor="t" anchorCtr="0">
            <a:noAutofit/>
          </a:bodyPr>
          <a:lstStyle/>
          <a:p>
            <a:pPr marL="0" indent="0" algn="just"/>
            <a:r>
              <a:rPr lang="it-IT" sz="2000" dirty="0"/>
              <a:t>Meyer'in [22]'si, Evrin’in [21]'i ile aynı içeriğe sahiptir; çünkü çizimler ve şekiller, çok basit temellere ve değerlendirme listelerine dayanarak riskin nasıl hesaplanacağını dört işlem tarzında açıklar. Kapsamlı veri kullanılmaz ve herhangi bir gider ve yarar hesaplamasıyla risk azaltımı yapılmaz. Tan [23], [21, 22]'ye benzer biçimde, gider ve yarar analizi kullanarak riski kestirmek ve azaltmak için önemli yazılım algoritmaları olmaksızın hem niteliksel hem de niceliksel açıklayıcı teknikler sunar. Schmittling ve Munns [24], [21-23]'e çok benzer özelliklere sahiptir ve bu makalenin risk kestirimi ve risk yönetimi arayışında önerilen Güvenlik Metre hedefiyle karşılaştırmalı özelliği yoktur. Referans, riski değerlendirmek ve yönetmek için önerildiği biçimde yapılacak herhangi bir yöntem veya veri toplama usulünü sunmamaktadır. Yenilikçi bir kablosuz sensör odaklı bildiri risk değerlendirme ve yönetim döngüsünü tamamlar, ancak eldeki NVD sorununa dokunmaz [25]. Bansal [26] riski değerlendirmek ve yönetmek için somut bir şey sunmaz. Her iki kaynak da birçok kategorik açıklama ve illüstrasyonla ayrıntılıdır. Önerilen Güvenlik Ölçer ile uyumlu hiçbir şekilde yazılım veya veri toplama yöntemi sunulmamakta ve her iki kaynak da risk yönetimine katkıda bulunmamakta ve iyileştirme amacıyla herhangi bir gider ve yarar analizine yol açmamaktadır</a:t>
            </a:r>
            <a:r>
              <a:rPr lang="it-IT" sz="1800" dirty="0"/>
              <a:t>. </a:t>
            </a:r>
            <a:endParaRPr lang="tr-TR" sz="18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753381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3843701-71E2-FB7E-4843-9FE2909CCD96}"/>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B401E39C-9FC3-BEAA-7114-2A74F20ECA9C}"/>
              </a:ext>
            </a:extLst>
          </p:cNvPr>
          <p:cNvSpPr txBox="1">
            <a:spLocks noGrp="1"/>
          </p:cNvSpPr>
          <p:nvPr>
            <p:ph type="title"/>
          </p:nvPr>
        </p:nvSpPr>
        <p:spPr>
          <a:xfrm>
            <a:off x="141890" y="593367"/>
            <a:ext cx="12050109" cy="778233"/>
          </a:xfrm>
          <a:prstGeom prst="rect">
            <a:avLst/>
          </a:prstGeom>
        </p:spPr>
        <p:txBody>
          <a:bodyPr spcFirstLastPara="1" wrap="square" lIns="121900" tIns="121900" rIns="121900" bIns="121900" anchor="t" anchorCtr="0">
            <a:noAutofit/>
          </a:bodyPr>
          <a:lstStyle/>
          <a:p>
            <a:pPr marL="0" indent="0"/>
            <a:r>
              <a:rPr lang="en-US" sz="3600" dirty="0">
                <a:solidFill>
                  <a:srgbClr val="FF0000"/>
                </a:solidFill>
                <a:highlight>
                  <a:srgbClr val="FFFF00"/>
                </a:highlight>
              </a:rPr>
              <a:t> III. </a:t>
            </a:r>
            <a:r>
              <a:rPr lang="it-IT" sz="2800" b="1" dirty="0">
                <a:highlight>
                  <a:srgbClr val="FFFF00"/>
                </a:highlight>
              </a:rPr>
              <a:t>Literatür Taraması, Karşılaştırmalar, Benzerlİkler ve Karşıtlıklar (5)</a:t>
            </a:r>
            <a:endParaRPr lang="en-US" sz="2800" dirty="0"/>
          </a:p>
        </p:txBody>
      </p:sp>
      <p:sp>
        <p:nvSpPr>
          <p:cNvPr id="12" name="Google Shape;284;p40">
            <a:extLst>
              <a:ext uri="{FF2B5EF4-FFF2-40B4-BE49-F238E27FC236}">
                <a16:creationId xmlns:a16="http://schemas.microsoft.com/office/drawing/2014/main" id="{5A8413CF-5D74-C63C-ABE4-92210E4A2FB7}"/>
              </a:ext>
            </a:extLst>
          </p:cNvPr>
          <p:cNvSpPr txBox="1">
            <a:spLocks noGrp="1"/>
          </p:cNvSpPr>
          <p:nvPr>
            <p:ph type="subTitle" idx="1"/>
          </p:nvPr>
        </p:nvSpPr>
        <p:spPr>
          <a:xfrm>
            <a:off x="141890" y="1371600"/>
            <a:ext cx="12050109" cy="5486400"/>
          </a:xfrm>
          <a:prstGeom prst="rect">
            <a:avLst/>
          </a:prstGeom>
        </p:spPr>
        <p:txBody>
          <a:bodyPr spcFirstLastPara="1" wrap="square" lIns="121900" tIns="121900" rIns="121900" bIns="121900" anchor="t" anchorCtr="0">
            <a:noAutofit/>
          </a:bodyPr>
          <a:lstStyle/>
          <a:p>
            <a:pPr marL="0" indent="0" algn="just"/>
            <a:r>
              <a:rPr lang="it-IT" sz="2000" dirty="0"/>
              <a:t>Özetlemek gerekirse, [18, 19, 21-26]'daki tüm geçmiş çalışmalar, gider ve yarar odaklı bir ekonometrik analiz içinde olmak üzere yazılım destekli risk yönetimi bir yana, SM ve XL algoritmaları için bu bölümde hedeflenen hesaplama açısından hesap-yoğun bir yönteme sonunda yaklaşmamaktadır. [19, 20]'nin yanı sıra, LİNGO yazılımının risk yönetimi ve maliyet-çıkar (cost-benefit) konuları olmaksızın uzun bir çözümü olan [18] dışında başka hiçbir katkı önemli değildir. Java kodlu Güvenlik Metre yazılımında yürütülen milyonlarca hesaplama, yalnızca riski değerlendirmekle kalmayacak, aynı zamanda benzersiz bir uygulanabilir çözüm keşfedecektir. Bu benzersiz uygulanabilir çözüm, çözümleyecinin (analist) CM</a:t>
            </a:r>
            <a:r>
              <a:rPr lang="it-IT" sz="2000" baseline="-25000" dirty="0"/>
              <a:t>ij </a:t>
            </a:r>
            <a:r>
              <a:rPr lang="it-IT" sz="2000" dirty="0"/>
              <a:t>veya tamamlayıcısı LCM</a:t>
            </a:r>
            <a:r>
              <a:rPr lang="it-IT" sz="2000" baseline="-25000" dirty="0"/>
              <a:t>ij</a:t>
            </a:r>
            <a:r>
              <a:rPr lang="it-IT" sz="2000" dirty="0"/>
              <a:t> değişikliklerinin en az kümülatif (eklemeli), demek ki en düşük yüzdesine sahip olmasını sağlayacaktır. Varolan istenmeyen durumdan belirli bir hoşgörülebilir risk yüzdesine doğru olumlu bir azaltma işini başarmak için gereken yatırım maliyeti en aza indirilecektir. Güvenlik Ölçer yazılımı ayrıca, gider parametrelerini ve güvenlik açığı sayımlarını, yani bilinmeyen vektörün boyutunu, LCM</a:t>
            </a:r>
            <a:r>
              <a:rPr lang="it-IT" sz="2000" baseline="-25000" dirty="0"/>
              <a:t>ij</a:t>
            </a:r>
            <a:r>
              <a:rPr lang="it-IT" sz="2000" dirty="0"/>
              <a:t>'yi istenildiği gibi değiştirebilecek ve dolayısıyla kaldıraç sağlayacak şekilde ölçeklenebilir. %20 ve %30 gibi optimizasyon hedefi belirlendikten sonra, Örnek 2'de maliyet ve çıkar analizi sonucu azaltma hedefiyle ilgili ne yapılması gerektiği konusunda SM (Security Meter) yazılımı tarafından kritik öneriler verilmektedir</a:t>
            </a:r>
            <a:r>
              <a:rPr lang="it-IT" sz="1800" dirty="0"/>
              <a:t>. </a:t>
            </a:r>
            <a:endParaRPr lang="tr-TR" sz="18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849542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593366"/>
            <a:ext cx="10268413" cy="683641"/>
          </a:xfrm>
          <a:prstGeom prst="rect">
            <a:avLst/>
          </a:prstGeom>
        </p:spPr>
        <p:txBody>
          <a:bodyPr spcFirstLastPara="1" wrap="square" lIns="121900" tIns="121900" rIns="121900" bIns="121900" anchor="t" anchorCtr="0">
            <a:noAutofit/>
          </a:bodyPr>
          <a:lstStyle/>
          <a:p>
            <a:r>
              <a:rPr lang="en-US" sz="3200" dirty="0">
                <a:solidFill>
                  <a:srgbClr val="FF0000"/>
                </a:solidFill>
              </a:rPr>
              <a:t>IV.</a:t>
            </a:r>
            <a:r>
              <a:rPr lang="en-US" sz="3200" dirty="0">
                <a:solidFill>
                  <a:srgbClr val="FF0000"/>
                </a:solidFill>
                <a:highlight>
                  <a:srgbClr val="FFFF00"/>
                </a:highlight>
              </a:rPr>
              <a:t>  </a:t>
            </a:r>
            <a:r>
              <a:rPr lang="en-US" sz="3200" b="1" cap="small" dirty="0">
                <a:highlight>
                  <a:srgbClr val="FFFF00"/>
                </a:highlight>
              </a:rPr>
              <a:t>Methodology (1)</a:t>
            </a:r>
            <a:br>
              <a:rPr lang="en-US" sz="3200" b="1" cap="small" dirty="0">
                <a:highlight>
                  <a:srgbClr val="FFFF00"/>
                </a:highlight>
              </a:rPr>
            </a:br>
            <a:endParaRPr lang="en-US" sz="32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204952" y="1277007"/>
            <a:ext cx="11650717" cy="5162331"/>
          </a:xfrm>
          <a:prstGeom prst="rect">
            <a:avLst/>
          </a:prstGeom>
        </p:spPr>
        <p:txBody>
          <a:bodyPr spcFirstLastPara="1" wrap="square" lIns="121900" tIns="121900" rIns="121900" bIns="121900" anchor="t" anchorCtr="0">
            <a:noAutofit/>
          </a:bodyPr>
          <a:lstStyle/>
          <a:p>
            <a:pPr algn="just" hangingPunct="0"/>
            <a:r>
              <a:rPr lang="en-US" sz="1800" dirty="0"/>
              <a:t>Before a comprehensive methodology, one needs to examine certain basic foundations </a:t>
            </a:r>
            <a:r>
              <a:rPr lang="tr-TR" sz="1800" dirty="0"/>
              <a:t>for</a:t>
            </a:r>
            <a:r>
              <a:rPr lang="en-US" sz="1800" dirty="0"/>
              <a:t> how to challenge these objectives.</a:t>
            </a:r>
            <a:endParaRPr lang="tr-TR" sz="1800" dirty="0"/>
          </a:p>
          <a:p>
            <a:pPr algn="just" hangingPunct="0"/>
            <a:endParaRPr lang="en-US" sz="1800" dirty="0"/>
          </a:p>
          <a:p>
            <a:pPr algn="just" hangingPunct="0"/>
            <a:r>
              <a:rPr lang="en-US" sz="1800" b="1" i="1" dirty="0"/>
              <a:t>A) National Vulnerability Database Descriptions:</a:t>
            </a:r>
          </a:p>
          <a:p>
            <a:pPr algn="just" hangingPunct="0"/>
            <a:r>
              <a:rPr lang="en-US" sz="1800" dirty="0" err="1"/>
              <a:t>NVD</a:t>
            </a:r>
            <a:r>
              <a:rPr lang="en-US" sz="1800" dirty="0"/>
              <a:t> is the U.S. government repository of standards-based vulnerability management databases presented using the Security Content Automation Protocol (</a:t>
            </a:r>
            <a:r>
              <a:rPr lang="en-US" sz="1800" dirty="0" err="1"/>
              <a:t>SCAP</a:t>
            </a:r>
            <a:r>
              <a:rPr lang="en-US" sz="1800" dirty="0"/>
              <a:t>). This data enables automation of vulnerability management, security measurement, and compliance. </a:t>
            </a:r>
            <a:r>
              <a:rPr lang="en-US" sz="1800" dirty="0" err="1"/>
              <a:t>NVD</a:t>
            </a:r>
            <a:r>
              <a:rPr lang="en-US" sz="1800" dirty="0"/>
              <a:t> includes databases of security checklists, security-related software flaws, misconfigurations, product names, and impact metrics [28]. In particular, </a:t>
            </a:r>
            <a:r>
              <a:rPr lang="en-US" sz="1800" dirty="0" err="1"/>
              <a:t>NVD</a:t>
            </a:r>
            <a:r>
              <a:rPr lang="en-US" sz="1800" dirty="0"/>
              <a:t> supports the Common Vulnerability Scoring System (CVSS) version standards for all Common Vulnerabilities and Exposures (CVE) vulnerabilities [27–30]. </a:t>
            </a:r>
            <a:endParaRPr lang="tr-TR" sz="1800" dirty="0"/>
          </a:p>
          <a:p>
            <a:pPr algn="just" hangingPunct="0"/>
            <a:endParaRPr lang="tr-TR" sz="1800" dirty="0"/>
          </a:p>
          <a:p>
            <a:pPr algn="just" hangingPunct="0"/>
            <a:r>
              <a:rPr lang="en-US" sz="1800" dirty="0" err="1"/>
              <a:t>NVD</a:t>
            </a:r>
            <a:r>
              <a:rPr lang="en-US" sz="1800" dirty="0"/>
              <a:t> provides CVSS base scores</a:t>
            </a:r>
            <a:r>
              <a:rPr lang="tr-TR" sz="1800" dirty="0"/>
              <a:t>,</a:t>
            </a:r>
            <a:r>
              <a:rPr lang="en-US" sz="1800" dirty="0"/>
              <a:t> which represent the innate vulnerability characteristics. It does not currently provide temporal scores that change over time due to events external to the vulnerability. However, </a:t>
            </a:r>
            <a:r>
              <a:rPr lang="en-US" sz="1800" dirty="0" err="1"/>
              <a:t>NVD</a:t>
            </a:r>
            <a:r>
              <a:rPr lang="en-US" sz="1800" dirty="0"/>
              <a:t> does provide a CVSS score calculator to allow you to add temporal data and even calculate environmental scores customized to reflect the impact of the vulnerability on an organization [27]. This calculator contains support for U.S. government agencies to customize vulnerability impact scores based on Federal Information Processing Standards (FIPS) System ratings. It may help the reader to </a:t>
            </a:r>
            <a:r>
              <a:rPr lang="tr-TR" sz="1800" dirty="0"/>
              <a:t>gain</a:t>
            </a:r>
            <a:r>
              <a:rPr lang="en-US" sz="1800" dirty="0"/>
              <a:t> an idea of why these vulnerabilities occur and what to do. Here are basic reviews:</a:t>
            </a:r>
          </a:p>
          <a:p>
            <a:pPr marL="0" indent="0" algn="just">
              <a:buNone/>
            </a:pPr>
            <a:endParaRPr lang="tr-TR" sz="2000" b="1" dirty="0">
              <a:solidFill>
                <a:srgbClr val="00B0F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0685616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525297" y="507531"/>
            <a:ext cx="10268413" cy="1116163"/>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rPr>
              <a:t>IV.</a:t>
            </a:r>
            <a:r>
              <a:rPr lang="en-US" sz="3200" dirty="0">
                <a:solidFill>
                  <a:srgbClr val="FF0000"/>
                </a:solidFill>
                <a:highlight>
                  <a:srgbClr val="FFFF00"/>
                </a:highlight>
              </a:rPr>
              <a:t>  </a:t>
            </a:r>
            <a:r>
              <a:rPr lang="en-US" sz="3200" b="1" cap="small" dirty="0">
                <a:highlight>
                  <a:srgbClr val="FFFF00"/>
                </a:highlight>
              </a:rPr>
              <a:t>Methodology (2)</a:t>
            </a:r>
            <a:br>
              <a:rPr lang="en-US" sz="3200" b="1" cap="small" dirty="0">
                <a:highlight>
                  <a:srgbClr val="FFFF00"/>
                </a:highlight>
              </a:rPr>
            </a:br>
            <a:endParaRPr lang="en-US" sz="3200" dirty="0"/>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209550" y="1238250"/>
            <a:ext cx="10584160" cy="5257143"/>
          </a:xfrm>
          <a:prstGeom prst="rect">
            <a:avLst/>
          </a:prstGeom>
        </p:spPr>
        <p:txBody>
          <a:bodyPr spcFirstLastPara="1" wrap="square" lIns="121900" tIns="121900" rIns="121900" bIns="121900" anchor="t" anchorCtr="0">
            <a:noAutofit/>
          </a:bodyPr>
          <a:lstStyle/>
          <a:p>
            <a:pPr lvl="0" algn="just" hangingPunct="0"/>
            <a:r>
              <a:rPr lang="en-US" sz="1600" b="1" i="1" dirty="0"/>
              <a:t>Buffer overflow</a:t>
            </a:r>
          </a:p>
          <a:p>
            <a:pPr algn="just" hangingPunct="0"/>
            <a:r>
              <a:rPr lang="en-US" sz="1600" dirty="0"/>
              <a:t>A buffer overflow occurs when a program or process tries to store more data in a buffer (temporary data storage area) than it was intended to hold. When this occurs, unwanted things happen, such as a system crash or an opportunity for an attacker to run arbitrary code [31].</a:t>
            </a:r>
          </a:p>
          <a:p>
            <a:pPr lvl="0" algn="just" hangingPunct="0"/>
            <a:r>
              <a:rPr lang="en-US" sz="1600" b="1" i="1" dirty="0"/>
              <a:t>Web server</a:t>
            </a:r>
          </a:p>
          <a:p>
            <a:pPr algn="just" hangingPunct="0"/>
            <a:r>
              <a:rPr lang="en-US" sz="1600" dirty="0"/>
              <a:t>The first task of a Web attacker is to determine your operating system, Web or application server, and database platforms. Thus, for remedy, removing or obfuscating the signatures of your technology platforms is a useful route. </a:t>
            </a:r>
          </a:p>
          <a:p>
            <a:pPr lvl="0" algn="just" hangingPunct="0"/>
            <a:r>
              <a:rPr lang="en-US" sz="1600" b="1" i="1" dirty="0" err="1"/>
              <a:t>Javascript</a:t>
            </a:r>
            <a:endParaRPr lang="en-US" sz="1600" b="1" i="1" dirty="0"/>
          </a:p>
          <a:p>
            <a:pPr algn="just" hangingPunct="0"/>
            <a:r>
              <a:rPr lang="en-US" sz="1600" dirty="0"/>
              <a:t>JavaScript enables malicious actors to deliver scripts over the web and run them on client computers. Many JavaScript security vulnerabilities are the result of browser authors failing to take these measures to contain Document Object Model (DOM)—based JavaScript security risks [32].</a:t>
            </a:r>
          </a:p>
          <a:p>
            <a:pPr lvl="0" algn="just" hangingPunct="0"/>
            <a:r>
              <a:rPr lang="en-US" sz="1600" b="1" i="1" dirty="0"/>
              <a:t>Race condition</a:t>
            </a:r>
          </a:p>
          <a:p>
            <a:pPr algn="just" hangingPunct="0"/>
            <a:r>
              <a:rPr lang="en-US" sz="1600" dirty="0"/>
              <a:t>A race condition (or hazard) is the behavior of software or other system where the output is dependent on the sequence or timing of other uncontrollable events [33].</a:t>
            </a:r>
          </a:p>
          <a:p>
            <a:pPr lvl="0" algn="just" hangingPunct="0"/>
            <a:r>
              <a:rPr lang="en-US" sz="1600" b="1" i="1" dirty="0"/>
              <a:t>Cross-site scripting</a:t>
            </a:r>
          </a:p>
          <a:p>
            <a:pPr lvl="0" algn="just" hangingPunct="0"/>
            <a:r>
              <a:rPr lang="en-US" sz="1600" dirty="0"/>
              <a:t>Cross-site scripting (</a:t>
            </a:r>
            <a:r>
              <a:rPr lang="en-US" sz="1600" dirty="0" err="1"/>
              <a:t>XSS</a:t>
            </a:r>
            <a:r>
              <a:rPr lang="en-US" sz="1600" dirty="0"/>
              <a:t>) enables attackers to inject client-side scripting into Web pages viewed by other users. An </a:t>
            </a:r>
            <a:r>
              <a:rPr lang="en-US" sz="1600" dirty="0" err="1"/>
              <a:t>XSS</a:t>
            </a:r>
            <a:r>
              <a:rPr lang="en-US" sz="1600" dirty="0"/>
              <a:t> vulnerability may be used by attackers to bypass access controls such as the same-origin policy [34].</a:t>
            </a:r>
            <a:endParaRPr lang="tr-TR" sz="1600" dirty="0"/>
          </a:p>
          <a:p>
            <a:pPr lvl="0" algn="just" hangingPunct="0"/>
            <a:r>
              <a:rPr lang="en-US" sz="1600" b="1" i="1" dirty="0"/>
              <a:t>SQL injection</a:t>
            </a:r>
          </a:p>
          <a:p>
            <a:pPr algn="just" hangingPunct="0"/>
            <a:r>
              <a:rPr lang="en-US" sz="1600" dirty="0"/>
              <a:t>Structured Query Language (SQL) Injection is a hacking technique that attempts to pass SQL commands through a web application for execution by the backend database. SQL injection is mostly known as an attack vector for websites  [35].</a:t>
            </a:r>
          </a:p>
          <a:p>
            <a:pPr algn="just" hangingPunct="0"/>
            <a:endParaRPr lang="en-US" sz="1600" dirty="0"/>
          </a:p>
        </p:txBody>
      </p:sp>
    </p:spTree>
    <p:extLst>
      <p:ext uri="{BB962C8B-B14F-4D97-AF65-F5344CB8AC3E}">
        <p14:creationId xmlns:p14="http://schemas.microsoft.com/office/powerpoint/2010/main" val="768598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593367"/>
            <a:ext cx="10268413" cy="636343"/>
          </a:xfrm>
          <a:prstGeom prst="rect">
            <a:avLst/>
          </a:prstGeom>
        </p:spPr>
        <p:txBody>
          <a:bodyPr spcFirstLastPara="1" wrap="square" lIns="121900" tIns="121900" rIns="121900" bIns="121900" anchor="t" anchorCtr="0">
            <a:noAutofit/>
          </a:bodyPr>
          <a:lstStyle/>
          <a:p>
            <a:r>
              <a:rPr lang="en-US" sz="3200" dirty="0">
                <a:solidFill>
                  <a:srgbClr val="FF0000"/>
                </a:solidFill>
                <a:highlight>
                  <a:srgbClr val="FFFF00"/>
                </a:highlight>
              </a:rPr>
              <a:t>IV.  </a:t>
            </a:r>
            <a:r>
              <a:rPr lang="en-US" sz="3200" b="1" cap="small" dirty="0">
                <a:highlight>
                  <a:srgbClr val="FFFF00"/>
                </a:highlight>
              </a:rPr>
              <a:t>Methodology (3)</a:t>
            </a:r>
            <a:br>
              <a:rPr lang="en-US" sz="3200" b="1" cap="small" dirty="0">
                <a:highlight>
                  <a:srgbClr val="FFFF00"/>
                </a:highlight>
              </a:rPr>
            </a:br>
            <a:endParaRPr lang="tr-TR" sz="3200" u="sng" dirty="0">
              <a:solidFill>
                <a:srgbClr val="00B050"/>
              </a:solidFill>
              <a:highlight>
                <a:srgbClr val="FFFF00"/>
              </a:highlight>
              <a:cs typeface="Mongolian Baiti" panose="03000500000000000000" pitchFamily="66" charset="0"/>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0" y="1229710"/>
            <a:ext cx="12192000" cy="5454869"/>
          </a:xfrm>
          <a:prstGeom prst="rect">
            <a:avLst/>
          </a:prstGeom>
        </p:spPr>
        <p:txBody>
          <a:bodyPr spcFirstLastPara="1" wrap="square" lIns="121900" tIns="121900" rIns="121900" bIns="121900" anchor="t" anchorCtr="0">
            <a:noAutofit/>
          </a:bodyPr>
          <a:lstStyle/>
          <a:p>
            <a:pPr lvl="0" algn="just" hangingPunct="0"/>
            <a:r>
              <a:rPr lang="en-US" sz="1600" b="1" i="1" dirty="0"/>
              <a:t>File Inclusion</a:t>
            </a:r>
          </a:p>
          <a:p>
            <a:pPr algn="just" hangingPunct="0"/>
            <a:r>
              <a:rPr lang="en-US" sz="1600" dirty="0"/>
              <a:t>File inclusion vulnerability enables an attacker to include a file, usually through a script on the web server. This leads to something as minimal as outputting the contents of the file or more serious [36]. Code execution on the client-side such as JavaScript can lead to other attacks such as Cross-Site Scripting (</a:t>
            </a:r>
            <a:r>
              <a:rPr lang="en-US" sz="1600" dirty="0" err="1"/>
              <a:t>XSS</a:t>
            </a:r>
            <a:r>
              <a:rPr lang="en-US" sz="1600" dirty="0"/>
              <a:t>) and Denial of Service (DoS) [37].</a:t>
            </a:r>
          </a:p>
          <a:p>
            <a:pPr lvl="0" algn="just" hangingPunct="0"/>
            <a:r>
              <a:rPr lang="en-US" sz="1600" b="1" i="1" dirty="0"/>
              <a:t>Format string</a:t>
            </a:r>
          </a:p>
          <a:p>
            <a:pPr algn="just" hangingPunct="0"/>
            <a:r>
              <a:rPr lang="en-US" sz="1600" dirty="0"/>
              <a:t>The Format String exploit occurs when the submitted data of an input string is evaluated as a command by the application. In this way,</a:t>
            </a:r>
          </a:p>
          <a:p>
            <a:pPr algn="just" hangingPunct="0"/>
            <a:r>
              <a:rPr lang="en-US" sz="1600" dirty="0"/>
              <a:t>the attacker could execute code, read the stack, or cause a segmentation fault in the running application, causing new behaviors t could compromise the security or the stability of the system [38].</a:t>
            </a:r>
          </a:p>
          <a:p>
            <a:pPr lvl="0" algn="just" hangingPunct="0"/>
            <a:r>
              <a:rPr lang="en-US" sz="1600" b="1" i="1" dirty="0"/>
              <a:t>Directory traversal</a:t>
            </a:r>
          </a:p>
          <a:p>
            <a:pPr algn="just" hangingPunct="0"/>
            <a:r>
              <a:rPr lang="en-US" sz="1600" dirty="0"/>
              <a:t>A directory traversal (or path traversal) is to order an application to access a computer file that is not intended to be accessible. This attack exploits a lack of security as opposed to exploiting a bug in the code [39].</a:t>
            </a:r>
          </a:p>
          <a:p>
            <a:pPr lvl="0" algn="just" hangingPunct="0"/>
            <a:r>
              <a:rPr lang="en-US" sz="1600" b="1" i="1" dirty="0"/>
              <a:t>Untrusted search path</a:t>
            </a:r>
          </a:p>
          <a:p>
            <a:pPr algn="just" hangingPunct="0"/>
            <a:r>
              <a:rPr lang="en-US" sz="1600" dirty="0"/>
              <a:t>The application searches for critical resources using an externally-supplied search path that can point to resources that are not under the application’s direct control. If the application uses a search path to locate critical resources such as programs, the attackers could modify that search path to point to a malicious program which the target application would then execute [40]. </a:t>
            </a:r>
          </a:p>
          <a:p>
            <a:pPr algn="just" hangingPunct="0"/>
            <a:r>
              <a:rPr lang="en-US" sz="1600" dirty="0"/>
              <a:t>, regarding the SM Risk Assessment and Management with associated cost and benefit analyses.</a:t>
            </a:r>
          </a:p>
          <a:p>
            <a:pPr algn="just" hangingPunct="0"/>
            <a:endParaRPr lang="en-US" sz="1600" dirty="0"/>
          </a:p>
          <a:p>
            <a:pPr algn="just" hangingPunct="0"/>
            <a:endParaRPr lang="en-US" sz="1600" dirty="0"/>
          </a:p>
          <a:p>
            <a:pPr algn="just" hangingPunct="0"/>
            <a:endParaRPr lang="en-US" sz="1600" dirty="0"/>
          </a:p>
          <a:p>
            <a:pPr algn="just" hangingPunct="0"/>
            <a:endParaRPr lang="en-US" sz="1600" dirty="0"/>
          </a:p>
          <a:p>
            <a:pPr marL="0" indent="0" algn="just"/>
            <a:endParaRPr lang="tr-TR" sz="20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40515684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19656" y="226338"/>
            <a:ext cx="10352687" cy="561313"/>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highlight>
                  <a:srgbClr val="FFFF00"/>
                </a:highlight>
              </a:rPr>
              <a:t>IV.  </a:t>
            </a:r>
            <a:r>
              <a:rPr lang="en-US" sz="3200" b="1" cap="small" dirty="0">
                <a:highlight>
                  <a:srgbClr val="FFFF00"/>
                </a:highlight>
              </a:rPr>
              <a:t>Methodology (</a:t>
            </a:r>
            <a:r>
              <a:rPr lang="tr-TR" sz="3200" b="1" cap="small" dirty="0">
                <a:highlight>
                  <a:srgbClr val="FFFF00"/>
                </a:highlight>
              </a:rPr>
              <a:t>4</a:t>
            </a:r>
            <a:r>
              <a:rPr lang="en-US" sz="3200" b="1" cap="small" dirty="0">
                <a:highlight>
                  <a:srgbClr val="FFFF00"/>
                </a:highlight>
              </a:rPr>
              <a:t>)</a:t>
            </a:r>
            <a:br>
              <a:rPr lang="en-US" sz="3200" b="1" cap="small" dirty="0">
                <a:highlight>
                  <a:srgbClr val="FFFF00"/>
                </a:highlight>
              </a:rPr>
            </a:br>
            <a:endParaRPr lang="en-US" sz="32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157655" y="896293"/>
            <a:ext cx="11698013" cy="5368339"/>
          </a:xfrm>
          <a:prstGeom prst="rect">
            <a:avLst/>
          </a:prstGeom>
        </p:spPr>
        <p:txBody>
          <a:bodyPr spcFirstLastPara="1" wrap="square" lIns="121900" tIns="121900" rIns="121900" bIns="121900" anchor="t" anchorCtr="0">
            <a:noAutofit/>
          </a:bodyPr>
          <a:lstStyle/>
          <a:p>
            <a:pPr marL="0" indent="0" algn="just"/>
            <a:r>
              <a:rPr lang="en-US" dirty="0"/>
              <a:t>B) </a:t>
            </a:r>
            <a:r>
              <a:rPr lang="en-US" b="1" dirty="0"/>
              <a:t>Quantitative Risk Analysis</a:t>
            </a:r>
            <a:r>
              <a:rPr lang="en-US" dirty="0"/>
              <a:t>: </a:t>
            </a:r>
            <a:r>
              <a:rPr lang="en-US" sz="2000" dirty="0"/>
              <a:t>provides results in numbers that management can understand, whereas a qualitative approach, although easier to implement with categorical likelihoods and impact, makes it difficult to trace generalized results, let alone make comparisons in terms of hard currency. IT risk is most often represented in terms of expected losses. The losses may include repair costs to information systems or the replacement cost for an asset that is stolen or lost. It assists the user in determining the associated </a:t>
            </a:r>
            <a:r>
              <a:rPr lang="tr-TR" sz="2000" dirty="0"/>
              <a:t>cost-benefit</a:t>
            </a:r>
            <a:r>
              <a:rPr lang="en-US" sz="2000" dirty="0"/>
              <a:t> analysis</a:t>
            </a:r>
            <a:r>
              <a:rPr lang="tr-TR" sz="2000" dirty="0"/>
              <a:t>.</a:t>
            </a:r>
            <a:r>
              <a:rPr lang="en-US" sz="2000" dirty="0"/>
              <a:t> Then the probability of the incident can be calculated as the product of the probability of the exposed Threat (T) and asset Vulnerability (V). The threat probability is defined as the probability of an attack on information assets. It is equal to the number of attacks per unit of time. </a:t>
            </a:r>
            <a:endParaRPr lang="tr-TR" sz="2000" dirty="0"/>
          </a:p>
          <a:p>
            <a:pPr marL="0" indent="0" algn="just"/>
            <a:endParaRPr lang="tr-TR" sz="2000" dirty="0"/>
          </a:p>
          <a:p>
            <a:pPr marL="0" indent="0" algn="just"/>
            <a:r>
              <a:rPr lang="en-US" sz="2000" dirty="0"/>
              <a:t>System vulnerability V is defined as the probability of a threat that is successfully realized in the form of an incident on </a:t>
            </a:r>
            <a:r>
              <a:rPr lang="tr-TR" sz="2000" dirty="0"/>
              <a:t>information</a:t>
            </a:r>
            <a:r>
              <a:rPr lang="en-US" sz="2000" dirty="0"/>
              <a:t> assets. If there is any security incident in the organization, there will be a financial Expected Cost of Loss (ECL) incurred in the organization</a:t>
            </a:r>
            <a:r>
              <a:rPr lang="tr-TR" sz="2000" dirty="0"/>
              <a:t>,</a:t>
            </a:r>
            <a:r>
              <a:rPr lang="en-US" sz="2000" dirty="0"/>
              <a:t> which will be measured in monetary units. Although it is difficult to measure the overall financial losses accurately, the immediate loss due to a single incident can be measured. The probability of a security incident occurrence is defined as the number of times that a particular threat can occur during a given time interval. Fig. 1 shows the link between Likelihood, Impact, and Risk</a:t>
            </a:r>
            <a:r>
              <a:rPr lang="tr-TR" sz="2000" dirty="0"/>
              <a:t>,</a:t>
            </a:r>
            <a:r>
              <a:rPr lang="en-US" sz="2000" dirty="0"/>
              <a:t> which involves vulnerabilities and threats. Risk Optimization is important to consider following a risk assessment in practice [41]. </a:t>
            </a:r>
          </a:p>
          <a:p>
            <a:pPr marL="0" indent="0" algn="just">
              <a:buNone/>
            </a:pPr>
            <a:endParaRPr lang="tr-TR" sz="2000" b="1"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606617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79AC091-0E6A-BC68-AB69-FEC15D872D20}"/>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95FF9951-A4C0-837F-AE83-92704CD7288C}"/>
              </a:ext>
            </a:extLst>
          </p:cNvPr>
          <p:cNvSpPr txBox="1">
            <a:spLocks noGrp="1"/>
          </p:cNvSpPr>
          <p:nvPr>
            <p:ph type="title"/>
          </p:nvPr>
        </p:nvSpPr>
        <p:spPr>
          <a:xfrm>
            <a:off x="866692" y="208230"/>
            <a:ext cx="10352687" cy="579421"/>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highlight>
                  <a:srgbClr val="FFFF00"/>
                </a:highlight>
              </a:rPr>
              <a:t>IV.  </a:t>
            </a:r>
            <a:r>
              <a:rPr lang="en-US" sz="3200" b="1" cap="small" dirty="0">
                <a:highlight>
                  <a:srgbClr val="FFFF00"/>
                </a:highlight>
              </a:rPr>
              <a:t>Methodology (</a:t>
            </a:r>
            <a:r>
              <a:rPr lang="tr-TR" sz="3200" b="1" cap="small" dirty="0">
                <a:highlight>
                  <a:srgbClr val="FFFF00"/>
                </a:highlight>
              </a:rPr>
              <a:t>5</a:t>
            </a:r>
            <a:r>
              <a:rPr lang="en-US" sz="3200" b="1" cap="small" dirty="0">
                <a:highlight>
                  <a:srgbClr val="FFFF00"/>
                </a:highlight>
              </a:rPr>
              <a:t>)</a:t>
            </a:r>
            <a:endParaRPr lang="en-US" sz="2800" dirty="0"/>
          </a:p>
        </p:txBody>
      </p:sp>
      <p:sp>
        <p:nvSpPr>
          <p:cNvPr id="12" name="Google Shape;284;p40">
            <a:extLst>
              <a:ext uri="{FF2B5EF4-FFF2-40B4-BE49-F238E27FC236}">
                <a16:creationId xmlns:a16="http://schemas.microsoft.com/office/drawing/2014/main" id="{A6D6CEB1-1170-EA62-3BBE-898A69A2A44A}"/>
              </a:ext>
            </a:extLst>
          </p:cNvPr>
          <p:cNvSpPr txBox="1">
            <a:spLocks noGrp="1"/>
          </p:cNvSpPr>
          <p:nvPr>
            <p:ph type="subTitle" idx="1"/>
          </p:nvPr>
        </p:nvSpPr>
        <p:spPr>
          <a:xfrm>
            <a:off x="-11045" y="660903"/>
            <a:ext cx="12055899" cy="6944008"/>
          </a:xfrm>
          <a:prstGeom prst="rect">
            <a:avLst/>
          </a:prstGeom>
        </p:spPr>
        <p:txBody>
          <a:bodyPr spcFirstLastPara="1" wrap="square" lIns="121900" tIns="121900" rIns="121900" bIns="121900" anchor="t" anchorCtr="0">
            <a:noAutofit/>
          </a:bodyPr>
          <a:lstStyle/>
          <a:p>
            <a:pPr lvl="0" algn="just" hangingPunct="0"/>
            <a:r>
              <a:rPr lang="en-US" sz="2600" b="1" dirty="0"/>
              <a:t>C) How to Quantify Risk: </a:t>
            </a:r>
            <a:r>
              <a:rPr lang="en-US" sz="2600" dirty="0"/>
              <a:t>Data for malicious attacks that have been prevented or not prevented are collected. The probabilistic inputs are vulnerability, threat, and LCM of all risks that range between 0 and 1. The constants are the capital cost and criticality constant (between 0 and 1). The residual risk and expected cost of loss are the outputs obtained using </a:t>
            </a:r>
            <a:r>
              <a:rPr lang="en-US" sz="2600" dirty="0" err="1"/>
              <a:t>Eqs</a:t>
            </a:r>
            <a:r>
              <a:rPr lang="en-US" sz="2600" dirty="0"/>
              <a:t>. (1)–(4) that follow. The so-called black box in Fig. 2 after </a:t>
            </a:r>
            <a:r>
              <a:rPr lang="tr-TR" sz="2600" dirty="0"/>
              <a:t>the</a:t>
            </a:r>
            <a:r>
              <a:rPr lang="en-US" sz="2600" dirty="0"/>
              <a:t> illustrative Fig. 1</a:t>
            </a:r>
            <a:r>
              <a:rPr lang="tr-TR" sz="2600" dirty="0"/>
              <a:t>,</a:t>
            </a:r>
            <a:r>
              <a:rPr lang="en-US" sz="2600" dirty="0"/>
              <a:t> leads to the probabilistic tree diagram </a:t>
            </a:r>
            <a:r>
              <a:rPr lang="tr-TR" sz="2600" dirty="0"/>
              <a:t>in</a:t>
            </a:r>
            <a:r>
              <a:rPr lang="en-US" sz="2600" dirty="0"/>
              <a:t> Fig. 3 to run the calculations. </a:t>
            </a:r>
          </a:p>
          <a:p>
            <a:pPr lvl="0" algn="just" hangingPunct="0"/>
            <a:endParaRPr lang="en-US" sz="2600" dirty="0"/>
          </a:p>
          <a:p>
            <a:pPr lvl="0" algn="just" hangingPunct="0"/>
            <a:r>
              <a:rPr lang="en-US" sz="2600" dirty="0"/>
              <a:t>In Fig. 3, V</a:t>
            </a:r>
            <a:r>
              <a:rPr lang="en-US" sz="2600" baseline="-25000" dirty="0"/>
              <a:t>1</a:t>
            </a:r>
            <a:r>
              <a:rPr lang="en-US" sz="2600" dirty="0"/>
              <a:t> and V</a:t>
            </a:r>
            <a:r>
              <a:rPr lang="en-US" sz="2600" baseline="-25000" dirty="0"/>
              <a:t>2</a:t>
            </a:r>
            <a:r>
              <a:rPr lang="en-US" sz="2600" dirty="0"/>
              <a:t> are vulnerabilities, whereas T</a:t>
            </a:r>
            <a:r>
              <a:rPr lang="en-US" sz="2600" baseline="-25000" dirty="0"/>
              <a:t>1 </a:t>
            </a:r>
            <a:r>
              <a:rPr lang="en-US" sz="2600" dirty="0"/>
              <a:t>and </a:t>
            </a:r>
            <a:r>
              <a:rPr lang="en-US" sz="2600" dirty="0" err="1"/>
              <a:t>T</a:t>
            </a:r>
            <a:r>
              <a:rPr lang="en-US" sz="2600" baseline="-25000" dirty="0" err="1"/>
              <a:t>2</a:t>
            </a:r>
            <a:r>
              <a:rPr lang="en-US" sz="2600" dirty="0"/>
              <a:t> are threats for </a:t>
            </a:r>
            <a:r>
              <a:rPr lang="tr-TR" sz="2600" dirty="0"/>
              <a:t>the </a:t>
            </a:r>
            <a:r>
              <a:rPr lang="en-US" sz="2600" dirty="0"/>
              <a:t>respective vulnerabilities. </a:t>
            </a:r>
            <a:r>
              <a:rPr lang="en-US" sz="2600" dirty="0" err="1"/>
              <a:t>LCM</a:t>
            </a:r>
            <a:r>
              <a:rPr lang="en-US" sz="2600" baseline="-25000" dirty="0" err="1"/>
              <a:t>11</a:t>
            </a:r>
            <a:r>
              <a:rPr lang="en-US" sz="2600" dirty="0"/>
              <a:t> is the lack of </a:t>
            </a:r>
            <a:r>
              <a:rPr lang="tr-TR" sz="2600" dirty="0"/>
              <a:t>a </a:t>
            </a:r>
            <a:r>
              <a:rPr lang="en-US" sz="2600" dirty="0"/>
              <a:t>countermeasure for vulnerability V</a:t>
            </a:r>
            <a:r>
              <a:rPr lang="en-US" sz="2600" baseline="-25000" dirty="0"/>
              <a:t>1</a:t>
            </a:r>
            <a:r>
              <a:rPr lang="en-US" sz="2600" dirty="0"/>
              <a:t> and threat T</a:t>
            </a:r>
            <a:r>
              <a:rPr lang="en-US" sz="2600" baseline="-25000" dirty="0"/>
              <a:t>1</a:t>
            </a:r>
            <a:r>
              <a:rPr lang="en-US" sz="2600" dirty="0"/>
              <a:t>, </a:t>
            </a:r>
            <a:r>
              <a:rPr lang="en-US" sz="2600" dirty="0" err="1"/>
              <a:t>LCM</a:t>
            </a:r>
            <a:r>
              <a:rPr lang="en-US" sz="2600" baseline="-25000" dirty="0" err="1"/>
              <a:t>12</a:t>
            </a:r>
            <a:r>
              <a:rPr lang="en-US" sz="2600" dirty="0"/>
              <a:t> is the lack of </a:t>
            </a:r>
            <a:r>
              <a:rPr lang="tr-TR" sz="2600" dirty="0"/>
              <a:t>a </a:t>
            </a:r>
            <a:r>
              <a:rPr lang="en-US" sz="2600" dirty="0"/>
              <a:t>countermeasure for vulnerability V</a:t>
            </a:r>
            <a:r>
              <a:rPr lang="en-US" sz="2600" baseline="-25000" dirty="0"/>
              <a:t>1,</a:t>
            </a:r>
            <a:r>
              <a:rPr lang="en-US" sz="2600" dirty="0"/>
              <a:t> and threat </a:t>
            </a:r>
            <a:r>
              <a:rPr lang="en-US" sz="2600" dirty="0" err="1"/>
              <a:t>T</a:t>
            </a:r>
            <a:r>
              <a:rPr lang="en-US" sz="2600" baseline="-25000" dirty="0" err="1"/>
              <a:t>2</a:t>
            </a:r>
            <a:r>
              <a:rPr lang="en-US" sz="2600" dirty="0"/>
              <a:t>. </a:t>
            </a:r>
            <a:r>
              <a:rPr lang="en-US" sz="2600" dirty="0" err="1"/>
              <a:t>LCM</a:t>
            </a:r>
            <a:r>
              <a:rPr lang="en-US" sz="2600" baseline="-25000" dirty="0" err="1"/>
              <a:t>21</a:t>
            </a:r>
            <a:r>
              <a:rPr lang="en-US" sz="2600" dirty="0"/>
              <a:t> is the lack of </a:t>
            </a:r>
            <a:r>
              <a:rPr lang="tr-TR" sz="2600" dirty="0"/>
              <a:t>a </a:t>
            </a:r>
            <a:r>
              <a:rPr lang="en-US" sz="2600" dirty="0"/>
              <a:t>countermeasure for vulnerability V</a:t>
            </a:r>
            <a:r>
              <a:rPr lang="en-US" sz="2600" baseline="-25000" dirty="0"/>
              <a:t>2 </a:t>
            </a:r>
            <a:r>
              <a:rPr lang="en-US" sz="2600" dirty="0"/>
              <a:t>and threat T</a:t>
            </a:r>
            <a:r>
              <a:rPr lang="en-US" sz="2600" baseline="-25000" dirty="0"/>
              <a:t>1</a:t>
            </a:r>
            <a:r>
              <a:rPr lang="en-US" sz="2600" dirty="0"/>
              <a:t>, whereas </a:t>
            </a:r>
            <a:r>
              <a:rPr lang="en-US" sz="2600" dirty="0" err="1"/>
              <a:t>LCM</a:t>
            </a:r>
            <a:r>
              <a:rPr lang="en-US" sz="2600" baseline="-25000" dirty="0" err="1"/>
              <a:t>22</a:t>
            </a:r>
            <a:r>
              <a:rPr lang="en-US" sz="2600" dirty="0"/>
              <a:t> is the lack of </a:t>
            </a:r>
            <a:r>
              <a:rPr lang="tr-TR" sz="2600" dirty="0"/>
              <a:t>a </a:t>
            </a:r>
            <a:r>
              <a:rPr lang="en-US" sz="2600" dirty="0"/>
              <a:t>countermeasure for vulnerability V</a:t>
            </a:r>
            <a:r>
              <a:rPr lang="en-US" sz="2600" baseline="-25000" dirty="0"/>
              <a:t>2</a:t>
            </a:r>
            <a:r>
              <a:rPr lang="en-US" sz="2600" dirty="0"/>
              <a:t> and threat </a:t>
            </a:r>
            <a:r>
              <a:rPr lang="en-US" sz="2600" dirty="0" err="1"/>
              <a:t>T</a:t>
            </a:r>
            <a:r>
              <a:rPr lang="en-US" sz="2600" baseline="-25000" dirty="0" err="1"/>
              <a:t>2</a:t>
            </a:r>
            <a:r>
              <a:rPr lang="en-US" sz="2600" dirty="0"/>
              <a:t>. </a:t>
            </a:r>
            <a:r>
              <a:rPr lang="en-US" sz="2600" dirty="0" err="1"/>
              <a:t>Eqs</a:t>
            </a:r>
            <a:r>
              <a:rPr lang="en-US" sz="2600" dirty="0"/>
              <a:t>. (1)–(4) summarize the contents of Figs. 1–3 from input to output. </a:t>
            </a:r>
            <a:endParaRPr lang="tr-TR" sz="2600" dirty="0"/>
          </a:p>
          <a:p>
            <a:pPr lvl="0" algn="just" hangingPunct="0"/>
            <a:endParaRPr lang="tr-TR" sz="2000" dirty="0"/>
          </a:p>
          <a:p>
            <a:pPr marL="0" indent="0" algn="just"/>
            <a:endParaRPr lang="tr-TR" sz="1800" b="1"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1926835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866692" y="208230"/>
            <a:ext cx="10352687" cy="579421"/>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highlight>
                  <a:srgbClr val="FFFF00"/>
                </a:highlight>
              </a:rPr>
              <a:t>IV.  </a:t>
            </a:r>
            <a:r>
              <a:rPr lang="en-US" sz="3200" b="1" cap="small" dirty="0">
                <a:highlight>
                  <a:srgbClr val="FFFF00"/>
                </a:highlight>
              </a:rPr>
              <a:t>Methodology (6)</a:t>
            </a:r>
            <a:endParaRPr lang="en-US" sz="2800" dirty="0"/>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11045" y="660903"/>
            <a:ext cx="12055899" cy="6509442"/>
          </a:xfrm>
          <a:prstGeom prst="rect">
            <a:avLst/>
          </a:prstGeom>
        </p:spPr>
        <p:txBody>
          <a:bodyPr spcFirstLastPara="1" wrap="square" lIns="121900" tIns="121900" rIns="121900" bIns="121900" anchor="t" anchorCtr="0">
            <a:noAutofit/>
          </a:bodyPr>
          <a:lstStyle/>
          <a:p>
            <a:pPr lvl="0" algn="just" hangingPunct="0"/>
            <a:r>
              <a:rPr lang="en-US" sz="2800" dirty="0"/>
              <a:t>If malicious attacks are recorded, one needs to come up with a ratio of failed attacks and a ratio of successful attacks. Out of many such attempts, the number of penetrating attacks will yield the estimate for the risk ratio of LCM. One can then trace the root cause to the threat level retrospectively from the outcomes in the tree diagram. Let us imagine that the Anti-Virus (AV) software does not catch the hazard, and a virus attack occurs to reveal the threat exactly. </a:t>
            </a:r>
          </a:p>
          <a:p>
            <a:pPr lvl="0" algn="just" hangingPunct="0"/>
            <a:endParaRPr lang="en-US" sz="2800" dirty="0"/>
          </a:p>
          <a:p>
            <a:pPr lvl="0" algn="just" hangingPunct="0"/>
            <a:r>
              <a:rPr lang="en-US" sz="2800" dirty="0"/>
              <a:t>As a result of this attack, whose root threat is known</a:t>
            </a:r>
            <a:r>
              <a:rPr lang="tr-TR" sz="2800" dirty="0"/>
              <a:t>,</a:t>
            </a:r>
            <a:r>
              <a:rPr lang="en-US" sz="2800" dirty="0"/>
              <a:t> the e-mail system may be disabled. Then, the vulnerability comes from the e-mail asset itself. This way, one completes the line of attack on the tree diagram as in Fig. 3. The following Eq. (1) computes the RR for each activity in Fig. 3 related to each leg [1, 4, 5, 14] where k (=criticality) varies between 0 and 1. </a:t>
            </a:r>
            <a:r>
              <a:rPr lang="tr-TR" sz="2800" dirty="0"/>
              <a:t>The fundamental</a:t>
            </a:r>
            <a:r>
              <a:rPr lang="en-US" sz="2800" dirty="0"/>
              <a:t> equations are as follows:</a:t>
            </a:r>
          </a:p>
          <a:p>
            <a:pPr marL="0" indent="0" algn="just"/>
            <a:endParaRPr lang="tr-TR" sz="1800" b="1"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80432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E490392C-6CDF-D06F-A7A3-4DE50BFA01CF}"/>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8A7035EA-6E7C-F99D-0053-CF5D74221B1A}"/>
              </a:ext>
            </a:extLst>
          </p:cNvPr>
          <p:cNvSpPr txBox="1">
            <a:spLocks noGrp="1"/>
          </p:cNvSpPr>
          <p:nvPr>
            <p:ph type="title"/>
          </p:nvPr>
        </p:nvSpPr>
        <p:spPr>
          <a:xfrm>
            <a:off x="950966" y="593366"/>
            <a:ext cx="10268413" cy="683641"/>
          </a:xfrm>
          <a:prstGeom prst="rect">
            <a:avLst/>
          </a:prstGeom>
        </p:spPr>
        <p:txBody>
          <a:bodyPr spcFirstLastPara="1" wrap="square" lIns="121900" tIns="121900" rIns="121900" bIns="121900" anchor="t" anchorCtr="0">
            <a:noAutofit/>
          </a:bodyPr>
          <a:lstStyle/>
          <a:p>
            <a:r>
              <a:rPr lang="en-US" sz="3200" dirty="0">
                <a:solidFill>
                  <a:srgbClr val="FF0000"/>
                </a:solidFill>
              </a:rPr>
              <a:t>IV.</a:t>
            </a:r>
            <a:r>
              <a:rPr lang="en-US" sz="3200" dirty="0">
                <a:solidFill>
                  <a:srgbClr val="FF0000"/>
                </a:solidFill>
                <a:highlight>
                  <a:srgbClr val="FFFF00"/>
                </a:highlight>
              </a:rPr>
              <a:t>  </a:t>
            </a:r>
            <a:r>
              <a:rPr lang="it-IT" sz="3200" b="1" dirty="0">
                <a:highlight>
                  <a:srgbClr val="FFFF00"/>
                </a:highlight>
              </a:rPr>
              <a:t>YÖNTEMBİLİM</a:t>
            </a:r>
            <a:r>
              <a:rPr lang="en-US" sz="3200" dirty="0">
                <a:highlight>
                  <a:srgbClr val="FFFF00"/>
                </a:highlight>
              </a:rPr>
              <a:t> </a:t>
            </a:r>
            <a:r>
              <a:rPr lang="en-US" sz="3200" b="1" cap="small" dirty="0">
                <a:highlight>
                  <a:srgbClr val="FFFF00"/>
                </a:highlight>
              </a:rPr>
              <a:t>(1)</a:t>
            </a:r>
            <a:br>
              <a:rPr lang="en-US" sz="3200" b="1" cap="small" dirty="0">
                <a:highlight>
                  <a:srgbClr val="FFFF00"/>
                </a:highlight>
              </a:rPr>
            </a:br>
            <a:endParaRPr lang="en-US" sz="3200" dirty="0">
              <a:highlight>
                <a:srgbClr val="FFFF00"/>
              </a:highlight>
            </a:endParaRPr>
          </a:p>
        </p:txBody>
      </p:sp>
      <p:sp>
        <p:nvSpPr>
          <p:cNvPr id="12" name="Google Shape;284;p40">
            <a:extLst>
              <a:ext uri="{FF2B5EF4-FFF2-40B4-BE49-F238E27FC236}">
                <a16:creationId xmlns:a16="http://schemas.microsoft.com/office/drawing/2014/main" id="{9D6FF891-5399-624E-E5C5-53379ECE9C36}"/>
              </a:ext>
            </a:extLst>
          </p:cNvPr>
          <p:cNvSpPr txBox="1">
            <a:spLocks noGrp="1"/>
          </p:cNvSpPr>
          <p:nvPr>
            <p:ph type="subTitle" idx="1"/>
          </p:nvPr>
        </p:nvSpPr>
        <p:spPr>
          <a:xfrm>
            <a:off x="204952" y="1122631"/>
            <a:ext cx="11650717" cy="5604094"/>
          </a:xfrm>
          <a:prstGeom prst="rect">
            <a:avLst/>
          </a:prstGeom>
        </p:spPr>
        <p:txBody>
          <a:bodyPr spcFirstLastPara="1" wrap="square" lIns="121900" tIns="121900" rIns="121900" bIns="121900" anchor="t" anchorCtr="0">
            <a:noAutofit/>
          </a:bodyPr>
          <a:lstStyle/>
          <a:p>
            <a:r>
              <a:rPr lang="it-IT" sz="2000" dirty="0"/>
              <a:t>Kapsamlı bir yöntembilimden önce, amaçlara nasıl ulaşılacağı yönünde kimi temelleri incelemek gerekir.</a:t>
            </a:r>
            <a:endParaRPr lang="en-US" sz="2000" dirty="0"/>
          </a:p>
          <a:p>
            <a:pPr algn="l"/>
            <a:endParaRPr lang="tr-TR" sz="2000" b="1" dirty="0"/>
          </a:p>
          <a:p>
            <a:pPr algn="l"/>
            <a:r>
              <a:rPr lang="it-IT" sz="2000" b="1" dirty="0"/>
              <a:t>Ulusal Güvenlik Açığı Veritabanı (NVD) Açıklamaları</a:t>
            </a:r>
            <a:endParaRPr lang="en-US" sz="2000" dirty="0"/>
          </a:p>
          <a:p>
            <a:pPr algn="just"/>
            <a:r>
              <a:rPr lang="it-IT" sz="2000" dirty="0"/>
              <a:t> NVD (Ulusal K</a:t>
            </a:r>
            <a:r>
              <a:rPr lang="tr-TR" sz="2000" dirty="0"/>
              <a:t>ırılganlık  Veritabanı) G</a:t>
            </a:r>
            <a:r>
              <a:rPr lang="it-IT" sz="2000" dirty="0"/>
              <a:t>üvenlik İçeriği Otomasyon Protokolü (SCAP) kullanılarak sunulan standartlara dayalı güvenlik açığı yönetimi veritabanlarının ABD hükümeti deposudur. Bu veriler, güvenlik açığı yönetimi, güvenlik ölçümü ve uyumluluğun otomasyonunu sağlar. NVD, güvenlik kontrol listelerinin veritabanlarını, güvenlikle ilgili yazılım kusurlarını, yanlış yapılandırmaları, ürün adlarını ve etki ölçümlerini içerir [28]. Özellikle NVD, tüm Ortak Güvenlik Açıkları ve Maruz </a:t>
            </a:r>
            <a:r>
              <a:rPr lang="tr-TR" sz="2000" dirty="0"/>
              <a:t>Kalmalar (Karşıkarşıya)</a:t>
            </a:r>
            <a:r>
              <a:rPr lang="it-IT" sz="2000" dirty="0"/>
              <a:t> (CVE) için Ortak Güvenlik Açığı Puanlama Sistemi (CVSS) sürüm standartlarını desteklemektedir [27-30]. NVD, doğuştan gelen güvenlik açığı özelliklerini temsil eden CVSS taban puanları sağlar. </a:t>
            </a:r>
            <a:endParaRPr lang="tr-TR" sz="2000" dirty="0"/>
          </a:p>
          <a:p>
            <a:pPr algn="just"/>
            <a:endParaRPr lang="tr-TR" sz="2000" dirty="0"/>
          </a:p>
          <a:p>
            <a:pPr algn="just"/>
            <a:r>
              <a:rPr lang="it-IT" sz="2000" dirty="0"/>
              <a:t>Şu anda, güvenlik açığının dışındaki olaylar nedeniyle zaman içinde değişen geçici puanlar sağlamamaktadır. Bununla birlikte, NVD, geçici veriler eklemenize ve hatta güvenlik açığının bir kuruluş üzerindeki etkisini yansıtacak şekilde özelleştirilmiş çevresel puanları hesaplamanıza olanak tanıyan bir CVSS puan hesaplayıcısı sağlar [27]. Bu hesap makinesi, Federal Bilgi İşleme Standartları (FIPS) sistem derecelendirmelerine dayalı olarak güvenlik açığı etki puanlarını özelleştirmek için ABD devlet kurumlarına destek içerir. Okuyucunun bu güvenlik açıklarının neden oluştuğu ve ne yapılması gerektiği hakkında bir fikir edinmesine yardımcı olabilir. </a:t>
            </a:r>
            <a:r>
              <a:rPr lang="fr-FR" sz="2000" dirty="0" err="1"/>
              <a:t>İşte</a:t>
            </a:r>
            <a:r>
              <a:rPr lang="fr-FR" sz="2000" dirty="0"/>
              <a:t> temel incelemeler: </a:t>
            </a:r>
            <a:endParaRPr lang="en-US" sz="2000" dirty="0"/>
          </a:p>
          <a:p>
            <a:pPr marL="0" indent="0" algn="just">
              <a:buNone/>
            </a:pPr>
            <a:endParaRPr lang="tr-TR" sz="2000" b="1" dirty="0">
              <a:solidFill>
                <a:srgbClr val="00B0F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95897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593367"/>
            <a:ext cx="10548407" cy="604812"/>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highlight>
                  <a:srgbClr val="FFFF00"/>
                </a:highlight>
              </a:rPr>
              <a:t>IV.  </a:t>
            </a:r>
            <a:r>
              <a:rPr lang="tr-TR" sz="3200" b="1" cap="small" dirty="0">
                <a:highlight>
                  <a:srgbClr val="FFFF00"/>
                </a:highlight>
              </a:rPr>
              <a:t>yöntembilim</a:t>
            </a:r>
            <a:r>
              <a:rPr lang="en-US" sz="3200" b="1" cap="small" dirty="0">
                <a:highlight>
                  <a:srgbClr val="FFFF00"/>
                </a:highlight>
              </a:rPr>
              <a:t> (</a:t>
            </a:r>
            <a:r>
              <a:rPr lang="tr-TR" sz="3200" b="1" cap="small" dirty="0">
                <a:highlight>
                  <a:srgbClr val="FFFF00"/>
                </a:highlight>
              </a:rPr>
              <a:t>2</a:t>
            </a:r>
            <a:r>
              <a:rPr lang="en-US" sz="3200" b="1" cap="small" dirty="0">
                <a:highlight>
                  <a:srgbClr val="FFFF00"/>
                </a:highlight>
              </a:rPr>
              <a:t>)</a:t>
            </a:r>
            <a:endParaRPr lang="en-US" sz="3200" dirty="0">
              <a:highlight>
                <a:srgbClr val="FFFF00"/>
              </a:highlight>
            </a:endParaRPr>
          </a:p>
        </p:txBody>
      </p:sp>
      <mc:AlternateContent xmlns:mc="http://schemas.openxmlformats.org/markup-compatibility/2006" xmlns:a14="http://schemas.microsoft.com/office/drawing/2010/main">
        <mc:Choice Requires="a14">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409903" y="1198179"/>
                <a:ext cx="11461531" cy="5066454"/>
              </a:xfrm>
              <a:prstGeom prst="rect">
                <a:avLst/>
              </a:prstGeom>
            </p:spPr>
            <p:txBody>
              <a:bodyPr spcFirstLastPara="1" wrap="square" lIns="121900" tIns="121900" rIns="121900" bIns="121900" anchor="t" anchorCtr="0">
                <a:noAutofit/>
              </a:bodyPr>
              <a:lstStyle/>
              <a:p>
                <a:r>
                  <a:rPr lang="en-US" dirty="0" err="1"/>
                  <a:t>RR</a:t>
                </a:r>
                <a:r>
                  <a:rPr lang="en-US" baseline="-25000" dirty="0" err="1"/>
                  <a:t>i,j</a:t>
                </a:r>
                <a:r>
                  <a:rPr lang="en-US" dirty="0"/>
                  <a:t> = P(V</a:t>
                </a:r>
                <a:r>
                  <a:rPr lang="en-US" baseline="-25000" dirty="0"/>
                  <a:t>i</a:t>
                </a:r>
                <a:r>
                  <a:rPr lang="en-US" dirty="0"/>
                  <a:t>) × P(</a:t>
                </a:r>
                <a:r>
                  <a:rPr lang="en-US" dirty="0" err="1"/>
                  <a:t>T</a:t>
                </a:r>
                <a:r>
                  <a:rPr lang="en-US" baseline="-25000" dirty="0" err="1"/>
                  <a:t>j</a:t>
                </a:r>
                <a:r>
                  <a:rPr lang="en-US" dirty="0"/>
                  <a:t> |V</a:t>
                </a:r>
                <a:r>
                  <a:rPr lang="en-US" baseline="-25000" dirty="0"/>
                  <a:t>i</a:t>
                </a:r>
                <a:r>
                  <a:rPr lang="en-US" dirty="0"/>
                  <a:t>) × </a:t>
                </a:r>
                <a:r>
                  <a:rPr lang="en-US" dirty="0" err="1"/>
                  <a:t>LCM</a:t>
                </a:r>
                <a:r>
                  <a:rPr lang="en-US" baseline="-25000" dirty="0" err="1"/>
                  <a:t>i,j</a:t>
                </a:r>
                <a:r>
                  <a:rPr lang="en-US" baseline="-25000" dirty="0"/>
                  <a:t> </a:t>
                </a:r>
                <a:r>
                  <a:rPr lang="en-US" dirty="0"/>
                  <a:t>	(1)</a:t>
                </a:r>
              </a:p>
              <a:p>
                <a:pPr hangingPunct="0"/>
                <a:r>
                  <a:rPr lang="en-US" dirty="0"/>
                  <a:t>Covering all legs in Fig. 3, RRs (0 &lt; RR &lt; 1) sum to Total Residual Risk (TRR), (0 &lt; TRR &lt; 1), as in Fig. 2. FR=Final Risk, CC=Capital Cost and ECL=Expected Cost of Loss follows:</a:t>
                </a:r>
              </a:p>
              <a:p>
                <a:r>
                  <a:rPr lang="en-US" dirty="0"/>
                  <a:t>	</a:t>
                </a:r>
                <a:r>
                  <a:rPr lang="de-DE" dirty="0"/>
                  <a:t>FR = TRR × k 	(2) </a:t>
                </a:r>
                <a:endParaRPr lang="en-US" dirty="0"/>
              </a:p>
              <a:p>
                <a:pPr hangingPunct="0"/>
                <a:r>
                  <a:rPr lang="de-DE" dirty="0"/>
                  <a:t>	ECL = FR × CC 	(3)</a:t>
                </a:r>
              </a:p>
              <a:p>
                <a:pPr hangingPunct="0"/>
                <a:r>
                  <a:rPr lang="en-US" dirty="0"/>
                  <a:t>P(V</a:t>
                </a:r>
                <a:r>
                  <a:rPr lang="en-US" baseline="-25000" dirty="0"/>
                  <a:t>i</a:t>
                </a:r>
                <a:r>
                  <a:rPr lang="en-US" dirty="0"/>
                  <a:t>) is the probability of vulnerability V</a:t>
                </a:r>
                <a:r>
                  <a:rPr lang="en-US" baseline="-25000" dirty="0"/>
                  <a:t>i</a:t>
                </a:r>
                <a:r>
                  <a:rPr lang="en-US" dirty="0"/>
                  <a:t>. The conditional probability of the threat, </a:t>
                </a:r>
                <a:r>
                  <a:rPr lang="en-US" dirty="0" err="1"/>
                  <a:t>T</a:t>
                </a:r>
                <a:r>
                  <a:rPr lang="en-US" baseline="-25000" dirty="0" err="1"/>
                  <a:t>j</a:t>
                </a:r>
                <a:r>
                  <a:rPr lang="en-US" baseline="-25000" dirty="0"/>
                  <a:t>,</a:t>
                </a:r>
                <a:r>
                  <a:rPr lang="en-US" dirty="0"/>
                  <a:t> given V</a:t>
                </a:r>
                <a:r>
                  <a:rPr lang="en-US" baseline="-25000" dirty="0"/>
                  <a:t>i</a:t>
                </a:r>
                <a:r>
                  <a:rPr lang="en-US" dirty="0"/>
                  <a:t>, is P (</a:t>
                </a:r>
                <a:r>
                  <a:rPr lang="en-US" dirty="0" err="1"/>
                  <a:t>T</a:t>
                </a:r>
                <a:r>
                  <a:rPr lang="en-US" baseline="-25000" dirty="0" err="1"/>
                  <a:t>j</a:t>
                </a:r>
                <a:r>
                  <a:rPr lang="en-US" dirty="0"/>
                  <a:t> |V</a:t>
                </a:r>
                <a:r>
                  <a:rPr lang="en-US" baseline="-25000" dirty="0"/>
                  <a:t>i</a:t>
                </a:r>
                <a:r>
                  <a:rPr lang="en-US" dirty="0"/>
                  <a:t>). </a:t>
                </a:r>
              </a:p>
              <a:p>
                <a:pPr hangingPunct="0"/>
                <a:r>
                  <a:rPr lang="en-US" dirty="0"/>
                  <a:t>FR is the Final Risk. The TRR is calculated using Eq. </a:t>
                </a:r>
                <a:r>
                  <a:rPr lang="de-DE" dirty="0"/>
                  <a:t>(4).</a:t>
                </a:r>
                <a:endParaRPr lang="en-US" dirty="0"/>
              </a:p>
              <a:p>
                <a:r>
                  <a:rPr lang="de-DE" dirty="0"/>
                  <a:t>	TRR</a:t>
                </a:r>
                <a:r>
                  <a:rPr lang="de-DE" b="1" dirty="0"/>
                  <a:t> = </a:t>
                </a:r>
                <a14:m>
                  <m:oMath xmlns:m="http://schemas.openxmlformats.org/officeDocument/2006/math">
                    <m:nary>
                      <m:naryPr>
                        <m:chr m:val="∑"/>
                        <m:limLoc m:val="undOvr"/>
                        <m:ctrlPr>
                          <a:rPr lang="en-US" i="1">
                            <a:latin typeface="Cambria Math" panose="02040503050406030204" pitchFamily="18" charset="0"/>
                          </a:rPr>
                        </m:ctrlPr>
                      </m:naryPr>
                      <m:sub>
                        <m:r>
                          <a:rPr lang="de-DE" i="1">
                            <a:latin typeface="Cambria Math" panose="02040503050406030204" pitchFamily="18" charset="0"/>
                          </a:rPr>
                          <m:t>𝑖</m:t>
                        </m:r>
                      </m:sub>
                      <m:sup>
                        <m:r>
                          <a:rPr lang="de-DE" i="1">
                            <a:latin typeface="Cambria Math" panose="02040503050406030204" pitchFamily="18" charset="0"/>
                          </a:rPr>
                          <m:t>𝑛</m:t>
                        </m:r>
                        <m:r>
                          <a:rPr lang="de-DE" i="1">
                            <a:latin typeface="Cambria Math" panose="02040503050406030204" pitchFamily="18" charset="0"/>
                          </a:rPr>
                          <m:t> </m:t>
                        </m:r>
                      </m:sup>
                      <m:e>
                        <m:nary>
                          <m:naryPr>
                            <m:chr m:val="∑"/>
                            <m:limLoc m:val="undOvr"/>
                            <m:ctrlPr>
                              <a:rPr lang="en-US" i="1">
                                <a:latin typeface="Cambria Math" panose="02040503050406030204" pitchFamily="18" charset="0"/>
                              </a:rPr>
                            </m:ctrlPr>
                          </m:naryPr>
                          <m:sub>
                            <m:r>
                              <a:rPr lang="de-DE" i="1">
                                <a:latin typeface="Cambria Math" panose="02040503050406030204" pitchFamily="18" charset="0"/>
                              </a:rPr>
                              <m:t>𝑗</m:t>
                            </m:r>
                          </m:sub>
                          <m:sup>
                            <m:r>
                              <a:rPr lang="de-DE" i="1">
                                <a:latin typeface="Cambria Math" panose="02040503050406030204" pitchFamily="18" charset="0"/>
                              </a:rPr>
                              <m:t>𝑛</m:t>
                            </m:r>
                          </m:sup>
                          <m:e>
                            <m:r>
                              <a:rPr lang="en-US">
                                <a:latin typeface="Cambria Math" panose="02040503050406030204" pitchFamily="18" charset="0"/>
                              </a:rPr>
                              <m:t> </m:t>
                            </m:r>
                            <m:sSub>
                              <m:sSubPr>
                                <m:ctrlPr>
                                  <a:rPr lang="en-US" i="1">
                                    <a:latin typeface="Cambria Math" panose="02040503050406030204" pitchFamily="18" charset="0"/>
                                  </a:rPr>
                                </m:ctrlPr>
                              </m:sSubPr>
                              <m:e>
                                <m:r>
                                  <m:rPr>
                                    <m:sty m:val="p"/>
                                  </m:rPr>
                                  <a:rPr lang="de-DE">
                                    <a:latin typeface="Cambria Math" panose="02040503050406030204" pitchFamily="18" charset="0"/>
                                  </a:rPr>
                                  <m:t>RR</m:t>
                                </m:r>
                              </m:e>
                              <m:sub>
                                <m:r>
                                  <m:rPr>
                                    <m:sty m:val="p"/>
                                  </m:rPr>
                                  <a:rPr lang="de-DE" baseline="-25000">
                                    <a:latin typeface="Cambria Math" panose="02040503050406030204" pitchFamily="18" charset="0"/>
                                  </a:rPr>
                                  <m:t>i</m:t>
                                </m:r>
                                <m:r>
                                  <a:rPr lang="de-DE" baseline="-25000">
                                    <a:latin typeface="Cambria Math" panose="02040503050406030204" pitchFamily="18" charset="0"/>
                                  </a:rPr>
                                  <m:t>,</m:t>
                                </m:r>
                                <m:r>
                                  <m:rPr>
                                    <m:sty m:val="p"/>
                                  </m:rPr>
                                  <a:rPr lang="de-DE" baseline="-25000">
                                    <a:latin typeface="Cambria Math" panose="02040503050406030204" pitchFamily="18" charset="0"/>
                                  </a:rPr>
                                  <m:t>j</m:t>
                                </m:r>
                              </m:sub>
                            </m:sSub>
                            <m:r>
                              <a:rPr lang="de-DE">
                                <a:latin typeface="Cambria Math" panose="02040503050406030204" pitchFamily="18" charset="0"/>
                              </a:rPr>
                              <m:t> </m:t>
                            </m:r>
                          </m:e>
                        </m:nary>
                      </m:e>
                    </m:nary>
                  </m:oMath>
                </a14:m>
                <a:r>
                  <a:rPr lang="de-DE" b="1" dirty="0"/>
                  <a:t>	</a:t>
                </a:r>
                <a:r>
                  <a:rPr lang="de-DE" dirty="0"/>
                  <a:t>(4)</a:t>
                </a:r>
                <a:endParaRPr lang="en-US" dirty="0"/>
              </a:p>
              <a:p>
                <a:pPr hangingPunct="0"/>
                <a:r>
                  <a:rPr lang="en-US" dirty="0"/>
                  <a:t>Note that the </a:t>
                </a:r>
                <a:r>
                  <a:rPr lang="en-US" dirty="0" err="1"/>
                  <a:t>TNRR</a:t>
                </a:r>
                <a:r>
                  <a:rPr lang="en-US" dirty="0"/>
                  <a:t> (Total Non-Residual Risk) = 1 </a:t>
                </a:r>
                <a:r>
                  <a:rPr lang="en-US" dirty="0">
                    <a:sym typeface="Symbol" panose="05050102010706020507" pitchFamily="18" charset="2"/>
                  </a:rPr>
                  <a:t></a:t>
                </a:r>
                <a:r>
                  <a:rPr lang="en-US" dirty="0"/>
                  <a:t> TRR.</a:t>
                </a:r>
              </a:p>
              <a:p>
                <a:pPr marL="0" indent="0" algn="just"/>
                <a:endParaRPr lang="tr-TR" sz="1000" dirty="0"/>
              </a:p>
            </p:txBody>
          </p:sp>
        </mc:Choice>
        <mc:Fallback xmlns="">
          <p:sp>
            <p:nvSpPr>
              <p:cNvPr id="12" name="Google Shape;284;p40">
                <a:extLst>
                  <a:ext uri="{FF2B5EF4-FFF2-40B4-BE49-F238E27FC236}">
                    <a16:creationId xmlns:a16="http://schemas.microsoft.com/office/drawing/2014/main" id="{D41CA02B-B0BA-4379-AC3D-D8A52A5BF178}"/>
                  </a:ext>
                </a:extLst>
              </p:cNvPr>
              <p:cNvSpPr txBox="1">
                <a:spLocks noGrp="1" noRot="1" noChangeAspect="1" noMove="1" noResize="1" noEditPoints="1" noAdjustHandles="1" noChangeArrowheads="1" noChangeShapeType="1" noTextEdit="1"/>
              </p:cNvSpPr>
              <p:nvPr>
                <p:ph type="subTitle" idx="1"/>
              </p:nvPr>
            </p:nvSpPr>
            <p:spPr>
              <a:xfrm>
                <a:off x="409903" y="1198179"/>
                <a:ext cx="11461531" cy="5066454"/>
              </a:xfrm>
              <a:prstGeom prst="rect">
                <a:avLst/>
              </a:prstGeom>
              <a:blipFill>
                <a:blip r:embed="rId3"/>
                <a:stretch>
                  <a:fillRect l="-319" r="-904"/>
                </a:stretch>
              </a:blipFill>
            </p:spPr>
            <p:txBody>
              <a:bodyPr/>
              <a:lstStyle/>
              <a:p>
                <a:r>
                  <a:rPr lang="en-US">
                    <a:noFill/>
                  </a:rPr>
                  <a:t> </a:t>
                </a:r>
              </a:p>
            </p:txBody>
          </p:sp>
        </mc:Fallback>
      </mc:AlternateContent>
    </p:spTree>
    <p:extLst>
      <p:ext uri="{BB962C8B-B14F-4D97-AF65-F5344CB8AC3E}">
        <p14:creationId xmlns:p14="http://schemas.microsoft.com/office/powerpoint/2010/main" val="4222371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6051F540-A54C-9A5F-ECFC-3622381669EA}"/>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072F6A5E-4D97-C1D6-9CF0-800458F3761D}"/>
              </a:ext>
            </a:extLst>
          </p:cNvPr>
          <p:cNvSpPr txBox="1">
            <a:spLocks noGrp="1"/>
          </p:cNvSpPr>
          <p:nvPr>
            <p:ph type="title"/>
          </p:nvPr>
        </p:nvSpPr>
        <p:spPr>
          <a:xfrm>
            <a:off x="950966" y="593367"/>
            <a:ext cx="10548407" cy="604812"/>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highlight>
                  <a:srgbClr val="FFFF00"/>
                </a:highlight>
              </a:rPr>
              <a:t>IV. </a:t>
            </a:r>
            <a:r>
              <a:rPr lang="tr-TR" sz="3200" b="1" cap="small" dirty="0">
                <a:highlight>
                  <a:srgbClr val="FFFF00"/>
                </a:highlight>
              </a:rPr>
              <a:t>yöntembilim</a:t>
            </a:r>
            <a:r>
              <a:rPr lang="en-US" sz="3200" b="1" cap="small" dirty="0">
                <a:highlight>
                  <a:srgbClr val="FFFF00"/>
                </a:highlight>
              </a:rPr>
              <a:t> (</a:t>
            </a:r>
            <a:r>
              <a:rPr lang="tr-TR" sz="3200" b="1" cap="small" dirty="0">
                <a:highlight>
                  <a:srgbClr val="FFFF00"/>
                </a:highlight>
              </a:rPr>
              <a:t>3</a:t>
            </a:r>
            <a:r>
              <a:rPr lang="en-US" sz="3200" b="1" cap="small" dirty="0">
                <a:highlight>
                  <a:srgbClr val="FFFF00"/>
                </a:highlight>
              </a:rPr>
              <a:t>)</a:t>
            </a:r>
            <a:endParaRPr lang="en-US" sz="3200" dirty="0">
              <a:highlight>
                <a:srgbClr val="FFFF00"/>
              </a:highlight>
            </a:endParaRPr>
          </a:p>
        </p:txBody>
      </p:sp>
      <p:sp>
        <p:nvSpPr>
          <p:cNvPr id="2" name="Rectangle 2">
            <a:extLst>
              <a:ext uri="{FF2B5EF4-FFF2-40B4-BE49-F238E27FC236}">
                <a16:creationId xmlns:a16="http://schemas.microsoft.com/office/drawing/2014/main" id="{5988FEB8-5A3E-FFB4-7CA4-64DF4B07B5D0}"/>
              </a:ext>
            </a:extLst>
          </p:cNvPr>
          <p:cNvSpPr>
            <a:spLocks noChangeArrowheads="1"/>
          </p:cNvSpPr>
          <p:nvPr/>
        </p:nvSpPr>
        <p:spPr bwMode="auto">
          <a:xfrm>
            <a:off x="6796688" y="0"/>
            <a:ext cx="5395311"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49" name="Picture 1" descr="Risk Formula_01">
            <a:extLst>
              <a:ext uri="{FF2B5EF4-FFF2-40B4-BE49-F238E27FC236}">
                <a16:creationId xmlns:a16="http://schemas.microsoft.com/office/drawing/2014/main" id="{BE33E1BD-94D4-4B0B-ACAC-6C17F72A7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1861" y="457200"/>
            <a:ext cx="2680139" cy="191844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7108D0F-5EA8-AB62-EC2F-511ECA95E4D7}"/>
              </a:ext>
            </a:extLst>
          </p:cNvPr>
          <p:cNvSpPr txBox="1"/>
          <p:nvPr/>
        </p:nvSpPr>
        <p:spPr>
          <a:xfrm>
            <a:off x="698269" y="2148728"/>
            <a:ext cx="5780542" cy="646331"/>
          </a:xfrm>
          <a:prstGeom prst="rect">
            <a:avLst/>
          </a:prstGeom>
          <a:noFill/>
        </p:spPr>
        <p:txBody>
          <a:bodyPr wrap="square">
            <a:spAutoFit/>
          </a:bodyPr>
          <a:lstStyle/>
          <a:p>
            <a:pPr marL="0" marR="0" algn="ctr">
              <a:buNone/>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Fig. 1. The link between Likelihood, Impact, and Risk.</a:t>
            </a:r>
            <a:endParaRPr lang="en-US" sz="18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2052" name="Picture 23969">
            <a:extLst>
              <a:ext uri="{FF2B5EF4-FFF2-40B4-BE49-F238E27FC236}">
                <a16:creationId xmlns:a16="http://schemas.microsoft.com/office/drawing/2014/main" id="{02532A17-3BCC-28CB-091B-D78543A02A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3287" y="3250468"/>
            <a:ext cx="5115524" cy="19431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CB2B508-D3A3-9331-D7C8-34642842440F}"/>
              </a:ext>
            </a:extLst>
          </p:cNvPr>
          <p:cNvSpPr txBox="1"/>
          <p:nvPr/>
        </p:nvSpPr>
        <p:spPr>
          <a:xfrm>
            <a:off x="418951" y="3109991"/>
            <a:ext cx="6181354" cy="2862322"/>
          </a:xfrm>
          <a:prstGeom prst="rect">
            <a:avLst/>
          </a:prstGeom>
          <a:noFill/>
        </p:spPr>
        <p:txBody>
          <a:bodyPr wrap="square">
            <a:spAutoFit/>
          </a:bodyPr>
          <a:lstStyle/>
          <a:p>
            <a:pPr marL="0" marR="0" algn="ctr">
              <a:buNone/>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Fig. 2. Quantitative security risk model of the probabilistic and deterministic input data and output solutions.</a:t>
            </a:r>
            <a:endParaRPr lang="en-US" sz="18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pic>
        <p:nvPicPr>
          <p:cNvPr id="14" name="Picture 13">
            <a:extLst>
              <a:ext uri="{FF2B5EF4-FFF2-40B4-BE49-F238E27FC236}">
                <a16:creationId xmlns:a16="http://schemas.microsoft.com/office/drawing/2014/main" id="{5EC06F58-B0E4-856A-795B-7FDF35F5DA2C}"/>
              </a:ext>
            </a:extLst>
          </p:cNvPr>
          <p:cNvPicPr>
            <a:picLocks noChangeAspect="1"/>
          </p:cNvPicPr>
          <p:nvPr/>
        </p:nvPicPr>
        <p:blipFill>
          <a:blip r:embed="rId5" cstate="print">
            <a:extLst>
              <a:ext uri="{BEBA8EAE-BF5A-486C-A8C5-ECC9F3942E4B}">
                <a14:imgProps xmlns:a14="http://schemas.microsoft.com/office/drawing/2010/main">
                  <a14:imgLayer r:embed="rId6">
                    <a14:imgEffect>
                      <a14:sharpenSoften amount="25000"/>
                    </a14:imgEffect>
                    <a14:imgEffect>
                      <a14:colorTemperature colorTemp="64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6949440" y="1596044"/>
            <a:ext cx="3740727" cy="3671021"/>
          </a:xfrm>
          <a:prstGeom prst="rect">
            <a:avLst/>
          </a:prstGeom>
          <a:noFill/>
          <a:ln>
            <a:noFill/>
          </a:ln>
        </p:spPr>
      </p:pic>
      <p:sp>
        <p:nvSpPr>
          <p:cNvPr id="16" name="TextBox 15">
            <a:extLst>
              <a:ext uri="{FF2B5EF4-FFF2-40B4-BE49-F238E27FC236}">
                <a16:creationId xmlns:a16="http://schemas.microsoft.com/office/drawing/2014/main" id="{0CFAAE7B-31AD-99FF-1254-CA2F4DDBF210}"/>
              </a:ext>
            </a:extLst>
          </p:cNvPr>
          <p:cNvSpPr txBox="1"/>
          <p:nvPr/>
        </p:nvSpPr>
        <p:spPr>
          <a:xfrm>
            <a:off x="6478811" y="2971491"/>
            <a:ext cx="5020561" cy="3139321"/>
          </a:xfrm>
          <a:prstGeom prst="rect">
            <a:avLst/>
          </a:prstGeom>
          <a:noFill/>
        </p:spPr>
        <p:txBody>
          <a:bodyPr wrap="square">
            <a:spAutoFit/>
          </a:bodyPr>
          <a:lstStyle/>
          <a:p>
            <a:pPr marL="0" marR="0" algn="ctr">
              <a:buNone/>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sz="18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0" marR="0" algn="ctr">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Fig. 3. General tree diagram for the two threats </a:t>
            </a:r>
            <a:r>
              <a:rPr lang="en-US" dirty="0">
                <a:latin typeface="Times New Roman" panose="02020603050405020304" pitchFamily="18" charset="0"/>
                <a:ea typeface="MS Mincho" panose="02020609040205080304" pitchFamily="49" charset="-128"/>
                <a:cs typeface="Times New Roman" panose="02020603050405020304" pitchFamily="18" charset="0"/>
              </a:rPr>
              <a:t>          </a:t>
            </a:r>
          </a:p>
          <a:p>
            <a:pPr marL="0" marR="0" algn="ctr">
              <a:buNone/>
            </a:pPr>
            <a:r>
              <a:rPr lang="en-US" dirty="0">
                <a:latin typeface="Times New Roman" panose="02020603050405020304" pitchFamily="18" charset="0"/>
                <a:ea typeface="MS Mincho" panose="02020609040205080304" pitchFamily="49" charset="-128"/>
                <a:cs typeface="Times New Roman" panose="02020603050405020304" pitchFamily="18" charset="0"/>
              </a:rPr>
              <a:t>            c</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onditional on each of the two vulnerabilities (V for branches, T for twigs, LCM for limbs).</a:t>
            </a:r>
            <a:endParaRPr lang="en-US" sz="18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727164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78D6C490-3483-BC4B-1EC0-A48544760099}"/>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B5E5B268-3722-B629-0F73-45F9D8DD948A}"/>
              </a:ext>
            </a:extLst>
          </p:cNvPr>
          <p:cNvSpPr txBox="1">
            <a:spLocks noGrp="1"/>
          </p:cNvSpPr>
          <p:nvPr>
            <p:ph type="title"/>
          </p:nvPr>
        </p:nvSpPr>
        <p:spPr>
          <a:xfrm>
            <a:off x="525297" y="507531"/>
            <a:ext cx="10268413" cy="597369"/>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rPr>
              <a:t>I</a:t>
            </a:r>
            <a:r>
              <a:rPr lang="en-US" sz="3200" dirty="0">
                <a:solidFill>
                  <a:srgbClr val="FF0000"/>
                </a:solidFill>
                <a:highlight>
                  <a:srgbClr val="FFFF00"/>
                </a:highlight>
              </a:rPr>
              <a:t>V.  </a:t>
            </a:r>
            <a:r>
              <a:rPr lang="it-IT" sz="3200" b="1" dirty="0">
                <a:highlight>
                  <a:srgbClr val="FFFF00"/>
                </a:highlight>
              </a:rPr>
              <a:t>YÖNTEMBİLİM</a:t>
            </a:r>
            <a:r>
              <a:rPr lang="en-US" sz="3200" dirty="0">
                <a:highlight>
                  <a:srgbClr val="FFFF00"/>
                </a:highlight>
              </a:rPr>
              <a:t> </a:t>
            </a:r>
            <a:r>
              <a:rPr lang="en-US" sz="3200" b="1" cap="small" dirty="0">
                <a:highlight>
                  <a:srgbClr val="FFFF00"/>
                </a:highlight>
              </a:rPr>
              <a:t>(</a:t>
            </a:r>
            <a:r>
              <a:rPr lang="tr-TR" sz="3200" b="1" cap="small" dirty="0">
                <a:highlight>
                  <a:srgbClr val="FFFF00"/>
                </a:highlight>
              </a:rPr>
              <a:t>4</a:t>
            </a:r>
            <a:r>
              <a:rPr lang="en-US" sz="3200" b="1" cap="small" dirty="0">
                <a:highlight>
                  <a:srgbClr val="FFFF00"/>
                </a:highlight>
              </a:rPr>
              <a:t>)</a:t>
            </a:r>
            <a:br>
              <a:rPr lang="en-US" sz="3200" b="1" cap="small" dirty="0">
                <a:highlight>
                  <a:srgbClr val="FFFF00"/>
                </a:highlight>
              </a:rPr>
            </a:br>
            <a:endParaRPr lang="en-US" sz="3200" dirty="0"/>
          </a:p>
        </p:txBody>
      </p:sp>
      <p:sp>
        <p:nvSpPr>
          <p:cNvPr id="12" name="Google Shape;284;p40">
            <a:extLst>
              <a:ext uri="{FF2B5EF4-FFF2-40B4-BE49-F238E27FC236}">
                <a16:creationId xmlns:a16="http://schemas.microsoft.com/office/drawing/2014/main" id="{0B34948B-90F3-BEE3-91C1-BD15C7447032}"/>
              </a:ext>
            </a:extLst>
          </p:cNvPr>
          <p:cNvSpPr txBox="1">
            <a:spLocks noGrp="1"/>
          </p:cNvSpPr>
          <p:nvPr>
            <p:ph type="subTitle" idx="1"/>
          </p:nvPr>
        </p:nvSpPr>
        <p:spPr>
          <a:xfrm>
            <a:off x="323850" y="1104900"/>
            <a:ext cx="11430000" cy="5524500"/>
          </a:xfrm>
          <a:prstGeom prst="rect">
            <a:avLst/>
          </a:prstGeom>
        </p:spPr>
        <p:txBody>
          <a:bodyPr spcFirstLastPara="1" wrap="square" lIns="121900" tIns="121900" rIns="121900" bIns="121900" anchor="t" anchorCtr="0">
            <a:noAutofit/>
          </a:bodyPr>
          <a:lstStyle/>
          <a:p>
            <a:pPr lvl="0" algn="just"/>
            <a:r>
              <a:rPr lang="fr-FR" sz="1600" b="1" dirty="0" err="1"/>
              <a:t>Arabellek</a:t>
            </a:r>
            <a:r>
              <a:rPr lang="fr-FR" sz="1600" b="1" dirty="0"/>
              <a:t> </a:t>
            </a:r>
            <a:r>
              <a:rPr lang="fr-FR" sz="1600" b="1" dirty="0" err="1"/>
              <a:t>Taşması</a:t>
            </a:r>
            <a:r>
              <a:rPr lang="fr-FR" sz="1600" b="1" dirty="0"/>
              <a:t>:</a:t>
            </a:r>
            <a:endParaRPr lang="en-US" sz="1600" b="1" dirty="0"/>
          </a:p>
          <a:p>
            <a:pPr algn="just"/>
            <a:r>
              <a:rPr lang="fr-FR" sz="1600" dirty="0" err="1"/>
              <a:t>Arabelleğin</a:t>
            </a:r>
            <a:r>
              <a:rPr lang="fr-FR" sz="1600" dirty="0"/>
              <a:t> </a:t>
            </a:r>
            <a:r>
              <a:rPr lang="fr-FR" sz="1600" dirty="0" err="1"/>
              <a:t>taşması</a:t>
            </a:r>
            <a:r>
              <a:rPr lang="fr-FR" sz="1600" dirty="0"/>
              <a:t>, </a:t>
            </a:r>
            <a:r>
              <a:rPr lang="fr-FR" sz="1600" dirty="0" err="1"/>
              <a:t>bir</a:t>
            </a:r>
            <a:r>
              <a:rPr lang="fr-FR" sz="1600" dirty="0"/>
              <a:t> </a:t>
            </a:r>
            <a:r>
              <a:rPr lang="fr-FR" sz="1600" dirty="0" err="1"/>
              <a:t>programın</a:t>
            </a:r>
            <a:r>
              <a:rPr lang="fr-FR" sz="1600" dirty="0"/>
              <a:t> </a:t>
            </a:r>
            <a:r>
              <a:rPr lang="fr-FR" sz="1600" dirty="0" err="1"/>
              <a:t>veya</a:t>
            </a:r>
            <a:r>
              <a:rPr lang="fr-FR" sz="1600" dirty="0"/>
              <a:t> </a:t>
            </a:r>
            <a:r>
              <a:rPr lang="fr-FR" sz="1600" dirty="0" err="1"/>
              <a:t>işlemin</a:t>
            </a:r>
            <a:r>
              <a:rPr lang="fr-FR" sz="1600" dirty="0"/>
              <a:t> </a:t>
            </a:r>
            <a:r>
              <a:rPr lang="fr-FR" sz="1600" dirty="0" err="1"/>
              <a:t>bir</a:t>
            </a:r>
            <a:r>
              <a:rPr lang="fr-FR" sz="1600" dirty="0"/>
              <a:t> </a:t>
            </a:r>
            <a:r>
              <a:rPr lang="fr-FR" sz="1600" dirty="0" err="1"/>
              <a:t>arabellekte</a:t>
            </a:r>
            <a:r>
              <a:rPr lang="fr-FR" sz="1600" dirty="0"/>
              <a:t> (</a:t>
            </a:r>
            <a:r>
              <a:rPr lang="fr-FR" sz="1600" dirty="0" err="1"/>
              <a:t>geçici</a:t>
            </a:r>
            <a:r>
              <a:rPr lang="fr-FR" sz="1600" dirty="0"/>
              <a:t> </a:t>
            </a:r>
            <a:r>
              <a:rPr lang="fr-FR" sz="1600" dirty="0" err="1"/>
              <a:t>veri</a:t>
            </a:r>
            <a:r>
              <a:rPr lang="fr-FR" sz="1600" dirty="0"/>
              <a:t> </a:t>
            </a:r>
            <a:r>
              <a:rPr lang="fr-FR" sz="1600" dirty="0" err="1"/>
              <a:t>depolama</a:t>
            </a:r>
            <a:r>
              <a:rPr lang="fr-FR" sz="1600" dirty="0"/>
              <a:t> </a:t>
            </a:r>
            <a:r>
              <a:rPr lang="fr-FR" sz="1600" dirty="0" err="1"/>
              <a:t>alanı</a:t>
            </a:r>
            <a:r>
              <a:rPr lang="fr-FR" sz="1600" dirty="0"/>
              <a:t>) </a:t>
            </a:r>
            <a:r>
              <a:rPr lang="fr-FR" sz="1600" dirty="0" err="1"/>
              <a:t>saklanması</a:t>
            </a:r>
            <a:r>
              <a:rPr lang="fr-FR" sz="1600" dirty="0"/>
              <a:t> </a:t>
            </a:r>
            <a:r>
              <a:rPr lang="fr-FR" sz="1600" dirty="0" err="1"/>
              <a:t>amaçlanandan</a:t>
            </a:r>
            <a:r>
              <a:rPr lang="fr-FR" sz="1600" dirty="0"/>
              <a:t> </a:t>
            </a:r>
            <a:r>
              <a:rPr lang="fr-FR" sz="1600" dirty="0" err="1"/>
              <a:t>daha</a:t>
            </a:r>
            <a:r>
              <a:rPr lang="fr-FR" sz="1600" dirty="0"/>
              <a:t> </a:t>
            </a:r>
            <a:r>
              <a:rPr lang="fr-FR" sz="1600" dirty="0" err="1"/>
              <a:t>fazla</a:t>
            </a:r>
            <a:r>
              <a:rPr lang="fr-FR" sz="1600" dirty="0"/>
              <a:t> </a:t>
            </a:r>
            <a:r>
              <a:rPr lang="fr-FR" sz="1600" dirty="0" err="1"/>
              <a:t>veri</a:t>
            </a:r>
            <a:r>
              <a:rPr lang="fr-FR" sz="1600" dirty="0"/>
              <a:t> </a:t>
            </a:r>
            <a:r>
              <a:rPr lang="fr-FR" sz="1600" dirty="0" err="1"/>
              <a:t>depolamaya</a:t>
            </a:r>
            <a:r>
              <a:rPr lang="fr-FR" sz="1600" dirty="0"/>
              <a:t> </a:t>
            </a:r>
            <a:r>
              <a:rPr lang="fr-FR" sz="1600" dirty="0" err="1"/>
              <a:t>çalıştığında</a:t>
            </a:r>
            <a:r>
              <a:rPr lang="fr-FR" sz="1600" dirty="0"/>
              <a:t> </a:t>
            </a:r>
            <a:r>
              <a:rPr lang="fr-FR" sz="1600" dirty="0" err="1"/>
              <a:t>oluşur</a:t>
            </a:r>
            <a:r>
              <a:rPr lang="fr-FR" sz="1600" dirty="0"/>
              <a:t>. Bu </a:t>
            </a:r>
            <a:r>
              <a:rPr lang="fr-FR" sz="1600" dirty="0" err="1"/>
              <a:t>gerçekleştiğinde</a:t>
            </a:r>
            <a:r>
              <a:rPr lang="fr-FR" sz="1600" dirty="0"/>
              <a:t>, </a:t>
            </a:r>
            <a:r>
              <a:rPr lang="fr-FR" sz="1600" dirty="0" err="1"/>
              <a:t>sistem</a:t>
            </a:r>
            <a:r>
              <a:rPr lang="fr-FR" sz="1600" dirty="0"/>
              <a:t> </a:t>
            </a:r>
            <a:r>
              <a:rPr lang="fr-FR" sz="1600" dirty="0" err="1"/>
              <a:t>çökmesi</a:t>
            </a:r>
            <a:r>
              <a:rPr lang="fr-FR" sz="1600" dirty="0"/>
              <a:t> </a:t>
            </a:r>
            <a:r>
              <a:rPr lang="fr-FR" sz="1600" dirty="0" err="1"/>
              <a:t>veya</a:t>
            </a:r>
            <a:r>
              <a:rPr lang="fr-FR" sz="1600" dirty="0"/>
              <a:t> </a:t>
            </a:r>
            <a:r>
              <a:rPr lang="fr-FR" sz="1600" dirty="0" err="1"/>
              <a:t>bir</a:t>
            </a:r>
            <a:r>
              <a:rPr lang="fr-FR" sz="1600" dirty="0"/>
              <a:t> </a:t>
            </a:r>
            <a:r>
              <a:rPr lang="fr-FR" sz="1600" dirty="0" err="1"/>
              <a:t>saldırganın</a:t>
            </a:r>
            <a:r>
              <a:rPr lang="fr-FR" sz="1600" dirty="0"/>
              <a:t> </a:t>
            </a:r>
            <a:r>
              <a:rPr lang="fr-FR" sz="1600" dirty="0" err="1"/>
              <a:t>rastgele</a:t>
            </a:r>
            <a:r>
              <a:rPr lang="fr-FR" sz="1600" dirty="0"/>
              <a:t> </a:t>
            </a:r>
            <a:r>
              <a:rPr lang="fr-FR" sz="1600" dirty="0" err="1"/>
              <a:t>bir</a:t>
            </a:r>
            <a:r>
              <a:rPr lang="fr-FR" sz="1600" dirty="0"/>
              <a:t> </a:t>
            </a:r>
            <a:r>
              <a:rPr lang="fr-FR" sz="1600" dirty="0" err="1"/>
              <a:t>kod</a:t>
            </a:r>
            <a:r>
              <a:rPr lang="fr-FR" sz="1600" dirty="0"/>
              <a:t> </a:t>
            </a:r>
            <a:r>
              <a:rPr lang="fr-FR" sz="1600" dirty="0" err="1"/>
              <a:t>çalıştırma</a:t>
            </a:r>
            <a:r>
              <a:rPr lang="fr-FR" sz="1600" dirty="0"/>
              <a:t> </a:t>
            </a:r>
            <a:r>
              <a:rPr lang="fr-FR" sz="1600" dirty="0" err="1"/>
              <a:t>fırsatı</a:t>
            </a:r>
            <a:r>
              <a:rPr lang="fr-FR" sz="1600" dirty="0"/>
              <a:t> </a:t>
            </a:r>
            <a:r>
              <a:rPr lang="fr-FR" sz="1600" dirty="0" err="1"/>
              <a:t>gibi</a:t>
            </a:r>
            <a:r>
              <a:rPr lang="fr-FR" sz="1600" dirty="0"/>
              <a:t> </a:t>
            </a:r>
            <a:r>
              <a:rPr lang="fr-FR" sz="1600" dirty="0" err="1"/>
              <a:t>istenmeyen</a:t>
            </a:r>
            <a:r>
              <a:rPr lang="fr-FR" sz="1600" dirty="0"/>
              <a:t> </a:t>
            </a:r>
            <a:r>
              <a:rPr lang="fr-FR" sz="1600" dirty="0" err="1"/>
              <a:t>şeyler</a:t>
            </a:r>
            <a:r>
              <a:rPr lang="fr-FR" sz="1600" dirty="0"/>
              <a:t> </a:t>
            </a:r>
            <a:r>
              <a:rPr lang="fr-FR" sz="1600" dirty="0" err="1"/>
              <a:t>olur</a:t>
            </a:r>
            <a:r>
              <a:rPr lang="fr-FR" sz="1600" dirty="0"/>
              <a:t> [31]. </a:t>
            </a:r>
            <a:endParaRPr lang="en-US" sz="1600" dirty="0"/>
          </a:p>
          <a:p>
            <a:pPr lvl="0" algn="just"/>
            <a:r>
              <a:rPr lang="fr-FR" sz="1600" b="1" dirty="0"/>
              <a:t>Web </a:t>
            </a:r>
            <a:r>
              <a:rPr lang="fr-FR" sz="1600" b="1" dirty="0" err="1"/>
              <a:t>Sunucusu</a:t>
            </a:r>
            <a:r>
              <a:rPr lang="fr-FR" sz="1600" b="1" dirty="0"/>
              <a:t>: </a:t>
            </a:r>
            <a:endParaRPr lang="en-US" sz="1600" b="1" dirty="0"/>
          </a:p>
          <a:p>
            <a:pPr algn="just"/>
            <a:r>
              <a:rPr lang="fr-FR" sz="1600" dirty="0" err="1"/>
              <a:t>Bir</a:t>
            </a:r>
            <a:r>
              <a:rPr lang="fr-FR" sz="1600" dirty="0"/>
              <a:t> web </a:t>
            </a:r>
            <a:r>
              <a:rPr lang="fr-FR" sz="1600" dirty="0" err="1"/>
              <a:t>saldırganının</a:t>
            </a:r>
            <a:r>
              <a:rPr lang="fr-FR" sz="1600" dirty="0"/>
              <a:t> </a:t>
            </a:r>
            <a:r>
              <a:rPr lang="fr-FR" sz="1600" dirty="0" err="1"/>
              <a:t>ilk</a:t>
            </a:r>
            <a:r>
              <a:rPr lang="fr-FR" sz="1600" dirty="0"/>
              <a:t> </a:t>
            </a:r>
            <a:r>
              <a:rPr lang="fr-FR" sz="1600" dirty="0" err="1"/>
              <a:t>görevi</a:t>
            </a:r>
            <a:r>
              <a:rPr lang="fr-FR" sz="1600" dirty="0"/>
              <a:t>, </a:t>
            </a:r>
            <a:r>
              <a:rPr lang="fr-FR" sz="1600" dirty="0" err="1"/>
              <a:t>işletim</a:t>
            </a:r>
            <a:r>
              <a:rPr lang="fr-FR" sz="1600" dirty="0"/>
              <a:t> </a:t>
            </a:r>
            <a:r>
              <a:rPr lang="fr-FR" sz="1600" dirty="0" err="1"/>
              <a:t>sisteminizi</a:t>
            </a:r>
            <a:r>
              <a:rPr lang="fr-FR" sz="1600" dirty="0"/>
              <a:t>, web </a:t>
            </a:r>
            <a:r>
              <a:rPr lang="fr-FR" sz="1600" dirty="0" err="1"/>
              <a:t>veya</a:t>
            </a:r>
            <a:r>
              <a:rPr lang="fr-FR" sz="1600" dirty="0"/>
              <a:t> </a:t>
            </a:r>
            <a:r>
              <a:rPr lang="fr-FR" sz="1600" dirty="0" err="1"/>
              <a:t>uygulama</a:t>
            </a:r>
            <a:r>
              <a:rPr lang="fr-FR" sz="1600" dirty="0"/>
              <a:t> </a:t>
            </a:r>
            <a:r>
              <a:rPr lang="fr-FR" sz="1600" dirty="0" err="1"/>
              <a:t>sunucunuzu</a:t>
            </a:r>
            <a:r>
              <a:rPr lang="fr-FR" sz="1600" dirty="0"/>
              <a:t> </a:t>
            </a:r>
            <a:r>
              <a:rPr lang="fr-FR" sz="1600" dirty="0" err="1"/>
              <a:t>ve</a:t>
            </a:r>
            <a:r>
              <a:rPr lang="fr-FR" sz="1600" dirty="0"/>
              <a:t> </a:t>
            </a:r>
            <a:r>
              <a:rPr lang="fr-FR" sz="1600" dirty="0" err="1"/>
              <a:t>veritabanı</a:t>
            </a:r>
            <a:r>
              <a:rPr lang="fr-FR" sz="1600" dirty="0"/>
              <a:t> </a:t>
            </a:r>
            <a:r>
              <a:rPr lang="fr-FR" sz="1600" dirty="0" err="1"/>
              <a:t>platformlarınızı</a:t>
            </a:r>
            <a:r>
              <a:rPr lang="fr-FR" sz="1600" dirty="0"/>
              <a:t> </a:t>
            </a:r>
            <a:r>
              <a:rPr lang="fr-FR" sz="1600" dirty="0" err="1"/>
              <a:t>belirlemektir</a:t>
            </a:r>
            <a:r>
              <a:rPr lang="fr-FR" sz="1600" dirty="0"/>
              <a:t>.</a:t>
            </a:r>
            <a:r>
              <a:rPr lang="tr-TR" sz="1600" dirty="0"/>
              <a:t> </a:t>
            </a:r>
            <a:r>
              <a:rPr lang="fr-FR" sz="1600" dirty="0"/>
              <a:t>Bu </a:t>
            </a:r>
            <a:r>
              <a:rPr lang="fr-FR" sz="1600" dirty="0" err="1"/>
              <a:t>nedenle</a:t>
            </a:r>
            <a:r>
              <a:rPr lang="fr-FR" sz="1600" dirty="0"/>
              <a:t>, </a:t>
            </a:r>
            <a:r>
              <a:rPr lang="fr-FR" sz="1600" dirty="0" err="1"/>
              <a:t>teknoloji</a:t>
            </a:r>
            <a:r>
              <a:rPr lang="fr-FR" sz="1600" dirty="0"/>
              <a:t> </a:t>
            </a:r>
            <a:r>
              <a:rPr lang="fr-FR" sz="1600" dirty="0" err="1"/>
              <a:t>platformlarınızın</a:t>
            </a:r>
            <a:r>
              <a:rPr lang="fr-FR" sz="1600" dirty="0"/>
              <a:t> </a:t>
            </a:r>
            <a:r>
              <a:rPr lang="fr-FR" sz="1600" dirty="0" err="1"/>
              <a:t>imzalarını</a:t>
            </a:r>
            <a:r>
              <a:rPr lang="fr-FR" sz="1600" dirty="0"/>
              <a:t> </a:t>
            </a:r>
            <a:r>
              <a:rPr lang="fr-FR" sz="1600" dirty="0" err="1"/>
              <a:t>düzeltmek</a:t>
            </a:r>
            <a:r>
              <a:rPr lang="fr-FR" sz="1600" dirty="0"/>
              <a:t>, </a:t>
            </a:r>
            <a:r>
              <a:rPr lang="fr-FR" sz="1600" dirty="0" err="1"/>
              <a:t>kaldırmak</a:t>
            </a:r>
            <a:r>
              <a:rPr lang="fr-FR" sz="1600" dirty="0"/>
              <a:t> </a:t>
            </a:r>
            <a:r>
              <a:rPr lang="fr-FR" sz="1600" dirty="0" err="1"/>
              <a:t>veya</a:t>
            </a:r>
            <a:r>
              <a:rPr lang="fr-FR" sz="1600" dirty="0"/>
              <a:t> </a:t>
            </a:r>
            <a:r>
              <a:rPr lang="fr-FR" sz="1600" dirty="0" err="1"/>
              <a:t>gizlemek</a:t>
            </a:r>
            <a:r>
              <a:rPr lang="fr-FR" sz="1600" dirty="0"/>
              <a:t> </a:t>
            </a:r>
            <a:r>
              <a:rPr lang="fr-FR" sz="1600" dirty="0" err="1"/>
              <a:t>için</a:t>
            </a:r>
            <a:r>
              <a:rPr lang="fr-FR" sz="1600" dirty="0"/>
              <a:t> </a:t>
            </a:r>
            <a:r>
              <a:rPr lang="fr-FR" sz="1600" dirty="0" err="1"/>
              <a:t>yararlı</a:t>
            </a:r>
            <a:r>
              <a:rPr lang="fr-FR" sz="1600" dirty="0"/>
              <a:t> </a:t>
            </a:r>
            <a:r>
              <a:rPr lang="fr-FR" sz="1600" dirty="0" err="1"/>
              <a:t>bir</a:t>
            </a:r>
            <a:r>
              <a:rPr lang="fr-FR" sz="1600" dirty="0"/>
              <a:t> </a:t>
            </a:r>
            <a:r>
              <a:rPr lang="fr-FR" sz="1600" dirty="0" err="1"/>
              <a:t>yoldur</a:t>
            </a:r>
            <a:r>
              <a:rPr lang="fr-FR" sz="1600" dirty="0"/>
              <a:t>. </a:t>
            </a:r>
            <a:endParaRPr lang="en-US" sz="1600" dirty="0"/>
          </a:p>
          <a:p>
            <a:pPr lvl="0" algn="just"/>
            <a:r>
              <a:rPr lang="fr-FR" sz="1600" b="1" dirty="0"/>
              <a:t>JavaScript: </a:t>
            </a:r>
            <a:endParaRPr lang="en-US" sz="1600" b="1" dirty="0"/>
          </a:p>
          <a:p>
            <a:pPr algn="just"/>
            <a:r>
              <a:rPr lang="fr-FR" sz="1600" dirty="0"/>
              <a:t>JavaScript, </a:t>
            </a:r>
            <a:r>
              <a:rPr lang="fr-FR" sz="1600" dirty="0" err="1"/>
              <a:t>kötü</a:t>
            </a:r>
            <a:r>
              <a:rPr lang="fr-FR" sz="1600" dirty="0"/>
              <a:t> </a:t>
            </a:r>
            <a:r>
              <a:rPr lang="fr-FR" sz="1600" dirty="0" err="1"/>
              <a:t>niyetli</a:t>
            </a:r>
            <a:r>
              <a:rPr lang="fr-FR" sz="1600" dirty="0"/>
              <a:t> </a:t>
            </a:r>
            <a:r>
              <a:rPr lang="fr-FR" sz="1600" dirty="0" err="1"/>
              <a:t>aktörlerin</a:t>
            </a:r>
            <a:r>
              <a:rPr lang="fr-FR" sz="1600" dirty="0"/>
              <a:t> web </a:t>
            </a:r>
            <a:r>
              <a:rPr lang="fr-FR" sz="1600" dirty="0" err="1"/>
              <a:t>üzerinden</a:t>
            </a:r>
            <a:r>
              <a:rPr lang="fr-FR" sz="1600" dirty="0"/>
              <a:t> </a:t>
            </a:r>
            <a:r>
              <a:rPr lang="fr-FR" sz="1600" dirty="0" err="1"/>
              <a:t>komut</a:t>
            </a:r>
            <a:r>
              <a:rPr lang="fr-FR" sz="1600" dirty="0"/>
              <a:t> </a:t>
            </a:r>
            <a:r>
              <a:rPr lang="fr-FR" sz="1600" dirty="0" err="1"/>
              <a:t>dosyaları</a:t>
            </a:r>
            <a:r>
              <a:rPr lang="fr-FR" sz="1600" dirty="0"/>
              <a:t> </a:t>
            </a:r>
            <a:r>
              <a:rPr lang="fr-FR" sz="1600" dirty="0" err="1"/>
              <a:t>sunmasına</a:t>
            </a:r>
            <a:r>
              <a:rPr lang="fr-FR" sz="1600" dirty="0"/>
              <a:t> </a:t>
            </a:r>
            <a:r>
              <a:rPr lang="fr-FR" sz="1600" dirty="0" err="1"/>
              <a:t>ve</a:t>
            </a:r>
            <a:r>
              <a:rPr lang="fr-FR" sz="1600" dirty="0"/>
              <a:t> </a:t>
            </a:r>
            <a:r>
              <a:rPr lang="fr-FR" sz="1600" dirty="0" err="1"/>
              <a:t>bunları</a:t>
            </a:r>
            <a:r>
              <a:rPr lang="fr-FR" sz="1600" dirty="0"/>
              <a:t> </a:t>
            </a:r>
            <a:r>
              <a:rPr lang="fr-FR" sz="1600" dirty="0" err="1"/>
              <a:t>istemci</a:t>
            </a:r>
            <a:r>
              <a:rPr lang="fr-FR" sz="1600" dirty="0"/>
              <a:t> </a:t>
            </a:r>
            <a:r>
              <a:rPr lang="fr-FR" sz="1600" dirty="0" err="1"/>
              <a:t>bilgisayarlarda</a:t>
            </a:r>
            <a:r>
              <a:rPr lang="fr-FR" sz="1600" dirty="0"/>
              <a:t> </a:t>
            </a:r>
            <a:r>
              <a:rPr lang="fr-FR" sz="1600" dirty="0" err="1"/>
              <a:t>çalıştırmasına</a:t>
            </a:r>
            <a:r>
              <a:rPr lang="fr-FR" sz="1600" dirty="0"/>
              <a:t> </a:t>
            </a:r>
            <a:r>
              <a:rPr lang="fr-FR" sz="1600" dirty="0" err="1"/>
              <a:t>olanak</a:t>
            </a:r>
            <a:r>
              <a:rPr lang="fr-FR" sz="1600" dirty="0"/>
              <a:t> </a:t>
            </a:r>
            <a:r>
              <a:rPr lang="fr-FR" sz="1600" dirty="0" err="1"/>
              <a:t>tanır</a:t>
            </a:r>
            <a:r>
              <a:rPr lang="fr-FR" sz="1600" dirty="0"/>
              <a:t>. </a:t>
            </a:r>
            <a:r>
              <a:rPr lang="fr-FR" sz="1600" dirty="0" err="1"/>
              <a:t>Birçok</a:t>
            </a:r>
            <a:r>
              <a:rPr lang="fr-FR" sz="1600" dirty="0"/>
              <a:t> JavaScript </a:t>
            </a:r>
            <a:r>
              <a:rPr lang="fr-FR" sz="1600" dirty="0" err="1"/>
              <a:t>güvenlik</a:t>
            </a:r>
            <a:r>
              <a:rPr lang="fr-FR" sz="1600" dirty="0"/>
              <a:t> </a:t>
            </a:r>
            <a:r>
              <a:rPr lang="fr-FR" sz="1600" dirty="0" err="1"/>
              <a:t>açığı</a:t>
            </a:r>
            <a:r>
              <a:rPr lang="fr-FR" sz="1600" dirty="0"/>
              <a:t>, </a:t>
            </a:r>
            <a:r>
              <a:rPr lang="fr-FR" sz="1600" dirty="0" err="1"/>
              <a:t>tarayıcı</a:t>
            </a:r>
            <a:r>
              <a:rPr lang="fr-FR" sz="1600" dirty="0"/>
              <a:t> </a:t>
            </a:r>
            <a:r>
              <a:rPr lang="fr-FR" sz="1600" dirty="0" err="1"/>
              <a:t>yazarlarının</a:t>
            </a:r>
            <a:r>
              <a:rPr lang="fr-FR" sz="1600" dirty="0"/>
              <a:t> Belge Nesne </a:t>
            </a:r>
            <a:r>
              <a:rPr lang="fr-FR" sz="1600" dirty="0" err="1"/>
              <a:t>Modeli</a:t>
            </a:r>
            <a:r>
              <a:rPr lang="fr-FR" sz="1600" dirty="0"/>
              <a:t> (DOM) </a:t>
            </a:r>
            <a:r>
              <a:rPr lang="fr-FR" sz="1600" dirty="0" err="1"/>
              <a:t>tabanlı</a:t>
            </a:r>
            <a:r>
              <a:rPr lang="fr-FR" sz="1600" dirty="0"/>
              <a:t> JavaScript </a:t>
            </a:r>
            <a:r>
              <a:rPr lang="fr-FR" sz="1600" dirty="0" err="1"/>
              <a:t>güvenlik</a:t>
            </a:r>
            <a:r>
              <a:rPr lang="fr-FR" sz="1600" dirty="0"/>
              <a:t> </a:t>
            </a:r>
            <a:r>
              <a:rPr lang="fr-FR" sz="1600" dirty="0" err="1"/>
              <a:t>risklerini</a:t>
            </a:r>
            <a:r>
              <a:rPr lang="fr-FR" sz="1600" dirty="0"/>
              <a:t> </a:t>
            </a:r>
            <a:r>
              <a:rPr lang="fr-FR" sz="1600" dirty="0" err="1"/>
              <a:t>içerecek</a:t>
            </a:r>
            <a:r>
              <a:rPr lang="fr-FR" sz="1600" dirty="0"/>
              <a:t> </a:t>
            </a:r>
            <a:r>
              <a:rPr lang="fr-FR" sz="1600" dirty="0" err="1"/>
              <a:t>biçimde</a:t>
            </a:r>
            <a:r>
              <a:rPr lang="fr-FR" sz="1600" dirty="0"/>
              <a:t> bu </a:t>
            </a:r>
            <a:r>
              <a:rPr lang="fr-FR" sz="1600" dirty="0" err="1"/>
              <a:t>önlemleri</a:t>
            </a:r>
            <a:r>
              <a:rPr lang="fr-FR" sz="1600" dirty="0"/>
              <a:t> </a:t>
            </a:r>
            <a:r>
              <a:rPr lang="fr-FR" sz="1600" dirty="0" err="1"/>
              <a:t>alamamasının</a:t>
            </a:r>
            <a:r>
              <a:rPr lang="fr-FR" sz="1600" dirty="0"/>
              <a:t> </a:t>
            </a:r>
            <a:r>
              <a:rPr lang="fr-FR" sz="1600" dirty="0" err="1"/>
              <a:t>sonucudur</a:t>
            </a:r>
            <a:r>
              <a:rPr lang="fr-FR" sz="1600" dirty="0"/>
              <a:t> [32]. </a:t>
            </a:r>
            <a:endParaRPr lang="en-US" sz="1600" dirty="0"/>
          </a:p>
          <a:p>
            <a:pPr lvl="0" algn="just"/>
            <a:r>
              <a:rPr lang="fr-FR" sz="1600" b="1" dirty="0" err="1"/>
              <a:t>Yarış</a:t>
            </a:r>
            <a:r>
              <a:rPr lang="fr-FR" sz="1600" b="1" dirty="0"/>
              <a:t> </a:t>
            </a:r>
            <a:r>
              <a:rPr lang="fr-FR" sz="1600" b="1" dirty="0" err="1"/>
              <a:t>Durumu</a:t>
            </a:r>
            <a:r>
              <a:rPr lang="fr-FR" sz="1600" b="1" dirty="0"/>
              <a:t>: </a:t>
            </a:r>
            <a:endParaRPr lang="en-US" sz="1600" b="1" dirty="0"/>
          </a:p>
          <a:p>
            <a:pPr algn="just"/>
            <a:r>
              <a:rPr lang="fr-FR" sz="1600" dirty="0" err="1"/>
              <a:t>Bir</a:t>
            </a:r>
            <a:r>
              <a:rPr lang="fr-FR" sz="1600" dirty="0"/>
              <a:t> </a:t>
            </a:r>
            <a:r>
              <a:rPr lang="fr-FR" sz="1600" dirty="0" err="1"/>
              <a:t>yarış</a:t>
            </a:r>
            <a:r>
              <a:rPr lang="fr-FR" sz="1600" dirty="0"/>
              <a:t> </a:t>
            </a:r>
            <a:r>
              <a:rPr lang="fr-FR" sz="1600" dirty="0" err="1"/>
              <a:t>koşulu</a:t>
            </a:r>
            <a:r>
              <a:rPr lang="fr-FR" sz="1600" dirty="0"/>
              <a:t> (</a:t>
            </a:r>
            <a:r>
              <a:rPr lang="fr-FR" sz="1600" dirty="0" err="1"/>
              <a:t>veya</a:t>
            </a:r>
            <a:r>
              <a:rPr lang="fr-FR" sz="1600" dirty="0"/>
              <a:t> </a:t>
            </a:r>
            <a:r>
              <a:rPr lang="fr-FR" sz="1600" dirty="0" err="1"/>
              <a:t>tehlike</a:t>
            </a:r>
            <a:r>
              <a:rPr lang="fr-FR" sz="1600" dirty="0"/>
              <a:t>), </a:t>
            </a:r>
            <a:r>
              <a:rPr lang="fr-FR" sz="1600" dirty="0" err="1"/>
              <a:t>çıktının</a:t>
            </a:r>
            <a:r>
              <a:rPr lang="fr-FR" sz="1600" dirty="0"/>
              <a:t> </a:t>
            </a:r>
            <a:r>
              <a:rPr lang="fr-FR" sz="1600" dirty="0" err="1"/>
              <a:t>diğer</a:t>
            </a:r>
            <a:r>
              <a:rPr lang="fr-FR" sz="1600" dirty="0"/>
              <a:t> </a:t>
            </a:r>
            <a:r>
              <a:rPr lang="fr-FR" sz="1600" dirty="0" err="1"/>
              <a:t>kontrol</a:t>
            </a:r>
            <a:r>
              <a:rPr lang="fr-FR" sz="1600" dirty="0"/>
              <a:t> </a:t>
            </a:r>
            <a:r>
              <a:rPr lang="fr-FR" sz="1600" dirty="0" err="1"/>
              <a:t>edilemeyen</a:t>
            </a:r>
            <a:r>
              <a:rPr lang="fr-FR" sz="1600" dirty="0"/>
              <a:t> </a:t>
            </a:r>
            <a:r>
              <a:rPr lang="fr-FR" sz="1600" dirty="0" err="1"/>
              <a:t>olayların</a:t>
            </a:r>
            <a:r>
              <a:rPr lang="fr-FR" sz="1600" dirty="0"/>
              <a:t> </a:t>
            </a:r>
            <a:r>
              <a:rPr lang="fr-FR" sz="1600" dirty="0" err="1"/>
              <a:t>sırasına</a:t>
            </a:r>
            <a:r>
              <a:rPr lang="fr-FR" sz="1600" dirty="0"/>
              <a:t> </a:t>
            </a:r>
            <a:r>
              <a:rPr lang="fr-FR" sz="1600" dirty="0" err="1"/>
              <a:t>veya</a:t>
            </a:r>
            <a:r>
              <a:rPr lang="fr-FR" sz="1600" dirty="0"/>
              <a:t> </a:t>
            </a:r>
            <a:r>
              <a:rPr lang="fr-FR" sz="1600" dirty="0" err="1"/>
              <a:t>zamanlamasına</a:t>
            </a:r>
            <a:r>
              <a:rPr lang="fr-FR" sz="1600" dirty="0"/>
              <a:t> </a:t>
            </a:r>
            <a:r>
              <a:rPr lang="fr-FR" sz="1600" dirty="0" err="1"/>
              <a:t>bağlı</a:t>
            </a:r>
            <a:r>
              <a:rPr lang="fr-FR" sz="1600" dirty="0"/>
              <a:t> </a:t>
            </a:r>
            <a:r>
              <a:rPr lang="fr-FR" sz="1600" dirty="0" err="1"/>
              <a:t>olduğu</a:t>
            </a:r>
            <a:r>
              <a:rPr lang="fr-FR" sz="1600" dirty="0"/>
              <a:t> </a:t>
            </a:r>
            <a:r>
              <a:rPr lang="fr-FR" sz="1600" dirty="0" err="1"/>
              <a:t>yazılımın</a:t>
            </a:r>
            <a:r>
              <a:rPr lang="fr-FR" sz="1600" dirty="0"/>
              <a:t> </a:t>
            </a:r>
            <a:r>
              <a:rPr lang="fr-FR" sz="1600" dirty="0" err="1"/>
              <a:t>veya</a:t>
            </a:r>
            <a:r>
              <a:rPr lang="fr-FR" sz="1600" dirty="0"/>
              <a:t> </a:t>
            </a:r>
            <a:r>
              <a:rPr lang="fr-FR" sz="1600" dirty="0" err="1"/>
              <a:t>başka</a:t>
            </a:r>
            <a:r>
              <a:rPr lang="fr-FR" sz="1600" dirty="0"/>
              <a:t> </a:t>
            </a:r>
            <a:r>
              <a:rPr lang="fr-FR" sz="1600" dirty="0" err="1"/>
              <a:t>bir</a:t>
            </a:r>
            <a:r>
              <a:rPr lang="fr-FR" sz="1600" dirty="0"/>
              <a:t> </a:t>
            </a:r>
            <a:r>
              <a:rPr lang="fr-FR" sz="1600" dirty="0" err="1"/>
              <a:t>sistemin</a:t>
            </a:r>
            <a:r>
              <a:rPr lang="fr-FR" sz="1600" dirty="0"/>
              <a:t> </a:t>
            </a:r>
            <a:r>
              <a:rPr lang="fr-FR" sz="1600" dirty="0" err="1"/>
              <a:t>davranışıdır</a:t>
            </a:r>
            <a:r>
              <a:rPr lang="fr-FR" sz="1600" dirty="0"/>
              <a:t> [33]. </a:t>
            </a:r>
            <a:endParaRPr lang="en-US" sz="1600" dirty="0"/>
          </a:p>
          <a:p>
            <a:pPr lvl="0" algn="just"/>
            <a:r>
              <a:rPr lang="fr-FR" sz="1600" b="1" dirty="0" err="1"/>
              <a:t>Siteler</a:t>
            </a:r>
            <a:r>
              <a:rPr lang="fr-FR" sz="1600" b="1" dirty="0"/>
              <a:t> </a:t>
            </a:r>
            <a:r>
              <a:rPr lang="fr-FR" sz="1600" b="1" dirty="0" err="1"/>
              <a:t>Arası</a:t>
            </a:r>
            <a:r>
              <a:rPr lang="fr-FR" sz="1600" b="1" dirty="0"/>
              <a:t> </a:t>
            </a:r>
            <a:r>
              <a:rPr lang="fr-FR" sz="1600" b="1" dirty="0" err="1"/>
              <a:t>Komut</a:t>
            </a:r>
            <a:r>
              <a:rPr lang="fr-FR" sz="1600" b="1" dirty="0"/>
              <a:t> </a:t>
            </a:r>
            <a:r>
              <a:rPr lang="fr-FR" sz="1600" b="1" dirty="0" err="1"/>
              <a:t>Dosyası</a:t>
            </a:r>
            <a:r>
              <a:rPr lang="fr-FR" sz="1600" b="1" dirty="0"/>
              <a:t> </a:t>
            </a:r>
            <a:r>
              <a:rPr lang="fr-FR" sz="1600" b="1" dirty="0" err="1"/>
              <a:t>Oluşturma</a:t>
            </a:r>
            <a:r>
              <a:rPr lang="fr-FR" sz="1600" b="1" dirty="0"/>
              <a:t>: </a:t>
            </a:r>
            <a:endParaRPr lang="en-US" sz="1600" b="1" dirty="0"/>
          </a:p>
          <a:p>
            <a:pPr algn="just"/>
            <a:r>
              <a:rPr lang="fr-FR" sz="1600" dirty="0" err="1"/>
              <a:t>Siteler</a:t>
            </a:r>
            <a:r>
              <a:rPr lang="fr-FR" sz="1600" dirty="0"/>
              <a:t> </a:t>
            </a:r>
            <a:r>
              <a:rPr lang="fr-FR" sz="1600" dirty="0" err="1"/>
              <a:t>arası</a:t>
            </a:r>
            <a:r>
              <a:rPr lang="fr-FR" sz="1600" dirty="0"/>
              <a:t> </a:t>
            </a:r>
            <a:r>
              <a:rPr lang="fr-FR" sz="1600" dirty="0" err="1"/>
              <a:t>komut</a:t>
            </a:r>
            <a:r>
              <a:rPr lang="fr-FR" sz="1600" dirty="0"/>
              <a:t> </a:t>
            </a:r>
            <a:r>
              <a:rPr lang="fr-FR" sz="1600" dirty="0" err="1"/>
              <a:t>dosyası</a:t>
            </a:r>
            <a:r>
              <a:rPr lang="fr-FR" sz="1600" dirty="0"/>
              <a:t> </a:t>
            </a:r>
            <a:r>
              <a:rPr lang="fr-FR" sz="1600" dirty="0" err="1"/>
              <a:t>oluşturma</a:t>
            </a:r>
            <a:r>
              <a:rPr lang="fr-FR" sz="1600" dirty="0"/>
              <a:t> (</a:t>
            </a:r>
            <a:r>
              <a:rPr lang="fr-FR" sz="1600" dirty="0" err="1"/>
              <a:t>XSS</a:t>
            </a:r>
            <a:r>
              <a:rPr lang="fr-FR" sz="1600" dirty="0"/>
              <a:t>), </a:t>
            </a:r>
            <a:r>
              <a:rPr lang="fr-FR" sz="1600" dirty="0" err="1"/>
              <a:t>saldırganların</a:t>
            </a:r>
            <a:r>
              <a:rPr lang="fr-FR" sz="1600" dirty="0"/>
              <a:t> </a:t>
            </a:r>
            <a:r>
              <a:rPr lang="fr-FR" sz="1600" dirty="0" err="1"/>
              <a:t>istemci</a:t>
            </a:r>
            <a:r>
              <a:rPr lang="fr-FR" sz="1600" dirty="0"/>
              <a:t> </a:t>
            </a:r>
            <a:r>
              <a:rPr lang="fr-FR" sz="1600" dirty="0" err="1"/>
              <a:t>tarafı</a:t>
            </a:r>
            <a:r>
              <a:rPr lang="fr-FR" sz="1600" dirty="0"/>
              <a:t> </a:t>
            </a:r>
            <a:r>
              <a:rPr lang="fr-FR" sz="1600" dirty="0" err="1"/>
              <a:t>komut</a:t>
            </a:r>
            <a:r>
              <a:rPr lang="fr-FR" sz="1600" dirty="0"/>
              <a:t> </a:t>
            </a:r>
            <a:r>
              <a:rPr lang="fr-FR" sz="1600" dirty="0" err="1"/>
              <a:t>dosyalarını</a:t>
            </a:r>
            <a:r>
              <a:rPr lang="fr-FR" sz="1600" dirty="0"/>
              <a:t> </a:t>
            </a:r>
            <a:r>
              <a:rPr lang="fr-FR" sz="1600" dirty="0" err="1"/>
              <a:t>diğer</a:t>
            </a:r>
            <a:r>
              <a:rPr lang="fr-FR" sz="1600" dirty="0"/>
              <a:t> </a:t>
            </a:r>
            <a:r>
              <a:rPr lang="fr-FR" sz="1600" dirty="0" err="1"/>
              <a:t>kullanıcılar</a:t>
            </a:r>
            <a:r>
              <a:rPr lang="fr-FR" sz="1600" dirty="0"/>
              <a:t> </a:t>
            </a:r>
            <a:r>
              <a:rPr lang="fr-FR" sz="1600" dirty="0" err="1"/>
              <a:t>tarafından</a:t>
            </a:r>
            <a:r>
              <a:rPr lang="fr-FR" sz="1600" dirty="0"/>
              <a:t> </a:t>
            </a:r>
            <a:r>
              <a:rPr lang="fr-FR" sz="1600" dirty="0" err="1"/>
              <a:t>görüntülenen</a:t>
            </a:r>
            <a:r>
              <a:rPr lang="fr-FR" sz="1600" dirty="0"/>
              <a:t> web </a:t>
            </a:r>
            <a:r>
              <a:rPr lang="fr-FR" sz="1600" dirty="0" err="1"/>
              <a:t>sayfalarına</a:t>
            </a:r>
            <a:r>
              <a:rPr lang="fr-FR" sz="1600" dirty="0"/>
              <a:t> </a:t>
            </a:r>
            <a:r>
              <a:rPr lang="fr-FR" sz="1600" dirty="0" err="1"/>
              <a:t>şırınga</a:t>
            </a:r>
            <a:r>
              <a:rPr lang="fr-FR" sz="1600" dirty="0"/>
              <a:t> </a:t>
            </a:r>
            <a:r>
              <a:rPr lang="fr-FR" sz="1600" dirty="0" err="1"/>
              <a:t>etmelerini</a:t>
            </a:r>
            <a:r>
              <a:rPr lang="fr-FR" sz="1600" dirty="0"/>
              <a:t> </a:t>
            </a:r>
            <a:r>
              <a:rPr lang="fr-FR" sz="1600" dirty="0" err="1"/>
              <a:t>sağlar</a:t>
            </a:r>
            <a:r>
              <a:rPr lang="fr-FR" sz="1600" dirty="0"/>
              <a:t>. </a:t>
            </a:r>
            <a:r>
              <a:rPr lang="fr-FR" sz="1600" dirty="0" err="1"/>
              <a:t>Saldırganlar</a:t>
            </a:r>
            <a:r>
              <a:rPr lang="fr-FR" sz="1600" dirty="0"/>
              <a:t> </a:t>
            </a:r>
            <a:r>
              <a:rPr lang="fr-FR" sz="1600" dirty="0" err="1"/>
              <a:t>tarafından</a:t>
            </a:r>
            <a:r>
              <a:rPr lang="fr-FR" sz="1600" dirty="0"/>
              <a:t> </a:t>
            </a:r>
            <a:r>
              <a:rPr lang="fr-FR" sz="1600" dirty="0" err="1"/>
              <a:t>aynı</a:t>
            </a:r>
            <a:r>
              <a:rPr lang="fr-FR" sz="1600" dirty="0"/>
              <a:t> </a:t>
            </a:r>
            <a:r>
              <a:rPr lang="fr-FR" sz="1600" dirty="0" err="1"/>
              <a:t>kaynak</a:t>
            </a:r>
            <a:r>
              <a:rPr lang="fr-FR" sz="1600" dirty="0"/>
              <a:t> </a:t>
            </a:r>
            <a:r>
              <a:rPr lang="fr-FR" sz="1600" dirty="0" err="1"/>
              <a:t>ilkesi</a:t>
            </a:r>
            <a:r>
              <a:rPr lang="fr-FR" sz="1600" dirty="0"/>
              <a:t> </a:t>
            </a:r>
            <a:r>
              <a:rPr lang="fr-FR" sz="1600" dirty="0" err="1"/>
              <a:t>gibi</a:t>
            </a:r>
            <a:r>
              <a:rPr lang="fr-FR" sz="1600" dirty="0"/>
              <a:t> </a:t>
            </a:r>
            <a:r>
              <a:rPr lang="fr-FR" sz="1600" dirty="0" err="1"/>
              <a:t>erişim</a:t>
            </a:r>
            <a:r>
              <a:rPr lang="fr-FR" sz="1600" dirty="0"/>
              <a:t> </a:t>
            </a:r>
            <a:r>
              <a:rPr lang="fr-FR" sz="1600" dirty="0" err="1"/>
              <a:t>denetimlerini</a:t>
            </a:r>
            <a:r>
              <a:rPr lang="fr-FR" sz="1600" dirty="0"/>
              <a:t> </a:t>
            </a:r>
            <a:r>
              <a:rPr lang="fr-FR" sz="1600" dirty="0" err="1"/>
              <a:t>atlamak</a:t>
            </a:r>
            <a:r>
              <a:rPr lang="fr-FR" sz="1600" dirty="0"/>
              <a:t> </a:t>
            </a:r>
            <a:r>
              <a:rPr lang="fr-FR" sz="1600" dirty="0" err="1"/>
              <a:t>için</a:t>
            </a:r>
            <a:r>
              <a:rPr lang="fr-FR" sz="1600" dirty="0"/>
              <a:t> </a:t>
            </a:r>
            <a:r>
              <a:rPr lang="fr-FR" sz="1600" dirty="0" err="1"/>
              <a:t>bir</a:t>
            </a:r>
            <a:r>
              <a:rPr lang="fr-FR" sz="1600" dirty="0"/>
              <a:t> </a:t>
            </a:r>
            <a:r>
              <a:rPr lang="fr-FR" sz="1600" dirty="0" err="1"/>
              <a:t>XSS</a:t>
            </a:r>
            <a:r>
              <a:rPr lang="fr-FR" sz="1600" dirty="0"/>
              <a:t> </a:t>
            </a:r>
            <a:r>
              <a:rPr lang="fr-FR" sz="1600" dirty="0" err="1"/>
              <a:t>güvenlik</a:t>
            </a:r>
            <a:r>
              <a:rPr lang="fr-FR" sz="1600" dirty="0"/>
              <a:t> </a:t>
            </a:r>
            <a:r>
              <a:rPr lang="fr-FR" sz="1600" dirty="0" err="1"/>
              <a:t>açığı</a:t>
            </a:r>
            <a:r>
              <a:rPr lang="fr-FR" sz="1600" dirty="0"/>
              <a:t> </a:t>
            </a:r>
            <a:r>
              <a:rPr lang="fr-FR" sz="1600" dirty="0" err="1"/>
              <a:t>kullanılabilir</a:t>
            </a:r>
            <a:r>
              <a:rPr lang="fr-FR" sz="1600" dirty="0"/>
              <a:t> [34]. </a:t>
            </a:r>
            <a:endParaRPr lang="en-US" sz="1600" dirty="0"/>
          </a:p>
          <a:p>
            <a:pPr lvl="0" algn="just"/>
            <a:r>
              <a:rPr lang="fr-FR" sz="1600" b="1" dirty="0"/>
              <a:t>SQL </a:t>
            </a:r>
            <a:r>
              <a:rPr lang="fr-FR" sz="1600" b="1" dirty="0" err="1"/>
              <a:t>Enjeksiyonu</a:t>
            </a:r>
            <a:r>
              <a:rPr lang="fr-FR" sz="1600" b="1" dirty="0"/>
              <a:t>:</a:t>
            </a:r>
            <a:endParaRPr lang="en-US" sz="1600" b="1" dirty="0"/>
          </a:p>
          <a:p>
            <a:pPr algn="just"/>
            <a:r>
              <a:rPr lang="fr-FR" sz="1600" dirty="0" err="1"/>
              <a:t>Yapılandırılmış</a:t>
            </a:r>
            <a:r>
              <a:rPr lang="fr-FR" sz="1600" dirty="0"/>
              <a:t> </a:t>
            </a:r>
            <a:r>
              <a:rPr lang="fr-FR" sz="1600" dirty="0" err="1"/>
              <a:t>Sorgu</a:t>
            </a:r>
            <a:r>
              <a:rPr lang="fr-FR" sz="1600" dirty="0"/>
              <a:t> Dili (SQL) </a:t>
            </a:r>
            <a:r>
              <a:rPr lang="fr-FR" sz="1600" dirty="0" err="1"/>
              <a:t>enjeksiyonu</a:t>
            </a:r>
            <a:r>
              <a:rPr lang="fr-FR" sz="1600" dirty="0"/>
              <a:t>, SQL </a:t>
            </a:r>
            <a:r>
              <a:rPr lang="fr-FR" sz="1600" dirty="0" err="1"/>
              <a:t>komutlarını</a:t>
            </a:r>
            <a:r>
              <a:rPr lang="fr-FR" sz="1600" dirty="0"/>
              <a:t> </a:t>
            </a:r>
            <a:r>
              <a:rPr lang="fr-FR" sz="1600" dirty="0" err="1"/>
              <a:t>arka</a:t>
            </a:r>
            <a:r>
              <a:rPr lang="fr-FR" sz="1600" dirty="0"/>
              <a:t> </a:t>
            </a:r>
            <a:r>
              <a:rPr lang="fr-FR" sz="1600" dirty="0" err="1"/>
              <a:t>uç</a:t>
            </a:r>
            <a:r>
              <a:rPr lang="fr-FR" sz="1600" dirty="0"/>
              <a:t> </a:t>
            </a:r>
            <a:r>
              <a:rPr lang="fr-FR" sz="1600" dirty="0" err="1"/>
              <a:t>veritabanı</a:t>
            </a:r>
            <a:r>
              <a:rPr lang="fr-FR" sz="1600" dirty="0"/>
              <a:t> </a:t>
            </a:r>
            <a:r>
              <a:rPr lang="fr-FR" sz="1600" dirty="0" err="1"/>
              <a:t>tarafından</a:t>
            </a:r>
            <a:r>
              <a:rPr lang="fr-FR" sz="1600" dirty="0"/>
              <a:t> </a:t>
            </a:r>
            <a:r>
              <a:rPr lang="fr-FR" sz="1600" dirty="0" err="1"/>
              <a:t>yürütülmek</a:t>
            </a:r>
            <a:r>
              <a:rPr lang="fr-FR" sz="1600" dirty="0"/>
              <a:t> </a:t>
            </a:r>
            <a:r>
              <a:rPr lang="fr-FR" sz="1600" dirty="0" err="1"/>
              <a:t>üzere</a:t>
            </a:r>
            <a:r>
              <a:rPr lang="fr-FR" sz="1600" dirty="0"/>
              <a:t> </a:t>
            </a:r>
            <a:r>
              <a:rPr lang="fr-FR" sz="1600" dirty="0" err="1"/>
              <a:t>bir</a:t>
            </a:r>
            <a:r>
              <a:rPr lang="fr-FR" sz="1600" dirty="0"/>
              <a:t> web </a:t>
            </a:r>
            <a:r>
              <a:rPr lang="fr-FR" sz="1600" dirty="0" err="1"/>
              <a:t>uygulamasından</a:t>
            </a:r>
            <a:r>
              <a:rPr lang="fr-FR" sz="1600" dirty="0"/>
              <a:t> </a:t>
            </a:r>
            <a:r>
              <a:rPr lang="fr-FR" sz="1600" dirty="0" err="1"/>
              <a:t>geçirmeye</a:t>
            </a:r>
            <a:r>
              <a:rPr lang="fr-FR" sz="1600" dirty="0"/>
              <a:t> </a:t>
            </a:r>
            <a:r>
              <a:rPr lang="fr-FR" sz="1600" dirty="0" err="1"/>
              <a:t>çalışan</a:t>
            </a:r>
            <a:r>
              <a:rPr lang="fr-FR" sz="1600" dirty="0"/>
              <a:t> </a:t>
            </a:r>
            <a:r>
              <a:rPr lang="fr-FR" sz="1600" dirty="0" err="1"/>
              <a:t>bir</a:t>
            </a:r>
            <a:r>
              <a:rPr lang="fr-FR" sz="1600" dirty="0"/>
              <a:t> </a:t>
            </a:r>
            <a:r>
              <a:rPr lang="fr-FR" sz="1600" dirty="0" err="1"/>
              <a:t>bilgisayar</a:t>
            </a:r>
            <a:r>
              <a:rPr lang="fr-FR" sz="1600" dirty="0"/>
              <a:t> </a:t>
            </a:r>
            <a:r>
              <a:rPr lang="fr-FR" sz="1600" dirty="0" err="1"/>
              <a:t>korsanlığı</a:t>
            </a:r>
            <a:r>
              <a:rPr lang="fr-FR" sz="1600" dirty="0"/>
              <a:t> </a:t>
            </a:r>
            <a:r>
              <a:rPr lang="fr-FR" sz="1600" dirty="0" err="1"/>
              <a:t>tekniğidir</a:t>
            </a:r>
            <a:r>
              <a:rPr lang="fr-FR" sz="1600" dirty="0"/>
              <a:t>. SQL </a:t>
            </a:r>
            <a:r>
              <a:rPr lang="fr-FR" sz="1600" dirty="0" err="1"/>
              <a:t>enjeksiyonu</a:t>
            </a:r>
            <a:r>
              <a:rPr lang="fr-FR" sz="1600" dirty="0"/>
              <a:t> </a:t>
            </a:r>
            <a:r>
              <a:rPr lang="fr-FR" sz="1600" dirty="0" err="1"/>
              <a:t>çoğunlukla</a:t>
            </a:r>
            <a:r>
              <a:rPr lang="fr-FR" sz="1600" dirty="0"/>
              <a:t> web </a:t>
            </a:r>
            <a:r>
              <a:rPr lang="fr-FR" sz="1600" dirty="0" err="1"/>
              <a:t>siteleri</a:t>
            </a:r>
            <a:r>
              <a:rPr lang="fr-FR" sz="1600" dirty="0"/>
              <a:t> </a:t>
            </a:r>
            <a:r>
              <a:rPr lang="fr-FR" sz="1600" dirty="0" err="1"/>
              <a:t>için</a:t>
            </a:r>
            <a:r>
              <a:rPr lang="fr-FR" sz="1600" dirty="0"/>
              <a:t> </a:t>
            </a:r>
            <a:r>
              <a:rPr lang="fr-FR" sz="1600" dirty="0" err="1"/>
              <a:t>bir</a:t>
            </a:r>
            <a:r>
              <a:rPr lang="fr-FR" sz="1600" dirty="0"/>
              <a:t> </a:t>
            </a:r>
            <a:r>
              <a:rPr lang="fr-FR" sz="1600" dirty="0" err="1"/>
              <a:t>saldırı</a:t>
            </a:r>
            <a:r>
              <a:rPr lang="fr-FR" sz="1600" dirty="0"/>
              <a:t> </a:t>
            </a:r>
            <a:r>
              <a:rPr lang="fr-FR" sz="1600" dirty="0" err="1"/>
              <a:t>vektörü</a:t>
            </a:r>
            <a:r>
              <a:rPr lang="fr-FR" sz="1600" dirty="0"/>
              <a:t> </a:t>
            </a:r>
            <a:r>
              <a:rPr lang="fr-FR" sz="1600" dirty="0" err="1"/>
              <a:t>olarak</a:t>
            </a:r>
            <a:r>
              <a:rPr lang="fr-FR" sz="1600" dirty="0"/>
              <a:t> </a:t>
            </a:r>
            <a:r>
              <a:rPr lang="fr-FR" sz="1600" dirty="0" err="1"/>
              <a:t>bilinir</a:t>
            </a:r>
            <a:r>
              <a:rPr lang="fr-FR" sz="1600" dirty="0"/>
              <a:t> [4]. </a:t>
            </a:r>
            <a:endParaRPr lang="en-US" sz="1600" dirty="0"/>
          </a:p>
        </p:txBody>
      </p:sp>
    </p:spTree>
    <p:extLst>
      <p:ext uri="{BB962C8B-B14F-4D97-AF65-F5344CB8AC3E}">
        <p14:creationId xmlns:p14="http://schemas.microsoft.com/office/powerpoint/2010/main" val="1197003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1BB782FA-3097-A993-29CE-B5EEFC022A35}"/>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7EFC12CD-F490-FB70-BA37-6DCB3BBB4300}"/>
              </a:ext>
            </a:extLst>
          </p:cNvPr>
          <p:cNvSpPr txBox="1">
            <a:spLocks noGrp="1"/>
          </p:cNvSpPr>
          <p:nvPr>
            <p:ph type="title"/>
          </p:nvPr>
        </p:nvSpPr>
        <p:spPr>
          <a:xfrm>
            <a:off x="950966" y="593367"/>
            <a:ext cx="10268413" cy="636343"/>
          </a:xfrm>
          <a:prstGeom prst="rect">
            <a:avLst/>
          </a:prstGeom>
        </p:spPr>
        <p:txBody>
          <a:bodyPr spcFirstLastPara="1" wrap="square" lIns="121900" tIns="121900" rIns="121900" bIns="121900" anchor="t" anchorCtr="0">
            <a:noAutofit/>
          </a:bodyPr>
          <a:lstStyle/>
          <a:p>
            <a:r>
              <a:rPr lang="en-US" sz="3200" dirty="0">
                <a:solidFill>
                  <a:srgbClr val="FF0000"/>
                </a:solidFill>
                <a:highlight>
                  <a:srgbClr val="FFFF00"/>
                </a:highlight>
              </a:rPr>
              <a:t>IV. </a:t>
            </a:r>
            <a:r>
              <a:rPr lang="it-IT" sz="3200" b="1" dirty="0">
                <a:highlight>
                  <a:srgbClr val="FFFF00"/>
                </a:highlight>
              </a:rPr>
              <a:t>YÖNTEMBİLİM</a:t>
            </a:r>
            <a:r>
              <a:rPr lang="en-US" sz="3200" b="1" cap="small" dirty="0">
                <a:highlight>
                  <a:srgbClr val="FFFF00"/>
                </a:highlight>
              </a:rPr>
              <a:t> (</a:t>
            </a:r>
            <a:r>
              <a:rPr lang="tr-TR" sz="3200" b="1" cap="small" dirty="0">
                <a:highlight>
                  <a:srgbClr val="FFFF00"/>
                </a:highlight>
              </a:rPr>
              <a:t>5</a:t>
            </a:r>
            <a:r>
              <a:rPr lang="en-US" sz="3200" b="1" cap="small" dirty="0">
                <a:highlight>
                  <a:srgbClr val="FFFF00"/>
                </a:highlight>
              </a:rPr>
              <a:t>)</a:t>
            </a:r>
            <a:br>
              <a:rPr lang="en-US" sz="3200" b="1" cap="small" dirty="0">
                <a:highlight>
                  <a:srgbClr val="FFFF00"/>
                </a:highlight>
              </a:rPr>
            </a:br>
            <a:endParaRPr lang="tr-TR" sz="3200" u="sng" dirty="0">
              <a:solidFill>
                <a:srgbClr val="00B050"/>
              </a:solidFill>
              <a:highlight>
                <a:srgbClr val="FFFF00"/>
              </a:highlight>
              <a:cs typeface="Mongolian Baiti" panose="03000500000000000000" pitchFamily="66" charset="0"/>
            </a:endParaRPr>
          </a:p>
        </p:txBody>
      </p:sp>
      <p:sp>
        <p:nvSpPr>
          <p:cNvPr id="12" name="Google Shape;284;p40">
            <a:extLst>
              <a:ext uri="{FF2B5EF4-FFF2-40B4-BE49-F238E27FC236}">
                <a16:creationId xmlns:a16="http://schemas.microsoft.com/office/drawing/2014/main" id="{A24A7470-2303-A80A-EA9A-644A6C5C7D69}"/>
              </a:ext>
            </a:extLst>
          </p:cNvPr>
          <p:cNvSpPr txBox="1">
            <a:spLocks noGrp="1"/>
          </p:cNvSpPr>
          <p:nvPr>
            <p:ph type="subTitle" idx="1"/>
          </p:nvPr>
        </p:nvSpPr>
        <p:spPr>
          <a:xfrm>
            <a:off x="0" y="1229710"/>
            <a:ext cx="12192000" cy="5454869"/>
          </a:xfrm>
          <a:prstGeom prst="rect">
            <a:avLst/>
          </a:prstGeom>
        </p:spPr>
        <p:txBody>
          <a:bodyPr spcFirstLastPara="1" wrap="square" lIns="121900" tIns="121900" rIns="121900" bIns="121900" anchor="t" anchorCtr="0">
            <a:noAutofit/>
          </a:bodyPr>
          <a:lstStyle/>
          <a:p>
            <a:pPr lvl="0" algn="just"/>
            <a:r>
              <a:rPr lang="fr-FR" sz="1800" b="1" dirty="0"/>
              <a:t>Dosya </a:t>
            </a:r>
            <a:r>
              <a:rPr lang="fr-FR" sz="1800" b="1" dirty="0" err="1"/>
              <a:t>Ekleme</a:t>
            </a:r>
            <a:r>
              <a:rPr lang="fr-FR" sz="1800" b="1" dirty="0"/>
              <a:t>:</a:t>
            </a:r>
            <a:endParaRPr lang="en-US" sz="1800" b="1" dirty="0"/>
          </a:p>
          <a:p>
            <a:pPr algn="just"/>
            <a:r>
              <a:rPr lang="fr-FR" sz="1800" dirty="0"/>
              <a:t>Dosya </a:t>
            </a:r>
            <a:r>
              <a:rPr lang="fr-FR" sz="1800" dirty="0" err="1"/>
              <a:t>ekleme</a:t>
            </a:r>
            <a:r>
              <a:rPr lang="fr-FR" sz="1800" dirty="0"/>
              <a:t> </a:t>
            </a:r>
            <a:r>
              <a:rPr lang="fr-FR" sz="1800" dirty="0" err="1"/>
              <a:t>güvenlik</a:t>
            </a:r>
            <a:r>
              <a:rPr lang="fr-FR" sz="1800" dirty="0"/>
              <a:t> </a:t>
            </a:r>
            <a:r>
              <a:rPr lang="fr-FR" sz="1800" dirty="0" err="1"/>
              <a:t>açığı</a:t>
            </a:r>
            <a:r>
              <a:rPr lang="fr-FR" sz="1800" dirty="0"/>
              <a:t>, </a:t>
            </a:r>
            <a:r>
              <a:rPr lang="fr-FR" sz="1800" dirty="0" err="1"/>
              <a:t>bir</a:t>
            </a:r>
            <a:r>
              <a:rPr lang="fr-FR" sz="1800" dirty="0"/>
              <a:t> </a:t>
            </a:r>
            <a:r>
              <a:rPr lang="fr-FR" sz="1800" dirty="0" err="1"/>
              <a:t>saldırganın</a:t>
            </a:r>
            <a:r>
              <a:rPr lang="fr-FR" sz="1800" dirty="0"/>
              <a:t> </a:t>
            </a:r>
            <a:r>
              <a:rPr lang="fr-FR" sz="1800" dirty="0" err="1"/>
              <a:t>genellikle</a:t>
            </a:r>
            <a:r>
              <a:rPr lang="fr-FR" sz="1800" dirty="0"/>
              <a:t> web </a:t>
            </a:r>
            <a:r>
              <a:rPr lang="fr-FR" sz="1800" dirty="0" err="1"/>
              <a:t>sunucusundaki</a:t>
            </a:r>
            <a:r>
              <a:rPr lang="fr-FR" sz="1800" dirty="0"/>
              <a:t> </a:t>
            </a:r>
            <a:r>
              <a:rPr lang="fr-FR" sz="1800" dirty="0" err="1"/>
              <a:t>bir</a:t>
            </a:r>
            <a:r>
              <a:rPr lang="fr-FR" sz="1800" dirty="0"/>
              <a:t> </a:t>
            </a:r>
            <a:r>
              <a:rPr lang="fr-FR" sz="1800" dirty="0" err="1"/>
              <a:t>komut</a:t>
            </a:r>
            <a:r>
              <a:rPr lang="fr-FR" sz="1800" dirty="0"/>
              <a:t> </a:t>
            </a:r>
            <a:r>
              <a:rPr lang="fr-FR" sz="1800" dirty="0" err="1"/>
              <a:t>dosyası</a:t>
            </a:r>
            <a:r>
              <a:rPr lang="fr-FR" sz="1800" dirty="0"/>
              <a:t> </a:t>
            </a:r>
            <a:r>
              <a:rPr lang="fr-FR" sz="1800" dirty="0" err="1"/>
              <a:t>aracılığıyla</a:t>
            </a:r>
            <a:r>
              <a:rPr lang="fr-FR" sz="1800" dirty="0"/>
              <a:t> </a:t>
            </a:r>
            <a:r>
              <a:rPr lang="fr-FR" sz="1800" dirty="0" err="1"/>
              <a:t>bir</a:t>
            </a:r>
            <a:r>
              <a:rPr lang="fr-FR" sz="1800" dirty="0"/>
              <a:t> </a:t>
            </a:r>
            <a:r>
              <a:rPr lang="fr-FR" sz="1800" dirty="0" err="1"/>
              <a:t>dosya</a:t>
            </a:r>
            <a:r>
              <a:rPr lang="fr-FR" sz="1800" dirty="0"/>
              <a:t> </a:t>
            </a:r>
            <a:r>
              <a:rPr lang="fr-FR" sz="1800" dirty="0" err="1"/>
              <a:t>eklemesine</a:t>
            </a:r>
            <a:r>
              <a:rPr lang="fr-FR" sz="1800" dirty="0"/>
              <a:t> </a:t>
            </a:r>
            <a:r>
              <a:rPr lang="fr-FR" sz="1800" dirty="0" err="1"/>
              <a:t>olanak</a:t>
            </a:r>
            <a:r>
              <a:rPr lang="fr-FR" sz="1800" dirty="0"/>
              <a:t> </a:t>
            </a:r>
            <a:r>
              <a:rPr lang="fr-FR" sz="1800" dirty="0" err="1"/>
              <a:t>tanır</a:t>
            </a:r>
            <a:r>
              <a:rPr lang="fr-FR" sz="1800" dirty="0"/>
              <a:t>. Bu, </a:t>
            </a:r>
            <a:r>
              <a:rPr lang="fr-FR" sz="1800" dirty="0" err="1"/>
              <a:t>dosyanın</a:t>
            </a:r>
            <a:r>
              <a:rPr lang="fr-FR" sz="1800" dirty="0"/>
              <a:t> </a:t>
            </a:r>
            <a:r>
              <a:rPr lang="fr-FR" sz="1800" dirty="0" err="1"/>
              <a:t>içeriğinin</a:t>
            </a:r>
            <a:r>
              <a:rPr lang="fr-FR" sz="1800" dirty="0"/>
              <a:t> </a:t>
            </a:r>
            <a:r>
              <a:rPr lang="fr-FR" sz="1800" dirty="0" err="1"/>
              <a:t>çıktısı</a:t>
            </a:r>
            <a:r>
              <a:rPr lang="fr-FR" sz="1800" dirty="0"/>
              <a:t> </a:t>
            </a:r>
            <a:r>
              <a:rPr lang="fr-FR" sz="1800" dirty="0" err="1"/>
              <a:t>kadar</a:t>
            </a:r>
            <a:r>
              <a:rPr lang="fr-FR" sz="1800" dirty="0"/>
              <a:t> </a:t>
            </a:r>
            <a:r>
              <a:rPr lang="fr-FR" sz="1800" dirty="0" err="1"/>
              <a:t>az</a:t>
            </a:r>
            <a:r>
              <a:rPr lang="fr-FR" sz="1800" dirty="0"/>
              <a:t> </a:t>
            </a:r>
            <a:r>
              <a:rPr lang="fr-FR" sz="1800" dirty="0" err="1"/>
              <a:t>veya</a:t>
            </a:r>
            <a:r>
              <a:rPr lang="fr-FR" sz="1800" dirty="0"/>
              <a:t> </a:t>
            </a:r>
            <a:r>
              <a:rPr lang="fr-FR" sz="1800" dirty="0" err="1"/>
              <a:t>daha</a:t>
            </a:r>
            <a:r>
              <a:rPr lang="fr-FR" sz="1800" dirty="0"/>
              <a:t> </a:t>
            </a:r>
            <a:r>
              <a:rPr lang="fr-FR" sz="1800" dirty="0" err="1"/>
              <a:t>ciddi</a:t>
            </a:r>
            <a:r>
              <a:rPr lang="fr-FR" sz="1800" dirty="0"/>
              <a:t> </a:t>
            </a:r>
            <a:r>
              <a:rPr lang="fr-FR" sz="1800" dirty="0" err="1"/>
              <a:t>bir</a:t>
            </a:r>
            <a:r>
              <a:rPr lang="fr-FR" sz="1800" dirty="0"/>
              <a:t> </a:t>
            </a:r>
            <a:r>
              <a:rPr lang="fr-FR" sz="1800" dirty="0" err="1"/>
              <a:t>şeye</a:t>
            </a:r>
            <a:r>
              <a:rPr lang="fr-FR" sz="1800" dirty="0"/>
              <a:t> </a:t>
            </a:r>
            <a:r>
              <a:rPr lang="fr-FR" sz="1800" dirty="0" err="1"/>
              <a:t>yol</a:t>
            </a:r>
            <a:r>
              <a:rPr lang="fr-FR" sz="1800" dirty="0"/>
              <a:t> </a:t>
            </a:r>
            <a:r>
              <a:rPr lang="fr-FR" sz="1800" dirty="0" err="1"/>
              <a:t>açar</a:t>
            </a:r>
            <a:r>
              <a:rPr lang="fr-FR" sz="1800" dirty="0"/>
              <a:t> [36]. JavaScript </a:t>
            </a:r>
            <a:r>
              <a:rPr lang="fr-FR" sz="1800" dirty="0" err="1"/>
              <a:t>gibi</a:t>
            </a:r>
            <a:r>
              <a:rPr lang="fr-FR" sz="1800" dirty="0"/>
              <a:t> </a:t>
            </a:r>
            <a:r>
              <a:rPr lang="fr-FR" sz="1800" dirty="0" err="1"/>
              <a:t>istemci</a:t>
            </a:r>
            <a:r>
              <a:rPr lang="fr-FR" sz="1800" dirty="0"/>
              <a:t> </a:t>
            </a:r>
            <a:r>
              <a:rPr lang="fr-FR" sz="1800" dirty="0" err="1"/>
              <a:t>tarafında</a:t>
            </a:r>
            <a:r>
              <a:rPr lang="fr-FR" sz="1800" dirty="0"/>
              <a:t> </a:t>
            </a:r>
            <a:r>
              <a:rPr lang="fr-FR" sz="1800" dirty="0" err="1"/>
              <a:t>kod</a:t>
            </a:r>
            <a:r>
              <a:rPr lang="fr-FR" sz="1800" dirty="0"/>
              <a:t> </a:t>
            </a:r>
            <a:r>
              <a:rPr lang="fr-FR" sz="1800" dirty="0" err="1"/>
              <a:t>yürütme</a:t>
            </a:r>
            <a:r>
              <a:rPr lang="fr-FR" sz="1800" dirty="0"/>
              <a:t>, </a:t>
            </a:r>
            <a:r>
              <a:rPr lang="fr-FR" sz="1800" dirty="0" err="1"/>
              <a:t>siteler</a:t>
            </a:r>
            <a:r>
              <a:rPr lang="fr-FR" sz="1800" dirty="0"/>
              <a:t> </a:t>
            </a:r>
            <a:r>
              <a:rPr lang="fr-FR" sz="1800" dirty="0" err="1"/>
              <a:t>arası</a:t>
            </a:r>
            <a:r>
              <a:rPr lang="fr-FR" sz="1800" dirty="0"/>
              <a:t> </a:t>
            </a:r>
            <a:r>
              <a:rPr lang="fr-FR" sz="1800" dirty="0" err="1"/>
              <a:t>komut</a:t>
            </a:r>
            <a:r>
              <a:rPr lang="fr-FR" sz="1800" dirty="0"/>
              <a:t> </a:t>
            </a:r>
            <a:r>
              <a:rPr lang="fr-FR" sz="1800" dirty="0" err="1"/>
              <a:t>dosyası</a:t>
            </a:r>
            <a:r>
              <a:rPr lang="fr-FR" sz="1800" dirty="0"/>
              <a:t> </a:t>
            </a:r>
            <a:r>
              <a:rPr lang="fr-FR" sz="1800" dirty="0" err="1"/>
              <a:t>oluşturma</a:t>
            </a:r>
            <a:r>
              <a:rPr lang="fr-FR" sz="1800" dirty="0"/>
              <a:t> (</a:t>
            </a:r>
            <a:r>
              <a:rPr lang="fr-FR" sz="1800" dirty="0" err="1"/>
              <a:t>XSS</a:t>
            </a:r>
            <a:r>
              <a:rPr lang="fr-FR" sz="1800" dirty="0"/>
              <a:t>) </a:t>
            </a:r>
            <a:r>
              <a:rPr lang="fr-FR" sz="1800" dirty="0" err="1"/>
              <a:t>ve</a:t>
            </a:r>
            <a:r>
              <a:rPr lang="fr-FR" sz="1800" dirty="0"/>
              <a:t> </a:t>
            </a:r>
            <a:r>
              <a:rPr lang="fr-FR" sz="1800" dirty="0" err="1"/>
              <a:t>hizmet</a:t>
            </a:r>
            <a:r>
              <a:rPr lang="fr-FR" sz="1800" dirty="0"/>
              <a:t> </a:t>
            </a:r>
            <a:r>
              <a:rPr lang="fr-FR" sz="1800" dirty="0" err="1"/>
              <a:t>reddi</a:t>
            </a:r>
            <a:r>
              <a:rPr lang="fr-FR" sz="1800" dirty="0"/>
              <a:t> (</a:t>
            </a:r>
            <a:r>
              <a:rPr lang="fr-FR" sz="1800" dirty="0" err="1"/>
              <a:t>DoS</a:t>
            </a:r>
            <a:r>
              <a:rPr lang="fr-FR" sz="1800" dirty="0"/>
              <a:t>) </a:t>
            </a:r>
            <a:r>
              <a:rPr lang="fr-FR" sz="1800" dirty="0" err="1"/>
              <a:t>gibi</a:t>
            </a:r>
            <a:r>
              <a:rPr lang="fr-FR" sz="1800" dirty="0"/>
              <a:t> </a:t>
            </a:r>
            <a:r>
              <a:rPr lang="fr-FR" sz="1800" dirty="0" err="1"/>
              <a:t>diğer</a:t>
            </a:r>
            <a:r>
              <a:rPr lang="fr-FR" sz="1800" dirty="0"/>
              <a:t> </a:t>
            </a:r>
            <a:r>
              <a:rPr lang="fr-FR" sz="1800" dirty="0" err="1"/>
              <a:t>saldırılara</a:t>
            </a:r>
            <a:r>
              <a:rPr lang="fr-FR" sz="1800" dirty="0"/>
              <a:t> </a:t>
            </a:r>
            <a:r>
              <a:rPr lang="fr-FR" sz="1800" dirty="0" err="1"/>
              <a:t>yol</a:t>
            </a:r>
            <a:r>
              <a:rPr lang="fr-FR" sz="1800" dirty="0"/>
              <a:t> </a:t>
            </a:r>
            <a:r>
              <a:rPr lang="fr-FR" sz="1800" dirty="0" err="1"/>
              <a:t>açabilir</a:t>
            </a:r>
            <a:r>
              <a:rPr lang="fr-FR" sz="1800" dirty="0"/>
              <a:t> [37]. </a:t>
            </a:r>
            <a:endParaRPr lang="en-US" sz="1800" dirty="0"/>
          </a:p>
          <a:p>
            <a:pPr lvl="0" algn="just"/>
            <a:r>
              <a:rPr lang="fr-FR" sz="1800" b="1" dirty="0" err="1"/>
              <a:t>Biçim</a:t>
            </a:r>
            <a:r>
              <a:rPr lang="fr-FR" sz="1800" b="1" dirty="0"/>
              <a:t> </a:t>
            </a:r>
            <a:r>
              <a:rPr lang="fr-FR" sz="1800" b="1" dirty="0" err="1"/>
              <a:t>Dizesi</a:t>
            </a:r>
            <a:r>
              <a:rPr lang="fr-FR" sz="1800" b="1" dirty="0"/>
              <a:t>:</a:t>
            </a:r>
            <a:endParaRPr lang="en-US" sz="1800" b="1" dirty="0"/>
          </a:p>
          <a:p>
            <a:pPr algn="just"/>
            <a:r>
              <a:rPr lang="fr-FR" sz="1800" dirty="0" err="1"/>
              <a:t>Biçim</a:t>
            </a:r>
            <a:r>
              <a:rPr lang="fr-FR" sz="1800" dirty="0"/>
              <a:t> </a:t>
            </a:r>
            <a:r>
              <a:rPr lang="fr-FR" sz="1800" dirty="0" err="1"/>
              <a:t>dizesi</a:t>
            </a:r>
            <a:r>
              <a:rPr lang="fr-FR" sz="1800" dirty="0"/>
              <a:t> </a:t>
            </a:r>
            <a:r>
              <a:rPr lang="fr-FR" sz="1800" dirty="0" err="1"/>
              <a:t>istismarı</a:t>
            </a:r>
            <a:r>
              <a:rPr lang="fr-FR" sz="1800" dirty="0"/>
              <a:t>, </a:t>
            </a:r>
            <a:r>
              <a:rPr lang="fr-FR" sz="1800" dirty="0" err="1"/>
              <a:t>bir</a:t>
            </a:r>
            <a:r>
              <a:rPr lang="fr-FR" sz="1800" dirty="0"/>
              <a:t> </a:t>
            </a:r>
            <a:r>
              <a:rPr lang="fr-FR" sz="1800" dirty="0" err="1"/>
              <a:t>giriş</a:t>
            </a:r>
            <a:r>
              <a:rPr lang="fr-FR" sz="1800" dirty="0"/>
              <a:t> </a:t>
            </a:r>
            <a:r>
              <a:rPr lang="fr-FR" sz="1800" dirty="0" err="1"/>
              <a:t>dizesinin</a:t>
            </a:r>
            <a:r>
              <a:rPr lang="fr-FR" sz="1800" dirty="0"/>
              <a:t> </a:t>
            </a:r>
            <a:r>
              <a:rPr lang="fr-FR" sz="1800" dirty="0" err="1"/>
              <a:t>gönderilen</a:t>
            </a:r>
            <a:r>
              <a:rPr lang="fr-FR" sz="1800" dirty="0"/>
              <a:t> </a:t>
            </a:r>
            <a:r>
              <a:rPr lang="fr-FR" sz="1800" dirty="0" err="1"/>
              <a:t>verileri</a:t>
            </a:r>
            <a:r>
              <a:rPr lang="fr-FR" sz="1800" dirty="0"/>
              <a:t> </a:t>
            </a:r>
            <a:r>
              <a:rPr lang="fr-FR" sz="1800" dirty="0" err="1"/>
              <a:t>uygulama</a:t>
            </a:r>
            <a:r>
              <a:rPr lang="fr-FR" sz="1800" dirty="0"/>
              <a:t> </a:t>
            </a:r>
            <a:r>
              <a:rPr lang="fr-FR" sz="1800" dirty="0" err="1"/>
              <a:t>tarafından</a:t>
            </a:r>
            <a:r>
              <a:rPr lang="fr-FR" sz="1800" dirty="0"/>
              <a:t> </a:t>
            </a:r>
            <a:r>
              <a:rPr lang="fr-FR" sz="1800" dirty="0" err="1"/>
              <a:t>bir</a:t>
            </a:r>
            <a:r>
              <a:rPr lang="fr-FR" sz="1800" dirty="0"/>
              <a:t> </a:t>
            </a:r>
            <a:r>
              <a:rPr lang="fr-FR" sz="1800" dirty="0" err="1"/>
              <a:t>komut</a:t>
            </a:r>
            <a:r>
              <a:rPr lang="fr-FR" sz="1800" dirty="0"/>
              <a:t> </a:t>
            </a:r>
            <a:r>
              <a:rPr lang="fr-FR" sz="1800" dirty="0" err="1"/>
              <a:t>olarak</a:t>
            </a:r>
            <a:r>
              <a:rPr lang="fr-FR" sz="1800" dirty="0"/>
              <a:t> </a:t>
            </a:r>
            <a:r>
              <a:rPr lang="fr-FR" sz="1800" dirty="0" err="1"/>
              <a:t>değerlendirildiğinde</a:t>
            </a:r>
            <a:r>
              <a:rPr lang="fr-FR" sz="1800" dirty="0"/>
              <a:t> </a:t>
            </a:r>
            <a:r>
              <a:rPr lang="fr-FR" sz="1800" dirty="0" err="1"/>
              <a:t>gerçekleşir</a:t>
            </a:r>
            <a:r>
              <a:rPr lang="fr-FR" sz="1800" dirty="0"/>
              <a:t>. Bu </a:t>
            </a:r>
            <a:r>
              <a:rPr lang="fr-FR" sz="1800" dirty="0" err="1"/>
              <a:t>şekilde</a:t>
            </a:r>
            <a:r>
              <a:rPr lang="fr-FR" sz="1800" dirty="0"/>
              <a:t> </a:t>
            </a:r>
            <a:r>
              <a:rPr lang="fr-FR" sz="1800" dirty="0" err="1"/>
              <a:t>saldırgan</a:t>
            </a:r>
            <a:r>
              <a:rPr lang="fr-FR" sz="1800" dirty="0"/>
              <a:t> </a:t>
            </a:r>
            <a:r>
              <a:rPr lang="fr-FR" sz="1800" dirty="0" err="1"/>
              <a:t>kodu</a:t>
            </a:r>
            <a:r>
              <a:rPr lang="fr-FR" sz="1800" dirty="0"/>
              <a:t> </a:t>
            </a:r>
            <a:r>
              <a:rPr lang="fr-FR" sz="1800" dirty="0" err="1"/>
              <a:t>çalıştırabilir</a:t>
            </a:r>
            <a:r>
              <a:rPr lang="fr-FR" sz="1800" dirty="0"/>
              <a:t>, </a:t>
            </a:r>
            <a:r>
              <a:rPr lang="fr-FR" sz="1800" dirty="0" err="1"/>
              <a:t>yığını</a:t>
            </a:r>
            <a:r>
              <a:rPr lang="fr-FR" sz="1800" dirty="0"/>
              <a:t> </a:t>
            </a:r>
            <a:r>
              <a:rPr lang="fr-FR" sz="1800" dirty="0" err="1"/>
              <a:t>okuyabilir</a:t>
            </a:r>
            <a:r>
              <a:rPr lang="fr-FR" sz="1800" dirty="0"/>
              <a:t> </a:t>
            </a:r>
            <a:r>
              <a:rPr lang="fr-FR" sz="1800" dirty="0" err="1"/>
              <a:t>veya</a:t>
            </a:r>
            <a:r>
              <a:rPr lang="fr-FR" sz="1800" dirty="0"/>
              <a:t> </a:t>
            </a:r>
            <a:r>
              <a:rPr lang="fr-FR" sz="1800" dirty="0" err="1"/>
              <a:t>çalışan</a:t>
            </a:r>
            <a:r>
              <a:rPr lang="fr-FR" sz="1800" dirty="0"/>
              <a:t> </a:t>
            </a:r>
            <a:r>
              <a:rPr lang="fr-FR" sz="1800" dirty="0" err="1"/>
              <a:t>uygulamada</a:t>
            </a:r>
            <a:r>
              <a:rPr lang="fr-FR" sz="1800" dirty="0"/>
              <a:t> </a:t>
            </a:r>
            <a:r>
              <a:rPr lang="fr-FR" sz="1800" dirty="0" err="1"/>
              <a:t>segmentasyon</a:t>
            </a:r>
            <a:r>
              <a:rPr lang="fr-FR" sz="1800" dirty="0"/>
              <a:t> </a:t>
            </a:r>
            <a:r>
              <a:rPr lang="fr-FR" sz="1800" dirty="0" err="1"/>
              <a:t>hatasına</a:t>
            </a:r>
            <a:r>
              <a:rPr lang="fr-FR" sz="1800" dirty="0"/>
              <a:t> </a:t>
            </a:r>
            <a:r>
              <a:rPr lang="fr-FR" sz="1800" dirty="0" err="1"/>
              <a:t>neden</a:t>
            </a:r>
            <a:r>
              <a:rPr lang="fr-FR" sz="1800" dirty="0"/>
              <a:t> </a:t>
            </a:r>
            <a:r>
              <a:rPr lang="fr-FR" sz="1800" dirty="0" err="1"/>
              <a:t>olarak</a:t>
            </a:r>
            <a:r>
              <a:rPr lang="fr-FR" sz="1800" dirty="0"/>
              <a:t> </a:t>
            </a:r>
            <a:r>
              <a:rPr lang="fr-FR" sz="1800" dirty="0" err="1"/>
              <a:t>sistemin</a:t>
            </a:r>
            <a:r>
              <a:rPr lang="fr-FR" sz="1800" dirty="0"/>
              <a:t> </a:t>
            </a:r>
            <a:r>
              <a:rPr lang="fr-FR" sz="1800" dirty="0" err="1"/>
              <a:t>güvenliğini</a:t>
            </a:r>
            <a:r>
              <a:rPr lang="fr-FR" sz="1800" dirty="0"/>
              <a:t> </a:t>
            </a:r>
            <a:r>
              <a:rPr lang="fr-FR" sz="1800" dirty="0" err="1"/>
              <a:t>veya</a:t>
            </a:r>
            <a:r>
              <a:rPr lang="fr-FR" sz="1800" dirty="0"/>
              <a:t> </a:t>
            </a:r>
            <a:r>
              <a:rPr lang="fr-FR" sz="1800" dirty="0" err="1"/>
              <a:t>kararlılığını</a:t>
            </a:r>
            <a:r>
              <a:rPr lang="fr-FR" sz="1800" dirty="0"/>
              <a:t> </a:t>
            </a:r>
            <a:r>
              <a:rPr lang="fr-FR" sz="1800" dirty="0" err="1"/>
              <a:t>tehlikeye</a:t>
            </a:r>
            <a:r>
              <a:rPr lang="fr-FR" sz="1800" dirty="0"/>
              <a:t> </a:t>
            </a:r>
            <a:r>
              <a:rPr lang="fr-FR" sz="1800" dirty="0" err="1"/>
              <a:t>atabilecek</a:t>
            </a:r>
            <a:r>
              <a:rPr lang="fr-FR" sz="1800" dirty="0"/>
              <a:t> </a:t>
            </a:r>
            <a:r>
              <a:rPr lang="fr-FR" sz="1800" dirty="0" err="1"/>
              <a:t>yeni</a:t>
            </a:r>
            <a:r>
              <a:rPr lang="fr-FR" sz="1800" dirty="0"/>
              <a:t> </a:t>
            </a:r>
            <a:r>
              <a:rPr lang="fr-FR" sz="1800" dirty="0" err="1"/>
              <a:t>davranışlara</a:t>
            </a:r>
            <a:r>
              <a:rPr lang="fr-FR" sz="1800" dirty="0"/>
              <a:t> </a:t>
            </a:r>
            <a:r>
              <a:rPr lang="fr-FR" sz="1800" dirty="0" err="1"/>
              <a:t>neden</a:t>
            </a:r>
            <a:r>
              <a:rPr lang="fr-FR" sz="1800" dirty="0"/>
              <a:t> </a:t>
            </a:r>
            <a:r>
              <a:rPr lang="fr-FR" sz="1800" dirty="0" err="1"/>
              <a:t>olabilir</a:t>
            </a:r>
            <a:r>
              <a:rPr lang="fr-FR" sz="1800" dirty="0"/>
              <a:t> [38]. </a:t>
            </a:r>
            <a:endParaRPr lang="en-US" sz="1800" dirty="0"/>
          </a:p>
          <a:p>
            <a:pPr lvl="0" algn="just"/>
            <a:r>
              <a:rPr lang="fr-FR" sz="1800" b="1" dirty="0"/>
              <a:t>Dizin </a:t>
            </a:r>
            <a:r>
              <a:rPr lang="fr-FR" sz="1800" b="1" dirty="0" err="1"/>
              <a:t>Geçişi</a:t>
            </a:r>
            <a:r>
              <a:rPr lang="fr-FR" sz="1800" b="1" dirty="0"/>
              <a:t>:</a:t>
            </a:r>
            <a:endParaRPr lang="en-US" sz="1800" b="1" dirty="0"/>
          </a:p>
          <a:p>
            <a:pPr algn="just"/>
            <a:r>
              <a:rPr lang="fr-FR" sz="1800" dirty="0"/>
              <a:t>Dizin </a:t>
            </a:r>
            <a:r>
              <a:rPr lang="fr-FR" sz="1800" dirty="0" err="1"/>
              <a:t>geçişi</a:t>
            </a:r>
            <a:r>
              <a:rPr lang="fr-FR" sz="1800" dirty="0"/>
              <a:t> (</a:t>
            </a:r>
            <a:r>
              <a:rPr lang="fr-FR" sz="1800" dirty="0" err="1"/>
              <a:t>veya</a:t>
            </a:r>
            <a:r>
              <a:rPr lang="fr-FR" sz="1800" dirty="0"/>
              <a:t> </a:t>
            </a:r>
            <a:r>
              <a:rPr lang="fr-FR" sz="1800" dirty="0" err="1"/>
              <a:t>yol</a:t>
            </a:r>
            <a:r>
              <a:rPr lang="fr-FR" sz="1800" dirty="0"/>
              <a:t> </a:t>
            </a:r>
            <a:r>
              <a:rPr lang="fr-FR" sz="1800" dirty="0" err="1"/>
              <a:t>geçişi</a:t>
            </a:r>
            <a:r>
              <a:rPr lang="fr-FR" sz="1800" dirty="0"/>
              <a:t>), </a:t>
            </a:r>
            <a:r>
              <a:rPr lang="fr-FR" sz="1800" dirty="0" err="1"/>
              <a:t>bir</a:t>
            </a:r>
            <a:r>
              <a:rPr lang="fr-FR" sz="1800" dirty="0"/>
              <a:t> </a:t>
            </a:r>
            <a:r>
              <a:rPr lang="fr-FR" sz="1800" dirty="0" err="1"/>
              <a:t>uygulamanın</a:t>
            </a:r>
            <a:r>
              <a:rPr lang="fr-FR" sz="1800" dirty="0"/>
              <a:t> </a:t>
            </a:r>
            <a:r>
              <a:rPr lang="fr-FR" sz="1800" dirty="0" err="1"/>
              <a:t>erişilebilir</a:t>
            </a:r>
            <a:r>
              <a:rPr lang="fr-FR" sz="1800" dirty="0"/>
              <a:t> </a:t>
            </a:r>
            <a:r>
              <a:rPr lang="fr-FR" sz="1800" dirty="0" err="1"/>
              <a:t>olması</a:t>
            </a:r>
            <a:r>
              <a:rPr lang="fr-FR" sz="1800" dirty="0"/>
              <a:t> </a:t>
            </a:r>
            <a:r>
              <a:rPr lang="fr-FR" sz="1800" dirty="0" err="1"/>
              <a:t>amaçlanmayan</a:t>
            </a:r>
            <a:r>
              <a:rPr lang="fr-FR" sz="1800" dirty="0"/>
              <a:t> </a:t>
            </a:r>
            <a:r>
              <a:rPr lang="fr-FR" sz="1800" dirty="0" err="1"/>
              <a:t>bir</a:t>
            </a:r>
            <a:r>
              <a:rPr lang="fr-FR" sz="1800" dirty="0"/>
              <a:t> </a:t>
            </a:r>
            <a:r>
              <a:rPr lang="fr-FR" sz="1800" dirty="0" err="1"/>
              <a:t>bilgisayar</a:t>
            </a:r>
            <a:r>
              <a:rPr lang="fr-FR" sz="1800" dirty="0"/>
              <a:t> </a:t>
            </a:r>
            <a:r>
              <a:rPr lang="fr-FR" sz="1800" dirty="0" err="1"/>
              <a:t>dosyasına</a:t>
            </a:r>
            <a:r>
              <a:rPr lang="fr-FR" sz="1800" dirty="0"/>
              <a:t> </a:t>
            </a:r>
            <a:r>
              <a:rPr lang="fr-FR" sz="1800" dirty="0" err="1"/>
              <a:t>erişmesini</a:t>
            </a:r>
            <a:r>
              <a:rPr lang="fr-FR" sz="1800" dirty="0"/>
              <a:t> </a:t>
            </a:r>
            <a:r>
              <a:rPr lang="fr-FR" sz="1800" dirty="0" err="1"/>
              <a:t>emretmektir</a:t>
            </a:r>
            <a:r>
              <a:rPr lang="fr-FR" sz="1800" dirty="0"/>
              <a:t>. Bu </a:t>
            </a:r>
            <a:r>
              <a:rPr lang="fr-FR" sz="1800" dirty="0" err="1"/>
              <a:t>saldırı</a:t>
            </a:r>
            <a:r>
              <a:rPr lang="fr-FR" sz="1800" dirty="0"/>
              <a:t>, </a:t>
            </a:r>
            <a:r>
              <a:rPr lang="fr-FR" sz="1800" dirty="0" err="1"/>
              <a:t>koddaki</a:t>
            </a:r>
            <a:r>
              <a:rPr lang="fr-FR" sz="1800" dirty="0"/>
              <a:t> </a:t>
            </a:r>
            <a:r>
              <a:rPr lang="fr-FR" sz="1800" dirty="0" err="1"/>
              <a:t>bir</a:t>
            </a:r>
            <a:r>
              <a:rPr lang="fr-FR" sz="1800" dirty="0"/>
              <a:t> </a:t>
            </a:r>
            <a:r>
              <a:rPr lang="fr-FR" sz="1800" dirty="0" err="1"/>
              <a:t>hatadan</a:t>
            </a:r>
            <a:r>
              <a:rPr lang="fr-FR" sz="1800" dirty="0"/>
              <a:t> </a:t>
            </a:r>
            <a:r>
              <a:rPr lang="fr-FR" sz="1800" dirty="0" err="1"/>
              <a:t>yararlanmak</a:t>
            </a:r>
            <a:r>
              <a:rPr lang="fr-FR" sz="1800" dirty="0"/>
              <a:t> </a:t>
            </a:r>
            <a:r>
              <a:rPr lang="fr-FR" sz="1800" dirty="0" err="1"/>
              <a:t>yerine</a:t>
            </a:r>
            <a:r>
              <a:rPr lang="fr-FR" sz="1800" dirty="0"/>
              <a:t> </a:t>
            </a:r>
            <a:r>
              <a:rPr lang="fr-FR" sz="1800" dirty="0" err="1"/>
              <a:t>güvenlik</a:t>
            </a:r>
            <a:r>
              <a:rPr lang="fr-FR" sz="1800" dirty="0"/>
              <a:t> </a:t>
            </a:r>
            <a:r>
              <a:rPr lang="fr-FR" sz="1800" dirty="0" err="1"/>
              <a:t>eksikliğinden</a:t>
            </a:r>
            <a:r>
              <a:rPr lang="fr-FR" sz="1800" dirty="0"/>
              <a:t> </a:t>
            </a:r>
            <a:r>
              <a:rPr lang="fr-FR" sz="1800" dirty="0" err="1"/>
              <a:t>yararlanır</a:t>
            </a:r>
            <a:r>
              <a:rPr lang="fr-FR" sz="1800" dirty="0"/>
              <a:t> [39]. </a:t>
            </a:r>
            <a:endParaRPr lang="en-US" sz="1800" dirty="0"/>
          </a:p>
          <a:p>
            <a:pPr lvl="0" algn="just"/>
            <a:r>
              <a:rPr lang="fr-FR" sz="1800" dirty="0"/>
              <a:t> </a:t>
            </a:r>
            <a:r>
              <a:rPr lang="fr-FR" sz="1800" b="1" dirty="0" err="1"/>
              <a:t>Güvenilmeyen</a:t>
            </a:r>
            <a:r>
              <a:rPr lang="fr-FR" sz="1800" b="1" dirty="0"/>
              <a:t> Arama </a:t>
            </a:r>
            <a:r>
              <a:rPr lang="fr-FR" sz="1800" b="1" dirty="0" err="1"/>
              <a:t>Yolu</a:t>
            </a:r>
            <a:r>
              <a:rPr lang="fr-FR" sz="1800" b="1" dirty="0"/>
              <a:t>:</a:t>
            </a:r>
            <a:endParaRPr lang="en-US" sz="1800" b="1" dirty="0"/>
          </a:p>
          <a:p>
            <a:pPr algn="just"/>
            <a:r>
              <a:rPr lang="fr-FR" sz="1800" dirty="0" err="1"/>
              <a:t>Uygulama</a:t>
            </a:r>
            <a:r>
              <a:rPr lang="fr-FR" sz="1800" dirty="0"/>
              <a:t>, </a:t>
            </a:r>
            <a:r>
              <a:rPr lang="fr-FR" sz="1800" dirty="0" err="1"/>
              <a:t>doğrudan</a:t>
            </a:r>
            <a:r>
              <a:rPr lang="fr-FR" sz="1800" dirty="0"/>
              <a:t> </a:t>
            </a:r>
            <a:r>
              <a:rPr lang="fr-FR" sz="1800" dirty="0" err="1"/>
              <a:t>denetimi</a:t>
            </a:r>
            <a:r>
              <a:rPr lang="fr-FR" sz="1800" dirty="0"/>
              <a:t> </a:t>
            </a:r>
            <a:r>
              <a:rPr lang="fr-FR" sz="1800" dirty="0" err="1"/>
              <a:t>altında</a:t>
            </a:r>
            <a:r>
              <a:rPr lang="fr-FR" sz="1800" dirty="0"/>
              <a:t> </a:t>
            </a:r>
            <a:r>
              <a:rPr lang="fr-FR" sz="1800" dirty="0" err="1"/>
              <a:t>olmayan</a:t>
            </a:r>
            <a:r>
              <a:rPr lang="fr-FR" sz="1800" dirty="0"/>
              <a:t> </a:t>
            </a:r>
            <a:r>
              <a:rPr lang="fr-FR" sz="1800" dirty="0" err="1"/>
              <a:t>kaynaklara</a:t>
            </a:r>
            <a:r>
              <a:rPr lang="fr-FR" sz="1800" dirty="0"/>
              <a:t> </a:t>
            </a:r>
            <a:r>
              <a:rPr lang="fr-FR" sz="1800" dirty="0" err="1"/>
              <a:t>işaret</a:t>
            </a:r>
            <a:r>
              <a:rPr lang="fr-FR" sz="1800" dirty="0"/>
              <a:t> </a:t>
            </a:r>
            <a:r>
              <a:rPr lang="fr-FR" sz="1800" dirty="0" err="1"/>
              <a:t>edebilecek</a:t>
            </a:r>
            <a:r>
              <a:rPr lang="fr-FR" sz="1800" dirty="0"/>
              <a:t> </a:t>
            </a:r>
            <a:r>
              <a:rPr lang="fr-FR" sz="1800" dirty="0" err="1"/>
              <a:t>dışarlıklı</a:t>
            </a:r>
            <a:r>
              <a:rPr lang="fr-FR" sz="1800" dirty="0"/>
              <a:t> </a:t>
            </a:r>
            <a:r>
              <a:rPr lang="fr-FR" sz="1800" dirty="0" err="1"/>
              <a:t>olarak</a:t>
            </a:r>
            <a:r>
              <a:rPr lang="fr-FR" sz="1800" dirty="0"/>
              <a:t> </a:t>
            </a:r>
            <a:r>
              <a:rPr lang="fr-FR" sz="1800" dirty="0" err="1"/>
              <a:t>sağlanan</a:t>
            </a:r>
            <a:r>
              <a:rPr lang="fr-FR" sz="1800" dirty="0"/>
              <a:t> </a:t>
            </a:r>
            <a:r>
              <a:rPr lang="fr-FR" sz="1800" dirty="0" err="1"/>
              <a:t>bir</a:t>
            </a:r>
            <a:r>
              <a:rPr lang="fr-FR" sz="1800" dirty="0"/>
              <a:t>   arama </a:t>
            </a:r>
            <a:r>
              <a:rPr lang="fr-FR" sz="1800" dirty="0" err="1"/>
              <a:t>yolu</a:t>
            </a:r>
            <a:r>
              <a:rPr lang="fr-FR" sz="1800" dirty="0"/>
              <a:t> </a:t>
            </a:r>
            <a:r>
              <a:rPr lang="fr-FR" sz="1800" dirty="0" err="1"/>
              <a:t>kullanarak</a:t>
            </a:r>
            <a:r>
              <a:rPr lang="fr-FR" sz="1800" dirty="0"/>
              <a:t> </a:t>
            </a:r>
            <a:r>
              <a:rPr lang="fr-FR" sz="1800" dirty="0" err="1"/>
              <a:t>kritik</a:t>
            </a:r>
            <a:r>
              <a:rPr lang="fr-FR" sz="1800" dirty="0"/>
              <a:t> </a:t>
            </a:r>
            <a:r>
              <a:rPr lang="fr-FR" sz="1800" dirty="0" err="1"/>
              <a:t>kaynakları</a:t>
            </a:r>
            <a:r>
              <a:rPr lang="fr-FR" sz="1800" dirty="0"/>
              <a:t> arar. </a:t>
            </a:r>
            <a:r>
              <a:rPr lang="fr-FR" sz="1800" dirty="0" err="1"/>
              <a:t>Uygulama</a:t>
            </a:r>
            <a:r>
              <a:rPr lang="fr-FR" sz="1800" dirty="0"/>
              <a:t>, </a:t>
            </a:r>
            <a:r>
              <a:rPr lang="fr-FR" sz="1800" dirty="0" err="1"/>
              <a:t>programlar</a:t>
            </a:r>
            <a:r>
              <a:rPr lang="fr-FR" sz="1800" dirty="0"/>
              <a:t> </a:t>
            </a:r>
            <a:r>
              <a:rPr lang="fr-FR" sz="1800" dirty="0" err="1"/>
              <a:t>gibi</a:t>
            </a:r>
            <a:r>
              <a:rPr lang="fr-FR" sz="1800" dirty="0"/>
              <a:t> </a:t>
            </a:r>
            <a:r>
              <a:rPr lang="fr-FR" sz="1800" dirty="0" err="1"/>
              <a:t>kritik</a:t>
            </a:r>
            <a:r>
              <a:rPr lang="fr-FR" sz="1800" dirty="0"/>
              <a:t> </a:t>
            </a:r>
            <a:r>
              <a:rPr lang="fr-FR" sz="1800" dirty="0" err="1"/>
              <a:t>kaynakları</a:t>
            </a:r>
            <a:r>
              <a:rPr lang="fr-FR" sz="1800" dirty="0"/>
              <a:t> </a:t>
            </a:r>
            <a:r>
              <a:rPr lang="fr-FR" sz="1800" dirty="0" err="1"/>
              <a:t>bulmak</a:t>
            </a:r>
            <a:r>
              <a:rPr lang="fr-FR" sz="1800" dirty="0"/>
              <a:t> </a:t>
            </a:r>
            <a:r>
              <a:rPr lang="fr-FR" sz="1800" dirty="0" err="1"/>
              <a:t>için</a:t>
            </a:r>
            <a:r>
              <a:rPr lang="fr-FR" sz="1800" dirty="0"/>
              <a:t> </a:t>
            </a:r>
            <a:r>
              <a:rPr lang="fr-FR" sz="1800" dirty="0" err="1"/>
              <a:t>bir</a:t>
            </a:r>
            <a:r>
              <a:rPr lang="fr-FR" sz="1800" dirty="0"/>
              <a:t> arama </a:t>
            </a:r>
            <a:r>
              <a:rPr lang="fr-FR" sz="1800" dirty="0" err="1"/>
              <a:t>yolu</a:t>
            </a:r>
            <a:r>
              <a:rPr lang="fr-FR" sz="1800" dirty="0"/>
              <a:t> </a:t>
            </a:r>
            <a:r>
              <a:rPr lang="fr-FR" sz="1800" dirty="0" err="1"/>
              <a:t>kullanıyorsa</a:t>
            </a:r>
            <a:r>
              <a:rPr lang="fr-FR" sz="1800" dirty="0"/>
              <a:t>, </a:t>
            </a:r>
            <a:r>
              <a:rPr lang="fr-FR" sz="1800" dirty="0" err="1"/>
              <a:t>saldırganlar</a:t>
            </a:r>
            <a:r>
              <a:rPr lang="fr-FR" sz="1800" dirty="0"/>
              <a:t> bu arama </a:t>
            </a:r>
            <a:r>
              <a:rPr lang="fr-FR" sz="1800" dirty="0" err="1"/>
              <a:t>yolunu</a:t>
            </a:r>
            <a:r>
              <a:rPr lang="fr-FR" sz="1800" dirty="0"/>
              <a:t>, </a:t>
            </a:r>
            <a:r>
              <a:rPr lang="fr-FR" sz="1800" dirty="0" err="1"/>
              <a:t>hedef</a:t>
            </a:r>
            <a:r>
              <a:rPr lang="fr-FR" sz="1800" dirty="0"/>
              <a:t> </a:t>
            </a:r>
            <a:r>
              <a:rPr lang="fr-FR" sz="1800" dirty="0" err="1"/>
              <a:t>uygulamanın</a:t>
            </a:r>
            <a:r>
              <a:rPr lang="fr-FR" sz="1800" dirty="0"/>
              <a:t> </a:t>
            </a:r>
            <a:r>
              <a:rPr lang="fr-FR" sz="1800" dirty="0" err="1"/>
              <a:t>daha</a:t>
            </a:r>
            <a:r>
              <a:rPr lang="fr-FR" sz="1800" dirty="0"/>
              <a:t> sonra </a:t>
            </a:r>
            <a:r>
              <a:rPr lang="fr-FR" sz="1800" dirty="0" err="1"/>
              <a:t>yürüteceği</a:t>
            </a:r>
            <a:r>
              <a:rPr lang="fr-FR" sz="1800" dirty="0"/>
              <a:t> </a:t>
            </a:r>
            <a:r>
              <a:rPr lang="fr-FR" sz="1800" dirty="0" err="1"/>
              <a:t>kötü</a:t>
            </a:r>
            <a:r>
              <a:rPr lang="fr-FR" sz="1800" dirty="0"/>
              <a:t> </a:t>
            </a:r>
            <a:r>
              <a:rPr lang="fr-FR" sz="1800" dirty="0" err="1"/>
              <a:t>amaçlı</a:t>
            </a:r>
            <a:r>
              <a:rPr lang="fr-FR" sz="1800" dirty="0"/>
              <a:t> </a:t>
            </a:r>
            <a:r>
              <a:rPr lang="fr-FR" sz="1800" dirty="0" err="1"/>
              <a:t>bir</a:t>
            </a:r>
            <a:r>
              <a:rPr lang="fr-FR" sz="1800" dirty="0"/>
              <a:t> </a:t>
            </a:r>
            <a:r>
              <a:rPr lang="fr-FR" sz="1800" dirty="0" err="1"/>
              <a:t>programa</a:t>
            </a:r>
            <a:r>
              <a:rPr lang="fr-FR" sz="1800" dirty="0"/>
              <a:t> </a:t>
            </a:r>
            <a:r>
              <a:rPr lang="fr-FR" sz="1800" dirty="0" err="1"/>
              <a:t>işaret</a:t>
            </a:r>
            <a:r>
              <a:rPr lang="fr-FR" sz="1800" dirty="0"/>
              <a:t> </a:t>
            </a:r>
            <a:r>
              <a:rPr lang="fr-FR" sz="1800" dirty="0" err="1"/>
              <a:t>edecek</a:t>
            </a:r>
            <a:r>
              <a:rPr lang="fr-FR" sz="1800" dirty="0"/>
              <a:t> </a:t>
            </a:r>
            <a:r>
              <a:rPr lang="fr-FR" sz="1800" dirty="0" err="1"/>
              <a:t>şekilde</a:t>
            </a:r>
            <a:r>
              <a:rPr lang="fr-FR" sz="1800" dirty="0"/>
              <a:t> </a:t>
            </a:r>
            <a:r>
              <a:rPr lang="fr-FR" sz="1800" dirty="0" err="1"/>
              <a:t>değiştirebilir</a:t>
            </a:r>
            <a:r>
              <a:rPr lang="fr-FR" sz="1800" dirty="0"/>
              <a:t> [40]. </a:t>
            </a:r>
            <a:endParaRPr lang="en-US" sz="1800" dirty="0"/>
          </a:p>
          <a:p>
            <a:pPr algn="just"/>
            <a:r>
              <a:rPr lang="fr-FR" sz="1800" dirty="0"/>
              <a:t> Kaynak [5]’</a:t>
            </a:r>
            <a:r>
              <a:rPr lang="fr-FR" sz="1800" dirty="0" err="1"/>
              <a:t>ten</a:t>
            </a:r>
            <a:r>
              <a:rPr lang="fr-FR" sz="1800" dirty="0"/>
              <a:t> Çizelge </a:t>
            </a:r>
            <a:r>
              <a:rPr lang="fr-FR" sz="1800" dirty="0" err="1"/>
              <a:t>A1</a:t>
            </a:r>
            <a:r>
              <a:rPr lang="fr-FR" sz="1800" dirty="0"/>
              <a:t>–</a:t>
            </a:r>
            <a:r>
              <a:rPr lang="fr-FR" sz="1800" dirty="0" err="1"/>
              <a:t>A3</a:t>
            </a:r>
            <a:r>
              <a:rPr lang="fr-FR" sz="1800" dirty="0"/>
              <a:t> </a:t>
            </a:r>
            <a:r>
              <a:rPr lang="fr-FR" sz="1800" dirty="0" err="1"/>
              <a:t>ve</a:t>
            </a:r>
            <a:r>
              <a:rPr lang="fr-FR" sz="1800" dirty="0"/>
              <a:t> </a:t>
            </a:r>
            <a:r>
              <a:rPr lang="fr-FR" sz="1800" dirty="0" err="1"/>
              <a:t>NVD’den</a:t>
            </a:r>
            <a:r>
              <a:rPr lang="fr-FR" sz="1800" dirty="0"/>
              <a:t> </a:t>
            </a:r>
            <a:r>
              <a:rPr lang="fr-FR" sz="1800" dirty="0" err="1"/>
              <a:t>A4</a:t>
            </a:r>
            <a:r>
              <a:rPr lang="fr-FR" sz="1800" dirty="0"/>
              <a:t>–</a:t>
            </a:r>
            <a:r>
              <a:rPr lang="fr-FR" sz="1800" dirty="0" err="1"/>
              <a:t>A7</a:t>
            </a:r>
            <a:r>
              <a:rPr lang="fr-FR" sz="1800" dirty="0"/>
              <a:t> </a:t>
            </a:r>
            <a:r>
              <a:rPr lang="fr-FR" sz="1800" dirty="0" err="1"/>
              <a:t>sayılı</a:t>
            </a:r>
            <a:r>
              <a:rPr lang="fr-FR" sz="1800" dirty="0"/>
              <a:t> </a:t>
            </a:r>
            <a:r>
              <a:rPr lang="fr-FR" sz="1800" dirty="0" err="1"/>
              <a:t>Çizelgeler</a:t>
            </a:r>
            <a:r>
              <a:rPr lang="fr-FR" sz="1800" dirty="0"/>
              <a:t> [27-30], SM Risk </a:t>
            </a:r>
            <a:r>
              <a:rPr lang="fr-FR" sz="1800" dirty="0" err="1"/>
              <a:t>Değerlendirmesi</a:t>
            </a:r>
            <a:r>
              <a:rPr lang="fr-FR" sz="1800" dirty="0"/>
              <a:t> </a:t>
            </a:r>
            <a:r>
              <a:rPr lang="fr-FR" sz="1800" dirty="0" err="1"/>
              <a:t>ve</a:t>
            </a:r>
            <a:r>
              <a:rPr lang="fr-FR" sz="1800" dirty="0"/>
              <a:t> </a:t>
            </a:r>
            <a:r>
              <a:rPr lang="fr-FR" sz="1800" dirty="0" err="1"/>
              <a:t>Yönetimi</a:t>
            </a:r>
            <a:r>
              <a:rPr lang="fr-FR" sz="1800" dirty="0"/>
              <a:t> ile </a:t>
            </a:r>
            <a:r>
              <a:rPr lang="fr-FR" sz="1800" dirty="0" err="1"/>
              <a:t>ilgili</a:t>
            </a:r>
            <a:r>
              <a:rPr lang="fr-FR" sz="1800" dirty="0"/>
              <a:t> </a:t>
            </a:r>
            <a:r>
              <a:rPr lang="fr-FR" sz="1800" dirty="0" err="1"/>
              <a:t>gider</a:t>
            </a:r>
            <a:r>
              <a:rPr lang="fr-FR" sz="1800" dirty="0"/>
              <a:t> </a:t>
            </a:r>
            <a:r>
              <a:rPr lang="fr-FR" sz="1800" dirty="0" err="1"/>
              <a:t>ve</a:t>
            </a:r>
            <a:r>
              <a:rPr lang="fr-FR" sz="1800" dirty="0"/>
              <a:t> </a:t>
            </a:r>
            <a:r>
              <a:rPr lang="fr-FR" sz="1800" dirty="0" err="1"/>
              <a:t>yarar</a:t>
            </a:r>
            <a:r>
              <a:rPr lang="fr-FR" sz="1800" dirty="0"/>
              <a:t> </a:t>
            </a:r>
            <a:r>
              <a:rPr lang="fr-FR" sz="1800" dirty="0" err="1"/>
              <a:t>analizleriyle</a:t>
            </a:r>
            <a:r>
              <a:rPr lang="fr-FR" sz="1800" dirty="0"/>
              <a:t> </a:t>
            </a:r>
            <a:r>
              <a:rPr lang="fr-FR" sz="1800" dirty="0" err="1"/>
              <a:t>ilgili</a:t>
            </a:r>
            <a:r>
              <a:rPr lang="fr-FR" sz="1800" dirty="0"/>
              <a:t> </a:t>
            </a:r>
            <a:r>
              <a:rPr lang="fr-FR" sz="1800" dirty="0" err="1"/>
              <a:t>sırasıyla</a:t>
            </a:r>
            <a:r>
              <a:rPr lang="fr-FR" sz="1800" dirty="0"/>
              <a:t> Örnek 1 </a:t>
            </a:r>
            <a:r>
              <a:rPr lang="fr-FR" sz="1800" dirty="0" err="1"/>
              <a:t>ve</a:t>
            </a:r>
            <a:r>
              <a:rPr lang="fr-FR" sz="1800" dirty="0"/>
              <a:t> Örnek </a:t>
            </a:r>
            <a:r>
              <a:rPr lang="fr-FR" sz="1800" dirty="0" err="1"/>
              <a:t>2'nin</a:t>
            </a:r>
            <a:r>
              <a:rPr lang="fr-FR" sz="1800" dirty="0"/>
              <a:t> </a:t>
            </a:r>
            <a:r>
              <a:rPr lang="fr-FR" sz="1800" dirty="0" err="1"/>
              <a:t>giriş</a:t>
            </a:r>
            <a:r>
              <a:rPr lang="fr-FR" sz="1800" dirty="0"/>
              <a:t> </a:t>
            </a:r>
            <a:r>
              <a:rPr lang="fr-FR" sz="1800" dirty="0" err="1"/>
              <a:t>ve</a:t>
            </a:r>
            <a:r>
              <a:rPr lang="fr-FR" sz="1800" dirty="0"/>
              <a:t> </a:t>
            </a:r>
            <a:r>
              <a:rPr lang="fr-FR" sz="1800" dirty="0" err="1"/>
              <a:t>çıkış</a:t>
            </a:r>
            <a:r>
              <a:rPr lang="fr-FR" sz="1800" dirty="0"/>
              <a:t> </a:t>
            </a:r>
            <a:r>
              <a:rPr lang="fr-FR" sz="1800" dirty="0" err="1"/>
              <a:t>cetvellerini</a:t>
            </a:r>
            <a:r>
              <a:rPr lang="fr-FR" sz="1800" dirty="0"/>
              <a:t> </a:t>
            </a:r>
            <a:r>
              <a:rPr lang="fr-FR" sz="1800" dirty="0" err="1"/>
              <a:t>görüntüler</a:t>
            </a:r>
            <a:r>
              <a:rPr lang="fr-FR" dirty="0"/>
              <a:t>. </a:t>
            </a:r>
            <a:endParaRPr lang="en-US" dirty="0"/>
          </a:p>
          <a:p>
            <a:pPr algn="just" hangingPunct="0"/>
            <a:endParaRPr lang="en-US" sz="1600" dirty="0"/>
          </a:p>
          <a:p>
            <a:pPr algn="just" hangingPunct="0"/>
            <a:endParaRPr lang="en-US" sz="1600" dirty="0"/>
          </a:p>
          <a:p>
            <a:pPr algn="just" hangingPunct="0"/>
            <a:endParaRPr lang="en-US" sz="1600" dirty="0"/>
          </a:p>
          <a:p>
            <a:pPr marL="0" indent="0" algn="just"/>
            <a:endParaRPr lang="tr-TR" sz="20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4132482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3831E5D9-D362-02D5-6F50-0D8CFB27FE90}"/>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9E4588E6-BFA5-03F9-A7DB-1C68358E7DC8}"/>
              </a:ext>
            </a:extLst>
          </p:cNvPr>
          <p:cNvSpPr txBox="1">
            <a:spLocks noGrp="1"/>
          </p:cNvSpPr>
          <p:nvPr>
            <p:ph type="title"/>
          </p:nvPr>
        </p:nvSpPr>
        <p:spPr>
          <a:xfrm>
            <a:off x="866692" y="593367"/>
            <a:ext cx="10352687" cy="525985"/>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highlight>
                  <a:srgbClr val="FFFF00"/>
                </a:highlight>
              </a:rPr>
              <a:t>IV.  </a:t>
            </a:r>
            <a:r>
              <a:rPr lang="tr-TR" sz="3200" b="1" cap="small" dirty="0">
                <a:highlight>
                  <a:srgbClr val="FFFF00"/>
                </a:highlight>
              </a:rPr>
              <a:t>YÖNTEMBİLİM</a:t>
            </a:r>
            <a:r>
              <a:rPr lang="en-US" sz="3200" b="1" cap="small" dirty="0">
                <a:highlight>
                  <a:srgbClr val="FFFF00"/>
                </a:highlight>
              </a:rPr>
              <a:t> (</a:t>
            </a:r>
            <a:r>
              <a:rPr lang="tr-TR" sz="3200" b="1" cap="small" dirty="0">
                <a:highlight>
                  <a:srgbClr val="FFFF00"/>
                </a:highlight>
              </a:rPr>
              <a:t>6</a:t>
            </a:r>
            <a:r>
              <a:rPr lang="en-US" sz="3200" b="1" cap="small" dirty="0">
                <a:highlight>
                  <a:srgbClr val="FFFF00"/>
                </a:highlight>
              </a:rPr>
              <a:t>)</a:t>
            </a:r>
            <a:endParaRPr lang="en-US" sz="2800" dirty="0"/>
          </a:p>
        </p:txBody>
      </p:sp>
      <p:sp>
        <p:nvSpPr>
          <p:cNvPr id="12" name="Google Shape;284;p40">
            <a:extLst>
              <a:ext uri="{FF2B5EF4-FFF2-40B4-BE49-F238E27FC236}">
                <a16:creationId xmlns:a16="http://schemas.microsoft.com/office/drawing/2014/main" id="{929D2712-06B7-EA6F-0B53-F0FC611DEAA5}"/>
              </a:ext>
            </a:extLst>
          </p:cNvPr>
          <p:cNvSpPr txBox="1">
            <a:spLocks noGrp="1"/>
          </p:cNvSpPr>
          <p:nvPr>
            <p:ph type="subTitle" idx="1"/>
          </p:nvPr>
        </p:nvSpPr>
        <p:spPr>
          <a:xfrm>
            <a:off x="-11045" y="1119352"/>
            <a:ext cx="12055899" cy="5738648"/>
          </a:xfrm>
          <a:prstGeom prst="rect">
            <a:avLst/>
          </a:prstGeom>
        </p:spPr>
        <p:txBody>
          <a:bodyPr spcFirstLastPara="1" wrap="square" lIns="121900" tIns="121900" rIns="121900" bIns="121900" anchor="t" anchorCtr="0">
            <a:noAutofit/>
          </a:bodyPr>
          <a:lstStyle/>
          <a:p>
            <a:r>
              <a:rPr lang="fr-FR" b="1" dirty="0" err="1"/>
              <a:t>Nicel</a:t>
            </a:r>
            <a:r>
              <a:rPr lang="fr-FR" b="1" dirty="0"/>
              <a:t> Risk </a:t>
            </a:r>
            <a:r>
              <a:rPr lang="fr-FR" b="1" dirty="0" err="1"/>
              <a:t>Analizi</a:t>
            </a:r>
            <a:endParaRPr lang="en-US" dirty="0"/>
          </a:p>
          <a:p>
            <a:pPr algn="just"/>
            <a:r>
              <a:rPr lang="fr-FR" sz="2000" dirty="0"/>
              <a:t>N</a:t>
            </a:r>
            <a:r>
              <a:rPr lang="tr-TR" sz="2000" dirty="0"/>
              <a:t>icel </a:t>
            </a:r>
            <a:r>
              <a:rPr lang="fr-FR" sz="2000" dirty="0" err="1"/>
              <a:t>bir</a:t>
            </a:r>
            <a:r>
              <a:rPr lang="fr-FR" sz="2000" dirty="0"/>
              <a:t> </a:t>
            </a:r>
            <a:r>
              <a:rPr lang="fr-FR" sz="2000" dirty="0" err="1"/>
              <a:t>risk</a:t>
            </a:r>
            <a:r>
              <a:rPr lang="fr-FR" sz="2000" dirty="0"/>
              <a:t> </a:t>
            </a:r>
            <a:r>
              <a:rPr lang="fr-FR" sz="2000" dirty="0" err="1"/>
              <a:t>değerlendirmesi</a:t>
            </a:r>
            <a:r>
              <a:rPr lang="fr-FR" sz="2000" dirty="0"/>
              <a:t> </a:t>
            </a:r>
            <a:r>
              <a:rPr lang="fr-FR" sz="2000" dirty="0" err="1"/>
              <a:t>yönetimin</a:t>
            </a:r>
            <a:r>
              <a:rPr lang="fr-FR" sz="2000" dirty="0"/>
              <a:t> </a:t>
            </a:r>
            <a:r>
              <a:rPr lang="fr-FR" sz="2000" dirty="0" err="1"/>
              <a:t>anlayabileceği</a:t>
            </a:r>
            <a:r>
              <a:rPr lang="fr-FR" sz="2000" dirty="0"/>
              <a:t> </a:t>
            </a:r>
            <a:r>
              <a:rPr lang="fr-FR" sz="2000" dirty="0" err="1"/>
              <a:t>sayılarda</a:t>
            </a:r>
            <a:r>
              <a:rPr lang="fr-FR" sz="2000" dirty="0"/>
              <a:t> </a:t>
            </a:r>
            <a:r>
              <a:rPr lang="fr-FR" sz="2000" dirty="0" err="1"/>
              <a:t>sonuçlar</a:t>
            </a:r>
            <a:r>
              <a:rPr lang="fr-FR" sz="2000" dirty="0"/>
              <a:t> </a:t>
            </a:r>
            <a:r>
              <a:rPr lang="fr-FR" sz="2000" dirty="0" err="1"/>
              <a:t>sağlarken</a:t>
            </a:r>
            <a:r>
              <a:rPr lang="fr-FR" sz="2000" dirty="0"/>
              <a:t>, </a:t>
            </a:r>
            <a:r>
              <a:rPr lang="fr-FR" sz="2000" dirty="0" err="1"/>
              <a:t>nitel</a:t>
            </a:r>
            <a:r>
              <a:rPr lang="fr-FR" sz="2000" dirty="0"/>
              <a:t> </a:t>
            </a:r>
            <a:r>
              <a:rPr lang="fr-FR" sz="2000" dirty="0" err="1"/>
              <a:t>bir</a:t>
            </a:r>
            <a:r>
              <a:rPr lang="fr-FR" sz="2000" dirty="0"/>
              <a:t> </a:t>
            </a:r>
            <a:r>
              <a:rPr lang="fr-FR" sz="2000" dirty="0" err="1"/>
              <a:t>yaklaşım</a:t>
            </a:r>
            <a:r>
              <a:rPr lang="fr-FR" sz="2000" dirty="0"/>
              <a:t> -</a:t>
            </a:r>
            <a:r>
              <a:rPr lang="fr-FR" sz="2000" dirty="0" err="1"/>
              <a:t>sabit</a:t>
            </a:r>
            <a:r>
              <a:rPr lang="fr-FR" sz="2000" dirty="0"/>
              <a:t> para </a:t>
            </a:r>
            <a:r>
              <a:rPr lang="fr-FR" sz="2000" dirty="0" err="1"/>
              <a:t>birimi</a:t>
            </a:r>
            <a:r>
              <a:rPr lang="fr-FR" sz="2000" dirty="0"/>
              <a:t> </a:t>
            </a:r>
            <a:r>
              <a:rPr lang="fr-FR" sz="2000" dirty="0" err="1"/>
              <a:t>cinsinden</a:t>
            </a:r>
            <a:r>
              <a:rPr lang="fr-FR" sz="2000" dirty="0"/>
              <a:t> </a:t>
            </a:r>
            <a:r>
              <a:rPr lang="fr-FR" sz="2000" dirty="0" err="1"/>
              <a:t>karşılaştırmalar</a:t>
            </a:r>
            <a:r>
              <a:rPr lang="fr-FR" sz="2000" dirty="0"/>
              <a:t> </a:t>
            </a:r>
            <a:r>
              <a:rPr lang="fr-FR" sz="2000" dirty="0" err="1"/>
              <a:t>yapmak</a:t>
            </a:r>
            <a:r>
              <a:rPr lang="fr-FR" sz="2000" dirty="0"/>
              <a:t> </a:t>
            </a:r>
            <a:r>
              <a:rPr lang="fr-FR" sz="2000" dirty="0" err="1"/>
              <a:t>şöyle</a:t>
            </a:r>
            <a:r>
              <a:rPr lang="fr-FR" sz="2000" dirty="0"/>
              <a:t> </a:t>
            </a:r>
            <a:r>
              <a:rPr lang="fr-FR" sz="2000" dirty="0" err="1"/>
              <a:t>dursun</a:t>
            </a:r>
            <a:r>
              <a:rPr lang="fr-FR" sz="2000" dirty="0"/>
              <a:t>- </a:t>
            </a:r>
            <a:r>
              <a:rPr lang="fr-FR" sz="2000" dirty="0" err="1"/>
              <a:t>kategorik</a:t>
            </a:r>
            <a:r>
              <a:rPr lang="fr-FR" sz="2000" dirty="0"/>
              <a:t> </a:t>
            </a:r>
            <a:r>
              <a:rPr lang="fr-FR" sz="2000" dirty="0" err="1"/>
              <a:t>olasılıklar</a:t>
            </a:r>
            <a:r>
              <a:rPr lang="fr-FR" sz="2000" dirty="0"/>
              <a:t> </a:t>
            </a:r>
            <a:r>
              <a:rPr lang="fr-FR" sz="2000" dirty="0" err="1"/>
              <a:t>ve</a:t>
            </a:r>
            <a:r>
              <a:rPr lang="fr-FR" sz="2000" dirty="0"/>
              <a:t> </a:t>
            </a:r>
            <a:r>
              <a:rPr lang="fr-FR" sz="2000" dirty="0" err="1"/>
              <a:t>etkilerle</a:t>
            </a:r>
            <a:r>
              <a:rPr lang="fr-FR" sz="2000" dirty="0"/>
              <a:t> </a:t>
            </a:r>
            <a:r>
              <a:rPr lang="fr-FR" sz="2000" dirty="0" err="1"/>
              <a:t>uygulanması</a:t>
            </a:r>
            <a:r>
              <a:rPr lang="fr-FR" sz="2000" dirty="0"/>
              <a:t> </a:t>
            </a:r>
            <a:r>
              <a:rPr lang="fr-FR" sz="2000" dirty="0" err="1"/>
              <a:t>daha</a:t>
            </a:r>
            <a:r>
              <a:rPr lang="fr-FR" sz="2000" dirty="0"/>
              <a:t> </a:t>
            </a:r>
            <a:r>
              <a:rPr lang="fr-FR" sz="2000" dirty="0" err="1"/>
              <a:t>kolay</a:t>
            </a:r>
            <a:r>
              <a:rPr lang="fr-FR" sz="2000" dirty="0"/>
              <a:t> </a:t>
            </a:r>
            <a:r>
              <a:rPr lang="fr-FR" sz="2000" dirty="0" err="1"/>
              <a:t>olsa</a:t>
            </a:r>
            <a:r>
              <a:rPr lang="fr-FR" sz="2000" dirty="0"/>
              <a:t> da, </a:t>
            </a:r>
            <a:r>
              <a:rPr lang="fr-FR" sz="2000" dirty="0" err="1"/>
              <a:t>genelleştirilmiş</a:t>
            </a:r>
            <a:r>
              <a:rPr lang="fr-FR" sz="2000" dirty="0"/>
              <a:t> </a:t>
            </a:r>
            <a:r>
              <a:rPr lang="fr-FR" sz="2000" dirty="0" err="1"/>
              <a:t>sonuçların</a:t>
            </a:r>
            <a:r>
              <a:rPr lang="fr-FR" sz="2000" dirty="0"/>
              <a:t> </a:t>
            </a:r>
            <a:r>
              <a:rPr lang="fr-FR" sz="2000" dirty="0" err="1"/>
              <a:t>izlenmesini</a:t>
            </a:r>
            <a:r>
              <a:rPr lang="fr-FR" sz="2000" dirty="0"/>
              <a:t> </a:t>
            </a:r>
            <a:r>
              <a:rPr lang="fr-FR" sz="2000" dirty="0" err="1"/>
              <a:t>zorlaştırır</a:t>
            </a:r>
            <a:r>
              <a:rPr lang="fr-FR" sz="2000" dirty="0"/>
              <a:t>. BT (IT) </a:t>
            </a:r>
            <a:r>
              <a:rPr lang="fr-FR" sz="2000" dirty="0" err="1"/>
              <a:t>riski</a:t>
            </a:r>
            <a:r>
              <a:rPr lang="fr-FR" sz="2000" dirty="0"/>
              <a:t> en </a:t>
            </a:r>
            <a:r>
              <a:rPr lang="fr-FR" sz="2000" dirty="0" err="1"/>
              <a:t>çok</a:t>
            </a:r>
            <a:r>
              <a:rPr lang="fr-FR" sz="2000" dirty="0"/>
              <a:t> </a:t>
            </a:r>
            <a:r>
              <a:rPr lang="fr-FR" sz="2000" dirty="0" err="1"/>
              <a:t>beklenen</a:t>
            </a:r>
            <a:r>
              <a:rPr lang="fr-FR" sz="2000" dirty="0"/>
              <a:t> </a:t>
            </a:r>
            <a:r>
              <a:rPr lang="fr-FR" sz="2000" dirty="0" err="1"/>
              <a:t>kayıplar</a:t>
            </a:r>
            <a:r>
              <a:rPr lang="fr-FR" sz="2000" dirty="0"/>
              <a:t> </a:t>
            </a:r>
            <a:r>
              <a:rPr lang="fr-FR" sz="2000" dirty="0" err="1"/>
              <a:t>açısından</a:t>
            </a:r>
            <a:r>
              <a:rPr lang="fr-FR" sz="2000" dirty="0"/>
              <a:t> </a:t>
            </a:r>
            <a:r>
              <a:rPr lang="fr-FR" sz="2000" dirty="0" err="1"/>
              <a:t>simgelenir</a:t>
            </a:r>
            <a:r>
              <a:rPr lang="fr-FR" sz="2000" dirty="0"/>
              <a:t>. </a:t>
            </a:r>
            <a:r>
              <a:rPr lang="fr-FR" sz="2000" dirty="0" err="1"/>
              <a:t>Kayıplar</a:t>
            </a:r>
            <a:r>
              <a:rPr lang="fr-FR" sz="2000" dirty="0"/>
              <a:t>, </a:t>
            </a:r>
            <a:r>
              <a:rPr lang="fr-FR" sz="2000" dirty="0" err="1"/>
              <a:t>bilgi</a:t>
            </a:r>
            <a:r>
              <a:rPr lang="fr-FR" sz="2000" dirty="0"/>
              <a:t> </a:t>
            </a:r>
            <a:r>
              <a:rPr lang="fr-FR" sz="2000" dirty="0" err="1"/>
              <a:t>sistemlerinin</a:t>
            </a:r>
            <a:r>
              <a:rPr lang="fr-FR" sz="2000" dirty="0"/>
              <a:t> </a:t>
            </a:r>
            <a:r>
              <a:rPr lang="fr-FR" sz="2000" dirty="0" err="1"/>
              <a:t>onarım</a:t>
            </a:r>
            <a:r>
              <a:rPr lang="fr-FR" sz="2000" dirty="0"/>
              <a:t> </a:t>
            </a:r>
            <a:r>
              <a:rPr lang="fr-FR" sz="2000" dirty="0" err="1"/>
              <a:t>maliyetlerini</a:t>
            </a:r>
            <a:r>
              <a:rPr lang="fr-FR" sz="2000" dirty="0"/>
              <a:t> </a:t>
            </a:r>
            <a:r>
              <a:rPr lang="fr-FR" sz="2000" dirty="0" err="1"/>
              <a:t>veya</a:t>
            </a:r>
            <a:r>
              <a:rPr lang="fr-FR" sz="2000" dirty="0"/>
              <a:t> </a:t>
            </a:r>
            <a:r>
              <a:rPr lang="fr-FR" sz="2000" dirty="0" err="1"/>
              <a:t>çalınan</a:t>
            </a:r>
            <a:r>
              <a:rPr lang="fr-FR" sz="2000" dirty="0"/>
              <a:t> </a:t>
            </a:r>
            <a:r>
              <a:rPr lang="fr-FR" sz="2000" dirty="0" err="1"/>
              <a:t>veya</a:t>
            </a:r>
            <a:r>
              <a:rPr lang="fr-FR" sz="2000" dirty="0"/>
              <a:t> </a:t>
            </a:r>
            <a:r>
              <a:rPr lang="fr-FR" sz="2000" dirty="0" err="1"/>
              <a:t>kaybolan</a:t>
            </a:r>
            <a:r>
              <a:rPr lang="fr-FR" sz="2000" dirty="0"/>
              <a:t> </a:t>
            </a:r>
            <a:r>
              <a:rPr lang="fr-FR" sz="2000" dirty="0" err="1"/>
              <a:t>bir</a:t>
            </a:r>
            <a:r>
              <a:rPr lang="fr-FR" sz="2000" dirty="0"/>
              <a:t> </a:t>
            </a:r>
            <a:r>
              <a:rPr lang="fr-FR" sz="2000" dirty="0" err="1"/>
              <a:t>varlığın</a:t>
            </a:r>
            <a:r>
              <a:rPr lang="fr-FR" sz="2000" dirty="0"/>
              <a:t> </a:t>
            </a:r>
            <a:r>
              <a:rPr lang="fr-FR" sz="2000" dirty="0" err="1"/>
              <a:t>değiştirme</a:t>
            </a:r>
            <a:r>
              <a:rPr lang="fr-FR" sz="2000" dirty="0"/>
              <a:t> </a:t>
            </a:r>
            <a:r>
              <a:rPr lang="fr-FR" sz="2000" dirty="0" err="1"/>
              <a:t>giderlerini</a:t>
            </a:r>
            <a:r>
              <a:rPr lang="fr-FR" sz="2000" dirty="0"/>
              <a:t> </a:t>
            </a:r>
            <a:r>
              <a:rPr lang="fr-FR" sz="2000" dirty="0" err="1"/>
              <a:t>içerebilir</a:t>
            </a:r>
            <a:r>
              <a:rPr lang="fr-FR" sz="2000" dirty="0"/>
              <a:t>. </a:t>
            </a:r>
            <a:r>
              <a:rPr lang="fr-FR" sz="2000" dirty="0" err="1"/>
              <a:t>Kullanıcıya</a:t>
            </a:r>
            <a:r>
              <a:rPr lang="fr-FR" sz="2000" dirty="0"/>
              <a:t> </a:t>
            </a:r>
            <a:r>
              <a:rPr lang="fr-FR" sz="2000" dirty="0" err="1"/>
              <a:t>ilişkili</a:t>
            </a:r>
            <a:r>
              <a:rPr lang="fr-FR" sz="2000" dirty="0"/>
              <a:t> </a:t>
            </a:r>
            <a:r>
              <a:rPr lang="fr-FR" sz="2000" dirty="0" err="1"/>
              <a:t>gider</a:t>
            </a:r>
            <a:r>
              <a:rPr lang="fr-FR" sz="2000" dirty="0"/>
              <a:t> (</a:t>
            </a:r>
            <a:r>
              <a:rPr lang="fr-FR" sz="2000" dirty="0" err="1"/>
              <a:t>maliyet</a:t>
            </a:r>
            <a:r>
              <a:rPr lang="fr-FR" sz="2000" dirty="0"/>
              <a:t>) </a:t>
            </a:r>
            <a:r>
              <a:rPr lang="fr-FR" sz="2000" dirty="0" err="1"/>
              <a:t>ve</a:t>
            </a:r>
            <a:r>
              <a:rPr lang="fr-FR" sz="2000" dirty="0"/>
              <a:t> </a:t>
            </a:r>
            <a:r>
              <a:rPr lang="fr-FR" sz="2000" dirty="0" err="1"/>
              <a:t>yarar</a:t>
            </a:r>
            <a:r>
              <a:rPr lang="fr-FR" sz="2000" dirty="0"/>
              <a:t> (</a:t>
            </a:r>
            <a:r>
              <a:rPr lang="fr-FR" sz="2000" dirty="0" err="1"/>
              <a:t>fayda</a:t>
            </a:r>
            <a:r>
              <a:rPr lang="fr-FR" sz="2000" dirty="0"/>
              <a:t>) </a:t>
            </a:r>
            <a:r>
              <a:rPr lang="fr-FR" sz="2000" dirty="0" err="1"/>
              <a:t>analizini</a:t>
            </a:r>
            <a:r>
              <a:rPr lang="fr-FR" sz="2000" dirty="0"/>
              <a:t> </a:t>
            </a:r>
            <a:r>
              <a:rPr lang="fr-FR" sz="2000" dirty="0" err="1"/>
              <a:t>belirlemede</a:t>
            </a:r>
            <a:r>
              <a:rPr lang="fr-FR" sz="2000" dirty="0"/>
              <a:t> </a:t>
            </a:r>
            <a:r>
              <a:rPr lang="fr-FR" sz="2000" dirty="0" err="1"/>
              <a:t>yardımcı</a:t>
            </a:r>
            <a:r>
              <a:rPr lang="fr-FR" sz="2000" dirty="0"/>
              <a:t> </a:t>
            </a:r>
            <a:r>
              <a:rPr lang="fr-FR" sz="2000" dirty="0" err="1"/>
              <a:t>olur</a:t>
            </a:r>
            <a:r>
              <a:rPr lang="fr-FR" sz="2000" dirty="0"/>
              <a:t>, </a:t>
            </a:r>
            <a:r>
              <a:rPr lang="fr-FR" sz="2000" dirty="0" err="1"/>
              <a:t>ardından</a:t>
            </a:r>
            <a:r>
              <a:rPr lang="fr-FR" sz="2000" dirty="0"/>
              <a:t> </a:t>
            </a:r>
            <a:r>
              <a:rPr lang="fr-FR" sz="2000" dirty="0" err="1"/>
              <a:t>olayın</a:t>
            </a:r>
            <a:r>
              <a:rPr lang="fr-FR" sz="2000" dirty="0"/>
              <a:t> </a:t>
            </a:r>
            <a:r>
              <a:rPr lang="fr-FR" sz="2000" dirty="0" err="1"/>
              <a:t>olasılığı</a:t>
            </a:r>
            <a:r>
              <a:rPr lang="fr-FR" sz="2000" dirty="0"/>
              <a:t>, </a:t>
            </a:r>
            <a:r>
              <a:rPr lang="fr-FR" sz="2000" dirty="0" err="1"/>
              <a:t>tetikleyen</a:t>
            </a:r>
            <a:r>
              <a:rPr lang="fr-FR" sz="2000" dirty="0"/>
              <a:t> </a:t>
            </a:r>
            <a:r>
              <a:rPr lang="fr-FR" sz="2000" dirty="0" err="1"/>
              <a:t>gözdağının</a:t>
            </a:r>
            <a:r>
              <a:rPr lang="fr-FR" sz="2000" dirty="0"/>
              <a:t> (T) </a:t>
            </a:r>
            <a:r>
              <a:rPr lang="fr-FR" sz="2000" dirty="0" err="1"/>
              <a:t>ve</a:t>
            </a:r>
            <a:r>
              <a:rPr lang="fr-FR" sz="2000" dirty="0"/>
              <a:t> </a:t>
            </a:r>
            <a:r>
              <a:rPr lang="fr-FR" sz="2000" dirty="0" err="1"/>
              <a:t>varlıklarının</a:t>
            </a:r>
            <a:r>
              <a:rPr lang="fr-FR" sz="2000" dirty="0"/>
              <a:t> </a:t>
            </a:r>
            <a:r>
              <a:rPr lang="fr-FR" sz="2000" dirty="0" err="1"/>
              <a:t>kırılganlığının</a:t>
            </a:r>
            <a:r>
              <a:rPr lang="fr-FR" sz="2000" dirty="0"/>
              <a:t> (V) </a:t>
            </a:r>
            <a:r>
              <a:rPr lang="fr-FR" sz="2000" dirty="0" err="1"/>
              <a:t>olasılıklarının</a:t>
            </a:r>
            <a:r>
              <a:rPr lang="fr-FR" sz="2000" dirty="0"/>
              <a:t> </a:t>
            </a:r>
            <a:r>
              <a:rPr lang="fr-FR" sz="2000" dirty="0" err="1"/>
              <a:t>birbirleriyle</a:t>
            </a:r>
            <a:r>
              <a:rPr lang="fr-FR" sz="2000" dirty="0"/>
              <a:t> </a:t>
            </a:r>
            <a:r>
              <a:rPr lang="fr-FR" sz="2000" dirty="0" err="1"/>
              <a:t>çarpım</a:t>
            </a:r>
            <a:r>
              <a:rPr lang="fr-FR" sz="2000" dirty="0"/>
              <a:t> </a:t>
            </a:r>
            <a:r>
              <a:rPr lang="fr-FR" sz="2000" dirty="0" err="1"/>
              <a:t>ürünü</a:t>
            </a:r>
            <a:r>
              <a:rPr lang="fr-FR" sz="2000" dirty="0"/>
              <a:t> </a:t>
            </a:r>
            <a:r>
              <a:rPr lang="fr-FR" sz="2000" dirty="0" err="1"/>
              <a:t>olarak</a:t>
            </a:r>
            <a:r>
              <a:rPr lang="fr-FR" sz="2000" dirty="0"/>
              <a:t> </a:t>
            </a:r>
            <a:r>
              <a:rPr lang="fr-FR" sz="2000" dirty="0" err="1"/>
              <a:t>hesaplanabilir</a:t>
            </a:r>
            <a:r>
              <a:rPr lang="fr-FR" sz="2000" dirty="0"/>
              <a:t>. </a:t>
            </a:r>
            <a:r>
              <a:rPr lang="fr-FR" sz="2000" dirty="0" err="1"/>
              <a:t>Gözdağı</a:t>
            </a:r>
            <a:r>
              <a:rPr lang="fr-FR" sz="2000" dirty="0"/>
              <a:t> </a:t>
            </a:r>
            <a:r>
              <a:rPr lang="fr-FR" sz="2000" dirty="0" err="1"/>
              <a:t>olasılığı</a:t>
            </a:r>
            <a:r>
              <a:rPr lang="fr-FR" sz="2000" dirty="0"/>
              <a:t>, </a:t>
            </a:r>
            <a:r>
              <a:rPr lang="fr-FR" sz="2000" dirty="0" err="1"/>
              <a:t>bilgi</a:t>
            </a:r>
            <a:r>
              <a:rPr lang="fr-FR" sz="2000" dirty="0"/>
              <a:t> </a:t>
            </a:r>
            <a:r>
              <a:rPr lang="fr-FR" sz="2000" dirty="0" err="1"/>
              <a:t>varlıklarına</a:t>
            </a:r>
            <a:r>
              <a:rPr lang="fr-FR" sz="2000" dirty="0"/>
              <a:t> </a:t>
            </a:r>
            <a:r>
              <a:rPr lang="fr-FR" sz="2000" dirty="0" err="1"/>
              <a:t>saldırı</a:t>
            </a:r>
            <a:r>
              <a:rPr lang="fr-FR" sz="2000" dirty="0"/>
              <a:t> </a:t>
            </a:r>
            <a:r>
              <a:rPr lang="fr-FR" sz="2000" dirty="0" err="1"/>
              <a:t>olasılığı</a:t>
            </a:r>
            <a:r>
              <a:rPr lang="fr-FR" sz="2000" dirty="0"/>
              <a:t> </a:t>
            </a:r>
            <a:r>
              <a:rPr lang="fr-FR" sz="2000" dirty="0" err="1"/>
              <a:t>olarak</a:t>
            </a:r>
            <a:r>
              <a:rPr lang="fr-FR" sz="2000" dirty="0"/>
              <a:t> </a:t>
            </a:r>
            <a:r>
              <a:rPr lang="fr-FR" sz="2000" dirty="0" err="1"/>
              <a:t>tanımlanır</a:t>
            </a:r>
            <a:r>
              <a:rPr lang="fr-FR" sz="2000" dirty="0"/>
              <a:t>. </a:t>
            </a:r>
            <a:r>
              <a:rPr lang="fr-FR" sz="2000" dirty="0" err="1"/>
              <a:t>Birim</a:t>
            </a:r>
            <a:r>
              <a:rPr lang="fr-FR" sz="2000" dirty="0"/>
              <a:t> </a:t>
            </a:r>
            <a:r>
              <a:rPr lang="fr-FR" sz="2000" dirty="0" err="1"/>
              <a:t>zaman</a:t>
            </a:r>
            <a:r>
              <a:rPr lang="fr-FR" sz="2000" dirty="0"/>
              <a:t> </a:t>
            </a:r>
            <a:r>
              <a:rPr lang="fr-FR" sz="2000" dirty="0" err="1"/>
              <a:t>başına</a:t>
            </a:r>
            <a:r>
              <a:rPr lang="fr-FR" sz="2000" dirty="0"/>
              <a:t> </a:t>
            </a:r>
            <a:r>
              <a:rPr lang="fr-FR" sz="2000" dirty="0" err="1"/>
              <a:t>saldırı</a:t>
            </a:r>
            <a:r>
              <a:rPr lang="fr-FR" sz="2000" dirty="0"/>
              <a:t> </a:t>
            </a:r>
            <a:r>
              <a:rPr lang="fr-FR" sz="2000" dirty="0" err="1"/>
              <a:t>sayısına</a:t>
            </a:r>
            <a:r>
              <a:rPr lang="fr-FR" sz="2000" dirty="0"/>
              <a:t> </a:t>
            </a:r>
            <a:r>
              <a:rPr lang="fr-FR" sz="2000" dirty="0" err="1"/>
              <a:t>eşittir</a:t>
            </a:r>
            <a:r>
              <a:rPr lang="fr-FR" sz="2000" dirty="0"/>
              <a:t>. Sistem </a:t>
            </a:r>
            <a:r>
              <a:rPr lang="fr-FR" sz="2000" dirty="0" err="1"/>
              <a:t>güvenlik</a:t>
            </a:r>
            <a:r>
              <a:rPr lang="fr-FR" sz="2000" dirty="0"/>
              <a:t> </a:t>
            </a:r>
            <a:r>
              <a:rPr lang="fr-FR" sz="2000" dirty="0" err="1"/>
              <a:t>açığı</a:t>
            </a:r>
            <a:r>
              <a:rPr lang="fr-FR" sz="2000" dirty="0"/>
              <a:t> </a:t>
            </a:r>
            <a:r>
              <a:rPr lang="fr-FR" sz="2000" dirty="0" err="1"/>
              <a:t>olan</a:t>
            </a:r>
            <a:r>
              <a:rPr lang="fr-FR" sz="2000" dirty="0"/>
              <a:t> V, </a:t>
            </a:r>
            <a:r>
              <a:rPr lang="fr-FR" sz="2000" dirty="0" err="1"/>
              <a:t>bilgi</a:t>
            </a:r>
            <a:r>
              <a:rPr lang="fr-FR" sz="2000" dirty="0"/>
              <a:t> </a:t>
            </a:r>
            <a:r>
              <a:rPr lang="fr-FR" sz="2000" dirty="0" err="1"/>
              <a:t>varlıkları</a:t>
            </a:r>
            <a:r>
              <a:rPr lang="fr-FR" sz="2000" dirty="0"/>
              <a:t> </a:t>
            </a:r>
            <a:r>
              <a:rPr lang="fr-FR" sz="2000" dirty="0" err="1"/>
              <a:t>üzerinde</a:t>
            </a:r>
            <a:r>
              <a:rPr lang="fr-FR" sz="2000" dirty="0"/>
              <a:t> </a:t>
            </a:r>
            <a:r>
              <a:rPr lang="fr-FR" sz="2000" dirty="0" err="1"/>
              <a:t>bir</a:t>
            </a:r>
            <a:r>
              <a:rPr lang="fr-FR" sz="2000" dirty="0"/>
              <a:t> </a:t>
            </a:r>
            <a:r>
              <a:rPr lang="fr-FR" sz="2000" dirty="0" err="1"/>
              <a:t>olay</a:t>
            </a:r>
            <a:r>
              <a:rPr lang="fr-FR" sz="2000" dirty="0"/>
              <a:t> </a:t>
            </a:r>
            <a:r>
              <a:rPr lang="fr-FR" sz="2000" dirty="0" err="1"/>
              <a:t>şeklinde</a:t>
            </a:r>
            <a:r>
              <a:rPr lang="fr-FR" sz="2000" dirty="0"/>
              <a:t> </a:t>
            </a:r>
            <a:r>
              <a:rPr lang="fr-FR" sz="2000" dirty="0" err="1"/>
              <a:t>başarıyla</a:t>
            </a:r>
            <a:r>
              <a:rPr lang="fr-FR" sz="2000" dirty="0"/>
              <a:t> </a:t>
            </a:r>
            <a:r>
              <a:rPr lang="fr-FR" sz="2000" dirty="0" err="1"/>
              <a:t>gerçekleştirilen</a:t>
            </a:r>
            <a:r>
              <a:rPr lang="fr-FR" sz="2000" dirty="0"/>
              <a:t> </a:t>
            </a:r>
            <a:r>
              <a:rPr lang="fr-FR" sz="2000" dirty="0" err="1"/>
              <a:t>bir</a:t>
            </a:r>
            <a:r>
              <a:rPr lang="fr-FR" sz="2000" dirty="0"/>
              <a:t> </a:t>
            </a:r>
            <a:r>
              <a:rPr lang="fr-FR" sz="2000" dirty="0" err="1"/>
              <a:t>gözdağı</a:t>
            </a:r>
            <a:r>
              <a:rPr lang="fr-FR" sz="2000" dirty="0"/>
              <a:t> </a:t>
            </a:r>
            <a:r>
              <a:rPr lang="fr-FR" sz="2000" dirty="0" err="1"/>
              <a:t>risk</a:t>
            </a:r>
            <a:r>
              <a:rPr lang="fr-FR" sz="2000" dirty="0"/>
              <a:t> </a:t>
            </a:r>
            <a:r>
              <a:rPr lang="fr-FR" sz="2000" dirty="0" err="1"/>
              <a:t>olasılığı</a:t>
            </a:r>
            <a:r>
              <a:rPr lang="fr-FR" sz="2000" dirty="0"/>
              <a:t> </a:t>
            </a:r>
            <a:r>
              <a:rPr lang="fr-FR" sz="2000" dirty="0" err="1"/>
              <a:t>olarak</a:t>
            </a:r>
            <a:r>
              <a:rPr lang="fr-FR" sz="2000" dirty="0"/>
              <a:t> </a:t>
            </a:r>
            <a:r>
              <a:rPr lang="fr-FR" sz="2000" dirty="0" err="1"/>
              <a:t>tanımlanır</a:t>
            </a:r>
            <a:r>
              <a:rPr lang="fr-FR" sz="2000" dirty="0"/>
              <a:t>. </a:t>
            </a:r>
            <a:endParaRPr lang="tr-TR" sz="2000" dirty="0"/>
          </a:p>
          <a:p>
            <a:pPr algn="just"/>
            <a:endParaRPr lang="tr-TR" sz="2000" dirty="0"/>
          </a:p>
          <a:p>
            <a:pPr algn="just"/>
            <a:r>
              <a:rPr lang="tr-TR" sz="2000" dirty="0"/>
              <a:t> </a:t>
            </a:r>
            <a:r>
              <a:rPr lang="fr-FR" sz="2000" dirty="0" err="1"/>
              <a:t>Kuruluşta</a:t>
            </a:r>
            <a:r>
              <a:rPr lang="fr-FR" sz="2000" dirty="0"/>
              <a:t> </a:t>
            </a:r>
            <a:r>
              <a:rPr lang="fr-FR" sz="2000" dirty="0" err="1"/>
              <a:t>herhangi</a:t>
            </a:r>
            <a:r>
              <a:rPr lang="fr-FR" sz="2000" dirty="0"/>
              <a:t> </a:t>
            </a:r>
            <a:r>
              <a:rPr lang="fr-FR" sz="2000" dirty="0" err="1"/>
              <a:t>bir</a:t>
            </a:r>
            <a:r>
              <a:rPr lang="fr-FR" sz="2000" dirty="0"/>
              <a:t> </a:t>
            </a:r>
            <a:r>
              <a:rPr lang="fr-FR" sz="2000" dirty="0" err="1"/>
              <a:t>güvenlik</a:t>
            </a:r>
            <a:r>
              <a:rPr lang="fr-FR" sz="2000" dirty="0"/>
              <a:t> </a:t>
            </a:r>
            <a:r>
              <a:rPr lang="fr-FR" sz="2000" dirty="0" err="1"/>
              <a:t>kırılması</a:t>
            </a:r>
            <a:r>
              <a:rPr lang="fr-FR" sz="2000" dirty="0"/>
              <a:t> </a:t>
            </a:r>
            <a:r>
              <a:rPr lang="fr-FR" sz="2000" dirty="0" err="1"/>
              <a:t>olması</a:t>
            </a:r>
            <a:r>
              <a:rPr lang="fr-FR" sz="2000" dirty="0"/>
              <a:t> </a:t>
            </a:r>
            <a:r>
              <a:rPr lang="fr-FR" sz="2000" dirty="0" err="1"/>
              <a:t>durumunda</a:t>
            </a:r>
            <a:r>
              <a:rPr lang="fr-FR" sz="2000" dirty="0"/>
              <a:t>, </a:t>
            </a:r>
            <a:r>
              <a:rPr lang="fr-FR" sz="2000" dirty="0" err="1"/>
              <a:t>kuruluşta</a:t>
            </a:r>
            <a:r>
              <a:rPr lang="fr-FR" sz="2000" dirty="0"/>
              <a:t> </a:t>
            </a:r>
            <a:r>
              <a:rPr lang="fr-FR" sz="2000" dirty="0" err="1"/>
              <a:t>meydana</a:t>
            </a:r>
            <a:r>
              <a:rPr lang="fr-FR" sz="2000" dirty="0"/>
              <a:t> </a:t>
            </a:r>
            <a:r>
              <a:rPr lang="fr-FR" sz="2000" dirty="0" err="1"/>
              <a:t>gelen</a:t>
            </a:r>
            <a:r>
              <a:rPr lang="fr-FR" sz="2000" dirty="0"/>
              <a:t> </a:t>
            </a:r>
            <a:r>
              <a:rPr lang="fr-FR" sz="2000" dirty="0" err="1"/>
              <a:t>ve</a:t>
            </a:r>
            <a:r>
              <a:rPr lang="fr-FR" sz="2000" dirty="0"/>
              <a:t> para </a:t>
            </a:r>
            <a:r>
              <a:rPr lang="fr-FR" sz="2000" dirty="0" err="1"/>
              <a:t>birimleri</a:t>
            </a:r>
            <a:r>
              <a:rPr lang="fr-FR" sz="2000" dirty="0"/>
              <a:t> </a:t>
            </a:r>
            <a:r>
              <a:rPr lang="fr-FR" sz="2000" dirty="0" err="1"/>
              <a:t>cinsinden</a:t>
            </a:r>
            <a:r>
              <a:rPr lang="fr-FR" sz="2000" dirty="0"/>
              <a:t> </a:t>
            </a:r>
            <a:r>
              <a:rPr lang="fr-FR" sz="2000" dirty="0" err="1"/>
              <a:t>ölçülecek</a:t>
            </a:r>
            <a:r>
              <a:rPr lang="fr-FR" sz="2000" dirty="0"/>
              <a:t> </a:t>
            </a:r>
            <a:r>
              <a:rPr lang="fr-FR" sz="2000" dirty="0" err="1"/>
              <a:t>beklenen</a:t>
            </a:r>
            <a:r>
              <a:rPr lang="fr-FR" sz="2000" dirty="0"/>
              <a:t> </a:t>
            </a:r>
            <a:r>
              <a:rPr lang="fr-FR" sz="2000" dirty="0" err="1"/>
              <a:t>finansal</a:t>
            </a:r>
            <a:r>
              <a:rPr lang="fr-FR" sz="2000" dirty="0"/>
              <a:t> </a:t>
            </a:r>
            <a:r>
              <a:rPr lang="fr-FR" sz="2000" dirty="0" err="1"/>
              <a:t>zarar</a:t>
            </a:r>
            <a:r>
              <a:rPr lang="fr-FR" sz="2000" dirty="0"/>
              <a:t> </a:t>
            </a:r>
            <a:r>
              <a:rPr lang="fr-FR" sz="2000" dirty="0" err="1"/>
              <a:t>maliyeti</a:t>
            </a:r>
            <a:r>
              <a:rPr lang="fr-FR" sz="2000" dirty="0"/>
              <a:t> (ECL: </a:t>
            </a:r>
            <a:r>
              <a:rPr lang="fr-FR" sz="2000" dirty="0" err="1"/>
              <a:t>Expected</a:t>
            </a:r>
            <a:r>
              <a:rPr lang="fr-FR" sz="2000" dirty="0"/>
              <a:t> Cost/Credit Loss) </a:t>
            </a:r>
            <a:r>
              <a:rPr lang="fr-FR" sz="2000" dirty="0" err="1"/>
              <a:t>olacaktır</a:t>
            </a:r>
            <a:r>
              <a:rPr lang="fr-FR" sz="2000" dirty="0"/>
              <a:t>. Genel mali </a:t>
            </a:r>
            <a:r>
              <a:rPr lang="fr-FR" sz="2000" dirty="0" err="1"/>
              <a:t>yitikleri</a:t>
            </a:r>
            <a:r>
              <a:rPr lang="fr-FR" sz="2000" dirty="0"/>
              <a:t> (</a:t>
            </a:r>
            <a:r>
              <a:rPr lang="fr-FR" sz="2000" dirty="0" err="1"/>
              <a:t>kayıp</a:t>
            </a:r>
            <a:r>
              <a:rPr lang="fr-FR" sz="2000" dirty="0"/>
              <a:t>) </a:t>
            </a:r>
            <a:r>
              <a:rPr lang="fr-FR" sz="2000" dirty="0" err="1"/>
              <a:t>doğru</a:t>
            </a:r>
            <a:r>
              <a:rPr lang="fr-FR" sz="2000" dirty="0"/>
              <a:t> </a:t>
            </a:r>
            <a:r>
              <a:rPr lang="fr-FR" sz="2000" dirty="0" err="1"/>
              <a:t>biçimde</a:t>
            </a:r>
            <a:r>
              <a:rPr lang="fr-FR" sz="2000" dirty="0"/>
              <a:t> </a:t>
            </a:r>
            <a:r>
              <a:rPr lang="fr-FR" sz="2000" dirty="0" err="1"/>
              <a:t>ölçmek</a:t>
            </a:r>
            <a:r>
              <a:rPr lang="fr-FR" sz="2000" dirty="0"/>
              <a:t> </a:t>
            </a:r>
            <a:r>
              <a:rPr lang="fr-FR" sz="2000" dirty="0" err="1"/>
              <a:t>zor</a:t>
            </a:r>
            <a:r>
              <a:rPr lang="fr-FR" sz="2000" dirty="0"/>
              <a:t> </a:t>
            </a:r>
            <a:r>
              <a:rPr lang="fr-FR" sz="2000" dirty="0" err="1"/>
              <a:t>olsa</a:t>
            </a:r>
            <a:r>
              <a:rPr lang="fr-FR" sz="2000" dirty="0"/>
              <a:t> da, tek </a:t>
            </a:r>
            <a:r>
              <a:rPr lang="fr-FR" sz="2000" dirty="0" err="1"/>
              <a:t>bir</a:t>
            </a:r>
            <a:r>
              <a:rPr lang="fr-FR" sz="2000" dirty="0"/>
              <a:t> </a:t>
            </a:r>
            <a:r>
              <a:rPr lang="fr-FR" sz="2000" dirty="0" err="1"/>
              <a:t>olaydan</a:t>
            </a:r>
            <a:r>
              <a:rPr lang="fr-FR" sz="2000" dirty="0"/>
              <a:t> </a:t>
            </a:r>
            <a:r>
              <a:rPr lang="fr-FR" sz="2000" dirty="0" err="1"/>
              <a:t>kaynaklanan</a:t>
            </a:r>
            <a:r>
              <a:rPr lang="fr-FR" sz="2000" dirty="0"/>
              <a:t> </a:t>
            </a:r>
            <a:r>
              <a:rPr lang="fr-FR" sz="2000" dirty="0" err="1"/>
              <a:t>ani</a:t>
            </a:r>
            <a:r>
              <a:rPr lang="fr-FR" sz="2000" dirty="0"/>
              <a:t> </a:t>
            </a:r>
            <a:r>
              <a:rPr lang="fr-FR" sz="2000" dirty="0" err="1"/>
              <a:t>bir</a:t>
            </a:r>
            <a:r>
              <a:rPr lang="fr-FR" sz="2000" dirty="0"/>
              <a:t> </a:t>
            </a:r>
            <a:r>
              <a:rPr lang="fr-FR" sz="2000" dirty="0" err="1"/>
              <a:t>kayıp</a:t>
            </a:r>
            <a:r>
              <a:rPr lang="fr-FR" sz="2000" dirty="0"/>
              <a:t> </a:t>
            </a:r>
            <a:r>
              <a:rPr lang="fr-FR" sz="2000" dirty="0" err="1"/>
              <a:t>ölçülebilir</a:t>
            </a:r>
            <a:r>
              <a:rPr lang="fr-FR" sz="2000" dirty="0"/>
              <a:t>. </a:t>
            </a:r>
            <a:r>
              <a:rPr lang="fr-FR" sz="2000" dirty="0" err="1"/>
              <a:t>Bir</a:t>
            </a:r>
            <a:r>
              <a:rPr lang="fr-FR" sz="2000" dirty="0"/>
              <a:t> </a:t>
            </a:r>
            <a:r>
              <a:rPr lang="fr-FR" sz="2000" dirty="0" err="1"/>
              <a:t>güvenlik</a:t>
            </a:r>
            <a:r>
              <a:rPr lang="fr-FR" sz="2000" dirty="0"/>
              <a:t> </a:t>
            </a:r>
            <a:r>
              <a:rPr lang="fr-FR" sz="2000" dirty="0" err="1"/>
              <a:t>açığı</a:t>
            </a:r>
            <a:r>
              <a:rPr lang="fr-FR" sz="2000" dirty="0"/>
              <a:t> </a:t>
            </a:r>
            <a:r>
              <a:rPr lang="fr-FR" sz="2000" dirty="0" err="1"/>
              <a:t>olayının</a:t>
            </a:r>
            <a:r>
              <a:rPr lang="fr-FR" sz="2000" dirty="0"/>
              <a:t> </a:t>
            </a:r>
            <a:r>
              <a:rPr lang="fr-FR" sz="2000" dirty="0" err="1"/>
              <a:t>meydana</a:t>
            </a:r>
            <a:r>
              <a:rPr lang="fr-FR" sz="2000" dirty="0"/>
              <a:t> </a:t>
            </a:r>
            <a:r>
              <a:rPr lang="fr-FR" sz="2000" dirty="0" err="1"/>
              <a:t>gelme</a:t>
            </a:r>
            <a:r>
              <a:rPr lang="fr-FR" sz="2000" dirty="0"/>
              <a:t> </a:t>
            </a:r>
            <a:r>
              <a:rPr lang="fr-FR" sz="2000" dirty="0" err="1"/>
              <a:t>olasılığı</a:t>
            </a:r>
            <a:r>
              <a:rPr lang="fr-FR" sz="2000" dirty="0"/>
              <a:t>, </a:t>
            </a:r>
            <a:r>
              <a:rPr lang="fr-FR" sz="2000" dirty="0" err="1"/>
              <a:t>belirli</a:t>
            </a:r>
            <a:r>
              <a:rPr lang="fr-FR" sz="2000" dirty="0"/>
              <a:t> </a:t>
            </a:r>
            <a:r>
              <a:rPr lang="fr-FR" sz="2000" dirty="0" err="1"/>
              <a:t>bir</a:t>
            </a:r>
            <a:r>
              <a:rPr lang="fr-FR" sz="2000" dirty="0"/>
              <a:t> </a:t>
            </a:r>
            <a:r>
              <a:rPr lang="fr-FR" sz="2000" dirty="0" err="1"/>
              <a:t>zaman</a:t>
            </a:r>
            <a:r>
              <a:rPr lang="fr-FR" sz="2000" dirty="0"/>
              <a:t> </a:t>
            </a:r>
            <a:r>
              <a:rPr lang="fr-FR" sz="2000" dirty="0" err="1"/>
              <a:t>aralığında</a:t>
            </a:r>
            <a:r>
              <a:rPr lang="fr-FR" sz="2000" dirty="0"/>
              <a:t> </a:t>
            </a:r>
            <a:r>
              <a:rPr lang="fr-FR" sz="2000" dirty="0" err="1"/>
              <a:t>belirli</a:t>
            </a:r>
            <a:r>
              <a:rPr lang="fr-FR" sz="2000" dirty="0"/>
              <a:t> </a:t>
            </a:r>
            <a:r>
              <a:rPr lang="fr-FR" sz="2000" dirty="0" err="1"/>
              <a:t>bir</a:t>
            </a:r>
            <a:r>
              <a:rPr lang="fr-FR" sz="2000" dirty="0"/>
              <a:t> </a:t>
            </a:r>
            <a:r>
              <a:rPr lang="fr-FR" sz="2000" dirty="0" err="1"/>
              <a:t>gözdağının</a:t>
            </a:r>
            <a:r>
              <a:rPr lang="fr-FR" sz="2000" dirty="0"/>
              <a:t> </a:t>
            </a:r>
            <a:r>
              <a:rPr lang="fr-FR" sz="2000" dirty="0" err="1"/>
              <a:t>kaç</a:t>
            </a:r>
            <a:r>
              <a:rPr lang="fr-FR" sz="2000" dirty="0"/>
              <a:t> </a:t>
            </a:r>
            <a:r>
              <a:rPr lang="fr-FR" sz="2000" dirty="0" err="1"/>
              <a:t>kez</a:t>
            </a:r>
            <a:r>
              <a:rPr lang="fr-FR" sz="2000" dirty="0"/>
              <a:t> </a:t>
            </a:r>
            <a:r>
              <a:rPr lang="fr-FR" sz="2000" dirty="0" err="1"/>
              <a:t>tetikleneceği</a:t>
            </a:r>
            <a:r>
              <a:rPr lang="fr-FR" sz="2000" dirty="0"/>
              <a:t> </a:t>
            </a:r>
            <a:r>
              <a:rPr lang="fr-FR" sz="2000" dirty="0" err="1"/>
              <a:t>olarak</a:t>
            </a:r>
            <a:r>
              <a:rPr lang="fr-FR" sz="2000" dirty="0"/>
              <a:t> </a:t>
            </a:r>
            <a:r>
              <a:rPr lang="fr-FR" sz="2000" dirty="0" err="1"/>
              <a:t>tanımlanır</a:t>
            </a:r>
            <a:r>
              <a:rPr lang="fr-FR" sz="2000" dirty="0"/>
              <a:t>. </a:t>
            </a:r>
            <a:r>
              <a:rPr lang="tr-TR" sz="2000" dirty="0"/>
              <a:t>Şekil </a:t>
            </a:r>
            <a:r>
              <a:rPr lang="fr-FR" sz="2000" dirty="0"/>
              <a:t>1, </a:t>
            </a:r>
            <a:r>
              <a:rPr lang="fr-FR" sz="2000" dirty="0" err="1"/>
              <a:t>güvenlik</a:t>
            </a:r>
            <a:r>
              <a:rPr lang="fr-FR" sz="2000" dirty="0"/>
              <a:t> </a:t>
            </a:r>
            <a:r>
              <a:rPr lang="fr-FR" sz="2000" dirty="0" err="1"/>
              <a:t>açıkları</a:t>
            </a:r>
            <a:r>
              <a:rPr lang="fr-FR" sz="2000" dirty="0"/>
              <a:t> </a:t>
            </a:r>
            <a:r>
              <a:rPr lang="fr-FR" sz="2000" dirty="0" err="1"/>
              <a:t>ve</a:t>
            </a:r>
            <a:r>
              <a:rPr lang="fr-FR" sz="2000" dirty="0"/>
              <a:t> </a:t>
            </a:r>
            <a:r>
              <a:rPr lang="fr-FR" sz="2000" dirty="0" err="1"/>
              <a:t>tehditleri</a:t>
            </a:r>
            <a:r>
              <a:rPr lang="fr-FR" sz="2000" dirty="0"/>
              <a:t> </a:t>
            </a:r>
            <a:r>
              <a:rPr lang="fr-FR" sz="2000" dirty="0" err="1"/>
              <a:t>içeren</a:t>
            </a:r>
            <a:r>
              <a:rPr lang="fr-FR" sz="2000" dirty="0"/>
              <a:t> </a:t>
            </a:r>
            <a:r>
              <a:rPr lang="fr-FR" sz="2000" dirty="0" err="1"/>
              <a:t>Olasılık</a:t>
            </a:r>
            <a:r>
              <a:rPr lang="fr-FR" sz="2000" dirty="0"/>
              <a:t>, </a:t>
            </a:r>
            <a:r>
              <a:rPr lang="fr-FR" sz="2000" dirty="0" err="1"/>
              <a:t>Etki</a:t>
            </a:r>
            <a:r>
              <a:rPr lang="fr-FR" sz="2000" dirty="0"/>
              <a:t> </a:t>
            </a:r>
            <a:r>
              <a:rPr lang="fr-FR" sz="2000" dirty="0" err="1"/>
              <a:t>ve</a:t>
            </a:r>
            <a:r>
              <a:rPr lang="fr-FR" sz="2000" dirty="0"/>
              <a:t> Risk </a:t>
            </a:r>
            <a:r>
              <a:rPr lang="fr-FR" sz="2000" dirty="0" err="1"/>
              <a:t>arasındaki</a:t>
            </a:r>
            <a:r>
              <a:rPr lang="fr-FR" sz="2000" dirty="0"/>
              <a:t> </a:t>
            </a:r>
            <a:r>
              <a:rPr lang="fr-FR" sz="2000" dirty="0" err="1"/>
              <a:t>bağlantıyı</a:t>
            </a:r>
            <a:r>
              <a:rPr lang="fr-FR" sz="2000" dirty="0"/>
              <a:t> </a:t>
            </a:r>
            <a:r>
              <a:rPr lang="fr-FR" sz="2000" dirty="0" err="1"/>
              <a:t>gösterir</a:t>
            </a:r>
            <a:r>
              <a:rPr lang="fr-FR" sz="2000" dirty="0"/>
              <a:t>. Risk </a:t>
            </a:r>
            <a:r>
              <a:rPr lang="fr-FR" sz="2000" dirty="0" err="1"/>
              <a:t>optimizasyonu</a:t>
            </a:r>
            <a:r>
              <a:rPr lang="fr-FR" sz="2000" dirty="0"/>
              <a:t>, </a:t>
            </a:r>
            <a:r>
              <a:rPr lang="fr-FR" sz="2000" dirty="0" err="1"/>
              <a:t>uygulamada</a:t>
            </a:r>
            <a:r>
              <a:rPr lang="fr-FR" sz="2000" dirty="0"/>
              <a:t> </a:t>
            </a:r>
            <a:r>
              <a:rPr lang="fr-FR" sz="2000" dirty="0" err="1"/>
              <a:t>bir</a:t>
            </a:r>
            <a:r>
              <a:rPr lang="fr-FR" sz="2000" dirty="0"/>
              <a:t> </a:t>
            </a:r>
            <a:r>
              <a:rPr lang="fr-FR" sz="2000" dirty="0" err="1"/>
              <a:t>risk</a:t>
            </a:r>
            <a:r>
              <a:rPr lang="fr-FR" sz="2000" dirty="0"/>
              <a:t> </a:t>
            </a:r>
            <a:r>
              <a:rPr lang="fr-FR" sz="2000" dirty="0" err="1"/>
              <a:t>değerlendirmesinin</a:t>
            </a:r>
            <a:r>
              <a:rPr lang="fr-FR" sz="2000" dirty="0"/>
              <a:t> </a:t>
            </a:r>
            <a:r>
              <a:rPr lang="fr-FR" sz="2000" dirty="0" err="1"/>
              <a:t>ardından</a:t>
            </a:r>
            <a:r>
              <a:rPr lang="fr-FR" sz="2000" dirty="0"/>
              <a:t> </a:t>
            </a:r>
            <a:r>
              <a:rPr lang="fr-FR" sz="2000" dirty="0" err="1"/>
              <a:t>dikkate</a:t>
            </a:r>
            <a:r>
              <a:rPr lang="fr-FR" sz="2000" dirty="0"/>
              <a:t> </a:t>
            </a:r>
            <a:r>
              <a:rPr lang="fr-FR" sz="2000" dirty="0" err="1"/>
              <a:t>alınması</a:t>
            </a:r>
            <a:r>
              <a:rPr lang="fr-FR" sz="2000" dirty="0"/>
              <a:t> </a:t>
            </a:r>
            <a:r>
              <a:rPr lang="fr-FR" sz="2000" dirty="0" err="1"/>
              <a:t>önemlidir</a:t>
            </a:r>
            <a:r>
              <a:rPr lang="fr-FR" sz="2000" dirty="0"/>
              <a:t> [41]. </a:t>
            </a:r>
            <a:endParaRPr lang="en-US" sz="2000" dirty="0"/>
          </a:p>
          <a:p>
            <a:pPr marL="0" indent="0" algn="just"/>
            <a:endParaRPr lang="tr-TR" sz="1800" b="1"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19276164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6D3F77B-B47B-B3E7-1665-8A51019639ED}"/>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96248DD8-6CDE-CCCA-F36B-D8829B6587F9}"/>
              </a:ext>
            </a:extLst>
          </p:cNvPr>
          <p:cNvSpPr txBox="1">
            <a:spLocks noGrp="1"/>
          </p:cNvSpPr>
          <p:nvPr>
            <p:ph type="title"/>
          </p:nvPr>
        </p:nvSpPr>
        <p:spPr>
          <a:xfrm>
            <a:off x="866692" y="593367"/>
            <a:ext cx="10352687" cy="525985"/>
          </a:xfrm>
          <a:prstGeom prst="rect">
            <a:avLst/>
          </a:prstGeom>
        </p:spPr>
        <p:txBody>
          <a:bodyPr spcFirstLastPara="1" wrap="square" lIns="121900" tIns="121900" rIns="121900" bIns="121900" anchor="t" anchorCtr="0">
            <a:noAutofit/>
          </a:bodyPr>
          <a:lstStyle/>
          <a:p>
            <a:pPr marL="0" indent="0"/>
            <a:r>
              <a:rPr lang="en-US" sz="3200" dirty="0">
                <a:solidFill>
                  <a:srgbClr val="FF0000"/>
                </a:solidFill>
                <a:highlight>
                  <a:srgbClr val="FFFF00"/>
                </a:highlight>
              </a:rPr>
              <a:t>IV.  </a:t>
            </a:r>
            <a:r>
              <a:rPr lang="tr-TR" sz="3200" b="1" cap="small" dirty="0">
                <a:highlight>
                  <a:srgbClr val="FFFF00"/>
                </a:highlight>
              </a:rPr>
              <a:t>YÖNTEMBİLİM</a:t>
            </a:r>
            <a:r>
              <a:rPr lang="en-US" sz="3200" b="1" cap="small" dirty="0">
                <a:highlight>
                  <a:srgbClr val="FFFF00"/>
                </a:highlight>
              </a:rPr>
              <a:t> (</a:t>
            </a:r>
            <a:r>
              <a:rPr lang="tr-TR" sz="3200" b="1" cap="small" dirty="0">
                <a:highlight>
                  <a:srgbClr val="FFFF00"/>
                </a:highlight>
              </a:rPr>
              <a:t>7</a:t>
            </a:r>
            <a:r>
              <a:rPr lang="en-US" sz="3200" b="1" cap="small" dirty="0">
                <a:highlight>
                  <a:srgbClr val="FFFF00"/>
                </a:highlight>
              </a:rPr>
              <a:t>)</a:t>
            </a:r>
            <a:endParaRPr lang="en-US" sz="2800" dirty="0"/>
          </a:p>
        </p:txBody>
      </p:sp>
      <p:sp>
        <p:nvSpPr>
          <p:cNvPr id="12" name="Google Shape;284;p40">
            <a:extLst>
              <a:ext uri="{FF2B5EF4-FFF2-40B4-BE49-F238E27FC236}">
                <a16:creationId xmlns:a16="http://schemas.microsoft.com/office/drawing/2014/main" id="{6D0FC2F7-93F9-DF2C-9FAA-C3A2EB22E01E}"/>
              </a:ext>
            </a:extLst>
          </p:cNvPr>
          <p:cNvSpPr txBox="1">
            <a:spLocks noGrp="1"/>
          </p:cNvSpPr>
          <p:nvPr>
            <p:ph type="subTitle" idx="1"/>
          </p:nvPr>
        </p:nvSpPr>
        <p:spPr>
          <a:xfrm>
            <a:off x="-11045" y="1119352"/>
            <a:ext cx="12055899" cy="5549462"/>
          </a:xfrm>
          <a:prstGeom prst="rect">
            <a:avLst/>
          </a:prstGeom>
        </p:spPr>
        <p:txBody>
          <a:bodyPr spcFirstLastPara="1" wrap="square" lIns="121900" tIns="121900" rIns="121900" bIns="121900" anchor="t" anchorCtr="0">
            <a:noAutofit/>
          </a:bodyPr>
          <a:lstStyle/>
          <a:p>
            <a:pPr algn="just" hangingPunct="0"/>
            <a:r>
              <a:rPr lang="en-US" sz="2000" b="1" dirty="0"/>
              <a:t>C) </a:t>
            </a:r>
            <a:r>
              <a:rPr lang="fr-FR" b="1" dirty="0"/>
              <a:t>Risk </a:t>
            </a:r>
            <a:r>
              <a:rPr lang="fr-FR" b="1" dirty="0" err="1"/>
              <a:t>Nasıl</a:t>
            </a:r>
            <a:r>
              <a:rPr lang="fr-FR" b="1" dirty="0"/>
              <a:t> </a:t>
            </a:r>
            <a:r>
              <a:rPr lang="fr-FR" b="1" dirty="0" err="1"/>
              <a:t>Ölçülür</a:t>
            </a:r>
            <a:endParaRPr lang="en-US" dirty="0"/>
          </a:p>
          <a:p>
            <a:r>
              <a:rPr lang="fr-FR" dirty="0"/>
              <a:t> </a:t>
            </a:r>
            <a:endParaRPr lang="en-US" dirty="0"/>
          </a:p>
          <a:p>
            <a:pPr algn="just"/>
            <a:r>
              <a:rPr lang="fr-FR" sz="1800" dirty="0" err="1"/>
              <a:t>Engellenen</a:t>
            </a:r>
            <a:r>
              <a:rPr lang="fr-FR" sz="1800" dirty="0"/>
              <a:t> </a:t>
            </a:r>
            <a:r>
              <a:rPr lang="fr-FR" sz="1800" dirty="0" err="1"/>
              <a:t>veya</a:t>
            </a:r>
            <a:r>
              <a:rPr lang="fr-FR" sz="1800" dirty="0"/>
              <a:t> </a:t>
            </a:r>
            <a:r>
              <a:rPr lang="fr-FR" sz="1800" dirty="0" err="1"/>
              <a:t>engellenmeyen</a:t>
            </a:r>
            <a:r>
              <a:rPr lang="fr-FR" sz="1800" dirty="0"/>
              <a:t> </a:t>
            </a:r>
            <a:r>
              <a:rPr lang="fr-FR" sz="1800" dirty="0" err="1"/>
              <a:t>kötü</a:t>
            </a:r>
            <a:r>
              <a:rPr lang="fr-FR" sz="1800" dirty="0"/>
              <a:t> </a:t>
            </a:r>
            <a:r>
              <a:rPr lang="fr-FR" sz="1800" dirty="0" err="1"/>
              <a:t>amaçlı</a:t>
            </a:r>
            <a:r>
              <a:rPr lang="fr-FR" sz="1800" dirty="0"/>
              <a:t> </a:t>
            </a:r>
            <a:r>
              <a:rPr lang="fr-FR" sz="1800" dirty="0" err="1"/>
              <a:t>saldırılara</a:t>
            </a:r>
            <a:r>
              <a:rPr lang="fr-FR" sz="1800" dirty="0"/>
              <a:t> </a:t>
            </a:r>
            <a:r>
              <a:rPr lang="fr-FR" sz="1800" dirty="0" err="1"/>
              <a:t>ilişkin</a:t>
            </a:r>
            <a:r>
              <a:rPr lang="fr-FR" sz="1800" dirty="0"/>
              <a:t> </a:t>
            </a:r>
            <a:r>
              <a:rPr lang="fr-FR" sz="1800" dirty="0" err="1"/>
              <a:t>veriler</a:t>
            </a:r>
            <a:r>
              <a:rPr lang="fr-FR" sz="1800" dirty="0"/>
              <a:t> </a:t>
            </a:r>
            <a:r>
              <a:rPr lang="fr-FR" sz="1800" dirty="0" err="1"/>
              <a:t>toplanır</a:t>
            </a:r>
            <a:r>
              <a:rPr lang="fr-FR" sz="1800" dirty="0"/>
              <a:t>. </a:t>
            </a:r>
            <a:r>
              <a:rPr lang="fr-FR" sz="1800" dirty="0" err="1"/>
              <a:t>Olasılıksal</a:t>
            </a:r>
            <a:r>
              <a:rPr lang="fr-FR" sz="1800" dirty="0"/>
              <a:t> </a:t>
            </a:r>
            <a:r>
              <a:rPr lang="fr-FR" sz="1800" dirty="0" err="1"/>
              <a:t>girdiler</a:t>
            </a:r>
            <a:r>
              <a:rPr lang="fr-FR" sz="1800" dirty="0"/>
              <a:t>, 0 ile 1 </a:t>
            </a:r>
            <a:r>
              <a:rPr lang="fr-FR" sz="1800" dirty="0" err="1"/>
              <a:t>arasında</a:t>
            </a:r>
            <a:r>
              <a:rPr lang="fr-FR" sz="1800" dirty="0"/>
              <a:t> </a:t>
            </a:r>
            <a:r>
              <a:rPr lang="fr-FR" sz="1800" dirty="0" err="1"/>
              <a:t>değişen</a:t>
            </a:r>
            <a:r>
              <a:rPr lang="fr-FR" sz="1800" dirty="0"/>
              <a:t> </a:t>
            </a:r>
            <a:r>
              <a:rPr lang="fr-FR" sz="1800" dirty="0" err="1"/>
              <a:t>tüm</a:t>
            </a:r>
            <a:r>
              <a:rPr lang="fr-FR" sz="1800" dirty="0"/>
              <a:t> </a:t>
            </a:r>
            <a:r>
              <a:rPr lang="fr-FR" sz="1800" dirty="0" err="1"/>
              <a:t>risklerin</a:t>
            </a:r>
            <a:r>
              <a:rPr lang="fr-FR" sz="1800" dirty="0"/>
              <a:t> </a:t>
            </a:r>
            <a:r>
              <a:rPr lang="fr-FR" sz="1800" dirty="0" err="1"/>
              <a:t>güvenlik</a:t>
            </a:r>
            <a:r>
              <a:rPr lang="fr-FR" sz="1800" dirty="0"/>
              <a:t> </a:t>
            </a:r>
            <a:r>
              <a:rPr lang="fr-FR" sz="1800" dirty="0" err="1"/>
              <a:t>açığı</a:t>
            </a:r>
            <a:r>
              <a:rPr lang="fr-FR" sz="1800" dirty="0"/>
              <a:t>, </a:t>
            </a:r>
            <a:r>
              <a:rPr lang="fr-FR" sz="1800" dirty="0" err="1"/>
              <a:t>gözdağı</a:t>
            </a:r>
            <a:r>
              <a:rPr lang="fr-FR" sz="1800" dirty="0"/>
              <a:t> </a:t>
            </a:r>
            <a:r>
              <a:rPr lang="fr-FR" sz="1800" dirty="0" err="1"/>
              <a:t>ve</a:t>
            </a:r>
            <a:r>
              <a:rPr lang="fr-FR" sz="1800" dirty="0"/>
              <a:t> </a:t>
            </a:r>
            <a:r>
              <a:rPr lang="fr-FR" sz="1800" dirty="0" err="1"/>
              <a:t>karşı</a:t>
            </a:r>
            <a:r>
              <a:rPr lang="fr-FR" sz="1800" dirty="0"/>
              <a:t> </a:t>
            </a:r>
            <a:r>
              <a:rPr lang="fr-FR" sz="1800" dirty="0" err="1"/>
              <a:t>önlem</a:t>
            </a:r>
            <a:r>
              <a:rPr lang="fr-FR" sz="1800" dirty="0"/>
              <a:t> </a:t>
            </a:r>
            <a:r>
              <a:rPr lang="fr-FR" sz="1800" dirty="0" err="1"/>
              <a:t>eksikliğidir</a:t>
            </a:r>
            <a:r>
              <a:rPr lang="fr-FR" sz="1800" dirty="0"/>
              <a:t> (</a:t>
            </a:r>
            <a:r>
              <a:rPr lang="fr-FR" sz="1800" dirty="0" err="1"/>
              <a:t>LCM</a:t>
            </a:r>
            <a:r>
              <a:rPr lang="fr-FR" sz="1800" dirty="0"/>
              <a:t>). </a:t>
            </a:r>
            <a:r>
              <a:rPr lang="fr-FR" sz="1800" dirty="0" err="1"/>
              <a:t>Sabitler</a:t>
            </a:r>
            <a:r>
              <a:rPr lang="fr-FR" sz="1800" dirty="0"/>
              <a:t>, </a:t>
            </a:r>
            <a:r>
              <a:rPr lang="fr-FR" sz="1800" dirty="0" err="1"/>
              <a:t>sermaye</a:t>
            </a:r>
            <a:r>
              <a:rPr lang="fr-FR" sz="1800" dirty="0"/>
              <a:t> </a:t>
            </a:r>
            <a:r>
              <a:rPr lang="fr-FR" sz="1800" dirty="0" err="1"/>
              <a:t>maliyeti</a:t>
            </a:r>
            <a:r>
              <a:rPr lang="fr-FR" sz="1800" dirty="0"/>
              <a:t> </a:t>
            </a:r>
            <a:r>
              <a:rPr lang="fr-FR" sz="1800" dirty="0" err="1"/>
              <a:t>ve</a:t>
            </a:r>
            <a:r>
              <a:rPr lang="fr-FR" sz="1800" dirty="0"/>
              <a:t> </a:t>
            </a:r>
            <a:r>
              <a:rPr lang="fr-FR" sz="1800" dirty="0" err="1"/>
              <a:t>kritiklik</a:t>
            </a:r>
            <a:r>
              <a:rPr lang="fr-FR" sz="1800" dirty="0"/>
              <a:t> </a:t>
            </a:r>
            <a:r>
              <a:rPr lang="fr-FR" sz="1800" dirty="0" err="1"/>
              <a:t>sabitlerdir</a:t>
            </a:r>
            <a:r>
              <a:rPr lang="fr-FR" sz="1800" dirty="0"/>
              <a:t> (0 ile 1 </a:t>
            </a:r>
            <a:r>
              <a:rPr lang="fr-FR" sz="1800" dirty="0" err="1"/>
              <a:t>arasındadır</a:t>
            </a:r>
            <a:r>
              <a:rPr lang="fr-FR" sz="1800" dirty="0"/>
              <a:t>). </a:t>
            </a:r>
            <a:r>
              <a:rPr lang="fr-FR" sz="1800" dirty="0" err="1"/>
              <a:t>Artık</a:t>
            </a:r>
            <a:r>
              <a:rPr lang="fr-FR" sz="1800" dirty="0"/>
              <a:t> </a:t>
            </a:r>
            <a:r>
              <a:rPr lang="fr-FR" sz="1800" dirty="0" err="1"/>
              <a:t>ya</a:t>
            </a:r>
            <a:r>
              <a:rPr lang="fr-FR" sz="1800" dirty="0"/>
              <a:t> da </a:t>
            </a:r>
            <a:r>
              <a:rPr lang="fr-FR" sz="1800" dirty="0" err="1"/>
              <a:t>kalıntı</a:t>
            </a:r>
            <a:r>
              <a:rPr lang="fr-FR" sz="1800" dirty="0"/>
              <a:t> </a:t>
            </a:r>
            <a:r>
              <a:rPr lang="fr-FR" sz="1800" dirty="0" err="1"/>
              <a:t>risk</a:t>
            </a:r>
            <a:r>
              <a:rPr lang="fr-FR" sz="1800" dirty="0"/>
              <a:t> </a:t>
            </a:r>
            <a:r>
              <a:rPr lang="fr-FR" sz="1800" dirty="0" err="1"/>
              <a:t>ve</a:t>
            </a:r>
            <a:r>
              <a:rPr lang="fr-FR" sz="1800" dirty="0"/>
              <a:t> </a:t>
            </a:r>
            <a:r>
              <a:rPr lang="fr-FR" sz="1800" dirty="0" err="1"/>
              <a:t>beklenen</a:t>
            </a:r>
            <a:r>
              <a:rPr lang="fr-FR" sz="1800" dirty="0"/>
              <a:t> </a:t>
            </a:r>
            <a:r>
              <a:rPr lang="fr-FR" sz="1800" dirty="0" err="1"/>
              <a:t>kayıp</a:t>
            </a:r>
            <a:r>
              <a:rPr lang="fr-FR" sz="1800" dirty="0"/>
              <a:t> </a:t>
            </a:r>
            <a:r>
              <a:rPr lang="fr-FR" sz="1800" dirty="0" err="1"/>
              <a:t>maliyeti</a:t>
            </a:r>
            <a:r>
              <a:rPr lang="fr-FR" sz="1800" dirty="0"/>
              <a:t>, </a:t>
            </a:r>
            <a:r>
              <a:rPr lang="fr-FR" sz="1800" dirty="0" err="1"/>
              <a:t>denklemler</a:t>
            </a:r>
            <a:r>
              <a:rPr lang="fr-FR" sz="1800" dirty="0"/>
              <a:t> </a:t>
            </a:r>
            <a:r>
              <a:rPr lang="fr-FR" sz="1800" dirty="0" err="1"/>
              <a:t>kullanılarak</a:t>
            </a:r>
            <a:r>
              <a:rPr lang="fr-FR" sz="1800" dirty="0"/>
              <a:t> </a:t>
            </a:r>
            <a:r>
              <a:rPr lang="fr-FR" sz="1800" dirty="0" err="1"/>
              <a:t>elde</a:t>
            </a:r>
            <a:r>
              <a:rPr lang="fr-FR" sz="1800" dirty="0"/>
              <a:t> </a:t>
            </a:r>
            <a:r>
              <a:rPr lang="fr-FR" sz="1800" dirty="0" err="1"/>
              <a:t>edilen</a:t>
            </a:r>
            <a:r>
              <a:rPr lang="fr-FR" sz="1800" dirty="0"/>
              <a:t> </a:t>
            </a:r>
            <a:r>
              <a:rPr lang="fr-FR" sz="1800" dirty="0" err="1"/>
              <a:t>çıktılardır</a:t>
            </a:r>
            <a:r>
              <a:rPr lang="fr-FR" sz="1800" dirty="0"/>
              <a:t>. Denklem (1)–(4)’ü </a:t>
            </a:r>
            <a:r>
              <a:rPr lang="fr-FR" sz="1800" dirty="0" err="1"/>
              <a:t>izleyen</a:t>
            </a:r>
            <a:r>
              <a:rPr lang="fr-FR" sz="1800" dirty="0"/>
              <a:t> </a:t>
            </a:r>
            <a:r>
              <a:rPr lang="fr-FR" sz="1800" dirty="0" err="1"/>
              <a:t>sözde</a:t>
            </a:r>
            <a:r>
              <a:rPr lang="fr-FR" sz="1800" dirty="0"/>
              <a:t> </a:t>
            </a:r>
            <a:r>
              <a:rPr lang="fr-FR" sz="1800" dirty="0" err="1"/>
              <a:t>kara</a:t>
            </a:r>
            <a:r>
              <a:rPr lang="fr-FR" sz="1800" dirty="0"/>
              <a:t> </a:t>
            </a:r>
            <a:r>
              <a:rPr lang="fr-FR" sz="1800" dirty="0" err="1"/>
              <a:t>kutu</a:t>
            </a:r>
            <a:r>
              <a:rPr lang="fr-FR" sz="1800" dirty="0"/>
              <a:t> </a:t>
            </a:r>
            <a:r>
              <a:rPr lang="fr-FR" sz="1800" dirty="0" err="1"/>
              <a:t>Şekil</a:t>
            </a:r>
            <a:r>
              <a:rPr lang="fr-FR" sz="1800" dirty="0"/>
              <a:t> </a:t>
            </a:r>
            <a:r>
              <a:rPr lang="fr-FR" sz="1800" dirty="0" err="1"/>
              <a:t>2’de</a:t>
            </a:r>
            <a:r>
              <a:rPr lang="fr-FR" sz="1800" dirty="0"/>
              <a:t> </a:t>
            </a:r>
            <a:r>
              <a:rPr lang="fr-FR" sz="1800" dirty="0" err="1"/>
              <a:t>açıklanır</a:t>
            </a:r>
            <a:r>
              <a:rPr lang="fr-FR" sz="1800" dirty="0"/>
              <a:t> </a:t>
            </a:r>
            <a:r>
              <a:rPr lang="fr-FR" sz="1800" dirty="0" err="1"/>
              <a:t>ve</a:t>
            </a:r>
            <a:r>
              <a:rPr lang="fr-FR" sz="1800" dirty="0"/>
              <a:t> </a:t>
            </a:r>
            <a:r>
              <a:rPr lang="fr-FR" sz="1800" dirty="0" err="1"/>
              <a:t>Şekil</a:t>
            </a:r>
            <a:r>
              <a:rPr lang="fr-FR" sz="1800" dirty="0"/>
              <a:t> </a:t>
            </a:r>
            <a:r>
              <a:rPr lang="fr-FR" sz="1800" dirty="0" err="1"/>
              <a:t>1’deki</a:t>
            </a:r>
            <a:r>
              <a:rPr lang="fr-FR" sz="1800" dirty="0"/>
              <a:t> </a:t>
            </a:r>
            <a:r>
              <a:rPr lang="fr-FR" sz="1800" dirty="0" err="1"/>
              <a:t>olasılıksal</a:t>
            </a:r>
            <a:r>
              <a:rPr lang="fr-FR" sz="1800" dirty="0"/>
              <a:t> </a:t>
            </a:r>
            <a:r>
              <a:rPr lang="fr-FR" sz="1800" dirty="0" err="1"/>
              <a:t>ağaç</a:t>
            </a:r>
            <a:r>
              <a:rPr lang="fr-FR" sz="1800" dirty="0"/>
              <a:t> </a:t>
            </a:r>
            <a:r>
              <a:rPr lang="fr-FR" sz="1800" dirty="0" err="1"/>
              <a:t>diyagramına</a:t>
            </a:r>
            <a:r>
              <a:rPr lang="fr-FR" sz="1800" dirty="0"/>
              <a:t> </a:t>
            </a:r>
            <a:r>
              <a:rPr lang="fr-FR" sz="1800" dirty="0" err="1"/>
              <a:t>yol</a:t>
            </a:r>
            <a:r>
              <a:rPr lang="fr-FR" sz="1800" dirty="0"/>
              <a:t> </a:t>
            </a:r>
            <a:r>
              <a:rPr lang="fr-FR" sz="1800" dirty="0" err="1"/>
              <a:t>açar</a:t>
            </a:r>
            <a:r>
              <a:rPr lang="fr-FR" sz="1800" dirty="0"/>
              <a:t>. </a:t>
            </a:r>
            <a:r>
              <a:rPr lang="fr-FR" sz="1800" dirty="0" err="1"/>
              <a:t>Şekil</a:t>
            </a:r>
            <a:r>
              <a:rPr lang="fr-FR" sz="1800" dirty="0"/>
              <a:t> </a:t>
            </a:r>
            <a:r>
              <a:rPr lang="fr-FR" sz="1800" dirty="0" err="1"/>
              <a:t>3’te</a:t>
            </a:r>
            <a:r>
              <a:rPr lang="fr-FR" sz="1800" dirty="0"/>
              <a:t> </a:t>
            </a:r>
            <a:r>
              <a:rPr lang="fr-FR" sz="1800" dirty="0" err="1"/>
              <a:t>hesaplamalar</a:t>
            </a:r>
            <a:r>
              <a:rPr lang="fr-FR" sz="1800" dirty="0"/>
              <a:t> </a:t>
            </a:r>
            <a:r>
              <a:rPr lang="fr-FR" sz="1800" dirty="0" err="1"/>
              <a:t>için</a:t>
            </a:r>
            <a:r>
              <a:rPr lang="fr-FR" sz="1800" dirty="0"/>
              <a:t> V</a:t>
            </a:r>
            <a:r>
              <a:rPr lang="fr-FR" sz="1800" baseline="-25000" dirty="0"/>
              <a:t>1</a:t>
            </a:r>
            <a:r>
              <a:rPr lang="fr-FR" sz="1800" dirty="0"/>
              <a:t> </a:t>
            </a:r>
            <a:r>
              <a:rPr lang="fr-FR" sz="1800" dirty="0" err="1"/>
              <a:t>ve</a:t>
            </a:r>
            <a:r>
              <a:rPr lang="fr-FR" sz="1800" dirty="0"/>
              <a:t> V</a:t>
            </a:r>
            <a:r>
              <a:rPr lang="fr-FR" sz="1800" baseline="-25000" dirty="0"/>
              <a:t>2</a:t>
            </a:r>
            <a:r>
              <a:rPr lang="fr-FR" sz="1800" dirty="0"/>
              <a:t> </a:t>
            </a:r>
            <a:r>
              <a:rPr lang="fr-FR" sz="1800" dirty="0" err="1"/>
              <a:t>güvenlik</a:t>
            </a:r>
            <a:r>
              <a:rPr lang="fr-FR" sz="1800" dirty="0"/>
              <a:t> </a:t>
            </a:r>
            <a:r>
              <a:rPr lang="fr-FR" sz="1800" dirty="0" err="1"/>
              <a:t>açıklarıdır</a:t>
            </a:r>
            <a:r>
              <a:rPr lang="fr-FR" sz="1800" dirty="0"/>
              <a:t>, T</a:t>
            </a:r>
            <a:r>
              <a:rPr lang="fr-FR" sz="1800" baseline="-25000" dirty="0"/>
              <a:t>1</a:t>
            </a:r>
            <a:r>
              <a:rPr lang="fr-FR" sz="1800" dirty="0"/>
              <a:t> </a:t>
            </a:r>
            <a:r>
              <a:rPr lang="fr-FR" sz="1800" dirty="0" err="1"/>
              <a:t>ve</a:t>
            </a:r>
            <a:r>
              <a:rPr lang="fr-FR" sz="1800" dirty="0"/>
              <a:t> </a:t>
            </a:r>
            <a:r>
              <a:rPr lang="fr-FR" sz="1800" dirty="0" err="1"/>
              <a:t>T</a:t>
            </a:r>
            <a:r>
              <a:rPr lang="fr-FR" sz="1800" baseline="-25000" dirty="0" err="1"/>
              <a:t>2</a:t>
            </a:r>
            <a:r>
              <a:rPr lang="fr-FR" sz="1800" dirty="0"/>
              <a:t> </a:t>
            </a:r>
            <a:r>
              <a:rPr lang="fr-FR" sz="1800" dirty="0" err="1"/>
              <a:t>ise</a:t>
            </a:r>
            <a:r>
              <a:rPr lang="fr-FR" sz="1800" dirty="0"/>
              <a:t> </a:t>
            </a:r>
            <a:r>
              <a:rPr lang="fr-FR" sz="1800" dirty="0" err="1"/>
              <a:t>ilgili</a:t>
            </a:r>
            <a:r>
              <a:rPr lang="fr-FR" sz="1800" dirty="0"/>
              <a:t> </a:t>
            </a:r>
            <a:r>
              <a:rPr lang="fr-FR" sz="1800" dirty="0" err="1"/>
              <a:t>güvenlik</a:t>
            </a:r>
            <a:r>
              <a:rPr lang="fr-FR" sz="1800" dirty="0"/>
              <a:t> </a:t>
            </a:r>
            <a:r>
              <a:rPr lang="fr-FR" sz="1800" dirty="0" err="1"/>
              <a:t>açıkları</a:t>
            </a:r>
            <a:r>
              <a:rPr lang="fr-FR" sz="1800" dirty="0"/>
              <a:t> </a:t>
            </a:r>
            <a:r>
              <a:rPr lang="fr-FR" sz="1800" dirty="0" err="1"/>
              <a:t>için</a:t>
            </a:r>
            <a:r>
              <a:rPr lang="fr-FR" sz="1800" dirty="0"/>
              <a:t> </a:t>
            </a:r>
            <a:r>
              <a:rPr lang="fr-FR" sz="1800" dirty="0" err="1"/>
              <a:t>gözdağlarıdır</a:t>
            </a:r>
            <a:r>
              <a:rPr lang="fr-FR" sz="1800" dirty="0"/>
              <a:t>. </a:t>
            </a:r>
            <a:r>
              <a:rPr lang="fr-FR" sz="1800" dirty="0" err="1"/>
              <a:t>LCM</a:t>
            </a:r>
            <a:r>
              <a:rPr lang="fr-FR" sz="1800" baseline="-25000" dirty="0" err="1"/>
              <a:t>11</a:t>
            </a:r>
            <a:r>
              <a:rPr lang="fr-FR" sz="1800" dirty="0"/>
              <a:t>, </a:t>
            </a:r>
            <a:r>
              <a:rPr lang="fr-FR" sz="1800" dirty="0" err="1"/>
              <a:t>güvenlik</a:t>
            </a:r>
            <a:r>
              <a:rPr lang="fr-FR" sz="1800" dirty="0"/>
              <a:t> </a:t>
            </a:r>
            <a:r>
              <a:rPr lang="fr-FR" sz="1800" dirty="0" err="1"/>
              <a:t>açığı</a:t>
            </a:r>
            <a:r>
              <a:rPr lang="fr-FR" sz="1800" dirty="0"/>
              <a:t> V</a:t>
            </a:r>
            <a:r>
              <a:rPr lang="fr-FR" sz="1800" baseline="-25000" dirty="0"/>
              <a:t>1</a:t>
            </a:r>
            <a:r>
              <a:rPr lang="fr-FR" sz="1800" dirty="0"/>
              <a:t> </a:t>
            </a:r>
            <a:r>
              <a:rPr lang="fr-FR" sz="1800" dirty="0" err="1"/>
              <a:t>ve</a:t>
            </a:r>
            <a:r>
              <a:rPr lang="fr-FR" sz="1800" dirty="0"/>
              <a:t> </a:t>
            </a:r>
            <a:r>
              <a:rPr lang="fr-FR" sz="1800" dirty="0" err="1"/>
              <a:t>gözdağı</a:t>
            </a:r>
            <a:r>
              <a:rPr lang="fr-FR" sz="1800" dirty="0"/>
              <a:t> T</a:t>
            </a:r>
            <a:r>
              <a:rPr lang="fr-FR" sz="1800" baseline="-25000" dirty="0"/>
              <a:t>1</a:t>
            </a:r>
            <a:r>
              <a:rPr lang="fr-FR" sz="1800" dirty="0"/>
              <a:t> </a:t>
            </a:r>
            <a:r>
              <a:rPr lang="fr-FR" sz="1800" dirty="0" err="1"/>
              <a:t>için</a:t>
            </a:r>
            <a:r>
              <a:rPr lang="fr-FR" sz="1800" dirty="0"/>
              <a:t> </a:t>
            </a:r>
            <a:r>
              <a:rPr lang="fr-FR" sz="1800" dirty="0" err="1"/>
              <a:t>karşı</a:t>
            </a:r>
            <a:r>
              <a:rPr lang="fr-FR" sz="1800" dirty="0"/>
              <a:t> </a:t>
            </a:r>
            <a:r>
              <a:rPr lang="fr-FR" sz="1800" dirty="0" err="1"/>
              <a:t>önlem</a:t>
            </a:r>
            <a:r>
              <a:rPr lang="fr-FR" sz="1800" dirty="0"/>
              <a:t> </a:t>
            </a:r>
            <a:r>
              <a:rPr lang="fr-FR" sz="1800" dirty="0" err="1"/>
              <a:t>eksikliğidir</a:t>
            </a:r>
            <a:r>
              <a:rPr lang="fr-FR" sz="1800" dirty="0"/>
              <a:t>, </a:t>
            </a:r>
            <a:r>
              <a:rPr lang="fr-FR" sz="1800" dirty="0" err="1"/>
              <a:t>LCM</a:t>
            </a:r>
            <a:r>
              <a:rPr lang="fr-FR" sz="1800" baseline="-25000" dirty="0" err="1"/>
              <a:t>12</a:t>
            </a:r>
            <a:r>
              <a:rPr lang="fr-FR" sz="1800" dirty="0"/>
              <a:t>, </a:t>
            </a:r>
            <a:r>
              <a:rPr lang="fr-FR" sz="1800" dirty="0" err="1"/>
              <a:t>güvenlik</a:t>
            </a:r>
            <a:r>
              <a:rPr lang="fr-FR" sz="1800" dirty="0"/>
              <a:t> </a:t>
            </a:r>
            <a:r>
              <a:rPr lang="fr-FR" sz="1800" dirty="0" err="1"/>
              <a:t>açığı</a:t>
            </a:r>
            <a:r>
              <a:rPr lang="fr-FR" sz="1800" dirty="0"/>
              <a:t> V</a:t>
            </a:r>
            <a:r>
              <a:rPr lang="fr-FR" sz="1800" baseline="-25000" dirty="0"/>
              <a:t>1</a:t>
            </a:r>
            <a:r>
              <a:rPr lang="fr-FR" sz="1800" dirty="0"/>
              <a:t> </a:t>
            </a:r>
            <a:r>
              <a:rPr lang="fr-FR" sz="1800" dirty="0" err="1"/>
              <a:t>ve</a:t>
            </a:r>
            <a:r>
              <a:rPr lang="fr-FR" sz="1800" dirty="0"/>
              <a:t> </a:t>
            </a:r>
            <a:r>
              <a:rPr lang="fr-FR" sz="1800" dirty="0" err="1"/>
              <a:t>gözdağı</a:t>
            </a:r>
            <a:r>
              <a:rPr lang="fr-FR" sz="1800" dirty="0"/>
              <a:t> </a:t>
            </a:r>
            <a:r>
              <a:rPr lang="fr-FR" sz="1800" dirty="0" err="1"/>
              <a:t>T</a:t>
            </a:r>
            <a:r>
              <a:rPr lang="fr-FR" sz="1800" baseline="-25000" dirty="0" err="1"/>
              <a:t>2</a:t>
            </a:r>
            <a:r>
              <a:rPr lang="fr-FR" sz="1800" baseline="-25000" dirty="0"/>
              <a:t> </a:t>
            </a:r>
            <a:r>
              <a:rPr lang="fr-FR" sz="1800" dirty="0" err="1"/>
              <a:t>için</a:t>
            </a:r>
            <a:r>
              <a:rPr lang="fr-FR" sz="1800" dirty="0"/>
              <a:t> </a:t>
            </a:r>
            <a:r>
              <a:rPr lang="fr-FR" sz="1800" dirty="0" err="1"/>
              <a:t>karşı</a:t>
            </a:r>
            <a:r>
              <a:rPr lang="fr-FR" sz="1800" dirty="0"/>
              <a:t> </a:t>
            </a:r>
            <a:r>
              <a:rPr lang="fr-FR" sz="1800" dirty="0" err="1"/>
              <a:t>önlem</a:t>
            </a:r>
            <a:r>
              <a:rPr lang="fr-FR" sz="1800" dirty="0"/>
              <a:t> </a:t>
            </a:r>
            <a:r>
              <a:rPr lang="fr-FR" sz="1800" dirty="0" err="1"/>
              <a:t>eksikliğidir</a:t>
            </a:r>
            <a:r>
              <a:rPr lang="fr-FR" sz="1800" dirty="0"/>
              <a:t>. </a:t>
            </a:r>
            <a:r>
              <a:rPr lang="fr-FR" sz="1800" dirty="0" err="1"/>
              <a:t>LCM</a:t>
            </a:r>
            <a:r>
              <a:rPr lang="fr-FR" sz="1800" baseline="-25000" dirty="0" err="1"/>
              <a:t>21</a:t>
            </a:r>
            <a:r>
              <a:rPr lang="fr-FR" sz="1800" dirty="0"/>
              <a:t>, </a:t>
            </a:r>
            <a:r>
              <a:rPr lang="fr-FR" sz="1800" dirty="0" err="1"/>
              <a:t>güvenlik</a:t>
            </a:r>
            <a:r>
              <a:rPr lang="fr-FR" sz="1800" dirty="0"/>
              <a:t> </a:t>
            </a:r>
            <a:r>
              <a:rPr lang="fr-FR" sz="1800" dirty="0" err="1"/>
              <a:t>açığı</a:t>
            </a:r>
            <a:r>
              <a:rPr lang="fr-FR" sz="1800" dirty="0"/>
              <a:t> V</a:t>
            </a:r>
            <a:r>
              <a:rPr lang="fr-FR" sz="1800" baseline="-25000" dirty="0"/>
              <a:t>2</a:t>
            </a:r>
            <a:r>
              <a:rPr lang="fr-FR" sz="1800" dirty="0"/>
              <a:t> </a:t>
            </a:r>
            <a:r>
              <a:rPr lang="fr-FR" sz="1800" dirty="0" err="1"/>
              <a:t>ve</a:t>
            </a:r>
            <a:r>
              <a:rPr lang="fr-FR" sz="1800" dirty="0"/>
              <a:t> </a:t>
            </a:r>
            <a:r>
              <a:rPr lang="fr-FR" sz="1800" dirty="0" err="1"/>
              <a:t>gözdağı</a:t>
            </a:r>
            <a:r>
              <a:rPr lang="fr-FR" sz="1800" dirty="0"/>
              <a:t> T</a:t>
            </a:r>
            <a:r>
              <a:rPr lang="fr-FR" sz="1800" baseline="-25000" dirty="0"/>
              <a:t>1</a:t>
            </a:r>
            <a:r>
              <a:rPr lang="fr-FR" sz="1800" dirty="0"/>
              <a:t> </a:t>
            </a:r>
            <a:r>
              <a:rPr lang="fr-FR" sz="1800" dirty="0" err="1"/>
              <a:t>için</a:t>
            </a:r>
            <a:r>
              <a:rPr lang="fr-FR" sz="1800" dirty="0"/>
              <a:t> </a:t>
            </a:r>
            <a:r>
              <a:rPr lang="fr-FR" sz="1800" dirty="0" err="1"/>
              <a:t>karşı</a:t>
            </a:r>
            <a:r>
              <a:rPr lang="fr-FR" sz="1800" dirty="0"/>
              <a:t> </a:t>
            </a:r>
            <a:r>
              <a:rPr lang="fr-FR" sz="1800" dirty="0" err="1"/>
              <a:t>önlem</a:t>
            </a:r>
            <a:r>
              <a:rPr lang="fr-FR" sz="1800" dirty="0"/>
              <a:t> </a:t>
            </a:r>
            <a:r>
              <a:rPr lang="fr-FR" sz="1800" dirty="0" err="1"/>
              <a:t>eksikliğidir</a:t>
            </a:r>
            <a:r>
              <a:rPr lang="fr-FR" sz="1800" dirty="0"/>
              <a:t>, </a:t>
            </a:r>
            <a:r>
              <a:rPr lang="fr-FR" sz="1800" dirty="0" err="1"/>
              <a:t>LCM</a:t>
            </a:r>
            <a:r>
              <a:rPr lang="fr-FR" sz="1800" baseline="-25000" dirty="0" err="1"/>
              <a:t>22</a:t>
            </a:r>
            <a:r>
              <a:rPr lang="fr-FR" sz="1800" dirty="0"/>
              <a:t> </a:t>
            </a:r>
            <a:r>
              <a:rPr lang="fr-FR" sz="1800" dirty="0" err="1"/>
              <a:t>ise</a:t>
            </a:r>
            <a:r>
              <a:rPr lang="fr-FR" sz="1800" dirty="0"/>
              <a:t> </a:t>
            </a:r>
            <a:r>
              <a:rPr lang="fr-FR" sz="1800" dirty="0" err="1"/>
              <a:t>güvenlik</a:t>
            </a:r>
            <a:r>
              <a:rPr lang="fr-FR" sz="1800" dirty="0"/>
              <a:t> </a:t>
            </a:r>
            <a:r>
              <a:rPr lang="fr-FR" sz="1800" dirty="0" err="1"/>
              <a:t>açığı</a:t>
            </a:r>
            <a:r>
              <a:rPr lang="fr-FR" sz="1800" dirty="0"/>
              <a:t> V</a:t>
            </a:r>
            <a:r>
              <a:rPr lang="fr-FR" sz="1800" baseline="-25000" dirty="0"/>
              <a:t>2</a:t>
            </a:r>
            <a:r>
              <a:rPr lang="fr-FR" sz="1800" dirty="0"/>
              <a:t> </a:t>
            </a:r>
            <a:r>
              <a:rPr lang="fr-FR" sz="1800" dirty="0" err="1"/>
              <a:t>ve</a:t>
            </a:r>
            <a:r>
              <a:rPr lang="fr-FR" sz="1800" dirty="0"/>
              <a:t> </a:t>
            </a:r>
            <a:r>
              <a:rPr lang="fr-FR" sz="1800" dirty="0" err="1"/>
              <a:t>gözdağı</a:t>
            </a:r>
            <a:r>
              <a:rPr lang="fr-FR" sz="1800" dirty="0"/>
              <a:t> </a:t>
            </a:r>
            <a:r>
              <a:rPr lang="fr-FR" sz="1800" dirty="0" err="1"/>
              <a:t>T</a:t>
            </a:r>
            <a:r>
              <a:rPr lang="fr-FR" sz="1800" baseline="-25000" dirty="0" err="1"/>
              <a:t>2</a:t>
            </a:r>
            <a:r>
              <a:rPr lang="fr-FR" sz="1800" dirty="0"/>
              <a:t> </a:t>
            </a:r>
            <a:r>
              <a:rPr lang="fr-FR" sz="1800" dirty="0" err="1"/>
              <a:t>için</a:t>
            </a:r>
            <a:r>
              <a:rPr lang="fr-FR" sz="1800" dirty="0"/>
              <a:t> </a:t>
            </a:r>
            <a:r>
              <a:rPr lang="fr-FR" sz="1800" dirty="0" err="1"/>
              <a:t>karşı</a:t>
            </a:r>
            <a:r>
              <a:rPr lang="fr-FR" sz="1800" dirty="0"/>
              <a:t> </a:t>
            </a:r>
            <a:r>
              <a:rPr lang="fr-FR" sz="1800" dirty="0" err="1"/>
              <a:t>önlem</a:t>
            </a:r>
            <a:r>
              <a:rPr lang="fr-FR" sz="1800" dirty="0"/>
              <a:t> </a:t>
            </a:r>
            <a:r>
              <a:rPr lang="fr-FR" sz="1800" dirty="0" err="1"/>
              <a:t>eksikliğidir</a:t>
            </a:r>
            <a:r>
              <a:rPr lang="fr-FR" sz="1800" dirty="0"/>
              <a:t>. </a:t>
            </a:r>
            <a:r>
              <a:rPr lang="fr-FR" sz="1800" dirty="0" err="1"/>
              <a:t>Kötü</a:t>
            </a:r>
            <a:r>
              <a:rPr lang="fr-FR" sz="1800" dirty="0"/>
              <a:t> </a:t>
            </a:r>
            <a:r>
              <a:rPr lang="fr-FR" sz="1800" dirty="0" err="1"/>
              <a:t>niyetli</a:t>
            </a:r>
            <a:r>
              <a:rPr lang="fr-FR" sz="1800" dirty="0"/>
              <a:t> </a:t>
            </a:r>
            <a:r>
              <a:rPr lang="fr-FR" sz="1800" dirty="0" err="1"/>
              <a:t>saldırılar</a:t>
            </a:r>
            <a:r>
              <a:rPr lang="fr-FR" sz="1800" dirty="0"/>
              <a:t> </a:t>
            </a:r>
            <a:r>
              <a:rPr lang="fr-FR" sz="1800" dirty="0" err="1"/>
              <a:t>kaydedilirse</a:t>
            </a:r>
            <a:r>
              <a:rPr lang="fr-FR" sz="1800" dirty="0"/>
              <a:t>, </a:t>
            </a:r>
            <a:r>
              <a:rPr lang="fr-FR" sz="1800" dirty="0" err="1"/>
              <a:t>başarısız</a:t>
            </a:r>
            <a:r>
              <a:rPr lang="fr-FR" sz="1800" dirty="0"/>
              <a:t> </a:t>
            </a:r>
            <a:r>
              <a:rPr lang="fr-FR" sz="1800" dirty="0" err="1"/>
              <a:t>saldırıların</a:t>
            </a:r>
            <a:r>
              <a:rPr lang="fr-FR" sz="1800" dirty="0"/>
              <a:t> </a:t>
            </a:r>
            <a:r>
              <a:rPr lang="fr-FR" sz="1800" dirty="0" err="1"/>
              <a:t>oranı</a:t>
            </a:r>
            <a:r>
              <a:rPr lang="fr-FR" sz="1800" dirty="0"/>
              <a:t> ile </a:t>
            </a:r>
            <a:r>
              <a:rPr lang="fr-FR" sz="1800" dirty="0" err="1"/>
              <a:t>başarılı</a:t>
            </a:r>
            <a:r>
              <a:rPr lang="fr-FR" sz="1800" dirty="0"/>
              <a:t> </a:t>
            </a:r>
            <a:r>
              <a:rPr lang="fr-FR" sz="1800" dirty="0" err="1"/>
              <a:t>saldırıların</a:t>
            </a:r>
            <a:r>
              <a:rPr lang="fr-FR" sz="1800" dirty="0"/>
              <a:t> </a:t>
            </a:r>
            <a:r>
              <a:rPr lang="fr-FR" sz="1800" dirty="0" err="1"/>
              <a:t>oranının</a:t>
            </a:r>
            <a:r>
              <a:rPr lang="fr-FR" sz="1800" dirty="0"/>
              <a:t> </a:t>
            </a:r>
            <a:r>
              <a:rPr lang="fr-FR" sz="1800" dirty="0" err="1"/>
              <a:t>karşılaştırılması</a:t>
            </a:r>
            <a:r>
              <a:rPr lang="fr-FR" sz="1800" dirty="0"/>
              <a:t> </a:t>
            </a:r>
            <a:r>
              <a:rPr lang="fr-FR" sz="1800" dirty="0" err="1"/>
              <a:t>gerekir</a:t>
            </a:r>
            <a:r>
              <a:rPr lang="fr-FR" sz="1800" dirty="0"/>
              <a:t>. Bu </a:t>
            </a:r>
            <a:r>
              <a:rPr lang="fr-FR" sz="1800" dirty="0" err="1"/>
              <a:t>tür</a:t>
            </a:r>
            <a:r>
              <a:rPr lang="fr-FR" sz="1800" dirty="0"/>
              <a:t> </a:t>
            </a:r>
            <a:r>
              <a:rPr lang="fr-FR" sz="1800" dirty="0" err="1"/>
              <a:t>birçok</a:t>
            </a:r>
            <a:r>
              <a:rPr lang="fr-FR" sz="1800" dirty="0"/>
              <a:t> </a:t>
            </a:r>
            <a:r>
              <a:rPr lang="fr-FR" sz="1800" dirty="0" err="1"/>
              <a:t>girişimden</a:t>
            </a:r>
            <a:r>
              <a:rPr lang="fr-FR" sz="1800" dirty="0"/>
              <a:t>, </a:t>
            </a:r>
            <a:r>
              <a:rPr lang="fr-FR" sz="1800" dirty="0" err="1"/>
              <a:t>içeri</a:t>
            </a:r>
            <a:r>
              <a:rPr lang="fr-FR" sz="1800" dirty="0"/>
              <a:t> </a:t>
            </a:r>
            <a:r>
              <a:rPr lang="fr-FR" sz="1800" dirty="0" err="1"/>
              <a:t>giren</a:t>
            </a:r>
            <a:r>
              <a:rPr lang="fr-FR" sz="1800" dirty="0"/>
              <a:t> </a:t>
            </a:r>
            <a:r>
              <a:rPr lang="fr-FR" sz="1800" dirty="0" err="1"/>
              <a:t>istenmeyen</a:t>
            </a:r>
            <a:r>
              <a:rPr lang="fr-FR" sz="1800" dirty="0"/>
              <a:t> </a:t>
            </a:r>
            <a:r>
              <a:rPr lang="fr-FR" sz="1800" dirty="0" err="1"/>
              <a:t>saldırıların</a:t>
            </a:r>
            <a:r>
              <a:rPr lang="fr-FR" sz="1800" dirty="0"/>
              <a:t> </a:t>
            </a:r>
            <a:r>
              <a:rPr lang="fr-FR" sz="1800" dirty="0" err="1"/>
              <a:t>sayısı</a:t>
            </a:r>
            <a:r>
              <a:rPr lang="fr-FR" sz="1800" dirty="0"/>
              <a:t>, </a:t>
            </a:r>
            <a:r>
              <a:rPr lang="fr-FR" sz="1800" dirty="0" err="1"/>
              <a:t>LCM'nin</a:t>
            </a:r>
            <a:r>
              <a:rPr lang="fr-FR" sz="1800" dirty="0"/>
              <a:t> </a:t>
            </a:r>
            <a:r>
              <a:rPr lang="fr-FR" sz="1800" dirty="0" err="1"/>
              <a:t>risk</a:t>
            </a:r>
            <a:r>
              <a:rPr lang="fr-FR" sz="1800" dirty="0"/>
              <a:t> </a:t>
            </a:r>
            <a:r>
              <a:rPr lang="fr-FR" sz="1800" dirty="0" err="1"/>
              <a:t>oranı</a:t>
            </a:r>
            <a:r>
              <a:rPr lang="fr-FR" sz="1800" dirty="0"/>
              <a:t> </a:t>
            </a:r>
            <a:r>
              <a:rPr lang="fr-FR" sz="1800" dirty="0" err="1"/>
              <a:t>kestirimini</a:t>
            </a:r>
            <a:r>
              <a:rPr lang="fr-FR" sz="1800" dirty="0"/>
              <a:t> </a:t>
            </a:r>
            <a:r>
              <a:rPr lang="fr-FR" sz="1800" dirty="0" err="1"/>
              <a:t>verecektir</a:t>
            </a:r>
            <a:r>
              <a:rPr lang="fr-FR" sz="1800" dirty="0"/>
              <a:t>. Daha sonra, </a:t>
            </a:r>
            <a:r>
              <a:rPr lang="fr-FR" sz="1800" dirty="0" err="1"/>
              <a:t>ağaç</a:t>
            </a:r>
            <a:r>
              <a:rPr lang="fr-FR" sz="1800" dirty="0"/>
              <a:t> </a:t>
            </a:r>
            <a:r>
              <a:rPr lang="fr-FR" sz="1800" dirty="0" err="1"/>
              <a:t>diyagramındaki</a:t>
            </a:r>
            <a:r>
              <a:rPr lang="fr-FR" sz="1800" dirty="0"/>
              <a:t> </a:t>
            </a:r>
            <a:r>
              <a:rPr lang="fr-FR" sz="1800" dirty="0" err="1"/>
              <a:t>sonuçlardan</a:t>
            </a:r>
            <a:r>
              <a:rPr lang="fr-FR" sz="1800" dirty="0"/>
              <a:t> </a:t>
            </a:r>
            <a:r>
              <a:rPr lang="fr-FR" sz="1800" dirty="0" err="1"/>
              <a:t>geriye</a:t>
            </a:r>
            <a:r>
              <a:rPr lang="fr-FR" sz="1800" dirty="0"/>
              <a:t> </a:t>
            </a:r>
            <a:r>
              <a:rPr lang="fr-FR" sz="1800" dirty="0" err="1"/>
              <a:t>dönük</a:t>
            </a:r>
            <a:r>
              <a:rPr lang="fr-FR" sz="1800" dirty="0"/>
              <a:t> </a:t>
            </a:r>
            <a:r>
              <a:rPr lang="fr-FR" sz="1800" dirty="0" err="1"/>
              <a:t>olarak</a:t>
            </a:r>
            <a:r>
              <a:rPr lang="fr-FR" sz="1800" dirty="0"/>
              <a:t> </a:t>
            </a:r>
            <a:r>
              <a:rPr lang="fr-FR" sz="1800" dirty="0" err="1"/>
              <a:t>nedenin</a:t>
            </a:r>
            <a:r>
              <a:rPr lang="fr-FR" sz="1800" dirty="0"/>
              <a:t> </a:t>
            </a:r>
            <a:r>
              <a:rPr lang="fr-FR" sz="1800" dirty="0" err="1"/>
              <a:t>kökünü</a:t>
            </a:r>
            <a:r>
              <a:rPr lang="fr-FR" sz="1800" dirty="0"/>
              <a:t> </a:t>
            </a:r>
            <a:r>
              <a:rPr lang="fr-FR" sz="1800" dirty="0" err="1"/>
              <a:t>gözdağı</a:t>
            </a:r>
            <a:r>
              <a:rPr lang="fr-FR" sz="1800" dirty="0"/>
              <a:t> (</a:t>
            </a:r>
            <a:r>
              <a:rPr lang="fr-FR" sz="1800" dirty="0" err="1"/>
              <a:t>tehdit</a:t>
            </a:r>
            <a:r>
              <a:rPr lang="fr-FR" sz="1800" dirty="0"/>
              <a:t>) </a:t>
            </a:r>
            <a:r>
              <a:rPr lang="fr-FR" sz="1800" dirty="0" err="1"/>
              <a:t>düzeyine</a:t>
            </a:r>
            <a:r>
              <a:rPr lang="fr-FR" sz="1800" dirty="0"/>
              <a:t> </a:t>
            </a:r>
            <a:r>
              <a:rPr lang="fr-FR" sz="1800" dirty="0" err="1"/>
              <a:t>kadar</a:t>
            </a:r>
            <a:r>
              <a:rPr lang="fr-FR" sz="1800" dirty="0"/>
              <a:t> </a:t>
            </a:r>
            <a:r>
              <a:rPr lang="fr-FR" sz="1800" dirty="0" err="1"/>
              <a:t>izlemek</a:t>
            </a:r>
            <a:r>
              <a:rPr lang="fr-FR" sz="1800" dirty="0"/>
              <a:t> </a:t>
            </a:r>
            <a:r>
              <a:rPr lang="fr-FR" sz="1800" dirty="0" err="1"/>
              <a:t>mümkündür</a:t>
            </a:r>
            <a:r>
              <a:rPr lang="fr-FR" sz="1800" dirty="0"/>
              <a:t>. </a:t>
            </a:r>
            <a:endParaRPr lang="en-US" sz="1800" dirty="0"/>
          </a:p>
          <a:p>
            <a:pPr algn="just"/>
            <a:r>
              <a:rPr lang="fr-FR" sz="1800" dirty="0"/>
              <a:t> </a:t>
            </a:r>
            <a:r>
              <a:rPr lang="fr-FR" sz="1800" dirty="0" err="1"/>
              <a:t>Anti-Virüs</a:t>
            </a:r>
            <a:r>
              <a:rPr lang="fr-FR" sz="1800" dirty="0"/>
              <a:t> (AV) </a:t>
            </a:r>
            <a:r>
              <a:rPr lang="fr-FR" sz="1800" dirty="0" err="1"/>
              <a:t>yazılımının</a:t>
            </a:r>
            <a:r>
              <a:rPr lang="fr-FR" sz="1800" dirty="0"/>
              <a:t> </a:t>
            </a:r>
            <a:r>
              <a:rPr lang="fr-FR" sz="1800" dirty="0" err="1"/>
              <a:t>tehlikeyi</a:t>
            </a:r>
            <a:r>
              <a:rPr lang="fr-FR" sz="1800" dirty="0"/>
              <a:t> </a:t>
            </a:r>
            <a:r>
              <a:rPr lang="fr-FR" sz="1800" dirty="0" err="1"/>
              <a:t>yakalamadığını</a:t>
            </a:r>
            <a:r>
              <a:rPr lang="fr-FR" sz="1800" dirty="0"/>
              <a:t> </a:t>
            </a:r>
            <a:r>
              <a:rPr lang="fr-FR" sz="1800" dirty="0" err="1"/>
              <a:t>ve</a:t>
            </a:r>
            <a:r>
              <a:rPr lang="fr-FR" sz="1800" dirty="0"/>
              <a:t> </a:t>
            </a:r>
            <a:r>
              <a:rPr lang="fr-FR" sz="1800" dirty="0" err="1"/>
              <a:t>gözdağına</a:t>
            </a:r>
            <a:r>
              <a:rPr lang="fr-FR" sz="1800" dirty="0"/>
              <a:t> </a:t>
            </a:r>
            <a:r>
              <a:rPr lang="fr-FR" sz="1800" dirty="0" err="1"/>
              <a:t>tam</a:t>
            </a:r>
            <a:r>
              <a:rPr lang="fr-FR" sz="1800" dirty="0"/>
              <a:t> </a:t>
            </a:r>
            <a:r>
              <a:rPr lang="fr-FR" sz="1800" dirty="0" err="1"/>
              <a:t>olarak</a:t>
            </a:r>
            <a:r>
              <a:rPr lang="fr-FR" sz="1800" dirty="0"/>
              <a:t> </a:t>
            </a:r>
            <a:r>
              <a:rPr lang="fr-FR" sz="1800" dirty="0" err="1"/>
              <a:t>karşılık</a:t>
            </a:r>
            <a:r>
              <a:rPr lang="fr-FR" sz="1800" dirty="0"/>
              <a:t> </a:t>
            </a:r>
            <a:r>
              <a:rPr lang="fr-FR" sz="1800" dirty="0" err="1"/>
              <a:t>vermek</a:t>
            </a:r>
            <a:r>
              <a:rPr lang="fr-FR" sz="1800" dirty="0"/>
              <a:t> </a:t>
            </a:r>
            <a:r>
              <a:rPr lang="fr-FR" sz="1800" dirty="0" err="1"/>
              <a:t>için</a:t>
            </a:r>
            <a:r>
              <a:rPr lang="fr-FR" sz="1800" dirty="0"/>
              <a:t> </a:t>
            </a:r>
            <a:r>
              <a:rPr lang="fr-FR" sz="1800" dirty="0" err="1"/>
              <a:t>bir</a:t>
            </a:r>
            <a:r>
              <a:rPr lang="fr-FR" sz="1800" dirty="0"/>
              <a:t> </a:t>
            </a:r>
            <a:r>
              <a:rPr lang="fr-FR" sz="1800" dirty="0" err="1"/>
              <a:t>virüs</a:t>
            </a:r>
            <a:r>
              <a:rPr lang="fr-FR" sz="1800" dirty="0"/>
              <a:t> </a:t>
            </a:r>
            <a:r>
              <a:rPr lang="fr-FR" sz="1800" dirty="0" err="1"/>
              <a:t>saldırısı</a:t>
            </a:r>
            <a:r>
              <a:rPr lang="fr-FR" sz="1800" dirty="0"/>
              <a:t> </a:t>
            </a:r>
            <a:r>
              <a:rPr lang="fr-FR" sz="1800" dirty="0" err="1"/>
              <a:t>meydana</a:t>
            </a:r>
            <a:r>
              <a:rPr lang="fr-FR" sz="1800" dirty="0"/>
              <a:t> </a:t>
            </a:r>
            <a:r>
              <a:rPr lang="fr-FR" sz="1800" dirty="0" err="1"/>
              <a:t>geldiğini</a:t>
            </a:r>
            <a:r>
              <a:rPr lang="fr-FR" sz="1800" dirty="0"/>
              <a:t> </a:t>
            </a:r>
            <a:r>
              <a:rPr lang="fr-FR" sz="1800" dirty="0" err="1"/>
              <a:t>hayal</a:t>
            </a:r>
            <a:r>
              <a:rPr lang="fr-FR" sz="1800" dirty="0"/>
              <a:t> </a:t>
            </a:r>
            <a:r>
              <a:rPr lang="fr-FR" sz="1800" dirty="0" err="1"/>
              <a:t>edelim</a:t>
            </a:r>
            <a:r>
              <a:rPr lang="fr-FR" sz="1800" dirty="0"/>
              <a:t>. Kök </a:t>
            </a:r>
            <a:r>
              <a:rPr lang="fr-FR" sz="1800" dirty="0" err="1"/>
              <a:t>gözdağı</a:t>
            </a:r>
            <a:r>
              <a:rPr lang="fr-FR" sz="1800" dirty="0"/>
              <a:t> </a:t>
            </a:r>
            <a:r>
              <a:rPr lang="fr-FR" sz="1800" dirty="0" err="1"/>
              <a:t>bilinen</a:t>
            </a:r>
            <a:r>
              <a:rPr lang="fr-FR" sz="1800" dirty="0"/>
              <a:t> bu </a:t>
            </a:r>
            <a:r>
              <a:rPr lang="fr-FR" sz="1800" dirty="0" err="1"/>
              <a:t>saldırı</a:t>
            </a:r>
            <a:r>
              <a:rPr lang="fr-FR" sz="1800" dirty="0"/>
              <a:t> </a:t>
            </a:r>
            <a:r>
              <a:rPr lang="fr-FR" sz="1800" dirty="0" err="1"/>
              <a:t>sonucunda</a:t>
            </a:r>
            <a:r>
              <a:rPr lang="fr-FR" sz="1800" dirty="0"/>
              <a:t>; e-posta </a:t>
            </a:r>
            <a:r>
              <a:rPr lang="fr-FR" sz="1800" dirty="0" err="1"/>
              <a:t>sistemi</a:t>
            </a:r>
            <a:r>
              <a:rPr lang="fr-FR" sz="1800" dirty="0"/>
              <a:t> </a:t>
            </a:r>
            <a:r>
              <a:rPr lang="fr-FR" sz="1800" dirty="0" err="1"/>
              <a:t>devre</a:t>
            </a:r>
            <a:r>
              <a:rPr lang="fr-FR" sz="1800" dirty="0"/>
              <a:t> </a:t>
            </a:r>
            <a:r>
              <a:rPr lang="fr-FR" sz="1800" dirty="0" err="1"/>
              <a:t>dışı</a:t>
            </a:r>
            <a:r>
              <a:rPr lang="fr-FR" sz="1800" dirty="0"/>
              <a:t> </a:t>
            </a:r>
            <a:r>
              <a:rPr lang="fr-FR" sz="1800" dirty="0" err="1"/>
              <a:t>bırakılabilir</a:t>
            </a:r>
            <a:r>
              <a:rPr lang="fr-FR" sz="1800" dirty="0"/>
              <a:t>. </a:t>
            </a:r>
            <a:r>
              <a:rPr lang="fr-FR" sz="1800" dirty="0" err="1"/>
              <a:t>Ardından</a:t>
            </a:r>
            <a:r>
              <a:rPr lang="fr-FR" sz="1800" dirty="0"/>
              <a:t>, </a:t>
            </a:r>
            <a:r>
              <a:rPr lang="fr-FR" sz="1800" dirty="0" err="1"/>
              <a:t>güvenlik</a:t>
            </a:r>
            <a:r>
              <a:rPr lang="fr-FR" sz="1800" dirty="0"/>
              <a:t> </a:t>
            </a:r>
            <a:r>
              <a:rPr lang="fr-FR" sz="1800" dirty="0" err="1"/>
              <a:t>açığı</a:t>
            </a:r>
            <a:r>
              <a:rPr lang="fr-FR" sz="1800" dirty="0"/>
              <a:t> e-posta </a:t>
            </a:r>
            <a:r>
              <a:rPr lang="fr-FR" sz="1800" dirty="0" err="1"/>
              <a:t>varlığından</a:t>
            </a:r>
            <a:r>
              <a:rPr lang="fr-FR" sz="1800" dirty="0"/>
              <a:t> </a:t>
            </a:r>
            <a:r>
              <a:rPr lang="fr-FR" sz="1800" dirty="0" err="1"/>
              <a:t>kaynaklanır</a:t>
            </a:r>
            <a:r>
              <a:rPr lang="fr-FR" sz="1800" dirty="0"/>
              <a:t>. Bu </a:t>
            </a:r>
            <a:r>
              <a:rPr lang="fr-FR" sz="1800" dirty="0" err="1"/>
              <a:t>şekilde</a:t>
            </a:r>
            <a:r>
              <a:rPr lang="fr-FR" sz="1800" dirty="0"/>
              <a:t>, </a:t>
            </a:r>
            <a:r>
              <a:rPr lang="fr-FR" sz="1800" dirty="0" err="1"/>
              <a:t>ağaç</a:t>
            </a:r>
            <a:r>
              <a:rPr lang="fr-FR" sz="1800" dirty="0"/>
              <a:t> </a:t>
            </a:r>
            <a:r>
              <a:rPr lang="fr-FR" sz="1800" dirty="0" err="1"/>
              <a:t>diyagramındaki</a:t>
            </a:r>
            <a:r>
              <a:rPr lang="fr-FR" sz="1800" dirty="0"/>
              <a:t> </a:t>
            </a:r>
            <a:r>
              <a:rPr lang="fr-FR" sz="1800" dirty="0" err="1"/>
              <a:t>saldırı</a:t>
            </a:r>
            <a:r>
              <a:rPr lang="fr-FR" sz="1800" dirty="0"/>
              <a:t> </a:t>
            </a:r>
            <a:r>
              <a:rPr lang="fr-FR" sz="1800" dirty="0" err="1"/>
              <a:t>çizgisi</a:t>
            </a:r>
            <a:r>
              <a:rPr lang="fr-FR" sz="1800" dirty="0"/>
              <a:t> </a:t>
            </a:r>
            <a:r>
              <a:rPr lang="fr-FR" sz="1800" dirty="0" err="1"/>
              <a:t>Şekil</a:t>
            </a:r>
            <a:r>
              <a:rPr lang="fr-FR" sz="1800" dirty="0"/>
              <a:t> </a:t>
            </a:r>
            <a:r>
              <a:rPr lang="fr-FR" sz="1800" dirty="0" err="1"/>
              <a:t>3’teki</a:t>
            </a:r>
            <a:r>
              <a:rPr lang="fr-FR" sz="1800" dirty="0"/>
              <a:t> </a:t>
            </a:r>
            <a:r>
              <a:rPr lang="fr-FR" sz="1800" dirty="0" err="1"/>
              <a:t>gibi</a:t>
            </a:r>
            <a:r>
              <a:rPr lang="fr-FR" sz="1800" dirty="0"/>
              <a:t> </a:t>
            </a:r>
            <a:r>
              <a:rPr lang="fr-FR" sz="1800" dirty="0" err="1"/>
              <a:t>tamamlanır</a:t>
            </a:r>
            <a:r>
              <a:rPr lang="fr-FR" sz="1800" dirty="0"/>
              <a:t>.    </a:t>
            </a:r>
            <a:endParaRPr lang="en-US" sz="1800" dirty="0"/>
          </a:p>
          <a:p>
            <a:pPr algn="just"/>
            <a:r>
              <a:rPr lang="fr-FR" sz="1800" dirty="0"/>
              <a:t>  </a:t>
            </a:r>
            <a:r>
              <a:rPr lang="fr-FR" sz="1800" dirty="0" err="1"/>
              <a:t>Aşağıdaki</a:t>
            </a:r>
            <a:r>
              <a:rPr lang="fr-FR" sz="1800" dirty="0"/>
              <a:t> </a:t>
            </a:r>
            <a:r>
              <a:rPr lang="fr-FR" sz="1800" dirty="0" err="1"/>
              <a:t>eşitlik</a:t>
            </a:r>
            <a:r>
              <a:rPr lang="fr-FR" sz="1800" dirty="0"/>
              <a:t> (1) </a:t>
            </a:r>
            <a:r>
              <a:rPr lang="fr-FR" sz="1800" dirty="0" err="1"/>
              <a:t>Şekil</a:t>
            </a:r>
            <a:r>
              <a:rPr lang="fr-FR" sz="1800" dirty="0"/>
              <a:t> </a:t>
            </a:r>
            <a:r>
              <a:rPr lang="fr-FR" sz="1800" dirty="0" err="1"/>
              <a:t>35.3’teki</a:t>
            </a:r>
            <a:r>
              <a:rPr lang="fr-FR" sz="1800" dirty="0"/>
              <a:t> </a:t>
            </a:r>
            <a:r>
              <a:rPr lang="fr-FR" sz="1800" dirty="0" err="1"/>
              <a:t>her</a:t>
            </a:r>
            <a:r>
              <a:rPr lang="fr-FR" sz="1800" dirty="0"/>
              <a:t> </a:t>
            </a:r>
            <a:r>
              <a:rPr lang="fr-FR" sz="1800" dirty="0" err="1"/>
              <a:t>bacakla</a:t>
            </a:r>
            <a:r>
              <a:rPr lang="fr-FR" sz="1800" dirty="0"/>
              <a:t> </a:t>
            </a:r>
            <a:r>
              <a:rPr lang="fr-FR" sz="1800" dirty="0" err="1"/>
              <a:t>ilgili</a:t>
            </a:r>
            <a:r>
              <a:rPr lang="fr-FR" sz="1800" dirty="0"/>
              <a:t> </a:t>
            </a:r>
            <a:r>
              <a:rPr lang="fr-FR" sz="1800" dirty="0" err="1"/>
              <a:t>devinim</a:t>
            </a:r>
            <a:r>
              <a:rPr lang="fr-FR" sz="1800" dirty="0"/>
              <a:t> (</a:t>
            </a:r>
            <a:r>
              <a:rPr lang="fr-FR" sz="1800" dirty="0" err="1"/>
              <a:t>hareket</a:t>
            </a:r>
            <a:r>
              <a:rPr lang="fr-FR" sz="1800" dirty="0"/>
              <a:t>) </a:t>
            </a:r>
            <a:r>
              <a:rPr lang="fr-FR" sz="1800" dirty="0" err="1"/>
              <a:t>için</a:t>
            </a:r>
            <a:r>
              <a:rPr lang="fr-FR" sz="1800" dirty="0"/>
              <a:t> </a:t>
            </a:r>
            <a:r>
              <a:rPr lang="fr-FR" sz="1800" dirty="0" err="1"/>
              <a:t>RR'yi</a:t>
            </a:r>
            <a:r>
              <a:rPr lang="fr-FR" sz="1800" dirty="0"/>
              <a:t> </a:t>
            </a:r>
            <a:r>
              <a:rPr lang="fr-FR" sz="1800" dirty="0" err="1"/>
              <a:t>hesaplar</a:t>
            </a:r>
            <a:r>
              <a:rPr lang="fr-FR" sz="1800" dirty="0"/>
              <a:t> [1, 4, 5, 14]. </a:t>
            </a:r>
            <a:r>
              <a:rPr lang="fr-FR" sz="1800" dirty="0" err="1"/>
              <a:t>Burada</a:t>
            </a:r>
            <a:r>
              <a:rPr lang="fr-FR" sz="1800" dirty="0"/>
              <a:t> k (= </a:t>
            </a:r>
            <a:r>
              <a:rPr lang="fr-FR" sz="1800" dirty="0" err="1"/>
              <a:t>kritiklik</a:t>
            </a:r>
            <a:r>
              <a:rPr lang="fr-FR" sz="1800" dirty="0"/>
              <a:t>) 0 ile 1 </a:t>
            </a:r>
            <a:r>
              <a:rPr lang="fr-FR" sz="1800" dirty="0" err="1"/>
              <a:t>arasında</a:t>
            </a:r>
            <a:r>
              <a:rPr lang="fr-FR" sz="1800" dirty="0"/>
              <a:t> </a:t>
            </a:r>
            <a:r>
              <a:rPr lang="fr-FR" sz="1800" dirty="0" err="1"/>
              <a:t>değişir</a:t>
            </a:r>
            <a:r>
              <a:rPr lang="fr-FR" sz="1800" dirty="0"/>
              <a:t>. Temel </a:t>
            </a:r>
            <a:r>
              <a:rPr lang="fr-FR" sz="1800" dirty="0" err="1"/>
              <a:t>denklemler</a:t>
            </a:r>
            <a:r>
              <a:rPr lang="fr-FR" sz="1800" dirty="0"/>
              <a:t> </a:t>
            </a:r>
            <a:r>
              <a:rPr lang="fr-FR" sz="1800" dirty="0" err="1"/>
              <a:t>aşağıdaki</a:t>
            </a:r>
            <a:r>
              <a:rPr lang="fr-FR" sz="1800" dirty="0"/>
              <a:t> </a:t>
            </a:r>
            <a:r>
              <a:rPr lang="fr-FR" sz="1800" dirty="0" err="1"/>
              <a:t>gibidir</a:t>
            </a:r>
            <a:r>
              <a:rPr lang="fr-FR" sz="1800" dirty="0"/>
              <a:t>: </a:t>
            </a:r>
            <a:endParaRPr lang="en-US" sz="1800" dirty="0"/>
          </a:p>
          <a:p>
            <a:pPr marL="0" indent="0" algn="just"/>
            <a:endParaRPr lang="tr-TR" sz="1800" b="1"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6532023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266700" y="487183"/>
            <a:ext cx="11925300" cy="625834"/>
          </a:xfrm>
          <a:prstGeom prst="rect">
            <a:avLst/>
          </a:prstGeom>
        </p:spPr>
        <p:txBody>
          <a:bodyPr spcFirstLastPara="1" wrap="square" lIns="121900" tIns="121900" rIns="121900" bIns="121900" anchor="t" anchorCtr="0">
            <a:noAutofit/>
          </a:bodyPr>
          <a:lstStyle/>
          <a:p>
            <a:pPr marL="0" indent="0"/>
            <a:r>
              <a:rPr lang="en-US" sz="2800" dirty="0">
                <a:solidFill>
                  <a:srgbClr val="FF0000"/>
                </a:solidFill>
                <a:highlight>
                  <a:srgbClr val="FFFF00"/>
                </a:highlight>
                <a:latin typeface="Mongolian Baiti" panose="03000500000000000000" pitchFamily="66" charset="0"/>
                <a:cs typeface="Mongolian Baiti" panose="03000500000000000000" pitchFamily="66" charset="0"/>
              </a:rPr>
              <a:t>V.  </a:t>
            </a:r>
            <a:r>
              <a:rPr lang="en-US" sz="2800" dirty="0">
                <a:highlight>
                  <a:srgbClr val="FFFF00"/>
                </a:highlight>
                <a:latin typeface="Mongolian Baiti" panose="03000500000000000000" pitchFamily="66" charset="0"/>
                <a:cs typeface="Mongolian Baiti" panose="03000500000000000000" pitchFamily="66" charset="0"/>
              </a:rPr>
              <a:t>SAHINOGLU’S SECURITY METER (SM) AND EXCEL SOLVER</a:t>
            </a:r>
            <a:endParaRPr lang="en-US" sz="28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361950" y="1219201"/>
            <a:ext cx="11734800" cy="5045432"/>
          </a:xfrm>
          <a:prstGeom prst="rect">
            <a:avLst/>
          </a:prstGeom>
        </p:spPr>
        <p:txBody>
          <a:bodyPr spcFirstLastPara="1" wrap="square" lIns="121900" tIns="121900" rIns="121900" bIns="121900" anchor="t" anchorCtr="0">
            <a:noAutofit/>
          </a:bodyPr>
          <a:lstStyle/>
          <a:p>
            <a:pPr marL="0" indent="0" algn="just"/>
            <a:endParaRPr lang="tr-TR" sz="1800" dirty="0"/>
          </a:p>
          <a:p>
            <a:pPr marL="0" indent="0" algn="just"/>
            <a:endParaRPr lang="tr-TR" sz="1800" dirty="0"/>
          </a:p>
        </p:txBody>
      </p:sp>
      <p:sp>
        <p:nvSpPr>
          <p:cNvPr id="5" name="TextBox 4">
            <a:extLst>
              <a:ext uri="{FF2B5EF4-FFF2-40B4-BE49-F238E27FC236}">
                <a16:creationId xmlns:a16="http://schemas.microsoft.com/office/drawing/2014/main" id="{29F231C9-F306-3E8D-E9DD-13A5DB7006CB}"/>
              </a:ext>
            </a:extLst>
          </p:cNvPr>
          <p:cNvSpPr txBox="1"/>
          <p:nvPr/>
        </p:nvSpPr>
        <p:spPr>
          <a:xfrm>
            <a:off x="647700" y="1113017"/>
            <a:ext cx="11277600" cy="5599866"/>
          </a:xfrm>
          <a:prstGeom prst="rect">
            <a:avLst/>
          </a:prstGeom>
          <a:noFill/>
        </p:spPr>
        <p:txBody>
          <a:bodyPr wrap="square">
            <a:spAutoFit/>
          </a:bodyPr>
          <a:lstStyle/>
          <a:p>
            <a:pPr marL="0" marR="0" indent="128270" algn="just" hangingPunct="0">
              <a:lnSpc>
                <a:spcPct val="105000"/>
              </a:lnSpc>
              <a:buNone/>
            </a:pPr>
            <a:endParaRPr lang="en-US" sz="1800" dirty="0">
              <a:effectLst/>
              <a:latin typeface="Times New Roman" panose="02020603050405020304" pitchFamily="18" charset="0"/>
              <a:ea typeface="PMingLiU" panose="02020500000000000000" pitchFamily="18" charset="-120"/>
              <a:cs typeface="Times New Roman" panose="02020603050405020304" pitchFamily="18" charset="0"/>
            </a:endParaRPr>
          </a:p>
          <a:p>
            <a:pPr marL="0" marR="0" indent="128270" algn="just" hangingPunct="0">
              <a:lnSpc>
                <a:spcPct val="105000"/>
              </a:lnSpc>
              <a:buNone/>
            </a:pP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  This pivotal section establishes a robust foundation and sets the primary purpose for the proposed article title. Namely, it consolidates the principles of the SM risk assessment and SM risk management (in Appendix A and Appendix C), as well as those of the EXCEL Solver (Appendix B) for validation and comparison purposes. Both methods provided by the game-theoretic LP algorithm generate a feasible vector solution minimizing the investment cost. But SM achieves this with the least cumulative percentage of changes in the Countermeasure (CM) or Lack of Countermeasure (LCM) [4].      </a:t>
            </a:r>
          </a:p>
          <a:p>
            <a:pPr marL="0" marR="0" indent="128270" algn="just" hangingPunct="0">
              <a:lnSpc>
                <a:spcPct val="105000"/>
              </a:lnSpc>
              <a:buNone/>
            </a:pPr>
            <a:r>
              <a:rPr lang="en-US" dirty="0">
                <a:latin typeface="Times New Roman" panose="02020603050405020304" pitchFamily="18" charset="0"/>
                <a:ea typeface="PMingLiU" panose="02020500000000000000" pitchFamily="18" charset="-120"/>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The SM software initially performs the Risk Assessment before executing the Risk Management (see Tables A1–</a:t>
            </a:r>
            <a:r>
              <a:rPr lang="en-US" sz="1800" dirty="0" err="1">
                <a:effectLst/>
                <a:latin typeface="Times New Roman" panose="02020603050405020304" pitchFamily="18" charset="0"/>
                <a:ea typeface="PMingLiU" panose="02020500000000000000" pitchFamily="18" charset="-120"/>
                <a:cs typeface="Times New Roman" panose="02020603050405020304" pitchFamily="18" charset="0"/>
              </a:rPr>
              <a:t>A7</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 for examples 1 and 2, respectively). But there is no stand-alone Risk Assessment routine in the Microsoft EXCEL Solver itself whereas manually appended, only the LP solution. Security Meter software is downloadable to one’s PC or laptop as described in Appendix C. Quantitative risk measurements are needed to objectively compare alternatives and calculate costs to budget for reducing or minimizing the existing risk. There exist virtually no such quantitative and probabilistic measures in academia or corporate circles other than descriptive categorical denominations subject to any interpretations as one pleases. They do not carry any analytical cost-related evaluations for comparisons when mitigation is performed.     </a:t>
            </a:r>
          </a:p>
          <a:p>
            <a:pPr marL="0" marR="0" indent="128270" algn="just" hangingPunct="0">
              <a:lnSpc>
                <a:spcPct val="105000"/>
              </a:lnSpc>
              <a:buNone/>
            </a:pPr>
            <a:r>
              <a:rPr lang="en-US" dirty="0">
                <a:latin typeface="Times New Roman" panose="02020603050405020304" pitchFamily="18" charset="0"/>
                <a:ea typeface="PMingLiU" panose="02020500000000000000" pitchFamily="18" charset="-120"/>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Among those existing analyses that favor a quantitative study, either i) there is no probabilistic frame about whether to add or multiply risks in a correct probabilistic frame or ii) the risk calculations are handled on a singular basis without an overall system picture in mind. Given that in a simple</a:t>
            </a:r>
            <a:r>
              <a:rPr lang="en-US" sz="1800" b="1" dirty="0">
                <a:effectLst/>
                <a:latin typeface="Times New Roman" panose="02020603050405020304" pitchFamily="18" charset="0"/>
                <a:ea typeface="PMingLiU" panose="02020500000000000000" pitchFamily="18" charset="-120"/>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scenario, there are two or three or more of each, the probabilistic frame in Fig</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3’s tree diagram holds. Note that the sum of V</a:t>
            </a:r>
            <a:r>
              <a:rPr lang="en-US" sz="1800" baseline="-25000" dirty="0">
                <a:effectLst/>
                <a:latin typeface="Times New Roman" panose="02020603050405020304" pitchFamily="18" charset="0"/>
                <a:ea typeface="PMingLiU" panose="02020500000000000000" pitchFamily="18" charset="-120"/>
                <a:cs typeface="Times New Roman" panose="02020603050405020304" pitchFamily="18" charset="0"/>
              </a:rPr>
              <a:t>i</a:t>
            </a:r>
            <a:r>
              <a:rPr lang="en-US" sz="1800" baseline="-250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1 and the sum of </a:t>
            </a:r>
            <a:r>
              <a:rPr lang="en-US" sz="1800" dirty="0" err="1">
                <a:effectLst/>
                <a:latin typeface="Times New Roman" panose="02020603050405020304" pitchFamily="18" charset="0"/>
                <a:ea typeface="PMingLiU" panose="02020500000000000000" pitchFamily="18" charset="-120"/>
                <a:cs typeface="Times New Roman" panose="02020603050405020304" pitchFamily="18" charset="0"/>
              </a:rPr>
              <a:t>T</a:t>
            </a:r>
            <a:r>
              <a:rPr lang="en-US" sz="1800" baseline="-25000" dirty="0" err="1">
                <a:effectLst/>
                <a:latin typeface="Times New Roman" panose="02020603050405020304" pitchFamily="18" charset="0"/>
                <a:ea typeface="PMingLiU" panose="02020500000000000000" pitchFamily="18" charset="-120"/>
                <a:cs typeface="Times New Roman" panose="02020603050405020304" pitchFamily="18" charset="0"/>
              </a:rPr>
              <a:t>ij</a:t>
            </a:r>
            <a:r>
              <a:rPr lang="en-US" sz="1800" baseline="-250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1 for each i, and the sum of </a:t>
            </a:r>
            <a:r>
              <a:rPr lang="en-US" sz="1800" dirty="0" err="1">
                <a:effectLst/>
                <a:latin typeface="Times New Roman" panose="02020603050405020304" pitchFamily="18" charset="0"/>
                <a:ea typeface="PMingLiU" panose="02020500000000000000" pitchFamily="18" charset="-120"/>
                <a:cs typeface="Times New Roman" panose="02020603050405020304" pitchFamily="18" charset="0"/>
              </a:rPr>
              <a:t>LCM</a:t>
            </a:r>
            <a:r>
              <a:rPr lang="en-US" sz="1800" baseline="-25000" dirty="0" err="1">
                <a:effectLst/>
                <a:latin typeface="Times New Roman" panose="02020603050405020304" pitchFamily="18" charset="0"/>
                <a:ea typeface="PMingLiU" panose="02020500000000000000" pitchFamily="18" charset="-120"/>
                <a:cs typeface="Times New Roman" panose="02020603050405020304" pitchFamily="18" charset="0"/>
              </a:rPr>
              <a:t>ij</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 + </a:t>
            </a:r>
            <a:r>
              <a:rPr lang="en-US" sz="1800" dirty="0" err="1">
                <a:effectLst/>
                <a:latin typeface="Times New Roman" panose="02020603050405020304" pitchFamily="18" charset="0"/>
                <a:ea typeface="PMingLiU" panose="02020500000000000000" pitchFamily="18" charset="-120"/>
                <a:cs typeface="Times New Roman" panose="02020603050405020304" pitchFamily="18" charset="0"/>
              </a:rPr>
              <a:t>CM</a:t>
            </a:r>
            <a:r>
              <a:rPr lang="en-US" sz="1800" baseline="-25000" dirty="0" err="1">
                <a:effectLst/>
                <a:latin typeface="Times New Roman" panose="02020603050405020304" pitchFamily="18" charset="0"/>
                <a:ea typeface="PMingLiU" panose="02020500000000000000" pitchFamily="18" charset="-120"/>
                <a:cs typeface="Times New Roman" panose="02020603050405020304" pitchFamily="18" charset="0"/>
              </a:rPr>
              <a:t>ij</a:t>
            </a:r>
            <a:r>
              <a:rPr lang="en-US" sz="1800" baseline="-250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 </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1 for each combination of i (#vulnerabilities) and j (#threats), i.e.</a:t>
            </a:r>
            <a:r>
              <a:rPr lang="en-US" sz="1800" dirty="0">
                <a:effectLst/>
                <a:latin typeface="Times New Roman" panose="02020603050405020304" pitchFamily="18" charset="0"/>
                <a:ea typeface="DengXian" panose="02010600030101010101" pitchFamily="2" charset="-122"/>
                <a:cs typeface="Times New Roman" panose="02020603050405020304" pitchFamily="18" charset="0"/>
              </a:rPr>
              <a:t>,</a:t>
            </a:r>
            <a:r>
              <a:rPr lang="en-US" sz="1800" dirty="0">
                <a:effectLst/>
                <a:latin typeface="Times New Roman" panose="02020603050405020304" pitchFamily="18" charset="0"/>
                <a:ea typeface="PMingLiU" panose="02020500000000000000" pitchFamily="18" charset="-120"/>
                <a:cs typeface="Times New Roman" panose="02020603050405020304" pitchFamily="18" charset="0"/>
              </a:rPr>
              <a:t> ij, in a tree diagram per Fig. 3 and refs. [1, 4, 5, 14].</a:t>
            </a:r>
          </a:p>
        </p:txBody>
      </p:sp>
    </p:spTree>
    <p:extLst>
      <p:ext uri="{BB962C8B-B14F-4D97-AF65-F5344CB8AC3E}">
        <p14:creationId xmlns:p14="http://schemas.microsoft.com/office/powerpoint/2010/main" val="1549450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755374" y="593366"/>
            <a:ext cx="11147707" cy="1100261"/>
          </a:xfrm>
          <a:prstGeom prst="rect">
            <a:avLst/>
          </a:prstGeom>
        </p:spPr>
        <p:txBody>
          <a:bodyPr spcFirstLastPara="1" wrap="square" lIns="121900" tIns="121900" rIns="121900" bIns="121900" anchor="t" anchorCtr="0">
            <a:noAutofit/>
          </a:bodyPr>
          <a:lstStyle/>
          <a:p>
            <a:pPr marL="0" indent="0"/>
            <a:r>
              <a:rPr lang="en-US" sz="2800" b="1" dirty="0">
                <a:solidFill>
                  <a:srgbClr val="FF0000"/>
                </a:solidFill>
                <a:highlight>
                  <a:srgbClr val="FFFF00"/>
                </a:highlight>
              </a:rPr>
              <a:t>V. </a:t>
            </a:r>
            <a:r>
              <a:rPr lang="tr-TR" sz="2400" dirty="0">
                <a:highlight>
                  <a:srgbClr val="FFFF00"/>
                </a:highlight>
              </a:rPr>
              <a:t>ŞAHİNOĞLU GÜVENLİK ÖLÇER (SM) YÖNTEMİ VE MİCROSOFT EXCEL (XL) ÇÖZÜCÜ</a:t>
            </a:r>
            <a:endParaRPr lang="en-US" sz="24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572472" y="1106424"/>
            <a:ext cx="11330609" cy="5650992"/>
          </a:xfrm>
          <a:prstGeom prst="rect">
            <a:avLst/>
          </a:prstGeom>
        </p:spPr>
        <p:txBody>
          <a:bodyPr spcFirstLastPara="1" wrap="square" lIns="121900" tIns="121900" rIns="121900" bIns="121900" anchor="t" anchorCtr="0">
            <a:noAutofit/>
          </a:bodyPr>
          <a:lstStyle/>
          <a:p>
            <a:pPr marL="0" indent="0" algn="just"/>
            <a:r>
              <a:rPr lang="tr-TR" sz="1800" dirty="0"/>
              <a:t>Bu önemli bölüm sağlam bir temel oluşturur ve önerilen bölüm başlığı için birincil amacı belirler. Demek ki, doğrulama ve karşılaştırma amacıyla SM risk değerlendirmesi ve SM risk yönetimi (EK A ve EK C'de) ile EXCEL </a:t>
            </a:r>
            <a:r>
              <a:rPr lang="en-US" sz="1800" dirty="0" err="1"/>
              <a:t>Çözücü’nün</a:t>
            </a:r>
            <a:r>
              <a:rPr lang="tr-TR" sz="1800" dirty="0"/>
              <a:t> (EK B) ilkelerini birleştirir. Oyun kuramsal LP algoritması tarafından sağlanan her iki yöntem de yatırım maliyetini en aza indiren uygulanabilir bir vektör çözümü üretir. Ancak yazarı önerdiği SM (Güvenlik Ölçer), </a:t>
            </a:r>
            <a:r>
              <a:rPr lang="tr-TR" sz="1800" i="1" dirty="0"/>
              <a:t>Karşı Önlem</a:t>
            </a:r>
            <a:r>
              <a:rPr lang="tr-TR" sz="1800" dirty="0"/>
              <a:t> (CM) veya </a:t>
            </a:r>
            <a:r>
              <a:rPr lang="tr-TR" sz="1800" i="1" dirty="0"/>
              <a:t>Karşı Önlem Eksikliği</a:t>
            </a:r>
            <a:r>
              <a:rPr lang="tr-TR" sz="1800" dirty="0"/>
              <a:t> (LCM) vektörlerinde en az kümülatif değişiklik yüzdesi ile başarır [4]. SM yazılımı başlangıçta risk yönetimini gerçekleştirmeden önce risk değerlendirmesini gerçekleştirir (sırasıyla Örnek 1 ve Örnek 2 için Çizelge A1–A7'ye bakın). Ancak, yalnızca LP çözümü bulunan Microsoft EXCEL Çözücü’nün bünyesinde tek başına bir risk değerlendirme </a:t>
            </a:r>
            <a:r>
              <a:rPr lang="en-US" sz="1800" dirty="0" err="1"/>
              <a:t>yöntemi</a:t>
            </a:r>
            <a:r>
              <a:rPr lang="tr-TR" sz="1800" dirty="0"/>
              <a:t> yoktur, oysa dışarıdan ek formüllerin becerisiyle eklenir. Yazarca bulunan SM yazılımı, Ek C'de açıklandığı gibi kişinin bilgisayarına veya dizüstü bilgisayarına indirilebilir.</a:t>
            </a:r>
            <a:endParaRPr lang="en-US" sz="1800" dirty="0"/>
          </a:p>
          <a:p>
            <a:pPr marL="0" indent="0" algn="just"/>
            <a:r>
              <a:rPr lang="tr-TR" sz="1800" dirty="0"/>
              <a:t> </a:t>
            </a:r>
            <a:r>
              <a:rPr lang="en-US" sz="1800" dirty="0"/>
              <a:t>     </a:t>
            </a:r>
          </a:p>
          <a:p>
            <a:pPr marL="0" indent="0" algn="just"/>
            <a:r>
              <a:rPr lang="en-US" sz="1800" dirty="0"/>
              <a:t>         </a:t>
            </a:r>
            <a:r>
              <a:rPr lang="tr-TR" sz="1800" dirty="0"/>
              <a:t>Mevcut riski azaltmak veya en aza indirmek için alternatifleri objektif olarak karşılaştırmak ve maliyetleri bütçeye göre hesaplamak için nicel risk ölçümlerine gereksinim vardır. Akademik veya kurumsal çevrelerde, kişinin istediği gibi herhangi bir yoruma dönük açıklayıcı kategorik sınıflandırmalar dışında neredeyse hiç böyle nicel ve olasılıksal </a:t>
            </a:r>
            <a:r>
              <a:rPr lang="en-US" sz="1800" dirty="0" err="1"/>
              <a:t>önlem</a:t>
            </a:r>
            <a:r>
              <a:rPr lang="tr-TR" sz="1800" dirty="0"/>
              <a:t> yoktur. Risk azaltması yapıldığında</a:t>
            </a:r>
            <a:r>
              <a:rPr lang="en-US" sz="1800" dirty="0"/>
              <a:t>,</a:t>
            </a:r>
            <a:r>
              <a:rPr lang="tr-TR" sz="1800" dirty="0"/>
              <a:t> karşılaştırmalar için maliyet giderlerine bağlı analitik (çözümsel) değerlendirmeler taşımaz. Nicel bir çalışmayı destekleyen işbu analizler arasında, ya i) risklerin doğru bir olasılıksal çerçevede eklenip çarpılmayacağına dair olasılıksal bir çerçeve yoktur, ya da ii) risk hesaplamaları, genel bir çoğul sistem görünümü göz önünde bulundurulmadan tekil olarak ele alınır. Basit bir senaryoda, güvenlik açıkları ve tetikleyicileri göz önüne alındığında, Şekil 35.3’teki olasılıksal </a:t>
            </a:r>
            <a:r>
              <a:rPr lang="en-US" sz="1800" dirty="0" err="1"/>
              <a:t>çerçeveyi</a:t>
            </a:r>
            <a:r>
              <a:rPr lang="tr-TR" sz="1800" dirty="0"/>
              <a:t> sergileyen ağaç diyagramı tutar. Her bir</a:t>
            </a:r>
            <a:r>
              <a:rPr lang="tr-TR" sz="1800" i="1" dirty="0"/>
              <a:t> i</a:t>
            </a:r>
            <a:r>
              <a:rPr lang="tr-TR" sz="1800" dirty="0"/>
              <a:t> için ∑V</a:t>
            </a:r>
            <a:r>
              <a:rPr lang="tr-TR" sz="1800" baseline="-25000" dirty="0"/>
              <a:t>i</a:t>
            </a:r>
            <a:r>
              <a:rPr lang="tr-TR" sz="1800" dirty="0"/>
              <a:t> = 1 ve her </a:t>
            </a:r>
            <a:r>
              <a:rPr lang="tr-TR" sz="1800" i="1" dirty="0"/>
              <a:t>j </a:t>
            </a:r>
            <a:r>
              <a:rPr lang="tr-TR" sz="1800" dirty="0"/>
              <a:t>için verilen her </a:t>
            </a:r>
            <a:r>
              <a:rPr lang="tr-TR" sz="1800" i="1" dirty="0"/>
              <a:t>i</a:t>
            </a:r>
            <a:r>
              <a:rPr lang="tr-TR" sz="1800" dirty="0"/>
              <a:t>’den giderek ∑∑T</a:t>
            </a:r>
            <a:r>
              <a:rPr lang="tr-TR" sz="1800" baseline="-25000" dirty="0"/>
              <a:t>ij</a:t>
            </a:r>
            <a:r>
              <a:rPr lang="tr-TR" sz="1800" dirty="0"/>
              <a:t> = 1 toplamı ve her bir </a:t>
            </a:r>
            <a:r>
              <a:rPr lang="tr-TR" sz="1800" i="1" dirty="0"/>
              <a:t>i</a:t>
            </a:r>
            <a:r>
              <a:rPr lang="tr-TR" sz="1800" dirty="0"/>
              <a:t> (# güvenlik açıkları) ve </a:t>
            </a:r>
            <a:r>
              <a:rPr lang="tr-TR" sz="1800" i="1" dirty="0"/>
              <a:t>j </a:t>
            </a:r>
            <a:r>
              <a:rPr lang="tr-TR" sz="1800" dirty="0"/>
              <a:t>(# gözdağları) kombinasyonu için LCM</a:t>
            </a:r>
            <a:r>
              <a:rPr lang="tr-TR" sz="1800" baseline="-25000" dirty="0"/>
              <a:t>ij</a:t>
            </a:r>
            <a:r>
              <a:rPr lang="tr-TR" sz="1800" dirty="0"/>
              <a:t> + CM</a:t>
            </a:r>
            <a:r>
              <a:rPr lang="tr-TR" sz="1800" baseline="-25000" dirty="0"/>
              <a:t>ij</a:t>
            </a:r>
            <a:r>
              <a:rPr lang="tr-TR" sz="1800" dirty="0"/>
              <a:t> = 1 toplamı, Şekil 3’te sergilendi [1, 4, 5, 14]. </a:t>
            </a:r>
            <a:endParaRPr lang="en-US" sz="1800" dirty="0"/>
          </a:p>
          <a:p>
            <a:pPr marL="0" indent="0" algn="just"/>
            <a:endParaRPr lang="tr-TR" sz="1800" dirty="0"/>
          </a:p>
        </p:txBody>
      </p:sp>
    </p:spTree>
    <p:extLst>
      <p:ext uri="{BB962C8B-B14F-4D97-AF65-F5344CB8AC3E}">
        <p14:creationId xmlns:p14="http://schemas.microsoft.com/office/powerpoint/2010/main" val="146082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593367"/>
            <a:ext cx="10381429" cy="682983"/>
          </a:xfrm>
          <a:prstGeom prst="rect">
            <a:avLst/>
          </a:prstGeom>
        </p:spPr>
        <p:txBody>
          <a:bodyPr spcFirstLastPara="1" wrap="square" lIns="121900" tIns="121900" rIns="121900" bIns="121900" anchor="t" anchorCtr="0">
            <a:noAutofit/>
          </a:bodyPr>
          <a:lstStyle/>
          <a:p>
            <a:r>
              <a:rPr lang="en-US" sz="3200" dirty="0">
                <a:solidFill>
                  <a:srgbClr val="FF0000"/>
                </a:solidFill>
                <a:highlight>
                  <a:srgbClr val="FFFF00"/>
                </a:highlight>
              </a:rPr>
              <a:t>A. </a:t>
            </a:r>
            <a:r>
              <a:rPr lang="en-US" sz="3200" dirty="0">
                <a:highlight>
                  <a:srgbClr val="FFFF00"/>
                </a:highlight>
              </a:rPr>
              <a:t>Linear Programming (LP)</a:t>
            </a:r>
            <a:br>
              <a:rPr lang="en-US" b="1" i="1" dirty="0">
                <a:highlight>
                  <a:srgbClr val="FFFF00"/>
                </a:highlight>
              </a:rPr>
            </a:br>
            <a:endParaRPr lang="en-US" sz="32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476250" y="1276350"/>
            <a:ext cx="10957726" cy="5295901"/>
          </a:xfrm>
          <a:prstGeom prst="rect">
            <a:avLst/>
          </a:prstGeom>
        </p:spPr>
        <p:txBody>
          <a:bodyPr spcFirstLastPara="1" wrap="square" lIns="121900" tIns="121900" rIns="121900" bIns="121900" anchor="t" anchorCtr="0">
            <a:noAutofit/>
          </a:bodyPr>
          <a:lstStyle/>
          <a:p>
            <a:pPr algn="just" hangingPunct="0"/>
            <a:r>
              <a:rPr lang="en-US" sz="2000" dirty="0"/>
              <a:t>Linear programming (also called linear optimization) is a method to achieve the best outcome (such as maximum profit or minimum cost) in a mathematical model whose requirements are represented by linear relationships. Linear programming is a special case of mathematical programming. Linear programming problems are optimization issues, where the objective function and the constraints are all linear. The objective of all linear programming problems is the maximization or minimization of a given target quantity, similarly, phrased as the objective function. Linear programming is the most popularly used sector of optimization [42, 43]. </a:t>
            </a:r>
          </a:p>
          <a:p>
            <a:pPr algn="just" hangingPunct="0"/>
            <a:endParaRPr lang="en-US" sz="2000" dirty="0"/>
          </a:p>
          <a:p>
            <a:pPr algn="just" hangingPunct="0"/>
            <a:r>
              <a:rPr lang="en-US" sz="2000" dirty="0"/>
              <a:t>In operations research, many practical projects can be expressed as linear programming problems. Historically, ideas from linear programming have inspired many of the central concepts of optimization theory, such as duality, decomposition, and the importance of convexity and its generalizations. Similarly, linear programming is densely applicable to micro- and macroeconomics and company management, such as planning, production, transportation, technology, and many other disciplines. Although modern management issues are ever-changing, most companies would like to maximize profits or minimize costs with limited resources. Many issues can be formulated by LP. No better feasible solutions exist than those of the SM applications [44–50]. Tables </a:t>
            </a:r>
            <a:r>
              <a:rPr lang="en-US" sz="2000" dirty="0" err="1"/>
              <a:t>A4</a:t>
            </a:r>
            <a:r>
              <a:rPr lang="en-US" sz="2000" dirty="0"/>
              <a:t>–</a:t>
            </a:r>
            <a:r>
              <a:rPr lang="en-US" sz="2000" dirty="0" err="1"/>
              <a:t>A14</a:t>
            </a:r>
            <a:r>
              <a:rPr lang="en-US" sz="2000" dirty="0"/>
              <a:t> will further support this in Appendix A.</a:t>
            </a:r>
          </a:p>
        </p:txBody>
      </p:sp>
    </p:spTree>
    <p:extLst>
      <p:ext uri="{BB962C8B-B14F-4D97-AF65-F5344CB8AC3E}">
        <p14:creationId xmlns:p14="http://schemas.microsoft.com/office/powerpoint/2010/main" val="1792113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593367"/>
            <a:ext cx="10570474" cy="1155920"/>
          </a:xfrm>
          <a:prstGeom prst="rect">
            <a:avLst/>
          </a:prstGeom>
        </p:spPr>
        <p:txBody>
          <a:bodyPr spcFirstLastPara="1" wrap="square" lIns="121900" tIns="121900" rIns="121900" bIns="121900" anchor="t" anchorCtr="0">
            <a:noAutofit/>
          </a:bodyPr>
          <a:lstStyle/>
          <a:p>
            <a:r>
              <a:rPr lang="en-US" sz="3200" dirty="0">
                <a:solidFill>
                  <a:srgbClr val="FF0000"/>
                </a:solidFill>
                <a:highlight>
                  <a:srgbClr val="FFFF00"/>
                </a:highlight>
              </a:rPr>
              <a:t>A. </a:t>
            </a:r>
            <a:r>
              <a:rPr lang="tr-TR" sz="3200" dirty="0">
                <a:highlight>
                  <a:srgbClr val="FFFF00"/>
                </a:highlight>
              </a:rPr>
              <a:t>Doğrusal Programlama (LP) </a:t>
            </a:r>
            <a:br>
              <a:rPr lang="en-US" dirty="0"/>
            </a:br>
            <a:endParaRPr lang="en-US" sz="3200" dirty="0"/>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400050" y="1133947"/>
            <a:ext cx="11372850" cy="5619939"/>
          </a:xfrm>
          <a:prstGeom prst="rect">
            <a:avLst/>
          </a:prstGeom>
        </p:spPr>
        <p:txBody>
          <a:bodyPr spcFirstLastPara="1" wrap="square" lIns="121900" tIns="121900" rIns="121900" bIns="121900" anchor="t" anchorCtr="0">
            <a:noAutofit/>
          </a:bodyPr>
          <a:lstStyle/>
          <a:p>
            <a:pPr marL="0" indent="0" algn="just"/>
            <a:r>
              <a:rPr lang="tr-TR" sz="2000" dirty="0"/>
              <a:t>Doğrusal programlama (doğrusal optimizasyon olarak da tanımlanır), gereksinimleri doğrusal ilişkilerle simgelenen matematiksel bir modelde en iyi sonucu (maksimum kar veya minimum maliyet gibi) elde etmek için kullanılan bir yöntemdir. Doğrusal programlama, matematiksel programlamanın özel bir örneğidir. Doğrusal programlama problemleri, nesnel fonksiyonun ve kısıtlamaların hepsinin doğrusal olduğu optimizasyon sorunlarıdır. Tüm doğrusal programlama problemlerinin amacı, nesnel işlev olarak benzer biçimde belirlenen belirli bir hedef niceliğin maksimize (en çoka yükseltme) veya minimize (en aza indirme) edilmesidir. Doğrusal programlama en çok kullanılan optimizasyon yöntemlerindendir [42, 43]. Yöneylem araştırmasında birçok pratik proje doğrusal programlama problemleri olarak belirtilebilir. Tarihsel olarak, doğrusal programlamadan gelen fikirler, ikilik, ayrışma ve dışbükeyliğin önemi ve genellemeleri gibi optimizasyon kuramının birçok merkezi kavramına esin kaynağı olmuştur. </a:t>
            </a:r>
            <a:endParaRPr lang="en-US" sz="2000" dirty="0"/>
          </a:p>
          <a:p>
            <a:pPr marL="0" indent="0" algn="just"/>
            <a:endParaRPr lang="en-US" sz="2000" dirty="0"/>
          </a:p>
          <a:p>
            <a:pPr marL="0" indent="0" algn="just"/>
            <a:r>
              <a:rPr lang="tr-TR" sz="2000" dirty="0"/>
              <a:t>Benzer biçimde, doğrusal programlama, planlama, üretim, nakliye, teknoloji ve diğer birçok disiplin gibi mikroekonomik ve makroekonomik ölçekte şirket yönetimi için yoğun bir şekilde uygulanabilir. Modern yönetim sorunları sürekli değişmekle birlikte, çoğu şirket sınırlı kaynaklarla kârı maksimize etmek veya maliyetleri en aza indirmek ister. Birçok konu LP tarafından formüle edilebilir. SM uygulamalarınınkinden daha iyi uygulanabilir çözümler bulunmaz [44-50]. Çizelge A4-A14, Ek A'da bunu daha da olumlu ölçekte destekleyecektir. </a:t>
            </a:r>
            <a:endParaRPr lang="en-US" sz="2000" dirty="0"/>
          </a:p>
          <a:p>
            <a:pPr marL="0" indent="0" algn="just"/>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0575218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1048168" y="460017"/>
            <a:ext cx="10284227" cy="797283"/>
          </a:xfrm>
          <a:prstGeom prst="rect">
            <a:avLst/>
          </a:prstGeom>
        </p:spPr>
        <p:txBody>
          <a:bodyPr spcFirstLastPara="1" wrap="square" lIns="121900" tIns="121900" rIns="121900" bIns="121900" anchor="t" anchorCtr="0">
            <a:noAutofit/>
          </a:bodyPr>
          <a:lstStyle/>
          <a:p>
            <a:pPr hangingPunct="0"/>
            <a:r>
              <a:rPr lang="en-US" sz="3200" i="1" dirty="0">
                <a:solidFill>
                  <a:srgbClr val="FF0000"/>
                </a:solidFill>
                <a:highlight>
                  <a:srgbClr val="FFFF00"/>
                </a:highlight>
              </a:rPr>
              <a:t>B. </a:t>
            </a:r>
            <a:r>
              <a:rPr lang="en-US" sz="3200" dirty="0">
                <a:highlight>
                  <a:srgbClr val="FFFF00"/>
                </a:highlight>
              </a:rPr>
              <a:t>Constraints and Variables, and Governing LP Equations (1)</a:t>
            </a:r>
            <a:br>
              <a:rPr lang="en-US" sz="3200" i="1" dirty="0">
                <a:highlight>
                  <a:srgbClr val="FFFF00"/>
                </a:highlight>
              </a:rPr>
            </a:br>
            <a:endParaRPr lang="en-US" sz="3200" i="1"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950966" y="1257300"/>
            <a:ext cx="10381429" cy="5429250"/>
          </a:xfrm>
          <a:prstGeom prst="rect">
            <a:avLst/>
          </a:prstGeom>
        </p:spPr>
        <p:txBody>
          <a:bodyPr spcFirstLastPara="1" wrap="square" lIns="121900" tIns="121900" rIns="121900" bIns="121900" anchor="t" anchorCtr="0">
            <a:noAutofit/>
          </a:bodyPr>
          <a:lstStyle/>
          <a:p>
            <a:pPr algn="just" hangingPunct="0"/>
            <a:r>
              <a:rPr lang="en-US" sz="2000" dirty="0"/>
              <a:t>A constraint is an equation or inequality that rules out certain combinations of decision variables as feasible solutions. A decision variable is a controllable input for a linear programming model. One considers a probabilistic variable, LOSS, to correspond to the equilibrium value when feasibly solved by the LP problem, so minimizing overall loss or maximizing overall gain. Minimax (minimizing the maximum gain from the defender/user side) will be equal to Maximin (maximizing the minimum loss from the offender/attacker side) in a zero-sum two-player game. The optimal equilibrium value obtained with the LP lies between Minimax and Maximin by Neumann’s Mixed </a:t>
            </a:r>
            <a:br>
              <a:rPr lang="en-US" sz="2000" dirty="0"/>
            </a:br>
            <a:r>
              <a:rPr lang="en-US" sz="2000" dirty="0"/>
              <a:t>Strategy [4, 48, 49]. Threats</a:t>
            </a:r>
            <a:r>
              <a:rPr lang="en-US" sz="2000" i="1" dirty="0"/>
              <a:t> </a:t>
            </a:r>
            <a:r>
              <a:rPr lang="en-US" sz="2000" dirty="0"/>
              <a:t>of n = 20</a:t>
            </a:r>
            <a:r>
              <a:rPr lang="en-US" sz="2000" i="1" dirty="0"/>
              <a:t> </a:t>
            </a:r>
            <a:r>
              <a:rPr lang="en-US" sz="2000" dirty="0"/>
              <a:t>counts in Appendix A’s example 2 are from the original Table </a:t>
            </a:r>
            <a:r>
              <a:rPr lang="en-US" sz="2000" dirty="0" err="1"/>
              <a:t>A4</a:t>
            </a:r>
            <a:r>
              <a:rPr lang="en-US" sz="2000" dirty="0"/>
              <a:t> which merged into Table </a:t>
            </a:r>
            <a:r>
              <a:rPr lang="en-US" sz="2000" dirty="0" err="1"/>
              <a:t>A5</a:t>
            </a:r>
            <a:r>
              <a:rPr lang="en-US" sz="2000" dirty="0"/>
              <a:t> in terms of attackers and users, only. </a:t>
            </a:r>
          </a:p>
          <a:p>
            <a:pPr algn="just" hangingPunct="0"/>
            <a:endParaRPr lang="en-US" sz="2000" dirty="0"/>
          </a:p>
          <a:p>
            <a:pPr algn="just" hangingPunct="0"/>
            <a:r>
              <a:rPr lang="en-US" sz="2000" dirty="0"/>
              <a:t>The 20 non-negativity constraints require all variables to be nonnegative. 	</a:t>
            </a:r>
            <a:r>
              <a:rPr lang="en-US" sz="2000" dirty="0" err="1"/>
              <a:t>LCM</a:t>
            </a:r>
            <a:r>
              <a:rPr lang="en-US" sz="2000" baseline="-25000" dirty="0" err="1"/>
              <a:t>i,j</a:t>
            </a:r>
            <a:r>
              <a:rPr lang="en-US" sz="2000" baseline="-25000" dirty="0"/>
              <a:t> </a:t>
            </a:r>
            <a:r>
              <a:rPr lang="en-US" sz="2000" dirty="0"/>
              <a:t>(optimal) = 1 </a:t>
            </a:r>
            <a:r>
              <a:rPr lang="en-US" sz="2000" dirty="0">
                <a:sym typeface="Symbol" panose="05050102010706020507" pitchFamily="18" charset="2"/>
              </a:rPr>
              <a:t></a:t>
            </a:r>
            <a:r>
              <a:rPr lang="en-US" sz="2000" dirty="0"/>
              <a:t> </a:t>
            </a:r>
            <a:r>
              <a:rPr lang="en-US" sz="2000" dirty="0" err="1"/>
              <a:t>CM</a:t>
            </a:r>
            <a:r>
              <a:rPr lang="en-US" sz="2000" baseline="-25000" dirty="0" err="1"/>
              <a:t>ij</a:t>
            </a:r>
            <a:r>
              <a:rPr lang="en-US" sz="2000" dirty="0"/>
              <a:t> in Eq. (5) is the unknown vector for an optimization problem, i.e. the optimized lack of countermeasure for the vulnerability V</a:t>
            </a:r>
            <a:r>
              <a:rPr lang="en-US" sz="2000" baseline="-25000" dirty="0"/>
              <a:t>i</a:t>
            </a:r>
            <a:r>
              <a:rPr lang="en-US" sz="2000" dirty="0"/>
              <a:t>, and the threat </a:t>
            </a:r>
            <a:r>
              <a:rPr lang="en-US" sz="2000" dirty="0" err="1"/>
              <a:t>T</a:t>
            </a:r>
            <a:r>
              <a:rPr lang="en-US" sz="2000" baseline="-25000" dirty="0" err="1"/>
              <a:t>j</a:t>
            </a:r>
            <a:r>
              <a:rPr lang="en-US" sz="2000" baseline="-25000" dirty="0"/>
              <a:t>. </a:t>
            </a:r>
            <a:r>
              <a:rPr lang="en-US" sz="2000" dirty="0"/>
              <a:t>The Objective Function is Min LOSS </a:t>
            </a:r>
            <a:r>
              <a:rPr lang="en-US" sz="2000" dirty="0" err="1"/>
              <a:t>s.t.</a:t>
            </a:r>
            <a:r>
              <a:rPr lang="en-US" sz="2000" dirty="0"/>
              <a:t> constraints of </a:t>
            </a:r>
            <a:r>
              <a:rPr lang="en-US" sz="2000" dirty="0" err="1"/>
              <a:t>Eqs</a:t>
            </a:r>
            <a:r>
              <a:rPr lang="en-US" sz="2000" dirty="0"/>
              <a:t>. (5)–(49) or (5)–(50) by skipping Eq. (49). </a:t>
            </a:r>
          </a:p>
          <a:p>
            <a:pPr algn="just" hangingPunct="0"/>
            <a:endParaRPr lang="en-US" sz="2000" dirty="0"/>
          </a:p>
          <a:p>
            <a:pPr algn="just" hangingPunct="0"/>
            <a:r>
              <a:rPr lang="en-US" sz="2000" dirty="0"/>
              <a:t>       </a:t>
            </a:r>
            <a:r>
              <a:rPr lang="en-US" dirty="0" err="1"/>
              <a:t>LCM</a:t>
            </a:r>
            <a:r>
              <a:rPr lang="en-US" baseline="-25000" dirty="0" err="1"/>
              <a:t>i,j</a:t>
            </a:r>
            <a:r>
              <a:rPr lang="en-US" baseline="-25000" dirty="0"/>
              <a:t> </a:t>
            </a:r>
            <a:r>
              <a:rPr lang="en-US" dirty="0"/>
              <a:t>(optimal)</a:t>
            </a:r>
            <a:r>
              <a:rPr lang="en-US" baseline="-25000" dirty="0"/>
              <a:t> </a:t>
            </a:r>
            <a:r>
              <a:rPr lang="en-US" dirty="0"/>
              <a:t>&lt; </a:t>
            </a:r>
            <a:r>
              <a:rPr lang="en-US" dirty="0" err="1"/>
              <a:t>LCM</a:t>
            </a:r>
            <a:r>
              <a:rPr lang="en-US" baseline="-25000" dirty="0" err="1"/>
              <a:t>i,j</a:t>
            </a:r>
            <a:r>
              <a:rPr lang="en-US" baseline="-25000" dirty="0"/>
              <a:t> </a:t>
            </a:r>
            <a:r>
              <a:rPr lang="en-US" dirty="0"/>
              <a:t>(optimal) ≤ 1; </a:t>
            </a:r>
            <a:r>
              <a:rPr lang="tr-TR" dirty="0"/>
              <a:t>i = 1, ..., 10; j = 1, 2 </a:t>
            </a:r>
            <a:r>
              <a:rPr lang="en-US" dirty="0"/>
              <a:t>	(5)</a:t>
            </a:r>
          </a:p>
          <a:p>
            <a:pPr algn="just" hangingPunct="0"/>
            <a:endParaRPr lang="en-US" sz="2000" dirty="0"/>
          </a:p>
        </p:txBody>
      </p:sp>
      <p:sp>
        <p:nvSpPr>
          <p:cNvPr id="3" name="TextBox 2">
            <a:extLst>
              <a:ext uri="{FF2B5EF4-FFF2-40B4-BE49-F238E27FC236}">
                <a16:creationId xmlns:a16="http://schemas.microsoft.com/office/drawing/2014/main" id="{098D97FC-8AC9-A4E3-956C-56A21253D6E3}"/>
              </a:ext>
            </a:extLst>
          </p:cNvPr>
          <p:cNvSpPr txBox="1"/>
          <p:nvPr/>
        </p:nvSpPr>
        <p:spPr>
          <a:xfrm>
            <a:off x="3048000" y="3244334"/>
            <a:ext cx="6096000" cy="369332"/>
          </a:xfrm>
          <a:prstGeom prst="rect">
            <a:avLst/>
          </a:prstGeom>
          <a:noFill/>
        </p:spPr>
        <p:txBody>
          <a:bodyPr wrap="square">
            <a:spAutoFit/>
          </a:bodyPr>
          <a:lstStyle/>
          <a:p>
            <a:r>
              <a:rPr lang="en-US" sz="1800" dirty="0"/>
              <a:t>). </a:t>
            </a:r>
            <a:endParaRPr lang="en-US" dirty="0"/>
          </a:p>
        </p:txBody>
      </p:sp>
    </p:spTree>
    <p:extLst>
      <p:ext uri="{BB962C8B-B14F-4D97-AF65-F5344CB8AC3E}">
        <p14:creationId xmlns:p14="http://schemas.microsoft.com/office/powerpoint/2010/main" val="1956658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703386" y="574317"/>
            <a:ext cx="11277600" cy="682983"/>
          </a:xfrm>
          <a:prstGeom prst="rect">
            <a:avLst/>
          </a:prstGeom>
        </p:spPr>
        <p:txBody>
          <a:bodyPr spcFirstLastPara="1" wrap="square" lIns="121900" tIns="121900" rIns="121900" bIns="121900" anchor="t" anchorCtr="0">
            <a:noAutofit/>
          </a:bodyPr>
          <a:lstStyle/>
          <a:p>
            <a:pPr marL="0" indent="0"/>
            <a:r>
              <a:rPr lang="en-US" sz="2800" b="1" dirty="0">
                <a:solidFill>
                  <a:srgbClr val="FF0000"/>
                </a:solidFill>
              </a:rPr>
              <a:t>B.  </a:t>
            </a:r>
            <a:r>
              <a:rPr lang="tr-TR" sz="2800" dirty="0">
                <a:highlight>
                  <a:srgbClr val="FFFF00"/>
                </a:highlight>
              </a:rPr>
              <a:t>Kısıtlamalar, Değişkenler ve LP Eşitsizlik Denklemlerini Yönetme</a:t>
            </a:r>
            <a:r>
              <a:rPr lang="en-US" sz="2800" dirty="0">
                <a:highlight>
                  <a:srgbClr val="FFFF00"/>
                </a:highlight>
              </a:rPr>
              <a:t> (1)</a:t>
            </a:r>
            <a:r>
              <a:rPr lang="tr-TR" sz="2800" dirty="0">
                <a:highlight>
                  <a:srgbClr val="FFFF00"/>
                </a:highlight>
              </a:rPr>
              <a:t> </a:t>
            </a:r>
            <a:endParaRPr lang="en-US" sz="28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703386" y="1257300"/>
            <a:ext cx="10647297" cy="5262033"/>
          </a:xfrm>
          <a:prstGeom prst="rect">
            <a:avLst/>
          </a:prstGeom>
        </p:spPr>
        <p:txBody>
          <a:bodyPr spcFirstLastPara="1" wrap="square" lIns="121900" tIns="121900" rIns="121900" bIns="121900" anchor="t" anchorCtr="0">
            <a:noAutofit/>
          </a:bodyPr>
          <a:lstStyle/>
          <a:p>
            <a:pPr algn="just"/>
            <a:r>
              <a:rPr lang="tr-TR" sz="2000" dirty="0"/>
              <a:t>Kısıtlar, karar değişkenlerinin belirli kombinasyonlarını uygulanabilir çözümler olarak devre dışı bırakan eşitsizliklerdir. Karar değişkeni, doğrusal bir programlama modeli için denetlenebilir bir girdidir. Olasılıksal bir değişken olan KAYIP, LP problemi tarafından uygulanabilir biçimde çözüldüğünde denge değerine karşılık gelir. Böylece genel kaybı en aza indirir veya genel kazancı en üst düzeye çıkarır. Minimax (savunma </a:t>
            </a:r>
            <a:r>
              <a:rPr lang="en-US" sz="2000" dirty="0" err="1"/>
              <a:t>oyuncusu</a:t>
            </a:r>
            <a:r>
              <a:rPr lang="en-US" sz="2000" dirty="0"/>
              <a:t>/</a:t>
            </a:r>
            <a:r>
              <a:rPr lang="en-US" sz="2000" dirty="0" err="1"/>
              <a:t>kullanıcı</a:t>
            </a:r>
            <a:r>
              <a:rPr lang="tr-TR" sz="2000" dirty="0"/>
              <a:t> tarafındaki maksimum kazancı en aza </a:t>
            </a:r>
            <a:r>
              <a:rPr lang="en-US" sz="2000" dirty="0" err="1"/>
              <a:t>indirmek</a:t>
            </a:r>
            <a:r>
              <a:rPr lang="tr-TR" sz="2000" dirty="0"/>
              <a:t>), sıfır toplamlı iki oyunculu bir oyunda Maksimin’e (</a:t>
            </a:r>
            <a:r>
              <a:rPr lang="en-US" sz="2000" dirty="0" err="1"/>
              <a:t>suçlu</a:t>
            </a:r>
            <a:r>
              <a:rPr lang="en-US" sz="2000" dirty="0"/>
              <a:t>/</a:t>
            </a:r>
            <a:r>
              <a:rPr lang="en-US" sz="2000" dirty="0" err="1"/>
              <a:t>saldırgan</a:t>
            </a:r>
            <a:r>
              <a:rPr lang="tr-TR" sz="2000" dirty="0"/>
              <a:t> tarafındaki minimum kaybı en üst düzeye çıkarmak) eşit olacaktır. LP ile elde edilen optimal denge değeri, Neumann'ın karışık stratejisine uygun Minimax</a:t>
            </a:r>
            <a:r>
              <a:rPr lang="en-US" sz="2000" dirty="0"/>
              <a:t>/</a:t>
            </a:r>
            <a:r>
              <a:rPr lang="tr-TR" sz="2000" dirty="0"/>
              <a:t>Maximin arasındadır [4, 48, 49</a:t>
            </a:r>
            <a:r>
              <a:rPr lang="en-US" sz="2000" dirty="0"/>
              <a:t>].</a:t>
            </a:r>
            <a:r>
              <a:rPr lang="tr-TR" sz="2000" dirty="0"/>
              <a:t> </a:t>
            </a:r>
            <a:endParaRPr lang="en-US" sz="2000" dirty="0"/>
          </a:p>
          <a:p>
            <a:pPr algn="just"/>
            <a:endParaRPr lang="en-US" sz="2000" dirty="0"/>
          </a:p>
          <a:p>
            <a:pPr algn="just"/>
            <a:r>
              <a:rPr lang="tr-TR" sz="2000" dirty="0"/>
              <a:t>Ek A'nın Örnek 2'sindeki n=20 sayıdaki gözdağları, yalnızca saldırganlar ve kullanıcılar açısından Çizelge A5'e birleştirilen orijinal Çizelge A4'tendir. 20 olumsuzluk dışı kısıtlama, tüm değişkenlerin olumsuz olmamasını gerektirir. LCM</a:t>
            </a:r>
            <a:r>
              <a:rPr lang="tr-TR" sz="2000" baseline="-25000" dirty="0"/>
              <a:t>ij</a:t>
            </a:r>
            <a:r>
              <a:rPr lang="tr-TR" sz="2000" dirty="0"/>
              <a:t> (optimal) = 1 - CM</a:t>
            </a:r>
            <a:r>
              <a:rPr lang="tr-TR" sz="2000" baseline="-25000" dirty="0"/>
              <a:t>ij</a:t>
            </a:r>
            <a:r>
              <a:rPr lang="tr-TR" sz="2000" dirty="0"/>
              <a:t> denklem (5)’te olup, bir optimizasyon problemi için bilinmeyen vektör olan güvenlik açığı V</a:t>
            </a:r>
            <a:r>
              <a:rPr lang="tr-TR" sz="2000" baseline="-25000" dirty="0"/>
              <a:t>i</a:t>
            </a:r>
            <a:r>
              <a:rPr lang="tr-TR" sz="2000" dirty="0"/>
              <a:t> ve tehdit T</a:t>
            </a:r>
            <a:r>
              <a:rPr lang="tr-TR" sz="2000" baseline="-25000" dirty="0"/>
              <a:t>j</a:t>
            </a:r>
            <a:r>
              <a:rPr lang="tr-TR" sz="2000" dirty="0"/>
              <a:t> için optimize edilmiş karşı önlem eksikliğidir. Amaç işlevi, minimum KAYIP olup (5)–(49) veya  (49) numaralı denklem atlanarak (5)–(50) denklemlerdeki eşitsizlik kısıtlarını kapsar. </a:t>
            </a:r>
            <a:endParaRPr lang="en-US" sz="2000" dirty="0"/>
          </a:p>
          <a:p>
            <a:r>
              <a:rPr lang="tr-TR" sz="2000" dirty="0"/>
              <a:t> </a:t>
            </a:r>
            <a:endParaRPr lang="en-US" sz="2000" dirty="0"/>
          </a:p>
          <a:p>
            <a:r>
              <a:rPr lang="en-US" sz="2000" dirty="0"/>
              <a:t>                       0 &lt; </a:t>
            </a:r>
            <a:r>
              <a:rPr lang="en-US" sz="2000" dirty="0" err="1"/>
              <a:t>LCM</a:t>
            </a:r>
            <a:r>
              <a:rPr lang="en-US" sz="2000" baseline="-25000" dirty="0" err="1"/>
              <a:t>i,j</a:t>
            </a:r>
            <a:r>
              <a:rPr lang="en-US" sz="2000" baseline="-25000" dirty="0"/>
              <a:t> </a:t>
            </a:r>
            <a:r>
              <a:rPr lang="en-US" sz="2000" dirty="0"/>
              <a:t>(optimal) ≤ 1; </a:t>
            </a:r>
            <a:r>
              <a:rPr lang="tr-TR" sz="2000" dirty="0"/>
              <a:t>i = 1, ..., 10; j = 1, 2</a:t>
            </a:r>
            <a:r>
              <a:rPr lang="en-US" sz="2000" dirty="0"/>
              <a:t> (5)</a:t>
            </a:r>
          </a:p>
          <a:p>
            <a:r>
              <a:rPr lang="en-US" sz="2000" dirty="0"/>
              <a:t>	</a:t>
            </a:r>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7422452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05050" y="4474334"/>
            <a:ext cx="1911350" cy="646331"/>
          </a:xfrm>
          <a:prstGeom prst="rect">
            <a:avLst/>
          </a:prstGeom>
        </p:spPr>
        <p:txBody>
          <a:bodyPr wrap="square">
            <a:spAutoFit/>
          </a:bodyPr>
          <a:lstStyle/>
          <a:p>
            <a:r>
              <a:rPr lang="en-US" cap="small" dirty="0">
                <a:latin typeface="Times New Roman" panose="02020603050405020304" pitchFamily="18" charset="0"/>
                <a:ea typeface="PMingLiU" panose="02020500000000000000"/>
              </a:rPr>
              <a:t>           </a:t>
            </a:r>
            <a:br>
              <a:rPr lang="en-US" sz="2400" dirty="0">
                <a:latin typeface="Times New Roman" panose="02020603050405020304" pitchFamily="18" charset="0"/>
                <a:ea typeface="PMingLiU" panose="02020500000000000000"/>
              </a:rPr>
            </a:br>
            <a:endParaRPr lang="en-US" dirty="0"/>
          </a:p>
        </p:txBody>
      </p:sp>
      <p:sp>
        <p:nvSpPr>
          <p:cNvPr id="12" name="Google Shape;261;p38">
            <a:extLst>
              <a:ext uri="{FF2B5EF4-FFF2-40B4-BE49-F238E27FC236}">
                <a16:creationId xmlns:a16="http://schemas.microsoft.com/office/drawing/2014/main" id="{F7828C24-B4FF-49CD-89B1-91DB18A56CEA}"/>
              </a:ext>
            </a:extLst>
          </p:cNvPr>
          <p:cNvSpPr txBox="1">
            <a:spLocks noGrp="1"/>
          </p:cNvSpPr>
          <p:nvPr>
            <p:ph type="title"/>
          </p:nvPr>
        </p:nvSpPr>
        <p:spPr>
          <a:xfrm>
            <a:off x="950966" y="247651"/>
            <a:ext cx="10865896" cy="495299"/>
          </a:xfrm>
          <a:prstGeom prst="rect">
            <a:avLst/>
          </a:prstGeom>
        </p:spPr>
        <p:txBody>
          <a:bodyPr spcFirstLastPara="1" wrap="square" lIns="121900" tIns="121900" rIns="121900" bIns="121900" anchor="t" anchorCtr="0">
            <a:noAutofit/>
          </a:bodyPr>
          <a:lstStyle/>
          <a:p>
            <a:r>
              <a:rPr lang="en-US" sz="3200" i="1" dirty="0">
                <a:solidFill>
                  <a:srgbClr val="FF0000"/>
                </a:solidFill>
                <a:highlight>
                  <a:srgbClr val="FFFF00"/>
                </a:highlight>
              </a:rPr>
              <a:t>B. </a:t>
            </a:r>
            <a:r>
              <a:rPr lang="en-US" sz="3200" dirty="0">
                <a:highlight>
                  <a:srgbClr val="FFFF00"/>
                </a:highlight>
              </a:rPr>
              <a:t>Constraints and Variables, and Governing LP Equations (2)</a:t>
            </a:r>
            <a:br>
              <a:rPr lang="en-US" sz="3200" i="1" dirty="0">
                <a:highlight>
                  <a:srgbClr val="FFFF00"/>
                </a:highlight>
              </a:rPr>
            </a:br>
            <a:r>
              <a:rPr lang="en-US" sz="1600" dirty="0"/>
              <a:t>A constraint for improving the lack of countermeasures is to minimize the given </a:t>
            </a:r>
            <a:r>
              <a:rPr lang="en-US" sz="1600" dirty="0" err="1"/>
              <a:t>LCM</a:t>
            </a:r>
            <a:r>
              <a:rPr lang="en-US" sz="1600" baseline="-25000" dirty="0" err="1"/>
              <a:t>i,j</a:t>
            </a:r>
            <a:r>
              <a:rPr lang="en-US" sz="1600" baseline="-25000" dirty="0"/>
              <a:t> </a:t>
            </a:r>
            <a:r>
              <a:rPr lang="en-US" sz="1600" dirty="0"/>
              <a:t>vector for the vulnerability V</a:t>
            </a:r>
            <a:r>
              <a:rPr lang="en-US" sz="1600" baseline="-25000" dirty="0"/>
              <a:t>i</a:t>
            </a:r>
            <a:r>
              <a:rPr lang="en-US" sz="1600" dirty="0"/>
              <a:t> and the threat </a:t>
            </a:r>
            <a:r>
              <a:rPr lang="en-US" sz="1600" dirty="0" err="1"/>
              <a:t>T</a:t>
            </a:r>
            <a:r>
              <a:rPr lang="en-US" sz="1600" baseline="-25000" dirty="0" err="1"/>
              <a:t>j</a:t>
            </a:r>
            <a:r>
              <a:rPr lang="en-US" sz="1600" dirty="0"/>
              <a:t>; that is, </a:t>
            </a:r>
            <a:r>
              <a:rPr lang="en-US" sz="1600" dirty="0" err="1"/>
              <a:t>V</a:t>
            </a:r>
            <a:r>
              <a:rPr lang="en-US" sz="1600" baseline="-25000" dirty="0" err="1"/>
              <a:t>i</a:t>
            </a:r>
            <a:r>
              <a:rPr lang="en-US" sz="1600" dirty="0" err="1"/>
              <a:t>T</a:t>
            </a:r>
            <a:r>
              <a:rPr lang="en-US" sz="1600" baseline="-25000" dirty="0" err="1"/>
              <a:t>j</a:t>
            </a:r>
            <a:r>
              <a:rPr lang="en-US" sz="1600" baseline="-25000" dirty="0"/>
              <a:t>,</a:t>
            </a:r>
            <a:r>
              <a:rPr lang="en-US" sz="1600" dirty="0"/>
              <a:t> expressed in the constraint of Eq. (6)</a:t>
            </a:r>
            <a:br>
              <a:rPr lang="en-US" sz="1600" dirty="0"/>
            </a:br>
            <a:r>
              <a:rPr lang="en-US" sz="1600" dirty="0"/>
              <a:t>	</a:t>
            </a:r>
            <a:br>
              <a:rPr lang="en-US" sz="1600" dirty="0"/>
            </a:br>
            <a:r>
              <a:rPr lang="en-US" sz="1600" dirty="0" err="1"/>
              <a:t>LCM</a:t>
            </a:r>
            <a:r>
              <a:rPr lang="en-US" sz="1600" baseline="-25000" dirty="0" err="1"/>
              <a:t>i,j</a:t>
            </a:r>
            <a:r>
              <a:rPr lang="en-US" sz="1600" baseline="-25000" dirty="0"/>
              <a:t> </a:t>
            </a:r>
            <a:r>
              <a:rPr lang="en-US" sz="1600" dirty="0"/>
              <a:t>(optimal)</a:t>
            </a:r>
            <a:r>
              <a:rPr lang="en-US" sz="1600" baseline="-25000" dirty="0"/>
              <a:t> </a:t>
            </a:r>
            <a:r>
              <a:rPr lang="en-US" sz="1600" dirty="0"/>
              <a:t>≤ </a:t>
            </a:r>
            <a:r>
              <a:rPr lang="en-US" sz="1600" dirty="0" err="1"/>
              <a:t>LCM</a:t>
            </a:r>
            <a:r>
              <a:rPr lang="en-US" sz="1600" baseline="-25000" dirty="0" err="1"/>
              <a:t>i,j</a:t>
            </a:r>
            <a:r>
              <a:rPr lang="en-US" sz="1600" baseline="-25000" dirty="0"/>
              <a:t> </a:t>
            </a:r>
            <a:r>
              <a:rPr lang="en-US" sz="1600" dirty="0"/>
              <a:t>(original); </a:t>
            </a:r>
            <a:r>
              <a:rPr lang="tr-TR" sz="1600" dirty="0"/>
              <a:t>i = 1, ..., 10; j = 1,2 </a:t>
            </a:r>
            <a:r>
              <a:rPr lang="en-US" sz="1600" dirty="0"/>
              <a:t>	(6)</a:t>
            </a:r>
            <a:br>
              <a:rPr lang="en-US" sz="1600" dirty="0"/>
            </a:br>
            <a:br>
              <a:rPr lang="en-US" sz="1600" dirty="0"/>
            </a:br>
            <a:r>
              <a:rPr lang="en-US" sz="1600" dirty="0"/>
              <a:t>Follow the constraints of </a:t>
            </a:r>
            <a:r>
              <a:rPr lang="en-US" sz="1600" dirty="0" err="1"/>
              <a:t>Eqs</a:t>
            </a:r>
            <a:r>
              <a:rPr lang="en-US" sz="1600" dirty="0"/>
              <a:t>. (7)–(26) (i.e., 20 constraints) per Appendix A and Appendix C:</a:t>
            </a:r>
            <a:br>
              <a:rPr lang="en-US" sz="1600" dirty="0"/>
            </a:br>
            <a:br>
              <a:rPr lang="en-US" sz="1600" dirty="0"/>
            </a:br>
            <a:r>
              <a:rPr lang="tr-TR" sz="1600" dirty="0"/>
              <a:t>	LCM</a:t>
            </a:r>
            <a:r>
              <a:rPr lang="tr-TR" sz="1600" baseline="-25000" dirty="0"/>
              <a:t>11 </a:t>
            </a:r>
            <a:r>
              <a:rPr lang="tr-TR" sz="1600" dirty="0"/>
              <a:t>&lt; 0.9180795 	(7) </a:t>
            </a:r>
            <a:br>
              <a:rPr lang="en-US" sz="1600" dirty="0"/>
            </a:br>
            <a:r>
              <a:rPr lang="tr-TR" sz="1600" dirty="0"/>
              <a:t>	LCM</a:t>
            </a:r>
            <a:r>
              <a:rPr lang="tr-TR" sz="1600" baseline="-25000" dirty="0"/>
              <a:t>12 </a:t>
            </a:r>
            <a:r>
              <a:rPr lang="tr-TR" sz="1600" dirty="0"/>
              <a:t>&lt; 0.2520777	(8)</a:t>
            </a:r>
            <a:br>
              <a:rPr lang="en-US" sz="1600" dirty="0"/>
            </a:br>
            <a:r>
              <a:rPr lang="tr-TR" sz="1600" dirty="0"/>
              <a:t>	LCM</a:t>
            </a:r>
            <a:r>
              <a:rPr lang="tr-TR" sz="1600" baseline="-25000" dirty="0"/>
              <a:t>21 </a:t>
            </a:r>
            <a:r>
              <a:rPr lang="tr-TR" sz="1600" dirty="0"/>
              <a:t>&lt; 0.0311604 	(9)</a:t>
            </a:r>
            <a:br>
              <a:rPr lang="en-US" sz="1600" dirty="0"/>
            </a:br>
            <a:r>
              <a:rPr lang="tr-TR" sz="1600" dirty="0"/>
              <a:t>	LCM</a:t>
            </a:r>
            <a:r>
              <a:rPr lang="tr-TR" sz="1600" baseline="-25000" dirty="0"/>
              <a:t>22 </a:t>
            </a:r>
            <a:r>
              <a:rPr lang="tr-TR" sz="1600" dirty="0"/>
              <a:t>&lt; 0.8917579 	(10)</a:t>
            </a:r>
            <a:br>
              <a:rPr lang="en-US" sz="1600" dirty="0"/>
            </a:br>
            <a:r>
              <a:rPr lang="tr-TR" sz="1600" dirty="0"/>
              <a:t>	LCM</a:t>
            </a:r>
            <a:r>
              <a:rPr lang="tr-TR" sz="1600" baseline="-25000" dirty="0"/>
              <a:t>31 </a:t>
            </a:r>
            <a:r>
              <a:rPr lang="tr-TR" sz="1600" dirty="0"/>
              <a:t>&lt; 0.6319202	(11) </a:t>
            </a:r>
            <a:br>
              <a:rPr lang="en-US" sz="1600" dirty="0"/>
            </a:br>
            <a:r>
              <a:rPr lang="tr-TR" sz="1600" dirty="0"/>
              <a:t>	LCM</a:t>
            </a:r>
            <a:r>
              <a:rPr lang="tr-TR" sz="1600" baseline="-25000" dirty="0"/>
              <a:t>32 </a:t>
            </a:r>
            <a:r>
              <a:rPr lang="tr-TR" sz="1600" dirty="0"/>
              <a:t>&lt; 0.2626705	(12) </a:t>
            </a:r>
            <a:br>
              <a:rPr lang="en-US" sz="1600" dirty="0"/>
            </a:br>
            <a:r>
              <a:rPr lang="tr-TR" sz="1600" dirty="0"/>
              <a:t>	LCM</a:t>
            </a:r>
            <a:r>
              <a:rPr lang="tr-TR" sz="1600" baseline="-25000" dirty="0"/>
              <a:t>41 </a:t>
            </a:r>
            <a:r>
              <a:rPr lang="tr-TR" sz="1600" dirty="0"/>
              <a:t>&lt; 0.5665642 	(13)</a:t>
            </a:r>
            <a:br>
              <a:rPr lang="en-US" sz="1600" dirty="0"/>
            </a:br>
            <a:r>
              <a:rPr lang="en-US" sz="1600" dirty="0"/>
              <a:t>                       </a:t>
            </a:r>
            <a:r>
              <a:rPr lang="tr-TR" sz="1600" dirty="0"/>
              <a:t>LCM</a:t>
            </a:r>
            <a:r>
              <a:rPr lang="tr-TR" sz="1600" baseline="-25000" dirty="0"/>
              <a:t>42 </a:t>
            </a:r>
            <a:r>
              <a:rPr lang="tr-TR" sz="1600" dirty="0"/>
              <a:t>&lt; 0.0786773 	(14</a:t>
            </a:r>
            <a:r>
              <a:rPr lang="en-US" sz="1600" dirty="0"/>
              <a:t>)</a:t>
            </a:r>
            <a:r>
              <a:rPr lang="tr-TR" sz="1600" dirty="0"/>
              <a:t> </a:t>
            </a:r>
            <a:br>
              <a:rPr lang="en-US" sz="1600" dirty="0"/>
            </a:br>
            <a:r>
              <a:rPr lang="tr-TR" sz="1600" dirty="0"/>
              <a:t>	LCM</a:t>
            </a:r>
            <a:r>
              <a:rPr lang="tr-TR" sz="1600" baseline="-25000" dirty="0"/>
              <a:t>51 </a:t>
            </a:r>
            <a:r>
              <a:rPr lang="tr-TR" sz="1600" dirty="0"/>
              <a:t>&lt; 0.8208223	(15) </a:t>
            </a:r>
            <a:br>
              <a:rPr lang="en-US" sz="1600" dirty="0"/>
            </a:br>
            <a:r>
              <a:rPr lang="tr-TR" sz="1600" dirty="0"/>
              <a:t>	LCM</a:t>
            </a:r>
            <a:r>
              <a:rPr lang="tr-TR" sz="1600" baseline="-25000" dirty="0"/>
              <a:t>52 </a:t>
            </a:r>
            <a:r>
              <a:rPr lang="tr-TR" sz="1600" dirty="0"/>
              <a:t>&lt; 0.9718796 	(16)</a:t>
            </a:r>
            <a:br>
              <a:rPr lang="en-US" sz="1600" dirty="0"/>
            </a:br>
            <a:r>
              <a:rPr lang="tr-TR" sz="1600" dirty="0"/>
              <a:t>	LCM</a:t>
            </a:r>
            <a:r>
              <a:rPr lang="tr-TR" sz="1600" baseline="-25000" dirty="0"/>
              <a:t>61 </a:t>
            </a:r>
            <a:r>
              <a:rPr lang="tr-TR" sz="1600" dirty="0"/>
              <a:t>&lt; 0.4384332 	 (17) </a:t>
            </a:r>
            <a:br>
              <a:rPr lang="en-US" sz="1600" dirty="0"/>
            </a:br>
            <a:r>
              <a:rPr lang="tr-TR" sz="1600" dirty="0"/>
              <a:t>	LCM</a:t>
            </a:r>
            <a:r>
              <a:rPr lang="tr-TR" sz="1600" baseline="-25000" dirty="0"/>
              <a:t>62 </a:t>
            </a:r>
            <a:r>
              <a:rPr lang="tr-TR" sz="1600" dirty="0"/>
              <a:t>&lt; 0.6243588	(18)</a:t>
            </a:r>
            <a:br>
              <a:rPr lang="en-US" sz="1600" dirty="0"/>
            </a:br>
            <a:r>
              <a:rPr lang="tr-TR" sz="1600" dirty="0"/>
              <a:t>	LCM</a:t>
            </a:r>
            <a:r>
              <a:rPr lang="tr-TR" sz="1600" baseline="-25000" dirty="0"/>
              <a:t>71 </a:t>
            </a:r>
            <a:r>
              <a:rPr lang="tr-TR" sz="1600" dirty="0"/>
              <a:t>&lt; 0.5990462 	(19) </a:t>
            </a:r>
            <a:br>
              <a:rPr lang="en-US" sz="1600" dirty="0"/>
            </a:br>
            <a:r>
              <a:rPr lang="tr-TR" sz="1600" dirty="0"/>
              <a:t>	LCM</a:t>
            </a:r>
            <a:r>
              <a:rPr lang="tr-TR" sz="1600" baseline="-25000" dirty="0"/>
              <a:t>72 </a:t>
            </a:r>
            <a:r>
              <a:rPr lang="tr-TR" sz="1600" dirty="0"/>
              <a:t>&lt; 0.2798739	(20)</a:t>
            </a:r>
            <a:br>
              <a:rPr lang="en-US" sz="1600" dirty="0"/>
            </a:br>
            <a:r>
              <a:rPr lang="tr-TR" sz="1600" dirty="0"/>
              <a:t>	LCM</a:t>
            </a:r>
            <a:r>
              <a:rPr lang="tr-TR" sz="1600" baseline="-25000" dirty="0"/>
              <a:t>81 </a:t>
            </a:r>
            <a:r>
              <a:rPr lang="tr-TR" sz="1600" dirty="0"/>
              <a:t>&lt; 0.996674 	(21) </a:t>
            </a:r>
            <a:br>
              <a:rPr lang="en-US" sz="1600" dirty="0"/>
            </a:br>
            <a:r>
              <a:rPr lang="tr-TR" sz="1600" dirty="0"/>
              <a:t>	LCM</a:t>
            </a:r>
            <a:r>
              <a:rPr lang="tr-TR" sz="1600" baseline="-25000" dirty="0"/>
              <a:t>82 </a:t>
            </a:r>
            <a:r>
              <a:rPr lang="tr-TR" sz="1600" dirty="0"/>
              <a:t>&lt; 0.1558227	(22)</a:t>
            </a:r>
            <a:br>
              <a:rPr lang="en-US" sz="1600" dirty="0"/>
            </a:br>
            <a:r>
              <a:rPr lang="tr-TR" sz="1600" dirty="0"/>
              <a:t>	LCM</a:t>
            </a:r>
            <a:r>
              <a:rPr lang="tr-TR" sz="1600" baseline="-25000" dirty="0"/>
              <a:t>91 </a:t>
            </a:r>
            <a:r>
              <a:rPr lang="tr-TR" sz="1600" dirty="0"/>
              <a:t>&lt; 0.3038783	(23) </a:t>
            </a:r>
            <a:br>
              <a:rPr lang="en-US" sz="1600" dirty="0"/>
            </a:br>
            <a:r>
              <a:rPr lang="tr-TR" sz="1600" dirty="0"/>
              <a:t>	LCM</a:t>
            </a:r>
            <a:r>
              <a:rPr lang="tr-TR" sz="1600" baseline="-25000" dirty="0"/>
              <a:t>92 </a:t>
            </a:r>
            <a:r>
              <a:rPr lang="tr-TR" sz="1600" dirty="0"/>
              <a:t>&lt; 0.08006754 	(24)</a:t>
            </a:r>
            <a:br>
              <a:rPr lang="en-US" sz="1600" dirty="0"/>
            </a:br>
            <a:r>
              <a:rPr lang="tr-TR" sz="1600" dirty="0"/>
              <a:t>	LCM</a:t>
            </a:r>
            <a:r>
              <a:rPr lang="tr-TR" sz="1600" baseline="-25000" dirty="0"/>
              <a:t>10, 1 </a:t>
            </a:r>
            <a:r>
              <a:rPr lang="tr-TR" sz="1600" dirty="0"/>
              <a:t>&lt; 0.7718623	(25) </a:t>
            </a:r>
            <a:br>
              <a:rPr lang="en-US" sz="1600" dirty="0"/>
            </a:br>
            <a:r>
              <a:rPr lang="tr-TR" sz="1600" dirty="0"/>
              <a:t>	LCM</a:t>
            </a:r>
            <a:r>
              <a:rPr lang="tr-TR" sz="1600" baseline="-25000" dirty="0"/>
              <a:t>10, 2 </a:t>
            </a:r>
            <a:r>
              <a:rPr lang="tr-TR" sz="1600" dirty="0"/>
              <a:t>&lt; 0.6743795	(26)</a:t>
            </a:r>
            <a:br>
              <a:rPr lang="en-US" sz="1600" dirty="0"/>
            </a:br>
            <a:br>
              <a:rPr lang="en-US" sz="1600" dirty="0"/>
            </a:br>
            <a:r>
              <a:rPr lang="en-US" sz="1600" dirty="0"/>
              <a:t> </a:t>
            </a:r>
            <a:br>
              <a:rPr lang="en-US" sz="1600" dirty="0"/>
            </a:br>
            <a:r>
              <a:rPr lang="en-US" sz="1600" dirty="0"/>
              <a:t> </a:t>
            </a:r>
            <a:br>
              <a:rPr lang="en-US" dirty="0"/>
            </a:br>
            <a:r>
              <a:rPr lang="en-US" dirty="0"/>
              <a:t> </a:t>
            </a:r>
            <a:endParaRPr lang="en-US" sz="3200" dirty="0"/>
          </a:p>
        </p:txBody>
      </p:sp>
    </p:spTree>
    <p:extLst>
      <p:ext uri="{BB962C8B-B14F-4D97-AF65-F5344CB8AC3E}">
        <p14:creationId xmlns:p14="http://schemas.microsoft.com/office/powerpoint/2010/main" val="16894138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261;p38">
            <a:extLst>
              <a:ext uri="{FF2B5EF4-FFF2-40B4-BE49-F238E27FC236}">
                <a16:creationId xmlns:a16="http://schemas.microsoft.com/office/drawing/2014/main" id="{706F1B3D-AAB1-4AA0-92E7-F052198D2B72}"/>
              </a:ext>
            </a:extLst>
          </p:cNvPr>
          <p:cNvSpPr txBox="1">
            <a:spLocks/>
          </p:cNvSpPr>
          <p:nvPr/>
        </p:nvSpPr>
        <p:spPr>
          <a:xfrm>
            <a:off x="950966" y="593367"/>
            <a:ext cx="10284227" cy="76432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Vidaloka"/>
              <a:buNone/>
              <a:defRPr sz="3000" b="0" i="0" u="none" strike="noStrike" cap="none">
                <a:solidFill>
                  <a:schemeClr val="dk1"/>
                </a:solidFill>
                <a:latin typeface="Vidaloka"/>
                <a:ea typeface="Vidaloka"/>
                <a:cs typeface="Vidaloka"/>
                <a:sym typeface="Vidaloka"/>
              </a:defRPr>
            </a:lvl1pPr>
            <a:lvl2pPr marR="0" lvl="1"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2pPr>
            <a:lvl3pPr marR="0" lvl="2"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3pPr>
            <a:lvl4pPr marR="0" lvl="3"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4pPr>
            <a:lvl5pPr marR="0" lvl="4"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5pPr>
            <a:lvl6pPr marR="0" lvl="5"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6pPr>
            <a:lvl7pPr marR="0" lvl="6"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7pPr>
            <a:lvl8pPr marR="0" lvl="7"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8pPr>
            <a:lvl9pPr marR="0" lvl="8"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9pPr>
          </a:lstStyle>
          <a:p>
            <a:r>
              <a:rPr lang="en-US" sz="1600" i="1" dirty="0">
                <a:solidFill>
                  <a:srgbClr val="FF0000"/>
                </a:solidFill>
                <a:highlight>
                  <a:srgbClr val="FFFF00"/>
                </a:highlight>
              </a:rPr>
              <a:t>B. </a:t>
            </a:r>
            <a:r>
              <a:rPr lang="tr-TR" sz="1600" dirty="0">
                <a:highlight>
                  <a:srgbClr val="FFFF00"/>
                </a:highlight>
              </a:rPr>
              <a:t>Kısıtlamalar, Değişkenler ve LP Eşitsizlik Denklemlerini Yönetme</a:t>
            </a:r>
            <a:r>
              <a:rPr lang="en-US" sz="1600" dirty="0">
                <a:highlight>
                  <a:srgbClr val="FFFF00"/>
                </a:highlight>
              </a:rPr>
              <a:t> (2)</a:t>
            </a:r>
            <a:r>
              <a:rPr lang="tr-TR" sz="1600" dirty="0">
                <a:highlight>
                  <a:srgbClr val="FFFF00"/>
                </a:highlight>
              </a:rPr>
              <a:t> </a:t>
            </a:r>
            <a:endParaRPr lang="en-US" sz="1600" kern="0" dirty="0">
              <a:highlight>
                <a:srgbClr val="FFFF00"/>
              </a:highlight>
            </a:endParaRPr>
          </a:p>
        </p:txBody>
      </p:sp>
      <p:sp>
        <p:nvSpPr>
          <p:cNvPr id="4" name="Title 3">
            <a:extLst>
              <a:ext uri="{FF2B5EF4-FFF2-40B4-BE49-F238E27FC236}">
                <a16:creationId xmlns:a16="http://schemas.microsoft.com/office/drawing/2014/main" id="{03B36B86-74A3-BD5E-1E0F-7351C8DEBB22}"/>
              </a:ext>
            </a:extLst>
          </p:cNvPr>
          <p:cNvSpPr>
            <a:spLocks noGrp="1"/>
          </p:cNvSpPr>
          <p:nvPr>
            <p:ph type="title"/>
          </p:nvPr>
        </p:nvSpPr>
        <p:spPr>
          <a:xfrm>
            <a:off x="950966" y="593367"/>
            <a:ext cx="10707634" cy="6264633"/>
          </a:xfrm>
        </p:spPr>
        <p:txBody>
          <a:bodyPr/>
          <a:lstStyle/>
          <a:p>
            <a:br>
              <a:rPr lang="en-US" dirty="0"/>
            </a:br>
            <a:r>
              <a:rPr lang="en-US" sz="1600" dirty="0"/>
              <a:t>Karşı</a:t>
            </a:r>
            <a:r>
              <a:rPr lang="en-US" sz="1400" dirty="0"/>
              <a:t> </a:t>
            </a:r>
            <a:r>
              <a:rPr lang="en-US" sz="1600" dirty="0" err="1"/>
              <a:t>önlem</a:t>
            </a:r>
            <a:r>
              <a:rPr lang="en-US" sz="1600" dirty="0"/>
              <a:t> </a:t>
            </a:r>
            <a:r>
              <a:rPr lang="en-US" sz="1600" dirty="0" err="1"/>
              <a:t>eksikliğinin</a:t>
            </a:r>
            <a:r>
              <a:rPr lang="en-US" sz="1600" dirty="0"/>
              <a:t> </a:t>
            </a:r>
            <a:r>
              <a:rPr lang="en-US" sz="1600" dirty="0" err="1"/>
              <a:t>iyileştirilmesi</a:t>
            </a:r>
            <a:r>
              <a:rPr lang="en-US" sz="1600" dirty="0"/>
              <a:t> (optimize) için </a:t>
            </a:r>
            <a:r>
              <a:rPr lang="en-US" sz="1600" dirty="0" err="1"/>
              <a:t>bir</a:t>
            </a:r>
            <a:r>
              <a:rPr lang="en-US" sz="1600" dirty="0"/>
              <a:t> </a:t>
            </a:r>
            <a:r>
              <a:rPr lang="en-US" sz="1600" dirty="0" err="1"/>
              <a:t>kısıtlama</a:t>
            </a:r>
            <a:r>
              <a:rPr lang="en-US" sz="1600" dirty="0"/>
              <a:t>, </a:t>
            </a:r>
            <a:r>
              <a:rPr lang="en-US" sz="1600" dirty="0" err="1"/>
              <a:t>verilen</a:t>
            </a:r>
            <a:r>
              <a:rPr lang="en-US" sz="1600" dirty="0"/>
              <a:t> </a:t>
            </a:r>
            <a:r>
              <a:rPr lang="en-US" sz="1600" dirty="0" err="1"/>
              <a:t>güvenlik</a:t>
            </a:r>
            <a:r>
              <a:rPr lang="en-US" sz="1600" dirty="0"/>
              <a:t> </a:t>
            </a:r>
            <a:r>
              <a:rPr lang="en-US" sz="1600" dirty="0" err="1"/>
              <a:t>açığı</a:t>
            </a:r>
            <a:r>
              <a:rPr lang="en-US" sz="1600" dirty="0"/>
              <a:t> V</a:t>
            </a:r>
            <a:r>
              <a:rPr lang="en-US" sz="1600" baseline="-25000" dirty="0"/>
              <a:t>i</a:t>
            </a:r>
            <a:r>
              <a:rPr lang="en-US" sz="1600" dirty="0"/>
              <a:t> için </a:t>
            </a:r>
            <a:r>
              <a:rPr lang="en-US" sz="1600" dirty="0" err="1"/>
              <a:t>ve</a:t>
            </a:r>
            <a:r>
              <a:rPr lang="en-US" sz="1600" dirty="0"/>
              <a:t> </a:t>
            </a:r>
            <a:r>
              <a:rPr lang="en-US" sz="1600" dirty="0" err="1"/>
              <a:t>gözdağı</a:t>
            </a:r>
            <a:r>
              <a:rPr lang="en-US" sz="1600" dirty="0"/>
              <a:t> </a:t>
            </a:r>
            <a:r>
              <a:rPr lang="en-US" sz="1600" dirty="0" err="1"/>
              <a:t>T</a:t>
            </a:r>
            <a:r>
              <a:rPr lang="en-US" sz="1600" baseline="-25000" dirty="0" err="1"/>
              <a:t>j</a:t>
            </a:r>
            <a:r>
              <a:rPr lang="en-US" sz="1600" baseline="-25000" dirty="0"/>
              <a:t>  </a:t>
            </a:r>
            <a:r>
              <a:rPr lang="en-US" sz="1600" dirty="0"/>
              <a:t> </a:t>
            </a:r>
            <a:r>
              <a:rPr lang="en-US" sz="1600" dirty="0" err="1"/>
              <a:t>vektörü</a:t>
            </a:r>
            <a:r>
              <a:rPr lang="en-US" sz="1600" dirty="0"/>
              <a:t> </a:t>
            </a:r>
            <a:r>
              <a:rPr lang="en-US" sz="1600" dirty="0" err="1"/>
              <a:t>bileşimi</a:t>
            </a:r>
            <a:r>
              <a:rPr lang="en-US" sz="1600" dirty="0"/>
              <a:t> </a:t>
            </a:r>
            <a:r>
              <a:rPr lang="en-US" sz="1600" dirty="0" err="1"/>
              <a:t>olan</a:t>
            </a:r>
            <a:r>
              <a:rPr lang="en-US" sz="1600" dirty="0"/>
              <a:t> </a:t>
            </a:r>
            <a:r>
              <a:rPr lang="en-US" sz="1600" dirty="0" err="1"/>
              <a:t>LCM</a:t>
            </a:r>
            <a:r>
              <a:rPr lang="en-US" sz="1600" baseline="-25000" dirty="0" err="1"/>
              <a:t>i,j</a:t>
            </a:r>
            <a:r>
              <a:rPr lang="en-US" sz="1600" baseline="-25000" dirty="0"/>
              <a:t> </a:t>
            </a:r>
            <a:r>
              <a:rPr lang="en-US" sz="1600" dirty="0" err="1"/>
              <a:t>vektörünü</a:t>
            </a:r>
            <a:r>
              <a:rPr lang="en-US" sz="1600" dirty="0"/>
              <a:t> </a:t>
            </a:r>
            <a:r>
              <a:rPr lang="en-US" sz="1600" dirty="0" err="1"/>
              <a:t>en</a:t>
            </a:r>
            <a:r>
              <a:rPr lang="en-US" sz="1600" dirty="0"/>
              <a:t> </a:t>
            </a:r>
            <a:r>
              <a:rPr lang="en-US" sz="1600" dirty="0" err="1"/>
              <a:t>aza</a:t>
            </a:r>
            <a:r>
              <a:rPr lang="en-US" sz="1600" dirty="0"/>
              <a:t> </a:t>
            </a:r>
            <a:r>
              <a:rPr lang="en-US" sz="1600" dirty="0" err="1"/>
              <a:t>indirmektir</a:t>
            </a:r>
            <a:r>
              <a:rPr lang="en-US" sz="1600" dirty="0"/>
              <a:t>.</a:t>
            </a:r>
            <a:br>
              <a:rPr lang="en-US" sz="1600" dirty="0"/>
            </a:br>
            <a:r>
              <a:rPr lang="en-US" sz="1600" dirty="0"/>
              <a:t> </a:t>
            </a:r>
            <a:br>
              <a:rPr lang="en-US" sz="1600" dirty="0"/>
            </a:br>
            <a:r>
              <a:rPr lang="en-US" sz="1600" dirty="0"/>
              <a:t>     </a:t>
            </a:r>
            <a:r>
              <a:rPr lang="en-US" sz="1600" dirty="0" err="1"/>
              <a:t>LCM</a:t>
            </a:r>
            <a:r>
              <a:rPr lang="en-US" sz="1600" baseline="-25000" dirty="0" err="1"/>
              <a:t>i,j</a:t>
            </a:r>
            <a:r>
              <a:rPr lang="en-US" sz="1600" baseline="-25000" dirty="0"/>
              <a:t> </a:t>
            </a:r>
            <a:r>
              <a:rPr lang="en-US" sz="1600" dirty="0"/>
              <a:t>(optimal)</a:t>
            </a:r>
            <a:r>
              <a:rPr lang="en-US" sz="1600" baseline="-25000" dirty="0"/>
              <a:t> </a:t>
            </a:r>
            <a:r>
              <a:rPr lang="en-US" sz="1600" dirty="0"/>
              <a:t>≤ </a:t>
            </a:r>
            <a:r>
              <a:rPr lang="en-US" sz="1600" dirty="0" err="1"/>
              <a:t>LCM</a:t>
            </a:r>
            <a:r>
              <a:rPr lang="en-US" sz="1600" baseline="-25000" dirty="0" err="1"/>
              <a:t>i,j</a:t>
            </a:r>
            <a:r>
              <a:rPr lang="en-US" sz="1600" baseline="-25000" dirty="0"/>
              <a:t> </a:t>
            </a:r>
            <a:r>
              <a:rPr lang="en-US" sz="1600" dirty="0"/>
              <a:t>(</a:t>
            </a:r>
            <a:r>
              <a:rPr lang="en-US" sz="1600" dirty="0" err="1"/>
              <a:t>orjinal</a:t>
            </a:r>
            <a:r>
              <a:rPr lang="en-US" sz="1600" dirty="0"/>
              <a:t>); </a:t>
            </a:r>
            <a:r>
              <a:rPr lang="tr-TR" sz="1600" dirty="0"/>
              <a:t>i = 1, ..., 10; j = 1,2</a:t>
            </a:r>
            <a:r>
              <a:rPr lang="en-US" sz="1600" dirty="0"/>
              <a:t>                                                                       (6)</a:t>
            </a:r>
            <a:br>
              <a:rPr lang="en-US" sz="1600" dirty="0"/>
            </a:br>
            <a:r>
              <a:rPr lang="en-US" sz="1600" dirty="0"/>
              <a:t>        </a:t>
            </a:r>
            <a:br>
              <a:rPr lang="en-US" sz="1600" dirty="0"/>
            </a:br>
            <a:r>
              <a:rPr lang="en-US" sz="1600" dirty="0"/>
              <a:t>     </a:t>
            </a:r>
            <a:r>
              <a:rPr lang="en-US" sz="1600" dirty="0" err="1"/>
              <a:t>Böylece</a:t>
            </a:r>
            <a:r>
              <a:rPr lang="en-US" sz="1600" dirty="0"/>
              <a:t> (7) – (26) </a:t>
            </a:r>
            <a:r>
              <a:rPr lang="en-US" sz="1600" dirty="0" err="1"/>
              <a:t>denklemlerin</a:t>
            </a:r>
            <a:r>
              <a:rPr lang="en-US" sz="1600" dirty="0"/>
              <a:t> </a:t>
            </a:r>
            <a:r>
              <a:rPr lang="en-US" sz="1600" dirty="0" err="1"/>
              <a:t>kısıtlamalarına</a:t>
            </a:r>
            <a:r>
              <a:rPr lang="en-US" sz="1600" dirty="0"/>
              <a:t> </a:t>
            </a:r>
            <a:r>
              <a:rPr lang="en-US" sz="1600" dirty="0" err="1"/>
              <a:t>uyarak</a:t>
            </a:r>
            <a:r>
              <a:rPr lang="en-US" sz="1600" dirty="0"/>
              <a:t>  20 </a:t>
            </a:r>
            <a:r>
              <a:rPr lang="en-US" sz="1600" dirty="0" err="1"/>
              <a:t>tane</a:t>
            </a:r>
            <a:r>
              <a:rPr lang="en-US" sz="1600" dirty="0"/>
              <a:t> </a:t>
            </a:r>
            <a:r>
              <a:rPr lang="en-US" sz="1600" dirty="0" err="1"/>
              <a:t>kısıt</a:t>
            </a:r>
            <a:r>
              <a:rPr lang="en-US" sz="1600" dirty="0"/>
              <a:t> </a:t>
            </a:r>
            <a:r>
              <a:rPr lang="en-US" sz="1600" dirty="0" err="1"/>
              <a:t>verildi</a:t>
            </a:r>
            <a:r>
              <a:rPr lang="en-US" sz="1600" dirty="0"/>
              <a:t>. (</a:t>
            </a:r>
            <a:r>
              <a:rPr lang="en-US" sz="1600" dirty="0" err="1"/>
              <a:t>Bknz</a:t>
            </a:r>
            <a:r>
              <a:rPr lang="en-US" sz="1600" dirty="0"/>
              <a:t>. Ek A </a:t>
            </a:r>
            <a:r>
              <a:rPr lang="en-US" sz="1600" dirty="0" err="1"/>
              <a:t>ve</a:t>
            </a:r>
            <a:r>
              <a:rPr lang="en-US" sz="1600" dirty="0"/>
              <a:t> Ek C):</a:t>
            </a:r>
            <a:br>
              <a:rPr lang="en-US" sz="1600" dirty="0"/>
            </a:br>
            <a:r>
              <a:rPr lang="tr-TR" sz="1600" dirty="0"/>
              <a:t>	  </a:t>
            </a:r>
            <a:r>
              <a:rPr lang="tr-TR" sz="1500" dirty="0"/>
              <a:t>LCM</a:t>
            </a:r>
            <a:r>
              <a:rPr lang="tr-TR" sz="1500" baseline="-25000" dirty="0"/>
              <a:t>11 </a:t>
            </a:r>
            <a:r>
              <a:rPr lang="tr-TR" sz="1500" dirty="0"/>
              <a:t>&lt; 0.9180795 	   (7) </a:t>
            </a:r>
            <a:br>
              <a:rPr lang="en-US" sz="1500" dirty="0"/>
            </a:br>
            <a:r>
              <a:rPr lang="tr-TR" sz="1500" dirty="0"/>
              <a:t>	LCM</a:t>
            </a:r>
            <a:r>
              <a:rPr lang="tr-TR" sz="1500" baseline="-25000" dirty="0"/>
              <a:t>12 </a:t>
            </a:r>
            <a:r>
              <a:rPr lang="tr-TR" sz="1500" dirty="0"/>
              <a:t>&lt; 0.2520777	</a:t>
            </a:r>
            <a:r>
              <a:rPr lang="en-US" sz="1500" dirty="0"/>
              <a:t>   </a:t>
            </a:r>
            <a:r>
              <a:rPr lang="tr-TR" sz="1500" dirty="0"/>
              <a:t>(8)</a:t>
            </a:r>
            <a:br>
              <a:rPr lang="en-US" sz="1500" dirty="0"/>
            </a:br>
            <a:r>
              <a:rPr lang="tr-TR" sz="1500" dirty="0"/>
              <a:t>	LCM</a:t>
            </a:r>
            <a:r>
              <a:rPr lang="tr-TR" sz="1500" baseline="-25000" dirty="0"/>
              <a:t>21 </a:t>
            </a:r>
            <a:r>
              <a:rPr lang="tr-TR" sz="1500" dirty="0"/>
              <a:t>&lt; 0.0311604 	</a:t>
            </a:r>
            <a:r>
              <a:rPr lang="en-US" sz="1500" dirty="0"/>
              <a:t>  </a:t>
            </a:r>
            <a:r>
              <a:rPr lang="tr-TR" sz="1500" dirty="0"/>
              <a:t>(9)</a:t>
            </a:r>
            <a:br>
              <a:rPr lang="en-US" sz="1500" dirty="0"/>
            </a:br>
            <a:r>
              <a:rPr lang="tr-TR" sz="1500" dirty="0"/>
              <a:t>	</a:t>
            </a:r>
            <a:r>
              <a:rPr lang="en-US" sz="1500" dirty="0"/>
              <a:t> </a:t>
            </a:r>
            <a:r>
              <a:rPr lang="tr-TR" sz="1500" dirty="0"/>
              <a:t>LCM</a:t>
            </a:r>
            <a:r>
              <a:rPr lang="tr-TR" sz="1500" baseline="-25000" dirty="0"/>
              <a:t>22 </a:t>
            </a:r>
            <a:r>
              <a:rPr lang="tr-TR" sz="1500" dirty="0"/>
              <a:t>&lt; 0.8917579 	(10)</a:t>
            </a:r>
            <a:br>
              <a:rPr lang="en-US" sz="1500" dirty="0"/>
            </a:br>
            <a:r>
              <a:rPr lang="tr-TR" sz="1500" dirty="0"/>
              <a:t>	LCM</a:t>
            </a:r>
            <a:r>
              <a:rPr lang="tr-TR" sz="1500" baseline="-25000" dirty="0"/>
              <a:t>31 </a:t>
            </a:r>
            <a:r>
              <a:rPr lang="tr-TR" sz="1500" dirty="0"/>
              <a:t>&lt; 0.6319202	(11) </a:t>
            </a:r>
            <a:br>
              <a:rPr lang="en-US" sz="1500" dirty="0"/>
            </a:br>
            <a:r>
              <a:rPr lang="tr-TR" sz="1500" dirty="0"/>
              <a:t>	LCM</a:t>
            </a:r>
            <a:r>
              <a:rPr lang="tr-TR" sz="1500" baseline="-25000" dirty="0"/>
              <a:t>32 </a:t>
            </a:r>
            <a:r>
              <a:rPr lang="tr-TR" sz="1500" dirty="0"/>
              <a:t>&lt; 0.2626705	(12) </a:t>
            </a:r>
            <a:br>
              <a:rPr lang="en-US" sz="1500" dirty="0"/>
            </a:br>
            <a:r>
              <a:rPr lang="tr-TR" sz="1500" dirty="0"/>
              <a:t>	LCM</a:t>
            </a:r>
            <a:r>
              <a:rPr lang="tr-TR" sz="1500" baseline="-25000" dirty="0"/>
              <a:t>41 </a:t>
            </a:r>
            <a:r>
              <a:rPr lang="tr-TR" sz="1500" dirty="0"/>
              <a:t>&lt; 0.5665642 	(13) </a:t>
            </a:r>
            <a:br>
              <a:rPr lang="en-US" sz="1500" dirty="0"/>
            </a:br>
            <a:r>
              <a:rPr lang="tr-TR" sz="1500" dirty="0"/>
              <a:t>	LCM</a:t>
            </a:r>
            <a:r>
              <a:rPr lang="tr-TR" sz="1500" baseline="-25000" dirty="0"/>
              <a:t>42 </a:t>
            </a:r>
            <a:r>
              <a:rPr lang="tr-TR" sz="1500" dirty="0"/>
              <a:t>&lt; 0.0786773 	(14)</a:t>
            </a:r>
            <a:br>
              <a:rPr lang="en-US" sz="1500" dirty="0"/>
            </a:br>
            <a:r>
              <a:rPr lang="tr-TR" sz="1500" dirty="0"/>
              <a:t>	LCM</a:t>
            </a:r>
            <a:r>
              <a:rPr lang="tr-TR" sz="1500" baseline="-25000" dirty="0"/>
              <a:t>51 </a:t>
            </a:r>
            <a:r>
              <a:rPr lang="tr-TR" sz="1500" dirty="0"/>
              <a:t>&lt; 0.8208223	(15) </a:t>
            </a:r>
            <a:br>
              <a:rPr lang="en-US" sz="1500" dirty="0"/>
            </a:br>
            <a:r>
              <a:rPr lang="tr-TR" sz="1500" dirty="0"/>
              <a:t>	LCM</a:t>
            </a:r>
            <a:r>
              <a:rPr lang="tr-TR" sz="1500" baseline="-25000" dirty="0"/>
              <a:t>52 </a:t>
            </a:r>
            <a:r>
              <a:rPr lang="tr-TR" sz="1500" dirty="0"/>
              <a:t>&lt; 0.9718796 	(16)</a:t>
            </a:r>
            <a:br>
              <a:rPr lang="en-US" sz="1500" dirty="0"/>
            </a:br>
            <a:r>
              <a:rPr lang="tr-TR" sz="1500" dirty="0"/>
              <a:t>	LCM</a:t>
            </a:r>
            <a:r>
              <a:rPr lang="tr-TR" sz="1500" baseline="-25000" dirty="0"/>
              <a:t>61 </a:t>
            </a:r>
            <a:r>
              <a:rPr lang="tr-TR" sz="1500" dirty="0"/>
              <a:t>&lt; 0.4384332 	 (17) </a:t>
            </a:r>
            <a:br>
              <a:rPr lang="en-US" sz="1500" dirty="0"/>
            </a:br>
            <a:r>
              <a:rPr lang="tr-TR" sz="1500" dirty="0"/>
              <a:t>	LCM</a:t>
            </a:r>
            <a:r>
              <a:rPr lang="tr-TR" sz="1500" baseline="-25000" dirty="0"/>
              <a:t>62 </a:t>
            </a:r>
            <a:r>
              <a:rPr lang="tr-TR" sz="1500" dirty="0"/>
              <a:t>&lt; 0.6243588	(18)</a:t>
            </a:r>
            <a:br>
              <a:rPr lang="en-US" sz="1500" dirty="0"/>
            </a:br>
            <a:r>
              <a:rPr lang="tr-TR" sz="1500" dirty="0"/>
              <a:t>	LCM</a:t>
            </a:r>
            <a:r>
              <a:rPr lang="tr-TR" sz="1500" baseline="-25000" dirty="0"/>
              <a:t>71 </a:t>
            </a:r>
            <a:r>
              <a:rPr lang="tr-TR" sz="1500" dirty="0"/>
              <a:t>&lt; 0.5990462 	(19) </a:t>
            </a:r>
            <a:br>
              <a:rPr lang="en-US" sz="1500" dirty="0"/>
            </a:br>
            <a:r>
              <a:rPr lang="tr-TR" sz="1500" dirty="0"/>
              <a:t>	LCM</a:t>
            </a:r>
            <a:r>
              <a:rPr lang="tr-TR" sz="1500" baseline="-25000" dirty="0"/>
              <a:t>72 </a:t>
            </a:r>
            <a:r>
              <a:rPr lang="tr-TR" sz="1500" dirty="0"/>
              <a:t>&lt; 0.2798739	(20)</a:t>
            </a:r>
            <a:br>
              <a:rPr lang="en-US" sz="1500" dirty="0"/>
            </a:br>
            <a:r>
              <a:rPr lang="tr-TR" sz="1500" dirty="0"/>
              <a:t>	LCM</a:t>
            </a:r>
            <a:r>
              <a:rPr lang="tr-TR" sz="1500" baseline="-25000" dirty="0"/>
              <a:t>81 </a:t>
            </a:r>
            <a:r>
              <a:rPr lang="tr-TR" sz="1500" dirty="0"/>
              <a:t>&lt; 0.996674 	(21) </a:t>
            </a:r>
            <a:br>
              <a:rPr lang="en-US" sz="1500" dirty="0"/>
            </a:br>
            <a:r>
              <a:rPr lang="tr-TR" sz="1500" dirty="0"/>
              <a:t>	LCM</a:t>
            </a:r>
            <a:r>
              <a:rPr lang="tr-TR" sz="1500" baseline="-25000" dirty="0"/>
              <a:t>82 </a:t>
            </a:r>
            <a:r>
              <a:rPr lang="tr-TR" sz="1500" dirty="0"/>
              <a:t>&lt; 0.1558227	(22)</a:t>
            </a:r>
            <a:br>
              <a:rPr lang="en-US" sz="1500" dirty="0"/>
            </a:br>
            <a:r>
              <a:rPr lang="tr-TR" sz="1500" dirty="0"/>
              <a:t>	LCM</a:t>
            </a:r>
            <a:r>
              <a:rPr lang="tr-TR" sz="1500" baseline="-25000" dirty="0"/>
              <a:t>91 </a:t>
            </a:r>
            <a:r>
              <a:rPr lang="tr-TR" sz="1500" dirty="0"/>
              <a:t>&lt; 0.3038783	(23) </a:t>
            </a:r>
            <a:br>
              <a:rPr lang="en-US" sz="1500" dirty="0"/>
            </a:br>
            <a:r>
              <a:rPr lang="tr-TR" sz="1500" dirty="0"/>
              <a:t>	LCM</a:t>
            </a:r>
            <a:r>
              <a:rPr lang="tr-TR" sz="1500" baseline="-25000" dirty="0"/>
              <a:t>92 </a:t>
            </a:r>
            <a:r>
              <a:rPr lang="tr-TR" sz="1500" dirty="0"/>
              <a:t>&lt; 0.08006754 	(24)</a:t>
            </a:r>
            <a:br>
              <a:rPr lang="en-US" sz="1500" dirty="0"/>
            </a:br>
            <a:r>
              <a:rPr lang="tr-TR" sz="1500" dirty="0"/>
              <a:t>	LCM</a:t>
            </a:r>
            <a:r>
              <a:rPr lang="tr-TR" sz="1500" baseline="-25000" dirty="0"/>
              <a:t>10, 1 </a:t>
            </a:r>
            <a:r>
              <a:rPr lang="tr-TR" sz="1500" dirty="0"/>
              <a:t>&lt; 0.7718623	(25) </a:t>
            </a:r>
            <a:br>
              <a:rPr lang="en-US" sz="1500" dirty="0"/>
            </a:br>
            <a:r>
              <a:rPr lang="tr-TR" sz="1500" dirty="0"/>
              <a:t>	LCM</a:t>
            </a:r>
            <a:r>
              <a:rPr lang="tr-TR" sz="1500" baseline="-25000" dirty="0"/>
              <a:t>10, 2 </a:t>
            </a:r>
            <a:r>
              <a:rPr lang="tr-TR" sz="1500" dirty="0"/>
              <a:t>&lt; 0.6743795	(26)</a:t>
            </a:r>
            <a:br>
              <a:rPr lang="en-US" sz="1500" dirty="0"/>
            </a:br>
            <a:endParaRPr lang="en-US" sz="1500" dirty="0"/>
          </a:p>
        </p:txBody>
      </p:sp>
    </p:spTree>
    <p:extLst>
      <p:ext uri="{BB962C8B-B14F-4D97-AF65-F5344CB8AC3E}">
        <p14:creationId xmlns:p14="http://schemas.microsoft.com/office/powerpoint/2010/main" val="11867042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933" y="1428750"/>
            <a:ext cx="11396133" cy="5429249"/>
          </a:xfrm>
        </p:spPr>
        <p:txBody>
          <a:bodyPr/>
          <a:lstStyle/>
          <a:p>
            <a:pPr hangingPunct="0"/>
            <a:r>
              <a:rPr lang="en-US" sz="1400" dirty="0"/>
              <a:t>The game-theoretic constraints are to minimize the LOSS. In the constraint of Eq. (27), P(V</a:t>
            </a:r>
            <a:r>
              <a:rPr lang="en-US" sz="1400" baseline="-25000" dirty="0"/>
              <a:t>i</a:t>
            </a:r>
            <a:r>
              <a:rPr lang="en-US" sz="1400" dirty="0"/>
              <a:t>) and P(</a:t>
            </a:r>
            <a:r>
              <a:rPr lang="en-US" sz="1400" dirty="0" err="1"/>
              <a:t>T</a:t>
            </a:r>
            <a:r>
              <a:rPr lang="en-US" sz="1400" baseline="-25000" dirty="0" err="1"/>
              <a:t>j</a:t>
            </a:r>
            <a:r>
              <a:rPr lang="en-US" sz="1400" baseline="-25000" dirty="0"/>
              <a:t> </a:t>
            </a:r>
            <a:r>
              <a:rPr lang="en-US" sz="1400" dirty="0"/>
              <a:t>|V</a:t>
            </a:r>
            <a:r>
              <a:rPr lang="en-US" sz="1400" baseline="-25000" dirty="0"/>
              <a:t>i</a:t>
            </a:r>
            <a:r>
              <a:rPr lang="en-US" sz="1400" dirty="0"/>
              <a:t>) are the probability of vulnerability and the conditional probability of threat given vulnerability, respectively, as follows: </a:t>
            </a:r>
            <a:br>
              <a:rPr lang="en-US" sz="1400" dirty="0"/>
            </a:br>
            <a:br>
              <a:rPr lang="en-US" sz="1400" dirty="0"/>
            </a:br>
            <a:r>
              <a:rPr lang="it-IT" sz="1400" dirty="0"/>
              <a:t>P(V</a:t>
            </a:r>
            <a:r>
              <a:rPr lang="it-IT" sz="1400" baseline="-25000" dirty="0"/>
              <a:t>i</a:t>
            </a:r>
            <a:r>
              <a:rPr lang="it-IT" sz="1400" dirty="0"/>
              <a:t>) × P(T</a:t>
            </a:r>
            <a:r>
              <a:rPr lang="it-IT" sz="1400" baseline="-25000" dirty="0"/>
              <a:t>j</a:t>
            </a:r>
            <a:r>
              <a:rPr lang="it-IT" sz="1400" dirty="0"/>
              <a:t> | V</a:t>
            </a:r>
            <a:r>
              <a:rPr lang="it-IT" sz="1400" baseline="-25000" dirty="0"/>
              <a:t>i</a:t>
            </a:r>
            <a:r>
              <a:rPr lang="it-IT" sz="1400" dirty="0"/>
              <a:t>) × LCM</a:t>
            </a:r>
            <a:r>
              <a:rPr lang="it-IT" sz="1400" baseline="-25000" dirty="0"/>
              <a:t>i,j</a:t>
            </a:r>
            <a:r>
              <a:rPr lang="it-IT" sz="1400" dirty="0"/>
              <a:t> − LOSS &lt; 0; </a:t>
            </a:r>
            <a:r>
              <a:rPr lang="tr-TR" sz="1400" i="1" dirty="0"/>
              <a:t>i</a:t>
            </a:r>
            <a:r>
              <a:rPr lang="tr-TR" sz="1400" dirty="0"/>
              <a:t> = 1, ... ,10; </a:t>
            </a:r>
            <a:r>
              <a:rPr lang="tr-TR" sz="1400" i="1" dirty="0"/>
              <a:t>j</a:t>
            </a:r>
            <a:r>
              <a:rPr lang="tr-TR" sz="1400" dirty="0"/>
              <a:t> = 1,2 </a:t>
            </a:r>
            <a:r>
              <a:rPr lang="it-IT" sz="1400" dirty="0"/>
              <a:t>(27)</a:t>
            </a:r>
            <a:br>
              <a:rPr lang="it-IT" sz="1400" dirty="0"/>
            </a:br>
            <a:br>
              <a:rPr lang="en-US" sz="1400" dirty="0"/>
            </a:br>
            <a:r>
              <a:rPr lang="tr-TR" sz="1400" dirty="0"/>
              <a:t>The game-theoretic </a:t>
            </a:r>
            <a:r>
              <a:rPr lang="en-US" sz="1400" dirty="0"/>
              <a:t>20 constraints</a:t>
            </a:r>
            <a:r>
              <a:rPr lang="tr-TR" sz="1400" dirty="0"/>
              <a:t> of LCM</a:t>
            </a:r>
            <a:r>
              <a:rPr lang="tr-TR" sz="1400" baseline="-25000" dirty="0"/>
              <a:t>ij </a:t>
            </a:r>
            <a:r>
              <a:rPr lang="tr-TR" sz="1400" dirty="0"/>
              <a:t>(opt.) from the </a:t>
            </a:r>
            <a:r>
              <a:rPr lang="en-US" sz="1400" dirty="0"/>
              <a:t>constraint of Eq. </a:t>
            </a:r>
            <a:r>
              <a:rPr lang="tr-TR" sz="1400" dirty="0"/>
              <a:t>(28) on to </a:t>
            </a:r>
            <a:r>
              <a:rPr lang="en-US" sz="1400" dirty="0"/>
              <a:t>Eq. </a:t>
            </a:r>
            <a:r>
              <a:rPr lang="tr-TR" sz="1400" dirty="0"/>
              <a:t>(47) are as follows:</a:t>
            </a:r>
            <a:br>
              <a:rPr lang="en-US" sz="1400" dirty="0"/>
            </a:br>
            <a:r>
              <a:rPr lang="en-US" sz="1400" dirty="0"/>
              <a:t>	0.18141960 </a:t>
            </a:r>
            <a:r>
              <a:rPr lang="en-US" sz="1400" dirty="0">
                <a:sym typeface="Symbol" panose="05050102010706020507" pitchFamily="18" charset="2"/>
              </a:rPr>
              <a:t></a:t>
            </a:r>
            <a:r>
              <a:rPr lang="en-US" sz="1400" dirty="0"/>
              <a:t> </a:t>
            </a:r>
            <a:r>
              <a:rPr lang="en-US" sz="1400" dirty="0" err="1"/>
              <a:t>LCM</a:t>
            </a:r>
            <a:r>
              <a:rPr lang="en-US" sz="1400" baseline="-25000" dirty="0" err="1"/>
              <a:t>11</a:t>
            </a:r>
            <a:r>
              <a:rPr lang="en-US" sz="1400" baseline="-25000" dirty="0"/>
              <a:t> </a:t>
            </a:r>
            <a:r>
              <a:rPr lang="en-US" sz="1400" dirty="0"/>
              <a:t>– LOSS</a:t>
            </a:r>
            <a:r>
              <a:rPr lang="en-US" sz="1400" i="1" dirty="0"/>
              <a:t> </a:t>
            </a:r>
            <a:r>
              <a:rPr lang="en-US" sz="1400" dirty="0"/>
              <a:t>&lt; 0 	(28)</a:t>
            </a:r>
            <a:br>
              <a:rPr lang="en-US" sz="1400" dirty="0"/>
            </a:br>
            <a:r>
              <a:rPr lang="en-US" sz="1400" dirty="0"/>
              <a:t>	0.03658040 </a:t>
            </a:r>
            <a:r>
              <a:rPr lang="en-US" sz="1400" dirty="0">
                <a:sym typeface="Symbol" panose="05050102010706020507" pitchFamily="18" charset="2"/>
              </a:rPr>
              <a:t></a:t>
            </a:r>
            <a:r>
              <a:rPr lang="en-US" sz="1400" dirty="0"/>
              <a:t> </a:t>
            </a:r>
            <a:r>
              <a:rPr lang="en-US" sz="1400" dirty="0" err="1"/>
              <a:t>LCM</a:t>
            </a:r>
            <a:r>
              <a:rPr lang="en-US" sz="1400" baseline="-25000" dirty="0" err="1"/>
              <a:t>12</a:t>
            </a:r>
            <a:r>
              <a:rPr lang="en-US" sz="1400" baseline="-25000" dirty="0"/>
              <a:t> </a:t>
            </a:r>
            <a:r>
              <a:rPr lang="en-US" sz="1400" dirty="0"/>
              <a:t>– LOSS &lt; 0 	(29)</a:t>
            </a:r>
            <a:br>
              <a:rPr lang="en-US" sz="1400" dirty="0"/>
            </a:br>
            <a:r>
              <a:rPr lang="en-US" sz="1400" dirty="0"/>
              <a:t>	0.03508485 </a:t>
            </a:r>
            <a:r>
              <a:rPr lang="en-US" sz="1400" dirty="0">
                <a:sym typeface="Symbol" panose="05050102010706020507" pitchFamily="18" charset="2"/>
              </a:rPr>
              <a:t></a:t>
            </a:r>
            <a:r>
              <a:rPr lang="en-US" sz="1400" dirty="0"/>
              <a:t> </a:t>
            </a:r>
            <a:r>
              <a:rPr lang="en-US" sz="1400" dirty="0" err="1"/>
              <a:t>LCM</a:t>
            </a:r>
            <a:r>
              <a:rPr lang="en-US" sz="1400" baseline="-25000" dirty="0" err="1"/>
              <a:t>21</a:t>
            </a:r>
            <a:r>
              <a:rPr lang="en-US" sz="1400" baseline="-25000" dirty="0"/>
              <a:t> </a:t>
            </a:r>
            <a:r>
              <a:rPr lang="en-US" sz="1400" dirty="0"/>
              <a:t>– LOSS</a:t>
            </a:r>
            <a:r>
              <a:rPr lang="en-US" sz="1400" i="1" dirty="0"/>
              <a:t> </a:t>
            </a:r>
            <a:r>
              <a:rPr lang="en-US" sz="1400" dirty="0"/>
              <a:t>&lt; 0	(30) </a:t>
            </a:r>
            <a:br>
              <a:rPr lang="en-US" sz="1400" dirty="0"/>
            </a:br>
            <a:r>
              <a:rPr lang="en-US" sz="1400" dirty="0"/>
              <a:t>	0.01021515 </a:t>
            </a:r>
            <a:r>
              <a:rPr lang="en-US" sz="1400" dirty="0">
                <a:sym typeface="Symbol" panose="05050102010706020507" pitchFamily="18" charset="2"/>
              </a:rPr>
              <a:t></a:t>
            </a:r>
            <a:r>
              <a:rPr lang="en-US" sz="1400" dirty="0"/>
              <a:t> </a:t>
            </a:r>
            <a:r>
              <a:rPr lang="en-US" sz="1400" dirty="0" err="1"/>
              <a:t>LCM</a:t>
            </a:r>
            <a:r>
              <a:rPr lang="en-US" sz="1400" baseline="-25000" dirty="0" err="1"/>
              <a:t>22</a:t>
            </a:r>
            <a:r>
              <a:rPr lang="en-US" sz="1400" baseline="-25000" dirty="0"/>
              <a:t> </a:t>
            </a:r>
            <a:r>
              <a:rPr lang="en-US" sz="1400" dirty="0"/>
              <a:t>–</a:t>
            </a:r>
            <a:r>
              <a:rPr lang="en-US" sz="1400" i="1" dirty="0"/>
              <a:t> </a:t>
            </a:r>
            <a:r>
              <a:rPr lang="en-US" sz="1400" dirty="0"/>
              <a:t>LOSS</a:t>
            </a:r>
            <a:r>
              <a:rPr lang="en-US" sz="1400" i="1" dirty="0"/>
              <a:t> </a:t>
            </a:r>
            <a:r>
              <a:rPr lang="en-US" sz="1400" dirty="0"/>
              <a:t>&lt; 0 	(31)</a:t>
            </a:r>
            <a:br>
              <a:rPr lang="en-US" sz="1400" dirty="0"/>
            </a:br>
            <a:r>
              <a:rPr lang="en-US" sz="1400" dirty="0"/>
              <a:t>	0.00706024 </a:t>
            </a:r>
            <a:r>
              <a:rPr lang="en-US" sz="1400" dirty="0">
                <a:sym typeface="Symbol" panose="05050102010706020507" pitchFamily="18" charset="2"/>
              </a:rPr>
              <a:t></a:t>
            </a:r>
            <a:r>
              <a:rPr lang="en-US" sz="1400" dirty="0"/>
              <a:t> </a:t>
            </a:r>
            <a:r>
              <a:rPr lang="en-US" sz="1400" dirty="0" err="1"/>
              <a:t>LCM</a:t>
            </a:r>
            <a:r>
              <a:rPr lang="en-US" sz="1400" baseline="-25000" dirty="0" err="1"/>
              <a:t>31</a:t>
            </a:r>
            <a:r>
              <a:rPr lang="en-US" sz="1400" baseline="-25000" dirty="0"/>
              <a:t> </a:t>
            </a:r>
            <a:r>
              <a:rPr lang="en-US" sz="1400" dirty="0"/>
              <a:t>– LOSS</a:t>
            </a:r>
            <a:r>
              <a:rPr lang="en-US" sz="1400" i="1" dirty="0"/>
              <a:t> </a:t>
            </a:r>
            <a:r>
              <a:rPr lang="en-US" sz="1400" dirty="0"/>
              <a:t>&lt; 0 	(32)</a:t>
            </a:r>
            <a:br>
              <a:rPr lang="en-US" sz="1400" dirty="0"/>
            </a:br>
            <a:r>
              <a:rPr lang="en-US" sz="1400" dirty="0"/>
              <a:t>	0.00003976 </a:t>
            </a:r>
            <a:r>
              <a:rPr lang="en-US" sz="1400" dirty="0">
                <a:sym typeface="Symbol" panose="05050102010706020507" pitchFamily="18" charset="2"/>
              </a:rPr>
              <a:t></a:t>
            </a:r>
            <a:r>
              <a:rPr lang="en-US" sz="1400" dirty="0"/>
              <a:t> </a:t>
            </a:r>
            <a:r>
              <a:rPr lang="en-US" sz="1400" dirty="0" err="1"/>
              <a:t>LCM</a:t>
            </a:r>
            <a:r>
              <a:rPr lang="en-US" sz="1400" baseline="-25000" dirty="0" err="1"/>
              <a:t>32</a:t>
            </a:r>
            <a:r>
              <a:rPr lang="en-US" sz="1400" baseline="-25000" dirty="0"/>
              <a:t> </a:t>
            </a:r>
            <a:r>
              <a:rPr lang="en-US" sz="1400" dirty="0"/>
              <a:t>– LOSS &lt; 0 	(33)</a:t>
            </a:r>
            <a:br>
              <a:rPr lang="en-US" sz="1400" dirty="0"/>
            </a:br>
            <a:r>
              <a:rPr lang="en-US" sz="1400" dirty="0"/>
              <a:t>	0.00375375 </a:t>
            </a:r>
            <a:r>
              <a:rPr lang="en-US" sz="1400" dirty="0">
                <a:sym typeface="Symbol" panose="05050102010706020507" pitchFamily="18" charset="2"/>
              </a:rPr>
              <a:t></a:t>
            </a:r>
            <a:r>
              <a:rPr lang="en-US" sz="1400" dirty="0"/>
              <a:t> </a:t>
            </a:r>
            <a:r>
              <a:rPr lang="en-US" sz="1400" dirty="0" err="1"/>
              <a:t>LCM</a:t>
            </a:r>
            <a:r>
              <a:rPr lang="en-US" sz="1400" baseline="-25000" dirty="0" err="1"/>
              <a:t>41</a:t>
            </a:r>
            <a:r>
              <a:rPr lang="en-US" sz="1400" baseline="-25000" dirty="0"/>
              <a:t> </a:t>
            </a:r>
            <a:r>
              <a:rPr lang="en-US" sz="1400" dirty="0"/>
              <a:t>– LOSS</a:t>
            </a:r>
            <a:r>
              <a:rPr lang="en-US" sz="1400" i="1" dirty="0"/>
              <a:t> </a:t>
            </a:r>
            <a:r>
              <a:rPr lang="en-US" sz="1400" dirty="0"/>
              <a:t>&lt; 0 	(34) </a:t>
            </a:r>
            <a:br>
              <a:rPr lang="en-US" sz="1400" dirty="0"/>
            </a:br>
            <a:r>
              <a:rPr lang="en-US" sz="1400" dirty="0"/>
              <a:t>	0.00874625 </a:t>
            </a:r>
            <a:r>
              <a:rPr lang="en-US" sz="1400" dirty="0">
                <a:sym typeface="Symbol" panose="05050102010706020507" pitchFamily="18" charset="2"/>
              </a:rPr>
              <a:t></a:t>
            </a:r>
            <a:r>
              <a:rPr lang="en-US" sz="1400" dirty="0"/>
              <a:t> </a:t>
            </a:r>
            <a:r>
              <a:rPr lang="en-US" sz="1400" dirty="0" err="1"/>
              <a:t>LCM</a:t>
            </a:r>
            <a:r>
              <a:rPr lang="en-US" sz="1400" baseline="-25000" dirty="0" err="1"/>
              <a:t>42</a:t>
            </a:r>
            <a:r>
              <a:rPr lang="en-US" sz="1400" baseline="-25000" dirty="0"/>
              <a:t> </a:t>
            </a:r>
            <a:r>
              <a:rPr lang="en-US" sz="1400" dirty="0"/>
              <a:t>– LOSS</a:t>
            </a:r>
            <a:r>
              <a:rPr lang="en-US" sz="1400" i="1" dirty="0"/>
              <a:t> </a:t>
            </a:r>
            <a:r>
              <a:rPr lang="en-US" sz="1400" dirty="0"/>
              <a:t>&lt; 0	(35) </a:t>
            </a:r>
            <a:br>
              <a:rPr lang="en-US" sz="1400" dirty="0"/>
            </a:br>
            <a:r>
              <a:rPr lang="en-US" sz="1400" dirty="0"/>
              <a:t>	0.28869096 </a:t>
            </a:r>
            <a:r>
              <a:rPr lang="en-US" sz="1400" dirty="0">
                <a:sym typeface="Symbol" panose="05050102010706020507" pitchFamily="18" charset="2"/>
              </a:rPr>
              <a:t></a:t>
            </a:r>
            <a:r>
              <a:rPr lang="en-US" sz="1400" dirty="0"/>
              <a:t> </a:t>
            </a:r>
            <a:r>
              <a:rPr lang="en-US" sz="1400" dirty="0" err="1"/>
              <a:t>LCM</a:t>
            </a:r>
            <a:r>
              <a:rPr lang="en-US" sz="1400" baseline="-25000" dirty="0" err="1"/>
              <a:t>51</a:t>
            </a:r>
            <a:r>
              <a:rPr lang="en-US" sz="1400" baseline="-25000" dirty="0"/>
              <a:t> </a:t>
            </a:r>
            <a:r>
              <a:rPr lang="en-US" sz="1400" dirty="0"/>
              <a:t>– LOSS</a:t>
            </a:r>
            <a:r>
              <a:rPr lang="en-US" sz="1400" i="1" dirty="0"/>
              <a:t> </a:t>
            </a:r>
            <a:r>
              <a:rPr lang="en-US" sz="1400" dirty="0"/>
              <a:t>&lt; 0 	(36) </a:t>
            </a:r>
            <a:br>
              <a:rPr lang="en-US" sz="1400" dirty="0"/>
            </a:br>
            <a:r>
              <a:rPr lang="en-US" sz="1400" dirty="0"/>
              <a:t>	0.00150904 </a:t>
            </a:r>
            <a:r>
              <a:rPr lang="en-US" sz="1400" dirty="0">
                <a:sym typeface="Symbol" panose="05050102010706020507" pitchFamily="18" charset="2"/>
              </a:rPr>
              <a:t></a:t>
            </a:r>
            <a:r>
              <a:rPr lang="en-US" sz="1400" dirty="0"/>
              <a:t> </a:t>
            </a:r>
            <a:r>
              <a:rPr lang="en-US" sz="1400" dirty="0" err="1"/>
              <a:t>LCM</a:t>
            </a:r>
            <a:r>
              <a:rPr lang="en-US" sz="1400" baseline="-25000" dirty="0" err="1"/>
              <a:t>52</a:t>
            </a:r>
            <a:r>
              <a:rPr lang="en-US" sz="1400" baseline="-25000" dirty="0"/>
              <a:t> </a:t>
            </a:r>
            <a:r>
              <a:rPr lang="en-US" sz="1400" dirty="0"/>
              <a:t>– LOS</a:t>
            </a:r>
            <a:r>
              <a:rPr lang="en-US" sz="1400" i="1" dirty="0"/>
              <a:t>S </a:t>
            </a:r>
            <a:r>
              <a:rPr lang="en-US" sz="1400" dirty="0"/>
              <a:t>&lt; 0 	(37) </a:t>
            </a:r>
            <a:br>
              <a:rPr lang="en-US" sz="1400" dirty="0"/>
            </a:br>
            <a:r>
              <a:rPr lang="en-US" sz="1400" dirty="0"/>
              <a:t>	0.21235830 </a:t>
            </a:r>
            <a:r>
              <a:rPr lang="en-US" sz="1400" dirty="0">
                <a:sym typeface="Symbol" panose="05050102010706020507" pitchFamily="18" charset="2"/>
              </a:rPr>
              <a:t></a:t>
            </a:r>
            <a:r>
              <a:rPr lang="en-US" sz="1400" dirty="0"/>
              <a:t> </a:t>
            </a:r>
            <a:r>
              <a:rPr lang="en-US" sz="1400" dirty="0" err="1"/>
              <a:t>LCM</a:t>
            </a:r>
            <a:r>
              <a:rPr lang="en-US" sz="1400" baseline="-25000" dirty="0" err="1"/>
              <a:t>61</a:t>
            </a:r>
            <a:r>
              <a:rPr lang="en-US" sz="1400" baseline="-25000" dirty="0"/>
              <a:t> </a:t>
            </a:r>
            <a:r>
              <a:rPr lang="en-US" sz="1400" dirty="0"/>
              <a:t>– LOSS</a:t>
            </a:r>
            <a:r>
              <a:rPr lang="en-US" sz="1400" i="1" dirty="0"/>
              <a:t> </a:t>
            </a:r>
            <a:r>
              <a:rPr lang="en-US" sz="1400" dirty="0"/>
              <a:t>&lt; 0 	(38) </a:t>
            </a:r>
            <a:br>
              <a:rPr lang="en-US" sz="1400" dirty="0"/>
            </a:br>
            <a:r>
              <a:rPr lang="en-US" sz="1400" dirty="0"/>
              <a:t>	0.00954170 </a:t>
            </a:r>
            <a:r>
              <a:rPr lang="en-US" sz="1400" dirty="0">
                <a:sym typeface="Symbol" panose="05050102010706020507" pitchFamily="18" charset="2"/>
              </a:rPr>
              <a:t></a:t>
            </a:r>
            <a:r>
              <a:rPr lang="en-US" sz="1400" dirty="0"/>
              <a:t> </a:t>
            </a:r>
            <a:r>
              <a:rPr lang="en-US" sz="1400" dirty="0" err="1"/>
              <a:t>LCM</a:t>
            </a:r>
            <a:r>
              <a:rPr lang="en-US" sz="1400" baseline="-25000" dirty="0" err="1"/>
              <a:t>62</a:t>
            </a:r>
            <a:r>
              <a:rPr lang="en-US" sz="1400" baseline="-25000" dirty="0"/>
              <a:t> </a:t>
            </a:r>
            <a:r>
              <a:rPr lang="en-US" sz="1400" dirty="0"/>
              <a:t>– LOSS &lt; 0 	(39) </a:t>
            </a:r>
            <a:br>
              <a:rPr lang="en-US" sz="1400" dirty="0"/>
            </a:br>
            <a:r>
              <a:rPr lang="en-US" sz="1400" dirty="0"/>
              <a:t>	0.08186191 </a:t>
            </a:r>
            <a:r>
              <a:rPr lang="en-US" sz="1400" dirty="0">
                <a:sym typeface="Symbol" panose="05050102010706020507" pitchFamily="18" charset="2"/>
              </a:rPr>
              <a:t></a:t>
            </a:r>
            <a:r>
              <a:rPr lang="en-US" sz="1400" dirty="0"/>
              <a:t> </a:t>
            </a:r>
            <a:r>
              <a:rPr lang="en-US" sz="1400" dirty="0" err="1"/>
              <a:t>LCM</a:t>
            </a:r>
            <a:r>
              <a:rPr lang="en-US" sz="1400" baseline="-25000" dirty="0" err="1"/>
              <a:t>71</a:t>
            </a:r>
            <a:r>
              <a:rPr lang="en-US" sz="1400" baseline="-25000" dirty="0"/>
              <a:t> </a:t>
            </a:r>
            <a:r>
              <a:rPr lang="en-US" sz="1400" dirty="0"/>
              <a:t>–</a:t>
            </a:r>
            <a:r>
              <a:rPr lang="en-US" sz="1400" i="1" dirty="0"/>
              <a:t> </a:t>
            </a:r>
            <a:r>
              <a:rPr lang="en-US" sz="1400" dirty="0"/>
              <a:t>LOSS &lt; 0	(40)</a:t>
            </a:r>
            <a:br>
              <a:rPr lang="en-US" sz="1400" dirty="0"/>
            </a:br>
            <a:r>
              <a:rPr lang="en-US" sz="1400" dirty="0"/>
              <a:t>	0.00023809 </a:t>
            </a:r>
            <a:r>
              <a:rPr lang="en-US" sz="1400" dirty="0">
                <a:sym typeface="Symbol" panose="05050102010706020507" pitchFamily="18" charset="2"/>
              </a:rPr>
              <a:t></a:t>
            </a:r>
            <a:r>
              <a:rPr lang="en-US" sz="1400" dirty="0"/>
              <a:t> </a:t>
            </a:r>
            <a:r>
              <a:rPr lang="en-US" sz="1400" dirty="0" err="1"/>
              <a:t>LCM</a:t>
            </a:r>
            <a:r>
              <a:rPr lang="en-US" sz="1400" baseline="-25000" dirty="0" err="1"/>
              <a:t>72</a:t>
            </a:r>
            <a:r>
              <a:rPr lang="en-US" sz="1400" baseline="-25000" dirty="0"/>
              <a:t> </a:t>
            </a:r>
            <a:r>
              <a:rPr lang="en-US" sz="1400" dirty="0"/>
              <a:t>– LOSS &lt; 0	(41)</a:t>
            </a:r>
            <a:br>
              <a:rPr lang="en-US" sz="1400" dirty="0"/>
            </a:br>
            <a:r>
              <a:rPr lang="en-US" sz="1400" dirty="0"/>
              <a:t>	0.01322541 </a:t>
            </a:r>
            <a:r>
              <a:rPr lang="en-US" sz="1400" dirty="0">
                <a:sym typeface="Symbol" panose="05050102010706020507" pitchFamily="18" charset="2"/>
              </a:rPr>
              <a:t></a:t>
            </a:r>
            <a:r>
              <a:rPr lang="en-US" sz="1400" dirty="0"/>
              <a:t> </a:t>
            </a:r>
            <a:r>
              <a:rPr lang="en-US" sz="1400" dirty="0" err="1"/>
              <a:t>LCM</a:t>
            </a:r>
            <a:r>
              <a:rPr lang="en-US" sz="1400" baseline="-25000" dirty="0" err="1"/>
              <a:t>81</a:t>
            </a:r>
            <a:r>
              <a:rPr lang="en-US" sz="1400" baseline="-25000" dirty="0"/>
              <a:t> </a:t>
            </a:r>
            <a:r>
              <a:rPr lang="en-US" sz="1400" dirty="0"/>
              <a:t>– LOSS &lt; 0 	 (42)</a:t>
            </a:r>
            <a:br>
              <a:rPr lang="en-US" sz="1400" dirty="0"/>
            </a:br>
            <a:r>
              <a:rPr lang="en-US" sz="1400" dirty="0"/>
              <a:t>	0.00507459 </a:t>
            </a:r>
            <a:r>
              <a:rPr lang="en-US" sz="1400" dirty="0">
                <a:sym typeface="Symbol" panose="05050102010706020507" pitchFamily="18" charset="2"/>
              </a:rPr>
              <a:t></a:t>
            </a:r>
            <a:r>
              <a:rPr lang="en-US" sz="1400" dirty="0"/>
              <a:t> </a:t>
            </a:r>
            <a:r>
              <a:rPr lang="en-US" sz="1400" dirty="0" err="1"/>
              <a:t>LCM</a:t>
            </a:r>
            <a:r>
              <a:rPr lang="en-US" sz="1400" baseline="-25000" dirty="0" err="1"/>
              <a:t>82</a:t>
            </a:r>
            <a:r>
              <a:rPr lang="en-US" sz="1400" baseline="-25000" dirty="0"/>
              <a:t> </a:t>
            </a:r>
            <a:r>
              <a:rPr lang="en-US" sz="1400" dirty="0"/>
              <a:t>– LOSS &lt; 0 	 (43)</a:t>
            </a:r>
            <a:br>
              <a:rPr lang="en-US" sz="1400" dirty="0"/>
            </a:br>
            <a:r>
              <a:rPr lang="en-US" sz="1400" dirty="0"/>
              <a:t>	0.08342112 </a:t>
            </a:r>
            <a:r>
              <a:rPr lang="en-US" sz="1400" dirty="0">
                <a:sym typeface="Symbol" panose="05050102010706020507" pitchFamily="18" charset="2"/>
              </a:rPr>
              <a:t></a:t>
            </a:r>
            <a:r>
              <a:rPr lang="en-US" sz="1400" dirty="0"/>
              <a:t> </a:t>
            </a:r>
            <a:r>
              <a:rPr lang="en-US" sz="1400" dirty="0" err="1"/>
              <a:t>LCM</a:t>
            </a:r>
            <a:r>
              <a:rPr lang="en-US" sz="1400" baseline="-25000" dirty="0" err="1"/>
              <a:t>91</a:t>
            </a:r>
            <a:r>
              <a:rPr lang="en-US" sz="1400" baseline="-25000" dirty="0"/>
              <a:t> </a:t>
            </a:r>
            <a:r>
              <a:rPr lang="en-US" sz="1400" dirty="0"/>
              <a:t>– LOSS &lt; 0 	(44) </a:t>
            </a:r>
            <a:br>
              <a:rPr lang="en-US" sz="1400" dirty="0"/>
            </a:br>
            <a:r>
              <a:rPr lang="en-US" sz="1400" dirty="0"/>
              <a:t>	0.00697888 </a:t>
            </a:r>
            <a:r>
              <a:rPr lang="en-US" sz="1400" dirty="0">
                <a:sym typeface="Symbol" panose="05050102010706020507" pitchFamily="18" charset="2"/>
              </a:rPr>
              <a:t></a:t>
            </a:r>
            <a:r>
              <a:rPr lang="en-US" sz="1400" dirty="0"/>
              <a:t> </a:t>
            </a:r>
            <a:r>
              <a:rPr lang="en-US" sz="1400" dirty="0" err="1"/>
              <a:t>LCM</a:t>
            </a:r>
            <a:r>
              <a:rPr lang="en-US" sz="1400" baseline="-25000" dirty="0" err="1"/>
              <a:t>92</a:t>
            </a:r>
            <a:r>
              <a:rPr lang="en-US" sz="1400" baseline="-25000" dirty="0"/>
              <a:t> </a:t>
            </a:r>
            <a:r>
              <a:rPr lang="en-US" sz="1400" dirty="0"/>
              <a:t>– LOSS &lt; 0	(45) </a:t>
            </a:r>
            <a:br>
              <a:rPr lang="en-US" sz="1400" dirty="0"/>
            </a:br>
            <a:r>
              <a:rPr lang="en-US" sz="1400" dirty="0"/>
              <a:t>	0.00180056 </a:t>
            </a:r>
            <a:r>
              <a:rPr lang="en-US" sz="1400" dirty="0">
                <a:sym typeface="Symbol" panose="05050102010706020507" pitchFamily="18" charset="2"/>
              </a:rPr>
              <a:t></a:t>
            </a:r>
            <a:r>
              <a:rPr lang="en-US" sz="1400" dirty="0"/>
              <a:t> </a:t>
            </a:r>
            <a:r>
              <a:rPr lang="en-US" sz="1400" dirty="0" err="1"/>
              <a:t>LCM</a:t>
            </a:r>
            <a:r>
              <a:rPr lang="en-US" sz="1400" baseline="-25000" dirty="0" err="1"/>
              <a:t>10,1</a:t>
            </a:r>
            <a:r>
              <a:rPr lang="en-US" sz="1400" baseline="-25000" dirty="0"/>
              <a:t> </a:t>
            </a:r>
            <a:r>
              <a:rPr lang="en-US" sz="1400" dirty="0"/>
              <a:t>– LOSS &lt; 0	(46)</a:t>
            </a:r>
            <a:br>
              <a:rPr lang="en-US" sz="1400" dirty="0"/>
            </a:br>
            <a:r>
              <a:rPr lang="en-US" sz="1400" dirty="0"/>
              <a:t>	0.01239944 </a:t>
            </a:r>
            <a:r>
              <a:rPr lang="en-US" sz="1400" dirty="0">
                <a:sym typeface="Symbol" panose="05050102010706020507" pitchFamily="18" charset="2"/>
              </a:rPr>
              <a:t></a:t>
            </a:r>
            <a:r>
              <a:rPr lang="en-US" sz="1400" dirty="0"/>
              <a:t> </a:t>
            </a:r>
            <a:r>
              <a:rPr lang="en-US" sz="1400" dirty="0" err="1"/>
              <a:t>LCM</a:t>
            </a:r>
            <a:r>
              <a:rPr lang="en-US" sz="1400" baseline="-25000" dirty="0" err="1"/>
              <a:t>10,2</a:t>
            </a:r>
            <a:r>
              <a:rPr lang="en-US" sz="1400" baseline="-25000" dirty="0"/>
              <a:t> </a:t>
            </a:r>
            <a:r>
              <a:rPr lang="en-US" sz="1400" dirty="0"/>
              <a:t>– LOSS &lt; 0 	(47)</a:t>
            </a:r>
            <a:br>
              <a:rPr lang="en-US" sz="1400" dirty="0"/>
            </a:br>
            <a:r>
              <a:rPr lang="en-US" sz="1400" dirty="0"/>
              <a:t>                                                             LOSS &gt;0	 (48)</a:t>
            </a:r>
            <a:endParaRPr lang="en-US" sz="1400" dirty="0">
              <a:latin typeface="Mongolian Baiti" panose="03000500000000000000" pitchFamily="66" charset="0"/>
              <a:cs typeface="Mongolian Baiti" panose="03000500000000000000" pitchFamily="66" charset="0"/>
            </a:endParaRPr>
          </a:p>
        </p:txBody>
      </p:sp>
      <p:sp>
        <p:nvSpPr>
          <p:cNvPr id="8" name="Google Shape;261;p38">
            <a:extLst>
              <a:ext uri="{FF2B5EF4-FFF2-40B4-BE49-F238E27FC236}">
                <a16:creationId xmlns:a16="http://schemas.microsoft.com/office/drawing/2014/main" id="{706F1B3D-AAB1-4AA0-92E7-F052198D2B72}"/>
              </a:ext>
            </a:extLst>
          </p:cNvPr>
          <p:cNvSpPr txBox="1">
            <a:spLocks/>
          </p:cNvSpPr>
          <p:nvPr/>
        </p:nvSpPr>
        <p:spPr>
          <a:xfrm>
            <a:off x="674449" y="498117"/>
            <a:ext cx="10843100" cy="119567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Vidaloka"/>
              <a:buNone/>
              <a:defRPr sz="3000" b="0" i="0" u="none" strike="noStrike" cap="none">
                <a:solidFill>
                  <a:schemeClr val="dk1"/>
                </a:solidFill>
                <a:latin typeface="Vidaloka"/>
                <a:ea typeface="Vidaloka"/>
                <a:cs typeface="Vidaloka"/>
                <a:sym typeface="Vidaloka"/>
              </a:defRPr>
            </a:lvl1pPr>
            <a:lvl2pPr marR="0" lvl="1"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2pPr>
            <a:lvl3pPr marR="0" lvl="2"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3pPr>
            <a:lvl4pPr marR="0" lvl="3"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4pPr>
            <a:lvl5pPr marR="0" lvl="4"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5pPr>
            <a:lvl6pPr marR="0" lvl="5"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6pPr>
            <a:lvl7pPr marR="0" lvl="6"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7pPr>
            <a:lvl8pPr marR="0" lvl="7"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8pPr>
            <a:lvl9pPr marR="0" lvl="8"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9pPr>
          </a:lstStyle>
          <a:p>
            <a:r>
              <a:rPr lang="en-US" sz="3200" i="1" dirty="0">
                <a:solidFill>
                  <a:srgbClr val="FF0000"/>
                </a:solidFill>
                <a:highlight>
                  <a:srgbClr val="FFFF00"/>
                </a:highlight>
              </a:rPr>
              <a:t>B. </a:t>
            </a:r>
            <a:r>
              <a:rPr lang="en-US" sz="3200" dirty="0">
                <a:highlight>
                  <a:srgbClr val="FFFF00"/>
                </a:highlight>
              </a:rPr>
              <a:t>Constraints and Variables, and Governing LP Equations (3)</a:t>
            </a:r>
            <a:endParaRPr lang="en-US" sz="3200" kern="0" dirty="0"/>
          </a:p>
        </p:txBody>
      </p:sp>
    </p:spTree>
    <p:extLst>
      <p:ext uri="{BB962C8B-B14F-4D97-AF65-F5344CB8AC3E}">
        <p14:creationId xmlns:p14="http://schemas.microsoft.com/office/powerpoint/2010/main" val="7967765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590551" y="1047749"/>
            <a:ext cx="11182350" cy="5657851"/>
          </a:xfrm>
          <a:prstGeom prst="rect">
            <a:avLst/>
          </a:prstGeom>
        </p:spPr>
        <p:txBody>
          <a:bodyPr spcFirstLastPara="1" wrap="square" lIns="121900" tIns="121900" rIns="121900" bIns="121900" anchor="t" anchorCtr="0">
            <a:noAutofit/>
          </a:bodyPr>
          <a:lstStyle/>
          <a:p>
            <a:r>
              <a:rPr lang="tr-TR" dirty="0"/>
              <a:t> </a:t>
            </a:r>
            <a:r>
              <a:rPr lang="tr-TR" sz="1600" dirty="0"/>
              <a:t>Oyun kuramsal kısıtlamalarının amacı kaybı en aza indirmektir. Denklem kısıtlamasında (27), P (V</a:t>
            </a:r>
            <a:r>
              <a:rPr lang="tr-TR" sz="1600" baseline="-25000" dirty="0"/>
              <a:t>i</a:t>
            </a:r>
            <a:r>
              <a:rPr lang="tr-TR" sz="1600" dirty="0"/>
              <a:t>) ve P (T</a:t>
            </a:r>
            <a:r>
              <a:rPr lang="tr-TR" sz="1600" baseline="-25000" dirty="0"/>
              <a:t>j </a:t>
            </a:r>
            <a:r>
              <a:rPr lang="tr-TR" sz="1600" dirty="0"/>
              <a:t>| V</a:t>
            </a:r>
            <a:r>
              <a:rPr lang="tr-TR" sz="1600" baseline="-25000" dirty="0"/>
              <a:t>ı</a:t>
            </a:r>
            <a:r>
              <a:rPr lang="tr-TR" sz="1600" dirty="0"/>
              <a:t>), sırasıyla güvenlik açığı olasılığı ve güvenlik açığı verilen koşullu tehdit olasılığıdır ve aşağıdaki gibidir:</a:t>
            </a:r>
            <a:endParaRPr lang="en-US" sz="1600" dirty="0"/>
          </a:p>
          <a:p>
            <a:r>
              <a:rPr lang="tr-TR" sz="1600" dirty="0"/>
              <a:t> </a:t>
            </a:r>
            <a:endParaRPr lang="en-US" sz="1600" dirty="0"/>
          </a:p>
          <a:p>
            <a:r>
              <a:rPr lang="tr-TR" sz="1600" dirty="0"/>
              <a:t>  P(V</a:t>
            </a:r>
            <a:r>
              <a:rPr lang="tr-TR" sz="1600" baseline="-25000" dirty="0"/>
              <a:t>i</a:t>
            </a:r>
            <a:r>
              <a:rPr lang="tr-TR" sz="1600" dirty="0"/>
              <a:t>) × P(T</a:t>
            </a:r>
            <a:r>
              <a:rPr lang="tr-TR" sz="1600" baseline="-25000" dirty="0"/>
              <a:t>j</a:t>
            </a:r>
            <a:r>
              <a:rPr lang="tr-TR" sz="1600" dirty="0"/>
              <a:t> | V</a:t>
            </a:r>
            <a:r>
              <a:rPr lang="tr-TR" sz="1600" baseline="-25000" dirty="0"/>
              <a:t>i</a:t>
            </a:r>
            <a:r>
              <a:rPr lang="tr-TR" sz="1600" dirty="0"/>
              <a:t>) × LCM</a:t>
            </a:r>
            <a:r>
              <a:rPr lang="tr-TR" sz="1600" baseline="-25000" dirty="0"/>
              <a:t>i,j</a:t>
            </a:r>
            <a:r>
              <a:rPr lang="tr-TR" sz="1600" dirty="0"/>
              <a:t> − LOSS &lt; 0; </a:t>
            </a:r>
            <a:r>
              <a:rPr lang="tr-TR" sz="1600" i="1" dirty="0"/>
              <a:t>i</a:t>
            </a:r>
            <a:r>
              <a:rPr lang="tr-TR" sz="1600" dirty="0"/>
              <a:t> = 1, ... ,10; </a:t>
            </a:r>
            <a:r>
              <a:rPr lang="tr-TR" sz="1600" i="1" dirty="0"/>
              <a:t>j</a:t>
            </a:r>
            <a:r>
              <a:rPr lang="tr-TR" sz="1600" dirty="0"/>
              <a:t> = 1,2                                                                     (27)                                                                </a:t>
            </a:r>
            <a:endParaRPr lang="en-US" sz="1600" dirty="0"/>
          </a:p>
          <a:p>
            <a:r>
              <a:rPr lang="tr-TR" sz="1600" dirty="0"/>
              <a:t> </a:t>
            </a:r>
            <a:endParaRPr lang="en-US" sz="1600" dirty="0"/>
          </a:p>
          <a:p>
            <a:r>
              <a:rPr lang="tr-TR" sz="1600" dirty="0"/>
              <a:t>LCM</a:t>
            </a:r>
            <a:r>
              <a:rPr lang="tr-TR" sz="1600" baseline="-25000" dirty="0"/>
              <a:t>i,j</a:t>
            </a:r>
            <a:r>
              <a:rPr lang="tr-TR" sz="1600" dirty="0"/>
              <a:t> odaklı oyun kuramsal 20 kısıtlaması için denklem (35.28)’den denklem (35.47)’ye dek verildi:</a:t>
            </a:r>
            <a:endParaRPr lang="en-US" sz="1600" dirty="0"/>
          </a:p>
          <a:p>
            <a:r>
              <a:rPr lang="tr-TR" sz="1200" dirty="0"/>
              <a:t>	</a:t>
            </a:r>
            <a:r>
              <a:rPr lang="en-US" sz="1200" dirty="0"/>
              <a:t>    </a:t>
            </a:r>
            <a:r>
              <a:rPr lang="tr-TR" sz="1200" dirty="0"/>
              <a:t>0.18141960 </a:t>
            </a:r>
            <a:r>
              <a:rPr lang="fr-FR" sz="1200" dirty="0">
                <a:sym typeface="Symbol" panose="05050102010706020507" pitchFamily="18" charset="2"/>
              </a:rPr>
              <a:t></a:t>
            </a:r>
            <a:r>
              <a:rPr lang="tr-TR" sz="1200" dirty="0"/>
              <a:t> LCM</a:t>
            </a:r>
            <a:r>
              <a:rPr lang="tr-TR" sz="1200" baseline="-25000" dirty="0"/>
              <a:t>11 </a:t>
            </a:r>
            <a:r>
              <a:rPr lang="tr-TR" sz="1200" dirty="0"/>
              <a:t>– LOSS</a:t>
            </a:r>
            <a:r>
              <a:rPr lang="tr-TR" sz="1200" i="1" dirty="0"/>
              <a:t> </a:t>
            </a:r>
            <a:r>
              <a:rPr lang="tr-TR" sz="1200" dirty="0"/>
              <a:t>&lt; 0 	  (28)</a:t>
            </a:r>
            <a:endParaRPr lang="en-US" sz="1200" dirty="0"/>
          </a:p>
          <a:p>
            <a:r>
              <a:rPr lang="tr-TR" sz="1200" dirty="0"/>
              <a:t>	</a:t>
            </a:r>
            <a:r>
              <a:rPr lang="en-US" sz="1200" dirty="0"/>
              <a:t>0.03658040 </a:t>
            </a:r>
            <a:r>
              <a:rPr lang="fr-FR" sz="1200" dirty="0">
                <a:sym typeface="Symbol" panose="05050102010706020507" pitchFamily="18" charset="2"/>
              </a:rPr>
              <a:t></a:t>
            </a:r>
            <a:r>
              <a:rPr lang="en-US" sz="1200" dirty="0"/>
              <a:t> </a:t>
            </a:r>
            <a:r>
              <a:rPr lang="en-US" sz="1200" dirty="0" err="1"/>
              <a:t>LCM</a:t>
            </a:r>
            <a:r>
              <a:rPr lang="en-US" sz="1200" baseline="-25000" dirty="0" err="1"/>
              <a:t>12</a:t>
            </a:r>
            <a:r>
              <a:rPr lang="en-US" sz="1200" baseline="-25000" dirty="0"/>
              <a:t> </a:t>
            </a:r>
            <a:r>
              <a:rPr lang="en-US" sz="1200" dirty="0"/>
              <a:t>– LOSS &lt; 0 	(29)</a:t>
            </a:r>
          </a:p>
          <a:p>
            <a:r>
              <a:rPr lang="en-US" sz="1200" dirty="0"/>
              <a:t>	0.03508485 </a:t>
            </a:r>
            <a:r>
              <a:rPr lang="fr-FR" sz="1200" dirty="0">
                <a:sym typeface="Symbol" panose="05050102010706020507" pitchFamily="18" charset="2"/>
              </a:rPr>
              <a:t></a:t>
            </a:r>
            <a:r>
              <a:rPr lang="en-US" sz="1200" dirty="0"/>
              <a:t> </a:t>
            </a:r>
            <a:r>
              <a:rPr lang="en-US" sz="1200" dirty="0" err="1"/>
              <a:t>LCM</a:t>
            </a:r>
            <a:r>
              <a:rPr lang="en-US" sz="1200" baseline="-25000" dirty="0" err="1"/>
              <a:t>21</a:t>
            </a:r>
            <a:r>
              <a:rPr lang="en-US" sz="1200" baseline="-25000" dirty="0"/>
              <a:t> </a:t>
            </a:r>
            <a:r>
              <a:rPr lang="en-US" sz="1200" dirty="0"/>
              <a:t>– LOSS</a:t>
            </a:r>
            <a:r>
              <a:rPr lang="en-US" sz="1200" i="1" dirty="0"/>
              <a:t> </a:t>
            </a:r>
            <a:r>
              <a:rPr lang="en-US" sz="1200" dirty="0"/>
              <a:t>&lt; 0	(30) </a:t>
            </a:r>
          </a:p>
          <a:p>
            <a:r>
              <a:rPr lang="en-US" sz="1200" dirty="0"/>
              <a:t>	0.01021515 </a:t>
            </a:r>
            <a:r>
              <a:rPr lang="fr-FR" sz="1200" dirty="0">
                <a:sym typeface="Symbol" panose="05050102010706020507" pitchFamily="18" charset="2"/>
              </a:rPr>
              <a:t></a:t>
            </a:r>
            <a:r>
              <a:rPr lang="en-US" sz="1200" dirty="0"/>
              <a:t> </a:t>
            </a:r>
            <a:r>
              <a:rPr lang="en-US" sz="1200" dirty="0" err="1"/>
              <a:t>LCM</a:t>
            </a:r>
            <a:r>
              <a:rPr lang="en-US" sz="1200" baseline="-25000" dirty="0" err="1"/>
              <a:t>22</a:t>
            </a:r>
            <a:r>
              <a:rPr lang="en-US" sz="1200" baseline="-25000" dirty="0"/>
              <a:t> </a:t>
            </a:r>
            <a:r>
              <a:rPr lang="en-US" sz="1200" dirty="0"/>
              <a:t>–</a:t>
            </a:r>
            <a:r>
              <a:rPr lang="en-US" sz="1200" i="1" dirty="0"/>
              <a:t> </a:t>
            </a:r>
            <a:r>
              <a:rPr lang="en-US" sz="1200" dirty="0"/>
              <a:t>LOSS</a:t>
            </a:r>
            <a:r>
              <a:rPr lang="en-US" sz="1200" i="1" dirty="0"/>
              <a:t> </a:t>
            </a:r>
            <a:r>
              <a:rPr lang="en-US" sz="1200" dirty="0"/>
              <a:t>&lt; 0 	(31)</a:t>
            </a:r>
          </a:p>
          <a:p>
            <a:r>
              <a:rPr lang="en-US" sz="1200" dirty="0"/>
              <a:t>	0.00706024 </a:t>
            </a:r>
            <a:r>
              <a:rPr lang="fr-FR" sz="1200" dirty="0">
                <a:sym typeface="Symbol" panose="05050102010706020507" pitchFamily="18" charset="2"/>
              </a:rPr>
              <a:t></a:t>
            </a:r>
            <a:r>
              <a:rPr lang="en-US" sz="1200" dirty="0"/>
              <a:t> </a:t>
            </a:r>
            <a:r>
              <a:rPr lang="en-US" sz="1200" dirty="0" err="1"/>
              <a:t>LCM</a:t>
            </a:r>
            <a:r>
              <a:rPr lang="en-US" sz="1200" baseline="-25000" dirty="0" err="1"/>
              <a:t>31</a:t>
            </a:r>
            <a:r>
              <a:rPr lang="en-US" sz="1200" baseline="-25000" dirty="0"/>
              <a:t> </a:t>
            </a:r>
            <a:r>
              <a:rPr lang="en-US" sz="1200" dirty="0"/>
              <a:t>– LOSS</a:t>
            </a:r>
            <a:r>
              <a:rPr lang="en-US" sz="1200" i="1" dirty="0"/>
              <a:t> </a:t>
            </a:r>
            <a:r>
              <a:rPr lang="en-US" sz="1200" dirty="0"/>
              <a:t>&lt; 0 	(32)</a:t>
            </a:r>
          </a:p>
          <a:p>
            <a:r>
              <a:rPr lang="en-US" sz="1200" dirty="0"/>
              <a:t>	0.00003976 </a:t>
            </a:r>
            <a:r>
              <a:rPr lang="fr-FR" sz="1200" dirty="0">
                <a:sym typeface="Symbol" panose="05050102010706020507" pitchFamily="18" charset="2"/>
              </a:rPr>
              <a:t></a:t>
            </a:r>
            <a:r>
              <a:rPr lang="en-US" sz="1200" dirty="0"/>
              <a:t> </a:t>
            </a:r>
            <a:r>
              <a:rPr lang="en-US" sz="1200" dirty="0" err="1"/>
              <a:t>LCM</a:t>
            </a:r>
            <a:r>
              <a:rPr lang="en-US" sz="1200" baseline="-25000" dirty="0" err="1"/>
              <a:t>32</a:t>
            </a:r>
            <a:r>
              <a:rPr lang="en-US" sz="1200" baseline="-25000" dirty="0"/>
              <a:t> </a:t>
            </a:r>
            <a:r>
              <a:rPr lang="en-US" sz="1200" dirty="0"/>
              <a:t>– LOSS &lt; 0 	(33)</a:t>
            </a:r>
          </a:p>
          <a:p>
            <a:r>
              <a:rPr lang="en-US" sz="1200" dirty="0"/>
              <a:t>	0.00375375 </a:t>
            </a:r>
            <a:r>
              <a:rPr lang="fr-FR" sz="1200" dirty="0">
                <a:sym typeface="Symbol" panose="05050102010706020507" pitchFamily="18" charset="2"/>
              </a:rPr>
              <a:t></a:t>
            </a:r>
            <a:r>
              <a:rPr lang="en-US" sz="1200" dirty="0"/>
              <a:t> </a:t>
            </a:r>
            <a:r>
              <a:rPr lang="en-US" sz="1200" dirty="0" err="1"/>
              <a:t>LCM</a:t>
            </a:r>
            <a:r>
              <a:rPr lang="en-US" sz="1200" baseline="-25000" dirty="0" err="1"/>
              <a:t>41</a:t>
            </a:r>
            <a:r>
              <a:rPr lang="en-US" sz="1200" baseline="-25000" dirty="0"/>
              <a:t> </a:t>
            </a:r>
            <a:r>
              <a:rPr lang="en-US" sz="1200" dirty="0"/>
              <a:t>– LOSS</a:t>
            </a:r>
            <a:r>
              <a:rPr lang="en-US" sz="1200" i="1" dirty="0"/>
              <a:t> </a:t>
            </a:r>
            <a:r>
              <a:rPr lang="en-US" sz="1200" dirty="0"/>
              <a:t>&lt; 0 	(34) </a:t>
            </a:r>
          </a:p>
          <a:p>
            <a:r>
              <a:rPr lang="en-US" sz="1200" dirty="0"/>
              <a:t>	0.00874625 </a:t>
            </a:r>
            <a:r>
              <a:rPr lang="fr-FR" sz="1200" dirty="0">
                <a:sym typeface="Symbol" panose="05050102010706020507" pitchFamily="18" charset="2"/>
              </a:rPr>
              <a:t></a:t>
            </a:r>
            <a:r>
              <a:rPr lang="en-US" sz="1200" dirty="0"/>
              <a:t> </a:t>
            </a:r>
            <a:r>
              <a:rPr lang="en-US" sz="1200" dirty="0" err="1"/>
              <a:t>LCM</a:t>
            </a:r>
            <a:r>
              <a:rPr lang="en-US" sz="1200" baseline="-25000" dirty="0" err="1"/>
              <a:t>42</a:t>
            </a:r>
            <a:r>
              <a:rPr lang="en-US" sz="1200" baseline="-25000" dirty="0"/>
              <a:t> </a:t>
            </a:r>
            <a:r>
              <a:rPr lang="en-US" sz="1200" dirty="0"/>
              <a:t>– LOSS</a:t>
            </a:r>
            <a:r>
              <a:rPr lang="en-US" sz="1200" i="1" dirty="0"/>
              <a:t> </a:t>
            </a:r>
            <a:r>
              <a:rPr lang="en-US" sz="1200" dirty="0"/>
              <a:t>&lt; 0	(35) </a:t>
            </a:r>
          </a:p>
          <a:p>
            <a:r>
              <a:rPr lang="en-US" sz="1200" dirty="0"/>
              <a:t>	0.28869096 </a:t>
            </a:r>
            <a:r>
              <a:rPr lang="fr-FR" sz="1200" dirty="0">
                <a:sym typeface="Symbol" panose="05050102010706020507" pitchFamily="18" charset="2"/>
              </a:rPr>
              <a:t></a:t>
            </a:r>
            <a:r>
              <a:rPr lang="en-US" sz="1200" dirty="0"/>
              <a:t> </a:t>
            </a:r>
            <a:r>
              <a:rPr lang="en-US" sz="1200" dirty="0" err="1"/>
              <a:t>LCM</a:t>
            </a:r>
            <a:r>
              <a:rPr lang="en-US" sz="1200" baseline="-25000" dirty="0" err="1"/>
              <a:t>51</a:t>
            </a:r>
            <a:r>
              <a:rPr lang="en-US" sz="1200" baseline="-25000" dirty="0"/>
              <a:t> </a:t>
            </a:r>
            <a:r>
              <a:rPr lang="en-US" sz="1200" dirty="0"/>
              <a:t>– LOSS</a:t>
            </a:r>
            <a:r>
              <a:rPr lang="en-US" sz="1200" i="1" dirty="0"/>
              <a:t> </a:t>
            </a:r>
            <a:r>
              <a:rPr lang="en-US" sz="1200" dirty="0"/>
              <a:t>&lt; 0 	(36) </a:t>
            </a:r>
          </a:p>
          <a:p>
            <a:r>
              <a:rPr lang="en-US" sz="1200" dirty="0"/>
              <a:t>	0.00150904 </a:t>
            </a:r>
            <a:r>
              <a:rPr lang="fr-FR" sz="1200" dirty="0">
                <a:sym typeface="Symbol" panose="05050102010706020507" pitchFamily="18" charset="2"/>
              </a:rPr>
              <a:t></a:t>
            </a:r>
            <a:r>
              <a:rPr lang="en-US" sz="1200" dirty="0"/>
              <a:t> </a:t>
            </a:r>
            <a:r>
              <a:rPr lang="en-US" sz="1200" dirty="0" err="1"/>
              <a:t>LCM</a:t>
            </a:r>
            <a:r>
              <a:rPr lang="en-US" sz="1200" baseline="-25000" dirty="0" err="1"/>
              <a:t>52</a:t>
            </a:r>
            <a:r>
              <a:rPr lang="en-US" sz="1200" baseline="-25000" dirty="0"/>
              <a:t> </a:t>
            </a:r>
            <a:r>
              <a:rPr lang="en-US" sz="1200" dirty="0"/>
              <a:t>– LOS</a:t>
            </a:r>
            <a:r>
              <a:rPr lang="en-US" sz="1200" i="1" dirty="0"/>
              <a:t>S </a:t>
            </a:r>
            <a:r>
              <a:rPr lang="en-US" sz="1200" dirty="0"/>
              <a:t>&lt; 0 	(37) </a:t>
            </a:r>
          </a:p>
          <a:p>
            <a:r>
              <a:rPr lang="en-US" sz="1200" dirty="0"/>
              <a:t>	0.21235830 </a:t>
            </a:r>
            <a:r>
              <a:rPr lang="fr-FR" sz="1200" dirty="0">
                <a:sym typeface="Symbol" panose="05050102010706020507" pitchFamily="18" charset="2"/>
              </a:rPr>
              <a:t></a:t>
            </a:r>
            <a:r>
              <a:rPr lang="en-US" sz="1200" dirty="0"/>
              <a:t> </a:t>
            </a:r>
            <a:r>
              <a:rPr lang="en-US" sz="1200" dirty="0" err="1"/>
              <a:t>LCM</a:t>
            </a:r>
            <a:r>
              <a:rPr lang="en-US" sz="1200" baseline="-25000" dirty="0" err="1"/>
              <a:t>61</a:t>
            </a:r>
            <a:r>
              <a:rPr lang="en-US" sz="1200" baseline="-25000" dirty="0"/>
              <a:t> </a:t>
            </a:r>
            <a:r>
              <a:rPr lang="en-US" sz="1200" dirty="0"/>
              <a:t>– LOSS</a:t>
            </a:r>
            <a:r>
              <a:rPr lang="en-US" sz="1200" i="1" dirty="0"/>
              <a:t> </a:t>
            </a:r>
            <a:r>
              <a:rPr lang="en-US" sz="1200" dirty="0"/>
              <a:t>&lt; 0 	(38) </a:t>
            </a:r>
          </a:p>
          <a:p>
            <a:r>
              <a:rPr lang="en-US" sz="1200" dirty="0"/>
              <a:t>	0.00954170 </a:t>
            </a:r>
            <a:r>
              <a:rPr lang="fr-FR" sz="1200" dirty="0">
                <a:sym typeface="Symbol" panose="05050102010706020507" pitchFamily="18" charset="2"/>
              </a:rPr>
              <a:t></a:t>
            </a:r>
            <a:r>
              <a:rPr lang="en-US" sz="1200" dirty="0"/>
              <a:t> </a:t>
            </a:r>
            <a:r>
              <a:rPr lang="en-US" sz="1200" dirty="0" err="1"/>
              <a:t>LCM</a:t>
            </a:r>
            <a:r>
              <a:rPr lang="en-US" sz="1200" baseline="-25000" dirty="0" err="1"/>
              <a:t>62</a:t>
            </a:r>
            <a:r>
              <a:rPr lang="en-US" sz="1200" baseline="-25000" dirty="0"/>
              <a:t> </a:t>
            </a:r>
            <a:r>
              <a:rPr lang="en-US" sz="1200" dirty="0"/>
              <a:t>– LOSS &lt; 0 	(39) </a:t>
            </a:r>
          </a:p>
          <a:p>
            <a:r>
              <a:rPr lang="en-US" sz="1200" dirty="0"/>
              <a:t>	0.08186191 </a:t>
            </a:r>
            <a:r>
              <a:rPr lang="fr-FR" sz="1200" dirty="0">
                <a:sym typeface="Symbol" panose="05050102010706020507" pitchFamily="18" charset="2"/>
              </a:rPr>
              <a:t></a:t>
            </a:r>
            <a:r>
              <a:rPr lang="en-US" sz="1200" dirty="0"/>
              <a:t> </a:t>
            </a:r>
            <a:r>
              <a:rPr lang="en-US" sz="1200" dirty="0" err="1"/>
              <a:t>LCM</a:t>
            </a:r>
            <a:r>
              <a:rPr lang="en-US" sz="1200" baseline="-25000" dirty="0" err="1"/>
              <a:t>71</a:t>
            </a:r>
            <a:r>
              <a:rPr lang="en-US" sz="1200" baseline="-25000" dirty="0"/>
              <a:t> </a:t>
            </a:r>
            <a:r>
              <a:rPr lang="en-US" sz="1200" dirty="0"/>
              <a:t>–</a:t>
            </a:r>
            <a:r>
              <a:rPr lang="en-US" sz="1200" i="1" dirty="0"/>
              <a:t> </a:t>
            </a:r>
            <a:r>
              <a:rPr lang="en-US" sz="1200" dirty="0"/>
              <a:t>LOSS &lt; 0	(40)</a:t>
            </a:r>
          </a:p>
          <a:p>
            <a:r>
              <a:rPr lang="en-US" sz="1200" dirty="0"/>
              <a:t>	0.00023809 </a:t>
            </a:r>
            <a:r>
              <a:rPr lang="fr-FR" sz="1200" dirty="0">
                <a:sym typeface="Symbol" panose="05050102010706020507" pitchFamily="18" charset="2"/>
              </a:rPr>
              <a:t></a:t>
            </a:r>
            <a:r>
              <a:rPr lang="en-US" sz="1200" dirty="0"/>
              <a:t> </a:t>
            </a:r>
            <a:r>
              <a:rPr lang="en-US" sz="1200" dirty="0" err="1"/>
              <a:t>LCM</a:t>
            </a:r>
            <a:r>
              <a:rPr lang="en-US" sz="1200" baseline="-25000" dirty="0" err="1"/>
              <a:t>72</a:t>
            </a:r>
            <a:r>
              <a:rPr lang="en-US" sz="1200" baseline="-25000" dirty="0"/>
              <a:t> </a:t>
            </a:r>
            <a:r>
              <a:rPr lang="en-US" sz="1200" dirty="0"/>
              <a:t>– LOSS &lt; 0	(41)</a:t>
            </a:r>
          </a:p>
          <a:p>
            <a:r>
              <a:rPr lang="en-US" sz="1200" dirty="0"/>
              <a:t>	0.01322541 </a:t>
            </a:r>
            <a:r>
              <a:rPr lang="fr-FR" sz="1200" dirty="0">
                <a:sym typeface="Symbol" panose="05050102010706020507" pitchFamily="18" charset="2"/>
              </a:rPr>
              <a:t></a:t>
            </a:r>
            <a:r>
              <a:rPr lang="en-US" sz="1200" dirty="0"/>
              <a:t> </a:t>
            </a:r>
            <a:r>
              <a:rPr lang="en-US" sz="1200" dirty="0" err="1"/>
              <a:t>LCM</a:t>
            </a:r>
            <a:r>
              <a:rPr lang="en-US" sz="1200" baseline="-25000" dirty="0" err="1"/>
              <a:t>81</a:t>
            </a:r>
            <a:r>
              <a:rPr lang="en-US" sz="1200" baseline="-25000" dirty="0"/>
              <a:t> </a:t>
            </a:r>
            <a:r>
              <a:rPr lang="en-US" sz="1200" dirty="0"/>
              <a:t>– LOSS &lt; 0 	 (42)</a:t>
            </a:r>
          </a:p>
          <a:p>
            <a:r>
              <a:rPr lang="en-US" sz="1200" dirty="0"/>
              <a:t>	0.00507459 </a:t>
            </a:r>
            <a:r>
              <a:rPr lang="fr-FR" sz="1200" dirty="0">
                <a:sym typeface="Symbol" panose="05050102010706020507" pitchFamily="18" charset="2"/>
              </a:rPr>
              <a:t></a:t>
            </a:r>
            <a:r>
              <a:rPr lang="en-US" sz="1200" dirty="0"/>
              <a:t> </a:t>
            </a:r>
            <a:r>
              <a:rPr lang="en-US" sz="1200" dirty="0" err="1"/>
              <a:t>LCM</a:t>
            </a:r>
            <a:r>
              <a:rPr lang="en-US" sz="1200" baseline="-25000" dirty="0" err="1"/>
              <a:t>82</a:t>
            </a:r>
            <a:r>
              <a:rPr lang="en-US" sz="1200" baseline="-25000" dirty="0"/>
              <a:t> </a:t>
            </a:r>
            <a:r>
              <a:rPr lang="en-US" sz="1200" dirty="0"/>
              <a:t>– LOSS &lt; 0 	 (43)</a:t>
            </a:r>
          </a:p>
          <a:p>
            <a:r>
              <a:rPr lang="en-US" sz="1200" dirty="0"/>
              <a:t>	0.08342112 </a:t>
            </a:r>
            <a:r>
              <a:rPr lang="fr-FR" sz="1200" dirty="0">
                <a:sym typeface="Symbol" panose="05050102010706020507" pitchFamily="18" charset="2"/>
              </a:rPr>
              <a:t></a:t>
            </a:r>
            <a:r>
              <a:rPr lang="en-US" sz="1200" dirty="0"/>
              <a:t> </a:t>
            </a:r>
            <a:r>
              <a:rPr lang="en-US" sz="1200" dirty="0" err="1"/>
              <a:t>LCM</a:t>
            </a:r>
            <a:r>
              <a:rPr lang="en-US" sz="1200" baseline="-25000" dirty="0" err="1"/>
              <a:t>91</a:t>
            </a:r>
            <a:r>
              <a:rPr lang="en-US" sz="1200" baseline="-25000" dirty="0"/>
              <a:t> </a:t>
            </a:r>
            <a:r>
              <a:rPr lang="en-US" sz="1200" dirty="0"/>
              <a:t>– LOSS &lt; 0 	(44) </a:t>
            </a:r>
          </a:p>
          <a:p>
            <a:r>
              <a:rPr lang="en-US" sz="1200" dirty="0"/>
              <a:t>	0.00697888 </a:t>
            </a:r>
            <a:r>
              <a:rPr lang="fr-FR" sz="1200" dirty="0">
                <a:sym typeface="Symbol" panose="05050102010706020507" pitchFamily="18" charset="2"/>
              </a:rPr>
              <a:t></a:t>
            </a:r>
            <a:r>
              <a:rPr lang="en-US" sz="1200" dirty="0"/>
              <a:t> </a:t>
            </a:r>
            <a:r>
              <a:rPr lang="en-US" sz="1200" dirty="0" err="1"/>
              <a:t>LCM</a:t>
            </a:r>
            <a:r>
              <a:rPr lang="en-US" sz="1200" baseline="-25000" dirty="0" err="1"/>
              <a:t>92</a:t>
            </a:r>
            <a:r>
              <a:rPr lang="en-US" sz="1200" baseline="-25000" dirty="0"/>
              <a:t> </a:t>
            </a:r>
            <a:r>
              <a:rPr lang="en-US" sz="1200" dirty="0"/>
              <a:t>– LOSS &lt; 0	(45) </a:t>
            </a:r>
          </a:p>
          <a:p>
            <a:r>
              <a:rPr lang="en-US" sz="1200" dirty="0"/>
              <a:t>	0.00180056 </a:t>
            </a:r>
            <a:r>
              <a:rPr lang="fr-FR" sz="1200" dirty="0">
                <a:sym typeface="Symbol" panose="05050102010706020507" pitchFamily="18" charset="2"/>
              </a:rPr>
              <a:t></a:t>
            </a:r>
            <a:r>
              <a:rPr lang="en-US" sz="1200" dirty="0"/>
              <a:t> </a:t>
            </a:r>
            <a:r>
              <a:rPr lang="en-US" sz="1200" dirty="0" err="1"/>
              <a:t>LCM</a:t>
            </a:r>
            <a:r>
              <a:rPr lang="en-US" sz="1200" baseline="-25000" dirty="0" err="1"/>
              <a:t>10,1</a:t>
            </a:r>
            <a:r>
              <a:rPr lang="en-US" sz="1200" baseline="-25000" dirty="0"/>
              <a:t> </a:t>
            </a:r>
            <a:r>
              <a:rPr lang="en-US" sz="1200" dirty="0"/>
              <a:t>– LOSS &lt; 0	(46)</a:t>
            </a:r>
          </a:p>
          <a:p>
            <a:r>
              <a:rPr lang="en-US" sz="1200" dirty="0"/>
              <a:t>	0.01239944 </a:t>
            </a:r>
            <a:r>
              <a:rPr lang="fr-FR" sz="1200" dirty="0">
                <a:sym typeface="Symbol" panose="05050102010706020507" pitchFamily="18" charset="2"/>
              </a:rPr>
              <a:t></a:t>
            </a:r>
            <a:r>
              <a:rPr lang="en-US" sz="1200" dirty="0"/>
              <a:t> </a:t>
            </a:r>
            <a:r>
              <a:rPr lang="en-US" sz="1200" dirty="0" err="1"/>
              <a:t>LCM</a:t>
            </a:r>
            <a:r>
              <a:rPr lang="en-US" sz="1200" baseline="-25000" dirty="0" err="1"/>
              <a:t>10,2</a:t>
            </a:r>
            <a:r>
              <a:rPr lang="en-US" sz="1200" baseline="-25000" dirty="0"/>
              <a:t> </a:t>
            </a:r>
            <a:r>
              <a:rPr lang="en-US" sz="1200" dirty="0"/>
              <a:t>– LOSS &lt; 0 	(47)</a:t>
            </a:r>
          </a:p>
          <a:p>
            <a:r>
              <a:rPr lang="en-US" sz="1200" dirty="0"/>
              <a:t>                                                         LOSS &gt;0	 (48)</a:t>
            </a:r>
          </a:p>
          <a:p>
            <a:pPr marL="0" indent="0" algn="just"/>
            <a:endParaRPr lang="tr-TR" sz="2400" dirty="0">
              <a:latin typeface="Mongolian Baiti" panose="03000500000000000000" pitchFamily="66" charset="0"/>
              <a:cs typeface="Mongolian Baiti" panose="03000500000000000000" pitchFamily="66" charset="0"/>
            </a:endParaRPr>
          </a:p>
        </p:txBody>
      </p:sp>
      <p:sp>
        <p:nvSpPr>
          <p:cNvPr id="8" name="Google Shape;261;p38">
            <a:extLst>
              <a:ext uri="{FF2B5EF4-FFF2-40B4-BE49-F238E27FC236}">
                <a16:creationId xmlns:a16="http://schemas.microsoft.com/office/drawing/2014/main" id="{4274D8BD-71B0-4D83-818F-429798286D0E}"/>
              </a:ext>
            </a:extLst>
          </p:cNvPr>
          <p:cNvSpPr txBox="1">
            <a:spLocks/>
          </p:cNvSpPr>
          <p:nvPr/>
        </p:nvSpPr>
        <p:spPr>
          <a:xfrm>
            <a:off x="304801" y="356611"/>
            <a:ext cx="11696700" cy="691139"/>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Vidaloka"/>
              <a:buNone/>
              <a:defRPr sz="3000" b="0" i="0" u="none" strike="noStrike" cap="none">
                <a:solidFill>
                  <a:schemeClr val="dk1"/>
                </a:solidFill>
                <a:latin typeface="Vidaloka"/>
                <a:ea typeface="Vidaloka"/>
                <a:cs typeface="Vidaloka"/>
                <a:sym typeface="Vidaloka"/>
              </a:defRPr>
            </a:lvl1pPr>
            <a:lvl2pPr marR="0" lvl="1"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2pPr>
            <a:lvl3pPr marR="0" lvl="2"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3pPr>
            <a:lvl4pPr marR="0" lvl="3"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4pPr>
            <a:lvl5pPr marR="0" lvl="4"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5pPr>
            <a:lvl6pPr marR="0" lvl="5"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6pPr>
            <a:lvl7pPr marR="0" lvl="6"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7pPr>
            <a:lvl8pPr marR="0" lvl="7"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8pPr>
            <a:lvl9pPr marR="0" lvl="8"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9pPr>
          </a:lstStyle>
          <a:p>
            <a:r>
              <a:rPr lang="en-US" sz="3200" b="1" dirty="0">
                <a:solidFill>
                  <a:srgbClr val="FF0000"/>
                </a:solidFill>
                <a:highlight>
                  <a:srgbClr val="FFFF00"/>
                </a:highlight>
              </a:rPr>
              <a:t>B.  </a:t>
            </a:r>
            <a:r>
              <a:rPr lang="tr-TR" sz="3200" dirty="0">
                <a:highlight>
                  <a:srgbClr val="FFFF00"/>
                </a:highlight>
              </a:rPr>
              <a:t>Kısıtlamalar, Değişkenler ve LP Eşitsizlik Denklemlerini Yönetme</a:t>
            </a:r>
            <a:r>
              <a:rPr lang="en-US" sz="3200" dirty="0">
                <a:highlight>
                  <a:srgbClr val="FFFF00"/>
                </a:highlight>
              </a:rPr>
              <a:t> (3)</a:t>
            </a:r>
            <a:r>
              <a:rPr lang="tr-TR" sz="3200" dirty="0">
                <a:highlight>
                  <a:srgbClr val="FFFF00"/>
                </a:highlight>
              </a:rPr>
              <a:t> </a:t>
            </a:r>
            <a:endParaRPr lang="en-US" sz="3200" kern="0" dirty="0">
              <a:highlight>
                <a:srgbClr val="FFFF00"/>
              </a:highlight>
            </a:endParaRPr>
          </a:p>
        </p:txBody>
      </p:sp>
    </p:spTree>
    <p:extLst>
      <p:ext uri="{BB962C8B-B14F-4D97-AF65-F5344CB8AC3E}">
        <p14:creationId xmlns:p14="http://schemas.microsoft.com/office/powerpoint/2010/main" val="13437087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0" y="1162050"/>
            <a:ext cx="12192000" cy="5353050"/>
          </a:xfrm>
          <a:prstGeom prst="rect">
            <a:avLst/>
          </a:prstGeom>
        </p:spPr>
        <p:txBody>
          <a:bodyPr spcFirstLastPara="1" wrap="square" lIns="121900" tIns="121900" rIns="121900" bIns="121900" anchor="t" anchorCtr="0">
            <a:noAutofit/>
          </a:bodyPr>
          <a:lstStyle/>
          <a:p>
            <a:pPr algn="just" hangingPunct="0"/>
            <a:r>
              <a:rPr lang="en-US" sz="1600" dirty="0"/>
              <a:t>The additional two constraints are the non-negativity constraints for the LOSS &gt;0 variable and the constraint of Eq. (49) or (50) to mitigate the total risk from the current percentage to a certain desirable and acceptable percentage of a lesser value: </a:t>
            </a:r>
          </a:p>
          <a:p>
            <a:pPr algn="just" hangingPunct="0"/>
            <a:r>
              <a:rPr lang="en-US" sz="1600" dirty="0"/>
              <a:t>The non-negativity of the 21</a:t>
            </a:r>
            <a:r>
              <a:rPr lang="en-US" sz="1600" baseline="30000" dirty="0"/>
              <a:t>st</a:t>
            </a:r>
            <a:r>
              <a:rPr lang="en-US" sz="1600" dirty="0"/>
              <a:t> variable, LOSS&gt;0, which is the 41</a:t>
            </a:r>
            <a:r>
              <a:rPr lang="en-US" sz="1600" baseline="30000" dirty="0"/>
              <a:t>st</a:t>
            </a:r>
            <a:r>
              <a:rPr lang="en-US" sz="1600" dirty="0"/>
              <a:t> constraint, is acceptable by default of non-negativity. </a:t>
            </a:r>
          </a:p>
          <a:p>
            <a:pPr algn="just" hangingPunct="0"/>
            <a:endParaRPr lang="en-US" sz="1600" dirty="0"/>
          </a:p>
          <a:p>
            <a:pPr algn="just" hangingPunct="0"/>
            <a:r>
              <a:rPr lang="en-US" sz="1600" dirty="0"/>
              <a:t>The 42</a:t>
            </a:r>
            <a:r>
              <a:rPr lang="en-US" sz="1600" baseline="30000" dirty="0"/>
              <a:t>nd</a:t>
            </a:r>
            <a:r>
              <a:rPr lang="en-US" sz="1600" dirty="0"/>
              <a:t> constraint instead is the sum of the optimized risks when the </a:t>
            </a:r>
            <a:r>
              <a:rPr lang="en-US" sz="1600" dirty="0" err="1"/>
              <a:t>OTRR</a:t>
            </a:r>
            <a:r>
              <a:rPr lang="en-US" sz="1600" dirty="0"/>
              <a:t> is the final constraint of Eq. (49) or (50) for </a:t>
            </a:r>
            <a:r>
              <a:rPr lang="en-US" sz="1600" dirty="0" err="1"/>
              <a:t>OTRR</a:t>
            </a:r>
            <a:r>
              <a:rPr lang="en-US" sz="1600" dirty="0"/>
              <a:t>≤ 0.2 and </a:t>
            </a:r>
            <a:r>
              <a:rPr lang="en-US" sz="1600" dirty="0" err="1"/>
              <a:t>OTRR</a:t>
            </a:r>
            <a:r>
              <a:rPr lang="en-US" sz="1600" dirty="0"/>
              <a:t>≤ 0.3, respectively. For all 42 constraints, i.e., </a:t>
            </a:r>
            <a:r>
              <a:rPr lang="en-US" sz="1600" dirty="0" err="1"/>
              <a:t>2n</a:t>
            </a:r>
            <a:r>
              <a:rPr lang="en-US" sz="1600" dirty="0"/>
              <a:t> + 2 = 2(20) + 2 = 42, and nonnegative LOSS &gt;0 to achieve a risk mitigation from 62.95% to 20% while reaching Eq. (49) for </a:t>
            </a:r>
            <a:r>
              <a:rPr lang="en-US" sz="1600" dirty="0" err="1"/>
              <a:t>OTRR</a:t>
            </a:r>
            <a:r>
              <a:rPr lang="en-US" sz="1600" dirty="0"/>
              <a:t> ≤0.2 and similarly </a:t>
            </a:r>
            <a:r>
              <a:rPr lang="en-US" sz="1600" dirty="0" err="1"/>
              <a:t>OTRR</a:t>
            </a:r>
            <a:r>
              <a:rPr lang="en-US" sz="1600" dirty="0"/>
              <a:t>≤ 30% from 62.95% while Eq. (50) for </a:t>
            </a:r>
            <a:r>
              <a:rPr lang="en-US" sz="1600" dirty="0" err="1"/>
              <a:t>OTRR</a:t>
            </a:r>
            <a:r>
              <a:rPr lang="en-US" sz="1600" dirty="0"/>
              <a:t>≤ 0.3 as follows:</a:t>
            </a:r>
          </a:p>
          <a:p>
            <a:pPr algn="l"/>
            <a:endParaRPr lang="en-US" sz="1800" dirty="0"/>
          </a:p>
          <a:p>
            <a:pPr algn="l"/>
            <a:r>
              <a:rPr lang="en-US" sz="1800" dirty="0" err="1"/>
              <a:t>OTRR</a:t>
            </a:r>
            <a:r>
              <a:rPr lang="en-US" sz="1800" dirty="0"/>
              <a:t> (Optimized Total Residual Risk) = 0.1814196 </a:t>
            </a:r>
            <a:r>
              <a:rPr lang="en-US" sz="1800" dirty="0">
                <a:sym typeface="Symbol" panose="05050102010706020507" pitchFamily="18" charset="2"/>
              </a:rPr>
              <a:t></a:t>
            </a:r>
            <a:r>
              <a:rPr lang="en-US" sz="1800" dirty="0"/>
              <a:t> </a:t>
            </a:r>
            <a:r>
              <a:rPr lang="en-US" sz="1800" dirty="0" err="1"/>
              <a:t>LCM</a:t>
            </a:r>
            <a:r>
              <a:rPr lang="en-US" sz="1800" baseline="-25000" dirty="0" err="1"/>
              <a:t>11</a:t>
            </a:r>
            <a:r>
              <a:rPr lang="en-US" sz="1800" baseline="-25000" dirty="0"/>
              <a:t> </a:t>
            </a:r>
            <a:r>
              <a:rPr lang="en-US" sz="1800" dirty="0"/>
              <a:t>+ 0.036580 </a:t>
            </a:r>
            <a:r>
              <a:rPr lang="en-US" sz="1800" dirty="0">
                <a:sym typeface="Symbol" panose="05050102010706020507" pitchFamily="18" charset="2"/>
              </a:rPr>
              <a:t></a:t>
            </a:r>
            <a:r>
              <a:rPr lang="en-US" sz="1800" dirty="0"/>
              <a:t> </a:t>
            </a:r>
            <a:r>
              <a:rPr lang="en-US" sz="1800" dirty="0" err="1"/>
              <a:t>LCM</a:t>
            </a:r>
            <a:r>
              <a:rPr lang="en-US" sz="1800" baseline="-25000" dirty="0" err="1"/>
              <a:t>12</a:t>
            </a:r>
            <a:r>
              <a:rPr lang="en-US" sz="1800" baseline="-25000" dirty="0"/>
              <a:t> </a:t>
            </a:r>
            <a:r>
              <a:rPr lang="en-US" sz="1800" dirty="0"/>
              <a:t>+ 0.03508485 </a:t>
            </a:r>
            <a:r>
              <a:rPr lang="en-US" sz="1800" dirty="0">
                <a:sym typeface="Symbol" panose="05050102010706020507" pitchFamily="18" charset="2"/>
              </a:rPr>
              <a:t></a:t>
            </a:r>
            <a:r>
              <a:rPr lang="en-US" sz="1800" dirty="0"/>
              <a:t> </a:t>
            </a:r>
            <a:r>
              <a:rPr lang="en-US" sz="1800" dirty="0" err="1"/>
              <a:t>LCM</a:t>
            </a:r>
            <a:r>
              <a:rPr lang="en-US" sz="1800" baseline="-25000" dirty="0" err="1"/>
              <a:t>21</a:t>
            </a:r>
            <a:r>
              <a:rPr lang="en-US" sz="1800" baseline="-25000" dirty="0"/>
              <a:t> </a:t>
            </a:r>
            <a:r>
              <a:rPr lang="en-US" sz="1800" dirty="0"/>
              <a:t>+ </a:t>
            </a:r>
            <a:br>
              <a:rPr lang="en-US" sz="1800" dirty="0"/>
            </a:br>
            <a:r>
              <a:rPr lang="en-US" sz="1800" dirty="0"/>
              <a:t>0.01021515 </a:t>
            </a:r>
            <a:r>
              <a:rPr lang="en-US" sz="1800" dirty="0">
                <a:sym typeface="Symbol" panose="05050102010706020507" pitchFamily="18" charset="2"/>
              </a:rPr>
              <a:t></a:t>
            </a:r>
            <a:r>
              <a:rPr lang="en-US" sz="1800" dirty="0"/>
              <a:t> </a:t>
            </a:r>
            <a:r>
              <a:rPr lang="en-US" sz="1800" dirty="0" err="1"/>
              <a:t>LCM</a:t>
            </a:r>
            <a:r>
              <a:rPr lang="en-US" sz="1800" baseline="-25000" dirty="0" err="1"/>
              <a:t>22</a:t>
            </a:r>
            <a:r>
              <a:rPr lang="en-US" sz="1800" baseline="-25000" dirty="0"/>
              <a:t> </a:t>
            </a:r>
            <a:r>
              <a:rPr lang="en-US" sz="1800" dirty="0"/>
              <a:t>+ 0.0070602 </a:t>
            </a:r>
            <a:r>
              <a:rPr lang="en-US" sz="1800" dirty="0">
                <a:sym typeface="Symbol" panose="05050102010706020507" pitchFamily="18" charset="2"/>
              </a:rPr>
              <a:t></a:t>
            </a:r>
            <a:r>
              <a:rPr lang="en-US" sz="1800" dirty="0"/>
              <a:t> </a:t>
            </a:r>
            <a:r>
              <a:rPr lang="en-US" sz="1800" dirty="0" err="1"/>
              <a:t>LCM</a:t>
            </a:r>
            <a:r>
              <a:rPr lang="en-US" sz="1800" baseline="-25000" dirty="0" err="1"/>
              <a:t>31</a:t>
            </a:r>
            <a:r>
              <a:rPr lang="en-US" sz="1800" baseline="-25000" dirty="0"/>
              <a:t> </a:t>
            </a:r>
            <a:r>
              <a:rPr lang="en-US" sz="1800" dirty="0"/>
              <a:t>+ 0.00003976 </a:t>
            </a:r>
            <a:r>
              <a:rPr lang="en-US" sz="1800" dirty="0">
                <a:sym typeface="Symbol" panose="05050102010706020507" pitchFamily="18" charset="2"/>
              </a:rPr>
              <a:t></a:t>
            </a:r>
            <a:r>
              <a:rPr lang="en-US" sz="1800" dirty="0"/>
              <a:t> </a:t>
            </a:r>
            <a:r>
              <a:rPr lang="en-US" sz="1800" dirty="0" err="1"/>
              <a:t>LCM</a:t>
            </a:r>
            <a:r>
              <a:rPr lang="en-US" sz="1800" baseline="-25000" dirty="0" err="1"/>
              <a:t>32</a:t>
            </a:r>
            <a:r>
              <a:rPr lang="en-US" sz="1800" baseline="-25000" dirty="0"/>
              <a:t> </a:t>
            </a:r>
            <a:r>
              <a:rPr lang="en-US" sz="1800" dirty="0"/>
              <a:t>+ 0.00375375 </a:t>
            </a:r>
            <a:r>
              <a:rPr lang="en-US" sz="1800" dirty="0">
                <a:sym typeface="Symbol" panose="05050102010706020507" pitchFamily="18" charset="2"/>
              </a:rPr>
              <a:t></a:t>
            </a:r>
            <a:r>
              <a:rPr lang="en-US" sz="1800" dirty="0"/>
              <a:t> </a:t>
            </a:r>
            <a:r>
              <a:rPr lang="en-US" sz="1800" dirty="0" err="1"/>
              <a:t>LCM</a:t>
            </a:r>
            <a:r>
              <a:rPr lang="en-US" sz="1800" baseline="-25000" dirty="0" err="1"/>
              <a:t>41</a:t>
            </a:r>
            <a:r>
              <a:rPr lang="en-US" sz="1800" baseline="-25000" dirty="0"/>
              <a:t> </a:t>
            </a:r>
            <a:r>
              <a:rPr lang="en-US" sz="1800" dirty="0"/>
              <a:t>+ 0.00874625 </a:t>
            </a:r>
            <a:r>
              <a:rPr lang="en-US" sz="1800" dirty="0">
                <a:sym typeface="Symbol" panose="05050102010706020507" pitchFamily="18" charset="2"/>
              </a:rPr>
              <a:t></a:t>
            </a:r>
            <a:r>
              <a:rPr lang="en-US" sz="1800" dirty="0"/>
              <a:t> </a:t>
            </a:r>
            <a:r>
              <a:rPr lang="en-US" sz="1800" dirty="0" err="1"/>
              <a:t>LCM</a:t>
            </a:r>
            <a:r>
              <a:rPr lang="en-US" sz="1800" baseline="-25000" dirty="0" err="1"/>
              <a:t>42</a:t>
            </a:r>
            <a:r>
              <a:rPr lang="en-US" sz="1800" baseline="-25000" dirty="0"/>
              <a:t> </a:t>
            </a:r>
            <a:r>
              <a:rPr lang="en-US" sz="1800" dirty="0"/>
              <a:t>+</a:t>
            </a:r>
            <a:r>
              <a:rPr lang="en-US" sz="1800" baseline="-25000" dirty="0"/>
              <a:t> </a:t>
            </a:r>
            <a:r>
              <a:rPr lang="en-US" sz="1800" dirty="0"/>
              <a:t>0.28869096 </a:t>
            </a:r>
            <a:r>
              <a:rPr lang="en-US" sz="1800" dirty="0">
                <a:sym typeface="Symbol" panose="05050102010706020507" pitchFamily="18" charset="2"/>
              </a:rPr>
              <a:t></a:t>
            </a:r>
            <a:r>
              <a:rPr lang="en-US" sz="1800" dirty="0"/>
              <a:t> </a:t>
            </a:r>
            <a:r>
              <a:rPr lang="en-US" sz="1800" dirty="0" err="1"/>
              <a:t>LCM</a:t>
            </a:r>
            <a:r>
              <a:rPr lang="en-US" sz="1800" baseline="-25000" dirty="0" err="1"/>
              <a:t>51</a:t>
            </a:r>
            <a:r>
              <a:rPr lang="en-US" sz="1800" baseline="-25000" dirty="0"/>
              <a:t> </a:t>
            </a:r>
            <a:r>
              <a:rPr lang="en-US" sz="1800" dirty="0"/>
              <a:t>+ 0.00150904 </a:t>
            </a:r>
            <a:r>
              <a:rPr lang="en-US" sz="1800" dirty="0">
                <a:sym typeface="Symbol" panose="05050102010706020507" pitchFamily="18" charset="2"/>
              </a:rPr>
              <a:t></a:t>
            </a:r>
            <a:r>
              <a:rPr lang="en-US" sz="1800" dirty="0"/>
              <a:t> </a:t>
            </a:r>
            <a:r>
              <a:rPr lang="en-US" sz="1800" dirty="0" err="1"/>
              <a:t>LCM</a:t>
            </a:r>
            <a:r>
              <a:rPr lang="en-US" sz="1800" baseline="-25000" dirty="0" err="1"/>
              <a:t>52</a:t>
            </a:r>
            <a:r>
              <a:rPr lang="en-US" sz="1800" baseline="-25000" dirty="0"/>
              <a:t> </a:t>
            </a:r>
            <a:r>
              <a:rPr lang="en-US" sz="1800" dirty="0"/>
              <a:t>+ 0.2123583 </a:t>
            </a:r>
            <a:r>
              <a:rPr lang="en-US" sz="1800" dirty="0">
                <a:sym typeface="Symbol" panose="05050102010706020507" pitchFamily="18" charset="2"/>
              </a:rPr>
              <a:t></a:t>
            </a:r>
            <a:r>
              <a:rPr lang="en-US" sz="1800" dirty="0"/>
              <a:t> </a:t>
            </a:r>
            <a:r>
              <a:rPr lang="en-US" sz="1800" dirty="0" err="1"/>
              <a:t>LCM</a:t>
            </a:r>
            <a:r>
              <a:rPr lang="en-US" sz="1800" baseline="-25000" dirty="0" err="1"/>
              <a:t>61</a:t>
            </a:r>
            <a:r>
              <a:rPr lang="en-US" sz="1800" baseline="-25000" dirty="0"/>
              <a:t> </a:t>
            </a:r>
            <a:r>
              <a:rPr lang="en-US" sz="1800" dirty="0"/>
              <a:t>+ 0.0095417 </a:t>
            </a:r>
            <a:r>
              <a:rPr lang="en-US" sz="1800" dirty="0">
                <a:sym typeface="Symbol" panose="05050102010706020507" pitchFamily="18" charset="2"/>
              </a:rPr>
              <a:t></a:t>
            </a:r>
            <a:r>
              <a:rPr lang="en-US" sz="1800" dirty="0"/>
              <a:t> </a:t>
            </a:r>
            <a:r>
              <a:rPr lang="en-US" sz="1800" dirty="0" err="1"/>
              <a:t>LCM</a:t>
            </a:r>
            <a:r>
              <a:rPr lang="en-US" sz="1800" baseline="-25000" dirty="0" err="1"/>
              <a:t>62</a:t>
            </a:r>
            <a:r>
              <a:rPr lang="en-US" sz="1800" baseline="-25000" dirty="0"/>
              <a:t> </a:t>
            </a:r>
            <a:r>
              <a:rPr lang="en-US" sz="1800" dirty="0"/>
              <a:t>+ 0.08186191 </a:t>
            </a:r>
            <a:r>
              <a:rPr lang="en-US" sz="1800" dirty="0">
                <a:sym typeface="Symbol" panose="05050102010706020507" pitchFamily="18" charset="2"/>
              </a:rPr>
              <a:t></a:t>
            </a:r>
            <a:r>
              <a:rPr lang="en-US" sz="1800" dirty="0"/>
              <a:t> </a:t>
            </a:r>
            <a:r>
              <a:rPr lang="en-US" sz="1800" dirty="0" err="1"/>
              <a:t>LCM</a:t>
            </a:r>
            <a:r>
              <a:rPr lang="en-US" sz="1800" baseline="-25000" dirty="0" err="1"/>
              <a:t>71</a:t>
            </a:r>
            <a:r>
              <a:rPr lang="en-US" sz="1800" baseline="-25000" dirty="0"/>
              <a:t> </a:t>
            </a:r>
            <a:r>
              <a:rPr lang="en-US" sz="1800" dirty="0"/>
              <a:t>+ 0.00023809 </a:t>
            </a:r>
            <a:r>
              <a:rPr lang="en-US" sz="1800" dirty="0">
                <a:sym typeface="Symbol" panose="05050102010706020507" pitchFamily="18" charset="2"/>
              </a:rPr>
              <a:t></a:t>
            </a:r>
            <a:r>
              <a:rPr lang="en-US" sz="1800" dirty="0"/>
              <a:t> </a:t>
            </a:r>
            <a:r>
              <a:rPr lang="en-US" sz="1800" dirty="0" err="1"/>
              <a:t>LCM</a:t>
            </a:r>
            <a:r>
              <a:rPr lang="en-US" sz="1800" baseline="-25000" dirty="0" err="1"/>
              <a:t>72</a:t>
            </a:r>
            <a:r>
              <a:rPr lang="en-US" sz="1800" baseline="-25000" dirty="0"/>
              <a:t> </a:t>
            </a:r>
            <a:r>
              <a:rPr lang="en-US" sz="1800" dirty="0"/>
              <a:t>+ 0.01322541</a:t>
            </a:r>
            <a:r>
              <a:rPr lang="en-US" sz="1800" baseline="-25000" dirty="0"/>
              <a:t> </a:t>
            </a:r>
            <a:r>
              <a:rPr lang="en-US" sz="1800" dirty="0">
                <a:sym typeface="Symbol" panose="05050102010706020507" pitchFamily="18" charset="2"/>
              </a:rPr>
              <a:t></a:t>
            </a:r>
            <a:r>
              <a:rPr lang="en-US" sz="1800" dirty="0"/>
              <a:t> </a:t>
            </a:r>
            <a:r>
              <a:rPr lang="en-US" sz="1800" dirty="0" err="1"/>
              <a:t>LCM</a:t>
            </a:r>
            <a:r>
              <a:rPr lang="en-US" sz="1800" baseline="-25000" dirty="0" err="1"/>
              <a:t>81</a:t>
            </a:r>
            <a:r>
              <a:rPr lang="en-US" sz="1800" baseline="-25000" dirty="0"/>
              <a:t> </a:t>
            </a:r>
            <a:r>
              <a:rPr lang="en-US" sz="1800" dirty="0"/>
              <a:t>+ 0.00507459 </a:t>
            </a:r>
            <a:r>
              <a:rPr lang="en-US" sz="1800" dirty="0">
                <a:sym typeface="Symbol" panose="05050102010706020507" pitchFamily="18" charset="2"/>
              </a:rPr>
              <a:t></a:t>
            </a:r>
            <a:r>
              <a:rPr lang="en-US" sz="1800" dirty="0"/>
              <a:t> </a:t>
            </a:r>
            <a:r>
              <a:rPr lang="en-US" sz="1800" dirty="0" err="1"/>
              <a:t>LCM</a:t>
            </a:r>
            <a:r>
              <a:rPr lang="en-US" sz="1800" baseline="-25000" dirty="0" err="1"/>
              <a:t>82</a:t>
            </a:r>
            <a:r>
              <a:rPr lang="en-US" sz="1800" baseline="-25000" dirty="0"/>
              <a:t> </a:t>
            </a:r>
            <a:r>
              <a:rPr lang="en-US" sz="1800" dirty="0"/>
              <a:t>+ 0.08342112 </a:t>
            </a:r>
            <a:r>
              <a:rPr lang="en-US" sz="1800" dirty="0">
                <a:sym typeface="Symbol" panose="05050102010706020507" pitchFamily="18" charset="2"/>
              </a:rPr>
              <a:t></a:t>
            </a:r>
            <a:r>
              <a:rPr lang="en-US" sz="1800" dirty="0"/>
              <a:t> </a:t>
            </a:r>
            <a:r>
              <a:rPr lang="en-US" sz="1800" dirty="0" err="1"/>
              <a:t>LCM</a:t>
            </a:r>
            <a:r>
              <a:rPr lang="en-US" sz="1800" baseline="-25000" dirty="0" err="1"/>
              <a:t>91</a:t>
            </a:r>
            <a:r>
              <a:rPr lang="en-US" sz="1800" baseline="-25000" dirty="0"/>
              <a:t> </a:t>
            </a:r>
            <a:r>
              <a:rPr lang="en-US" sz="1800" dirty="0"/>
              <a:t>+ 0.00697888 </a:t>
            </a:r>
            <a:r>
              <a:rPr lang="en-US" sz="1800" dirty="0">
                <a:sym typeface="Symbol" panose="05050102010706020507" pitchFamily="18" charset="2"/>
              </a:rPr>
              <a:t></a:t>
            </a:r>
            <a:r>
              <a:rPr lang="en-US" sz="1800" dirty="0"/>
              <a:t> </a:t>
            </a:r>
            <a:r>
              <a:rPr lang="en-US" sz="1800" dirty="0" err="1"/>
              <a:t>LCM</a:t>
            </a:r>
            <a:r>
              <a:rPr lang="en-US" sz="1800" baseline="-25000" dirty="0" err="1"/>
              <a:t>92</a:t>
            </a:r>
            <a:r>
              <a:rPr lang="en-US" sz="1800" baseline="-25000" dirty="0"/>
              <a:t> </a:t>
            </a:r>
            <a:r>
              <a:rPr lang="en-US" sz="1800" dirty="0"/>
              <a:t>+ 0.00180056</a:t>
            </a:r>
            <a:r>
              <a:rPr lang="en-US" sz="1800" baseline="-25000" dirty="0"/>
              <a:t> </a:t>
            </a:r>
            <a:r>
              <a:rPr lang="en-US" sz="1800" dirty="0">
                <a:sym typeface="Symbol" panose="05050102010706020507" pitchFamily="18" charset="2"/>
              </a:rPr>
              <a:t></a:t>
            </a:r>
            <a:r>
              <a:rPr lang="en-US" sz="1800" dirty="0"/>
              <a:t> </a:t>
            </a:r>
            <a:r>
              <a:rPr lang="en-US" sz="1800" dirty="0" err="1"/>
              <a:t>LCM</a:t>
            </a:r>
            <a:r>
              <a:rPr lang="en-US" sz="1800" baseline="-25000" dirty="0" err="1"/>
              <a:t>10,1</a:t>
            </a:r>
            <a:r>
              <a:rPr lang="en-US" sz="1800" baseline="-25000" dirty="0"/>
              <a:t> </a:t>
            </a:r>
            <a:r>
              <a:rPr lang="en-US" sz="1800" dirty="0"/>
              <a:t>+ 0.01239944 </a:t>
            </a:r>
            <a:r>
              <a:rPr lang="en-US" sz="1800" dirty="0">
                <a:sym typeface="Symbol" panose="05050102010706020507" pitchFamily="18" charset="2"/>
              </a:rPr>
              <a:t></a:t>
            </a:r>
            <a:r>
              <a:rPr lang="en-US" sz="1800" dirty="0"/>
              <a:t> </a:t>
            </a:r>
            <a:r>
              <a:rPr lang="en-US" sz="1800" dirty="0" err="1"/>
              <a:t>LCM</a:t>
            </a:r>
            <a:r>
              <a:rPr lang="en-US" sz="1800" baseline="-25000" dirty="0" err="1"/>
              <a:t>10,2</a:t>
            </a:r>
            <a:r>
              <a:rPr lang="en-US" sz="1800" dirty="0"/>
              <a:t> ≤ 0.2 	                                                                                                                            (49)</a:t>
            </a:r>
          </a:p>
          <a:p>
            <a:pPr algn="l"/>
            <a:endParaRPr lang="en-US" sz="1800" dirty="0"/>
          </a:p>
          <a:p>
            <a:pPr algn="l"/>
            <a:r>
              <a:rPr lang="en-US" sz="1800" dirty="0" err="1"/>
              <a:t>OTRR</a:t>
            </a:r>
            <a:r>
              <a:rPr lang="en-US" sz="1800" dirty="0"/>
              <a:t> (Optimized Total Residual Risk) = 0.1814196 </a:t>
            </a:r>
            <a:r>
              <a:rPr lang="en-US" sz="1800" dirty="0">
                <a:sym typeface="Symbol" panose="05050102010706020507" pitchFamily="18" charset="2"/>
              </a:rPr>
              <a:t></a:t>
            </a:r>
            <a:r>
              <a:rPr lang="en-US" sz="1800" dirty="0"/>
              <a:t> </a:t>
            </a:r>
            <a:r>
              <a:rPr lang="en-US" sz="1800" dirty="0" err="1"/>
              <a:t>LCM</a:t>
            </a:r>
            <a:r>
              <a:rPr lang="en-US" sz="1800" baseline="-25000" dirty="0" err="1"/>
              <a:t>11</a:t>
            </a:r>
            <a:r>
              <a:rPr lang="en-US" sz="1800" baseline="-25000" dirty="0"/>
              <a:t> </a:t>
            </a:r>
            <a:r>
              <a:rPr lang="en-US" sz="1800" dirty="0"/>
              <a:t>+ 0.036580 </a:t>
            </a:r>
            <a:r>
              <a:rPr lang="en-US" sz="1800" dirty="0">
                <a:sym typeface="Symbol" panose="05050102010706020507" pitchFamily="18" charset="2"/>
              </a:rPr>
              <a:t></a:t>
            </a:r>
            <a:r>
              <a:rPr lang="en-US" sz="1800" dirty="0"/>
              <a:t> </a:t>
            </a:r>
            <a:r>
              <a:rPr lang="en-US" sz="1800" dirty="0" err="1"/>
              <a:t>LCM</a:t>
            </a:r>
            <a:r>
              <a:rPr lang="en-US" sz="1800" baseline="-25000" dirty="0" err="1"/>
              <a:t>12</a:t>
            </a:r>
            <a:r>
              <a:rPr lang="en-US" sz="1800" baseline="-25000" dirty="0"/>
              <a:t> </a:t>
            </a:r>
            <a:r>
              <a:rPr lang="en-US" sz="1800" dirty="0"/>
              <a:t>+ 0.03508485 </a:t>
            </a:r>
            <a:r>
              <a:rPr lang="en-US" sz="1800" dirty="0">
                <a:sym typeface="Symbol" panose="05050102010706020507" pitchFamily="18" charset="2"/>
              </a:rPr>
              <a:t></a:t>
            </a:r>
            <a:r>
              <a:rPr lang="en-US" sz="1800" dirty="0"/>
              <a:t> </a:t>
            </a:r>
            <a:r>
              <a:rPr lang="en-US" sz="1800" dirty="0" err="1"/>
              <a:t>LCM</a:t>
            </a:r>
            <a:r>
              <a:rPr lang="en-US" sz="1800" baseline="-25000" dirty="0" err="1"/>
              <a:t>21</a:t>
            </a:r>
            <a:r>
              <a:rPr lang="en-US" sz="1800" baseline="-25000" dirty="0"/>
              <a:t> </a:t>
            </a:r>
            <a:r>
              <a:rPr lang="en-US" sz="1800" dirty="0"/>
              <a:t>+ 0.01021515 </a:t>
            </a:r>
            <a:r>
              <a:rPr lang="en-US" sz="1800" dirty="0">
                <a:sym typeface="Symbol" panose="05050102010706020507" pitchFamily="18" charset="2"/>
              </a:rPr>
              <a:t></a:t>
            </a:r>
            <a:r>
              <a:rPr lang="en-US" sz="1800" dirty="0"/>
              <a:t> </a:t>
            </a:r>
            <a:r>
              <a:rPr lang="en-US" sz="1800" dirty="0" err="1"/>
              <a:t>LCM</a:t>
            </a:r>
            <a:r>
              <a:rPr lang="en-US" sz="1800" baseline="-25000" dirty="0" err="1"/>
              <a:t>22</a:t>
            </a:r>
            <a:r>
              <a:rPr lang="en-US" sz="1800" baseline="-25000" dirty="0"/>
              <a:t> </a:t>
            </a:r>
            <a:r>
              <a:rPr lang="en-US" sz="1800" dirty="0"/>
              <a:t>+ 0.0070602 </a:t>
            </a:r>
            <a:r>
              <a:rPr lang="en-US" sz="1800" dirty="0">
                <a:sym typeface="Symbol" panose="05050102010706020507" pitchFamily="18" charset="2"/>
              </a:rPr>
              <a:t></a:t>
            </a:r>
            <a:r>
              <a:rPr lang="en-US" sz="1800" dirty="0"/>
              <a:t> </a:t>
            </a:r>
            <a:r>
              <a:rPr lang="en-US" sz="1800" dirty="0" err="1"/>
              <a:t>LCM</a:t>
            </a:r>
            <a:r>
              <a:rPr lang="en-US" sz="1800" baseline="-25000" dirty="0" err="1"/>
              <a:t>31</a:t>
            </a:r>
            <a:r>
              <a:rPr lang="en-US" sz="1800" baseline="-25000" dirty="0"/>
              <a:t> </a:t>
            </a:r>
            <a:r>
              <a:rPr lang="en-US" sz="1800" dirty="0"/>
              <a:t>+ 0.00003976 </a:t>
            </a:r>
            <a:r>
              <a:rPr lang="en-US" sz="1800" dirty="0">
                <a:sym typeface="Symbol" panose="05050102010706020507" pitchFamily="18" charset="2"/>
              </a:rPr>
              <a:t></a:t>
            </a:r>
            <a:r>
              <a:rPr lang="en-US" sz="1800" dirty="0"/>
              <a:t> </a:t>
            </a:r>
            <a:r>
              <a:rPr lang="en-US" sz="1800" dirty="0" err="1"/>
              <a:t>LCM</a:t>
            </a:r>
            <a:r>
              <a:rPr lang="en-US" sz="1800" baseline="-25000" dirty="0" err="1"/>
              <a:t>32</a:t>
            </a:r>
            <a:r>
              <a:rPr lang="en-US" sz="1800" baseline="-25000" dirty="0"/>
              <a:t> </a:t>
            </a:r>
            <a:r>
              <a:rPr lang="en-US" sz="1800" dirty="0"/>
              <a:t>+ 0.00375375 </a:t>
            </a:r>
            <a:r>
              <a:rPr lang="en-US" sz="1800" dirty="0">
                <a:sym typeface="Symbol" panose="05050102010706020507" pitchFamily="18" charset="2"/>
              </a:rPr>
              <a:t></a:t>
            </a:r>
            <a:r>
              <a:rPr lang="en-US" sz="1800" dirty="0"/>
              <a:t> </a:t>
            </a:r>
            <a:r>
              <a:rPr lang="en-US" sz="1800" dirty="0" err="1"/>
              <a:t>LCM</a:t>
            </a:r>
            <a:r>
              <a:rPr lang="en-US" sz="1800" baseline="-25000" dirty="0" err="1"/>
              <a:t>41</a:t>
            </a:r>
            <a:r>
              <a:rPr lang="en-US" sz="1800" baseline="-25000" dirty="0"/>
              <a:t> </a:t>
            </a:r>
            <a:r>
              <a:rPr lang="en-US" sz="1800" dirty="0"/>
              <a:t>+ 0.00874625 </a:t>
            </a:r>
            <a:r>
              <a:rPr lang="en-US" sz="1800" dirty="0">
                <a:sym typeface="Symbol" panose="05050102010706020507" pitchFamily="18" charset="2"/>
              </a:rPr>
              <a:t></a:t>
            </a:r>
            <a:r>
              <a:rPr lang="en-US" sz="1800" dirty="0"/>
              <a:t> </a:t>
            </a:r>
            <a:r>
              <a:rPr lang="en-US" sz="1800" dirty="0" err="1"/>
              <a:t>LCM</a:t>
            </a:r>
            <a:r>
              <a:rPr lang="en-US" sz="1800" baseline="-25000" dirty="0" err="1"/>
              <a:t>42</a:t>
            </a:r>
            <a:r>
              <a:rPr lang="en-US" sz="1800" baseline="-25000" dirty="0"/>
              <a:t> </a:t>
            </a:r>
            <a:r>
              <a:rPr lang="en-US" sz="1800" dirty="0"/>
              <a:t>+</a:t>
            </a:r>
            <a:r>
              <a:rPr lang="en-US" sz="1800" baseline="-25000" dirty="0"/>
              <a:t> </a:t>
            </a:r>
            <a:r>
              <a:rPr lang="en-US" sz="1800" dirty="0"/>
              <a:t>0.28869096 </a:t>
            </a:r>
            <a:r>
              <a:rPr lang="en-US" sz="1800" dirty="0">
                <a:sym typeface="Symbol" panose="05050102010706020507" pitchFamily="18" charset="2"/>
              </a:rPr>
              <a:t></a:t>
            </a:r>
            <a:r>
              <a:rPr lang="en-US" sz="1800" dirty="0"/>
              <a:t> </a:t>
            </a:r>
            <a:r>
              <a:rPr lang="en-US" sz="1800" dirty="0" err="1"/>
              <a:t>LCM</a:t>
            </a:r>
            <a:r>
              <a:rPr lang="en-US" sz="1800" baseline="-25000" dirty="0" err="1"/>
              <a:t>51</a:t>
            </a:r>
            <a:r>
              <a:rPr lang="en-US" sz="1800" baseline="-25000" dirty="0"/>
              <a:t> </a:t>
            </a:r>
            <a:r>
              <a:rPr lang="en-US" sz="1800" dirty="0"/>
              <a:t>+ 0.00150904 </a:t>
            </a:r>
            <a:r>
              <a:rPr lang="en-US" sz="1800" dirty="0">
                <a:sym typeface="Symbol" panose="05050102010706020507" pitchFamily="18" charset="2"/>
              </a:rPr>
              <a:t></a:t>
            </a:r>
            <a:r>
              <a:rPr lang="en-US" sz="1800" dirty="0"/>
              <a:t> </a:t>
            </a:r>
            <a:r>
              <a:rPr lang="en-US" sz="1800" dirty="0" err="1"/>
              <a:t>LCM</a:t>
            </a:r>
            <a:r>
              <a:rPr lang="en-US" sz="1800" baseline="-25000" dirty="0" err="1"/>
              <a:t>52</a:t>
            </a:r>
            <a:r>
              <a:rPr lang="en-US" sz="1800" baseline="-25000" dirty="0"/>
              <a:t> </a:t>
            </a:r>
            <a:r>
              <a:rPr lang="en-US" sz="1800" dirty="0"/>
              <a:t>+ 0.2123583 </a:t>
            </a:r>
            <a:r>
              <a:rPr lang="en-US" sz="1800" dirty="0">
                <a:sym typeface="Symbol" panose="05050102010706020507" pitchFamily="18" charset="2"/>
              </a:rPr>
              <a:t></a:t>
            </a:r>
            <a:r>
              <a:rPr lang="en-US" sz="1800" dirty="0"/>
              <a:t> </a:t>
            </a:r>
            <a:r>
              <a:rPr lang="en-US" sz="1800" dirty="0" err="1"/>
              <a:t>LCM</a:t>
            </a:r>
            <a:r>
              <a:rPr lang="en-US" sz="1800" baseline="-25000" dirty="0" err="1"/>
              <a:t>61</a:t>
            </a:r>
            <a:r>
              <a:rPr lang="en-US" sz="1800" baseline="-25000" dirty="0"/>
              <a:t> </a:t>
            </a:r>
            <a:r>
              <a:rPr lang="en-US" sz="1800" dirty="0"/>
              <a:t>+ 0.0095417 </a:t>
            </a:r>
            <a:r>
              <a:rPr lang="en-US" sz="1800" dirty="0">
                <a:sym typeface="Symbol" panose="05050102010706020507" pitchFamily="18" charset="2"/>
              </a:rPr>
              <a:t></a:t>
            </a:r>
            <a:r>
              <a:rPr lang="en-US" sz="1800" dirty="0"/>
              <a:t> </a:t>
            </a:r>
            <a:r>
              <a:rPr lang="en-US" sz="1800" dirty="0" err="1"/>
              <a:t>LCM</a:t>
            </a:r>
            <a:r>
              <a:rPr lang="en-US" sz="1800" baseline="-25000" dirty="0" err="1"/>
              <a:t>62</a:t>
            </a:r>
            <a:r>
              <a:rPr lang="en-US" sz="1800" baseline="-25000" dirty="0"/>
              <a:t> </a:t>
            </a:r>
            <a:r>
              <a:rPr lang="en-US" sz="1800" dirty="0"/>
              <a:t>+ 0.08186191 </a:t>
            </a:r>
            <a:r>
              <a:rPr lang="en-US" sz="1800" dirty="0">
                <a:sym typeface="Symbol" panose="05050102010706020507" pitchFamily="18" charset="2"/>
              </a:rPr>
              <a:t></a:t>
            </a:r>
            <a:r>
              <a:rPr lang="en-US" sz="1800" dirty="0"/>
              <a:t> </a:t>
            </a:r>
            <a:r>
              <a:rPr lang="en-US" sz="1800" dirty="0" err="1"/>
              <a:t>LCM</a:t>
            </a:r>
            <a:r>
              <a:rPr lang="en-US" sz="1800" baseline="-25000" dirty="0" err="1"/>
              <a:t>71</a:t>
            </a:r>
            <a:r>
              <a:rPr lang="en-US" sz="1800" baseline="-25000" dirty="0"/>
              <a:t> </a:t>
            </a:r>
            <a:r>
              <a:rPr lang="en-US" sz="1800" dirty="0"/>
              <a:t>+ 0.00023809 </a:t>
            </a:r>
            <a:r>
              <a:rPr lang="en-US" sz="1800" dirty="0">
                <a:sym typeface="Symbol" panose="05050102010706020507" pitchFamily="18" charset="2"/>
              </a:rPr>
              <a:t></a:t>
            </a:r>
            <a:r>
              <a:rPr lang="en-US" sz="1800" dirty="0"/>
              <a:t> </a:t>
            </a:r>
            <a:r>
              <a:rPr lang="en-US" sz="1800" dirty="0" err="1"/>
              <a:t>LCM</a:t>
            </a:r>
            <a:r>
              <a:rPr lang="en-US" sz="1800" baseline="-25000" dirty="0" err="1"/>
              <a:t>72</a:t>
            </a:r>
            <a:r>
              <a:rPr lang="en-US" sz="1800" baseline="-25000" dirty="0"/>
              <a:t> </a:t>
            </a:r>
            <a:r>
              <a:rPr lang="en-US" sz="1800" dirty="0"/>
              <a:t>+ 0.01322541</a:t>
            </a:r>
            <a:r>
              <a:rPr lang="en-US" sz="1800" baseline="-25000" dirty="0"/>
              <a:t> </a:t>
            </a:r>
            <a:r>
              <a:rPr lang="en-US" sz="1800" dirty="0">
                <a:sym typeface="Symbol" panose="05050102010706020507" pitchFamily="18" charset="2"/>
              </a:rPr>
              <a:t></a:t>
            </a:r>
            <a:r>
              <a:rPr lang="en-US" sz="1800" dirty="0"/>
              <a:t> </a:t>
            </a:r>
            <a:r>
              <a:rPr lang="en-US" sz="1800" dirty="0" err="1"/>
              <a:t>LCM</a:t>
            </a:r>
            <a:r>
              <a:rPr lang="en-US" sz="1800" baseline="-25000" dirty="0" err="1"/>
              <a:t>81</a:t>
            </a:r>
            <a:r>
              <a:rPr lang="en-US" sz="1800" baseline="-25000" dirty="0"/>
              <a:t> </a:t>
            </a:r>
            <a:r>
              <a:rPr lang="en-US" sz="1800" dirty="0"/>
              <a:t>+ 0.00507459 </a:t>
            </a:r>
            <a:r>
              <a:rPr lang="en-US" sz="1800" dirty="0">
                <a:sym typeface="Symbol" panose="05050102010706020507" pitchFamily="18" charset="2"/>
              </a:rPr>
              <a:t></a:t>
            </a:r>
            <a:r>
              <a:rPr lang="en-US" sz="1800" dirty="0"/>
              <a:t> </a:t>
            </a:r>
            <a:r>
              <a:rPr lang="en-US" sz="1800" dirty="0" err="1"/>
              <a:t>LCM</a:t>
            </a:r>
            <a:r>
              <a:rPr lang="en-US" sz="1800" baseline="-25000" dirty="0" err="1"/>
              <a:t>82</a:t>
            </a:r>
            <a:r>
              <a:rPr lang="en-US" sz="1800" baseline="-25000" dirty="0"/>
              <a:t> </a:t>
            </a:r>
            <a:r>
              <a:rPr lang="en-US" sz="1800" dirty="0"/>
              <a:t>+ 0.08342112 </a:t>
            </a:r>
            <a:r>
              <a:rPr lang="en-US" sz="1800" dirty="0">
                <a:sym typeface="Symbol" panose="05050102010706020507" pitchFamily="18" charset="2"/>
              </a:rPr>
              <a:t></a:t>
            </a:r>
            <a:r>
              <a:rPr lang="en-US" sz="1800" dirty="0"/>
              <a:t> </a:t>
            </a:r>
            <a:r>
              <a:rPr lang="en-US" sz="1800" dirty="0" err="1"/>
              <a:t>LCM</a:t>
            </a:r>
            <a:r>
              <a:rPr lang="en-US" sz="1800" baseline="-25000" dirty="0" err="1"/>
              <a:t>91</a:t>
            </a:r>
            <a:r>
              <a:rPr lang="en-US" sz="1800" baseline="-25000" dirty="0"/>
              <a:t> </a:t>
            </a:r>
            <a:r>
              <a:rPr lang="en-US" sz="1800" dirty="0"/>
              <a:t>+ 0.00697888 </a:t>
            </a:r>
            <a:r>
              <a:rPr lang="en-US" sz="1800" dirty="0">
                <a:sym typeface="Symbol" panose="05050102010706020507" pitchFamily="18" charset="2"/>
              </a:rPr>
              <a:t></a:t>
            </a:r>
            <a:r>
              <a:rPr lang="en-US" sz="1800" dirty="0"/>
              <a:t> </a:t>
            </a:r>
            <a:r>
              <a:rPr lang="en-US" sz="1800" dirty="0" err="1"/>
              <a:t>LCM</a:t>
            </a:r>
            <a:r>
              <a:rPr lang="en-US" sz="1800" baseline="-25000" dirty="0" err="1"/>
              <a:t>92</a:t>
            </a:r>
            <a:r>
              <a:rPr lang="en-US" sz="1800" dirty="0"/>
              <a:t> + 0.00180056</a:t>
            </a:r>
            <a:r>
              <a:rPr lang="en-US" sz="1800" baseline="-25000" dirty="0"/>
              <a:t> </a:t>
            </a:r>
            <a:r>
              <a:rPr lang="en-US" sz="1800" dirty="0">
                <a:sym typeface="Symbol" panose="05050102010706020507" pitchFamily="18" charset="2"/>
              </a:rPr>
              <a:t></a:t>
            </a:r>
            <a:r>
              <a:rPr lang="en-US" sz="1800" dirty="0"/>
              <a:t> </a:t>
            </a:r>
            <a:r>
              <a:rPr lang="en-US" sz="1800" dirty="0" err="1"/>
              <a:t>LCM</a:t>
            </a:r>
            <a:r>
              <a:rPr lang="en-US" sz="1800" baseline="-25000" dirty="0" err="1"/>
              <a:t>10,1</a:t>
            </a:r>
            <a:r>
              <a:rPr lang="en-US" sz="1800" baseline="-25000" dirty="0"/>
              <a:t> </a:t>
            </a:r>
            <a:r>
              <a:rPr lang="en-US" sz="1800" dirty="0"/>
              <a:t>+ 0.01239944 </a:t>
            </a:r>
            <a:r>
              <a:rPr lang="en-US" sz="1800" dirty="0">
                <a:sym typeface="Symbol" panose="05050102010706020507" pitchFamily="18" charset="2"/>
              </a:rPr>
              <a:t></a:t>
            </a:r>
            <a:r>
              <a:rPr lang="en-US" sz="1800" dirty="0"/>
              <a:t> </a:t>
            </a:r>
            <a:r>
              <a:rPr lang="en-US" sz="1800" dirty="0" err="1"/>
              <a:t>LCM</a:t>
            </a:r>
            <a:r>
              <a:rPr lang="en-US" sz="1800" baseline="-25000" dirty="0" err="1"/>
              <a:t>10,2</a:t>
            </a:r>
            <a:r>
              <a:rPr lang="en-US" sz="1800" dirty="0"/>
              <a:t> ≤0.3 	                                                                                                                                                                  (50)</a:t>
            </a:r>
          </a:p>
          <a:p>
            <a:pPr algn="just" hangingPunct="0"/>
            <a:endParaRPr lang="en-US" sz="1600" dirty="0"/>
          </a:p>
          <a:p>
            <a:pPr marL="0" indent="0"/>
            <a:endParaRPr lang="en-US" sz="2400" dirty="0">
              <a:latin typeface="Mongolian Baiti" panose="03000500000000000000" pitchFamily="66" charset="0"/>
              <a:cs typeface="Mongolian Baiti" panose="03000500000000000000" pitchFamily="66" charset="0"/>
            </a:endParaRPr>
          </a:p>
          <a:p>
            <a:pPr marL="0" indent="0"/>
            <a:endParaRPr lang="tr-TR" sz="2400" dirty="0">
              <a:latin typeface="Mongolian Baiti" panose="03000500000000000000" pitchFamily="66" charset="0"/>
              <a:cs typeface="Mongolian Baiti" panose="03000500000000000000" pitchFamily="66" charset="0"/>
            </a:endParaRPr>
          </a:p>
        </p:txBody>
      </p:sp>
      <p:sp>
        <p:nvSpPr>
          <p:cNvPr id="8" name="Google Shape;261;p38">
            <a:extLst>
              <a:ext uri="{FF2B5EF4-FFF2-40B4-BE49-F238E27FC236}">
                <a16:creationId xmlns:a16="http://schemas.microsoft.com/office/drawing/2014/main" id="{4274D8BD-71B0-4D83-818F-429798286D0E}"/>
              </a:ext>
            </a:extLst>
          </p:cNvPr>
          <p:cNvSpPr txBox="1">
            <a:spLocks/>
          </p:cNvSpPr>
          <p:nvPr/>
        </p:nvSpPr>
        <p:spPr>
          <a:xfrm>
            <a:off x="950966" y="593367"/>
            <a:ext cx="10865896" cy="74013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Vidaloka"/>
              <a:buNone/>
              <a:defRPr sz="3000" b="0" i="0" u="none" strike="noStrike" cap="none">
                <a:solidFill>
                  <a:schemeClr val="dk1"/>
                </a:solidFill>
                <a:latin typeface="Vidaloka"/>
                <a:ea typeface="Vidaloka"/>
                <a:cs typeface="Vidaloka"/>
                <a:sym typeface="Vidaloka"/>
              </a:defRPr>
            </a:lvl1pPr>
            <a:lvl2pPr marR="0" lvl="1"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2pPr>
            <a:lvl3pPr marR="0" lvl="2"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3pPr>
            <a:lvl4pPr marR="0" lvl="3"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4pPr>
            <a:lvl5pPr marR="0" lvl="4"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5pPr>
            <a:lvl6pPr marR="0" lvl="5"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6pPr>
            <a:lvl7pPr marR="0" lvl="6"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7pPr>
            <a:lvl8pPr marR="0" lvl="7"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8pPr>
            <a:lvl9pPr marR="0" lvl="8" algn="ctr" rtl="0">
              <a:lnSpc>
                <a:spcPct val="100000"/>
              </a:lnSpc>
              <a:spcBef>
                <a:spcPts val="0"/>
              </a:spcBef>
              <a:spcAft>
                <a:spcPts val="0"/>
              </a:spcAft>
              <a:buClr>
                <a:schemeClr val="dk1"/>
              </a:buClr>
              <a:buSzPts val="4800"/>
              <a:buFont typeface="Crimson Text"/>
              <a:buNone/>
              <a:defRPr sz="6400" b="0" i="1" u="none" strike="noStrike" cap="none">
                <a:solidFill>
                  <a:schemeClr val="dk1"/>
                </a:solidFill>
                <a:latin typeface="Crimson Text"/>
                <a:ea typeface="Crimson Text"/>
                <a:cs typeface="Crimson Text"/>
                <a:sym typeface="Crimson Text"/>
              </a:defRPr>
            </a:lvl9pPr>
          </a:lstStyle>
          <a:p>
            <a:r>
              <a:rPr lang="en-US" sz="3200" i="1" dirty="0">
                <a:solidFill>
                  <a:srgbClr val="FF0000"/>
                </a:solidFill>
                <a:highlight>
                  <a:srgbClr val="FFFF00"/>
                </a:highlight>
              </a:rPr>
              <a:t>B. </a:t>
            </a:r>
            <a:r>
              <a:rPr lang="en-US" sz="3200" dirty="0">
                <a:highlight>
                  <a:srgbClr val="FFFF00"/>
                </a:highlight>
              </a:rPr>
              <a:t>Constraints and Variables, and Governing LP Equations (4)</a:t>
            </a:r>
            <a:endParaRPr lang="en-US" sz="3200" kern="0" dirty="0"/>
          </a:p>
        </p:txBody>
      </p:sp>
    </p:spTree>
    <p:extLst>
      <p:ext uri="{BB962C8B-B14F-4D97-AF65-F5344CB8AC3E}">
        <p14:creationId xmlns:p14="http://schemas.microsoft.com/office/powerpoint/2010/main" val="532952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425513"/>
            <a:ext cx="10381429" cy="660337"/>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B.  </a:t>
            </a:r>
            <a:r>
              <a:rPr lang="tr-TR" sz="2400" dirty="0">
                <a:highlight>
                  <a:srgbClr val="FFFF00"/>
                </a:highlight>
              </a:rPr>
              <a:t>Kısıtlamalar, Değişkenler ve LP Eşitsizlik Denklemlerini Yönetme</a:t>
            </a:r>
            <a:r>
              <a:rPr lang="en-US" sz="2400" dirty="0">
                <a:highlight>
                  <a:srgbClr val="FFFF00"/>
                </a:highlight>
              </a:rPr>
              <a:t> (4)</a:t>
            </a: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590550" y="905347"/>
            <a:ext cx="10741845" cy="5952653"/>
          </a:xfrm>
          <a:prstGeom prst="rect">
            <a:avLst/>
          </a:prstGeom>
        </p:spPr>
        <p:txBody>
          <a:bodyPr spcFirstLastPara="1" wrap="square" lIns="121900" tIns="121900" rIns="121900" bIns="121900" anchor="t" anchorCtr="0">
            <a:noAutofit/>
          </a:bodyPr>
          <a:lstStyle/>
          <a:p>
            <a:pPr algn="l"/>
            <a:r>
              <a:rPr lang="en-US" sz="1600" dirty="0"/>
              <a:t>Ek </a:t>
            </a:r>
            <a:r>
              <a:rPr lang="en-US" sz="1600" dirty="0" err="1"/>
              <a:t>iki</a:t>
            </a:r>
            <a:r>
              <a:rPr lang="en-US" sz="1600" dirty="0"/>
              <a:t> </a:t>
            </a:r>
            <a:r>
              <a:rPr lang="en-US" sz="1600" dirty="0" err="1"/>
              <a:t>kısıtlama</a:t>
            </a:r>
            <a:r>
              <a:rPr lang="en-US" sz="1600" dirty="0"/>
              <a:t>, KAYIP &gt; 0 </a:t>
            </a:r>
            <a:r>
              <a:rPr lang="en-US" sz="1600" dirty="0" err="1"/>
              <a:t>değişkeni</a:t>
            </a:r>
            <a:r>
              <a:rPr lang="en-US" sz="1600" dirty="0"/>
              <a:t> için </a:t>
            </a:r>
            <a:r>
              <a:rPr lang="en-US" sz="1600" dirty="0" err="1"/>
              <a:t>olumsuzluk</a:t>
            </a:r>
            <a:r>
              <a:rPr lang="en-US" sz="1600" dirty="0"/>
              <a:t> </a:t>
            </a:r>
            <a:r>
              <a:rPr lang="en-US" sz="1600" dirty="0" err="1"/>
              <a:t>dışı</a:t>
            </a:r>
            <a:r>
              <a:rPr lang="en-US" sz="1600" dirty="0"/>
              <a:t> </a:t>
            </a:r>
            <a:r>
              <a:rPr lang="en-US" sz="1600" dirty="0" err="1"/>
              <a:t>kısıtlamalar</a:t>
            </a:r>
            <a:r>
              <a:rPr lang="en-US" sz="1600" dirty="0"/>
              <a:t>  </a:t>
            </a:r>
            <a:r>
              <a:rPr lang="en-US" sz="1600" dirty="0" err="1"/>
              <a:t>denklem</a:t>
            </a:r>
            <a:r>
              <a:rPr lang="en-US" sz="1600" dirty="0"/>
              <a:t> (48)’den </a:t>
            </a:r>
            <a:r>
              <a:rPr lang="en-US" sz="1600" dirty="0" err="1"/>
              <a:t>başlayarak</a:t>
            </a:r>
            <a:r>
              <a:rPr lang="en-US" sz="1600" dirty="0"/>
              <a:t> (49) </a:t>
            </a:r>
            <a:r>
              <a:rPr lang="en-US" sz="1600" dirty="0" err="1"/>
              <a:t>veya</a:t>
            </a:r>
            <a:r>
              <a:rPr lang="en-US" sz="1600" dirty="0"/>
              <a:t> (50) </a:t>
            </a:r>
            <a:r>
              <a:rPr lang="en-US" sz="1600" dirty="0" err="1"/>
              <a:t>sayılı</a:t>
            </a:r>
            <a:r>
              <a:rPr lang="en-US" sz="1600" dirty="0"/>
              <a:t> </a:t>
            </a:r>
            <a:r>
              <a:rPr lang="en-US" sz="1600" dirty="0" err="1"/>
              <a:t>kısıtlamalardır</a:t>
            </a:r>
            <a:r>
              <a:rPr lang="en-US" sz="1600" dirty="0"/>
              <a:t>. </a:t>
            </a:r>
            <a:r>
              <a:rPr lang="en-US" sz="1600" dirty="0" err="1"/>
              <a:t>Toplam</a:t>
            </a:r>
            <a:r>
              <a:rPr lang="en-US" sz="1600" dirty="0"/>
              <a:t> </a:t>
            </a:r>
            <a:r>
              <a:rPr lang="en-US" sz="1600" dirty="0" err="1"/>
              <a:t>riski</a:t>
            </a:r>
            <a:r>
              <a:rPr lang="en-US" sz="1600" dirty="0"/>
              <a:t> </a:t>
            </a:r>
            <a:r>
              <a:rPr lang="en-US" sz="1600" dirty="0" err="1"/>
              <a:t>daha</a:t>
            </a:r>
            <a:r>
              <a:rPr lang="en-US" sz="1600" dirty="0"/>
              <a:t> </a:t>
            </a:r>
            <a:r>
              <a:rPr lang="en-US" sz="1600" dirty="0" err="1"/>
              <a:t>düşük</a:t>
            </a:r>
            <a:r>
              <a:rPr lang="en-US" sz="1600" dirty="0"/>
              <a:t> </a:t>
            </a:r>
            <a:r>
              <a:rPr lang="en-US" sz="1600" dirty="0" err="1"/>
              <a:t>bir</a:t>
            </a:r>
            <a:r>
              <a:rPr lang="en-US" sz="1600" dirty="0"/>
              <a:t> </a:t>
            </a:r>
            <a:r>
              <a:rPr lang="en-US" sz="1600" dirty="0" err="1"/>
              <a:t>değerin</a:t>
            </a:r>
            <a:r>
              <a:rPr lang="en-US" sz="1600" dirty="0"/>
              <a:t> </a:t>
            </a:r>
            <a:r>
              <a:rPr lang="en-US" sz="1600" dirty="0" err="1"/>
              <a:t>arzu</a:t>
            </a:r>
            <a:r>
              <a:rPr lang="en-US" sz="1600" dirty="0"/>
              <a:t> </a:t>
            </a:r>
            <a:r>
              <a:rPr lang="en-US" sz="1600" dirty="0" err="1"/>
              <a:t>ve</a:t>
            </a:r>
            <a:r>
              <a:rPr lang="en-US" sz="1600" dirty="0"/>
              <a:t> </a:t>
            </a:r>
            <a:r>
              <a:rPr lang="en-US" sz="1600" dirty="0" err="1"/>
              <a:t>kabul</a:t>
            </a:r>
            <a:r>
              <a:rPr lang="en-US" sz="1600" dirty="0"/>
              <a:t> </a:t>
            </a:r>
            <a:r>
              <a:rPr lang="en-US" sz="1600" dirty="0" err="1"/>
              <a:t>edilebilir</a:t>
            </a:r>
            <a:r>
              <a:rPr lang="en-US" sz="1600" dirty="0"/>
              <a:t> </a:t>
            </a:r>
            <a:r>
              <a:rPr lang="en-US" sz="1600" dirty="0" err="1"/>
              <a:t>belirli</a:t>
            </a:r>
            <a:r>
              <a:rPr lang="en-US" sz="1600" dirty="0"/>
              <a:t> </a:t>
            </a:r>
            <a:r>
              <a:rPr lang="en-US" sz="1600" dirty="0" err="1"/>
              <a:t>bir</a:t>
            </a:r>
            <a:r>
              <a:rPr lang="en-US" sz="1600" dirty="0"/>
              <a:t> </a:t>
            </a:r>
            <a:r>
              <a:rPr lang="en-US" sz="1600" dirty="0" err="1"/>
              <a:t>yüzdeye</a:t>
            </a:r>
            <a:r>
              <a:rPr lang="en-US" sz="1600" dirty="0"/>
              <a:t> </a:t>
            </a:r>
            <a:r>
              <a:rPr lang="en-US" sz="1600" dirty="0" err="1"/>
              <a:t>düşürmek</a:t>
            </a:r>
            <a:r>
              <a:rPr lang="en-US" sz="1600" dirty="0"/>
              <a:t> için </a:t>
            </a:r>
            <a:r>
              <a:rPr lang="en-US" sz="1600" dirty="0" err="1"/>
              <a:t>şöyle</a:t>
            </a:r>
            <a:r>
              <a:rPr lang="en-US" sz="1600" dirty="0"/>
              <a:t> </a:t>
            </a:r>
            <a:r>
              <a:rPr lang="en-US" sz="1600" dirty="0" err="1"/>
              <a:t>yapılır</a:t>
            </a:r>
            <a:r>
              <a:rPr lang="en-US" sz="1600" dirty="0"/>
              <a:t>: </a:t>
            </a:r>
            <a:r>
              <a:rPr lang="en-US" sz="1600" dirty="0" err="1"/>
              <a:t>OTRR’yi</a:t>
            </a:r>
            <a:r>
              <a:rPr lang="en-US" sz="1600" dirty="0"/>
              <a:t> %</a:t>
            </a:r>
            <a:r>
              <a:rPr lang="en-US" sz="1600" dirty="0" err="1"/>
              <a:t>62,95'ten</a:t>
            </a:r>
            <a:r>
              <a:rPr lang="en-US" sz="1600" dirty="0"/>
              <a:t> %</a:t>
            </a:r>
            <a:r>
              <a:rPr lang="en-US" sz="1600" dirty="0" err="1"/>
              <a:t>20'ye</a:t>
            </a:r>
            <a:r>
              <a:rPr lang="en-US" sz="1600" dirty="0"/>
              <a:t> (</a:t>
            </a:r>
            <a:r>
              <a:rPr lang="en-US" sz="1600" dirty="0" err="1"/>
              <a:t>OTRR</a:t>
            </a:r>
            <a:r>
              <a:rPr lang="en-US" sz="1600" dirty="0"/>
              <a:t> 0.2) </a:t>
            </a:r>
            <a:r>
              <a:rPr lang="en-US" sz="1600" dirty="0" err="1"/>
              <a:t>kadar</a:t>
            </a:r>
            <a:r>
              <a:rPr lang="en-US" sz="1600" dirty="0"/>
              <a:t> </a:t>
            </a:r>
            <a:r>
              <a:rPr lang="en-US" sz="1600" dirty="0" err="1"/>
              <a:t>bir</a:t>
            </a:r>
            <a:r>
              <a:rPr lang="en-US" sz="1600" dirty="0"/>
              <a:t> risk </a:t>
            </a:r>
            <a:r>
              <a:rPr lang="en-US" sz="1600" dirty="0" err="1"/>
              <a:t>azaltma</a:t>
            </a:r>
            <a:r>
              <a:rPr lang="en-US" sz="1600" dirty="0"/>
              <a:t> </a:t>
            </a:r>
            <a:r>
              <a:rPr lang="en-US" sz="1600" dirty="0" err="1"/>
              <a:t>elde</a:t>
            </a:r>
            <a:r>
              <a:rPr lang="en-US" sz="1600" dirty="0"/>
              <a:t> </a:t>
            </a:r>
            <a:r>
              <a:rPr lang="en-US" sz="1600" dirty="0" err="1"/>
              <a:t>etmek</a:t>
            </a:r>
            <a:r>
              <a:rPr lang="en-US" sz="1600" dirty="0"/>
              <a:t> için </a:t>
            </a:r>
            <a:r>
              <a:rPr lang="en-US" sz="1600" dirty="0" err="1"/>
              <a:t>denklem</a:t>
            </a:r>
            <a:r>
              <a:rPr lang="en-US" sz="1600" dirty="0"/>
              <a:t> (49) </a:t>
            </a:r>
            <a:r>
              <a:rPr lang="en-US" sz="1600" dirty="0" err="1"/>
              <a:t>ve</a:t>
            </a:r>
            <a:r>
              <a:rPr lang="en-US" sz="1600" dirty="0"/>
              <a:t> </a:t>
            </a:r>
            <a:r>
              <a:rPr lang="en-US" sz="1600" dirty="0" err="1"/>
              <a:t>benzer</a:t>
            </a:r>
            <a:r>
              <a:rPr lang="en-US" sz="1600" dirty="0"/>
              <a:t> </a:t>
            </a:r>
            <a:r>
              <a:rPr lang="en-US" sz="1600" dirty="0" err="1"/>
              <a:t>şekilde</a:t>
            </a:r>
            <a:r>
              <a:rPr lang="en-US" sz="1600" dirty="0"/>
              <a:t> %</a:t>
            </a:r>
            <a:r>
              <a:rPr lang="en-US" sz="1600" dirty="0" err="1"/>
              <a:t>30’a</a:t>
            </a:r>
            <a:r>
              <a:rPr lang="en-US" sz="1600" dirty="0"/>
              <a:t> (</a:t>
            </a:r>
            <a:r>
              <a:rPr lang="en-US" sz="1600" dirty="0" err="1"/>
              <a:t>OTRR</a:t>
            </a:r>
            <a:r>
              <a:rPr lang="en-US" sz="1600" dirty="0"/>
              <a:t> 0.3) </a:t>
            </a:r>
            <a:r>
              <a:rPr lang="en-US" sz="1600" dirty="0" err="1"/>
              <a:t>düşürmek</a:t>
            </a:r>
            <a:r>
              <a:rPr lang="en-US" sz="1600" dirty="0"/>
              <a:t> için </a:t>
            </a:r>
            <a:r>
              <a:rPr lang="en-US" sz="1600" dirty="0" err="1"/>
              <a:t>denklem</a:t>
            </a:r>
            <a:r>
              <a:rPr lang="en-US" sz="1600" dirty="0"/>
              <a:t> (50) </a:t>
            </a:r>
            <a:r>
              <a:rPr lang="en-US" sz="1600" dirty="0" err="1"/>
              <a:t>aşağıdaki</a:t>
            </a:r>
            <a:r>
              <a:rPr lang="en-US" sz="1600" dirty="0"/>
              <a:t> </a:t>
            </a:r>
            <a:r>
              <a:rPr lang="en-US" sz="1600" dirty="0" err="1"/>
              <a:t>gibi</a:t>
            </a:r>
            <a:r>
              <a:rPr lang="en-US" sz="1600" dirty="0"/>
              <a:t> </a:t>
            </a:r>
            <a:r>
              <a:rPr lang="en-US" sz="1600" dirty="0" err="1"/>
              <a:t>sunulur</a:t>
            </a:r>
            <a:r>
              <a:rPr lang="en-US" sz="1600" dirty="0"/>
              <a:t>:  </a:t>
            </a:r>
          </a:p>
          <a:p>
            <a:pPr algn="l"/>
            <a:r>
              <a:rPr lang="en-US" sz="1600" dirty="0"/>
              <a:t> </a:t>
            </a:r>
          </a:p>
          <a:p>
            <a:pPr algn="l"/>
            <a:r>
              <a:rPr lang="en-US" sz="1800" dirty="0" err="1"/>
              <a:t>OTRR</a:t>
            </a:r>
            <a:r>
              <a:rPr lang="en-US" sz="1800" dirty="0"/>
              <a:t> (Optimized Total Residual Risk) = 0.1814196 </a:t>
            </a:r>
            <a:r>
              <a:rPr lang="fr-FR" sz="1800" dirty="0">
                <a:sym typeface="Symbol" panose="05050102010706020507" pitchFamily="18" charset="2"/>
              </a:rPr>
              <a:t></a:t>
            </a:r>
            <a:r>
              <a:rPr lang="en-US" sz="1800" dirty="0"/>
              <a:t> </a:t>
            </a:r>
            <a:r>
              <a:rPr lang="en-US" sz="1800" dirty="0" err="1"/>
              <a:t>LCM</a:t>
            </a:r>
            <a:r>
              <a:rPr lang="en-US" sz="1800" baseline="-25000" dirty="0" err="1"/>
              <a:t>11</a:t>
            </a:r>
            <a:r>
              <a:rPr lang="en-US" sz="1800" baseline="-25000" dirty="0"/>
              <a:t> </a:t>
            </a:r>
            <a:r>
              <a:rPr lang="en-US" sz="1800" dirty="0"/>
              <a:t>+ 0.036580 </a:t>
            </a:r>
            <a:r>
              <a:rPr lang="fr-FR" sz="1800" dirty="0">
                <a:sym typeface="Symbol" panose="05050102010706020507" pitchFamily="18" charset="2"/>
              </a:rPr>
              <a:t></a:t>
            </a:r>
            <a:r>
              <a:rPr lang="en-US" sz="1800" dirty="0"/>
              <a:t> </a:t>
            </a:r>
            <a:r>
              <a:rPr lang="en-US" sz="1800" dirty="0" err="1"/>
              <a:t>LCM</a:t>
            </a:r>
            <a:r>
              <a:rPr lang="en-US" sz="1800" baseline="-25000" dirty="0" err="1"/>
              <a:t>12</a:t>
            </a:r>
            <a:r>
              <a:rPr lang="en-US" sz="1800" baseline="-25000" dirty="0"/>
              <a:t> </a:t>
            </a:r>
            <a:r>
              <a:rPr lang="en-US" sz="1800" dirty="0"/>
              <a:t>0.03508485 </a:t>
            </a:r>
            <a:r>
              <a:rPr lang="fr-FR" sz="1800" dirty="0">
                <a:sym typeface="Symbol" panose="05050102010706020507" pitchFamily="18" charset="2"/>
              </a:rPr>
              <a:t></a:t>
            </a:r>
            <a:r>
              <a:rPr lang="en-US" sz="1800" dirty="0"/>
              <a:t> </a:t>
            </a:r>
            <a:r>
              <a:rPr lang="en-US" sz="1800" dirty="0" err="1"/>
              <a:t>LCM</a:t>
            </a:r>
            <a:r>
              <a:rPr lang="en-US" sz="1800" baseline="-25000" dirty="0" err="1"/>
              <a:t>21</a:t>
            </a:r>
            <a:r>
              <a:rPr lang="en-US" sz="1800" baseline="-25000" dirty="0"/>
              <a:t> </a:t>
            </a:r>
            <a:r>
              <a:rPr lang="en-US" sz="1800" dirty="0"/>
              <a:t>+ </a:t>
            </a:r>
            <a:br>
              <a:rPr lang="en-US" sz="1800" dirty="0"/>
            </a:br>
            <a:r>
              <a:rPr lang="en-US" sz="1800" dirty="0"/>
              <a:t>0.01021515 </a:t>
            </a:r>
            <a:r>
              <a:rPr lang="fr-FR" sz="1800" dirty="0">
                <a:sym typeface="Symbol" panose="05050102010706020507" pitchFamily="18" charset="2"/>
              </a:rPr>
              <a:t></a:t>
            </a:r>
            <a:r>
              <a:rPr lang="en-US" sz="1800" dirty="0"/>
              <a:t> </a:t>
            </a:r>
            <a:r>
              <a:rPr lang="en-US" sz="1800" dirty="0" err="1"/>
              <a:t>LCM</a:t>
            </a:r>
            <a:r>
              <a:rPr lang="en-US" sz="1800" baseline="-25000" dirty="0" err="1"/>
              <a:t>22</a:t>
            </a:r>
            <a:r>
              <a:rPr lang="en-US" sz="1800" baseline="-25000" dirty="0"/>
              <a:t> </a:t>
            </a:r>
            <a:r>
              <a:rPr lang="en-US" sz="1800" dirty="0"/>
              <a:t>+ 0.0070602 </a:t>
            </a:r>
            <a:r>
              <a:rPr lang="fr-FR" sz="1800" dirty="0">
                <a:sym typeface="Symbol" panose="05050102010706020507" pitchFamily="18" charset="2"/>
              </a:rPr>
              <a:t></a:t>
            </a:r>
            <a:r>
              <a:rPr lang="en-US" sz="1800" dirty="0"/>
              <a:t> </a:t>
            </a:r>
            <a:r>
              <a:rPr lang="en-US" sz="1800" dirty="0" err="1"/>
              <a:t>LCM</a:t>
            </a:r>
            <a:r>
              <a:rPr lang="en-US" sz="1800" baseline="-25000" dirty="0" err="1"/>
              <a:t>31</a:t>
            </a:r>
            <a:r>
              <a:rPr lang="en-US" sz="1800" baseline="-25000" dirty="0"/>
              <a:t> </a:t>
            </a:r>
            <a:r>
              <a:rPr lang="en-US" sz="1800" dirty="0"/>
              <a:t>+ 0.00003976 </a:t>
            </a:r>
            <a:r>
              <a:rPr lang="fr-FR" sz="1800" dirty="0">
                <a:sym typeface="Symbol" panose="05050102010706020507" pitchFamily="18" charset="2"/>
              </a:rPr>
              <a:t></a:t>
            </a:r>
            <a:r>
              <a:rPr lang="en-US" sz="1800" dirty="0"/>
              <a:t> </a:t>
            </a:r>
            <a:r>
              <a:rPr lang="en-US" sz="1800" dirty="0" err="1"/>
              <a:t>LCM</a:t>
            </a:r>
            <a:r>
              <a:rPr lang="en-US" sz="1800" baseline="-25000" dirty="0" err="1"/>
              <a:t>32</a:t>
            </a:r>
            <a:r>
              <a:rPr lang="en-US" sz="1800" baseline="-25000" dirty="0"/>
              <a:t> </a:t>
            </a:r>
            <a:r>
              <a:rPr lang="en-US" sz="1800" dirty="0"/>
              <a:t>+ 0.00375375 </a:t>
            </a:r>
            <a:r>
              <a:rPr lang="fr-FR" sz="1800" dirty="0">
                <a:sym typeface="Symbol" panose="05050102010706020507" pitchFamily="18" charset="2"/>
              </a:rPr>
              <a:t></a:t>
            </a:r>
            <a:r>
              <a:rPr lang="en-US" sz="1800" dirty="0"/>
              <a:t> </a:t>
            </a:r>
            <a:r>
              <a:rPr lang="en-US" sz="1800" dirty="0" err="1"/>
              <a:t>LCM</a:t>
            </a:r>
            <a:r>
              <a:rPr lang="en-US" sz="1800" baseline="-25000" dirty="0" err="1"/>
              <a:t>41</a:t>
            </a:r>
            <a:r>
              <a:rPr lang="en-US" sz="1800" baseline="-25000" dirty="0"/>
              <a:t> </a:t>
            </a:r>
            <a:r>
              <a:rPr lang="en-US" sz="1800" dirty="0"/>
              <a:t>+ 0.00874625 </a:t>
            </a:r>
            <a:r>
              <a:rPr lang="fr-FR" sz="1800" dirty="0">
                <a:sym typeface="Symbol" panose="05050102010706020507" pitchFamily="18" charset="2"/>
              </a:rPr>
              <a:t></a:t>
            </a:r>
            <a:r>
              <a:rPr lang="en-US" sz="1800" dirty="0"/>
              <a:t> </a:t>
            </a:r>
            <a:r>
              <a:rPr lang="en-US" sz="1800" dirty="0" err="1"/>
              <a:t>LCM</a:t>
            </a:r>
            <a:r>
              <a:rPr lang="en-US" sz="1800" baseline="-25000" dirty="0" err="1"/>
              <a:t>42</a:t>
            </a:r>
            <a:r>
              <a:rPr lang="en-US" sz="1800" baseline="-25000" dirty="0"/>
              <a:t> </a:t>
            </a:r>
            <a:r>
              <a:rPr lang="en-US" sz="1800" dirty="0"/>
              <a:t>+</a:t>
            </a:r>
            <a:r>
              <a:rPr lang="en-US" sz="1800" baseline="-25000" dirty="0"/>
              <a:t> </a:t>
            </a:r>
            <a:r>
              <a:rPr lang="en-US" sz="1800" dirty="0"/>
              <a:t>0.28869096 </a:t>
            </a:r>
            <a:r>
              <a:rPr lang="fr-FR" sz="1800" dirty="0">
                <a:sym typeface="Symbol" panose="05050102010706020507" pitchFamily="18" charset="2"/>
              </a:rPr>
              <a:t></a:t>
            </a:r>
            <a:r>
              <a:rPr lang="en-US" sz="1800" dirty="0"/>
              <a:t> </a:t>
            </a:r>
            <a:r>
              <a:rPr lang="en-US" sz="1800" dirty="0" err="1"/>
              <a:t>LCM</a:t>
            </a:r>
            <a:r>
              <a:rPr lang="en-US" sz="1800" baseline="-25000" dirty="0" err="1"/>
              <a:t>51</a:t>
            </a:r>
            <a:r>
              <a:rPr lang="en-US" sz="1800" baseline="-25000" dirty="0"/>
              <a:t> </a:t>
            </a:r>
            <a:r>
              <a:rPr lang="en-US" sz="1800" dirty="0"/>
              <a:t>+ 0.00150904 </a:t>
            </a:r>
            <a:r>
              <a:rPr lang="fr-FR" sz="1800" dirty="0">
                <a:sym typeface="Symbol" panose="05050102010706020507" pitchFamily="18" charset="2"/>
              </a:rPr>
              <a:t></a:t>
            </a:r>
            <a:r>
              <a:rPr lang="en-US" sz="1800" dirty="0"/>
              <a:t> </a:t>
            </a:r>
            <a:r>
              <a:rPr lang="en-US" sz="1800" dirty="0" err="1"/>
              <a:t>LCM</a:t>
            </a:r>
            <a:r>
              <a:rPr lang="en-US" sz="1800" baseline="-25000" dirty="0" err="1"/>
              <a:t>52</a:t>
            </a:r>
            <a:r>
              <a:rPr lang="en-US" sz="1800" baseline="-25000" dirty="0"/>
              <a:t> </a:t>
            </a:r>
            <a:r>
              <a:rPr lang="en-US" sz="1800" dirty="0"/>
              <a:t>+ 0.2123583 </a:t>
            </a:r>
            <a:r>
              <a:rPr lang="fr-FR" sz="1800" dirty="0">
                <a:sym typeface="Symbol" panose="05050102010706020507" pitchFamily="18" charset="2"/>
              </a:rPr>
              <a:t></a:t>
            </a:r>
            <a:r>
              <a:rPr lang="en-US" sz="1800" dirty="0"/>
              <a:t> </a:t>
            </a:r>
            <a:r>
              <a:rPr lang="en-US" sz="1800" dirty="0" err="1"/>
              <a:t>LCM</a:t>
            </a:r>
            <a:r>
              <a:rPr lang="en-US" sz="1800" baseline="-25000" dirty="0" err="1"/>
              <a:t>61</a:t>
            </a:r>
            <a:r>
              <a:rPr lang="en-US" sz="1800" baseline="-25000" dirty="0"/>
              <a:t> </a:t>
            </a:r>
            <a:r>
              <a:rPr lang="en-US" sz="1800" dirty="0"/>
              <a:t>+ 0.0095417 </a:t>
            </a:r>
            <a:r>
              <a:rPr lang="fr-FR" sz="1800" dirty="0">
                <a:sym typeface="Symbol" panose="05050102010706020507" pitchFamily="18" charset="2"/>
              </a:rPr>
              <a:t></a:t>
            </a:r>
            <a:r>
              <a:rPr lang="en-US" sz="1800" dirty="0"/>
              <a:t> </a:t>
            </a:r>
            <a:r>
              <a:rPr lang="en-US" sz="1800" dirty="0" err="1"/>
              <a:t>LCM</a:t>
            </a:r>
            <a:r>
              <a:rPr lang="en-US" sz="1800" baseline="-25000" dirty="0" err="1"/>
              <a:t>62</a:t>
            </a:r>
            <a:r>
              <a:rPr lang="en-US" sz="1800" baseline="-25000" dirty="0"/>
              <a:t> </a:t>
            </a:r>
            <a:r>
              <a:rPr lang="en-US" sz="1800" dirty="0"/>
              <a:t>+ 0.08186191 </a:t>
            </a:r>
            <a:r>
              <a:rPr lang="fr-FR" sz="1800" dirty="0">
                <a:sym typeface="Symbol" panose="05050102010706020507" pitchFamily="18" charset="2"/>
              </a:rPr>
              <a:t></a:t>
            </a:r>
            <a:r>
              <a:rPr lang="en-US" sz="1800" dirty="0"/>
              <a:t> </a:t>
            </a:r>
            <a:r>
              <a:rPr lang="en-US" sz="1800" dirty="0" err="1"/>
              <a:t>LCM</a:t>
            </a:r>
            <a:r>
              <a:rPr lang="en-US" sz="1800" baseline="-25000" dirty="0" err="1"/>
              <a:t>71</a:t>
            </a:r>
            <a:r>
              <a:rPr lang="en-US" sz="1800" baseline="-25000" dirty="0"/>
              <a:t> </a:t>
            </a:r>
            <a:r>
              <a:rPr lang="en-US" sz="1800" dirty="0"/>
              <a:t>+ 0.00023809 </a:t>
            </a:r>
            <a:r>
              <a:rPr lang="fr-FR" sz="1800" dirty="0">
                <a:sym typeface="Symbol" panose="05050102010706020507" pitchFamily="18" charset="2"/>
              </a:rPr>
              <a:t></a:t>
            </a:r>
            <a:r>
              <a:rPr lang="en-US" sz="1800" dirty="0"/>
              <a:t> </a:t>
            </a:r>
            <a:r>
              <a:rPr lang="en-US" sz="1800" dirty="0" err="1"/>
              <a:t>LCM</a:t>
            </a:r>
            <a:r>
              <a:rPr lang="en-US" sz="1800" baseline="-25000" dirty="0" err="1"/>
              <a:t>72</a:t>
            </a:r>
            <a:r>
              <a:rPr lang="en-US" sz="1800" baseline="-25000" dirty="0"/>
              <a:t> </a:t>
            </a:r>
            <a:r>
              <a:rPr lang="en-US" sz="1800" dirty="0"/>
              <a:t>+ 0.01322541</a:t>
            </a:r>
            <a:r>
              <a:rPr lang="en-US" sz="1800" baseline="-25000" dirty="0"/>
              <a:t> </a:t>
            </a:r>
            <a:r>
              <a:rPr lang="fr-FR" sz="1800" dirty="0">
                <a:sym typeface="Symbol" panose="05050102010706020507" pitchFamily="18" charset="2"/>
              </a:rPr>
              <a:t></a:t>
            </a:r>
            <a:r>
              <a:rPr lang="en-US" sz="1800" dirty="0"/>
              <a:t> </a:t>
            </a:r>
            <a:r>
              <a:rPr lang="en-US" sz="1800" dirty="0" err="1"/>
              <a:t>LCM</a:t>
            </a:r>
            <a:r>
              <a:rPr lang="en-US" sz="1800" baseline="-25000" dirty="0" err="1"/>
              <a:t>81</a:t>
            </a:r>
            <a:r>
              <a:rPr lang="en-US" sz="1800" baseline="-25000" dirty="0"/>
              <a:t> </a:t>
            </a:r>
            <a:r>
              <a:rPr lang="en-US" sz="1800" dirty="0"/>
              <a:t>+ 0.00507459 </a:t>
            </a:r>
            <a:r>
              <a:rPr lang="fr-FR" sz="1800" dirty="0">
                <a:sym typeface="Symbol" panose="05050102010706020507" pitchFamily="18" charset="2"/>
              </a:rPr>
              <a:t></a:t>
            </a:r>
            <a:r>
              <a:rPr lang="en-US" sz="1800" dirty="0"/>
              <a:t> </a:t>
            </a:r>
            <a:r>
              <a:rPr lang="en-US" sz="1800" dirty="0" err="1"/>
              <a:t>LCM</a:t>
            </a:r>
            <a:r>
              <a:rPr lang="en-US" sz="1800" baseline="-25000" dirty="0" err="1"/>
              <a:t>82</a:t>
            </a:r>
            <a:r>
              <a:rPr lang="en-US" sz="1800" baseline="-25000" dirty="0"/>
              <a:t> </a:t>
            </a:r>
            <a:r>
              <a:rPr lang="en-US" sz="1800" dirty="0"/>
              <a:t>+ 0.08342112 </a:t>
            </a:r>
            <a:r>
              <a:rPr lang="fr-FR" sz="1800" dirty="0">
                <a:sym typeface="Symbol" panose="05050102010706020507" pitchFamily="18" charset="2"/>
              </a:rPr>
              <a:t></a:t>
            </a:r>
            <a:r>
              <a:rPr lang="en-US" sz="1800" dirty="0"/>
              <a:t> </a:t>
            </a:r>
            <a:r>
              <a:rPr lang="en-US" sz="1800" dirty="0" err="1"/>
              <a:t>LCM</a:t>
            </a:r>
            <a:r>
              <a:rPr lang="en-US" sz="1800" baseline="-25000" dirty="0" err="1"/>
              <a:t>91</a:t>
            </a:r>
            <a:r>
              <a:rPr lang="en-US" sz="1800" baseline="-25000" dirty="0"/>
              <a:t> </a:t>
            </a:r>
            <a:r>
              <a:rPr lang="en-US" sz="1800" dirty="0"/>
              <a:t>+ 0.00697888 </a:t>
            </a:r>
            <a:r>
              <a:rPr lang="fr-FR" sz="1800" dirty="0">
                <a:sym typeface="Symbol" panose="05050102010706020507" pitchFamily="18" charset="2"/>
              </a:rPr>
              <a:t></a:t>
            </a:r>
            <a:r>
              <a:rPr lang="en-US" sz="1800" dirty="0"/>
              <a:t> </a:t>
            </a:r>
            <a:r>
              <a:rPr lang="en-US" sz="1800" dirty="0" err="1"/>
              <a:t>LCM</a:t>
            </a:r>
            <a:r>
              <a:rPr lang="en-US" sz="1800" baseline="-25000" dirty="0" err="1"/>
              <a:t>92</a:t>
            </a:r>
            <a:r>
              <a:rPr lang="en-US" sz="1800" baseline="-25000" dirty="0"/>
              <a:t> </a:t>
            </a:r>
            <a:r>
              <a:rPr lang="en-US" sz="1800" dirty="0"/>
              <a:t>+ 0.00180056</a:t>
            </a:r>
            <a:r>
              <a:rPr lang="en-US" sz="1800" baseline="-25000" dirty="0"/>
              <a:t> </a:t>
            </a:r>
            <a:r>
              <a:rPr lang="fr-FR" sz="1800" dirty="0">
                <a:sym typeface="Symbol" panose="05050102010706020507" pitchFamily="18" charset="2"/>
              </a:rPr>
              <a:t></a:t>
            </a:r>
            <a:r>
              <a:rPr lang="en-US" sz="1800" dirty="0"/>
              <a:t> </a:t>
            </a:r>
            <a:r>
              <a:rPr lang="en-US" sz="1800" dirty="0" err="1"/>
              <a:t>LCM</a:t>
            </a:r>
            <a:r>
              <a:rPr lang="en-US" sz="1800" baseline="-25000" dirty="0" err="1"/>
              <a:t>10,1</a:t>
            </a:r>
            <a:r>
              <a:rPr lang="en-US" sz="1800" baseline="-25000" dirty="0"/>
              <a:t> </a:t>
            </a:r>
            <a:r>
              <a:rPr lang="en-US" sz="1800" dirty="0"/>
              <a:t>+ 0.01239944 </a:t>
            </a:r>
            <a:r>
              <a:rPr lang="fr-FR" sz="1800" dirty="0">
                <a:sym typeface="Symbol" panose="05050102010706020507" pitchFamily="18" charset="2"/>
              </a:rPr>
              <a:t></a:t>
            </a:r>
            <a:r>
              <a:rPr lang="en-US" sz="1800" dirty="0"/>
              <a:t> </a:t>
            </a:r>
            <a:r>
              <a:rPr lang="en-US" sz="1800" dirty="0" err="1"/>
              <a:t>LCM</a:t>
            </a:r>
            <a:r>
              <a:rPr lang="en-US" sz="1800" baseline="-25000" dirty="0" err="1"/>
              <a:t>10,2</a:t>
            </a:r>
            <a:r>
              <a:rPr lang="en-US" sz="1800" dirty="0"/>
              <a:t> ≤ 0.2                                   (49)</a:t>
            </a:r>
          </a:p>
          <a:p>
            <a:pPr algn="l"/>
            <a:endParaRPr lang="en-US" sz="1800" dirty="0"/>
          </a:p>
          <a:p>
            <a:pPr algn="l"/>
            <a:r>
              <a:rPr lang="en-US" sz="1800" dirty="0" err="1"/>
              <a:t>OTRR</a:t>
            </a:r>
            <a:r>
              <a:rPr lang="en-US" sz="1800" dirty="0"/>
              <a:t> (Optimized Total Residual Risk) = 0.1814196 </a:t>
            </a:r>
            <a:r>
              <a:rPr lang="fr-FR" sz="1800" dirty="0">
                <a:sym typeface="Symbol" panose="05050102010706020507" pitchFamily="18" charset="2"/>
              </a:rPr>
              <a:t></a:t>
            </a:r>
            <a:r>
              <a:rPr lang="en-US" sz="1800" dirty="0"/>
              <a:t> </a:t>
            </a:r>
            <a:r>
              <a:rPr lang="en-US" sz="1800" dirty="0" err="1"/>
              <a:t>LCM</a:t>
            </a:r>
            <a:r>
              <a:rPr lang="en-US" sz="1800" baseline="-25000" dirty="0" err="1"/>
              <a:t>11</a:t>
            </a:r>
            <a:r>
              <a:rPr lang="en-US" sz="1800" baseline="-25000" dirty="0"/>
              <a:t> </a:t>
            </a:r>
            <a:r>
              <a:rPr lang="en-US" sz="1800" dirty="0"/>
              <a:t>+ 0.036580 </a:t>
            </a:r>
            <a:r>
              <a:rPr lang="fr-FR" sz="1800" dirty="0">
                <a:sym typeface="Symbol" panose="05050102010706020507" pitchFamily="18" charset="2"/>
              </a:rPr>
              <a:t></a:t>
            </a:r>
            <a:r>
              <a:rPr lang="en-US" sz="1800" dirty="0"/>
              <a:t> </a:t>
            </a:r>
            <a:r>
              <a:rPr lang="en-US" sz="1800" dirty="0" err="1"/>
              <a:t>LCM</a:t>
            </a:r>
            <a:r>
              <a:rPr lang="en-US" sz="1800" baseline="-25000" dirty="0" err="1"/>
              <a:t>12</a:t>
            </a:r>
            <a:r>
              <a:rPr lang="en-US" sz="1800" baseline="-25000" dirty="0"/>
              <a:t> </a:t>
            </a:r>
            <a:r>
              <a:rPr lang="en-US" sz="1800" dirty="0"/>
              <a:t>+ 0.03508485 </a:t>
            </a:r>
            <a:r>
              <a:rPr lang="fr-FR" sz="1800" dirty="0">
                <a:sym typeface="Symbol" panose="05050102010706020507" pitchFamily="18" charset="2"/>
              </a:rPr>
              <a:t></a:t>
            </a:r>
            <a:r>
              <a:rPr lang="en-US" sz="1800" dirty="0"/>
              <a:t> </a:t>
            </a:r>
            <a:r>
              <a:rPr lang="en-US" sz="1800" dirty="0" err="1"/>
              <a:t>LCM</a:t>
            </a:r>
            <a:r>
              <a:rPr lang="en-US" sz="1800" baseline="-25000" dirty="0" err="1"/>
              <a:t>21</a:t>
            </a:r>
            <a:r>
              <a:rPr lang="en-US" sz="1800" baseline="-25000" dirty="0"/>
              <a:t> </a:t>
            </a:r>
            <a:r>
              <a:rPr lang="en-US" sz="1800" dirty="0"/>
              <a:t>+ 0.01021515 </a:t>
            </a:r>
            <a:r>
              <a:rPr lang="fr-FR" sz="1800" dirty="0">
                <a:sym typeface="Symbol" panose="05050102010706020507" pitchFamily="18" charset="2"/>
              </a:rPr>
              <a:t></a:t>
            </a:r>
            <a:r>
              <a:rPr lang="en-US" sz="1800" dirty="0"/>
              <a:t> </a:t>
            </a:r>
            <a:r>
              <a:rPr lang="en-US" sz="1800" dirty="0" err="1"/>
              <a:t>LCM</a:t>
            </a:r>
            <a:r>
              <a:rPr lang="en-US" sz="1800" baseline="-25000" dirty="0" err="1"/>
              <a:t>22</a:t>
            </a:r>
            <a:r>
              <a:rPr lang="en-US" sz="1800" baseline="-25000" dirty="0"/>
              <a:t> </a:t>
            </a:r>
            <a:r>
              <a:rPr lang="en-US" sz="1800" dirty="0"/>
              <a:t>+ 0.0070602 </a:t>
            </a:r>
            <a:r>
              <a:rPr lang="fr-FR" sz="1800" dirty="0">
                <a:sym typeface="Symbol" panose="05050102010706020507" pitchFamily="18" charset="2"/>
              </a:rPr>
              <a:t></a:t>
            </a:r>
            <a:r>
              <a:rPr lang="en-US" sz="1800" dirty="0"/>
              <a:t> </a:t>
            </a:r>
            <a:r>
              <a:rPr lang="en-US" sz="1800" dirty="0" err="1"/>
              <a:t>LCM</a:t>
            </a:r>
            <a:r>
              <a:rPr lang="en-US" sz="1800" baseline="-25000" dirty="0" err="1"/>
              <a:t>31</a:t>
            </a:r>
            <a:r>
              <a:rPr lang="en-US" sz="1800" baseline="-25000" dirty="0"/>
              <a:t> </a:t>
            </a:r>
            <a:r>
              <a:rPr lang="en-US" sz="1800" dirty="0"/>
              <a:t>+ 0.00003976 </a:t>
            </a:r>
            <a:r>
              <a:rPr lang="fr-FR" sz="1800" dirty="0">
                <a:sym typeface="Symbol" panose="05050102010706020507" pitchFamily="18" charset="2"/>
              </a:rPr>
              <a:t></a:t>
            </a:r>
            <a:r>
              <a:rPr lang="en-US" sz="1800" dirty="0"/>
              <a:t> </a:t>
            </a:r>
            <a:r>
              <a:rPr lang="en-US" sz="1800" dirty="0" err="1"/>
              <a:t>LCM</a:t>
            </a:r>
            <a:r>
              <a:rPr lang="en-US" sz="1800" baseline="-25000" dirty="0" err="1"/>
              <a:t>32</a:t>
            </a:r>
            <a:r>
              <a:rPr lang="en-US" sz="1800" baseline="-25000" dirty="0"/>
              <a:t> </a:t>
            </a:r>
            <a:r>
              <a:rPr lang="en-US" sz="1800" dirty="0"/>
              <a:t>+ 0.00375375 </a:t>
            </a:r>
            <a:r>
              <a:rPr lang="fr-FR" sz="1800" dirty="0">
                <a:sym typeface="Symbol" panose="05050102010706020507" pitchFamily="18" charset="2"/>
              </a:rPr>
              <a:t></a:t>
            </a:r>
            <a:r>
              <a:rPr lang="en-US" sz="1800" dirty="0"/>
              <a:t> </a:t>
            </a:r>
            <a:r>
              <a:rPr lang="en-US" sz="1800" dirty="0" err="1"/>
              <a:t>LCM</a:t>
            </a:r>
            <a:r>
              <a:rPr lang="en-US" sz="1800" baseline="-25000" dirty="0" err="1"/>
              <a:t>41</a:t>
            </a:r>
            <a:r>
              <a:rPr lang="en-US" sz="1800" baseline="-25000" dirty="0"/>
              <a:t> </a:t>
            </a:r>
            <a:r>
              <a:rPr lang="en-US" sz="1800" dirty="0"/>
              <a:t>+ 0.00874625 </a:t>
            </a:r>
            <a:r>
              <a:rPr lang="fr-FR" sz="1800" dirty="0">
                <a:sym typeface="Symbol" panose="05050102010706020507" pitchFamily="18" charset="2"/>
              </a:rPr>
              <a:t></a:t>
            </a:r>
            <a:r>
              <a:rPr lang="en-US" sz="1800" dirty="0"/>
              <a:t> </a:t>
            </a:r>
            <a:r>
              <a:rPr lang="en-US" sz="1800" dirty="0" err="1"/>
              <a:t>LCM</a:t>
            </a:r>
            <a:r>
              <a:rPr lang="en-US" sz="1800" baseline="-25000" dirty="0" err="1"/>
              <a:t>42</a:t>
            </a:r>
            <a:r>
              <a:rPr lang="en-US" sz="1800" baseline="-25000" dirty="0"/>
              <a:t> </a:t>
            </a:r>
            <a:r>
              <a:rPr lang="en-US" sz="1800" dirty="0"/>
              <a:t>+</a:t>
            </a:r>
            <a:r>
              <a:rPr lang="en-US" sz="1800" baseline="-25000" dirty="0"/>
              <a:t> </a:t>
            </a:r>
            <a:r>
              <a:rPr lang="en-US" sz="1800" dirty="0"/>
              <a:t>0.28869096 </a:t>
            </a:r>
            <a:r>
              <a:rPr lang="fr-FR" sz="1800" dirty="0">
                <a:sym typeface="Symbol" panose="05050102010706020507" pitchFamily="18" charset="2"/>
              </a:rPr>
              <a:t></a:t>
            </a:r>
            <a:r>
              <a:rPr lang="en-US" sz="1800" dirty="0"/>
              <a:t> </a:t>
            </a:r>
            <a:r>
              <a:rPr lang="en-US" sz="1800" dirty="0" err="1"/>
              <a:t>LCM</a:t>
            </a:r>
            <a:r>
              <a:rPr lang="en-US" sz="1800" baseline="-25000" dirty="0" err="1"/>
              <a:t>51</a:t>
            </a:r>
            <a:r>
              <a:rPr lang="en-US" sz="1800" baseline="-25000" dirty="0"/>
              <a:t> </a:t>
            </a:r>
            <a:r>
              <a:rPr lang="en-US" sz="1800" dirty="0"/>
              <a:t>+ 0.00150904 </a:t>
            </a:r>
            <a:r>
              <a:rPr lang="fr-FR" sz="1800" dirty="0">
                <a:sym typeface="Symbol" panose="05050102010706020507" pitchFamily="18" charset="2"/>
              </a:rPr>
              <a:t></a:t>
            </a:r>
            <a:r>
              <a:rPr lang="en-US" sz="1800" dirty="0"/>
              <a:t> </a:t>
            </a:r>
            <a:r>
              <a:rPr lang="en-US" sz="1800" dirty="0" err="1"/>
              <a:t>LCM</a:t>
            </a:r>
            <a:r>
              <a:rPr lang="en-US" sz="1800" baseline="-25000" dirty="0" err="1"/>
              <a:t>52</a:t>
            </a:r>
            <a:r>
              <a:rPr lang="en-US" sz="1800" baseline="-25000" dirty="0"/>
              <a:t> </a:t>
            </a:r>
            <a:r>
              <a:rPr lang="en-US" sz="1800" dirty="0"/>
              <a:t>+ 0.2123583 </a:t>
            </a:r>
            <a:r>
              <a:rPr lang="fr-FR" sz="1800" dirty="0">
                <a:sym typeface="Symbol" panose="05050102010706020507" pitchFamily="18" charset="2"/>
              </a:rPr>
              <a:t></a:t>
            </a:r>
            <a:r>
              <a:rPr lang="en-US" sz="1800" dirty="0"/>
              <a:t> </a:t>
            </a:r>
            <a:r>
              <a:rPr lang="en-US" sz="1800" dirty="0" err="1"/>
              <a:t>LCM</a:t>
            </a:r>
            <a:r>
              <a:rPr lang="en-US" sz="1800" baseline="-25000" dirty="0" err="1"/>
              <a:t>61</a:t>
            </a:r>
            <a:r>
              <a:rPr lang="en-US" sz="1800" baseline="-25000" dirty="0"/>
              <a:t> </a:t>
            </a:r>
            <a:r>
              <a:rPr lang="en-US" sz="1800" dirty="0"/>
              <a:t>+ 0.0095417 </a:t>
            </a:r>
            <a:r>
              <a:rPr lang="fr-FR" sz="1800" dirty="0">
                <a:sym typeface="Symbol" panose="05050102010706020507" pitchFamily="18" charset="2"/>
              </a:rPr>
              <a:t></a:t>
            </a:r>
            <a:r>
              <a:rPr lang="en-US" sz="1800" dirty="0"/>
              <a:t> </a:t>
            </a:r>
            <a:r>
              <a:rPr lang="en-US" sz="1800" dirty="0" err="1"/>
              <a:t>LCM</a:t>
            </a:r>
            <a:r>
              <a:rPr lang="en-US" sz="1800" baseline="-25000" dirty="0" err="1"/>
              <a:t>62</a:t>
            </a:r>
            <a:r>
              <a:rPr lang="en-US" sz="1800" baseline="-25000" dirty="0"/>
              <a:t> </a:t>
            </a:r>
            <a:r>
              <a:rPr lang="en-US" sz="1800" dirty="0"/>
              <a:t>+ 0.08186191 </a:t>
            </a:r>
            <a:r>
              <a:rPr lang="fr-FR" sz="1800" dirty="0">
                <a:sym typeface="Symbol" panose="05050102010706020507" pitchFamily="18" charset="2"/>
              </a:rPr>
              <a:t></a:t>
            </a:r>
            <a:r>
              <a:rPr lang="en-US" sz="1800" dirty="0"/>
              <a:t> </a:t>
            </a:r>
            <a:r>
              <a:rPr lang="en-US" sz="1800" dirty="0" err="1"/>
              <a:t>LCM</a:t>
            </a:r>
            <a:r>
              <a:rPr lang="en-US" sz="1800" baseline="-25000" dirty="0" err="1"/>
              <a:t>71</a:t>
            </a:r>
            <a:r>
              <a:rPr lang="en-US" sz="1800" baseline="-25000" dirty="0"/>
              <a:t> </a:t>
            </a:r>
            <a:r>
              <a:rPr lang="en-US" sz="1800" dirty="0"/>
              <a:t>+ 0.00023809 </a:t>
            </a:r>
            <a:r>
              <a:rPr lang="fr-FR" sz="1800" dirty="0">
                <a:sym typeface="Symbol" panose="05050102010706020507" pitchFamily="18" charset="2"/>
              </a:rPr>
              <a:t></a:t>
            </a:r>
            <a:r>
              <a:rPr lang="en-US" sz="1800" dirty="0"/>
              <a:t> </a:t>
            </a:r>
            <a:r>
              <a:rPr lang="en-US" sz="1800" dirty="0" err="1"/>
              <a:t>LCM</a:t>
            </a:r>
            <a:r>
              <a:rPr lang="en-US" sz="1800" baseline="-25000" dirty="0" err="1"/>
              <a:t>72</a:t>
            </a:r>
            <a:r>
              <a:rPr lang="en-US" sz="1800" baseline="-25000" dirty="0"/>
              <a:t> </a:t>
            </a:r>
            <a:r>
              <a:rPr lang="en-US" sz="1800" dirty="0"/>
              <a:t>+ 0.01322541</a:t>
            </a:r>
            <a:r>
              <a:rPr lang="en-US" sz="1800" baseline="-25000" dirty="0"/>
              <a:t> </a:t>
            </a:r>
            <a:r>
              <a:rPr lang="fr-FR" sz="1800" dirty="0">
                <a:sym typeface="Symbol" panose="05050102010706020507" pitchFamily="18" charset="2"/>
              </a:rPr>
              <a:t></a:t>
            </a:r>
            <a:r>
              <a:rPr lang="en-US" sz="1800" dirty="0"/>
              <a:t> </a:t>
            </a:r>
            <a:r>
              <a:rPr lang="en-US" sz="1800" dirty="0" err="1"/>
              <a:t>LCM</a:t>
            </a:r>
            <a:r>
              <a:rPr lang="en-US" sz="1800" baseline="-25000" dirty="0" err="1"/>
              <a:t>81</a:t>
            </a:r>
            <a:r>
              <a:rPr lang="en-US" sz="1800" baseline="-25000" dirty="0"/>
              <a:t> </a:t>
            </a:r>
            <a:r>
              <a:rPr lang="en-US" sz="1800" dirty="0"/>
              <a:t>+ 0.00507459 </a:t>
            </a:r>
            <a:r>
              <a:rPr lang="fr-FR" sz="1800" dirty="0">
                <a:sym typeface="Symbol" panose="05050102010706020507" pitchFamily="18" charset="2"/>
              </a:rPr>
              <a:t></a:t>
            </a:r>
            <a:r>
              <a:rPr lang="en-US" sz="1800" dirty="0"/>
              <a:t> </a:t>
            </a:r>
            <a:r>
              <a:rPr lang="en-US" sz="1800" dirty="0" err="1"/>
              <a:t>LCM</a:t>
            </a:r>
            <a:r>
              <a:rPr lang="en-US" sz="1800" baseline="-25000" dirty="0" err="1"/>
              <a:t>82</a:t>
            </a:r>
            <a:r>
              <a:rPr lang="en-US" sz="1800" baseline="-25000" dirty="0"/>
              <a:t> </a:t>
            </a:r>
            <a:r>
              <a:rPr lang="en-US" sz="1800" dirty="0"/>
              <a:t>+ 0.08342112 </a:t>
            </a:r>
            <a:r>
              <a:rPr lang="fr-FR" sz="1800" dirty="0">
                <a:sym typeface="Symbol" panose="05050102010706020507" pitchFamily="18" charset="2"/>
              </a:rPr>
              <a:t></a:t>
            </a:r>
            <a:r>
              <a:rPr lang="en-US" sz="1800" dirty="0" err="1"/>
              <a:t>LCM</a:t>
            </a:r>
            <a:r>
              <a:rPr lang="en-US" sz="1800" baseline="-25000" dirty="0" err="1"/>
              <a:t>91</a:t>
            </a:r>
            <a:r>
              <a:rPr lang="en-US" sz="1800" baseline="-25000" dirty="0"/>
              <a:t> </a:t>
            </a:r>
            <a:r>
              <a:rPr lang="en-US" sz="1800" dirty="0"/>
              <a:t>+ 0.00697888 </a:t>
            </a:r>
            <a:r>
              <a:rPr lang="fr-FR" sz="1800" dirty="0">
                <a:sym typeface="Symbol" panose="05050102010706020507" pitchFamily="18" charset="2"/>
              </a:rPr>
              <a:t></a:t>
            </a:r>
            <a:r>
              <a:rPr lang="en-US" sz="1800" dirty="0"/>
              <a:t> </a:t>
            </a:r>
            <a:r>
              <a:rPr lang="en-US" sz="1800" dirty="0" err="1"/>
              <a:t>LCM</a:t>
            </a:r>
            <a:r>
              <a:rPr lang="en-US" sz="1800" baseline="-25000" dirty="0" err="1"/>
              <a:t>92</a:t>
            </a:r>
            <a:r>
              <a:rPr lang="en-US" sz="1800" dirty="0"/>
              <a:t> + 0.00180056</a:t>
            </a:r>
            <a:r>
              <a:rPr lang="en-US" sz="1800" baseline="-25000" dirty="0"/>
              <a:t> </a:t>
            </a:r>
            <a:r>
              <a:rPr lang="fr-FR" sz="1800" dirty="0">
                <a:sym typeface="Symbol" panose="05050102010706020507" pitchFamily="18" charset="2"/>
              </a:rPr>
              <a:t></a:t>
            </a:r>
            <a:r>
              <a:rPr lang="en-US" sz="1800" dirty="0"/>
              <a:t> </a:t>
            </a:r>
            <a:r>
              <a:rPr lang="en-US" sz="1800" dirty="0" err="1"/>
              <a:t>LCM</a:t>
            </a:r>
            <a:r>
              <a:rPr lang="en-US" sz="1800" baseline="-25000" dirty="0" err="1"/>
              <a:t>10,1</a:t>
            </a:r>
            <a:r>
              <a:rPr lang="en-US" sz="1800" baseline="-25000" dirty="0"/>
              <a:t> </a:t>
            </a:r>
            <a:r>
              <a:rPr lang="en-US" sz="1800" dirty="0"/>
              <a:t>+ 0.01239944 </a:t>
            </a:r>
            <a:r>
              <a:rPr lang="fr-FR" sz="1800" dirty="0">
                <a:sym typeface="Symbol" panose="05050102010706020507" pitchFamily="18" charset="2"/>
              </a:rPr>
              <a:t></a:t>
            </a:r>
            <a:r>
              <a:rPr lang="en-US" sz="1800" dirty="0"/>
              <a:t> </a:t>
            </a:r>
            <a:r>
              <a:rPr lang="en-US" sz="1800" dirty="0" err="1"/>
              <a:t>LCM</a:t>
            </a:r>
            <a:r>
              <a:rPr lang="en-US" sz="1800" baseline="-25000" dirty="0" err="1"/>
              <a:t>10,2</a:t>
            </a:r>
            <a:r>
              <a:rPr lang="en-US" sz="1800" dirty="0"/>
              <a:t> ≤0.3 	              (50)</a:t>
            </a:r>
          </a:p>
          <a:p>
            <a:pPr algn="l"/>
            <a:endParaRPr lang="en-US" sz="1800" dirty="0"/>
          </a:p>
          <a:p>
            <a:pPr algn="l"/>
            <a:r>
              <a:rPr lang="en-US" sz="1800" dirty="0" err="1"/>
              <a:t>Okuyucuya</a:t>
            </a:r>
            <a:r>
              <a:rPr lang="en-US" sz="1800" dirty="0"/>
              <a:t>, </a:t>
            </a:r>
            <a:r>
              <a:rPr lang="en-US" sz="1800" dirty="0" err="1"/>
              <a:t>girdi</a:t>
            </a:r>
            <a:r>
              <a:rPr lang="en-US" sz="1800" dirty="0"/>
              <a:t> </a:t>
            </a:r>
            <a:r>
              <a:rPr lang="en-US" sz="1800" dirty="0" err="1"/>
              <a:t>ve</a:t>
            </a:r>
            <a:r>
              <a:rPr lang="en-US" sz="1800" dirty="0"/>
              <a:t> </a:t>
            </a:r>
            <a:r>
              <a:rPr lang="en-US" sz="1800" dirty="0" err="1"/>
              <a:t>çıktı</a:t>
            </a:r>
            <a:r>
              <a:rPr lang="en-US" sz="1800" dirty="0"/>
              <a:t> </a:t>
            </a:r>
            <a:r>
              <a:rPr lang="en-US" sz="1800" dirty="0" err="1"/>
              <a:t>çizelgelerini</a:t>
            </a:r>
            <a:r>
              <a:rPr lang="en-US" sz="1800" dirty="0"/>
              <a:t> </a:t>
            </a:r>
            <a:r>
              <a:rPr lang="en-US" sz="1800" dirty="0" err="1"/>
              <a:t>ve</a:t>
            </a:r>
            <a:r>
              <a:rPr lang="en-US" sz="1800" dirty="0"/>
              <a:t> </a:t>
            </a:r>
            <a:r>
              <a:rPr lang="en-US" sz="1800" dirty="0" err="1"/>
              <a:t>iki</a:t>
            </a:r>
            <a:r>
              <a:rPr lang="en-US" sz="1800" dirty="0"/>
              <a:t> </a:t>
            </a:r>
            <a:r>
              <a:rPr lang="en-US" sz="1800" dirty="0" err="1"/>
              <a:t>rakip</a:t>
            </a:r>
            <a:r>
              <a:rPr lang="en-US" sz="1800" dirty="0"/>
              <a:t> </a:t>
            </a:r>
            <a:r>
              <a:rPr lang="en-US" sz="1800" dirty="0" err="1"/>
              <a:t>yöntemin</a:t>
            </a:r>
            <a:r>
              <a:rPr lang="en-US" sz="1800" dirty="0"/>
              <a:t> (SM </a:t>
            </a:r>
            <a:r>
              <a:rPr lang="en-US" sz="1800" dirty="0" err="1"/>
              <a:t>ve</a:t>
            </a:r>
            <a:r>
              <a:rPr lang="en-US" sz="1800" dirty="0"/>
              <a:t> XL) </a:t>
            </a:r>
            <a:r>
              <a:rPr lang="en-US" sz="1800" dirty="0" err="1"/>
              <a:t>nasıl</a:t>
            </a:r>
            <a:r>
              <a:rPr lang="en-US" sz="1800" dirty="0"/>
              <a:t> </a:t>
            </a:r>
            <a:r>
              <a:rPr lang="en-US" sz="1800" dirty="0" err="1"/>
              <a:t>yürütüldüğünü</a:t>
            </a:r>
            <a:r>
              <a:rPr lang="en-US" sz="1800" dirty="0"/>
              <a:t>, </a:t>
            </a:r>
            <a:r>
              <a:rPr lang="en-US" sz="1800" dirty="0" err="1"/>
              <a:t>çapraz</a:t>
            </a:r>
            <a:r>
              <a:rPr lang="en-US" sz="1800" dirty="0"/>
              <a:t> </a:t>
            </a:r>
            <a:r>
              <a:rPr lang="en-US" sz="1800" dirty="0" err="1"/>
              <a:t>biçimde</a:t>
            </a:r>
            <a:r>
              <a:rPr lang="en-US" sz="1800" dirty="0"/>
              <a:t> </a:t>
            </a:r>
            <a:r>
              <a:rPr lang="en-US" sz="1800" dirty="0" err="1"/>
              <a:t>doğrulandığını</a:t>
            </a:r>
            <a:r>
              <a:rPr lang="en-US" sz="1800" dirty="0"/>
              <a:t> </a:t>
            </a:r>
            <a:r>
              <a:rPr lang="en-US" sz="1800" dirty="0" err="1"/>
              <a:t>ve</a:t>
            </a:r>
            <a:r>
              <a:rPr lang="en-US" sz="1800" dirty="0"/>
              <a:t> </a:t>
            </a:r>
            <a:r>
              <a:rPr lang="en-US" sz="1800" dirty="0" err="1"/>
              <a:t>yatırım</a:t>
            </a:r>
            <a:r>
              <a:rPr lang="en-US" sz="1800" dirty="0"/>
              <a:t> </a:t>
            </a:r>
            <a:r>
              <a:rPr lang="en-US" sz="1800" dirty="0" err="1"/>
              <a:t>maliyeti</a:t>
            </a:r>
            <a:r>
              <a:rPr lang="en-US" sz="1800" dirty="0"/>
              <a:t> </a:t>
            </a:r>
            <a:r>
              <a:rPr lang="en-US" sz="1800" dirty="0" err="1"/>
              <a:t>ve</a:t>
            </a:r>
            <a:r>
              <a:rPr lang="en-US" sz="1800" dirty="0"/>
              <a:t> </a:t>
            </a:r>
            <a:r>
              <a:rPr lang="en-US" sz="1800" dirty="0" err="1"/>
              <a:t>verimliliği</a:t>
            </a:r>
            <a:r>
              <a:rPr lang="en-US" sz="1800" dirty="0"/>
              <a:t> </a:t>
            </a:r>
            <a:r>
              <a:rPr lang="en-US" sz="1800" dirty="0" err="1"/>
              <a:t>açısından</a:t>
            </a:r>
            <a:r>
              <a:rPr lang="en-US" sz="1800" dirty="0"/>
              <a:t> </a:t>
            </a:r>
            <a:r>
              <a:rPr lang="en-US" sz="1800" dirty="0" err="1"/>
              <a:t>nasıl</a:t>
            </a:r>
            <a:r>
              <a:rPr lang="en-US" sz="1800" dirty="0"/>
              <a:t> </a:t>
            </a:r>
            <a:r>
              <a:rPr lang="en-US" sz="1800" dirty="0" err="1"/>
              <a:t>karşılaştırıldığını</a:t>
            </a:r>
            <a:r>
              <a:rPr lang="en-US" sz="1800" dirty="0"/>
              <a:t> </a:t>
            </a:r>
            <a:r>
              <a:rPr lang="en-US" sz="1800" dirty="0" err="1"/>
              <a:t>gözlemlemek</a:t>
            </a:r>
            <a:r>
              <a:rPr lang="en-US" sz="1800" dirty="0"/>
              <a:t> için EK </a:t>
            </a:r>
            <a:r>
              <a:rPr lang="en-US" sz="1800" dirty="0" err="1"/>
              <a:t>A'yı</a:t>
            </a:r>
            <a:r>
              <a:rPr lang="en-US" sz="1800" dirty="0"/>
              <a:t> </a:t>
            </a:r>
            <a:r>
              <a:rPr lang="en-US" sz="1800" dirty="0" err="1"/>
              <a:t>incelemesi</a:t>
            </a:r>
            <a:r>
              <a:rPr lang="en-US" sz="1800" dirty="0"/>
              <a:t> </a:t>
            </a:r>
            <a:r>
              <a:rPr lang="en-US" sz="1800" dirty="0" err="1"/>
              <a:t>önerilir</a:t>
            </a:r>
            <a:r>
              <a:rPr lang="en-US" sz="1800" dirty="0"/>
              <a:t>. </a:t>
            </a:r>
            <a:r>
              <a:rPr lang="en-US" sz="1800" dirty="0" err="1"/>
              <a:t>Bölüm</a:t>
            </a:r>
            <a:r>
              <a:rPr lang="en-US" sz="1800" dirty="0"/>
              <a:t> V, </a:t>
            </a:r>
            <a:r>
              <a:rPr lang="en-US" sz="1800" dirty="0" err="1"/>
              <a:t>oyun</a:t>
            </a:r>
            <a:r>
              <a:rPr lang="en-US" sz="1800" dirty="0"/>
              <a:t> </a:t>
            </a:r>
            <a:r>
              <a:rPr lang="en-US" sz="1800" dirty="0" err="1"/>
              <a:t>kuramsal</a:t>
            </a:r>
            <a:r>
              <a:rPr lang="en-US" sz="1800" dirty="0"/>
              <a:t> LP </a:t>
            </a:r>
            <a:r>
              <a:rPr lang="en-US" sz="1800" dirty="0" err="1"/>
              <a:t>optimizasyonunu</a:t>
            </a:r>
            <a:r>
              <a:rPr lang="en-US" sz="1800" dirty="0"/>
              <a:t> </a:t>
            </a:r>
            <a:r>
              <a:rPr lang="en-US" sz="1800" dirty="0" err="1"/>
              <a:t>kapsayacak</a:t>
            </a:r>
            <a:r>
              <a:rPr lang="en-US" sz="1800" dirty="0"/>
              <a:t> </a:t>
            </a:r>
            <a:r>
              <a:rPr lang="en-US" sz="1800" dirty="0" err="1"/>
              <a:t>hiçbir</a:t>
            </a:r>
            <a:r>
              <a:rPr lang="en-US" sz="1800" dirty="0"/>
              <a:t> sonuç </a:t>
            </a:r>
            <a:r>
              <a:rPr lang="en-US" sz="1800" dirty="0" err="1"/>
              <a:t>içermez</a:t>
            </a:r>
            <a:r>
              <a:rPr lang="en-US" sz="1800" dirty="0"/>
              <a:t>, </a:t>
            </a:r>
            <a:r>
              <a:rPr lang="en-US" sz="1800" dirty="0" err="1"/>
              <a:t>yalnızca</a:t>
            </a:r>
            <a:r>
              <a:rPr lang="en-US" sz="1800" dirty="0"/>
              <a:t> </a:t>
            </a:r>
            <a:r>
              <a:rPr lang="en-US" sz="1800" dirty="0" err="1"/>
              <a:t>metodoloji</a:t>
            </a:r>
            <a:r>
              <a:rPr lang="en-US" sz="1800" dirty="0"/>
              <a:t> </a:t>
            </a:r>
            <a:r>
              <a:rPr lang="en-US" sz="1800" dirty="0" err="1"/>
              <a:t>ve</a:t>
            </a:r>
            <a:r>
              <a:rPr lang="en-US" sz="1800" dirty="0"/>
              <a:t> </a:t>
            </a:r>
            <a:r>
              <a:rPr lang="en-US" sz="1800" dirty="0" err="1"/>
              <a:t>bir</a:t>
            </a:r>
            <a:r>
              <a:rPr lang="en-US" sz="1800" dirty="0"/>
              <a:t> dizi </a:t>
            </a:r>
            <a:r>
              <a:rPr lang="en-US" sz="1800" dirty="0" err="1"/>
              <a:t>temel</a:t>
            </a:r>
            <a:r>
              <a:rPr lang="en-US" sz="1800" dirty="0"/>
              <a:t> </a:t>
            </a:r>
            <a:r>
              <a:rPr lang="en-US" sz="1800" dirty="0" err="1"/>
              <a:t>yönetim</a:t>
            </a:r>
            <a:r>
              <a:rPr lang="en-US" sz="1800" dirty="0"/>
              <a:t> (5) – (49) </a:t>
            </a:r>
            <a:r>
              <a:rPr lang="en-US" sz="1800" dirty="0" err="1"/>
              <a:t>veya</a:t>
            </a:r>
            <a:r>
              <a:rPr lang="en-US" sz="1800" dirty="0"/>
              <a:t> (49) </a:t>
            </a:r>
            <a:r>
              <a:rPr lang="en-US" sz="1800" dirty="0" err="1"/>
              <a:t>denklemini</a:t>
            </a:r>
            <a:r>
              <a:rPr lang="en-US" sz="1800" dirty="0"/>
              <a:t> </a:t>
            </a:r>
            <a:r>
              <a:rPr lang="en-US" sz="1800" dirty="0" err="1"/>
              <a:t>dışlayarak</a:t>
            </a:r>
            <a:r>
              <a:rPr lang="en-US" sz="1800" dirty="0"/>
              <a:t> (5) – (50) </a:t>
            </a:r>
            <a:r>
              <a:rPr lang="en-US" sz="1800" dirty="0" err="1"/>
              <a:t>arasında</a:t>
            </a:r>
            <a:r>
              <a:rPr lang="en-US" sz="1800" dirty="0"/>
              <a:t> </a:t>
            </a:r>
            <a:r>
              <a:rPr lang="en-US" sz="1800" dirty="0" err="1"/>
              <a:t>eşitsizlikleri</a:t>
            </a:r>
            <a:r>
              <a:rPr lang="en-US" sz="1800" dirty="0"/>
              <a:t> </a:t>
            </a:r>
            <a:r>
              <a:rPr lang="en-US" sz="1800" dirty="0" err="1"/>
              <a:t>içerir</a:t>
            </a:r>
            <a:r>
              <a:rPr lang="en-US" sz="1800" dirty="0"/>
              <a:t>. Bu </a:t>
            </a:r>
            <a:r>
              <a:rPr lang="en-US" sz="1800" dirty="0" err="1"/>
              <a:t>çözümler</a:t>
            </a:r>
            <a:r>
              <a:rPr lang="en-US" sz="1800" dirty="0"/>
              <a:t> EK </a:t>
            </a:r>
            <a:r>
              <a:rPr lang="en-US" sz="1800" dirty="0" err="1"/>
              <a:t>A'da</a:t>
            </a:r>
            <a:r>
              <a:rPr lang="en-US" sz="1800" dirty="0"/>
              <a:t> </a:t>
            </a:r>
            <a:r>
              <a:rPr lang="en-US" sz="1800" dirty="0" err="1"/>
              <a:t>yer</a:t>
            </a:r>
            <a:r>
              <a:rPr lang="en-US" sz="1800" dirty="0"/>
              <a:t> </a:t>
            </a:r>
            <a:r>
              <a:rPr lang="en-US" sz="1800" dirty="0" err="1"/>
              <a:t>almaktadır</a:t>
            </a:r>
            <a:r>
              <a:rPr lang="en-US" sz="1800" dirty="0"/>
              <a:t>.</a:t>
            </a:r>
            <a:endParaRPr lang="tr-TR" sz="1800" dirty="0">
              <a:solidFill>
                <a:srgbClr val="00B0F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211791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593367"/>
            <a:ext cx="10748665" cy="816333"/>
          </a:xfrm>
          <a:prstGeom prst="rect">
            <a:avLst/>
          </a:prstGeom>
        </p:spPr>
        <p:txBody>
          <a:bodyPr spcFirstLastPara="1" wrap="square" lIns="121900" tIns="121900" rIns="121900" bIns="121900" anchor="t" anchorCtr="0">
            <a:noAutofit/>
          </a:bodyPr>
          <a:lstStyle/>
          <a:p>
            <a:pPr marL="0" indent="0"/>
            <a:r>
              <a:rPr lang="en-US" dirty="0">
                <a:highlight>
                  <a:srgbClr val="FFFF00"/>
                </a:highlight>
              </a:rPr>
              <a:t>Conclusions and Discussions (1)</a:t>
            </a:r>
            <a:endParaRPr lang="en-US" sz="32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304800" y="1623317"/>
            <a:ext cx="11669151" cy="5063233"/>
          </a:xfrm>
          <a:prstGeom prst="rect">
            <a:avLst/>
          </a:prstGeom>
        </p:spPr>
        <p:txBody>
          <a:bodyPr spcFirstLastPara="1" wrap="square" lIns="121900" tIns="121900" rIns="121900" bIns="121900" anchor="t" anchorCtr="0">
            <a:noAutofit/>
          </a:bodyPr>
          <a:lstStyle/>
          <a:p>
            <a:pPr algn="just" hangingPunct="0"/>
            <a:r>
              <a:rPr lang="en-US" sz="2000" dirty="0"/>
              <a:t>To allow different commercial enterprises as well as state agencies, and users to store the vulnerability and threat data according to the specifications and standards established by their organization, a new table may be created to store the data as per their needs. Since the agencies were not able to provide the researchers with the details of the particular threat being intercepted or not, one has no choice but to justify the LCM values in Appendix A and Appendix B to be simulated or randomly drawn between 0 and 1 through the EXCEL uniform random generator, RANDC(). The re-scalable SM software can be adapted to cover larger input data to accommodate more than the current 10 counts of rows for risk mitigation. Moreover, the COVID-19 pandemic highlighted the need for more cyber security in a wider world [53–55].</a:t>
            </a:r>
          </a:p>
          <a:p>
            <a:pPr algn="just"/>
            <a:r>
              <a:rPr lang="en-US" sz="2000" dirty="0"/>
              <a:t>Security Meter has applications to the Electric Power industry analytically using the associated software, beyond which Discrete Event Simulations (DES) are also applicable using the Cloud Computing framework on an annual basis of 8760 h [56–58]. The SM method, beyond cybersecurity, has had a wide range of applications from National Defense to Healthcare, and from Business to On/Off Shore Oil Drilling, and from Ecology to Digital Forensics and Defense Acquisition to Wireless Security [4, 59–66]. Computationally intensive Monte Carlo simulations validate SM outputs [67].[1, 4]. </a:t>
            </a:r>
            <a:endParaRPr lang="en-US" sz="20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1560705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B108C984-C074-4E36-D0AC-3A5EEED90BC9}"/>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15FEE478-7077-C9F8-967D-1AD56B1FBF09}"/>
              </a:ext>
            </a:extLst>
          </p:cNvPr>
          <p:cNvSpPr txBox="1">
            <a:spLocks noGrp="1"/>
          </p:cNvSpPr>
          <p:nvPr>
            <p:ph type="title"/>
          </p:nvPr>
        </p:nvSpPr>
        <p:spPr>
          <a:xfrm>
            <a:off x="950966" y="593367"/>
            <a:ext cx="10748665" cy="816333"/>
          </a:xfrm>
          <a:prstGeom prst="rect">
            <a:avLst/>
          </a:prstGeom>
        </p:spPr>
        <p:txBody>
          <a:bodyPr spcFirstLastPara="1" wrap="square" lIns="121900" tIns="121900" rIns="121900" bIns="121900" anchor="t" anchorCtr="0">
            <a:noAutofit/>
          </a:bodyPr>
          <a:lstStyle/>
          <a:p>
            <a:pPr marL="0" indent="0"/>
            <a:r>
              <a:rPr lang="en-US" dirty="0">
                <a:highlight>
                  <a:srgbClr val="FFFF00"/>
                </a:highlight>
              </a:rPr>
              <a:t>Conclusions and Discussions (2)</a:t>
            </a:r>
            <a:endParaRPr lang="en-US" sz="3200" dirty="0">
              <a:highlight>
                <a:srgbClr val="FFFF00"/>
              </a:highlight>
            </a:endParaRPr>
          </a:p>
        </p:txBody>
      </p:sp>
      <p:sp>
        <p:nvSpPr>
          <p:cNvPr id="12" name="Google Shape;284;p40">
            <a:extLst>
              <a:ext uri="{FF2B5EF4-FFF2-40B4-BE49-F238E27FC236}">
                <a16:creationId xmlns:a16="http://schemas.microsoft.com/office/drawing/2014/main" id="{96F8FAFE-C349-C739-BCD7-ECE1189F9ADC}"/>
              </a:ext>
            </a:extLst>
          </p:cNvPr>
          <p:cNvSpPr txBox="1">
            <a:spLocks noGrp="1"/>
          </p:cNvSpPr>
          <p:nvPr>
            <p:ph type="subTitle" idx="1"/>
          </p:nvPr>
        </p:nvSpPr>
        <p:spPr>
          <a:xfrm>
            <a:off x="171450" y="1258432"/>
            <a:ext cx="11802501" cy="5599568"/>
          </a:xfrm>
          <a:prstGeom prst="rect">
            <a:avLst/>
          </a:prstGeom>
        </p:spPr>
        <p:txBody>
          <a:bodyPr spcFirstLastPara="1" wrap="square" lIns="121900" tIns="121900" rIns="121900" bIns="121900" anchor="t" anchorCtr="0">
            <a:noAutofit/>
          </a:bodyPr>
          <a:lstStyle/>
          <a:p>
            <a:pPr algn="just" hangingPunct="0"/>
            <a:r>
              <a:rPr lang="en-US" sz="2000" dirty="0"/>
              <a:t>As a key takeaway, the Microsoft EXCEL Solver alternatively validated the SM risk management stage although the SM Risk Management software was more cost-effective for a more time-saving investment plan to achieve risk goals. Namely, to quantify the risk of an </a:t>
            </a:r>
            <a:r>
              <a:rPr lang="en-US" sz="2000" dirty="0" err="1"/>
              <a:t>NVD</a:t>
            </a:r>
            <a:r>
              <a:rPr lang="en-US" sz="2000" dirty="0"/>
              <a:t> and manage the associated risk, a culminating and up-to-date, not-encountered innovative method is introduced. This was a long-expected application-oriented, user-friendly, practical, and scalable breakthrough in the cybersecurity research arena regarding risk quantification and risk management. Rather than this proposed application-oriented, practical approach supported by a two-decade-long background of work by the author toward a universally accepted Cybersecurity Risk Assessment and Risk Management goal, Digital Information Security experts in the commercial business or government circles may be revolving around rules and regulations bound by strict policy matters as opposed to identifying the elephant in a China shop, and finding a clear-cut, scalable, and universally applicable end-solution with the core purpose in mind: </a:t>
            </a:r>
          </a:p>
          <a:p>
            <a:pPr algn="just" hangingPunct="0"/>
            <a:r>
              <a:rPr lang="en-US" sz="2000" dirty="0"/>
              <a:t>How does the security analyst assess the </a:t>
            </a:r>
            <a:r>
              <a:rPr lang="en-US" sz="2000" dirty="0" err="1"/>
              <a:t>NVD</a:t>
            </a:r>
            <a:r>
              <a:rPr lang="en-US" sz="2000" dirty="0"/>
              <a:t> risk under scrutiny given the proper data, and how does one remedy or countermeasure the problem situation most scientifically and accurately to reach a feasible solution in the least costly manner? The quantitative approach-centered philosophy underlying the SM method, as opposed to the popular Confidentiality-Integrity-Availability-centered [1] conventional, descriptive, and qualitative routines resulting in non-numerical, limited comparisons, is clarified and elaborated. What this work demonstrates is as follows: </a:t>
            </a:r>
          </a:p>
        </p:txBody>
      </p:sp>
    </p:spTree>
    <p:extLst>
      <p:ext uri="{BB962C8B-B14F-4D97-AF65-F5344CB8AC3E}">
        <p14:creationId xmlns:p14="http://schemas.microsoft.com/office/powerpoint/2010/main" val="12417414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E1DB93C9-369C-E638-FEF6-36328B803C75}"/>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36EC7A7D-3E28-7B16-A7FE-EAC6F8976C5E}"/>
              </a:ext>
            </a:extLst>
          </p:cNvPr>
          <p:cNvSpPr txBox="1">
            <a:spLocks noGrp="1"/>
          </p:cNvSpPr>
          <p:nvPr>
            <p:ph type="title"/>
          </p:nvPr>
        </p:nvSpPr>
        <p:spPr>
          <a:xfrm>
            <a:off x="950966" y="488888"/>
            <a:ext cx="10748665" cy="579422"/>
          </a:xfrm>
          <a:prstGeom prst="rect">
            <a:avLst/>
          </a:prstGeom>
        </p:spPr>
        <p:txBody>
          <a:bodyPr spcFirstLastPara="1" wrap="square" lIns="121900" tIns="121900" rIns="121900" bIns="121900" anchor="t" anchorCtr="0">
            <a:noAutofit/>
          </a:bodyPr>
          <a:lstStyle/>
          <a:p>
            <a:pPr marL="0" indent="0"/>
            <a:r>
              <a:rPr lang="en-US" dirty="0">
                <a:highlight>
                  <a:srgbClr val="FFFF00"/>
                </a:highlight>
              </a:rPr>
              <a:t>Conclusions and Discussions (3)</a:t>
            </a:r>
            <a:endParaRPr lang="en-US" sz="3200" dirty="0">
              <a:highlight>
                <a:srgbClr val="FFFF00"/>
              </a:highlight>
            </a:endParaRPr>
          </a:p>
        </p:txBody>
      </p:sp>
      <p:sp>
        <p:nvSpPr>
          <p:cNvPr id="12" name="Google Shape;284;p40">
            <a:extLst>
              <a:ext uri="{FF2B5EF4-FFF2-40B4-BE49-F238E27FC236}">
                <a16:creationId xmlns:a16="http://schemas.microsoft.com/office/drawing/2014/main" id="{A99DD4AA-022C-EFF5-68A9-14870F2054A0}"/>
              </a:ext>
            </a:extLst>
          </p:cNvPr>
          <p:cNvSpPr txBox="1">
            <a:spLocks noGrp="1"/>
          </p:cNvSpPr>
          <p:nvPr>
            <p:ph type="subTitle" idx="1"/>
          </p:nvPr>
        </p:nvSpPr>
        <p:spPr>
          <a:xfrm>
            <a:off x="0" y="1167897"/>
            <a:ext cx="12191999" cy="6092982"/>
          </a:xfrm>
          <a:prstGeom prst="rect">
            <a:avLst/>
          </a:prstGeom>
        </p:spPr>
        <p:txBody>
          <a:bodyPr spcFirstLastPara="1" wrap="square" lIns="121900" tIns="121900" rIns="121900" bIns="121900" anchor="t" anchorCtr="0">
            <a:noAutofit/>
          </a:bodyPr>
          <a:lstStyle/>
          <a:p>
            <a:pPr algn="just" hangingPunct="0"/>
            <a:r>
              <a:rPr lang="en-US" sz="2800" dirty="0"/>
              <a:t>A</a:t>
            </a:r>
            <a:r>
              <a:rPr lang="tr-TR" sz="2800" dirty="0"/>
              <a:t>) A</a:t>
            </a:r>
            <a:r>
              <a:rPr lang="en-US" sz="2800" dirty="0"/>
              <a:t> scalable </a:t>
            </a:r>
            <a:r>
              <a:rPr lang="tr-TR" sz="2800" dirty="0"/>
              <a:t>Securıty Meter </a:t>
            </a:r>
            <a:r>
              <a:rPr lang="en-US" sz="2800" dirty="0"/>
              <a:t>procedure can be successfully applied to an acceptably representative target </a:t>
            </a:r>
            <a:r>
              <a:rPr lang="en-US" sz="2800" dirty="0" err="1"/>
              <a:t>NVD</a:t>
            </a:r>
            <a:r>
              <a:rPr lang="en-US" sz="2800" dirty="0"/>
              <a:t> covering a whole nation, although it may not be unique or the only </a:t>
            </a:r>
            <a:r>
              <a:rPr lang="en-US" sz="2800" dirty="0" err="1"/>
              <a:t>NVD</a:t>
            </a:r>
            <a:r>
              <a:rPr lang="en-US" sz="2800" dirty="0"/>
              <a:t> taken from CVE, such as </a:t>
            </a:r>
            <a:r>
              <a:rPr lang="en-US" sz="2800" dirty="0" err="1"/>
              <a:t>nvd.nist.gov</a:t>
            </a:r>
            <a:r>
              <a:rPr lang="en-US" sz="2800" dirty="0"/>
              <a:t> [27–30].</a:t>
            </a:r>
          </a:p>
          <a:p>
            <a:pPr algn="just" hangingPunct="0"/>
            <a:r>
              <a:rPr lang="en-US" sz="2800" dirty="0"/>
              <a:t>B) SM is compared for the critical stage of the Risk Management to the EXCEL Solver’s LP-feasible solutions, which</a:t>
            </a:r>
            <a:r>
              <a:rPr lang="tr-TR" sz="2800" dirty="0"/>
              <a:t>,</a:t>
            </a:r>
            <a:r>
              <a:rPr lang="en-US" sz="2800" dirty="0"/>
              <a:t> although generating the identical </a:t>
            </a:r>
            <a:r>
              <a:rPr lang="en-US" sz="2800" dirty="0" err="1"/>
              <a:t>OTRR</a:t>
            </a:r>
            <a:r>
              <a:rPr lang="en-US" sz="2800" dirty="0"/>
              <a:t> ≈ 0.2 and </a:t>
            </a:r>
            <a:r>
              <a:rPr lang="en-US" sz="2800" dirty="0" err="1"/>
              <a:t>OTRR</a:t>
            </a:r>
            <a:r>
              <a:rPr lang="en-US" sz="2800" dirty="0"/>
              <a:t> ≈ 0.3 (in the article’s example 2 comprising attackers and users in the data sets of Tables </a:t>
            </a:r>
            <a:r>
              <a:rPr lang="en-US" sz="2800" dirty="0" err="1"/>
              <a:t>A4</a:t>
            </a:r>
            <a:r>
              <a:rPr lang="en-US" sz="2800" dirty="0"/>
              <a:t> and </a:t>
            </a:r>
            <a:r>
              <a:rPr lang="en-US" sz="2800" dirty="0" err="1"/>
              <a:t>A5</a:t>
            </a:r>
            <a:r>
              <a:rPr lang="en-US" sz="2800" dirty="0"/>
              <a:t>) will be outsmarted by the SM’s cumulative change in the unknown vector solutions of </a:t>
            </a:r>
            <a:r>
              <a:rPr lang="en-US" sz="2800" dirty="0" err="1"/>
              <a:t>LCM</a:t>
            </a:r>
            <a:r>
              <a:rPr lang="en-US" sz="2800" baseline="-25000" dirty="0" err="1"/>
              <a:t>ij</a:t>
            </a:r>
            <a:r>
              <a:rPr lang="en-US" sz="2800" dirty="0"/>
              <a:t> (optimal) illustrated in Tables </a:t>
            </a:r>
            <a:r>
              <a:rPr lang="en-US" sz="2800" dirty="0" err="1"/>
              <a:t>A12</a:t>
            </a:r>
            <a:r>
              <a:rPr lang="en-US" sz="2800" dirty="0"/>
              <a:t>–</a:t>
            </a:r>
            <a:r>
              <a:rPr lang="en-US" sz="2800" dirty="0" err="1"/>
              <a:t>A14</a:t>
            </a:r>
            <a:r>
              <a:rPr lang="en-US" sz="2800" dirty="0"/>
              <a:t> and </a:t>
            </a:r>
            <a:r>
              <a:rPr lang="en-US" sz="2800" dirty="0" err="1"/>
              <a:t>B1</a:t>
            </a:r>
            <a:r>
              <a:rPr lang="en-US" sz="2800" dirty="0"/>
              <a:t>–</a:t>
            </a:r>
            <a:r>
              <a:rPr lang="en-US" sz="2800" dirty="0" err="1"/>
              <a:t>B4</a:t>
            </a:r>
            <a:r>
              <a:rPr lang="en-US" sz="2800" dirty="0"/>
              <a:t> for comparison. This implies that outputs </a:t>
            </a:r>
            <a:r>
              <a:rPr lang="tr-TR" sz="2800" dirty="0"/>
              <a:t>from</a:t>
            </a:r>
            <a:r>
              <a:rPr lang="en-US" sz="2800" dirty="0"/>
              <a:t> various software-generated LP-feasible solutions other than those of the SM will yield higher investment costs to redeem the </a:t>
            </a:r>
            <a:r>
              <a:rPr lang="en-US" sz="2800" dirty="0" err="1"/>
              <a:t>NVD</a:t>
            </a:r>
            <a:r>
              <a:rPr lang="en-US" sz="2800" dirty="0"/>
              <a:t> under scrutiny to mitigate and reduce the overall bad risk to a selected tolerable percentage</a:t>
            </a:r>
            <a:r>
              <a:rPr lang="en-US" sz="1800" dirty="0"/>
              <a:t>. </a:t>
            </a:r>
          </a:p>
        </p:txBody>
      </p:sp>
    </p:spTree>
    <p:extLst>
      <p:ext uri="{BB962C8B-B14F-4D97-AF65-F5344CB8AC3E}">
        <p14:creationId xmlns:p14="http://schemas.microsoft.com/office/powerpoint/2010/main" val="39061953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F455808D-32D0-A94E-47C7-31BC66369CC6}"/>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AA660C36-70A4-AD2F-AD99-12FBB6A098AB}"/>
              </a:ext>
            </a:extLst>
          </p:cNvPr>
          <p:cNvSpPr txBox="1">
            <a:spLocks noGrp="1"/>
          </p:cNvSpPr>
          <p:nvPr>
            <p:ph type="title"/>
          </p:nvPr>
        </p:nvSpPr>
        <p:spPr>
          <a:xfrm>
            <a:off x="950966" y="593367"/>
            <a:ext cx="10748665" cy="816333"/>
          </a:xfrm>
          <a:prstGeom prst="rect">
            <a:avLst/>
          </a:prstGeom>
        </p:spPr>
        <p:txBody>
          <a:bodyPr spcFirstLastPara="1" wrap="square" lIns="121900" tIns="121900" rIns="121900" bIns="121900" anchor="t" anchorCtr="0">
            <a:noAutofit/>
          </a:bodyPr>
          <a:lstStyle/>
          <a:p>
            <a:pPr marL="0" indent="0"/>
            <a:r>
              <a:rPr lang="en-US" dirty="0">
                <a:highlight>
                  <a:srgbClr val="FFFF00"/>
                </a:highlight>
              </a:rPr>
              <a:t>Conclusions and Discussions (</a:t>
            </a:r>
            <a:r>
              <a:rPr lang="tr-TR" dirty="0">
                <a:highlight>
                  <a:srgbClr val="FFFF00"/>
                </a:highlight>
              </a:rPr>
              <a:t>4</a:t>
            </a:r>
            <a:r>
              <a:rPr lang="en-US" dirty="0">
                <a:highlight>
                  <a:srgbClr val="FFFF00"/>
                </a:highlight>
              </a:rPr>
              <a:t>)</a:t>
            </a:r>
            <a:endParaRPr lang="en-US" sz="3200" dirty="0">
              <a:highlight>
                <a:srgbClr val="FFFF00"/>
              </a:highlight>
            </a:endParaRPr>
          </a:p>
        </p:txBody>
      </p:sp>
      <p:sp>
        <p:nvSpPr>
          <p:cNvPr id="12" name="Google Shape;284;p40">
            <a:extLst>
              <a:ext uri="{FF2B5EF4-FFF2-40B4-BE49-F238E27FC236}">
                <a16:creationId xmlns:a16="http://schemas.microsoft.com/office/drawing/2014/main" id="{819296A7-957A-89A6-B074-BE6156F4E406}"/>
              </a:ext>
            </a:extLst>
          </p:cNvPr>
          <p:cNvSpPr txBox="1">
            <a:spLocks noGrp="1"/>
          </p:cNvSpPr>
          <p:nvPr>
            <p:ph type="subTitle" idx="1"/>
          </p:nvPr>
        </p:nvSpPr>
        <p:spPr>
          <a:xfrm>
            <a:off x="133351" y="1257300"/>
            <a:ext cx="11791950" cy="5333999"/>
          </a:xfrm>
          <a:prstGeom prst="rect">
            <a:avLst/>
          </a:prstGeom>
        </p:spPr>
        <p:txBody>
          <a:bodyPr spcFirstLastPara="1" wrap="square" lIns="121900" tIns="121900" rIns="121900" bIns="121900" anchor="t" anchorCtr="0">
            <a:noAutofit/>
          </a:bodyPr>
          <a:lstStyle/>
          <a:p>
            <a:pPr algn="just" hangingPunct="0"/>
            <a:r>
              <a:rPr lang="en-US" sz="2400" dirty="0"/>
              <a:t>C) Economic conditions are of primary importance since without cost and benefit, the investments proposed following the risk management stage may not be justified by the national or commercial enterprises.</a:t>
            </a:r>
          </a:p>
          <a:p>
            <a:pPr algn="just" hangingPunct="0"/>
            <a:r>
              <a:rPr lang="en-US" sz="2400" dirty="0"/>
              <a:t>D) Once the tree diagram’s limbs are pruned implying that the related threats have been ~100% annulled to perfection following the risk management stage as a consequence of investments, the analyst can carry on reducing the risk percentage to new lows if the allocated budget permits.</a:t>
            </a:r>
          </a:p>
          <a:p>
            <a:pPr algn="just" hangingPunct="0"/>
            <a:r>
              <a:rPr lang="en-US" sz="2400" dirty="0"/>
              <a:t>E) Targeting critical contributions to the vast potential of Computer Theory and Engineering, this article carries a certain weight and responsibility as underlined in the synopsis of the </a:t>
            </a:r>
            <a:r>
              <a:rPr lang="en-US" sz="2400" dirty="0" err="1"/>
              <a:t>IJCTE.org</a:t>
            </a:r>
            <a:r>
              <a:rPr lang="en-US" sz="2400" dirty="0"/>
              <a:t> Special Issue (2) which it was written for. The dissemination of the know-how and application mode is also imperative. This research article was constructed to provide tangible results of the prior ~20 years’ accumulated knowledge base. The proposed innovative and practical solution is shown to uniquely and timely contribute to the Cybersecurity Informatics Sciences and Engineering at large.</a:t>
            </a:r>
          </a:p>
        </p:txBody>
      </p:sp>
    </p:spTree>
    <p:extLst>
      <p:ext uri="{BB962C8B-B14F-4D97-AF65-F5344CB8AC3E}">
        <p14:creationId xmlns:p14="http://schemas.microsoft.com/office/powerpoint/2010/main" val="20680612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1100667" y="593368"/>
            <a:ext cx="10118712" cy="619796"/>
          </a:xfrm>
          <a:prstGeom prst="rect">
            <a:avLst/>
          </a:prstGeom>
        </p:spPr>
        <p:txBody>
          <a:bodyPr spcFirstLastPara="1" wrap="square" lIns="121900" tIns="121900" rIns="121900" bIns="121900" anchor="t" anchorCtr="0">
            <a:noAutofit/>
          </a:bodyPr>
          <a:lstStyle/>
          <a:p>
            <a:pPr marL="0" indent="0"/>
            <a:r>
              <a:rPr lang="en-US" b="1" dirty="0" err="1">
                <a:highlight>
                  <a:srgbClr val="FFFF00"/>
                </a:highlight>
              </a:rPr>
              <a:t>TARTIŞMA</a:t>
            </a:r>
            <a:r>
              <a:rPr lang="en-US" b="1" dirty="0">
                <a:highlight>
                  <a:srgbClr val="FFFF00"/>
                </a:highlight>
              </a:rPr>
              <a:t> VE SONUÇ (1)</a:t>
            </a:r>
            <a:endParaRPr lang="en-US" sz="32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171450" y="1314450"/>
            <a:ext cx="11620500" cy="5543549"/>
          </a:xfrm>
          <a:prstGeom prst="rect">
            <a:avLst/>
          </a:prstGeom>
        </p:spPr>
        <p:txBody>
          <a:bodyPr spcFirstLastPara="1" wrap="square" lIns="121900" tIns="121900" rIns="121900" bIns="121900" anchor="t" anchorCtr="0">
            <a:noAutofit/>
          </a:bodyPr>
          <a:lstStyle/>
          <a:p>
            <a:pPr algn="just"/>
            <a:r>
              <a:rPr lang="en-US" sz="1600" dirty="0"/>
              <a:t>Risk </a:t>
            </a:r>
            <a:r>
              <a:rPr lang="en-US" sz="1600" dirty="0" err="1"/>
              <a:t>değerlendirme</a:t>
            </a:r>
            <a:r>
              <a:rPr lang="en-US" sz="1600" dirty="0"/>
              <a:t> </a:t>
            </a:r>
            <a:r>
              <a:rPr lang="en-US" sz="1600" dirty="0" err="1"/>
              <a:t>sistemi</a:t>
            </a:r>
            <a:r>
              <a:rPr lang="en-US" sz="1600" dirty="0"/>
              <a:t>, </a:t>
            </a:r>
            <a:r>
              <a:rPr lang="en-US" sz="1600" dirty="0" err="1"/>
              <a:t>kuruluşların</a:t>
            </a:r>
            <a:r>
              <a:rPr lang="en-US" sz="1600" dirty="0"/>
              <a:t> </a:t>
            </a:r>
            <a:r>
              <a:rPr lang="en-US" sz="1600" dirty="0" err="1"/>
              <a:t>gerekli</a:t>
            </a:r>
            <a:r>
              <a:rPr lang="en-US" sz="1600" dirty="0"/>
              <a:t> </a:t>
            </a:r>
            <a:r>
              <a:rPr lang="en-US" sz="1600" dirty="0" err="1"/>
              <a:t>güvenlik</a:t>
            </a:r>
            <a:r>
              <a:rPr lang="en-US" sz="1600" dirty="0"/>
              <a:t> </a:t>
            </a:r>
            <a:r>
              <a:rPr lang="en-US" sz="1600" dirty="0" err="1"/>
              <a:t>yatırımlarına</a:t>
            </a:r>
            <a:r>
              <a:rPr lang="en-US" sz="1600" dirty="0"/>
              <a:t> </a:t>
            </a:r>
            <a:r>
              <a:rPr lang="en-US" sz="1600" dirty="0" err="1"/>
              <a:t>ve</a:t>
            </a:r>
            <a:r>
              <a:rPr lang="en-US" sz="1600" dirty="0"/>
              <a:t> </a:t>
            </a:r>
            <a:r>
              <a:rPr lang="en-US" sz="1600" dirty="0" err="1"/>
              <a:t>en</a:t>
            </a:r>
            <a:r>
              <a:rPr lang="en-US" sz="1600" dirty="0"/>
              <a:t> </a:t>
            </a:r>
            <a:r>
              <a:rPr lang="en-US" sz="1600" dirty="0" err="1"/>
              <a:t>etkili</a:t>
            </a:r>
            <a:r>
              <a:rPr lang="en-US" sz="1600" dirty="0"/>
              <a:t> </a:t>
            </a:r>
            <a:r>
              <a:rPr lang="en-US" sz="1800" dirty="0" err="1"/>
              <a:t>güvenlik</a:t>
            </a:r>
            <a:r>
              <a:rPr lang="en-US" sz="1600" dirty="0"/>
              <a:t> </a:t>
            </a:r>
            <a:r>
              <a:rPr lang="en-US" sz="1600" dirty="0" err="1"/>
              <a:t>önlemlerine</a:t>
            </a:r>
            <a:r>
              <a:rPr lang="en-US" sz="1600" dirty="0"/>
              <a:t> </a:t>
            </a:r>
            <a:r>
              <a:rPr lang="en-US" sz="1600" dirty="0" err="1"/>
              <a:t>karar</a:t>
            </a:r>
            <a:r>
              <a:rPr lang="en-US" sz="1600" dirty="0"/>
              <a:t> </a:t>
            </a:r>
            <a:r>
              <a:rPr lang="en-US" sz="1600" dirty="0" err="1"/>
              <a:t>vermelerine</a:t>
            </a:r>
            <a:r>
              <a:rPr lang="en-US" sz="1600" dirty="0"/>
              <a:t> </a:t>
            </a:r>
            <a:r>
              <a:rPr lang="en-US" sz="1600" dirty="0" err="1"/>
              <a:t>yardımcı</a:t>
            </a:r>
            <a:r>
              <a:rPr lang="en-US" sz="1600" dirty="0"/>
              <a:t> </a:t>
            </a:r>
            <a:r>
              <a:rPr lang="en-US" sz="1600" dirty="0" err="1"/>
              <a:t>olur</a:t>
            </a:r>
            <a:r>
              <a:rPr lang="en-US" sz="1600" dirty="0"/>
              <a:t>. Başarılı </a:t>
            </a:r>
            <a:r>
              <a:rPr lang="en-US" sz="1600" dirty="0" err="1"/>
              <a:t>bir</a:t>
            </a:r>
            <a:r>
              <a:rPr lang="en-US" sz="1600" dirty="0"/>
              <a:t> </a:t>
            </a:r>
            <a:r>
              <a:rPr lang="en-US" sz="1600" dirty="0" err="1"/>
              <a:t>güvenlik</a:t>
            </a:r>
            <a:r>
              <a:rPr lang="en-US" sz="1600" dirty="0"/>
              <a:t> </a:t>
            </a:r>
            <a:r>
              <a:rPr lang="en-US" sz="1600" dirty="0" err="1"/>
              <a:t>açığı</a:t>
            </a:r>
            <a:r>
              <a:rPr lang="en-US" sz="1600" dirty="0"/>
              <a:t> </a:t>
            </a:r>
            <a:r>
              <a:rPr lang="en-US" sz="1600" dirty="0" err="1"/>
              <a:t>yönetimi</a:t>
            </a:r>
            <a:r>
              <a:rPr lang="en-US" sz="1600" dirty="0"/>
              <a:t> </a:t>
            </a:r>
            <a:r>
              <a:rPr lang="en-US" sz="1600" dirty="0" err="1"/>
              <a:t>süreci</a:t>
            </a:r>
            <a:r>
              <a:rPr lang="en-US" sz="1600" dirty="0"/>
              <a:t> </a:t>
            </a:r>
            <a:r>
              <a:rPr lang="en-US" sz="1600" dirty="0" err="1"/>
              <a:t>sağlamak</a:t>
            </a:r>
            <a:r>
              <a:rPr lang="en-US" sz="1600" dirty="0"/>
              <a:t> için </a:t>
            </a:r>
            <a:r>
              <a:rPr lang="en-US" sz="1600" dirty="0" err="1"/>
              <a:t>kuruluşun</a:t>
            </a:r>
            <a:r>
              <a:rPr lang="en-US" sz="1600" dirty="0"/>
              <a:t> </a:t>
            </a:r>
            <a:r>
              <a:rPr lang="en-US" sz="1600" dirty="0" err="1"/>
              <a:t>gereksinimlere</a:t>
            </a:r>
            <a:r>
              <a:rPr lang="en-US" sz="1600" dirty="0"/>
              <a:t> </a:t>
            </a:r>
            <a:r>
              <a:rPr lang="en-US" sz="1600" dirty="0" err="1"/>
              <a:t>uygun</a:t>
            </a:r>
            <a:r>
              <a:rPr lang="en-US" sz="1600" dirty="0"/>
              <a:t> </a:t>
            </a:r>
            <a:r>
              <a:rPr lang="en-US" sz="1600" dirty="0" err="1"/>
              <a:t>güvenlik</a:t>
            </a:r>
            <a:r>
              <a:rPr lang="en-US" sz="1600" dirty="0"/>
              <a:t> </a:t>
            </a:r>
            <a:r>
              <a:rPr lang="en-US" sz="1600" dirty="0" err="1"/>
              <a:t>açıklarını</a:t>
            </a:r>
            <a:r>
              <a:rPr lang="en-US" sz="1600" dirty="0"/>
              <a:t> </a:t>
            </a:r>
            <a:r>
              <a:rPr lang="en-US" sz="1600" dirty="0" err="1"/>
              <a:t>ve</a:t>
            </a:r>
            <a:r>
              <a:rPr lang="en-US" sz="1600" dirty="0"/>
              <a:t> </a:t>
            </a:r>
            <a:r>
              <a:rPr lang="en-US" sz="1600" dirty="0" err="1"/>
              <a:t>gözdağlarını</a:t>
            </a:r>
            <a:r>
              <a:rPr lang="en-US" sz="1600" dirty="0"/>
              <a:t> </a:t>
            </a:r>
            <a:r>
              <a:rPr lang="en-US" sz="1600" dirty="0" err="1"/>
              <a:t>filtrelemesi</a:t>
            </a:r>
            <a:r>
              <a:rPr lang="en-US" sz="1600" dirty="0"/>
              <a:t> </a:t>
            </a:r>
            <a:r>
              <a:rPr lang="en-US" sz="1600" dirty="0" err="1"/>
              <a:t>gerekir</a:t>
            </a:r>
            <a:r>
              <a:rPr lang="en-US" sz="1600" dirty="0"/>
              <a:t>. Son </a:t>
            </a:r>
            <a:r>
              <a:rPr lang="en-US" sz="1600" dirty="0" err="1"/>
              <a:t>olarak</a:t>
            </a:r>
            <a:r>
              <a:rPr lang="en-US" sz="1600" dirty="0"/>
              <a:t>, </a:t>
            </a:r>
            <a:r>
              <a:rPr lang="en-US" sz="1600" dirty="0" err="1"/>
              <a:t>güvenlik</a:t>
            </a:r>
            <a:r>
              <a:rPr lang="en-US" sz="1600" dirty="0"/>
              <a:t> </a:t>
            </a:r>
            <a:r>
              <a:rPr lang="en-US" sz="1600" dirty="0" err="1"/>
              <a:t>açığı</a:t>
            </a:r>
            <a:r>
              <a:rPr lang="en-US" sz="1600" dirty="0"/>
              <a:t> </a:t>
            </a:r>
            <a:r>
              <a:rPr lang="en-US" sz="1600" dirty="0" err="1"/>
              <a:t>ve</a:t>
            </a:r>
            <a:r>
              <a:rPr lang="en-US" sz="1600" dirty="0"/>
              <a:t> </a:t>
            </a:r>
            <a:r>
              <a:rPr lang="en-US" sz="1600" dirty="0" err="1"/>
              <a:t>gözdağı</a:t>
            </a:r>
            <a:r>
              <a:rPr lang="en-US" sz="1600" dirty="0"/>
              <a:t> </a:t>
            </a:r>
            <a:r>
              <a:rPr lang="en-US" sz="1600" dirty="0" err="1"/>
              <a:t>değerlendirmesiyle</a:t>
            </a:r>
            <a:r>
              <a:rPr lang="en-US" sz="1600" dirty="0"/>
              <a:t> </a:t>
            </a:r>
            <a:r>
              <a:rPr lang="en-US" sz="1600" dirty="0" err="1"/>
              <a:t>başlarken</a:t>
            </a:r>
            <a:r>
              <a:rPr lang="en-US" sz="1600" dirty="0"/>
              <a:t>, </a:t>
            </a:r>
            <a:r>
              <a:rPr lang="en-US" sz="1600" dirty="0" err="1"/>
              <a:t>gereksiz</a:t>
            </a:r>
            <a:r>
              <a:rPr lang="en-US" sz="1600" dirty="0"/>
              <a:t> </a:t>
            </a:r>
            <a:r>
              <a:rPr lang="en-US" sz="1600" dirty="0" err="1"/>
              <a:t>aşırı</a:t>
            </a:r>
            <a:r>
              <a:rPr lang="en-US" sz="1600" dirty="0"/>
              <a:t> </a:t>
            </a:r>
            <a:r>
              <a:rPr lang="en-US" sz="1600" dirty="0" err="1"/>
              <a:t>kalabalık</a:t>
            </a:r>
            <a:r>
              <a:rPr lang="en-US" sz="1600" dirty="0"/>
              <a:t> </a:t>
            </a:r>
            <a:r>
              <a:rPr lang="en-US" sz="1600" dirty="0" err="1"/>
              <a:t>ve</a:t>
            </a:r>
            <a:r>
              <a:rPr lang="en-US" sz="1600" dirty="0"/>
              <a:t> </a:t>
            </a:r>
            <a:r>
              <a:rPr lang="en-US" sz="1600" dirty="0" err="1"/>
              <a:t>bilgi</a:t>
            </a:r>
            <a:r>
              <a:rPr lang="en-US" sz="1600" dirty="0"/>
              <a:t> </a:t>
            </a:r>
            <a:r>
              <a:rPr lang="en-US" sz="1600" dirty="0" err="1"/>
              <a:t>sızıntısını</a:t>
            </a:r>
            <a:r>
              <a:rPr lang="en-US" sz="1600" dirty="0"/>
              <a:t> </a:t>
            </a:r>
            <a:r>
              <a:rPr lang="en-US" sz="1600" dirty="0" err="1"/>
              <a:t>önlemek</a:t>
            </a:r>
            <a:r>
              <a:rPr lang="en-US" sz="1600" dirty="0"/>
              <a:t> için ilk </a:t>
            </a:r>
            <a:r>
              <a:rPr lang="en-US" sz="1600" dirty="0" err="1"/>
              <a:t>güvenlik</a:t>
            </a:r>
            <a:r>
              <a:rPr lang="en-US" sz="1600" dirty="0"/>
              <a:t> </a:t>
            </a:r>
            <a:r>
              <a:rPr lang="en-US" sz="1600" dirty="0" err="1"/>
              <a:t>açıklarının</a:t>
            </a:r>
            <a:r>
              <a:rPr lang="en-US" sz="1600" dirty="0"/>
              <a:t> </a:t>
            </a:r>
            <a:r>
              <a:rPr lang="en-US" sz="1600" dirty="0" err="1"/>
              <a:t>ve</a:t>
            </a:r>
            <a:r>
              <a:rPr lang="en-US" sz="1600" dirty="0"/>
              <a:t> </a:t>
            </a:r>
            <a:r>
              <a:rPr lang="en-US" sz="1600" dirty="0" err="1"/>
              <a:t>gözdağlarının</a:t>
            </a:r>
            <a:r>
              <a:rPr lang="en-US" sz="1600" dirty="0"/>
              <a:t> </a:t>
            </a:r>
            <a:r>
              <a:rPr lang="en-US" sz="1600" dirty="0" err="1"/>
              <a:t>kapsamını</a:t>
            </a:r>
            <a:r>
              <a:rPr lang="en-US" sz="1600" dirty="0"/>
              <a:t> </a:t>
            </a:r>
            <a:r>
              <a:rPr lang="en-US" sz="1600" dirty="0" err="1"/>
              <a:t>sınırlamak</a:t>
            </a:r>
            <a:r>
              <a:rPr lang="en-US" sz="1600" dirty="0"/>
              <a:t> </a:t>
            </a:r>
            <a:r>
              <a:rPr lang="en-US" sz="1600" dirty="0" err="1"/>
              <a:t>önemlidir</a:t>
            </a:r>
            <a:r>
              <a:rPr lang="en-US" sz="1600" dirty="0"/>
              <a:t>. Bu </a:t>
            </a:r>
            <a:r>
              <a:rPr lang="en-US" sz="1600" dirty="0" err="1"/>
              <a:t>uygulama</a:t>
            </a:r>
            <a:r>
              <a:rPr lang="en-US" sz="1600" dirty="0"/>
              <a:t> </a:t>
            </a:r>
            <a:r>
              <a:rPr lang="en-US" sz="1600" dirty="0" err="1"/>
              <a:t>odaklı</a:t>
            </a:r>
            <a:r>
              <a:rPr lang="en-US" sz="1600" dirty="0"/>
              <a:t> </a:t>
            </a:r>
            <a:r>
              <a:rPr lang="en-US" sz="1600" dirty="0" err="1"/>
              <a:t>ve</a:t>
            </a:r>
            <a:r>
              <a:rPr lang="en-US" sz="1600" dirty="0"/>
              <a:t> </a:t>
            </a:r>
            <a:r>
              <a:rPr lang="en-US" sz="1600" dirty="0" err="1"/>
              <a:t>hesaplama</a:t>
            </a:r>
            <a:r>
              <a:rPr lang="en-US" sz="1600" dirty="0"/>
              <a:t> </a:t>
            </a:r>
            <a:r>
              <a:rPr lang="en-US" sz="1600" dirty="0" err="1"/>
              <a:t>açısından</a:t>
            </a:r>
            <a:r>
              <a:rPr lang="en-US" sz="1600" dirty="0"/>
              <a:t> </a:t>
            </a:r>
            <a:r>
              <a:rPr lang="en-US" sz="1600" dirty="0" err="1"/>
              <a:t>çok</a:t>
            </a:r>
            <a:r>
              <a:rPr lang="en-US" sz="1600" dirty="0"/>
              <a:t> </a:t>
            </a:r>
            <a:r>
              <a:rPr lang="en-US" sz="1600" dirty="0" err="1"/>
              <a:t>yoğun</a:t>
            </a:r>
            <a:r>
              <a:rPr lang="en-US" sz="1600" dirty="0"/>
              <a:t> </a:t>
            </a:r>
            <a:r>
              <a:rPr lang="en-US" sz="1600" dirty="0" err="1"/>
              <a:t>araştırma</a:t>
            </a:r>
            <a:r>
              <a:rPr lang="en-US" sz="1600" dirty="0"/>
              <a:t> </a:t>
            </a:r>
            <a:r>
              <a:rPr lang="en-US" sz="1600" dirty="0" err="1"/>
              <a:t>bölümü</a:t>
            </a:r>
            <a:r>
              <a:rPr lang="en-US" sz="1600" dirty="0"/>
              <a:t>, </a:t>
            </a:r>
            <a:r>
              <a:rPr lang="en-US" sz="1600" dirty="0" err="1"/>
              <a:t>güvenlik</a:t>
            </a:r>
            <a:r>
              <a:rPr lang="en-US" sz="1600" dirty="0"/>
              <a:t> </a:t>
            </a:r>
            <a:r>
              <a:rPr lang="en-US" sz="1600" dirty="0" err="1"/>
              <a:t>risklerinin</a:t>
            </a:r>
            <a:r>
              <a:rPr lang="en-US" sz="1600" dirty="0"/>
              <a:t> </a:t>
            </a:r>
            <a:r>
              <a:rPr lang="en-US" sz="1600" dirty="0" err="1"/>
              <a:t>nicel</a:t>
            </a:r>
            <a:r>
              <a:rPr lang="en-US" sz="1600" dirty="0"/>
              <a:t> </a:t>
            </a:r>
            <a:r>
              <a:rPr lang="en-US" sz="1600" dirty="0" err="1"/>
              <a:t>değerlendirmesine</a:t>
            </a:r>
            <a:r>
              <a:rPr lang="en-US" sz="1600" dirty="0"/>
              <a:t> </a:t>
            </a:r>
            <a:r>
              <a:rPr lang="en-US" sz="1600" dirty="0" err="1"/>
              <a:t>dayanmaktadır</a:t>
            </a:r>
            <a:r>
              <a:rPr lang="en-US" sz="1600" dirty="0"/>
              <a:t>. </a:t>
            </a:r>
            <a:r>
              <a:rPr lang="en-US" sz="1600" dirty="0" err="1"/>
              <a:t>Böylece</a:t>
            </a:r>
            <a:r>
              <a:rPr lang="en-US" sz="1600" dirty="0"/>
              <a:t> </a:t>
            </a:r>
            <a:r>
              <a:rPr lang="en-US" sz="1600" dirty="0" err="1"/>
              <a:t>bir</a:t>
            </a:r>
            <a:r>
              <a:rPr lang="en-US" sz="1600" dirty="0"/>
              <a:t> </a:t>
            </a:r>
            <a:r>
              <a:rPr lang="en-US" sz="1600" dirty="0" err="1"/>
              <a:t>bilgi</a:t>
            </a:r>
            <a:r>
              <a:rPr lang="en-US" sz="1600" dirty="0"/>
              <a:t> </a:t>
            </a:r>
            <a:r>
              <a:rPr lang="en-US" sz="1600" dirty="0" err="1"/>
              <a:t>güvenliği</a:t>
            </a:r>
            <a:r>
              <a:rPr lang="en-US" sz="1600" dirty="0"/>
              <a:t> </a:t>
            </a:r>
            <a:r>
              <a:rPr lang="en-US" sz="1600" dirty="0" err="1"/>
              <a:t>çerçevesinde</a:t>
            </a:r>
            <a:r>
              <a:rPr lang="en-US" sz="1600" dirty="0"/>
              <a:t> </a:t>
            </a:r>
            <a:r>
              <a:rPr lang="en-US" sz="1600" dirty="0" err="1"/>
              <a:t>farklı</a:t>
            </a:r>
            <a:r>
              <a:rPr lang="en-US" sz="1600" dirty="0"/>
              <a:t> </a:t>
            </a:r>
            <a:r>
              <a:rPr lang="en-US" sz="1600" dirty="0" err="1"/>
              <a:t>yatırım</a:t>
            </a:r>
            <a:r>
              <a:rPr lang="en-US" sz="1600" dirty="0"/>
              <a:t> </a:t>
            </a:r>
            <a:r>
              <a:rPr lang="en-US" sz="1600" dirty="0" err="1"/>
              <a:t>seçeneklerinin</a:t>
            </a:r>
            <a:r>
              <a:rPr lang="en-US" sz="1600" dirty="0"/>
              <a:t> </a:t>
            </a:r>
            <a:r>
              <a:rPr lang="en-US" sz="1600" dirty="0" err="1"/>
              <a:t>değerlendirilmesine</a:t>
            </a:r>
            <a:r>
              <a:rPr lang="en-US" sz="1600" dirty="0"/>
              <a:t> </a:t>
            </a:r>
            <a:r>
              <a:rPr lang="en-US" sz="1600" dirty="0" err="1"/>
              <a:t>olanak</a:t>
            </a:r>
            <a:r>
              <a:rPr lang="en-US" sz="1600" dirty="0"/>
              <a:t> </a:t>
            </a:r>
            <a:r>
              <a:rPr lang="en-US" sz="1600" dirty="0" err="1"/>
              <a:t>sağlamaktadır</a:t>
            </a:r>
            <a:r>
              <a:rPr lang="en-US" sz="1600" dirty="0"/>
              <a:t>. Risk </a:t>
            </a:r>
            <a:r>
              <a:rPr lang="en-US" sz="1600" dirty="0" err="1"/>
              <a:t>değerlendirme</a:t>
            </a:r>
            <a:r>
              <a:rPr lang="en-US" sz="1600" dirty="0"/>
              <a:t> </a:t>
            </a:r>
            <a:r>
              <a:rPr lang="en-US" sz="1600" dirty="0" err="1"/>
              <a:t>sistemi</a:t>
            </a:r>
            <a:r>
              <a:rPr lang="en-US" sz="1600" dirty="0"/>
              <a:t>, </a:t>
            </a:r>
            <a:r>
              <a:rPr lang="en-US" sz="1600" dirty="0" err="1"/>
              <a:t>bir</a:t>
            </a:r>
            <a:r>
              <a:rPr lang="en-US" sz="1600" dirty="0"/>
              <a:t> </a:t>
            </a:r>
            <a:r>
              <a:rPr lang="en-US" sz="1600" dirty="0" err="1"/>
              <a:t>kuruluşu</a:t>
            </a:r>
            <a:r>
              <a:rPr lang="en-US" sz="1600" dirty="0"/>
              <a:t> ilk </a:t>
            </a:r>
            <a:r>
              <a:rPr lang="en-US" sz="1600" dirty="0" err="1"/>
              <a:t>veri</a:t>
            </a:r>
            <a:r>
              <a:rPr lang="en-US" sz="1600" dirty="0"/>
              <a:t> </a:t>
            </a:r>
            <a:r>
              <a:rPr lang="en-US" sz="1600" dirty="0" err="1"/>
              <a:t>girişinden</a:t>
            </a:r>
            <a:r>
              <a:rPr lang="en-US" sz="1600" dirty="0"/>
              <a:t>, </a:t>
            </a:r>
            <a:r>
              <a:rPr lang="en-US" sz="1600" dirty="0" err="1"/>
              <a:t>yaygın</a:t>
            </a:r>
            <a:r>
              <a:rPr lang="en-US" sz="1600" dirty="0"/>
              <a:t> </a:t>
            </a:r>
            <a:r>
              <a:rPr lang="en-US" sz="1600" dirty="0" err="1"/>
              <a:t>güvenlik</a:t>
            </a:r>
            <a:r>
              <a:rPr lang="en-US" sz="1600" dirty="0"/>
              <a:t> </a:t>
            </a:r>
            <a:r>
              <a:rPr lang="en-US" sz="1600" dirty="0" err="1"/>
              <a:t>riskini</a:t>
            </a:r>
            <a:r>
              <a:rPr lang="en-US" sz="1600" dirty="0"/>
              <a:t> </a:t>
            </a:r>
            <a:r>
              <a:rPr lang="en-US" sz="1600" dirty="0" err="1"/>
              <a:t>azaltan</a:t>
            </a:r>
            <a:r>
              <a:rPr lang="en-US" sz="1600" dirty="0"/>
              <a:t> </a:t>
            </a:r>
            <a:r>
              <a:rPr lang="en-US" sz="1600" dirty="0" err="1"/>
              <a:t>en</a:t>
            </a:r>
            <a:r>
              <a:rPr lang="en-US" sz="1600" dirty="0"/>
              <a:t> </a:t>
            </a:r>
            <a:r>
              <a:rPr lang="en-US" sz="1600" dirty="0" err="1"/>
              <a:t>uygun</a:t>
            </a:r>
            <a:r>
              <a:rPr lang="en-US" sz="1600" dirty="0"/>
              <a:t> </a:t>
            </a:r>
            <a:r>
              <a:rPr lang="en-US" sz="1600" dirty="0" err="1"/>
              <a:t>önlemin</a:t>
            </a:r>
            <a:r>
              <a:rPr lang="en-US" sz="1600" dirty="0"/>
              <a:t> </a:t>
            </a:r>
            <a:r>
              <a:rPr lang="en-US" sz="1600" dirty="0" err="1"/>
              <a:t>seçilmesi</a:t>
            </a:r>
            <a:r>
              <a:rPr lang="en-US" sz="1600" dirty="0"/>
              <a:t> için </a:t>
            </a:r>
            <a:r>
              <a:rPr lang="en-US" sz="1600" dirty="0" err="1"/>
              <a:t>böylesi</a:t>
            </a:r>
            <a:r>
              <a:rPr lang="en-US" sz="1600" dirty="0"/>
              <a:t> sonuç </a:t>
            </a:r>
            <a:r>
              <a:rPr lang="en-US" sz="1600" dirty="0" err="1"/>
              <a:t>önerilerine</a:t>
            </a:r>
            <a:r>
              <a:rPr lang="en-US" sz="1600" dirty="0"/>
              <a:t> </a:t>
            </a:r>
            <a:r>
              <a:rPr lang="en-US" sz="1600" dirty="0" err="1"/>
              <a:t>yönlendirir</a:t>
            </a:r>
            <a:r>
              <a:rPr lang="en-US" sz="1600" dirty="0"/>
              <a:t>. </a:t>
            </a:r>
            <a:endParaRPr lang="tr-TR" sz="1600" dirty="0"/>
          </a:p>
          <a:p>
            <a:pPr algn="just"/>
            <a:endParaRPr lang="tr-TR" sz="1600" dirty="0"/>
          </a:p>
          <a:p>
            <a:pPr algn="just"/>
            <a:r>
              <a:rPr lang="en-US" sz="1600" dirty="0"/>
              <a:t>Risk </a:t>
            </a:r>
            <a:r>
              <a:rPr lang="en-US" sz="1600" dirty="0" err="1"/>
              <a:t>değerlendirme</a:t>
            </a:r>
            <a:r>
              <a:rPr lang="en-US" sz="1600" dirty="0"/>
              <a:t> </a:t>
            </a:r>
            <a:r>
              <a:rPr lang="en-US" sz="1600" dirty="0" err="1"/>
              <a:t>ve</a:t>
            </a:r>
            <a:r>
              <a:rPr lang="en-US" sz="1600" dirty="0"/>
              <a:t> </a:t>
            </a:r>
            <a:r>
              <a:rPr lang="en-US" sz="1600" dirty="0" err="1"/>
              <a:t>yönetim</a:t>
            </a:r>
            <a:r>
              <a:rPr lang="en-US" sz="1600" dirty="0"/>
              <a:t> </a:t>
            </a:r>
            <a:r>
              <a:rPr lang="en-US" sz="1600" dirty="0" err="1"/>
              <a:t>sistemi</a:t>
            </a:r>
            <a:r>
              <a:rPr lang="en-US" sz="1600" dirty="0"/>
              <a:t> </a:t>
            </a:r>
            <a:r>
              <a:rPr lang="en-US" sz="1600" dirty="0" err="1"/>
              <a:t>sürecini</a:t>
            </a:r>
            <a:r>
              <a:rPr lang="en-US" sz="1600" dirty="0"/>
              <a:t> </a:t>
            </a:r>
            <a:r>
              <a:rPr lang="en-US" sz="1600" dirty="0" err="1"/>
              <a:t>kullanarak</a:t>
            </a:r>
            <a:r>
              <a:rPr lang="en-US" sz="1600" dirty="0"/>
              <a:t> </a:t>
            </a:r>
            <a:r>
              <a:rPr lang="en-US" sz="1600" dirty="0" err="1"/>
              <a:t>işletmeler</a:t>
            </a:r>
            <a:r>
              <a:rPr lang="en-US" sz="1600" dirty="0"/>
              <a:t> risk </a:t>
            </a:r>
            <a:r>
              <a:rPr lang="en-US" sz="1600" dirty="0" err="1"/>
              <a:t>oluşturabilecek</a:t>
            </a:r>
            <a:r>
              <a:rPr lang="en-US" sz="1600" dirty="0"/>
              <a:t> yeni </a:t>
            </a:r>
            <a:r>
              <a:rPr lang="en-US" sz="1600" dirty="0" err="1"/>
              <a:t>veya</a:t>
            </a:r>
            <a:r>
              <a:rPr lang="en-US" sz="1600" dirty="0"/>
              <a:t> </a:t>
            </a:r>
            <a:r>
              <a:rPr lang="en-US" sz="1600" dirty="0" err="1"/>
              <a:t>hâlen</a:t>
            </a:r>
            <a:r>
              <a:rPr lang="en-US" sz="1600" dirty="0"/>
              <a:t> var </a:t>
            </a:r>
            <a:r>
              <a:rPr lang="en-US" sz="1600" dirty="0" err="1"/>
              <a:t>olan</a:t>
            </a:r>
            <a:r>
              <a:rPr lang="en-US" sz="1600" dirty="0"/>
              <a:t> </a:t>
            </a:r>
            <a:r>
              <a:rPr lang="en-US" sz="1600" dirty="0" err="1"/>
              <a:t>gözdağı</a:t>
            </a:r>
            <a:r>
              <a:rPr lang="en-US" sz="1600" dirty="0"/>
              <a:t> </a:t>
            </a:r>
            <a:r>
              <a:rPr lang="en-US" sz="1600" dirty="0" err="1"/>
              <a:t>ve</a:t>
            </a:r>
            <a:r>
              <a:rPr lang="en-US" sz="1600" dirty="0"/>
              <a:t> </a:t>
            </a:r>
            <a:r>
              <a:rPr lang="en-US" sz="1600" dirty="0" err="1"/>
              <a:t>güvenlik</a:t>
            </a:r>
            <a:r>
              <a:rPr lang="en-US" sz="1600" dirty="0"/>
              <a:t> </a:t>
            </a:r>
            <a:r>
              <a:rPr lang="en-US" sz="1600" dirty="0" err="1"/>
              <a:t>açıklarından</a:t>
            </a:r>
            <a:r>
              <a:rPr lang="en-US" sz="1600" dirty="0"/>
              <a:t> </a:t>
            </a:r>
            <a:r>
              <a:rPr lang="en-US" sz="1600" dirty="0" err="1"/>
              <a:t>kaçınabilir</a:t>
            </a:r>
            <a:r>
              <a:rPr lang="en-US" sz="1600" dirty="0"/>
              <a:t> </a:t>
            </a:r>
            <a:r>
              <a:rPr lang="en-US" sz="1600" dirty="0" err="1"/>
              <a:t>veya</a:t>
            </a:r>
            <a:r>
              <a:rPr lang="en-US" sz="1600" dirty="0"/>
              <a:t> </a:t>
            </a:r>
            <a:r>
              <a:rPr lang="en-US" sz="1600" dirty="0" err="1"/>
              <a:t>bunları</a:t>
            </a:r>
            <a:r>
              <a:rPr lang="en-US" sz="1600" dirty="0"/>
              <a:t> </a:t>
            </a:r>
            <a:r>
              <a:rPr lang="en-US" sz="1600" dirty="0" err="1"/>
              <a:t>izleyebilir</a:t>
            </a:r>
            <a:r>
              <a:rPr lang="en-US" sz="1600" dirty="0"/>
              <a:t>. </a:t>
            </a:r>
            <a:r>
              <a:rPr lang="en-US" sz="1600" dirty="0" err="1"/>
              <a:t>Önerilen</a:t>
            </a:r>
            <a:r>
              <a:rPr lang="en-US" sz="1600" dirty="0"/>
              <a:t> SM </a:t>
            </a:r>
            <a:r>
              <a:rPr lang="en-US" sz="1600" dirty="0" err="1"/>
              <a:t>algoritması</a:t>
            </a:r>
            <a:r>
              <a:rPr lang="en-US" sz="1600" dirty="0"/>
              <a:t>, </a:t>
            </a:r>
            <a:r>
              <a:rPr lang="en-US" sz="1600" dirty="0" err="1"/>
              <a:t>kuruluşun</a:t>
            </a:r>
            <a:r>
              <a:rPr lang="en-US" sz="1600" dirty="0"/>
              <a:t> </a:t>
            </a:r>
            <a:r>
              <a:rPr lang="en-US" sz="1600" dirty="0" err="1"/>
              <a:t>bakış</a:t>
            </a:r>
            <a:r>
              <a:rPr lang="en-US" sz="1600" dirty="0"/>
              <a:t> </a:t>
            </a:r>
            <a:r>
              <a:rPr lang="en-US" sz="1600" dirty="0" err="1"/>
              <a:t>açısından</a:t>
            </a:r>
            <a:r>
              <a:rPr lang="en-US" sz="1600" dirty="0"/>
              <a:t> </a:t>
            </a:r>
            <a:r>
              <a:rPr lang="en-US" sz="1600" dirty="0" err="1"/>
              <a:t>önem</a:t>
            </a:r>
            <a:r>
              <a:rPr lang="en-US" sz="1600" dirty="0"/>
              <a:t> </a:t>
            </a:r>
            <a:r>
              <a:rPr lang="en-US" sz="1600" dirty="0" err="1"/>
              <a:t>taşıyan</a:t>
            </a:r>
            <a:r>
              <a:rPr lang="en-US" sz="1600" dirty="0"/>
              <a:t> </a:t>
            </a:r>
            <a:r>
              <a:rPr lang="en-US" sz="1600" dirty="0" err="1"/>
              <a:t>gözdağlarının</a:t>
            </a:r>
            <a:r>
              <a:rPr lang="en-US" sz="1600" dirty="0"/>
              <a:t> </a:t>
            </a:r>
            <a:r>
              <a:rPr lang="en-US" sz="1600" dirty="0" err="1"/>
              <a:t>ve</a:t>
            </a:r>
            <a:r>
              <a:rPr lang="en-US" sz="1600" dirty="0"/>
              <a:t> </a:t>
            </a:r>
            <a:r>
              <a:rPr lang="en-US" sz="1600" dirty="0" err="1"/>
              <a:t>güvenlik</a:t>
            </a:r>
            <a:r>
              <a:rPr lang="en-US" sz="1600" dirty="0"/>
              <a:t> </a:t>
            </a:r>
            <a:r>
              <a:rPr lang="en-US" sz="1600" dirty="0" err="1"/>
              <a:t>açıklarının</a:t>
            </a:r>
            <a:r>
              <a:rPr lang="en-US" sz="1600" dirty="0"/>
              <a:t> </a:t>
            </a:r>
            <a:r>
              <a:rPr lang="en-US" sz="1600" dirty="0" err="1"/>
              <a:t>azaltılmasına</a:t>
            </a:r>
            <a:r>
              <a:rPr lang="en-US" sz="1600" dirty="0"/>
              <a:t> </a:t>
            </a:r>
            <a:r>
              <a:rPr lang="en-US" sz="1600" dirty="0" err="1"/>
              <a:t>etkin</a:t>
            </a:r>
            <a:r>
              <a:rPr lang="en-US" sz="1600" dirty="0"/>
              <a:t> </a:t>
            </a:r>
            <a:r>
              <a:rPr lang="en-US" sz="1600" dirty="0" err="1"/>
              <a:t>bir</a:t>
            </a:r>
            <a:r>
              <a:rPr lang="en-US" sz="1600" dirty="0"/>
              <a:t> </a:t>
            </a:r>
            <a:r>
              <a:rPr lang="en-US" sz="1600" dirty="0" err="1"/>
              <a:t>şekilde</a:t>
            </a:r>
            <a:r>
              <a:rPr lang="en-US" sz="1600" dirty="0"/>
              <a:t> </a:t>
            </a:r>
            <a:r>
              <a:rPr lang="en-US" sz="1600" dirty="0" err="1"/>
              <a:t>öncelik</a:t>
            </a:r>
            <a:r>
              <a:rPr lang="en-US" sz="1600" dirty="0"/>
              <a:t> </a:t>
            </a:r>
            <a:r>
              <a:rPr lang="en-US" sz="1600" dirty="0" err="1"/>
              <a:t>verilmesine</a:t>
            </a:r>
            <a:r>
              <a:rPr lang="en-US" sz="1600" dirty="0"/>
              <a:t> </a:t>
            </a:r>
            <a:r>
              <a:rPr lang="en-US" sz="1600" dirty="0" err="1"/>
              <a:t>yardımcı</a:t>
            </a:r>
            <a:r>
              <a:rPr lang="en-US" sz="1600" dirty="0"/>
              <a:t> </a:t>
            </a:r>
            <a:r>
              <a:rPr lang="en-US" sz="1600" dirty="0" err="1"/>
              <a:t>olur</a:t>
            </a:r>
            <a:r>
              <a:rPr lang="en-US" sz="1600" dirty="0"/>
              <a:t>. Bilgi </a:t>
            </a:r>
            <a:r>
              <a:rPr lang="en-US" sz="1600" dirty="0" err="1"/>
              <a:t>güvenliği</a:t>
            </a:r>
            <a:r>
              <a:rPr lang="en-US" sz="1600" dirty="0"/>
              <a:t> </a:t>
            </a:r>
            <a:r>
              <a:rPr lang="en-US" sz="1600" dirty="0" err="1"/>
              <a:t>yol</a:t>
            </a:r>
            <a:r>
              <a:rPr lang="en-US" sz="1600" dirty="0"/>
              <a:t> </a:t>
            </a:r>
            <a:r>
              <a:rPr lang="en-US" sz="1600" dirty="0" err="1"/>
              <a:t>haritasına</a:t>
            </a:r>
            <a:r>
              <a:rPr lang="en-US" sz="1600" dirty="0"/>
              <a:t> </a:t>
            </a:r>
            <a:r>
              <a:rPr lang="en-US" sz="1600" dirty="0" err="1"/>
              <a:t>en</a:t>
            </a:r>
            <a:r>
              <a:rPr lang="en-US" sz="1600" dirty="0"/>
              <a:t> </a:t>
            </a:r>
            <a:r>
              <a:rPr lang="en-US" sz="1600" dirty="0" err="1"/>
              <a:t>uygun</a:t>
            </a:r>
            <a:r>
              <a:rPr lang="en-US" sz="1600" dirty="0"/>
              <a:t> </a:t>
            </a:r>
            <a:r>
              <a:rPr lang="en-US" sz="1600" dirty="0" err="1"/>
              <a:t>yatırım</a:t>
            </a:r>
            <a:r>
              <a:rPr lang="en-US" sz="1600" dirty="0"/>
              <a:t> </a:t>
            </a:r>
            <a:r>
              <a:rPr lang="en-US" sz="1600" dirty="0" err="1"/>
              <a:t>düzeyini</a:t>
            </a:r>
            <a:r>
              <a:rPr lang="en-US" sz="1600" dirty="0"/>
              <a:t> </a:t>
            </a:r>
            <a:r>
              <a:rPr lang="en-US" sz="1600" dirty="0" err="1"/>
              <a:t>değerlendirme</a:t>
            </a:r>
            <a:r>
              <a:rPr lang="en-US" sz="1600" dirty="0"/>
              <a:t> </a:t>
            </a:r>
            <a:r>
              <a:rPr lang="en-US" sz="1600" dirty="0" err="1"/>
              <a:t>sürecinde</a:t>
            </a:r>
            <a:r>
              <a:rPr lang="en-US" sz="1600" dirty="0"/>
              <a:t>, </a:t>
            </a:r>
            <a:r>
              <a:rPr lang="en-US" sz="1600" dirty="0" err="1"/>
              <a:t>bir</a:t>
            </a:r>
            <a:r>
              <a:rPr lang="en-US" sz="1600" dirty="0"/>
              <a:t> </a:t>
            </a:r>
            <a:r>
              <a:rPr lang="en-US" sz="1600" dirty="0" err="1"/>
              <a:t>bilgi</a:t>
            </a:r>
            <a:r>
              <a:rPr lang="en-US" sz="1600" dirty="0"/>
              <a:t> </a:t>
            </a:r>
            <a:r>
              <a:rPr lang="en-US" sz="1600" dirty="0" err="1"/>
              <a:t>varlığıyla</a:t>
            </a:r>
            <a:r>
              <a:rPr lang="en-US" sz="1600" dirty="0"/>
              <a:t> </a:t>
            </a:r>
            <a:r>
              <a:rPr lang="en-US" sz="1600" dirty="0" err="1"/>
              <a:t>ilgili</a:t>
            </a:r>
            <a:r>
              <a:rPr lang="en-US" sz="1600" dirty="0"/>
              <a:t> </a:t>
            </a:r>
            <a:r>
              <a:rPr lang="en-US" sz="1600" dirty="0" err="1"/>
              <a:t>gözdağı</a:t>
            </a:r>
            <a:r>
              <a:rPr lang="en-US" sz="1600" dirty="0"/>
              <a:t> </a:t>
            </a:r>
            <a:r>
              <a:rPr lang="en-US" sz="1600" dirty="0" err="1"/>
              <a:t>ve</a:t>
            </a:r>
            <a:r>
              <a:rPr lang="en-US" sz="1600" dirty="0"/>
              <a:t> </a:t>
            </a:r>
            <a:r>
              <a:rPr lang="en-US" sz="1600" dirty="0" err="1"/>
              <a:t>güvenlik</a:t>
            </a:r>
            <a:r>
              <a:rPr lang="en-US" sz="1600" dirty="0"/>
              <a:t> </a:t>
            </a:r>
            <a:r>
              <a:rPr lang="en-US" sz="1600" dirty="0" err="1"/>
              <a:t>açıklarının</a:t>
            </a:r>
            <a:r>
              <a:rPr lang="en-US" sz="1600" dirty="0"/>
              <a:t> </a:t>
            </a:r>
            <a:r>
              <a:rPr lang="en-US" sz="1600" dirty="0" err="1"/>
              <a:t>yanı</a:t>
            </a:r>
            <a:r>
              <a:rPr lang="en-US" sz="1600" dirty="0"/>
              <a:t> </a:t>
            </a:r>
            <a:r>
              <a:rPr lang="en-US" sz="1600" dirty="0" err="1"/>
              <a:t>sıra</a:t>
            </a:r>
            <a:r>
              <a:rPr lang="en-US" sz="1600" dirty="0"/>
              <a:t> </a:t>
            </a:r>
            <a:r>
              <a:rPr lang="en-US" sz="1600" dirty="0" err="1"/>
              <a:t>bu</a:t>
            </a:r>
            <a:r>
              <a:rPr lang="en-US" sz="1600" dirty="0"/>
              <a:t> </a:t>
            </a:r>
            <a:r>
              <a:rPr lang="en-US" sz="1600" dirty="0" err="1"/>
              <a:t>riskleri</a:t>
            </a:r>
            <a:r>
              <a:rPr lang="en-US" sz="1600" dirty="0"/>
              <a:t> </a:t>
            </a:r>
            <a:r>
              <a:rPr lang="en-US" sz="1600" dirty="0" err="1"/>
              <a:t>azaltmaya</a:t>
            </a:r>
            <a:r>
              <a:rPr lang="en-US" sz="1600" dirty="0"/>
              <a:t> </a:t>
            </a:r>
            <a:r>
              <a:rPr lang="en-US" sz="1600" dirty="0" err="1"/>
              <a:t>yönelik</a:t>
            </a:r>
            <a:r>
              <a:rPr lang="en-US" sz="1600" dirty="0"/>
              <a:t> her </a:t>
            </a:r>
            <a:r>
              <a:rPr lang="en-US" sz="1600" dirty="0" err="1"/>
              <a:t>türlü</a:t>
            </a:r>
            <a:r>
              <a:rPr lang="en-US" sz="1600" dirty="0"/>
              <a:t> </a:t>
            </a:r>
            <a:r>
              <a:rPr lang="en-US" sz="1600" dirty="0" err="1"/>
              <a:t>önlemin</a:t>
            </a:r>
            <a:r>
              <a:rPr lang="en-US" sz="1600" dirty="0"/>
              <a:t> </a:t>
            </a:r>
            <a:r>
              <a:rPr lang="en-US" sz="1600" dirty="0" err="1"/>
              <a:t>ölçülmesi</a:t>
            </a:r>
            <a:r>
              <a:rPr lang="en-US" sz="1600" dirty="0"/>
              <a:t> </a:t>
            </a:r>
            <a:r>
              <a:rPr lang="en-US" sz="1600" dirty="0" err="1"/>
              <a:t>gerekmektedir</a:t>
            </a:r>
            <a:r>
              <a:rPr lang="en-US" sz="1600" dirty="0"/>
              <a:t>. </a:t>
            </a:r>
            <a:r>
              <a:rPr lang="en-US" sz="1600" dirty="0" err="1"/>
              <a:t>Güvenlik</a:t>
            </a:r>
            <a:r>
              <a:rPr lang="en-US" sz="1600" dirty="0"/>
              <a:t> </a:t>
            </a:r>
            <a:r>
              <a:rPr lang="en-US" sz="1600" dirty="0" err="1"/>
              <a:t>açıklarının</a:t>
            </a:r>
            <a:r>
              <a:rPr lang="en-US" sz="1600" dirty="0"/>
              <a:t> </a:t>
            </a:r>
            <a:r>
              <a:rPr lang="en-US" sz="1600" dirty="0" err="1"/>
              <a:t>ve</a:t>
            </a:r>
            <a:r>
              <a:rPr lang="en-US" sz="1600" dirty="0"/>
              <a:t> </a:t>
            </a:r>
            <a:r>
              <a:rPr lang="en-US" sz="1600" dirty="0" err="1"/>
              <a:t>tehditlerin</a:t>
            </a:r>
            <a:r>
              <a:rPr lang="en-US" sz="1600" dirty="0"/>
              <a:t> </a:t>
            </a:r>
            <a:r>
              <a:rPr lang="en-US" sz="1600" dirty="0" err="1"/>
              <a:t>değerlendirilmesi</a:t>
            </a:r>
            <a:r>
              <a:rPr lang="en-US" sz="1600" dirty="0"/>
              <a:t> için </a:t>
            </a:r>
            <a:r>
              <a:rPr lang="en-US" sz="1600" dirty="0" err="1"/>
              <a:t>niceliksel</a:t>
            </a:r>
            <a:r>
              <a:rPr lang="en-US" sz="1600" dirty="0"/>
              <a:t> </a:t>
            </a:r>
            <a:r>
              <a:rPr lang="en-US" sz="1600" dirty="0" err="1"/>
              <a:t>bir</a:t>
            </a:r>
            <a:r>
              <a:rPr lang="en-US" sz="1600" dirty="0"/>
              <a:t> </a:t>
            </a:r>
            <a:r>
              <a:rPr lang="en-US" sz="1600" dirty="0" err="1"/>
              <a:t>analiz</a:t>
            </a:r>
            <a:r>
              <a:rPr lang="en-US" sz="1600" dirty="0"/>
              <a:t> </a:t>
            </a:r>
            <a:r>
              <a:rPr lang="en-US" sz="1600" dirty="0" err="1"/>
              <a:t>yaklaşımı</a:t>
            </a:r>
            <a:r>
              <a:rPr lang="en-US" sz="1600" dirty="0"/>
              <a:t> </a:t>
            </a:r>
            <a:r>
              <a:rPr lang="en-US" sz="1600" dirty="0" err="1"/>
              <a:t>kullanarak</a:t>
            </a:r>
            <a:r>
              <a:rPr lang="en-US" sz="1600" dirty="0"/>
              <a:t>, ECL, TRR, </a:t>
            </a:r>
            <a:r>
              <a:rPr lang="en-US" sz="1600" dirty="0" err="1"/>
              <a:t>TNRR</a:t>
            </a:r>
            <a:r>
              <a:rPr lang="en-US" sz="1600" dirty="0"/>
              <a:t>, </a:t>
            </a:r>
            <a:r>
              <a:rPr lang="en-US" sz="1600" dirty="0" err="1"/>
              <a:t>OTRR</a:t>
            </a:r>
            <a:r>
              <a:rPr lang="en-US" sz="1600" dirty="0"/>
              <a:t> </a:t>
            </a:r>
            <a:r>
              <a:rPr lang="en-US" sz="1600" dirty="0" err="1"/>
              <a:t>ve</a:t>
            </a:r>
            <a:r>
              <a:rPr lang="en-US" sz="1600" dirty="0"/>
              <a:t> </a:t>
            </a:r>
            <a:r>
              <a:rPr lang="en-US" sz="1600" dirty="0" err="1"/>
              <a:t>OTNRR</a:t>
            </a:r>
            <a:r>
              <a:rPr lang="en-US" sz="1600" dirty="0"/>
              <a:t> </a:t>
            </a:r>
            <a:r>
              <a:rPr lang="en-US" sz="1600" dirty="0" err="1"/>
              <a:t>parametreleri</a:t>
            </a:r>
            <a:r>
              <a:rPr lang="tr-TR" sz="1600" dirty="0"/>
              <a:t>yle </a:t>
            </a:r>
            <a:r>
              <a:rPr lang="en-US" sz="1600" dirty="0" err="1"/>
              <a:t>en</a:t>
            </a:r>
            <a:r>
              <a:rPr lang="en-US" sz="1600" dirty="0"/>
              <a:t> </a:t>
            </a:r>
            <a:r>
              <a:rPr lang="en-US" sz="1600" dirty="0" err="1"/>
              <a:t>uygun</a:t>
            </a:r>
            <a:r>
              <a:rPr lang="en-US" sz="1600" dirty="0"/>
              <a:t> </a:t>
            </a:r>
            <a:r>
              <a:rPr lang="en-US" sz="1600" dirty="0" err="1"/>
              <a:t>çözümleri</a:t>
            </a:r>
            <a:r>
              <a:rPr lang="en-US" sz="1600" dirty="0"/>
              <a:t> </a:t>
            </a:r>
            <a:r>
              <a:rPr lang="en-US" sz="1600" dirty="0" err="1"/>
              <a:t>hesaplar</a:t>
            </a:r>
            <a:r>
              <a:rPr lang="en-US" sz="1600" dirty="0"/>
              <a:t>. </a:t>
            </a:r>
            <a:endParaRPr lang="tr-TR" sz="1600" dirty="0"/>
          </a:p>
          <a:p>
            <a:pPr algn="just"/>
            <a:endParaRPr lang="tr-TR" sz="1600" dirty="0"/>
          </a:p>
          <a:p>
            <a:pPr algn="just"/>
            <a:r>
              <a:rPr lang="en-US" sz="1600" dirty="0" err="1"/>
              <a:t>Böylece</a:t>
            </a:r>
            <a:r>
              <a:rPr lang="en-US" sz="1600" dirty="0"/>
              <a:t> </a:t>
            </a:r>
            <a:r>
              <a:rPr lang="en-US" sz="1600" dirty="0" err="1"/>
              <a:t>kullanıcının</a:t>
            </a:r>
            <a:r>
              <a:rPr lang="en-US" sz="1600" dirty="0"/>
              <a:t> </a:t>
            </a:r>
            <a:r>
              <a:rPr lang="en-US" sz="1600" dirty="0" err="1"/>
              <a:t>gelecekte</a:t>
            </a:r>
            <a:r>
              <a:rPr lang="en-US" sz="1600" dirty="0"/>
              <a:t> </a:t>
            </a:r>
            <a:r>
              <a:rPr lang="en-US" sz="1600" dirty="0" err="1"/>
              <a:t>beklenen</a:t>
            </a:r>
            <a:r>
              <a:rPr lang="en-US" sz="1600" dirty="0"/>
              <a:t> </a:t>
            </a:r>
            <a:r>
              <a:rPr lang="en-US" sz="1600" dirty="0" err="1"/>
              <a:t>saldırıları</a:t>
            </a:r>
            <a:r>
              <a:rPr lang="en-US" sz="1600" dirty="0"/>
              <a:t> </a:t>
            </a:r>
            <a:r>
              <a:rPr lang="en-US" sz="1600" dirty="0" err="1"/>
              <a:t>engellemek</a:t>
            </a:r>
            <a:r>
              <a:rPr lang="en-US" sz="1600" dirty="0"/>
              <a:t> için </a:t>
            </a:r>
            <a:r>
              <a:rPr lang="en-US" sz="1600" dirty="0" err="1"/>
              <a:t>bilinen</a:t>
            </a:r>
            <a:r>
              <a:rPr lang="en-US" sz="1600" dirty="0"/>
              <a:t> </a:t>
            </a:r>
            <a:r>
              <a:rPr lang="en-US" sz="1600" dirty="0" err="1"/>
              <a:t>olaylara</a:t>
            </a:r>
            <a:r>
              <a:rPr lang="en-US" sz="1600" dirty="0"/>
              <a:t> </a:t>
            </a:r>
            <a:r>
              <a:rPr lang="en-US" sz="1600" dirty="0" err="1"/>
              <a:t>dayanarak</a:t>
            </a:r>
            <a:r>
              <a:rPr lang="en-US" sz="1600" dirty="0"/>
              <a:t> her </a:t>
            </a:r>
            <a:r>
              <a:rPr lang="en-US" sz="1600" dirty="0" err="1"/>
              <a:t>gözdağının</a:t>
            </a:r>
            <a:r>
              <a:rPr lang="en-US" sz="1600" dirty="0"/>
              <a:t> </a:t>
            </a:r>
            <a:r>
              <a:rPr lang="en-US" sz="1600" dirty="0" err="1"/>
              <a:t>ve</a:t>
            </a:r>
            <a:r>
              <a:rPr lang="en-US" sz="1600" dirty="0"/>
              <a:t> </a:t>
            </a:r>
            <a:r>
              <a:rPr lang="en-US" sz="1600" dirty="0" err="1"/>
              <a:t>güvenlik</a:t>
            </a:r>
            <a:r>
              <a:rPr lang="en-US" sz="1600" dirty="0"/>
              <a:t> </a:t>
            </a:r>
            <a:r>
              <a:rPr lang="en-US" sz="1600" dirty="0" err="1"/>
              <a:t>açığının</a:t>
            </a:r>
            <a:r>
              <a:rPr lang="en-US" sz="1600" dirty="0"/>
              <a:t> </a:t>
            </a:r>
            <a:r>
              <a:rPr lang="en-US" sz="1600" dirty="0" err="1"/>
              <a:t>olasılığını</a:t>
            </a:r>
            <a:r>
              <a:rPr lang="en-US" sz="1600" dirty="0"/>
              <a:t> </a:t>
            </a:r>
            <a:r>
              <a:rPr lang="en-US" sz="1600" dirty="0" err="1"/>
              <a:t>sağlayacaktır</a:t>
            </a:r>
            <a:r>
              <a:rPr lang="en-US" sz="1600" dirty="0"/>
              <a:t>. </a:t>
            </a:r>
            <a:r>
              <a:rPr lang="en-US" sz="1600" dirty="0" err="1"/>
              <a:t>Güvenlik</a:t>
            </a:r>
            <a:r>
              <a:rPr lang="en-US" sz="1600" dirty="0"/>
              <a:t> </a:t>
            </a:r>
            <a:r>
              <a:rPr lang="en-US" sz="1600" dirty="0" err="1"/>
              <a:t>risklerini</a:t>
            </a:r>
            <a:r>
              <a:rPr lang="en-US" sz="1600" dirty="0"/>
              <a:t> </a:t>
            </a:r>
            <a:r>
              <a:rPr lang="en-US" sz="1600" dirty="0" err="1"/>
              <a:t>değerlendirmeye</a:t>
            </a:r>
            <a:r>
              <a:rPr lang="en-US" sz="1600" dirty="0"/>
              <a:t> </a:t>
            </a:r>
            <a:r>
              <a:rPr lang="en-US" sz="1600" dirty="0" err="1"/>
              <a:t>yönelik</a:t>
            </a:r>
            <a:r>
              <a:rPr lang="en-US" sz="1600" dirty="0"/>
              <a:t> </a:t>
            </a:r>
            <a:r>
              <a:rPr lang="en-US" sz="1600" dirty="0" err="1"/>
              <a:t>motivasyonlar</a:t>
            </a:r>
            <a:r>
              <a:rPr lang="en-US" sz="1600" dirty="0"/>
              <a:t> </a:t>
            </a:r>
            <a:r>
              <a:rPr lang="en-US" sz="1600" dirty="0" err="1"/>
              <a:t>zorlayıcı</a:t>
            </a:r>
            <a:r>
              <a:rPr lang="en-US" sz="1600" dirty="0"/>
              <a:t> </a:t>
            </a:r>
            <a:r>
              <a:rPr lang="en-US" sz="1600" dirty="0" err="1"/>
              <a:t>ve</a:t>
            </a:r>
            <a:r>
              <a:rPr lang="en-US" sz="1600" dirty="0"/>
              <a:t> </a:t>
            </a:r>
            <a:r>
              <a:rPr lang="en-US" sz="1600" dirty="0" err="1"/>
              <a:t>vazgeçilmezdir</a:t>
            </a:r>
            <a:r>
              <a:rPr lang="en-US" sz="1600" dirty="0"/>
              <a:t> [1, 4, 5, 14]. Bu </a:t>
            </a:r>
            <a:r>
              <a:rPr lang="en-US" sz="1600" dirty="0" err="1"/>
              <a:t>bölümde</a:t>
            </a:r>
            <a:r>
              <a:rPr lang="en-US" sz="1600" dirty="0"/>
              <a:t>, </a:t>
            </a:r>
            <a:r>
              <a:rPr lang="en-US" sz="1600" dirty="0" err="1"/>
              <a:t>sonuçların</a:t>
            </a:r>
            <a:r>
              <a:rPr lang="en-US" sz="1600" dirty="0"/>
              <a:t> </a:t>
            </a:r>
            <a:r>
              <a:rPr lang="en-US" sz="1600" dirty="0" err="1"/>
              <a:t>sıklıklarını</a:t>
            </a:r>
            <a:r>
              <a:rPr lang="en-US" sz="1600" dirty="0"/>
              <a:t> </a:t>
            </a:r>
            <a:r>
              <a:rPr lang="en-US" sz="1600" dirty="0" err="1"/>
              <a:t>gözlemleyerek</a:t>
            </a:r>
            <a:r>
              <a:rPr lang="en-US" sz="1600" dirty="0"/>
              <a:t> </a:t>
            </a:r>
            <a:r>
              <a:rPr lang="en-US" sz="1600" dirty="0" err="1"/>
              <a:t>ve</a:t>
            </a:r>
            <a:r>
              <a:rPr lang="en-US" sz="1600" dirty="0"/>
              <a:t> </a:t>
            </a:r>
            <a:r>
              <a:rPr lang="en-US" sz="1600" dirty="0" err="1"/>
              <a:t>ilişkili</a:t>
            </a:r>
            <a:r>
              <a:rPr lang="en-US" sz="1600" dirty="0"/>
              <a:t> </a:t>
            </a:r>
            <a:r>
              <a:rPr lang="en-US" sz="1600" dirty="0" err="1"/>
              <a:t>kayıpları</a:t>
            </a:r>
            <a:r>
              <a:rPr lang="en-US" sz="1600" dirty="0"/>
              <a:t> </a:t>
            </a:r>
            <a:r>
              <a:rPr lang="en-US" sz="1600" dirty="0" err="1"/>
              <a:t>hesaplayarak</a:t>
            </a:r>
            <a:r>
              <a:rPr lang="en-US" sz="1600" dirty="0"/>
              <a:t> </a:t>
            </a:r>
            <a:r>
              <a:rPr lang="en-US" sz="1600" dirty="0" err="1"/>
              <a:t>olasılıkları</a:t>
            </a:r>
            <a:r>
              <a:rPr lang="en-US" sz="1600" dirty="0"/>
              <a:t> </a:t>
            </a:r>
            <a:r>
              <a:rPr lang="en-US" sz="1600" dirty="0" err="1"/>
              <a:t>ampirik</a:t>
            </a:r>
            <a:r>
              <a:rPr lang="en-US" sz="1600" dirty="0"/>
              <a:t> </a:t>
            </a:r>
            <a:r>
              <a:rPr lang="en-US" sz="1600" dirty="0" err="1"/>
              <a:t>olarak</a:t>
            </a:r>
            <a:r>
              <a:rPr lang="en-US" sz="1600" dirty="0"/>
              <a:t> </a:t>
            </a:r>
            <a:r>
              <a:rPr lang="en-US" sz="1600" dirty="0" err="1"/>
              <a:t>kestirmenin</a:t>
            </a:r>
            <a:r>
              <a:rPr lang="en-US" sz="1600" dirty="0"/>
              <a:t> </a:t>
            </a:r>
            <a:r>
              <a:rPr lang="en-US" sz="1600" dirty="0" err="1"/>
              <a:t>ve</a:t>
            </a:r>
            <a:r>
              <a:rPr lang="en-US" sz="1600" dirty="0"/>
              <a:t> </a:t>
            </a:r>
            <a:r>
              <a:rPr lang="en-US" sz="1600" dirty="0" err="1"/>
              <a:t>çıkarmanın</a:t>
            </a:r>
            <a:r>
              <a:rPr lang="en-US" sz="1600" dirty="0"/>
              <a:t> yeni </a:t>
            </a:r>
            <a:r>
              <a:rPr lang="en-US" sz="1600" dirty="0" err="1"/>
              <a:t>bilimsel</a:t>
            </a:r>
            <a:r>
              <a:rPr lang="en-US" sz="1600" dirty="0"/>
              <a:t> </a:t>
            </a:r>
            <a:r>
              <a:rPr lang="en-US" sz="1600" dirty="0" err="1"/>
              <a:t>yolları</a:t>
            </a:r>
            <a:r>
              <a:rPr lang="en-US" sz="1600" dirty="0"/>
              <a:t> </a:t>
            </a:r>
            <a:r>
              <a:rPr lang="en-US" sz="1600" dirty="0" err="1"/>
              <a:t>incelenmektedir</a:t>
            </a:r>
            <a:r>
              <a:rPr lang="en-US" sz="1600" dirty="0"/>
              <a:t>. Bu </a:t>
            </a:r>
            <a:r>
              <a:rPr lang="en-US" sz="1600" dirty="0" err="1"/>
              <a:t>şekilde</a:t>
            </a:r>
            <a:r>
              <a:rPr lang="en-US" sz="1600" dirty="0"/>
              <a:t>, </a:t>
            </a:r>
            <a:r>
              <a:rPr lang="en-US" sz="1600" dirty="0" err="1"/>
              <a:t>donanım</a:t>
            </a:r>
            <a:r>
              <a:rPr lang="en-US" sz="1600" dirty="0"/>
              <a:t> </a:t>
            </a:r>
            <a:r>
              <a:rPr lang="en-US" sz="1600" dirty="0" err="1"/>
              <a:t>ve</a:t>
            </a:r>
            <a:r>
              <a:rPr lang="en-US" sz="1600" dirty="0"/>
              <a:t> </a:t>
            </a:r>
            <a:r>
              <a:rPr lang="en-US" sz="1600" dirty="0" err="1"/>
              <a:t>yazılım</a:t>
            </a:r>
            <a:r>
              <a:rPr lang="en-US" sz="1600" dirty="0"/>
              <a:t> </a:t>
            </a:r>
            <a:r>
              <a:rPr lang="en-US" sz="1600" dirty="0" err="1"/>
              <a:t>sistemlerini</a:t>
            </a:r>
            <a:r>
              <a:rPr lang="en-US" sz="1600" dirty="0"/>
              <a:t> </a:t>
            </a:r>
            <a:r>
              <a:rPr lang="en-US" sz="1600" dirty="0" err="1"/>
              <a:t>istenmeyen</a:t>
            </a:r>
            <a:r>
              <a:rPr lang="en-US" sz="1600" dirty="0"/>
              <a:t> </a:t>
            </a:r>
            <a:r>
              <a:rPr lang="en-US" sz="1600" dirty="0" err="1"/>
              <a:t>olumsuz</a:t>
            </a:r>
            <a:r>
              <a:rPr lang="en-US" sz="1600" dirty="0"/>
              <a:t> </a:t>
            </a:r>
            <a:r>
              <a:rPr lang="en-US" sz="1600" dirty="0" err="1"/>
              <a:t>bir</a:t>
            </a:r>
            <a:r>
              <a:rPr lang="en-US" sz="1600" dirty="0"/>
              <a:t> </a:t>
            </a:r>
            <a:r>
              <a:rPr lang="en-US" sz="1600" dirty="0" err="1"/>
              <a:t>güvensizlik</a:t>
            </a:r>
            <a:r>
              <a:rPr lang="en-US" sz="1600" dirty="0"/>
              <a:t> </a:t>
            </a:r>
            <a:r>
              <a:rPr lang="en-US" sz="1600" dirty="0" err="1"/>
              <a:t>düzeyinden</a:t>
            </a:r>
            <a:r>
              <a:rPr lang="en-US" sz="1600" dirty="0"/>
              <a:t> </a:t>
            </a:r>
            <a:r>
              <a:rPr lang="en-US" sz="1600" dirty="0" err="1"/>
              <a:t>istenen</a:t>
            </a:r>
            <a:r>
              <a:rPr lang="en-US" sz="1600" dirty="0"/>
              <a:t> </a:t>
            </a:r>
            <a:r>
              <a:rPr lang="en-US" sz="1600" dirty="0" err="1"/>
              <a:t>bir</a:t>
            </a:r>
            <a:r>
              <a:rPr lang="en-US" sz="1600" dirty="0"/>
              <a:t> </a:t>
            </a:r>
            <a:r>
              <a:rPr lang="en-US" sz="1600" dirty="0" err="1"/>
              <a:t>güvenlik</a:t>
            </a:r>
            <a:r>
              <a:rPr lang="en-US" sz="1600" dirty="0"/>
              <a:t> </a:t>
            </a:r>
            <a:r>
              <a:rPr lang="en-US" sz="1600" dirty="0" err="1"/>
              <a:t>düzeyine</a:t>
            </a:r>
            <a:r>
              <a:rPr lang="en-US" sz="1600" dirty="0"/>
              <a:t> </a:t>
            </a:r>
            <a:r>
              <a:rPr lang="en-US" sz="1600" dirty="0" err="1"/>
              <a:t>getirmenin</a:t>
            </a:r>
            <a:r>
              <a:rPr lang="en-US" sz="1600" dirty="0"/>
              <a:t> </a:t>
            </a:r>
            <a:r>
              <a:rPr lang="en-US" sz="1600" dirty="0" err="1"/>
              <a:t>maliyeti</a:t>
            </a:r>
            <a:r>
              <a:rPr lang="en-US" sz="1600" dirty="0"/>
              <a:t> </a:t>
            </a:r>
            <a:r>
              <a:rPr lang="en-US" sz="1600" dirty="0" err="1"/>
              <a:t>hakkında</a:t>
            </a:r>
            <a:r>
              <a:rPr lang="en-US" sz="1600" dirty="0"/>
              <a:t> </a:t>
            </a:r>
            <a:r>
              <a:rPr lang="en-US" sz="1600" dirty="0" err="1"/>
              <a:t>bilgi</a:t>
            </a:r>
            <a:r>
              <a:rPr lang="en-US" sz="1600" dirty="0"/>
              <a:t> </a:t>
            </a:r>
            <a:r>
              <a:rPr lang="en-US" sz="1600" dirty="0" err="1"/>
              <a:t>sahibi</a:t>
            </a:r>
            <a:r>
              <a:rPr lang="en-US" sz="1600" dirty="0"/>
              <a:t> </a:t>
            </a:r>
            <a:r>
              <a:rPr lang="en-US" sz="1600" dirty="0" err="1"/>
              <a:t>olunur</a:t>
            </a:r>
            <a:r>
              <a:rPr lang="en-US" sz="1600" dirty="0"/>
              <a:t>. Veri </a:t>
            </a:r>
            <a:r>
              <a:rPr lang="en-US" sz="1600" dirty="0" err="1"/>
              <a:t>toplama</a:t>
            </a:r>
            <a:r>
              <a:rPr lang="en-US" sz="1600" dirty="0"/>
              <a:t> </a:t>
            </a:r>
            <a:r>
              <a:rPr lang="en-US" sz="1600" dirty="0" err="1"/>
              <a:t>parametresi</a:t>
            </a:r>
            <a:r>
              <a:rPr lang="en-US" sz="1600" dirty="0"/>
              <a:t> </a:t>
            </a:r>
            <a:r>
              <a:rPr lang="en-US" sz="1600" dirty="0" err="1"/>
              <a:t>kestirimindeki</a:t>
            </a:r>
            <a:r>
              <a:rPr lang="en-US" sz="1600" dirty="0"/>
              <a:t> </a:t>
            </a:r>
            <a:r>
              <a:rPr lang="en-US" sz="1600" dirty="0" err="1"/>
              <a:t>zorluk</a:t>
            </a:r>
            <a:r>
              <a:rPr lang="en-US" sz="1600" dirty="0"/>
              <a:t>, test </a:t>
            </a:r>
            <a:r>
              <a:rPr lang="en-US" sz="1600" dirty="0" err="1"/>
              <a:t>alanındaki</a:t>
            </a:r>
            <a:r>
              <a:rPr lang="en-US" sz="1600" dirty="0"/>
              <a:t> </a:t>
            </a:r>
            <a:r>
              <a:rPr lang="en-US" sz="1600" dirty="0" err="1"/>
              <a:t>uygulayıcılar</a:t>
            </a:r>
            <a:r>
              <a:rPr lang="en-US" sz="1600" dirty="0"/>
              <a:t> için </a:t>
            </a:r>
            <a:r>
              <a:rPr lang="en-US" sz="1600" dirty="0" err="1"/>
              <a:t>bir</a:t>
            </a:r>
            <a:r>
              <a:rPr lang="en-US" sz="1600" dirty="0"/>
              <a:t> </a:t>
            </a:r>
            <a:r>
              <a:rPr lang="en-US" sz="1600" dirty="0" err="1"/>
              <a:t>sınav</a:t>
            </a:r>
            <a:r>
              <a:rPr lang="en-US" sz="1600" dirty="0"/>
              <a:t> </a:t>
            </a:r>
            <a:r>
              <a:rPr lang="en-US" sz="1600" dirty="0" err="1"/>
              <a:t>oluşturmaktadır</a:t>
            </a:r>
            <a:r>
              <a:rPr lang="en-US" sz="1600" dirty="0"/>
              <a:t>. Yazar, </a:t>
            </a:r>
            <a:r>
              <a:rPr lang="en-US" sz="1600" dirty="0" err="1"/>
              <a:t>olağan</a:t>
            </a:r>
            <a:r>
              <a:rPr lang="en-US" sz="1600" dirty="0"/>
              <a:t> </a:t>
            </a:r>
            <a:r>
              <a:rPr lang="en-US" sz="1600" dirty="0" err="1"/>
              <a:t>bir</a:t>
            </a:r>
            <a:r>
              <a:rPr lang="en-US" sz="1600" dirty="0"/>
              <a:t> </a:t>
            </a:r>
            <a:r>
              <a:rPr lang="en-US" sz="1600" dirty="0" err="1"/>
              <a:t>sayma</a:t>
            </a:r>
            <a:r>
              <a:rPr lang="en-US" sz="1600" dirty="0"/>
              <a:t> </a:t>
            </a:r>
            <a:r>
              <a:rPr lang="en-US" sz="1600" dirty="0" err="1"/>
              <a:t>tekniği</a:t>
            </a:r>
            <a:r>
              <a:rPr lang="en-US" sz="1600" dirty="0"/>
              <a:t> </a:t>
            </a:r>
            <a:r>
              <a:rPr lang="en-US" sz="1600" dirty="0" err="1"/>
              <a:t>olarak</a:t>
            </a:r>
            <a:r>
              <a:rPr lang="en-US" sz="1600" dirty="0"/>
              <a:t> da </a:t>
            </a:r>
            <a:r>
              <a:rPr lang="en-US" sz="1600" dirty="0" err="1"/>
              <a:t>bilinen</a:t>
            </a:r>
            <a:r>
              <a:rPr lang="en-US" sz="1600" dirty="0"/>
              <a:t> </a:t>
            </a:r>
            <a:r>
              <a:rPr lang="en-US" sz="1600" dirty="0" err="1"/>
              <a:t>basit</a:t>
            </a:r>
            <a:r>
              <a:rPr lang="en-US" sz="1600" dirty="0"/>
              <a:t> </a:t>
            </a:r>
            <a:r>
              <a:rPr lang="en-US" sz="1600" dirty="0" err="1"/>
              <a:t>bir</a:t>
            </a:r>
            <a:r>
              <a:rPr lang="en-US" sz="1600" dirty="0"/>
              <a:t> </a:t>
            </a:r>
            <a:r>
              <a:rPr lang="en-US" sz="1600" dirty="0" err="1"/>
              <a:t>göreceli</a:t>
            </a:r>
            <a:r>
              <a:rPr lang="en-US" sz="1600" dirty="0"/>
              <a:t> </a:t>
            </a:r>
            <a:r>
              <a:rPr lang="en-US" sz="1600" dirty="0" err="1"/>
              <a:t>frekans</a:t>
            </a:r>
            <a:r>
              <a:rPr lang="en-US" sz="1600" dirty="0"/>
              <a:t> </a:t>
            </a:r>
            <a:r>
              <a:rPr lang="en-US" sz="1600" dirty="0" err="1"/>
              <a:t>yaklaşımı</a:t>
            </a:r>
            <a:r>
              <a:rPr lang="en-US" sz="1600" dirty="0"/>
              <a:t> </a:t>
            </a:r>
            <a:r>
              <a:rPr lang="en-US" sz="1600" dirty="0" err="1"/>
              <a:t>kavramını</a:t>
            </a:r>
            <a:r>
              <a:rPr lang="en-US" sz="1600" dirty="0"/>
              <a:t> </a:t>
            </a:r>
            <a:r>
              <a:rPr lang="en-US" sz="1600" dirty="0" err="1"/>
              <a:t>kullanmıştır</a:t>
            </a:r>
            <a:r>
              <a:rPr lang="en-US" sz="1600" dirty="0"/>
              <a:t> [1, 4].       </a:t>
            </a:r>
          </a:p>
        </p:txBody>
      </p:sp>
    </p:spTree>
    <p:extLst>
      <p:ext uri="{BB962C8B-B14F-4D97-AF65-F5344CB8AC3E}">
        <p14:creationId xmlns:p14="http://schemas.microsoft.com/office/powerpoint/2010/main" val="42370257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726832" y="593367"/>
            <a:ext cx="11136922" cy="682983"/>
          </a:xfrm>
          <a:prstGeom prst="rect">
            <a:avLst/>
          </a:prstGeom>
        </p:spPr>
        <p:txBody>
          <a:bodyPr spcFirstLastPara="1" wrap="square" lIns="121900" tIns="121900" rIns="121900" bIns="121900" anchor="t" anchorCtr="0">
            <a:noAutofit/>
          </a:bodyPr>
          <a:lstStyle/>
          <a:p>
            <a:pPr marL="0" indent="0"/>
            <a:r>
              <a:rPr lang="en-US" sz="3200" b="1" dirty="0" err="1">
                <a:highlight>
                  <a:srgbClr val="FFFF00"/>
                </a:highlight>
              </a:rPr>
              <a:t>TARTIŞMA</a:t>
            </a:r>
            <a:r>
              <a:rPr lang="en-US" sz="3200" b="1" dirty="0">
                <a:highlight>
                  <a:srgbClr val="FFFF00"/>
                </a:highlight>
              </a:rPr>
              <a:t> VE SONUÇ (2)</a:t>
            </a:r>
            <a:endParaRPr lang="en-US" sz="3200" dirty="0"/>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328246" y="1276350"/>
            <a:ext cx="11535508" cy="5581650"/>
          </a:xfrm>
          <a:prstGeom prst="rect">
            <a:avLst/>
          </a:prstGeom>
        </p:spPr>
        <p:txBody>
          <a:bodyPr spcFirstLastPara="1" wrap="square" lIns="121900" tIns="121900" rIns="121900" bIns="121900" anchor="t" anchorCtr="0">
            <a:noAutofit/>
          </a:bodyPr>
          <a:lstStyle/>
          <a:p>
            <a:pPr marL="0" indent="0" algn="just"/>
            <a:r>
              <a:rPr lang="en-US" sz="1800" dirty="0"/>
              <a:t> Büyük </a:t>
            </a:r>
            <a:r>
              <a:rPr lang="en-US" sz="1800" dirty="0" err="1"/>
              <a:t>verilerle</a:t>
            </a:r>
            <a:r>
              <a:rPr lang="en-US" sz="1800" dirty="0"/>
              <a:t> </a:t>
            </a:r>
            <a:r>
              <a:rPr lang="en-US" sz="1800" dirty="0" err="1"/>
              <a:t>rastgele</a:t>
            </a:r>
            <a:r>
              <a:rPr lang="en-US" sz="1800" dirty="0"/>
              <a:t> </a:t>
            </a:r>
            <a:r>
              <a:rPr lang="en-US" sz="1800" dirty="0" err="1"/>
              <a:t>bir</a:t>
            </a:r>
            <a:r>
              <a:rPr lang="en-US" sz="1800" dirty="0"/>
              <a:t> </a:t>
            </a:r>
            <a:r>
              <a:rPr lang="en-US" sz="1800" dirty="0" err="1"/>
              <a:t>deneyin</a:t>
            </a:r>
            <a:r>
              <a:rPr lang="en-US" sz="1800" dirty="0"/>
              <a:t> </a:t>
            </a:r>
            <a:r>
              <a:rPr lang="en-US" sz="1800" dirty="0" err="1"/>
              <a:t>sonucunu</a:t>
            </a:r>
            <a:r>
              <a:rPr lang="en-US" sz="1800" dirty="0"/>
              <a:t> </a:t>
            </a:r>
            <a:r>
              <a:rPr lang="en-US" sz="1800" dirty="0" err="1"/>
              <a:t>kestiremese</a:t>
            </a:r>
            <a:r>
              <a:rPr lang="en-US" sz="1800" dirty="0"/>
              <a:t> de, “Büyük </a:t>
            </a:r>
            <a:r>
              <a:rPr lang="en-US" sz="1800" dirty="0" err="1"/>
              <a:t>Sayılar</a:t>
            </a:r>
            <a:r>
              <a:rPr lang="en-US" sz="1800" dirty="0"/>
              <a:t> </a:t>
            </a:r>
            <a:r>
              <a:rPr lang="en-US" sz="1800" dirty="0" err="1"/>
              <a:t>Yasası</a:t>
            </a:r>
            <a:r>
              <a:rPr lang="en-US" sz="1800" dirty="0"/>
              <a:t> (Law of Large Numbers)” </a:t>
            </a:r>
            <a:r>
              <a:rPr lang="en-US" sz="1800" dirty="0" err="1"/>
              <a:t>ile</a:t>
            </a:r>
            <a:r>
              <a:rPr lang="en-US" sz="1800" dirty="0"/>
              <a:t> </a:t>
            </a:r>
            <a:r>
              <a:rPr lang="en-US" sz="1800" dirty="0" err="1"/>
              <a:t>hedef</a:t>
            </a:r>
            <a:r>
              <a:rPr lang="en-US" sz="1800" dirty="0"/>
              <a:t> </a:t>
            </a:r>
            <a:r>
              <a:rPr lang="en-US" sz="1800" dirty="0" err="1"/>
              <a:t>tutulan</a:t>
            </a:r>
            <a:r>
              <a:rPr lang="en-US" sz="1800" dirty="0"/>
              <a:t> </a:t>
            </a:r>
            <a:r>
              <a:rPr lang="en-US" sz="1800" dirty="0" err="1"/>
              <a:t>olayların</a:t>
            </a:r>
            <a:r>
              <a:rPr lang="en-US" sz="1800" dirty="0"/>
              <a:t> </a:t>
            </a:r>
            <a:r>
              <a:rPr lang="en-US" sz="1800" dirty="0" err="1"/>
              <a:t>örneklem</a:t>
            </a:r>
            <a:r>
              <a:rPr lang="en-US" sz="1800" dirty="0"/>
              <a:t> </a:t>
            </a:r>
            <a:r>
              <a:rPr lang="en-US" sz="1800" dirty="0" err="1"/>
              <a:t>büyüklüğüne</a:t>
            </a:r>
            <a:r>
              <a:rPr lang="en-US" sz="1800" dirty="0"/>
              <a:t> </a:t>
            </a:r>
            <a:r>
              <a:rPr lang="en-US" sz="1800" dirty="0" err="1"/>
              <a:t>oranını</a:t>
            </a:r>
            <a:r>
              <a:rPr lang="en-US" sz="1800" dirty="0"/>
              <a:t> </a:t>
            </a:r>
            <a:r>
              <a:rPr lang="en-US" sz="1800" dirty="0" err="1"/>
              <a:t>gösteren</a:t>
            </a:r>
            <a:r>
              <a:rPr lang="en-US" sz="1800" dirty="0"/>
              <a:t> </a:t>
            </a:r>
            <a:r>
              <a:rPr lang="en-US" sz="1800" dirty="0" err="1"/>
              <a:t>göreceli</a:t>
            </a:r>
            <a:r>
              <a:rPr lang="en-US" sz="1800" dirty="0"/>
              <a:t> </a:t>
            </a:r>
            <a:r>
              <a:rPr lang="en-US" sz="1800" dirty="0" err="1"/>
              <a:t>sıklığı</a:t>
            </a:r>
            <a:r>
              <a:rPr lang="en-US" sz="1800" dirty="0"/>
              <a:t> </a:t>
            </a:r>
            <a:r>
              <a:rPr lang="en-US" sz="1800" dirty="0" err="1"/>
              <a:t>kestirmek</a:t>
            </a:r>
            <a:r>
              <a:rPr lang="en-US" sz="1800" dirty="0"/>
              <a:t> </a:t>
            </a:r>
            <a:r>
              <a:rPr lang="en-US" sz="1800" dirty="0" err="1"/>
              <a:t>mümkündür</a:t>
            </a:r>
            <a:r>
              <a:rPr lang="en-US" sz="1800" dirty="0"/>
              <a:t>. </a:t>
            </a:r>
            <a:r>
              <a:rPr lang="en-US" sz="1800" dirty="0" err="1"/>
              <a:t>Böylece</a:t>
            </a:r>
            <a:r>
              <a:rPr lang="en-US" sz="1800" dirty="0"/>
              <a:t>, sonuç </a:t>
            </a:r>
            <a:r>
              <a:rPr lang="en-US" sz="1800" dirty="0" err="1"/>
              <a:t>hedeflenen</a:t>
            </a:r>
            <a:r>
              <a:rPr lang="en-US" sz="1800" dirty="0"/>
              <a:t> </a:t>
            </a:r>
            <a:r>
              <a:rPr lang="en-US" sz="1800" dirty="0" err="1"/>
              <a:t>bir</a:t>
            </a:r>
            <a:r>
              <a:rPr lang="en-US" sz="1800" dirty="0"/>
              <a:t> </a:t>
            </a:r>
            <a:r>
              <a:rPr lang="en-US" sz="1800" dirty="0" err="1"/>
              <a:t>istatistiksel</a:t>
            </a:r>
            <a:r>
              <a:rPr lang="en-US" sz="1800" dirty="0"/>
              <a:t> </a:t>
            </a:r>
            <a:r>
              <a:rPr lang="en-US" sz="1800" dirty="0" err="1"/>
              <a:t>güven</a:t>
            </a:r>
            <a:r>
              <a:rPr lang="en-US" sz="1800" dirty="0"/>
              <a:t> </a:t>
            </a:r>
            <a:r>
              <a:rPr lang="en-US" sz="1800" dirty="0" err="1"/>
              <a:t>aralığı</a:t>
            </a:r>
            <a:r>
              <a:rPr lang="en-US" sz="1800" dirty="0"/>
              <a:t> </a:t>
            </a:r>
            <a:r>
              <a:rPr lang="en-US" sz="1800" dirty="0" err="1"/>
              <a:t>içinde</a:t>
            </a:r>
            <a:r>
              <a:rPr lang="en-US" sz="1800" dirty="0"/>
              <a:t> </a:t>
            </a:r>
            <a:r>
              <a:rPr lang="en-US" sz="1800" dirty="0" err="1"/>
              <a:t>duracaktır</a:t>
            </a:r>
            <a:r>
              <a:rPr lang="en-US" sz="1800" dirty="0"/>
              <a:t>. Kaynak [5]’</a:t>
            </a:r>
            <a:r>
              <a:rPr lang="en-US" sz="1800" dirty="0" err="1"/>
              <a:t>teki</a:t>
            </a:r>
            <a:r>
              <a:rPr lang="en-US" sz="1800" dirty="0"/>
              <a:t> </a:t>
            </a:r>
            <a:r>
              <a:rPr lang="en-US" sz="1800" dirty="0" err="1"/>
              <a:t>Şekil</a:t>
            </a:r>
            <a:r>
              <a:rPr lang="en-US" sz="1800" dirty="0"/>
              <a:t> </a:t>
            </a:r>
            <a:r>
              <a:rPr lang="en-US" sz="1800" dirty="0" err="1"/>
              <a:t>7’de</a:t>
            </a:r>
            <a:r>
              <a:rPr lang="en-US" sz="1800" dirty="0"/>
              <a:t> Çizelge </a:t>
            </a:r>
            <a:r>
              <a:rPr lang="en-US" sz="1800" dirty="0" err="1"/>
              <a:t>A1’e</a:t>
            </a:r>
            <a:r>
              <a:rPr lang="en-US" sz="1800" dirty="0"/>
              <a:t> </a:t>
            </a:r>
            <a:r>
              <a:rPr lang="en-US" sz="1800" dirty="0" err="1"/>
              <a:t>karşılık</a:t>
            </a:r>
            <a:r>
              <a:rPr lang="en-US" sz="1800" dirty="0"/>
              <a:t> </a:t>
            </a:r>
            <a:r>
              <a:rPr lang="en-US" sz="1800" dirty="0" err="1"/>
              <a:t>gelen</a:t>
            </a:r>
            <a:r>
              <a:rPr lang="en-US" sz="1800" dirty="0"/>
              <a:t> </a:t>
            </a:r>
            <a:r>
              <a:rPr lang="en-US" sz="1800" dirty="0" err="1"/>
              <a:t>ve</a:t>
            </a:r>
            <a:r>
              <a:rPr lang="en-US" sz="1800" dirty="0"/>
              <a:t> Çizelge </a:t>
            </a:r>
            <a:r>
              <a:rPr lang="en-US" sz="1800" dirty="0" err="1"/>
              <a:t>A2</a:t>
            </a:r>
            <a:r>
              <a:rPr lang="en-US" sz="1800" dirty="0"/>
              <a:t> </a:t>
            </a:r>
            <a:r>
              <a:rPr lang="en-US" sz="1800" dirty="0" err="1"/>
              <a:t>ve</a:t>
            </a:r>
            <a:r>
              <a:rPr lang="en-US" sz="1800" dirty="0"/>
              <a:t> Çizelge </a:t>
            </a:r>
            <a:r>
              <a:rPr lang="en-US" sz="1800" dirty="0" err="1"/>
              <a:t>A3</a:t>
            </a:r>
            <a:r>
              <a:rPr lang="en-US" sz="1800" dirty="0"/>
              <a:t> </a:t>
            </a:r>
            <a:r>
              <a:rPr lang="en-US" sz="1800" dirty="0" err="1"/>
              <a:t>tarafından</a:t>
            </a:r>
            <a:r>
              <a:rPr lang="en-US" sz="1800" dirty="0"/>
              <a:t> </a:t>
            </a:r>
            <a:r>
              <a:rPr lang="en-US" sz="1800" dirty="0" err="1"/>
              <a:t>desteklenen</a:t>
            </a:r>
            <a:r>
              <a:rPr lang="en-US" sz="1800" dirty="0"/>
              <a:t> Örnek </a:t>
            </a:r>
            <a:r>
              <a:rPr lang="en-US" sz="1800" dirty="0" err="1"/>
              <a:t>1’de</a:t>
            </a:r>
            <a:r>
              <a:rPr lang="en-US" sz="1800" dirty="0"/>
              <a:t> </a:t>
            </a:r>
            <a:r>
              <a:rPr lang="en-US" sz="1800" dirty="0" err="1"/>
              <a:t>farklı</a:t>
            </a:r>
            <a:r>
              <a:rPr lang="en-US" sz="1800" dirty="0"/>
              <a:t> </a:t>
            </a:r>
            <a:r>
              <a:rPr lang="en-US" sz="1800" dirty="0" err="1"/>
              <a:t>ancak</a:t>
            </a:r>
            <a:r>
              <a:rPr lang="en-US" sz="1800" dirty="0"/>
              <a:t> </a:t>
            </a:r>
            <a:r>
              <a:rPr lang="en-US" sz="1800" dirty="0" err="1"/>
              <a:t>daha</a:t>
            </a:r>
            <a:r>
              <a:rPr lang="en-US" sz="1800" dirty="0"/>
              <a:t> </a:t>
            </a:r>
            <a:r>
              <a:rPr lang="en-US" sz="1800" dirty="0" err="1"/>
              <a:t>küçük</a:t>
            </a:r>
            <a:r>
              <a:rPr lang="en-US" sz="1800" dirty="0"/>
              <a:t> </a:t>
            </a:r>
            <a:r>
              <a:rPr lang="en-US" sz="1800" dirty="0" err="1"/>
              <a:t>bir</a:t>
            </a:r>
            <a:r>
              <a:rPr lang="en-US" sz="1800" dirty="0"/>
              <a:t> </a:t>
            </a:r>
            <a:r>
              <a:rPr lang="en-US" sz="1800" dirty="0" err="1"/>
              <a:t>senaryoda</a:t>
            </a:r>
            <a:r>
              <a:rPr lang="en-US" sz="1800" dirty="0"/>
              <a:t>, </a:t>
            </a:r>
            <a:r>
              <a:rPr lang="en-US" sz="1800" dirty="0" err="1"/>
              <a:t>yazar</a:t>
            </a:r>
            <a:r>
              <a:rPr lang="en-US" sz="1800" dirty="0"/>
              <a:t>, </a:t>
            </a:r>
            <a:r>
              <a:rPr lang="en-US" sz="1800" dirty="0" err="1"/>
              <a:t>oyun</a:t>
            </a:r>
            <a:r>
              <a:rPr lang="en-US" sz="1800" dirty="0"/>
              <a:t> </a:t>
            </a:r>
            <a:r>
              <a:rPr lang="en-US" sz="1800" dirty="0" err="1"/>
              <a:t>kuramsal</a:t>
            </a:r>
            <a:r>
              <a:rPr lang="en-US" sz="1800" dirty="0"/>
              <a:t> </a:t>
            </a:r>
            <a:r>
              <a:rPr lang="en-US" sz="1800" dirty="0" err="1"/>
              <a:t>bir</a:t>
            </a:r>
            <a:r>
              <a:rPr lang="en-US" sz="1800" dirty="0"/>
              <a:t> </a:t>
            </a:r>
            <a:r>
              <a:rPr lang="en-US" sz="1800" dirty="0" err="1"/>
              <a:t>yaklaşım</a:t>
            </a:r>
            <a:r>
              <a:rPr lang="en-US" sz="1800" dirty="0"/>
              <a:t> </a:t>
            </a:r>
            <a:r>
              <a:rPr lang="en-US" sz="1800" dirty="0" err="1"/>
              <a:t>kullanarak</a:t>
            </a:r>
            <a:r>
              <a:rPr lang="en-US" sz="1800" dirty="0"/>
              <a:t> </a:t>
            </a:r>
            <a:r>
              <a:rPr lang="en-US" sz="1800" dirty="0" err="1"/>
              <a:t>diğer</a:t>
            </a:r>
            <a:r>
              <a:rPr lang="en-US" sz="1800" dirty="0"/>
              <a:t> </a:t>
            </a:r>
            <a:r>
              <a:rPr lang="en-US" sz="1800" dirty="0" err="1"/>
              <a:t>tüm</a:t>
            </a:r>
            <a:r>
              <a:rPr lang="en-US" sz="1800" dirty="0"/>
              <a:t> </a:t>
            </a:r>
            <a:r>
              <a:rPr lang="en-US" sz="1800" dirty="0" err="1"/>
              <a:t>yarışmacıları</a:t>
            </a:r>
            <a:r>
              <a:rPr lang="en-US" sz="1800" dirty="0"/>
              <a:t> alt </a:t>
            </a:r>
            <a:r>
              <a:rPr lang="en-US" sz="1800" dirty="0" err="1"/>
              <a:t>etmek</a:t>
            </a:r>
            <a:r>
              <a:rPr lang="en-US" sz="1800" dirty="0"/>
              <a:t> için </a:t>
            </a:r>
            <a:r>
              <a:rPr lang="en-US" sz="1800" dirty="0" err="1"/>
              <a:t>benzersiz</a:t>
            </a:r>
            <a:r>
              <a:rPr lang="en-US" sz="1800" dirty="0"/>
              <a:t> </a:t>
            </a:r>
            <a:r>
              <a:rPr lang="en-US" sz="1800" dirty="0" err="1"/>
              <a:t>bir</a:t>
            </a:r>
            <a:r>
              <a:rPr lang="en-US" sz="1800" dirty="0"/>
              <a:t> </a:t>
            </a:r>
            <a:r>
              <a:rPr lang="en-US" sz="1800" dirty="0" err="1"/>
              <a:t>şekilde</a:t>
            </a:r>
            <a:r>
              <a:rPr lang="en-US" sz="1800" dirty="0"/>
              <a:t> </a:t>
            </a:r>
            <a:r>
              <a:rPr lang="en-US" sz="1800" dirty="0" err="1"/>
              <a:t>uygulanabilir</a:t>
            </a:r>
            <a:r>
              <a:rPr lang="en-US" sz="1800" dirty="0"/>
              <a:t> </a:t>
            </a:r>
            <a:r>
              <a:rPr lang="en-US" sz="1800" dirty="0" err="1"/>
              <a:t>çözümü</a:t>
            </a:r>
            <a:r>
              <a:rPr lang="en-US" sz="1800" dirty="0"/>
              <a:t> </a:t>
            </a:r>
            <a:r>
              <a:rPr lang="en-US" sz="1800" dirty="0" err="1"/>
              <a:t>özetler</a:t>
            </a:r>
            <a:r>
              <a:rPr lang="en-US" sz="1800" dirty="0"/>
              <a:t>. </a:t>
            </a:r>
            <a:r>
              <a:rPr lang="en-US" sz="1800" dirty="0" err="1"/>
              <a:t>Önerilen</a:t>
            </a:r>
            <a:r>
              <a:rPr lang="en-US" sz="1800" dirty="0"/>
              <a:t> </a:t>
            </a:r>
            <a:r>
              <a:rPr lang="en-US" sz="1800" dirty="0" err="1"/>
              <a:t>oyun</a:t>
            </a:r>
            <a:r>
              <a:rPr lang="en-US" sz="1800" dirty="0"/>
              <a:t> </a:t>
            </a:r>
            <a:r>
              <a:rPr lang="en-US" sz="1800" dirty="0" err="1"/>
              <a:t>kuramsal</a:t>
            </a:r>
            <a:r>
              <a:rPr lang="en-US" sz="1800" dirty="0"/>
              <a:t> SM </a:t>
            </a:r>
            <a:r>
              <a:rPr lang="en-US" sz="1800" dirty="0" err="1"/>
              <a:t>yaklaşımının</a:t>
            </a:r>
            <a:r>
              <a:rPr lang="en-US" sz="1800" dirty="0"/>
              <a:t>, aynı SM </a:t>
            </a:r>
            <a:r>
              <a:rPr lang="en-US" sz="1800" dirty="0" err="1"/>
              <a:t>senaryosu</a:t>
            </a:r>
            <a:r>
              <a:rPr lang="en-US" sz="1800" dirty="0"/>
              <a:t> için Markowitz </a:t>
            </a:r>
            <a:r>
              <a:rPr lang="en-US" sz="1800" dirty="0" err="1"/>
              <a:t>Portföyü’nden</a:t>
            </a:r>
            <a:r>
              <a:rPr lang="en-US" sz="1800" dirty="0"/>
              <a:t> </a:t>
            </a:r>
            <a:r>
              <a:rPr lang="en-US" sz="1800" dirty="0" err="1"/>
              <a:t>daha</a:t>
            </a:r>
            <a:r>
              <a:rPr lang="en-US" sz="1800" dirty="0"/>
              <a:t> iyi </a:t>
            </a:r>
            <a:r>
              <a:rPr lang="en-US" sz="1800" dirty="0" err="1"/>
              <a:t>ekonomik</a:t>
            </a:r>
            <a:r>
              <a:rPr lang="en-US" sz="1800" dirty="0"/>
              <a:t> </a:t>
            </a:r>
            <a:r>
              <a:rPr lang="en-US" sz="1800" dirty="0" err="1"/>
              <a:t>sonuçlar</a:t>
            </a:r>
            <a:r>
              <a:rPr lang="en-US" sz="1800" dirty="0"/>
              <a:t> </a:t>
            </a:r>
            <a:r>
              <a:rPr lang="en-US" sz="1800" dirty="0" err="1"/>
              <a:t>verdiği</a:t>
            </a:r>
            <a:r>
              <a:rPr lang="en-US" sz="1800" dirty="0"/>
              <a:t>, </a:t>
            </a:r>
            <a:r>
              <a:rPr lang="en-US" sz="1800" dirty="0" err="1"/>
              <a:t>demek</a:t>
            </a:r>
            <a:r>
              <a:rPr lang="en-US" sz="1800" dirty="0"/>
              <a:t> ki %</a:t>
            </a:r>
            <a:r>
              <a:rPr lang="en-US" sz="1800" dirty="0" err="1"/>
              <a:t>90,52’lik</a:t>
            </a:r>
            <a:r>
              <a:rPr lang="en-US" sz="1800" dirty="0"/>
              <a:t> </a:t>
            </a:r>
            <a:r>
              <a:rPr lang="en-US" sz="1800" dirty="0" err="1"/>
              <a:t>kümülatif</a:t>
            </a:r>
            <a:r>
              <a:rPr lang="en-US" sz="1800" dirty="0"/>
              <a:t> </a:t>
            </a:r>
            <a:r>
              <a:rPr lang="en-US" sz="1800" dirty="0" err="1"/>
              <a:t>değişime</a:t>
            </a:r>
            <a:r>
              <a:rPr lang="en-US" sz="1800" dirty="0"/>
              <a:t> (ki </a:t>
            </a:r>
            <a:r>
              <a:rPr lang="en-US" sz="1800" dirty="0" err="1"/>
              <a:t>başka</a:t>
            </a:r>
            <a:r>
              <a:rPr lang="en-US" sz="1800" dirty="0"/>
              <a:t> </a:t>
            </a:r>
            <a:r>
              <a:rPr lang="en-US" sz="1800" dirty="0" err="1"/>
              <a:t>hiçbir</a:t>
            </a:r>
            <a:r>
              <a:rPr lang="en-US" sz="1800" dirty="0"/>
              <a:t> </a:t>
            </a:r>
            <a:r>
              <a:rPr lang="en-US" sz="1800" dirty="0" err="1"/>
              <a:t>uygulanabilir</a:t>
            </a:r>
            <a:r>
              <a:rPr lang="en-US" sz="1800" dirty="0"/>
              <a:t> </a:t>
            </a:r>
            <a:r>
              <a:rPr lang="en-US" sz="1800" dirty="0" err="1"/>
              <a:t>çözümün</a:t>
            </a:r>
            <a:r>
              <a:rPr lang="en-US" sz="1800" dirty="0"/>
              <a:t> </a:t>
            </a:r>
            <a:r>
              <a:rPr lang="en-US" sz="1800" dirty="0" err="1"/>
              <a:t>üstesinden</a:t>
            </a:r>
            <a:r>
              <a:rPr lang="en-US" sz="1800" dirty="0"/>
              <a:t> </a:t>
            </a:r>
            <a:r>
              <a:rPr lang="en-US" sz="1800" dirty="0" err="1"/>
              <a:t>gelemeyeceği</a:t>
            </a:r>
            <a:r>
              <a:rPr lang="en-US" sz="1800" dirty="0"/>
              <a:t>) </a:t>
            </a:r>
            <a:r>
              <a:rPr lang="en-US" sz="1800" dirty="0" err="1"/>
              <a:t>karşılık</a:t>
            </a:r>
            <a:r>
              <a:rPr lang="en-US" sz="1800" dirty="0"/>
              <a:t> %</a:t>
            </a:r>
            <a:r>
              <a:rPr lang="en-US" sz="1800" dirty="0" err="1"/>
              <a:t>309’luk</a:t>
            </a:r>
            <a:r>
              <a:rPr lang="en-US" sz="1800" dirty="0"/>
              <a:t> </a:t>
            </a:r>
            <a:r>
              <a:rPr lang="en-US" sz="1800" dirty="0" err="1"/>
              <a:t>daha</a:t>
            </a:r>
            <a:r>
              <a:rPr lang="en-US" sz="1800" dirty="0"/>
              <a:t> </a:t>
            </a:r>
            <a:r>
              <a:rPr lang="en-US" sz="1800" dirty="0" err="1"/>
              <a:t>fazla</a:t>
            </a:r>
            <a:r>
              <a:rPr lang="en-US" sz="1800" dirty="0"/>
              <a:t> </a:t>
            </a:r>
            <a:r>
              <a:rPr lang="en-US" sz="1800" dirty="0" err="1"/>
              <a:t>kümülatif</a:t>
            </a:r>
            <a:r>
              <a:rPr lang="en-US" sz="1800" dirty="0"/>
              <a:t> </a:t>
            </a:r>
            <a:r>
              <a:rPr lang="en-US" sz="1800" dirty="0" err="1"/>
              <a:t>değişimli</a:t>
            </a:r>
            <a:r>
              <a:rPr lang="en-US" sz="1800" dirty="0"/>
              <a:t> </a:t>
            </a:r>
            <a:r>
              <a:rPr lang="en-US" sz="1800" dirty="0" err="1"/>
              <a:t>Markowitz’den</a:t>
            </a:r>
            <a:r>
              <a:rPr lang="en-US" sz="1800" dirty="0"/>
              <a:t> </a:t>
            </a:r>
            <a:r>
              <a:rPr lang="en-US" sz="1800" dirty="0" err="1"/>
              <a:t>finansal</a:t>
            </a:r>
            <a:r>
              <a:rPr lang="en-US" sz="1800" dirty="0"/>
              <a:t> </a:t>
            </a:r>
            <a:r>
              <a:rPr lang="en-US" sz="1800" dirty="0" err="1"/>
              <a:t>olarak</a:t>
            </a:r>
            <a:r>
              <a:rPr lang="en-US" sz="1800" dirty="0"/>
              <a:t> </a:t>
            </a:r>
            <a:r>
              <a:rPr lang="en-US" sz="1800" dirty="0" err="1"/>
              <a:t>daha</a:t>
            </a:r>
            <a:r>
              <a:rPr lang="en-US" sz="1800" dirty="0"/>
              <a:t> </a:t>
            </a:r>
            <a:r>
              <a:rPr lang="en-US" sz="1800" dirty="0" err="1"/>
              <a:t>avantajlı</a:t>
            </a:r>
            <a:r>
              <a:rPr lang="en-US" sz="1800" dirty="0"/>
              <a:t> </a:t>
            </a:r>
            <a:r>
              <a:rPr lang="en-US" sz="1800" dirty="0" err="1"/>
              <a:t>olduğu</a:t>
            </a:r>
            <a:r>
              <a:rPr lang="en-US" sz="1800" dirty="0"/>
              <a:t> </a:t>
            </a:r>
            <a:r>
              <a:rPr lang="en-US" sz="1800" dirty="0" err="1"/>
              <a:t>ortaya</a:t>
            </a:r>
            <a:r>
              <a:rPr lang="en-US" sz="1800" dirty="0"/>
              <a:t> </a:t>
            </a:r>
            <a:r>
              <a:rPr lang="en-US" sz="1800" dirty="0" err="1"/>
              <a:t>çıkar</a:t>
            </a:r>
            <a:r>
              <a:rPr lang="en-US" sz="1800" dirty="0"/>
              <a:t> [44-50]. </a:t>
            </a:r>
            <a:r>
              <a:rPr lang="en-US" sz="1800" dirty="0" err="1"/>
              <a:t>Güvenlik</a:t>
            </a:r>
            <a:r>
              <a:rPr lang="en-US" sz="1800" dirty="0"/>
              <a:t> </a:t>
            </a:r>
            <a:r>
              <a:rPr lang="en-US" sz="1800" dirty="0" err="1"/>
              <a:t>açıkları</a:t>
            </a:r>
            <a:r>
              <a:rPr lang="en-US" sz="1800" dirty="0"/>
              <a:t> </a:t>
            </a:r>
            <a:r>
              <a:rPr lang="en-US" sz="1800" dirty="0" err="1"/>
              <a:t>ve</a:t>
            </a:r>
            <a:r>
              <a:rPr lang="en-US" sz="1800" dirty="0"/>
              <a:t> </a:t>
            </a:r>
            <a:r>
              <a:rPr lang="en-US" sz="1800" dirty="0" err="1"/>
              <a:t>gözdağının</a:t>
            </a:r>
            <a:r>
              <a:rPr lang="en-US" sz="1800" dirty="0"/>
              <a:t> risk </a:t>
            </a:r>
            <a:r>
              <a:rPr lang="en-US" sz="1800" dirty="0" err="1"/>
              <a:t>değerlendirme</a:t>
            </a:r>
            <a:r>
              <a:rPr lang="en-US" sz="1800" dirty="0"/>
              <a:t> </a:t>
            </a:r>
            <a:r>
              <a:rPr lang="en-US" sz="1800" dirty="0" err="1"/>
              <a:t>sisteminde</a:t>
            </a:r>
            <a:r>
              <a:rPr lang="en-US" sz="1800" dirty="0"/>
              <a:t>, LCM = 1-CM için </a:t>
            </a:r>
            <a:r>
              <a:rPr lang="en-US" sz="1800" dirty="0" err="1"/>
              <a:t>tekdüze</a:t>
            </a:r>
            <a:r>
              <a:rPr lang="en-US" sz="1800" dirty="0"/>
              <a:t> </a:t>
            </a:r>
            <a:r>
              <a:rPr lang="en-US" sz="1800" dirty="0" err="1"/>
              <a:t>rastgele</a:t>
            </a:r>
            <a:r>
              <a:rPr lang="en-US" sz="1800" dirty="0"/>
              <a:t> </a:t>
            </a:r>
            <a:r>
              <a:rPr lang="en-US" sz="1800" dirty="0" err="1"/>
              <a:t>varyasyonları</a:t>
            </a:r>
            <a:r>
              <a:rPr lang="en-US" sz="1800" dirty="0"/>
              <a:t> </a:t>
            </a:r>
            <a:r>
              <a:rPr lang="en-US" sz="1800" dirty="0" err="1"/>
              <a:t>rassallaştırarak</a:t>
            </a:r>
            <a:r>
              <a:rPr lang="en-US" sz="1800" dirty="0"/>
              <a:t> </a:t>
            </a:r>
            <a:r>
              <a:rPr lang="en-US" sz="1800" dirty="0" err="1"/>
              <a:t>veya</a:t>
            </a:r>
            <a:r>
              <a:rPr lang="en-US" sz="1800" dirty="0"/>
              <a:t> </a:t>
            </a:r>
            <a:r>
              <a:rPr lang="en-US" sz="1800" dirty="0" err="1"/>
              <a:t>benzetim</a:t>
            </a:r>
            <a:r>
              <a:rPr lang="en-US" sz="1800" dirty="0"/>
              <a:t> (</a:t>
            </a:r>
            <a:r>
              <a:rPr lang="en-US" sz="1800" dirty="0" err="1"/>
              <a:t>simülasyon</a:t>
            </a:r>
            <a:r>
              <a:rPr lang="en-US" sz="1800" dirty="0"/>
              <a:t>) </a:t>
            </a:r>
            <a:r>
              <a:rPr lang="en-US" sz="1800" dirty="0" err="1"/>
              <a:t>yoluyla</a:t>
            </a:r>
            <a:r>
              <a:rPr lang="en-US" sz="1800" dirty="0"/>
              <a:t> </a:t>
            </a:r>
            <a:r>
              <a:rPr lang="en-US" sz="1800" dirty="0" err="1"/>
              <a:t>genel</a:t>
            </a:r>
            <a:r>
              <a:rPr lang="en-US" sz="1800" dirty="0"/>
              <a:t> risk </a:t>
            </a:r>
            <a:r>
              <a:rPr lang="en-US" sz="1800" dirty="0" err="1"/>
              <a:t>endeksi</a:t>
            </a:r>
            <a:r>
              <a:rPr lang="en-US" sz="1800" dirty="0"/>
              <a:t> (TRR) </a:t>
            </a:r>
            <a:r>
              <a:rPr lang="en-US" sz="1800" dirty="0" err="1"/>
              <a:t>hesaplanmalıdır</a:t>
            </a:r>
            <a:r>
              <a:rPr lang="en-US" sz="1800" dirty="0"/>
              <a:t>. </a:t>
            </a:r>
            <a:endParaRPr lang="tr-TR" sz="1800" dirty="0"/>
          </a:p>
          <a:p>
            <a:pPr marL="0" indent="0" algn="just"/>
            <a:endParaRPr lang="tr-TR" sz="1800" dirty="0"/>
          </a:p>
          <a:p>
            <a:pPr marL="0" indent="0" algn="just"/>
            <a:r>
              <a:rPr lang="en-US" sz="1800" dirty="0"/>
              <a:t>NIST </a:t>
            </a:r>
            <a:r>
              <a:rPr lang="en-US" sz="1800" dirty="0" err="1"/>
              <a:t>tarafından</a:t>
            </a:r>
            <a:r>
              <a:rPr lang="en-US" sz="1800" dirty="0"/>
              <a:t> </a:t>
            </a:r>
            <a:r>
              <a:rPr lang="en-US" sz="1800" dirty="0" err="1"/>
              <a:t>belirlenen</a:t>
            </a:r>
            <a:r>
              <a:rPr lang="en-US" sz="1800" dirty="0"/>
              <a:t> </a:t>
            </a:r>
            <a:r>
              <a:rPr lang="en-US" sz="1800" dirty="0" err="1"/>
              <a:t>ve</a:t>
            </a:r>
            <a:r>
              <a:rPr lang="en-US" sz="1800" dirty="0"/>
              <a:t> ABD </a:t>
            </a:r>
            <a:r>
              <a:rPr lang="en-US" sz="1800" dirty="0" err="1"/>
              <a:t>tarafından</a:t>
            </a:r>
            <a:r>
              <a:rPr lang="en-US" sz="1800" dirty="0"/>
              <a:t> </a:t>
            </a:r>
            <a:r>
              <a:rPr lang="en-US" sz="1800" dirty="0" err="1"/>
              <a:t>oluşturulan</a:t>
            </a:r>
            <a:r>
              <a:rPr lang="en-US" sz="1800" dirty="0"/>
              <a:t> </a:t>
            </a:r>
            <a:r>
              <a:rPr lang="en-US" sz="1800" dirty="0" err="1"/>
              <a:t>endüstri</a:t>
            </a:r>
            <a:r>
              <a:rPr lang="en-US" sz="1800" dirty="0"/>
              <a:t> </a:t>
            </a:r>
            <a:r>
              <a:rPr lang="en-US" sz="1800" dirty="0" err="1"/>
              <a:t>standartlarına</a:t>
            </a:r>
            <a:r>
              <a:rPr lang="en-US" sz="1800" dirty="0"/>
              <a:t> </a:t>
            </a:r>
            <a:r>
              <a:rPr lang="en-US" sz="1800" dirty="0" err="1"/>
              <a:t>göre</a:t>
            </a:r>
            <a:r>
              <a:rPr lang="en-US" sz="1800" dirty="0"/>
              <a:t> </a:t>
            </a:r>
            <a:r>
              <a:rPr lang="en-US" sz="1800" dirty="0" err="1"/>
              <a:t>riskin</a:t>
            </a:r>
            <a:r>
              <a:rPr lang="en-US" sz="1800" dirty="0"/>
              <a:t> </a:t>
            </a:r>
            <a:r>
              <a:rPr lang="en-US" sz="1800" dirty="0" err="1"/>
              <a:t>doğru</a:t>
            </a:r>
            <a:r>
              <a:rPr lang="en-US" sz="1800" dirty="0"/>
              <a:t> </a:t>
            </a:r>
            <a:r>
              <a:rPr lang="en-US" sz="1800" dirty="0" err="1"/>
              <a:t>bir</a:t>
            </a:r>
            <a:r>
              <a:rPr lang="en-US" sz="1800" dirty="0"/>
              <a:t> </a:t>
            </a:r>
            <a:r>
              <a:rPr lang="en-US" sz="1800" dirty="0" err="1"/>
              <a:t>şekilde</a:t>
            </a:r>
            <a:r>
              <a:rPr lang="en-US" sz="1800" dirty="0"/>
              <a:t> </a:t>
            </a:r>
            <a:r>
              <a:rPr lang="en-US" sz="1800" dirty="0" err="1"/>
              <a:t>hesaplanması</a:t>
            </a:r>
            <a:r>
              <a:rPr lang="en-US" sz="1800" dirty="0"/>
              <a:t> için </a:t>
            </a:r>
            <a:r>
              <a:rPr lang="en-US" sz="1800" dirty="0" err="1"/>
              <a:t>Bilgisayar</a:t>
            </a:r>
            <a:r>
              <a:rPr lang="en-US" sz="1800" dirty="0"/>
              <a:t> Acil Durum </a:t>
            </a:r>
            <a:r>
              <a:rPr lang="en-US" sz="1800" dirty="0" err="1"/>
              <a:t>Hazırlık</a:t>
            </a:r>
            <a:r>
              <a:rPr lang="en-US" sz="1800" dirty="0"/>
              <a:t> </a:t>
            </a:r>
            <a:r>
              <a:rPr lang="en-US" sz="1800" dirty="0" err="1"/>
              <a:t>Ekibi</a:t>
            </a:r>
            <a:r>
              <a:rPr lang="en-US" sz="1800" dirty="0"/>
              <a:t> (CERT), </a:t>
            </a:r>
            <a:r>
              <a:rPr lang="en-US" sz="1800" dirty="0" err="1"/>
              <a:t>resmi</a:t>
            </a:r>
            <a:r>
              <a:rPr lang="en-US" sz="1800" dirty="0"/>
              <a:t> </a:t>
            </a:r>
            <a:r>
              <a:rPr lang="en-US" sz="1800" dirty="0" err="1"/>
              <a:t>tamamlamak</a:t>
            </a:r>
            <a:r>
              <a:rPr lang="en-US" sz="1800" dirty="0"/>
              <a:t> için </a:t>
            </a:r>
            <a:r>
              <a:rPr lang="en-US" sz="1800" dirty="0" err="1"/>
              <a:t>veri</a:t>
            </a:r>
            <a:r>
              <a:rPr lang="en-US" sz="1800" dirty="0"/>
              <a:t> </a:t>
            </a:r>
            <a:r>
              <a:rPr lang="en-US" sz="1800" dirty="0" err="1"/>
              <a:t>sağlayan</a:t>
            </a:r>
            <a:r>
              <a:rPr lang="en-US" sz="1800" dirty="0"/>
              <a:t> </a:t>
            </a:r>
            <a:r>
              <a:rPr lang="en-US" sz="1800" dirty="0" err="1"/>
              <a:t>ilgili</a:t>
            </a:r>
            <a:r>
              <a:rPr lang="en-US" sz="1800" dirty="0"/>
              <a:t> </a:t>
            </a:r>
            <a:r>
              <a:rPr lang="en-US" sz="1800" dirty="0" err="1"/>
              <a:t>kuruluşlardan</a:t>
            </a:r>
            <a:r>
              <a:rPr lang="en-US" sz="1800" dirty="0"/>
              <a:t> CM (Karşı </a:t>
            </a:r>
            <a:r>
              <a:rPr lang="en-US" sz="1800" dirty="0" err="1"/>
              <a:t>Önlem</a:t>
            </a:r>
            <a:r>
              <a:rPr lang="en-US" sz="1800" dirty="0"/>
              <a:t>) </a:t>
            </a:r>
            <a:r>
              <a:rPr lang="en-US" sz="1800" dirty="0" err="1"/>
              <a:t>ya</a:t>
            </a:r>
            <a:r>
              <a:rPr lang="en-US" sz="1800" dirty="0"/>
              <a:t> da LCM (Karşı </a:t>
            </a:r>
            <a:r>
              <a:rPr lang="en-US" sz="1800" dirty="0" err="1"/>
              <a:t>Önlemsizlik</a:t>
            </a:r>
            <a:r>
              <a:rPr lang="en-US" sz="1800" dirty="0"/>
              <a:t>) risk </a:t>
            </a:r>
            <a:r>
              <a:rPr lang="en-US" sz="1800" dirty="0" err="1"/>
              <a:t>değerlerinin</a:t>
            </a:r>
            <a:r>
              <a:rPr lang="en-US" sz="1800" dirty="0"/>
              <a:t> </a:t>
            </a:r>
            <a:r>
              <a:rPr lang="en-US" sz="1800" dirty="0" err="1"/>
              <a:t>sağlanması</a:t>
            </a:r>
            <a:r>
              <a:rPr lang="en-US" sz="1800" dirty="0"/>
              <a:t> </a:t>
            </a:r>
            <a:r>
              <a:rPr lang="en-US" sz="1800" dirty="0" err="1"/>
              <a:t>ve</a:t>
            </a:r>
            <a:r>
              <a:rPr lang="en-US" sz="1800" dirty="0"/>
              <a:t> </a:t>
            </a:r>
            <a:r>
              <a:rPr lang="en-US" sz="1800" dirty="0" err="1"/>
              <a:t>gözdağlarının</a:t>
            </a:r>
            <a:r>
              <a:rPr lang="en-US" sz="1800" dirty="0"/>
              <a:t> </a:t>
            </a:r>
            <a:r>
              <a:rPr lang="en-US" sz="1800" dirty="0" err="1"/>
              <a:t>göreceli</a:t>
            </a:r>
            <a:r>
              <a:rPr lang="en-US" sz="1800" dirty="0"/>
              <a:t> </a:t>
            </a:r>
            <a:r>
              <a:rPr lang="en-US" sz="1800" dirty="0" err="1"/>
              <a:t>ağırlıklarının</a:t>
            </a:r>
            <a:r>
              <a:rPr lang="en-US" sz="1800" dirty="0"/>
              <a:t> </a:t>
            </a:r>
            <a:r>
              <a:rPr lang="en-US" sz="1800" dirty="0" err="1"/>
              <a:t>elde</a:t>
            </a:r>
            <a:r>
              <a:rPr lang="en-US" sz="1800" dirty="0"/>
              <a:t> </a:t>
            </a:r>
            <a:r>
              <a:rPr lang="en-US" sz="1800" dirty="0" err="1"/>
              <a:t>edilmesi</a:t>
            </a:r>
            <a:r>
              <a:rPr lang="en-US" sz="1800" dirty="0"/>
              <a:t> </a:t>
            </a:r>
            <a:r>
              <a:rPr lang="en-US" sz="1800" dirty="0" err="1"/>
              <a:t>şiddetle</a:t>
            </a:r>
            <a:r>
              <a:rPr lang="en-US" sz="1800" dirty="0"/>
              <a:t> </a:t>
            </a:r>
            <a:r>
              <a:rPr lang="en-US" sz="1800" dirty="0" err="1"/>
              <a:t>önerilir</a:t>
            </a:r>
            <a:r>
              <a:rPr lang="en-US" sz="1800" dirty="0"/>
              <a:t>. </a:t>
            </a:r>
            <a:r>
              <a:rPr lang="en-US" sz="1800" dirty="0" err="1"/>
              <a:t>Böylece</a:t>
            </a:r>
            <a:r>
              <a:rPr lang="en-US" sz="1800" dirty="0"/>
              <a:t> </a:t>
            </a:r>
            <a:r>
              <a:rPr lang="en-US" sz="1800" dirty="0" err="1"/>
              <a:t>belirli</a:t>
            </a:r>
            <a:r>
              <a:rPr lang="en-US" sz="1800" dirty="0"/>
              <a:t> </a:t>
            </a:r>
            <a:r>
              <a:rPr lang="en-US" sz="1800" dirty="0" err="1"/>
              <a:t>bir</a:t>
            </a:r>
            <a:r>
              <a:rPr lang="en-US" sz="1800" dirty="0"/>
              <a:t> </a:t>
            </a:r>
            <a:r>
              <a:rPr lang="en-US" sz="1800" dirty="0" err="1"/>
              <a:t>gözdağının</a:t>
            </a:r>
            <a:r>
              <a:rPr lang="en-US" sz="1800" dirty="0"/>
              <a:t> (</a:t>
            </a:r>
            <a:r>
              <a:rPr lang="en-US" sz="1800" dirty="0" err="1"/>
              <a:t>tehdit</a:t>
            </a:r>
            <a:r>
              <a:rPr lang="en-US" sz="1800" dirty="0"/>
              <a:t>) </a:t>
            </a:r>
            <a:r>
              <a:rPr lang="en-US" sz="1800" dirty="0" err="1"/>
              <a:t>havuzdaki</a:t>
            </a:r>
            <a:r>
              <a:rPr lang="en-US" sz="1800" dirty="0"/>
              <a:t> </a:t>
            </a:r>
            <a:r>
              <a:rPr lang="en-US" sz="1800" dirty="0" err="1"/>
              <a:t>diğerlerinden</a:t>
            </a:r>
            <a:r>
              <a:rPr lang="en-US" sz="1800" dirty="0"/>
              <a:t> </a:t>
            </a:r>
            <a:r>
              <a:rPr lang="en-US" sz="1800" dirty="0" err="1"/>
              <a:t>daha</a:t>
            </a:r>
            <a:r>
              <a:rPr lang="en-US" sz="1800" dirty="0"/>
              <a:t> </a:t>
            </a:r>
            <a:r>
              <a:rPr lang="en-US" sz="1800" dirty="0" err="1"/>
              <a:t>etkili</a:t>
            </a:r>
            <a:r>
              <a:rPr lang="en-US" sz="1800" dirty="0"/>
              <a:t> </a:t>
            </a:r>
            <a:r>
              <a:rPr lang="en-US" sz="1800" dirty="0" err="1"/>
              <a:t>ve</a:t>
            </a:r>
            <a:r>
              <a:rPr lang="en-US" sz="1800" dirty="0"/>
              <a:t> </a:t>
            </a:r>
            <a:r>
              <a:rPr lang="en-US" sz="1800" dirty="0" err="1"/>
              <a:t>maliyetli</a:t>
            </a:r>
            <a:r>
              <a:rPr lang="en-US" sz="1800" dirty="0"/>
              <a:t> </a:t>
            </a:r>
            <a:r>
              <a:rPr lang="en-US" sz="1800" dirty="0" err="1"/>
              <a:t>olduğu</a:t>
            </a:r>
            <a:r>
              <a:rPr lang="en-US" sz="1800" dirty="0"/>
              <a:t> </a:t>
            </a:r>
            <a:r>
              <a:rPr lang="en-US" sz="1800" dirty="0" err="1"/>
              <a:t>düşünülebilir</a:t>
            </a:r>
            <a:r>
              <a:rPr lang="en-US" sz="1800" dirty="0"/>
              <a:t>. </a:t>
            </a:r>
            <a:r>
              <a:rPr lang="en-US" sz="1800" dirty="0" err="1"/>
              <a:t>Verilerin</a:t>
            </a:r>
            <a:r>
              <a:rPr lang="en-US" sz="1800" dirty="0"/>
              <a:t> </a:t>
            </a:r>
            <a:r>
              <a:rPr lang="en-US" sz="1800" dirty="0" err="1"/>
              <a:t>güncellenmesini</a:t>
            </a:r>
            <a:r>
              <a:rPr lang="en-US" sz="1800" dirty="0"/>
              <a:t> </a:t>
            </a:r>
            <a:r>
              <a:rPr lang="en-US" sz="1800" dirty="0" err="1"/>
              <a:t>sürdürdükçe</a:t>
            </a:r>
            <a:r>
              <a:rPr lang="en-US" sz="1800" dirty="0"/>
              <a:t>, </a:t>
            </a:r>
            <a:r>
              <a:rPr lang="en-US" sz="1800" dirty="0" err="1"/>
              <a:t>doğru</a:t>
            </a:r>
            <a:r>
              <a:rPr lang="en-US" sz="1800" dirty="0"/>
              <a:t> </a:t>
            </a:r>
            <a:r>
              <a:rPr lang="en-US" sz="1800" dirty="0" err="1"/>
              <a:t>hesaplamalar</a:t>
            </a:r>
            <a:r>
              <a:rPr lang="en-US" sz="1800" dirty="0"/>
              <a:t> için </a:t>
            </a:r>
            <a:r>
              <a:rPr lang="en-US" sz="1800" dirty="0" err="1"/>
              <a:t>sözü</a:t>
            </a:r>
            <a:r>
              <a:rPr lang="en-US" sz="1800" dirty="0"/>
              <a:t> </a:t>
            </a:r>
            <a:r>
              <a:rPr lang="en-US" sz="1800" dirty="0" err="1"/>
              <a:t>edilen</a:t>
            </a:r>
            <a:r>
              <a:rPr lang="en-US" sz="1800" dirty="0"/>
              <a:t> </a:t>
            </a:r>
            <a:r>
              <a:rPr lang="en-US" sz="1800" dirty="0" err="1"/>
              <a:t>değerleri</a:t>
            </a:r>
            <a:r>
              <a:rPr lang="en-US" sz="1800" dirty="0"/>
              <a:t> </a:t>
            </a:r>
            <a:r>
              <a:rPr lang="en-US" sz="1800" dirty="0" err="1"/>
              <a:t>kuruluşlardan</a:t>
            </a:r>
            <a:r>
              <a:rPr lang="en-US" sz="1800" dirty="0"/>
              <a:t> </a:t>
            </a:r>
            <a:r>
              <a:rPr lang="en-US" sz="1800" dirty="0" err="1"/>
              <a:t>zamanında</a:t>
            </a:r>
            <a:r>
              <a:rPr lang="en-US" sz="1800" dirty="0"/>
              <a:t> </a:t>
            </a:r>
            <a:r>
              <a:rPr lang="en-US" sz="1800" dirty="0" err="1"/>
              <a:t>almak</a:t>
            </a:r>
            <a:r>
              <a:rPr lang="en-US" sz="1800" dirty="0"/>
              <a:t> </a:t>
            </a:r>
            <a:r>
              <a:rPr lang="en-US" sz="1800" dirty="0" err="1"/>
              <a:t>gerekir</a:t>
            </a:r>
            <a:r>
              <a:rPr lang="en-US" sz="1800" dirty="0"/>
              <a:t>. </a:t>
            </a:r>
            <a:r>
              <a:rPr lang="en-US" sz="1800" dirty="0" err="1"/>
              <a:t>Kullanıcıların</a:t>
            </a:r>
            <a:r>
              <a:rPr lang="en-US" sz="1800" dirty="0"/>
              <a:t> </a:t>
            </a:r>
            <a:r>
              <a:rPr lang="en-US" sz="1800" dirty="0" err="1"/>
              <a:t>NVD'den</a:t>
            </a:r>
            <a:r>
              <a:rPr lang="en-US" sz="1800" dirty="0"/>
              <a:t> ham </a:t>
            </a:r>
            <a:r>
              <a:rPr lang="en-US" sz="1800" dirty="0" err="1"/>
              <a:t>veri</a:t>
            </a:r>
            <a:r>
              <a:rPr lang="en-US" sz="1800" dirty="0"/>
              <a:t> </a:t>
            </a:r>
            <a:r>
              <a:rPr lang="en-US" sz="1800" dirty="0" err="1"/>
              <a:t>girmesine</a:t>
            </a:r>
            <a:r>
              <a:rPr lang="en-US" sz="1800" dirty="0"/>
              <a:t> </a:t>
            </a:r>
            <a:r>
              <a:rPr lang="en-US" sz="1800" dirty="0" err="1"/>
              <a:t>ve</a:t>
            </a:r>
            <a:r>
              <a:rPr lang="en-US" sz="1800" dirty="0"/>
              <a:t> </a:t>
            </a:r>
            <a:r>
              <a:rPr lang="en-US" sz="1800" dirty="0" err="1"/>
              <a:t>depolamasına</a:t>
            </a:r>
            <a:r>
              <a:rPr lang="en-US" sz="1800" dirty="0"/>
              <a:t> </a:t>
            </a:r>
            <a:r>
              <a:rPr lang="en-US" sz="1800" dirty="0" err="1"/>
              <a:t>izin</a:t>
            </a:r>
            <a:r>
              <a:rPr lang="en-US" sz="1800" dirty="0"/>
              <a:t> </a:t>
            </a:r>
            <a:r>
              <a:rPr lang="en-US" sz="1800" dirty="0" err="1"/>
              <a:t>verebilmeli</a:t>
            </a:r>
            <a:r>
              <a:rPr lang="en-US" sz="1800" dirty="0"/>
              <a:t>, </a:t>
            </a:r>
            <a:r>
              <a:rPr lang="en-US" sz="1800" dirty="0" err="1"/>
              <a:t>böylece</a:t>
            </a:r>
            <a:r>
              <a:rPr lang="en-US" sz="1800" dirty="0"/>
              <a:t> </a:t>
            </a:r>
            <a:r>
              <a:rPr lang="en-US" sz="1800" dirty="0" err="1"/>
              <a:t>güvenlik</a:t>
            </a:r>
            <a:r>
              <a:rPr lang="en-US" sz="1800" dirty="0"/>
              <a:t> </a:t>
            </a:r>
            <a:r>
              <a:rPr lang="en-US" sz="1800" dirty="0" err="1"/>
              <a:t>riski</a:t>
            </a:r>
            <a:r>
              <a:rPr lang="en-US" sz="1800" dirty="0"/>
              <a:t> </a:t>
            </a:r>
            <a:r>
              <a:rPr lang="en-US" sz="1800" dirty="0" err="1"/>
              <a:t>yönetimi</a:t>
            </a:r>
            <a:r>
              <a:rPr lang="en-US" sz="1800" dirty="0"/>
              <a:t> için </a:t>
            </a:r>
            <a:r>
              <a:rPr lang="en-US" sz="1800" dirty="0" err="1"/>
              <a:t>gözdağları</a:t>
            </a:r>
            <a:r>
              <a:rPr lang="en-US" sz="1800" dirty="0"/>
              <a:t> </a:t>
            </a:r>
            <a:r>
              <a:rPr lang="en-US" sz="1800" dirty="0" err="1"/>
              <a:t>ve</a:t>
            </a:r>
            <a:r>
              <a:rPr lang="en-US" sz="1800" dirty="0"/>
              <a:t> </a:t>
            </a:r>
            <a:r>
              <a:rPr lang="en-US" sz="1800" dirty="0" err="1"/>
              <a:t>güvenlik</a:t>
            </a:r>
            <a:r>
              <a:rPr lang="en-US" sz="1800" dirty="0"/>
              <a:t> </a:t>
            </a:r>
            <a:r>
              <a:rPr lang="en-US" sz="1800" dirty="0" err="1"/>
              <a:t>açıklarının</a:t>
            </a:r>
            <a:r>
              <a:rPr lang="en-US" sz="1800" dirty="0"/>
              <a:t> </a:t>
            </a:r>
            <a:r>
              <a:rPr lang="en-US" sz="1800" dirty="0" err="1"/>
              <a:t>bilgileri</a:t>
            </a:r>
            <a:r>
              <a:rPr lang="en-US" sz="1800" dirty="0"/>
              <a:t> </a:t>
            </a:r>
            <a:r>
              <a:rPr lang="en-US" sz="1800" dirty="0" err="1"/>
              <a:t>ayıklayabilmelidir</a:t>
            </a:r>
            <a:r>
              <a:rPr lang="en-US" sz="1800" dirty="0"/>
              <a:t> [4]</a:t>
            </a:r>
            <a:endParaRPr lang="tr-TR" sz="18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7309706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6" name="Google Shape;261;p38">
            <a:extLst>
              <a:ext uri="{FF2B5EF4-FFF2-40B4-BE49-F238E27FC236}">
                <a16:creationId xmlns:a16="http://schemas.microsoft.com/office/drawing/2014/main" id="{3675E45B-61DD-444E-879A-E4D38484459E}"/>
              </a:ext>
            </a:extLst>
          </p:cNvPr>
          <p:cNvSpPr txBox="1">
            <a:spLocks noGrp="1"/>
          </p:cNvSpPr>
          <p:nvPr>
            <p:ph type="title"/>
          </p:nvPr>
        </p:nvSpPr>
        <p:spPr>
          <a:xfrm>
            <a:off x="1100667" y="593367"/>
            <a:ext cx="10118712" cy="1218500"/>
          </a:xfrm>
          <a:prstGeom prst="rect">
            <a:avLst/>
          </a:prstGeom>
        </p:spPr>
        <p:txBody>
          <a:bodyPr spcFirstLastPara="1" wrap="square" lIns="121900" tIns="121900" rIns="121900" bIns="121900" anchor="t" anchorCtr="0">
            <a:noAutofit/>
          </a:bodyPr>
          <a:lstStyle/>
          <a:p>
            <a:pPr marL="0" indent="0"/>
            <a:r>
              <a:rPr lang="en-US" sz="3200" b="1" dirty="0" err="1">
                <a:highlight>
                  <a:srgbClr val="FFFF00"/>
                </a:highlight>
              </a:rPr>
              <a:t>TARTIŞMA</a:t>
            </a:r>
            <a:r>
              <a:rPr lang="en-US" sz="3200" b="1" dirty="0">
                <a:highlight>
                  <a:srgbClr val="FFFF00"/>
                </a:highlight>
              </a:rPr>
              <a:t> VE SONUÇ (3)</a:t>
            </a:r>
            <a:endParaRPr lang="en-US" sz="32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381000" y="1295400"/>
            <a:ext cx="11624734" cy="5562599"/>
          </a:xfrm>
          <a:prstGeom prst="rect">
            <a:avLst/>
          </a:prstGeom>
        </p:spPr>
        <p:txBody>
          <a:bodyPr spcFirstLastPara="1" wrap="square" lIns="121900" tIns="121900" rIns="121900" bIns="121900" anchor="t" anchorCtr="0">
            <a:noAutofit/>
          </a:bodyPr>
          <a:lstStyle/>
          <a:p>
            <a:pPr algn="just"/>
            <a:r>
              <a:rPr lang="en-US" sz="1800" dirty="0" err="1"/>
              <a:t>Farklı</a:t>
            </a:r>
            <a:r>
              <a:rPr lang="en-US" sz="1800" dirty="0"/>
              <a:t> </a:t>
            </a:r>
            <a:r>
              <a:rPr lang="en-US" sz="1800" dirty="0" err="1"/>
              <a:t>ticari</a:t>
            </a:r>
            <a:r>
              <a:rPr lang="en-US" sz="1800" dirty="0"/>
              <a:t> </a:t>
            </a:r>
            <a:r>
              <a:rPr lang="en-US" sz="1800" dirty="0" err="1"/>
              <a:t>işletmelerin</a:t>
            </a:r>
            <a:r>
              <a:rPr lang="en-US" sz="1800" dirty="0"/>
              <a:t> </a:t>
            </a:r>
            <a:r>
              <a:rPr lang="en-US" sz="1800" dirty="0" err="1"/>
              <a:t>yanı</a:t>
            </a:r>
            <a:r>
              <a:rPr lang="en-US" sz="1800" dirty="0"/>
              <a:t> </a:t>
            </a:r>
            <a:r>
              <a:rPr lang="en-US" sz="1800" dirty="0" err="1"/>
              <a:t>sıra</a:t>
            </a:r>
            <a:r>
              <a:rPr lang="en-US" sz="1800" dirty="0"/>
              <a:t> </a:t>
            </a:r>
            <a:r>
              <a:rPr lang="en-US" sz="1800" dirty="0" err="1"/>
              <a:t>devlet</a:t>
            </a:r>
            <a:r>
              <a:rPr lang="en-US" sz="1800" dirty="0"/>
              <a:t> </a:t>
            </a:r>
            <a:r>
              <a:rPr lang="en-US" sz="1800" dirty="0" err="1"/>
              <a:t>kurumlarının</a:t>
            </a:r>
            <a:r>
              <a:rPr lang="en-US" sz="1800" dirty="0"/>
              <a:t> </a:t>
            </a:r>
            <a:r>
              <a:rPr lang="en-US" sz="1800" dirty="0" err="1"/>
              <a:t>ve</a:t>
            </a:r>
            <a:r>
              <a:rPr lang="en-US" sz="1800" dirty="0"/>
              <a:t> </a:t>
            </a:r>
            <a:r>
              <a:rPr lang="en-US" sz="1800" dirty="0" err="1"/>
              <a:t>kullanıcıların</a:t>
            </a:r>
            <a:r>
              <a:rPr lang="en-US" sz="1800" dirty="0"/>
              <a:t> </a:t>
            </a:r>
            <a:r>
              <a:rPr lang="en-US" sz="1800" dirty="0" err="1"/>
              <a:t>güvenlik</a:t>
            </a:r>
            <a:r>
              <a:rPr lang="en-US" sz="1800" dirty="0"/>
              <a:t> </a:t>
            </a:r>
            <a:r>
              <a:rPr lang="en-US" sz="1800" dirty="0" err="1"/>
              <a:t>açığı</a:t>
            </a:r>
            <a:r>
              <a:rPr lang="en-US" sz="1800" dirty="0"/>
              <a:t> </a:t>
            </a:r>
            <a:r>
              <a:rPr lang="en-US" sz="1800" dirty="0" err="1"/>
              <a:t>ve</a:t>
            </a:r>
            <a:r>
              <a:rPr lang="en-US" sz="1800" dirty="0"/>
              <a:t> </a:t>
            </a:r>
            <a:r>
              <a:rPr lang="en-US" sz="1800" dirty="0" err="1"/>
              <a:t>gözdağı</a:t>
            </a:r>
            <a:r>
              <a:rPr lang="en-US" sz="1800" dirty="0"/>
              <a:t> </a:t>
            </a:r>
            <a:r>
              <a:rPr lang="en-US" sz="1800" dirty="0" err="1"/>
              <a:t>verilerini</a:t>
            </a:r>
            <a:r>
              <a:rPr lang="en-US" sz="1800" dirty="0"/>
              <a:t> </a:t>
            </a:r>
            <a:r>
              <a:rPr lang="en-US" sz="1800" dirty="0" err="1"/>
              <a:t>kuruluşları</a:t>
            </a:r>
            <a:r>
              <a:rPr lang="en-US" sz="1800" dirty="0"/>
              <a:t> </a:t>
            </a:r>
            <a:r>
              <a:rPr lang="en-US" sz="1800" dirty="0" err="1"/>
              <a:t>tarafından</a:t>
            </a:r>
            <a:r>
              <a:rPr lang="en-US" sz="1800" dirty="0"/>
              <a:t> </a:t>
            </a:r>
            <a:r>
              <a:rPr lang="en-US" sz="1800" dirty="0" err="1"/>
              <a:t>belirlenen</a:t>
            </a:r>
            <a:r>
              <a:rPr lang="en-US" sz="1800" dirty="0"/>
              <a:t> </a:t>
            </a:r>
            <a:r>
              <a:rPr lang="en-US" sz="1800" dirty="0" err="1"/>
              <a:t>koşul</a:t>
            </a:r>
            <a:r>
              <a:rPr lang="en-US" sz="1800" dirty="0"/>
              <a:t> </a:t>
            </a:r>
            <a:r>
              <a:rPr lang="en-US" sz="1800" dirty="0" err="1"/>
              <a:t>belgesi</a:t>
            </a:r>
            <a:r>
              <a:rPr lang="en-US" sz="1800" dirty="0"/>
              <a:t> </a:t>
            </a:r>
            <a:r>
              <a:rPr lang="en-US" sz="1800" dirty="0" err="1"/>
              <a:t>ve</a:t>
            </a:r>
            <a:r>
              <a:rPr lang="en-US" sz="1800" dirty="0"/>
              <a:t> </a:t>
            </a:r>
            <a:r>
              <a:rPr lang="en-US" sz="1800" dirty="0" err="1"/>
              <a:t>standartlara</a:t>
            </a:r>
            <a:r>
              <a:rPr lang="en-US" sz="1800" dirty="0"/>
              <a:t> </a:t>
            </a:r>
            <a:r>
              <a:rPr lang="en-US" sz="1800" dirty="0" err="1"/>
              <a:t>göre</a:t>
            </a:r>
            <a:r>
              <a:rPr lang="en-US" sz="1800" dirty="0"/>
              <a:t> </a:t>
            </a:r>
            <a:r>
              <a:rPr lang="en-US" sz="1800" dirty="0" err="1"/>
              <a:t>depolamasına</a:t>
            </a:r>
            <a:r>
              <a:rPr lang="en-US" sz="1800" dirty="0"/>
              <a:t> </a:t>
            </a:r>
            <a:r>
              <a:rPr lang="en-US" sz="1800" dirty="0" err="1"/>
              <a:t>izin</a:t>
            </a:r>
            <a:r>
              <a:rPr lang="en-US" sz="1800" dirty="0"/>
              <a:t> </a:t>
            </a:r>
            <a:r>
              <a:rPr lang="en-US" sz="1800" dirty="0" err="1"/>
              <a:t>vermek</a:t>
            </a:r>
            <a:r>
              <a:rPr lang="en-US" sz="1800" dirty="0"/>
              <a:t> için, </a:t>
            </a:r>
            <a:r>
              <a:rPr lang="en-US" sz="1800" dirty="0" err="1"/>
              <a:t>verileri</a:t>
            </a:r>
            <a:r>
              <a:rPr lang="en-US" sz="1800" dirty="0"/>
              <a:t> </a:t>
            </a:r>
            <a:r>
              <a:rPr lang="en-US" sz="1800" dirty="0" err="1"/>
              <a:t>gereksinmelerine</a:t>
            </a:r>
            <a:r>
              <a:rPr lang="en-US" sz="1800" dirty="0"/>
              <a:t> </a:t>
            </a:r>
            <a:r>
              <a:rPr lang="en-US" sz="1800" dirty="0" err="1"/>
              <a:t>göre</a:t>
            </a:r>
            <a:r>
              <a:rPr lang="en-US" sz="1800" dirty="0"/>
              <a:t> </a:t>
            </a:r>
            <a:r>
              <a:rPr lang="en-US" sz="1800" dirty="0" err="1"/>
              <a:t>sınıflandırmak</a:t>
            </a:r>
            <a:r>
              <a:rPr lang="en-US" sz="1800" dirty="0"/>
              <a:t> için yeni </a:t>
            </a:r>
            <a:r>
              <a:rPr lang="en-US" sz="1800" dirty="0" err="1"/>
              <a:t>bir</a:t>
            </a:r>
            <a:r>
              <a:rPr lang="en-US" sz="1800" dirty="0"/>
              <a:t> </a:t>
            </a:r>
            <a:r>
              <a:rPr lang="en-US" sz="1800" dirty="0" err="1"/>
              <a:t>cetvel</a:t>
            </a:r>
            <a:r>
              <a:rPr lang="en-US" sz="1800" dirty="0"/>
              <a:t> </a:t>
            </a:r>
            <a:r>
              <a:rPr lang="en-US" sz="1800" dirty="0" err="1"/>
              <a:t>oluşturulabilir</a:t>
            </a:r>
            <a:r>
              <a:rPr lang="en-US" sz="1800" dirty="0"/>
              <a:t>. </a:t>
            </a:r>
            <a:r>
              <a:rPr lang="en-US" sz="1800" dirty="0" err="1"/>
              <a:t>Ajanslar</a:t>
            </a:r>
            <a:r>
              <a:rPr lang="en-US" sz="1800" dirty="0"/>
              <a:t>, </a:t>
            </a:r>
            <a:r>
              <a:rPr lang="en-US" sz="1800" dirty="0" err="1"/>
              <a:t>araştırmacılara</a:t>
            </a:r>
            <a:r>
              <a:rPr lang="en-US" sz="1800" dirty="0"/>
              <a:t> </a:t>
            </a:r>
            <a:r>
              <a:rPr lang="en-US" sz="1800" dirty="0" err="1"/>
              <a:t>ele</a:t>
            </a:r>
            <a:r>
              <a:rPr lang="en-US" sz="1800" dirty="0"/>
              <a:t> </a:t>
            </a:r>
            <a:r>
              <a:rPr lang="en-US" sz="1800" dirty="0" err="1"/>
              <a:t>geçirilen</a:t>
            </a:r>
            <a:r>
              <a:rPr lang="en-US" sz="1800" dirty="0"/>
              <a:t> </a:t>
            </a:r>
            <a:r>
              <a:rPr lang="en-US" sz="1800" dirty="0" err="1"/>
              <a:t>belirli</a:t>
            </a:r>
            <a:r>
              <a:rPr lang="en-US" sz="1800" dirty="0"/>
              <a:t> </a:t>
            </a:r>
            <a:r>
              <a:rPr lang="en-US" sz="1800" dirty="0" err="1"/>
              <a:t>gözdağının</a:t>
            </a:r>
            <a:r>
              <a:rPr lang="en-US" sz="1800" dirty="0"/>
              <a:t> </a:t>
            </a:r>
            <a:r>
              <a:rPr lang="en-US" sz="1800" dirty="0" err="1"/>
              <a:t>ayrıntılarını</a:t>
            </a:r>
            <a:r>
              <a:rPr lang="en-US" sz="1800" dirty="0"/>
              <a:t> </a:t>
            </a:r>
            <a:r>
              <a:rPr lang="en-US" sz="1800" dirty="0" err="1"/>
              <a:t>sağlayamadıklarından</a:t>
            </a:r>
            <a:r>
              <a:rPr lang="en-US" sz="1800" dirty="0"/>
              <a:t>, EK A </a:t>
            </a:r>
            <a:r>
              <a:rPr lang="en-US" sz="1800" dirty="0" err="1"/>
              <a:t>ve</a:t>
            </a:r>
            <a:r>
              <a:rPr lang="en-US" sz="1800" dirty="0"/>
              <a:t> EK </a:t>
            </a:r>
            <a:r>
              <a:rPr lang="en-US" sz="1800" dirty="0" err="1"/>
              <a:t>B'deki</a:t>
            </a:r>
            <a:r>
              <a:rPr lang="en-US" sz="1800" dirty="0"/>
              <a:t> LCM </a:t>
            </a:r>
            <a:r>
              <a:rPr lang="en-US" sz="1800" dirty="0" err="1"/>
              <a:t>değerlerinin</a:t>
            </a:r>
            <a:r>
              <a:rPr lang="en-US" sz="1800" dirty="0"/>
              <a:t> EXCEL </a:t>
            </a:r>
            <a:r>
              <a:rPr lang="en-US" sz="1800" dirty="0" err="1"/>
              <a:t>aracılığıyla</a:t>
            </a:r>
            <a:r>
              <a:rPr lang="en-US" sz="1800" dirty="0"/>
              <a:t> 0 </a:t>
            </a:r>
            <a:r>
              <a:rPr lang="en-US" sz="1800" dirty="0" err="1"/>
              <a:t>ile</a:t>
            </a:r>
            <a:r>
              <a:rPr lang="en-US" sz="1800" dirty="0"/>
              <a:t> 1 </a:t>
            </a:r>
            <a:r>
              <a:rPr lang="en-US" sz="1800" dirty="0" err="1"/>
              <a:t>arasında</a:t>
            </a:r>
            <a:r>
              <a:rPr lang="en-US" sz="1800" dirty="0"/>
              <a:t> </a:t>
            </a:r>
            <a:r>
              <a:rPr lang="en-US" sz="1800" dirty="0" err="1"/>
              <a:t>benzetilmesini</a:t>
            </a:r>
            <a:r>
              <a:rPr lang="en-US" sz="1800" dirty="0"/>
              <a:t> (</a:t>
            </a:r>
            <a:r>
              <a:rPr lang="en-US" sz="1800" dirty="0" err="1"/>
              <a:t>simüle</a:t>
            </a:r>
            <a:r>
              <a:rPr lang="en-US" sz="1800" dirty="0"/>
              <a:t>) </a:t>
            </a:r>
            <a:r>
              <a:rPr lang="en-US" sz="1800" dirty="0" err="1"/>
              <a:t>veya</a:t>
            </a:r>
            <a:r>
              <a:rPr lang="en-US" sz="1800" dirty="0"/>
              <a:t> </a:t>
            </a:r>
            <a:r>
              <a:rPr lang="en-US" sz="1800" dirty="0" err="1"/>
              <a:t>rastgele</a:t>
            </a:r>
            <a:r>
              <a:rPr lang="en-US" sz="1800" dirty="0"/>
              <a:t> </a:t>
            </a:r>
            <a:r>
              <a:rPr lang="en-US" sz="1800" dirty="0" err="1"/>
              <a:t>tekdüze</a:t>
            </a:r>
            <a:r>
              <a:rPr lang="en-US" sz="1800" dirty="0"/>
              <a:t> </a:t>
            </a:r>
            <a:r>
              <a:rPr lang="en-US" sz="1800" dirty="0" err="1"/>
              <a:t>rassal</a:t>
            </a:r>
            <a:r>
              <a:rPr lang="en-US" sz="1800" dirty="0"/>
              <a:t> U(0,1) </a:t>
            </a:r>
            <a:r>
              <a:rPr lang="en-US" sz="1800" dirty="0" err="1"/>
              <a:t>sayı</a:t>
            </a:r>
            <a:r>
              <a:rPr lang="en-US" sz="1800" dirty="0"/>
              <a:t> </a:t>
            </a:r>
            <a:r>
              <a:rPr lang="en-US" sz="1800" dirty="0" err="1"/>
              <a:t>üreticisi</a:t>
            </a:r>
            <a:r>
              <a:rPr lang="en-US" sz="1800" dirty="0"/>
              <a:t> RANDC() </a:t>
            </a:r>
            <a:r>
              <a:rPr lang="en-US" sz="1800" dirty="0" err="1"/>
              <a:t>yoluyla</a:t>
            </a:r>
            <a:r>
              <a:rPr lang="en-US" sz="1800" dirty="0"/>
              <a:t> </a:t>
            </a:r>
            <a:r>
              <a:rPr lang="en-US" sz="1800" dirty="0" err="1"/>
              <a:t>rastgele</a:t>
            </a:r>
            <a:r>
              <a:rPr lang="en-US" sz="1800" dirty="0"/>
              <a:t> </a:t>
            </a:r>
            <a:r>
              <a:rPr lang="en-US" sz="1800" dirty="0" err="1"/>
              <a:t>çekilmesinden</a:t>
            </a:r>
            <a:r>
              <a:rPr lang="en-US" sz="1800" dirty="0"/>
              <a:t> </a:t>
            </a:r>
            <a:r>
              <a:rPr lang="en-US" sz="1800" dirty="0" err="1"/>
              <a:t>başka</a:t>
            </a:r>
            <a:r>
              <a:rPr lang="en-US" sz="1800" dirty="0"/>
              <a:t> </a:t>
            </a:r>
            <a:r>
              <a:rPr lang="en-US" sz="1800" dirty="0" err="1"/>
              <a:t>yol</a:t>
            </a:r>
            <a:r>
              <a:rPr lang="en-US" sz="1800" dirty="0"/>
              <a:t> </a:t>
            </a:r>
            <a:r>
              <a:rPr lang="en-US" sz="1800" dirty="0" err="1"/>
              <a:t>yoktur</a:t>
            </a:r>
            <a:r>
              <a:rPr lang="en-US" sz="1800" dirty="0"/>
              <a:t>. Yeniden </a:t>
            </a:r>
            <a:r>
              <a:rPr lang="en-US" sz="1800" dirty="0" err="1"/>
              <a:t>ölçeklenebilir</a:t>
            </a:r>
            <a:r>
              <a:rPr lang="en-US" sz="1800" dirty="0"/>
              <a:t> SM </a:t>
            </a:r>
            <a:r>
              <a:rPr lang="en-US" sz="1800" dirty="0" err="1"/>
              <a:t>yazılımı</a:t>
            </a:r>
            <a:r>
              <a:rPr lang="en-US" sz="1800" dirty="0"/>
              <a:t>, </a:t>
            </a:r>
            <a:r>
              <a:rPr lang="en-US" sz="1800" dirty="0" err="1"/>
              <a:t>riski</a:t>
            </a:r>
            <a:r>
              <a:rPr lang="en-US" sz="1800" dirty="0"/>
              <a:t> </a:t>
            </a:r>
            <a:r>
              <a:rPr lang="en-US" sz="1800" dirty="0" err="1"/>
              <a:t>azaltmak</a:t>
            </a:r>
            <a:r>
              <a:rPr lang="en-US" sz="1800" dirty="0"/>
              <a:t> için </a:t>
            </a:r>
            <a:r>
              <a:rPr lang="en-US" sz="1800" dirty="0" err="1"/>
              <a:t>hâlen</a:t>
            </a:r>
            <a:r>
              <a:rPr lang="en-US" sz="1800" dirty="0"/>
              <a:t> 10 </a:t>
            </a:r>
            <a:r>
              <a:rPr lang="en-US" sz="1800" dirty="0" err="1"/>
              <a:t>satır</a:t>
            </a:r>
            <a:r>
              <a:rPr lang="en-US" sz="1800" dirty="0"/>
              <a:t> </a:t>
            </a:r>
            <a:r>
              <a:rPr lang="en-US" sz="1800" dirty="0" err="1"/>
              <a:t>sayısından</a:t>
            </a:r>
            <a:r>
              <a:rPr lang="en-US" sz="1800" dirty="0"/>
              <a:t> </a:t>
            </a:r>
            <a:r>
              <a:rPr lang="en-US" sz="1800" dirty="0" err="1"/>
              <a:t>fazlasını</a:t>
            </a:r>
            <a:r>
              <a:rPr lang="en-US" sz="1800" dirty="0"/>
              <a:t> </a:t>
            </a:r>
            <a:r>
              <a:rPr lang="en-US" sz="1800" dirty="0" err="1"/>
              <a:t>barındıracak</a:t>
            </a:r>
            <a:r>
              <a:rPr lang="en-US" sz="1800" dirty="0"/>
              <a:t> </a:t>
            </a:r>
            <a:r>
              <a:rPr lang="en-US" sz="1800" dirty="0" err="1"/>
              <a:t>şekilde</a:t>
            </a:r>
            <a:r>
              <a:rPr lang="en-US" sz="1800" dirty="0"/>
              <a:t> </a:t>
            </a:r>
            <a:r>
              <a:rPr lang="en-US" sz="1800" dirty="0" err="1"/>
              <a:t>daha</a:t>
            </a:r>
            <a:r>
              <a:rPr lang="en-US" sz="1800" dirty="0"/>
              <a:t> </a:t>
            </a:r>
            <a:r>
              <a:rPr lang="en-US" sz="1800" dirty="0" err="1"/>
              <a:t>büyük</a:t>
            </a:r>
            <a:r>
              <a:rPr lang="en-US" sz="1800" dirty="0"/>
              <a:t> </a:t>
            </a:r>
            <a:r>
              <a:rPr lang="en-US" sz="1800" dirty="0" err="1"/>
              <a:t>girdi</a:t>
            </a:r>
            <a:r>
              <a:rPr lang="en-US" sz="1800" dirty="0"/>
              <a:t> </a:t>
            </a:r>
            <a:r>
              <a:rPr lang="en-US" sz="1800" dirty="0" err="1"/>
              <a:t>verilerini</a:t>
            </a:r>
            <a:r>
              <a:rPr lang="en-US" sz="1800" dirty="0"/>
              <a:t> </a:t>
            </a:r>
            <a:r>
              <a:rPr lang="en-US" sz="1800" dirty="0" err="1"/>
              <a:t>kapsayacak</a:t>
            </a:r>
            <a:r>
              <a:rPr lang="en-US" sz="1800" dirty="0"/>
              <a:t> </a:t>
            </a:r>
            <a:r>
              <a:rPr lang="en-US" sz="1800" dirty="0" err="1"/>
              <a:t>şekilde</a:t>
            </a:r>
            <a:r>
              <a:rPr lang="en-US" sz="1800" dirty="0"/>
              <a:t> </a:t>
            </a:r>
            <a:r>
              <a:rPr lang="en-US" sz="1800" dirty="0" err="1"/>
              <a:t>uyarlanabilir</a:t>
            </a:r>
            <a:r>
              <a:rPr lang="en-US" sz="1800" dirty="0"/>
              <a:t>. </a:t>
            </a:r>
            <a:r>
              <a:rPr lang="en-US" sz="1800" dirty="0" err="1"/>
              <a:t>Dahası</a:t>
            </a:r>
            <a:r>
              <a:rPr lang="en-US" sz="1800" dirty="0"/>
              <a:t>, COVID-19 </a:t>
            </a:r>
            <a:r>
              <a:rPr lang="en-US" sz="1800" dirty="0" err="1"/>
              <a:t>salgını</a:t>
            </a:r>
            <a:r>
              <a:rPr lang="en-US" sz="1800" dirty="0"/>
              <a:t> </a:t>
            </a:r>
            <a:r>
              <a:rPr lang="en-US" sz="1800" dirty="0" err="1"/>
              <a:t>daha</a:t>
            </a:r>
            <a:r>
              <a:rPr lang="en-US" sz="1800" dirty="0"/>
              <a:t> </a:t>
            </a:r>
            <a:r>
              <a:rPr lang="en-US" sz="1800" dirty="0" err="1"/>
              <a:t>geniş</a:t>
            </a:r>
            <a:r>
              <a:rPr lang="en-US" sz="1800" dirty="0"/>
              <a:t> </a:t>
            </a:r>
            <a:r>
              <a:rPr lang="en-US" sz="1800" dirty="0" err="1"/>
              <a:t>bir</a:t>
            </a:r>
            <a:r>
              <a:rPr lang="en-US" sz="1800" dirty="0"/>
              <a:t> </a:t>
            </a:r>
            <a:r>
              <a:rPr lang="en-US" sz="1800" dirty="0" err="1"/>
              <a:t>dünyada</a:t>
            </a:r>
            <a:r>
              <a:rPr lang="en-US" sz="1800" dirty="0"/>
              <a:t> </a:t>
            </a:r>
            <a:r>
              <a:rPr lang="en-US" sz="1800" dirty="0" err="1"/>
              <a:t>daha</a:t>
            </a:r>
            <a:r>
              <a:rPr lang="en-US" sz="1800" dirty="0"/>
              <a:t> </a:t>
            </a:r>
            <a:r>
              <a:rPr lang="en-US" sz="1800" dirty="0" err="1"/>
              <a:t>fazla</a:t>
            </a:r>
            <a:r>
              <a:rPr lang="en-US" sz="1800" dirty="0"/>
              <a:t> </a:t>
            </a:r>
            <a:r>
              <a:rPr lang="en-US" sz="1800" dirty="0" err="1"/>
              <a:t>siber</a:t>
            </a:r>
            <a:r>
              <a:rPr lang="en-US" sz="1800" dirty="0"/>
              <a:t> </a:t>
            </a:r>
            <a:r>
              <a:rPr lang="en-US" sz="1800" dirty="0" err="1"/>
              <a:t>güvenliğe</a:t>
            </a:r>
            <a:r>
              <a:rPr lang="en-US" sz="1800" dirty="0"/>
              <a:t> </a:t>
            </a:r>
            <a:r>
              <a:rPr lang="en-US" sz="1800" dirty="0" err="1"/>
              <a:t>duyulan</a:t>
            </a:r>
            <a:r>
              <a:rPr lang="en-US" sz="1800" dirty="0"/>
              <a:t> </a:t>
            </a:r>
            <a:r>
              <a:rPr lang="en-US" sz="1800" dirty="0" err="1"/>
              <a:t>gereksinimin</a:t>
            </a:r>
            <a:r>
              <a:rPr lang="en-US" sz="1800" dirty="0"/>
              <a:t> </a:t>
            </a:r>
            <a:r>
              <a:rPr lang="en-US" sz="1800" dirty="0" err="1"/>
              <a:t>altını</a:t>
            </a:r>
            <a:r>
              <a:rPr lang="en-US" sz="1800" dirty="0"/>
              <a:t> </a:t>
            </a:r>
            <a:r>
              <a:rPr lang="en-US" sz="1800" dirty="0" err="1"/>
              <a:t>çizdi</a:t>
            </a:r>
            <a:r>
              <a:rPr lang="en-US" sz="1800" dirty="0"/>
              <a:t> [53-55]. </a:t>
            </a:r>
            <a:r>
              <a:rPr lang="en-US" sz="1800" dirty="0" err="1"/>
              <a:t>Güvenlik</a:t>
            </a:r>
            <a:r>
              <a:rPr lang="en-US" sz="1800" dirty="0"/>
              <a:t> </a:t>
            </a:r>
            <a:r>
              <a:rPr lang="en-US" sz="1800" dirty="0" err="1"/>
              <a:t>Ölçer</a:t>
            </a:r>
            <a:r>
              <a:rPr lang="en-US" sz="1800" dirty="0"/>
              <a:t>, </a:t>
            </a:r>
            <a:r>
              <a:rPr lang="en-US" sz="1800" dirty="0" err="1"/>
              <a:t>ilgili</a:t>
            </a:r>
            <a:r>
              <a:rPr lang="en-US" sz="1800" dirty="0"/>
              <a:t> </a:t>
            </a:r>
            <a:r>
              <a:rPr lang="en-US" sz="1800" dirty="0" err="1"/>
              <a:t>yazılımı</a:t>
            </a:r>
            <a:r>
              <a:rPr lang="en-US" sz="1800" dirty="0"/>
              <a:t> </a:t>
            </a:r>
            <a:r>
              <a:rPr lang="en-US" sz="1800" dirty="0" err="1"/>
              <a:t>analitik</a:t>
            </a:r>
            <a:r>
              <a:rPr lang="en-US" sz="1800" dirty="0"/>
              <a:t> </a:t>
            </a:r>
            <a:r>
              <a:rPr lang="en-US" sz="1800" dirty="0" err="1"/>
              <a:t>olarak</a:t>
            </a:r>
            <a:r>
              <a:rPr lang="en-US" sz="1800" dirty="0"/>
              <a:t> </a:t>
            </a:r>
            <a:r>
              <a:rPr lang="en-US" sz="1800" dirty="0" err="1"/>
              <a:t>kullanarak</a:t>
            </a:r>
            <a:r>
              <a:rPr lang="en-US" sz="1800" dirty="0"/>
              <a:t> </a:t>
            </a:r>
            <a:r>
              <a:rPr lang="en-US" sz="1800" dirty="0" err="1"/>
              <a:t>elektrik</a:t>
            </a:r>
            <a:r>
              <a:rPr lang="en-US" sz="1800" dirty="0"/>
              <a:t> </a:t>
            </a:r>
            <a:r>
              <a:rPr lang="en-US" sz="1800" dirty="0" err="1"/>
              <a:t>enerjisi</a:t>
            </a:r>
            <a:r>
              <a:rPr lang="en-US" sz="1800" dirty="0"/>
              <a:t> </a:t>
            </a:r>
            <a:r>
              <a:rPr lang="en-US" sz="1800" dirty="0" err="1"/>
              <a:t>endüstrisinde</a:t>
            </a:r>
            <a:r>
              <a:rPr lang="en-US" sz="1800" dirty="0"/>
              <a:t> </a:t>
            </a:r>
            <a:r>
              <a:rPr lang="en-US" sz="1800" dirty="0" err="1"/>
              <a:t>uygulamalara</a:t>
            </a:r>
            <a:r>
              <a:rPr lang="en-US" sz="1800" dirty="0"/>
              <a:t> </a:t>
            </a:r>
            <a:r>
              <a:rPr lang="en-US" sz="1800" dirty="0" err="1"/>
              <a:t>sahiptir</a:t>
            </a:r>
            <a:r>
              <a:rPr lang="en-US" sz="1800" dirty="0"/>
              <a:t>. Bunun </a:t>
            </a:r>
            <a:r>
              <a:rPr lang="en-US" sz="1800" dirty="0" err="1"/>
              <a:t>ötesinde</a:t>
            </a:r>
            <a:r>
              <a:rPr lang="en-US" sz="1800" dirty="0"/>
              <a:t>, </a:t>
            </a:r>
            <a:r>
              <a:rPr lang="en-US" sz="1800" dirty="0" err="1"/>
              <a:t>Ayrık</a:t>
            </a:r>
            <a:r>
              <a:rPr lang="en-US" sz="1800" dirty="0"/>
              <a:t> Olay </a:t>
            </a:r>
            <a:r>
              <a:rPr lang="en-US" sz="1800" dirty="0" err="1"/>
              <a:t>Simülasyonları</a:t>
            </a:r>
            <a:r>
              <a:rPr lang="en-US" sz="1800" dirty="0"/>
              <a:t> (DES), </a:t>
            </a:r>
            <a:r>
              <a:rPr lang="en-US" sz="1800" dirty="0" err="1"/>
              <a:t>yıllık</a:t>
            </a:r>
            <a:r>
              <a:rPr lang="en-US" sz="1800" dirty="0"/>
              <a:t> 8760 </a:t>
            </a:r>
            <a:r>
              <a:rPr lang="en-US" sz="1800" dirty="0" err="1"/>
              <a:t>saatlik</a:t>
            </a:r>
            <a:r>
              <a:rPr lang="en-US" sz="1800" dirty="0"/>
              <a:t> </a:t>
            </a:r>
            <a:r>
              <a:rPr lang="en-US" sz="1800" dirty="0" err="1"/>
              <a:t>bulut</a:t>
            </a:r>
            <a:r>
              <a:rPr lang="en-US" sz="1800" dirty="0"/>
              <a:t> </a:t>
            </a:r>
            <a:r>
              <a:rPr lang="en-US" sz="1800" dirty="0" err="1"/>
              <a:t>bilişim</a:t>
            </a:r>
            <a:r>
              <a:rPr lang="en-US" sz="1800" dirty="0"/>
              <a:t> </a:t>
            </a:r>
            <a:r>
              <a:rPr lang="en-US" sz="1800" dirty="0" err="1"/>
              <a:t>çerçevesi</a:t>
            </a:r>
            <a:r>
              <a:rPr lang="en-US" sz="1800" dirty="0"/>
              <a:t> </a:t>
            </a:r>
            <a:r>
              <a:rPr lang="en-US" sz="1800" dirty="0" err="1"/>
              <a:t>kullanılarak</a:t>
            </a:r>
            <a:r>
              <a:rPr lang="en-US" sz="1800" dirty="0"/>
              <a:t> da </a:t>
            </a:r>
            <a:r>
              <a:rPr lang="en-US" sz="1800" dirty="0" err="1"/>
              <a:t>uygulanabilir</a:t>
            </a:r>
            <a:r>
              <a:rPr lang="en-US" sz="1800" dirty="0"/>
              <a:t> [56-58]. </a:t>
            </a:r>
            <a:endParaRPr lang="tr-TR" sz="1800" dirty="0"/>
          </a:p>
          <a:p>
            <a:pPr algn="just"/>
            <a:endParaRPr lang="tr-TR" sz="1800" dirty="0"/>
          </a:p>
          <a:p>
            <a:pPr algn="just"/>
            <a:r>
              <a:rPr lang="en-US" sz="1800" dirty="0"/>
              <a:t>Siber </a:t>
            </a:r>
            <a:r>
              <a:rPr lang="en-US" sz="1800" dirty="0" err="1"/>
              <a:t>güvenliğin</a:t>
            </a:r>
            <a:r>
              <a:rPr lang="en-US" sz="1800" dirty="0"/>
              <a:t> </a:t>
            </a:r>
            <a:r>
              <a:rPr lang="en-US" sz="1800" dirty="0" err="1"/>
              <a:t>ötesinde</a:t>
            </a:r>
            <a:r>
              <a:rPr lang="en-US" sz="1800" dirty="0"/>
              <a:t> SM </a:t>
            </a:r>
            <a:r>
              <a:rPr lang="en-US" sz="1800" dirty="0" err="1"/>
              <a:t>yöntemi</a:t>
            </a:r>
            <a:r>
              <a:rPr lang="en-US" sz="1800" dirty="0"/>
              <a:t>, </a:t>
            </a:r>
            <a:r>
              <a:rPr lang="en-US" sz="1800" dirty="0" err="1"/>
              <a:t>Ulusal</a:t>
            </a:r>
            <a:r>
              <a:rPr lang="en-US" sz="1800" dirty="0"/>
              <a:t> </a:t>
            </a:r>
            <a:r>
              <a:rPr lang="en-US" sz="1800" dirty="0" err="1"/>
              <a:t>Savunmadan</a:t>
            </a:r>
            <a:r>
              <a:rPr lang="en-US" sz="1800" dirty="0"/>
              <a:t> </a:t>
            </a:r>
            <a:r>
              <a:rPr lang="en-US" sz="1800" dirty="0" err="1"/>
              <a:t>Sağlık</a:t>
            </a:r>
            <a:r>
              <a:rPr lang="en-US" sz="1800" dirty="0"/>
              <a:t> </a:t>
            </a:r>
            <a:r>
              <a:rPr lang="en-US" sz="1800" dirty="0" err="1"/>
              <a:t>Hizmetlerine</a:t>
            </a:r>
            <a:r>
              <a:rPr lang="en-US" sz="1800" dirty="0"/>
              <a:t>, </a:t>
            </a:r>
            <a:r>
              <a:rPr lang="en-US" sz="1800" dirty="0" err="1"/>
              <a:t>İşletmeden</a:t>
            </a:r>
            <a:r>
              <a:rPr lang="en-US" sz="1800" dirty="0"/>
              <a:t> Açık/</a:t>
            </a:r>
            <a:r>
              <a:rPr lang="en-US" sz="1800" dirty="0" err="1"/>
              <a:t>Kapalı</a:t>
            </a:r>
            <a:r>
              <a:rPr lang="en-US" sz="1800" dirty="0"/>
              <a:t> Petrol </a:t>
            </a:r>
            <a:r>
              <a:rPr lang="en-US" sz="1800" dirty="0" err="1"/>
              <a:t>Sondajına</a:t>
            </a:r>
            <a:r>
              <a:rPr lang="en-US" sz="1800" dirty="0"/>
              <a:t>, </a:t>
            </a:r>
            <a:r>
              <a:rPr lang="en-US" sz="1800" dirty="0" err="1"/>
              <a:t>Ekolojiden</a:t>
            </a:r>
            <a:r>
              <a:rPr lang="en-US" sz="1800" dirty="0"/>
              <a:t> </a:t>
            </a:r>
            <a:r>
              <a:rPr lang="en-US" sz="1800" dirty="0" err="1"/>
              <a:t>Dijital</a:t>
            </a:r>
            <a:r>
              <a:rPr lang="en-US" sz="1800" dirty="0"/>
              <a:t> </a:t>
            </a:r>
            <a:r>
              <a:rPr lang="en-US" sz="1800" dirty="0" err="1"/>
              <a:t>Forensiks</a:t>
            </a:r>
            <a:r>
              <a:rPr lang="en-US" sz="1800" dirty="0"/>
              <a:t> </a:t>
            </a:r>
            <a:r>
              <a:rPr lang="en-US" sz="1800" dirty="0" err="1"/>
              <a:t>ve</a:t>
            </a:r>
            <a:r>
              <a:rPr lang="en-US" sz="1800" dirty="0"/>
              <a:t> </a:t>
            </a:r>
            <a:r>
              <a:rPr lang="en-US" sz="1800" dirty="0" err="1"/>
              <a:t>Savunma</a:t>
            </a:r>
            <a:r>
              <a:rPr lang="en-US" sz="1800" dirty="0"/>
              <a:t> </a:t>
            </a:r>
            <a:r>
              <a:rPr lang="en-US" sz="1800" dirty="0" err="1"/>
              <a:t>Ediniminden</a:t>
            </a:r>
            <a:r>
              <a:rPr lang="en-US" sz="1800" dirty="0"/>
              <a:t> </a:t>
            </a:r>
            <a:r>
              <a:rPr lang="en-US" sz="1800" dirty="0" err="1"/>
              <a:t>Kablosuz</a:t>
            </a:r>
            <a:r>
              <a:rPr lang="en-US" sz="1800" dirty="0"/>
              <a:t> </a:t>
            </a:r>
            <a:r>
              <a:rPr lang="en-US" sz="1800" dirty="0" err="1"/>
              <a:t>Güvenliğe</a:t>
            </a:r>
            <a:r>
              <a:rPr lang="en-US" sz="1800" dirty="0"/>
              <a:t> </a:t>
            </a:r>
            <a:r>
              <a:rPr lang="en-US" sz="1800" dirty="0" err="1"/>
              <a:t>kadar</a:t>
            </a:r>
            <a:r>
              <a:rPr lang="en-US" sz="1800" dirty="0"/>
              <a:t> </a:t>
            </a:r>
            <a:r>
              <a:rPr lang="en-US" sz="1800" dirty="0" err="1"/>
              <a:t>geniş</a:t>
            </a:r>
            <a:r>
              <a:rPr lang="en-US" sz="1800" dirty="0"/>
              <a:t> </a:t>
            </a:r>
            <a:r>
              <a:rPr lang="en-US" sz="1800" dirty="0" err="1"/>
              <a:t>bir</a:t>
            </a:r>
            <a:r>
              <a:rPr lang="en-US" sz="1800" dirty="0"/>
              <a:t> </a:t>
            </a:r>
            <a:r>
              <a:rPr lang="en-US" sz="1800" dirty="0" err="1"/>
              <a:t>uygulama</a:t>
            </a:r>
            <a:r>
              <a:rPr lang="en-US" sz="1800" dirty="0"/>
              <a:t> </a:t>
            </a:r>
            <a:r>
              <a:rPr lang="en-US" sz="1800" dirty="0" err="1"/>
              <a:t>yelpazesine</a:t>
            </a:r>
            <a:r>
              <a:rPr lang="en-US" sz="1800" dirty="0"/>
              <a:t> </a:t>
            </a:r>
            <a:r>
              <a:rPr lang="en-US" sz="1800" dirty="0" err="1"/>
              <a:t>sahiptir</a:t>
            </a:r>
            <a:r>
              <a:rPr lang="en-US" sz="1800" dirty="0"/>
              <a:t> [4, 59-66]. </a:t>
            </a:r>
            <a:r>
              <a:rPr lang="en-US" sz="1800" dirty="0" err="1"/>
              <a:t>Hesaplama</a:t>
            </a:r>
            <a:r>
              <a:rPr lang="en-US" sz="1800" dirty="0"/>
              <a:t> </a:t>
            </a:r>
            <a:r>
              <a:rPr lang="en-US" sz="1800" dirty="0" err="1"/>
              <a:t>açısından</a:t>
            </a:r>
            <a:r>
              <a:rPr lang="en-US" sz="1800" dirty="0"/>
              <a:t> </a:t>
            </a:r>
            <a:r>
              <a:rPr lang="en-US" sz="1800" dirty="0" err="1"/>
              <a:t>yoğun</a:t>
            </a:r>
            <a:r>
              <a:rPr lang="en-US" sz="1800" dirty="0"/>
              <a:t> Monte Carlo </a:t>
            </a:r>
            <a:r>
              <a:rPr lang="en-US" sz="1800" dirty="0" err="1"/>
              <a:t>simülasyonları</a:t>
            </a:r>
            <a:r>
              <a:rPr lang="en-US" sz="1800" dirty="0"/>
              <a:t> SM </a:t>
            </a:r>
            <a:r>
              <a:rPr lang="en-US" sz="1800" dirty="0" err="1"/>
              <a:t>çıktılarını</a:t>
            </a:r>
            <a:r>
              <a:rPr lang="en-US" sz="1800" dirty="0"/>
              <a:t> </a:t>
            </a:r>
            <a:r>
              <a:rPr lang="en-US" sz="1800" dirty="0" err="1"/>
              <a:t>doğrular</a:t>
            </a:r>
            <a:r>
              <a:rPr lang="en-US" sz="1800" dirty="0"/>
              <a:t> [67]. </a:t>
            </a:r>
            <a:r>
              <a:rPr lang="en-US" sz="1800" dirty="0" err="1"/>
              <a:t>Önemli</a:t>
            </a:r>
            <a:r>
              <a:rPr lang="en-US" sz="1800" dirty="0"/>
              <a:t> </a:t>
            </a:r>
            <a:r>
              <a:rPr lang="en-US" sz="1800" dirty="0" err="1"/>
              <a:t>bir</a:t>
            </a:r>
            <a:r>
              <a:rPr lang="en-US" sz="1800" dirty="0"/>
              <a:t> </a:t>
            </a:r>
            <a:r>
              <a:rPr lang="en-US" sz="1800" dirty="0" err="1"/>
              <a:t>getiri</a:t>
            </a:r>
            <a:r>
              <a:rPr lang="en-US" sz="1800" dirty="0"/>
              <a:t> </a:t>
            </a:r>
            <a:r>
              <a:rPr lang="en-US" sz="1800" dirty="0" err="1"/>
              <a:t>olarak</a:t>
            </a:r>
            <a:r>
              <a:rPr lang="en-US" sz="1800" dirty="0"/>
              <a:t>, Microsoft EXCEL </a:t>
            </a:r>
            <a:r>
              <a:rPr lang="en-US" sz="1800" dirty="0" err="1"/>
              <a:t>Çözücü</a:t>
            </a:r>
            <a:r>
              <a:rPr lang="en-US" sz="1800" dirty="0"/>
              <a:t> </a:t>
            </a:r>
            <a:r>
              <a:rPr lang="en-US" sz="1800" dirty="0" err="1"/>
              <a:t>seçenek</a:t>
            </a:r>
            <a:r>
              <a:rPr lang="en-US" sz="1800" dirty="0"/>
              <a:t> </a:t>
            </a:r>
            <a:r>
              <a:rPr lang="en-US" sz="1800" dirty="0" err="1"/>
              <a:t>olarak</a:t>
            </a:r>
            <a:r>
              <a:rPr lang="en-US" sz="1800" dirty="0"/>
              <a:t> SM risk </a:t>
            </a:r>
            <a:r>
              <a:rPr lang="en-US" sz="1800" dirty="0" err="1"/>
              <a:t>yönetimi</a:t>
            </a:r>
            <a:r>
              <a:rPr lang="en-US" sz="1800" dirty="0"/>
              <a:t> </a:t>
            </a:r>
            <a:r>
              <a:rPr lang="en-US" sz="1800" dirty="0" err="1"/>
              <a:t>aşamasını</a:t>
            </a:r>
            <a:r>
              <a:rPr lang="en-US" sz="1800" dirty="0"/>
              <a:t> </a:t>
            </a:r>
            <a:r>
              <a:rPr lang="en-US" sz="1800" dirty="0" err="1"/>
              <a:t>doğruladı</a:t>
            </a:r>
            <a:r>
              <a:rPr lang="en-US" sz="1800" dirty="0"/>
              <a:t>. </a:t>
            </a:r>
            <a:r>
              <a:rPr lang="en-US" sz="1800" dirty="0" err="1"/>
              <a:t>Ancak</a:t>
            </a:r>
            <a:r>
              <a:rPr lang="en-US" sz="1800" dirty="0"/>
              <a:t> SM Risk </a:t>
            </a:r>
            <a:r>
              <a:rPr lang="en-US" sz="1800" dirty="0" err="1"/>
              <a:t>Yönetimi</a:t>
            </a:r>
            <a:r>
              <a:rPr lang="en-US" sz="1800" dirty="0"/>
              <a:t> </a:t>
            </a:r>
            <a:r>
              <a:rPr lang="en-US" sz="1800" dirty="0" err="1"/>
              <a:t>yazılımı</a:t>
            </a:r>
            <a:r>
              <a:rPr lang="en-US" sz="1800" dirty="0"/>
              <a:t> risk </a:t>
            </a:r>
            <a:r>
              <a:rPr lang="en-US" sz="1800" dirty="0" err="1"/>
              <a:t>hedeflerine</a:t>
            </a:r>
            <a:r>
              <a:rPr lang="en-US" sz="1800" dirty="0"/>
              <a:t> </a:t>
            </a:r>
            <a:r>
              <a:rPr lang="en-US" sz="1800" dirty="0" err="1"/>
              <a:t>ulaşmak</a:t>
            </a:r>
            <a:r>
              <a:rPr lang="en-US" sz="1800" dirty="0"/>
              <a:t> için </a:t>
            </a:r>
            <a:r>
              <a:rPr lang="en-US" sz="1800" dirty="0" err="1"/>
              <a:t>daha</a:t>
            </a:r>
            <a:r>
              <a:rPr lang="en-US" sz="1800" dirty="0"/>
              <a:t> </a:t>
            </a:r>
            <a:r>
              <a:rPr lang="en-US" sz="1800" dirty="0" err="1"/>
              <a:t>tutumlu</a:t>
            </a:r>
            <a:r>
              <a:rPr lang="en-US" sz="1800" dirty="0"/>
              <a:t> </a:t>
            </a:r>
            <a:r>
              <a:rPr lang="en-US" sz="1800" dirty="0" err="1"/>
              <a:t>bir</a:t>
            </a:r>
            <a:r>
              <a:rPr lang="en-US" sz="1800" dirty="0"/>
              <a:t> </a:t>
            </a:r>
            <a:r>
              <a:rPr lang="en-US" sz="1800" dirty="0" err="1"/>
              <a:t>yatırım</a:t>
            </a:r>
            <a:r>
              <a:rPr lang="en-US" sz="1800" dirty="0"/>
              <a:t> </a:t>
            </a:r>
            <a:r>
              <a:rPr lang="en-US" sz="1800" dirty="0" err="1"/>
              <a:t>planına</a:t>
            </a:r>
            <a:r>
              <a:rPr lang="en-US" sz="1800" dirty="0"/>
              <a:t> </a:t>
            </a:r>
            <a:r>
              <a:rPr lang="en-US" sz="1800" dirty="0" err="1"/>
              <a:t>doğru</a:t>
            </a:r>
            <a:r>
              <a:rPr lang="en-US" sz="1800" dirty="0"/>
              <a:t> </a:t>
            </a:r>
            <a:r>
              <a:rPr lang="en-US" sz="1800" dirty="0" err="1"/>
              <a:t>XL’den</a:t>
            </a:r>
            <a:r>
              <a:rPr lang="en-US" sz="1800" dirty="0"/>
              <a:t> </a:t>
            </a:r>
            <a:r>
              <a:rPr lang="en-US" sz="1800" dirty="0" err="1"/>
              <a:t>daha</a:t>
            </a:r>
            <a:r>
              <a:rPr lang="en-US" sz="1800" dirty="0"/>
              <a:t> </a:t>
            </a:r>
            <a:r>
              <a:rPr lang="en-US" sz="1800" dirty="0" err="1"/>
              <a:t>uygun</a:t>
            </a:r>
            <a:r>
              <a:rPr lang="en-US" sz="1800" dirty="0"/>
              <a:t> </a:t>
            </a:r>
            <a:r>
              <a:rPr lang="en-US" sz="1800" dirty="0" err="1"/>
              <a:t>maliyetliydi</a:t>
            </a:r>
            <a:r>
              <a:rPr lang="en-US" sz="1800" dirty="0"/>
              <a:t>. </a:t>
            </a:r>
            <a:r>
              <a:rPr lang="en-US" sz="1800" dirty="0" err="1"/>
              <a:t>NVD</a:t>
            </a:r>
            <a:r>
              <a:rPr lang="en-US" sz="1800" dirty="0"/>
              <a:t> </a:t>
            </a:r>
            <a:r>
              <a:rPr lang="en-US" sz="1800" dirty="0" err="1"/>
              <a:t>riskini</a:t>
            </a:r>
            <a:r>
              <a:rPr lang="en-US" sz="1800" dirty="0"/>
              <a:t> </a:t>
            </a:r>
            <a:r>
              <a:rPr lang="en-US" sz="1800" dirty="0" err="1"/>
              <a:t>ölçmek</a:t>
            </a:r>
            <a:r>
              <a:rPr lang="en-US" sz="1800" dirty="0"/>
              <a:t> </a:t>
            </a:r>
            <a:r>
              <a:rPr lang="en-US" sz="1800" dirty="0" err="1"/>
              <a:t>ve</a:t>
            </a:r>
            <a:r>
              <a:rPr lang="en-US" sz="1800" dirty="0"/>
              <a:t> </a:t>
            </a:r>
            <a:r>
              <a:rPr lang="en-US" sz="1800" dirty="0" err="1"/>
              <a:t>ilişkili</a:t>
            </a:r>
            <a:r>
              <a:rPr lang="en-US" sz="1800" dirty="0"/>
              <a:t> </a:t>
            </a:r>
            <a:r>
              <a:rPr lang="en-US" sz="1800" dirty="0" err="1"/>
              <a:t>riski</a:t>
            </a:r>
            <a:r>
              <a:rPr lang="en-US" sz="1800" dirty="0"/>
              <a:t> </a:t>
            </a:r>
            <a:r>
              <a:rPr lang="en-US" sz="1800" dirty="0" err="1"/>
              <a:t>yönetmek</a:t>
            </a:r>
            <a:r>
              <a:rPr lang="en-US" sz="1800" dirty="0"/>
              <a:t> için </a:t>
            </a:r>
            <a:r>
              <a:rPr lang="en-US" sz="1800" dirty="0" err="1"/>
              <a:t>literatürde</a:t>
            </a:r>
            <a:r>
              <a:rPr lang="en-US" sz="1800" dirty="0"/>
              <a:t> </a:t>
            </a:r>
            <a:r>
              <a:rPr lang="en-US" sz="1800" dirty="0" err="1"/>
              <a:t>karşılaşılmayan</a:t>
            </a:r>
            <a:r>
              <a:rPr lang="en-US" sz="1800" dirty="0"/>
              <a:t> </a:t>
            </a:r>
            <a:r>
              <a:rPr lang="en-US" sz="1800" dirty="0" err="1"/>
              <a:t>yenilikçi</a:t>
            </a:r>
            <a:r>
              <a:rPr lang="en-US" sz="1800" dirty="0"/>
              <a:t> </a:t>
            </a:r>
            <a:r>
              <a:rPr lang="en-US" sz="1800" dirty="0" err="1"/>
              <a:t>bir</a:t>
            </a:r>
            <a:r>
              <a:rPr lang="en-US" sz="1800" dirty="0"/>
              <a:t> </a:t>
            </a:r>
            <a:r>
              <a:rPr lang="en-US" sz="1800" dirty="0" err="1"/>
              <a:t>yöntem</a:t>
            </a:r>
            <a:r>
              <a:rPr lang="en-US" sz="1800" dirty="0"/>
              <a:t> </a:t>
            </a:r>
            <a:r>
              <a:rPr lang="en-US" sz="1800" dirty="0" err="1"/>
              <a:t>tanıtılmaktadır</a:t>
            </a:r>
            <a:r>
              <a:rPr lang="en-US" sz="1800" dirty="0"/>
              <a:t>. Bu, </a:t>
            </a:r>
            <a:r>
              <a:rPr lang="en-US" sz="1800" dirty="0" err="1"/>
              <a:t>siber</a:t>
            </a:r>
            <a:r>
              <a:rPr lang="en-US" sz="1800" dirty="0"/>
              <a:t> </a:t>
            </a:r>
            <a:r>
              <a:rPr lang="en-US" sz="1800" dirty="0" err="1"/>
              <a:t>güvenlik</a:t>
            </a:r>
            <a:r>
              <a:rPr lang="en-US" sz="1800" dirty="0"/>
              <a:t> </a:t>
            </a:r>
            <a:r>
              <a:rPr lang="en-US" sz="1800" dirty="0" err="1"/>
              <a:t>alanında</a:t>
            </a:r>
            <a:r>
              <a:rPr lang="en-US" sz="1800" dirty="0"/>
              <a:t> risk </a:t>
            </a:r>
            <a:r>
              <a:rPr lang="en-US" sz="1800" dirty="0" err="1"/>
              <a:t>ölçümü</a:t>
            </a:r>
            <a:r>
              <a:rPr lang="en-US" sz="1800" dirty="0"/>
              <a:t> </a:t>
            </a:r>
            <a:r>
              <a:rPr lang="en-US" sz="1800" dirty="0" err="1"/>
              <a:t>ve</a:t>
            </a:r>
            <a:r>
              <a:rPr lang="en-US" sz="1800" dirty="0"/>
              <a:t> </a:t>
            </a:r>
            <a:r>
              <a:rPr lang="en-US" sz="1800" dirty="0" err="1"/>
              <a:t>yönetimi</a:t>
            </a:r>
            <a:r>
              <a:rPr lang="en-US" sz="1800" dirty="0"/>
              <a:t> </a:t>
            </a:r>
            <a:r>
              <a:rPr lang="en-US" sz="1800" dirty="0" err="1"/>
              <a:t>konusunda</a:t>
            </a:r>
            <a:r>
              <a:rPr lang="en-US" sz="1800" dirty="0"/>
              <a:t> </a:t>
            </a:r>
            <a:r>
              <a:rPr lang="en-US" sz="1800" dirty="0" err="1"/>
              <a:t>uzun</a:t>
            </a:r>
            <a:r>
              <a:rPr lang="en-US" sz="1800" dirty="0"/>
              <a:t> </a:t>
            </a:r>
            <a:r>
              <a:rPr lang="en-US" sz="1800" dirty="0" err="1"/>
              <a:t>zamandır</a:t>
            </a:r>
            <a:r>
              <a:rPr lang="en-US" sz="1800" dirty="0"/>
              <a:t> </a:t>
            </a:r>
            <a:r>
              <a:rPr lang="en-US" sz="1800" dirty="0" err="1"/>
              <a:t>beklenen</a:t>
            </a:r>
            <a:r>
              <a:rPr lang="en-US" sz="1800" dirty="0"/>
              <a:t> </a:t>
            </a:r>
            <a:r>
              <a:rPr lang="en-US" sz="1800" dirty="0" err="1"/>
              <a:t>uygulama</a:t>
            </a:r>
            <a:r>
              <a:rPr lang="en-US" sz="1800" dirty="0"/>
              <a:t> </a:t>
            </a:r>
            <a:r>
              <a:rPr lang="en-US" sz="1800" dirty="0" err="1"/>
              <a:t>ve</a:t>
            </a:r>
            <a:r>
              <a:rPr lang="en-US" sz="1800" dirty="0"/>
              <a:t> sonuç </a:t>
            </a:r>
            <a:r>
              <a:rPr lang="en-US" sz="1800" dirty="0" err="1"/>
              <a:t>odaklı</a:t>
            </a:r>
            <a:r>
              <a:rPr lang="en-US" sz="1800" dirty="0"/>
              <a:t>, </a:t>
            </a:r>
            <a:r>
              <a:rPr lang="en-US" sz="1800" dirty="0" err="1"/>
              <a:t>kullanıcı</a:t>
            </a:r>
            <a:r>
              <a:rPr lang="en-US" sz="1800" dirty="0"/>
              <a:t> </a:t>
            </a:r>
            <a:r>
              <a:rPr lang="en-US" sz="1800" dirty="0" err="1"/>
              <a:t>dostu</a:t>
            </a:r>
            <a:r>
              <a:rPr lang="en-US" sz="1800" dirty="0"/>
              <a:t> </a:t>
            </a:r>
            <a:r>
              <a:rPr lang="en-US" sz="1800" dirty="0" err="1"/>
              <a:t>ve</a:t>
            </a:r>
            <a:r>
              <a:rPr lang="en-US" sz="1800" dirty="0"/>
              <a:t> </a:t>
            </a:r>
            <a:r>
              <a:rPr lang="en-US" sz="1800" dirty="0" err="1"/>
              <a:t>ölçeklenebilir</a:t>
            </a:r>
            <a:r>
              <a:rPr lang="en-US" sz="1800" dirty="0"/>
              <a:t> </a:t>
            </a:r>
            <a:r>
              <a:rPr lang="en-US" sz="1800" dirty="0" err="1"/>
              <a:t>atılımdı</a:t>
            </a:r>
            <a:r>
              <a:rPr lang="en-US" sz="1800" dirty="0"/>
              <a:t>. </a:t>
            </a:r>
          </a:p>
          <a:p>
            <a:pPr marL="0" indent="0" algn="l"/>
            <a:endParaRPr lang="tr-TR" sz="2000" dirty="0">
              <a:solidFill>
                <a:srgbClr val="00B0F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7488481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6" name="Google Shape;261;p38">
            <a:extLst>
              <a:ext uri="{FF2B5EF4-FFF2-40B4-BE49-F238E27FC236}">
                <a16:creationId xmlns:a16="http://schemas.microsoft.com/office/drawing/2014/main" id="{3675E45B-61DD-444E-879A-E4D38484459E}"/>
              </a:ext>
            </a:extLst>
          </p:cNvPr>
          <p:cNvSpPr txBox="1">
            <a:spLocks noGrp="1"/>
          </p:cNvSpPr>
          <p:nvPr>
            <p:ph type="title"/>
          </p:nvPr>
        </p:nvSpPr>
        <p:spPr>
          <a:xfrm>
            <a:off x="745068" y="593367"/>
            <a:ext cx="11024901" cy="1218500"/>
          </a:xfrm>
          <a:prstGeom prst="rect">
            <a:avLst/>
          </a:prstGeom>
        </p:spPr>
        <p:txBody>
          <a:bodyPr spcFirstLastPara="1" wrap="square" lIns="121900" tIns="121900" rIns="121900" bIns="121900" anchor="t" anchorCtr="0">
            <a:noAutofit/>
          </a:bodyPr>
          <a:lstStyle/>
          <a:p>
            <a:pPr marL="0" indent="0"/>
            <a:r>
              <a:rPr lang="en-US" sz="3200" b="1" dirty="0" err="1">
                <a:highlight>
                  <a:srgbClr val="FFFF00"/>
                </a:highlight>
              </a:rPr>
              <a:t>TARTIŞMA</a:t>
            </a:r>
            <a:r>
              <a:rPr lang="en-US" sz="3200" b="1" dirty="0">
                <a:highlight>
                  <a:srgbClr val="FFFF00"/>
                </a:highlight>
              </a:rPr>
              <a:t> VE SONUÇ (4)</a:t>
            </a:r>
            <a:endParaRPr lang="en-US" sz="3200" dirty="0"/>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63374" y="1095469"/>
            <a:ext cx="12128626" cy="5631256"/>
          </a:xfrm>
          <a:prstGeom prst="rect">
            <a:avLst/>
          </a:prstGeom>
        </p:spPr>
        <p:txBody>
          <a:bodyPr spcFirstLastPara="1" wrap="square" lIns="121900" tIns="121900" rIns="121900" bIns="121900" anchor="t" anchorCtr="0">
            <a:noAutofit/>
          </a:bodyPr>
          <a:lstStyle/>
          <a:p>
            <a:pPr algn="just"/>
            <a:r>
              <a:rPr lang="en-US" sz="1800" dirty="0" err="1"/>
              <a:t>Yazarın</a:t>
            </a:r>
            <a:r>
              <a:rPr lang="en-US" sz="1800" dirty="0"/>
              <a:t> </a:t>
            </a:r>
            <a:r>
              <a:rPr lang="en-US" sz="1800" dirty="0" err="1"/>
              <a:t>evrensel</a:t>
            </a:r>
            <a:r>
              <a:rPr lang="en-US" sz="1800" dirty="0"/>
              <a:t> </a:t>
            </a:r>
            <a:r>
              <a:rPr lang="en-US" sz="1800" dirty="0" err="1"/>
              <a:t>olarak</a:t>
            </a:r>
            <a:r>
              <a:rPr lang="en-US" sz="1800" dirty="0"/>
              <a:t> </a:t>
            </a:r>
            <a:r>
              <a:rPr lang="en-US" sz="1800" dirty="0" err="1"/>
              <a:t>kabul</a:t>
            </a:r>
            <a:r>
              <a:rPr lang="en-US" sz="1800" dirty="0"/>
              <a:t> </a:t>
            </a:r>
            <a:r>
              <a:rPr lang="en-US" sz="1800" dirty="0" err="1"/>
              <a:t>görmüş</a:t>
            </a:r>
            <a:r>
              <a:rPr lang="en-US" sz="1800" dirty="0"/>
              <a:t> </a:t>
            </a:r>
            <a:r>
              <a:rPr lang="en-US" sz="1800" dirty="0" err="1"/>
              <a:t>bir</a:t>
            </a:r>
            <a:r>
              <a:rPr lang="en-US" sz="1800" dirty="0"/>
              <a:t> </a:t>
            </a:r>
            <a:r>
              <a:rPr lang="en-US" sz="1800" dirty="0" err="1"/>
              <a:t>siber</a:t>
            </a:r>
            <a:r>
              <a:rPr lang="en-US" sz="1800" dirty="0"/>
              <a:t> </a:t>
            </a:r>
            <a:r>
              <a:rPr lang="en-US" sz="1800" dirty="0" err="1"/>
              <a:t>güvenlik</a:t>
            </a:r>
            <a:r>
              <a:rPr lang="en-US" sz="1800" dirty="0"/>
              <a:t> risk </a:t>
            </a:r>
            <a:r>
              <a:rPr lang="en-US" sz="1800" dirty="0" err="1"/>
              <a:t>değerlendirmesi</a:t>
            </a:r>
            <a:r>
              <a:rPr lang="en-US" sz="1800" dirty="0"/>
              <a:t> </a:t>
            </a:r>
            <a:r>
              <a:rPr lang="en-US" sz="1800" dirty="0" err="1"/>
              <a:t>ve</a:t>
            </a:r>
            <a:r>
              <a:rPr lang="en-US" sz="1800" dirty="0"/>
              <a:t> risk </a:t>
            </a:r>
            <a:r>
              <a:rPr lang="en-US" sz="1800" dirty="0" err="1"/>
              <a:t>yönetimi</a:t>
            </a:r>
            <a:r>
              <a:rPr lang="en-US" sz="1800" dirty="0"/>
              <a:t> </a:t>
            </a:r>
            <a:r>
              <a:rPr lang="en-US" sz="1800" dirty="0" err="1"/>
              <a:t>hedefine</a:t>
            </a:r>
            <a:r>
              <a:rPr lang="en-US" sz="1800" dirty="0"/>
              <a:t> </a:t>
            </a:r>
            <a:r>
              <a:rPr lang="en-US" sz="1800" dirty="0" err="1"/>
              <a:t>yönelik</a:t>
            </a:r>
            <a:r>
              <a:rPr lang="en-US" sz="1800" dirty="0"/>
              <a:t> on </a:t>
            </a:r>
            <a:r>
              <a:rPr lang="en-US" sz="1800" dirty="0" err="1"/>
              <a:t>yıllık</a:t>
            </a:r>
            <a:r>
              <a:rPr lang="en-US" sz="1800" dirty="0"/>
              <a:t> </a:t>
            </a:r>
            <a:r>
              <a:rPr lang="en-US" sz="1800" dirty="0" err="1"/>
              <a:t>bir</a:t>
            </a:r>
            <a:r>
              <a:rPr lang="en-US" sz="1800" dirty="0"/>
              <a:t> </a:t>
            </a:r>
            <a:r>
              <a:rPr lang="en-US" sz="1800" dirty="0" err="1"/>
              <a:t>arka</a:t>
            </a:r>
            <a:r>
              <a:rPr lang="en-US" sz="1800" dirty="0"/>
              <a:t> plan </a:t>
            </a:r>
            <a:r>
              <a:rPr lang="en-US" sz="1800" dirty="0" err="1"/>
              <a:t>çalışmasıyla</a:t>
            </a:r>
            <a:r>
              <a:rPr lang="en-US" sz="1800" dirty="0"/>
              <a:t> </a:t>
            </a:r>
            <a:r>
              <a:rPr lang="en-US" sz="1800" dirty="0" err="1"/>
              <a:t>desteklenen</a:t>
            </a:r>
            <a:r>
              <a:rPr lang="en-US" sz="1800" dirty="0"/>
              <a:t> </a:t>
            </a:r>
            <a:r>
              <a:rPr lang="en-US" sz="1800" dirty="0" err="1"/>
              <a:t>bu</a:t>
            </a:r>
            <a:r>
              <a:rPr lang="en-US" sz="1800" dirty="0"/>
              <a:t> </a:t>
            </a:r>
            <a:r>
              <a:rPr lang="en-US" sz="1800" dirty="0" err="1"/>
              <a:t>önerilen</a:t>
            </a:r>
            <a:r>
              <a:rPr lang="en-US" sz="1800" dirty="0"/>
              <a:t> </a:t>
            </a:r>
            <a:r>
              <a:rPr lang="en-US" sz="1800" dirty="0" err="1"/>
              <a:t>uygulama</a:t>
            </a:r>
            <a:r>
              <a:rPr lang="en-US" sz="1800" dirty="0"/>
              <a:t> </a:t>
            </a:r>
            <a:r>
              <a:rPr lang="en-US" sz="1800" dirty="0" err="1"/>
              <a:t>odaklı</a:t>
            </a:r>
            <a:r>
              <a:rPr lang="en-US" sz="1800" dirty="0"/>
              <a:t> </a:t>
            </a:r>
            <a:r>
              <a:rPr lang="en-US" sz="1800" dirty="0" err="1"/>
              <a:t>pratik</a:t>
            </a:r>
            <a:r>
              <a:rPr lang="en-US" sz="1800" dirty="0"/>
              <a:t> </a:t>
            </a:r>
            <a:r>
              <a:rPr lang="en-US" sz="1800" dirty="0" err="1"/>
              <a:t>yaklaşım</a:t>
            </a:r>
            <a:r>
              <a:rPr lang="en-US" sz="1800" dirty="0"/>
              <a:t> </a:t>
            </a:r>
            <a:r>
              <a:rPr lang="en-US" sz="1800" dirty="0" err="1"/>
              <a:t>yerine</a:t>
            </a:r>
            <a:r>
              <a:rPr lang="en-US" sz="1800" dirty="0"/>
              <a:t>, </a:t>
            </a:r>
            <a:r>
              <a:rPr lang="en-US" sz="1800" dirty="0" err="1"/>
              <a:t>ticari</a:t>
            </a:r>
            <a:r>
              <a:rPr lang="en-US" sz="1800" dirty="0"/>
              <a:t> </a:t>
            </a:r>
            <a:r>
              <a:rPr lang="en-US" sz="1800" dirty="0" err="1"/>
              <a:t>işletme</a:t>
            </a:r>
            <a:r>
              <a:rPr lang="en-US" sz="1800" dirty="0"/>
              <a:t> </a:t>
            </a:r>
            <a:r>
              <a:rPr lang="en-US" sz="1800" dirty="0" err="1"/>
              <a:t>veya</a:t>
            </a:r>
            <a:r>
              <a:rPr lang="en-US" sz="1800" dirty="0"/>
              <a:t> </a:t>
            </a:r>
            <a:r>
              <a:rPr lang="en-US" sz="1800" dirty="0" err="1"/>
              <a:t>hükümet</a:t>
            </a:r>
            <a:r>
              <a:rPr lang="en-US" sz="1800" dirty="0"/>
              <a:t> </a:t>
            </a:r>
            <a:r>
              <a:rPr lang="en-US" sz="1800" dirty="0" err="1"/>
              <a:t>çevrelerindeki</a:t>
            </a:r>
            <a:r>
              <a:rPr lang="en-US" sz="1800" dirty="0"/>
              <a:t> </a:t>
            </a:r>
            <a:r>
              <a:rPr lang="en-US" sz="1800" dirty="0" err="1"/>
              <a:t>dijital</a:t>
            </a:r>
            <a:r>
              <a:rPr lang="en-US" sz="1800" dirty="0"/>
              <a:t> </a:t>
            </a:r>
            <a:r>
              <a:rPr lang="en-US" sz="1800" dirty="0" err="1"/>
              <a:t>bilgi</a:t>
            </a:r>
            <a:r>
              <a:rPr lang="en-US" sz="1800" dirty="0"/>
              <a:t> </a:t>
            </a:r>
            <a:r>
              <a:rPr lang="en-US" sz="1800" dirty="0" err="1"/>
              <a:t>güvenliği</a:t>
            </a:r>
            <a:r>
              <a:rPr lang="en-US" sz="1800" dirty="0"/>
              <a:t> </a:t>
            </a:r>
            <a:r>
              <a:rPr lang="en-US" sz="1800" dirty="0" err="1"/>
              <a:t>uzmanları</a:t>
            </a:r>
            <a:r>
              <a:rPr lang="en-US" sz="1800" dirty="0"/>
              <a:t>, </a:t>
            </a:r>
            <a:r>
              <a:rPr lang="en-US" sz="1800" dirty="0" err="1"/>
              <a:t>katı</a:t>
            </a:r>
            <a:r>
              <a:rPr lang="en-US" sz="1800" dirty="0"/>
              <a:t> </a:t>
            </a:r>
            <a:r>
              <a:rPr lang="en-US" sz="1800" dirty="0" err="1"/>
              <a:t>politika</a:t>
            </a:r>
            <a:r>
              <a:rPr lang="en-US" sz="1800" dirty="0"/>
              <a:t> </a:t>
            </a:r>
            <a:r>
              <a:rPr lang="en-US" sz="1800" dirty="0" err="1"/>
              <a:t>konularına</a:t>
            </a:r>
            <a:r>
              <a:rPr lang="en-US" sz="1800" dirty="0"/>
              <a:t> </a:t>
            </a:r>
            <a:r>
              <a:rPr lang="en-US" sz="1800" dirty="0" err="1"/>
              <a:t>bağlı</a:t>
            </a:r>
            <a:r>
              <a:rPr lang="en-US" sz="1800" dirty="0"/>
              <a:t> </a:t>
            </a:r>
            <a:r>
              <a:rPr lang="en-US" sz="1800" dirty="0" err="1"/>
              <a:t>kurallar</a:t>
            </a:r>
            <a:r>
              <a:rPr lang="en-US" sz="1800" dirty="0"/>
              <a:t> </a:t>
            </a:r>
            <a:r>
              <a:rPr lang="en-US" sz="1800" dirty="0" err="1"/>
              <a:t>ve</a:t>
            </a:r>
            <a:r>
              <a:rPr lang="en-US" sz="1800" dirty="0"/>
              <a:t> </a:t>
            </a:r>
            <a:r>
              <a:rPr lang="en-US" sz="1800" dirty="0" err="1"/>
              <a:t>düzenlemeler</a:t>
            </a:r>
            <a:r>
              <a:rPr lang="en-US" sz="1800" dirty="0"/>
              <a:t> </a:t>
            </a:r>
            <a:r>
              <a:rPr lang="en-US" sz="1800" dirty="0" err="1"/>
              <a:t>etrafında</a:t>
            </a:r>
            <a:r>
              <a:rPr lang="en-US" sz="1800" dirty="0"/>
              <a:t> </a:t>
            </a:r>
            <a:r>
              <a:rPr lang="en-US" sz="1800" dirty="0" err="1"/>
              <a:t>sürekli</a:t>
            </a:r>
            <a:r>
              <a:rPr lang="en-US" sz="1800" dirty="0"/>
              <a:t> </a:t>
            </a:r>
            <a:r>
              <a:rPr lang="en-US" sz="1800" dirty="0" err="1"/>
              <a:t>dönüyor</a:t>
            </a:r>
            <a:r>
              <a:rPr lang="en-US" sz="1800" dirty="0"/>
              <a:t> </a:t>
            </a:r>
            <a:r>
              <a:rPr lang="en-US" sz="1800" dirty="0" err="1"/>
              <a:t>olabilir</a:t>
            </a:r>
            <a:r>
              <a:rPr lang="en-US" sz="1800" dirty="0"/>
              <a:t>. </a:t>
            </a:r>
            <a:r>
              <a:rPr lang="en-US" sz="1800" dirty="0" err="1"/>
              <a:t>Asıl</a:t>
            </a:r>
            <a:r>
              <a:rPr lang="en-US" sz="1800" dirty="0"/>
              <a:t> </a:t>
            </a:r>
            <a:r>
              <a:rPr lang="en-US" sz="1800" dirty="0" err="1"/>
              <a:t>temel</a:t>
            </a:r>
            <a:r>
              <a:rPr lang="en-US" sz="1800" dirty="0"/>
              <a:t> </a:t>
            </a:r>
            <a:r>
              <a:rPr lang="en-US" sz="1800" dirty="0" err="1"/>
              <a:t>amaç</a:t>
            </a:r>
            <a:r>
              <a:rPr lang="en-US" sz="1800" dirty="0"/>
              <a:t>, </a:t>
            </a:r>
            <a:r>
              <a:rPr lang="en-US" sz="1800" dirty="0" err="1"/>
              <a:t>göz</a:t>
            </a:r>
            <a:r>
              <a:rPr lang="en-US" sz="1800" dirty="0"/>
              <a:t> </a:t>
            </a:r>
            <a:r>
              <a:rPr lang="en-US" sz="1800" dirty="0" err="1"/>
              <a:t>önünde</a:t>
            </a:r>
            <a:r>
              <a:rPr lang="en-US" sz="1800" dirty="0"/>
              <a:t> </a:t>
            </a:r>
            <a:r>
              <a:rPr lang="en-US" sz="1800" dirty="0" err="1"/>
              <a:t>bulundurularak</a:t>
            </a:r>
            <a:r>
              <a:rPr lang="en-US" sz="1800" dirty="0"/>
              <a:t> net, </a:t>
            </a:r>
            <a:r>
              <a:rPr lang="en-US" sz="1800" dirty="0" err="1"/>
              <a:t>ölçeklenebilir</a:t>
            </a:r>
            <a:r>
              <a:rPr lang="en-US" sz="1800" dirty="0"/>
              <a:t> </a:t>
            </a:r>
            <a:r>
              <a:rPr lang="en-US" sz="1800" dirty="0" err="1"/>
              <a:t>ve</a:t>
            </a:r>
            <a:r>
              <a:rPr lang="en-US" sz="1800" dirty="0"/>
              <a:t> </a:t>
            </a:r>
            <a:r>
              <a:rPr lang="en-US" sz="1800" dirty="0" err="1"/>
              <a:t>evrensel</a:t>
            </a:r>
            <a:r>
              <a:rPr lang="en-US" sz="1800" dirty="0"/>
              <a:t> </a:t>
            </a:r>
            <a:r>
              <a:rPr lang="en-US" sz="1800" dirty="0" err="1"/>
              <a:t>olarak</a:t>
            </a:r>
            <a:r>
              <a:rPr lang="en-US" sz="1800" dirty="0"/>
              <a:t> </a:t>
            </a:r>
            <a:r>
              <a:rPr lang="en-US" sz="1800" dirty="0" err="1"/>
              <a:t>uygulanabilir</a:t>
            </a:r>
            <a:r>
              <a:rPr lang="en-US" sz="1800" dirty="0"/>
              <a:t> </a:t>
            </a:r>
            <a:r>
              <a:rPr lang="en-US" sz="1800" dirty="0" err="1"/>
              <a:t>bir</a:t>
            </a:r>
            <a:r>
              <a:rPr lang="en-US" sz="1800" dirty="0"/>
              <a:t> </a:t>
            </a:r>
            <a:r>
              <a:rPr lang="en-US" sz="1800" dirty="0" err="1"/>
              <a:t>kesin</a:t>
            </a:r>
            <a:r>
              <a:rPr lang="en-US" sz="1800" dirty="0"/>
              <a:t> </a:t>
            </a:r>
            <a:r>
              <a:rPr lang="en-US" sz="1800" dirty="0" err="1"/>
              <a:t>çözüm</a:t>
            </a:r>
            <a:r>
              <a:rPr lang="en-US" sz="1800" dirty="0"/>
              <a:t> </a:t>
            </a:r>
            <a:r>
              <a:rPr lang="en-US" sz="1800" dirty="0" err="1"/>
              <a:t>bulmaktır</a:t>
            </a:r>
            <a:r>
              <a:rPr lang="en-US" sz="1800" dirty="0"/>
              <a:t>: </a:t>
            </a:r>
            <a:r>
              <a:rPr lang="en-US" sz="1800" dirty="0" err="1"/>
              <a:t>Güvenlik</a:t>
            </a:r>
            <a:r>
              <a:rPr lang="en-US" sz="1800" dirty="0"/>
              <a:t> </a:t>
            </a:r>
            <a:r>
              <a:rPr lang="en-US" sz="1800" dirty="0" err="1"/>
              <a:t>analisti</a:t>
            </a:r>
            <a:r>
              <a:rPr lang="en-US" sz="1800" dirty="0"/>
              <a:t>, </a:t>
            </a:r>
            <a:r>
              <a:rPr lang="en-US" sz="1800" dirty="0" err="1"/>
              <a:t>uygun</a:t>
            </a:r>
            <a:r>
              <a:rPr lang="en-US" sz="1800" dirty="0"/>
              <a:t> </a:t>
            </a:r>
            <a:r>
              <a:rPr lang="en-US" sz="1800" dirty="0" err="1"/>
              <a:t>veriler</a:t>
            </a:r>
            <a:r>
              <a:rPr lang="en-US" sz="1800" dirty="0"/>
              <a:t> </a:t>
            </a:r>
            <a:r>
              <a:rPr lang="en-US" sz="1800" dirty="0" err="1"/>
              <a:t>göz</a:t>
            </a:r>
            <a:r>
              <a:rPr lang="en-US" sz="1800" dirty="0"/>
              <a:t> </a:t>
            </a:r>
            <a:r>
              <a:rPr lang="en-US" sz="1800" dirty="0" err="1"/>
              <a:t>önüne</a:t>
            </a:r>
            <a:r>
              <a:rPr lang="en-US" sz="1800" dirty="0"/>
              <a:t> </a:t>
            </a:r>
            <a:r>
              <a:rPr lang="en-US" sz="1800" dirty="0" err="1"/>
              <a:t>alındığında</a:t>
            </a:r>
            <a:r>
              <a:rPr lang="en-US" sz="1800" dirty="0"/>
              <a:t> </a:t>
            </a:r>
            <a:r>
              <a:rPr lang="en-US" sz="1800" dirty="0" err="1"/>
              <a:t>incelenmekte</a:t>
            </a:r>
            <a:r>
              <a:rPr lang="en-US" sz="1800" dirty="0"/>
              <a:t> </a:t>
            </a:r>
            <a:r>
              <a:rPr lang="en-US" sz="1800" dirty="0" err="1"/>
              <a:t>olan</a:t>
            </a:r>
            <a:r>
              <a:rPr lang="en-US" sz="1800" dirty="0"/>
              <a:t> </a:t>
            </a:r>
            <a:r>
              <a:rPr lang="en-US" sz="1800" dirty="0" err="1"/>
              <a:t>NVD</a:t>
            </a:r>
            <a:r>
              <a:rPr lang="en-US" sz="1800" dirty="0"/>
              <a:t> </a:t>
            </a:r>
            <a:r>
              <a:rPr lang="en-US" sz="1800" dirty="0" err="1"/>
              <a:t>riskini</a:t>
            </a:r>
            <a:r>
              <a:rPr lang="en-US" sz="1800" dirty="0"/>
              <a:t> </a:t>
            </a:r>
            <a:r>
              <a:rPr lang="en-US" sz="1800" dirty="0" err="1"/>
              <a:t>nasıl</a:t>
            </a:r>
            <a:r>
              <a:rPr lang="en-US" sz="1800" dirty="0"/>
              <a:t> </a:t>
            </a:r>
            <a:r>
              <a:rPr lang="en-US" sz="1800" dirty="0" err="1"/>
              <a:t>değerlendirir</a:t>
            </a:r>
            <a:r>
              <a:rPr lang="en-US" sz="1800" dirty="0"/>
              <a:t> </a:t>
            </a:r>
            <a:r>
              <a:rPr lang="en-US" sz="1800" dirty="0" err="1"/>
              <a:t>ve</a:t>
            </a:r>
            <a:r>
              <a:rPr lang="en-US" sz="1800" dirty="0"/>
              <a:t> </a:t>
            </a:r>
            <a:r>
              <a:rPr lang="en-US" sz="1800" dirty="0" err="1"/>
              <a:t>en</a:t>
            </a:r>
            <a:r>
              <a:rPr lang="en-US" sz="1800" dirty="0"/>
              <a:t> </a:t>
            </a:r>
            <a:r>
              <a:rPr lang="en-US" sz="1800" dirty="0" err="1"/>
              <a:t>az</a:t>
            </a:r>
            <a:r>
              <a:rPr lang="en-US" sz="1800" dirty="0"/>
              <a:t> </a:t>
            </a:r>
            <a:r>
              <a:rPr lang="en-US" sz="1800" dirty="0" err="1"/>
              <a:t>maliyetli</a:t>
            </a:r>
            <a:r>
              <a:rPr lang="en-US" sz="1800" dirty="0"/>
              <a:t> </a:t>
            </a:r>
            <a:r>
              <a:rPr lang="en-US" sz="1800" dirty="0" err="1"/>
              <a:t>biçimde</a:t>
            </a:r>
            <a:r>
              <a:rPr lang="en-US" sz="1800" dirty="0"/>
              <a:t> </a:t>
            </a:r>
            <a:r>
              <a:rPr lang="en-US" sz="1800" dirty="0" err="1"/>
              <a:t>uygulanabilir</a:t>
            </a:r>
            <a:r>
              <a:rPr lang="en-US" sz="1800" dirty="0"/>
              <a:t> </a:t>
            </a:r>
            <a:r>
              <a:rPr lang="en-US" sz="1800" dirty="0" err="1"/>
              <a:t>bir</a:t>
            </a:r>
            <a:r>
              <a:rPr lang="en-US" sz="1800" dirty="0"/>
              <a:t> </a:t>
            </a:r>
            <a:r>
              <a:rPr lang="en-US" sz="1800" dirty="0" err="1"/>
              <a:t>çözüme</a:t>
            </a:r>
            <a:r>
              <a:rPr lang="en-US" sz="1800" dirty="0"/>
              <a:t> </a:t>
            </a:r>
            <a:r>
              <a:rPr lang="en-US" sz="1800" dirty="0" err="1"/>
              <a:t>ulaşmak</a:t>
            </a:r>
            <a:r>
              <a:rPr lang="en-US" sz="1800" dirty="0"/>
              <a:t> için </a:t>
            </a:r>
            <a:r>
              <a:rPr lang="en-US" sz="1800" dirty="0" err="1"/>
              <a:t>sorunlu</a:t>
            </a:r>
            <a:r>
              <a:rPr lang="en-US" sz="1800" dirty="0"/>
              <a:t> </a:t>
            </a:r>
            <a:r>
              <a:rPr lang="en-US" sz="1800" dirty="0" err="1"/>
              <a:t>durumu</a:t>
            </a:r>
            <a:r>
              <a:rPr lang="en-US" sz="1800" dirty="0"/>
              <a:t> </a:t>
            </a:r>
            <a:r>
              <a:rPr lang="en-US" sz="1800" dirty="0" err="1"/>
              <a:t>en</a:t>
            </a:r>
            <a:r>
              <a:rPr lang="en-US" sz="1800" dirty="0"/>
              <a:t> </a:t>
            </a:r>
            <a:r>
              <a:rPr lang="en-US" sz="1800" dirty="0" err="1"/>
              <a:t>bilimsel</a:t>
            </a:r>
            <a:r>
              <a:rPr lang="en-US" sz="1800" dirty="0"/>
              <a:t> </a:t>
            </a:r>
            <a:r>
              <a:rPr lang="en-US" sz="1800" dirty="0" err="1"/>
              <a:t>ve</a:t>
            </a:r>
            <a:r>
              <a:rPr lang="en-US" sz="1800" dirty="0"/>
              <a:t> </a:t>
            </a:r>
            <a:r>
              <a:rPr lang="en-US" sz="1800" dirty="0" err="1"/>
              <a:t>doğru</a:t>
            </a:r>
            <a:r>
              <a:rPr lang="en-US" sz="1800" dirty="0"/>
              <a:t> </a:t>
            </a:r>
            <a:r>
              <a:rPr lang="en-US" sz="1800" dirty="0" err="1"/>
              <a:t>şekilde</a:t>
            </a:r>
            <a:r>
              <a:rPr lang="en-US" sz="1800" dirty="0"/>
              <a:t> </a:t>
            </a:r>
            <a:r>
              <a:rPr lang="en-US" sz="1800" dirty="0" err="1"/>
              <a:t>nasıl</a:t>
            </a:r>
            <a:r>
              <a:rPr lang="en-US" sz="1800" dirty="0"/>
              <a:t> </a:t>
            </a:r>
            <a:r>
              <a:rPr lang="en-US" sz="1800" dirty="0" err="1"/>
              <a:t>düzeltir</a:t>
            </a:r>
            <a:r>
              <a:rPr lang="en-US" sz="1800" dirty="0"/>
              <a:t> </a:t>
            </a:r>
            <a:r>
              <a:rPr lang="en-US" sz="1800" dirty="0" err="1"/>
              <a:t>veya</a:t>
            </a:r>
            <a:r>
              <a:rPr lang="en-US" sz="1800" dirty="0"/>
              <a:t> </a:t>
            </a:r>
            <a:r>
              <a:rPr lang="en-US" sz="1800" dirty="0" err="1"/>
              <a:t>karşı</a:t>
            </a:r>
            <a:r>
              <a:rPr lang="en-US" sz="1800" dirty="0"/>
              <a:t> </a:t>
            </a:r>
            <a:r>
              <a:rPr lang="en-US" sz="1800" dirty="0" err="1"/>
              <a:t>koyar</a:t>
            </a:r>
            <a:r>
              <a:rPr lang="en-US" sz="1800" dirty="0"/>
              <a:t>? </a:t>
            </a:r>
            <a:r>
              <a:rPr lang="en-US" sz="1800" dirty="0" err="1"/>
              <a:t>Alınacak</a:t>
            </a:r>
            <a:r>
              <a:rPr lang="en-US" sz="1800" dirty="0"/>
              <a:t> </a:t>
            </a:r>
            <a:r>
              <a:rPr lang="en-US" sz="1800" dirty="0" err="1"/>
              <a:t>mesajlar</a:t>
            </a:r>
            <a:r>
              <a:rPr lang="en-US" sz="1800" dirty="0"/>
              <a:t> </a:t>
            </a:r>
            <a:r>
              <a:rPr lang="en-US" sz="1800" dirty="0" err="1"/>
              <a:t>şöyledir</a:t>
            </a:r>
            <a:r>
              <a:rPr lang="en-US" sz="1800" dirty="0"/>
              <a:t>: </a:t>
            </a:r>
            <a:endParaRPr lang="tr-TR" sz="1800" dirty="0"/>
          </a:p>
          <a:p>
            <a:pPr algn="just"/>
            <a:endParaRPr lang="tr-TR" sz="1800" b="1" dirty="0"/>
          </a:p>
          <a:p>
            <a:pPr algn="just"/>
            <a:r>
              <a:rPr lang="en-US" sz="1800" b="1" dirty="0"/>
              <a:t>A) </a:t>
            </a:r>
            <a:r>
              <a:rPr lang="en-US" sz="1800" dirty="0" err="1"/>
              <a:t>Ölçeklenebilir</a:t>
            </a:r>
            <a:r>
              <a:rPr lang="en-US" sz="1800" dirty="0"/>
              <a:t> </a:t>
            </a:r>
            <a:r>
              <a:rPr lang="en-US" sz="1800" dirty="0" err="1"/>
              <a:t>bir</a:t>
            </a:r>
            <a:r>
              <a:rPr lang="en-US" sz="1800" dirty="0"/>
              <a:t> SM </a:t>
            </a:r>
            <a:r>
              <a:rPr lang="en-US" sz="1800" dirty="0" err="1"/>
              <a:t>prosedürü</a:t>
            </a:r>
            <a:r>
              <a:rPr lang="en-US" sz="1800" dirty="0"/>
              <a:t>, </a:t>
            </a:r>
            <a:r>
              <a:rPr lang="en-US" sz="1800" dirty="0" err="1"/>
              <a:t>tüm</a:t>
            </a:r>
            <a:r>
              <a:rPr lang="en-US" sz="1800" dirty="0"/>
              <a:t> </a:t>
            </a:r>
            <a:r>
              <a:rPr lang="en-US" sz="1800" dirty="0" err="1"/>
              <a:t>bir</a:t>
            </a:r>
            <a:r>
              <a:rPr lang="en-US" sz="1800" dirty="0"/>
              <a:t> </a:t>
            </a:r>
            <a:r>
              <a:rPr lang="en-US" sz="1800" dirty="0" err="1"/>
              <a:t>ulusu</a:t>
            </a:r>
            <a:r>
              <a:rPr lang="en-US" sz="1800" dirty="0"/>
              <a:t> </a:t>
            </a:r>
            <a:r>
              <a:rPr lang="en-US" sz="1800" dirty="0" err="1"/>
              <a:t>kapsayan</a:t>
            </a:r>
            <a:r>
              <a:rPr lang="en-US" sz="1800" dirty="0"/>
              <a:t> </a:t>
            </a:r>
            <a:r>
              <a:rPr lang="en-US" sz="1800" dirty="0" err="1"/>
              <a:t>kabul</a:t>
            </a:r>
            <a:r>
              <a:rPr lang="en-US" sz="1800" dirty="0"/>
              <a:t> </a:t>
            </a:r>
            <a:r>
              <a:rPr lang="en-US" sz="1800" dirty="0" err="1"/>
              <a:t>edilebilir</a:t>
            </a:r>
            <a:r>
              <a:rPr lang="en-US" sz="1800" dirty="0"/>
              <a:t> </a:t>
            </a:r>
            <a:r>
              <a:rPr lang="en-US" sz="1800" dirty="0" err="1"/>
              <a:t>temsili</a:t>
            </a:r>
            <a:r>
              <a:rPr lang="en-US" sz="1800" dirty="0"/>
              <a:t> </a:t>
            </a:r>
            <a:r>
              <a:rPr lang="en-US" sz="1800" dirty="0" err="1"/>
              <a:t>bir</a:t>
            </a:r>
            <a:r>
              <a:rPr lang="en-US" sz="1800" dirty="0"/>
              <a:t> </a:t>
            </a:r>
            <a:r>
              <a:rPr lang="en-US" sz="1800" dirty="0" err="1"/>
              <a:t>hedef</a:t>
            </a:r>
            <a:r>
              <a:rPr lang="en-US" sz="1800" dirty="0"/>
              <a:t> </a:t>
            </a:r>
            <a:r>
              <a:rPr lang="en-US" sz="1800" dirty="0" err="1"/>
              <a:t>NVD'ye</a:t>
            </a:r>
            <a:r>
              <a:rPr lang="en-US" sz="1800" dirty="0"/>
              <a:t> </a:t>
            </a:r>
            <a:r>
              <a:rPr lang="en-US" sz="1800" dirty="0" err="1"/>
              <a:t>başarıyla</a:t>
            </a:r>
            <a:r>
              <a:rPr lang="en-US" sz="1800" dirty="0"/>
              <a:t> </a:t>
            </a:r>
            <a:r>
              <a:rPr lang="en-US" sz="1800" dirty="0" err="1"/>
              <a:t>uygulanabilir</a:t>
            </a:r>
            <a:r>
              <a:rPr lang="en-US" sz="1800" dirty="0"/>
              <a:t>, </a:t>
            </a:r>
            <a:r>
              <a:rPr lang="en-US" sz="1800" dirty="0" err="1"/>
              <a:t>ancak</a:t>
            </a:r>
            <a:r>
              <a:rPr lang="en-US" sz="1800" dirty="0"/>
              <a:t> </a:t>
            </a:r>
            <a:r>
              <a:rPr lang="en-US" sz="1800" dirty="0" err="1"/>
              <a:t>benzersiz</a:t>
            </a:r>
            <a:r>
              <a:rPr lang="en-US" sz="1800" dirty="0"/>
              <a:t> </a:t>
            </a:r>
            <a:r>
              <a:rPr lang="en-US" sz="1800" dirty="0" err="1"/>
              <a:t>veya</a:t>
            </a:r>
            <a:r>
              <a:rPr lang="en-US" sz="1800" dirty="0"/>
              <a:t> </a:t>
            </a:r>
            <a:r>
              <a:rPr lang="en-US" sz="1800" dirty="0" err="1"/>
              <a:t>CVE'den</a:t>
            </a:r>
            <a:r>
              <a:rPr lang="en-US" sz="1800" dirty="0"/>
              <a:t> </a:t>
            </a:r>
            <a:r>
              <a:rPr lang="en-US" sz="1800" dirty="0" err="1"/>
              <a:t>alınan</a:t>
            </a:r>
            <a:r>
              <a:rPr lang="en-US" sz="1800" dirty="0"/>
              <a:t> </a:t>
            </a:r>
            <a:r>
              <a:rPr lang="en-US" sz="1800" dirty="0" err="1"/>
              <a:t>tek</a:t>
            </a:r>
            <a:r>
              <a:rPr lang="en-US" sz="1800" dirty="0"/>
              <a:t> </a:t>
            </a:r>
            <a:r>
              <a:rPr lang="en-US" sz="1800" dirty="0" err="1"/>
              <a:t>NVD</a:t>
            </a:r>
            <a:r>
              <a:rPr lang="en-US" sz="1800" dirty="0"/>
              <a:t> </a:t>
            </a:r>
            <a:r>
              <a:rPr lang="en-US" sz="1800" dirty="0" err="1"/>
              <a:t>olmayabilir</a:t>
            </a:r>
            <a:r>
              <a:rPr lang="en-US" sz="1800" dirty="0"/>
              <a:t>, </a:t>
            </a:r>
            <a:r>
              <a:rPr lang="en-US" sz="1800" dirty="0" err="1"/>
              <a:t>nvd.nist.gov</a:t>
            </a:r>
            <a:r>
              <a:rPr lang="en-US" sz="1800" dirty="0"/>
              <a:t> [27-30] </a:t>
            </a:r>
            <a:r>
              <a:rPr lang="en-US" sz="1800" dirty="0" err="1"/>
              <a:t>gibi</a:t>
            </a:r>
            <a:r>
              <a:rPr lang="en-US" sz="1800" dirty="0"/>
              <a:t>.</a:t>
            </a:r>
            <a:r>
              <a:rPr lang="en-US" sz="1800" i="1" dirty="0"/>
              <a:t> </a:t>
            </a:r>
            <a:endParaRPr lang="tr-TR" sz="1800" i="1" dirty="0"/>
          </a:p>
          <a:p>
            <a:pPr algn="just"/>
            <a:r>
              <a:rPr lang="en-US" sz="1800" b="1" dirty="0"/>
              <a:t>B)</a:t>
            </a:r>
            <a:r>
              <a:rPr lang="en-US" sz="1800" dirty="0"/>
              <a:t> SM, Risk </a:t>
            </a:r>
            <a:r>
              <a:rPr lang="en-US" sz="1800" dirty="0" err="1"/>
              <a:t>Yönetiminin</a:t>
            </a:r>
            <a:r>
              <a:rPr lang="en-US" sz="1800" dirty="0"/>
              <a:t> </a:t>
            </a:r>
            <a:r>
              <a:rPr lang="en-US" sz="1800" dirty="0" err="1"/>
              <a:t>kritik</a:t>
            </a:r>
            <a:r>
              <a:rPr lang="en-US" sz="1800" dirty="0"/>
              <a:t> </a:t>
            </a:r>
            <a:r>
              <a:rPr lang="en-US" sz="1800" dirty="0" err="1"/>
              <a:t>aşaması</a:t>
            </a:r>
            <a:r>
              <a:rPr lang="en-US" sz="1800" dirty="0"/>
              <a:t> için, aynı </a:t>
            </a:r>
            <a:r>
              <a:rPr lang="en-US" sz="1800" dirty="0" err="1"/>
              <a:t>OTRR</a:t>
            </a:r>
            <a:r>
              <a:rPr lang="en-US" sz="1800" dirty="0"/>
              <a:t> ≈ 0.2 </a:t>
            </a:r>
            <a:r>
              <a:rPr lang="en-US" sz="1800" dirty="0" err="1"/>
              <a:t>ve</a:t>
            </a:r>
            <a:r>
              <a:rPr lang="en-US" sz="1800" dirty="0"/>
              <a:t> </a:t>
            </a:r>
            <a:r>
              <a:rPr lang="en-US" sz="1800" dirty="0" err="1"/>
              <a:t>OTRR</a:t>
            </a:r>
            <a:r>
              <a:rPr lang="en-US" sz="1800" dirty="0"/>
              <a:t> ≈ 0.3 </a:t>
            </a:r>
            <a:r>
              <a:rPr lang="en-US" sz="1800" dirty="0" err="1"/>
              <a:t>sonu</a:t>
            </a:r>
            <a:r>
              <a:rPr lang="tr-TR" sz="1800" dirty="0"/>
              <a:t>çlarını</a:t>
            </a:r>
            <a:r>
              <a:rPr lang="en-US" sz="1800" dirty="0"/>
              <a:t> </a:t>
            </a:r>
            <a:r>
              <a:rPr lang="en-US" sz="1800" dirty="0" err="1"/>
              <a:t>üretmesine</a:t>
            </a:r>
            <a:r>
              <a:rPr lang="en-US" sz="1800" dirty="0"/>
              <a:t> </a:t>
            </a:r>
            <a:r>
              <a:rPr lang="en-US" sz="1800" dirty="0" err="1"/>
              <a:t>rağmen</a:t>
            </a:r>
            <a:r>
              <a:rPr lang="en-US" sz="1800" dirty="0"/>
              <a:t> (</a:t>
            </a:r>
            <a:r>
              <a:rPr lang="en-US" sz="1800" dirty="0" err="1"/>
              <a:t>A4</a:t>
            </a:r>
            <a:r>
              <a:rPr lang="en-US" sz="1800" dirty="0"/>
              <a:t> </a:t>
            </a:r>
            <a:r>
              <a:rPr lang="en-US" sz="1800" dirty="0" err="1"/>
              <a:t>ve</a:t>
            </a:r>
            <a:r>
              <a:rPr lang="en-US" sz="1800" dirty="0"/>
              <a:t> </a:t>
            </a:r>
            <a:r>
              <a:rPr lang="en-US" sz="1800" dirty="0" err="1"/>
              <a:t>A5</a:t>
            </a:r>
            <a:r>
              <a:rPr lang="en-US" sz="1800" dirty="0"/>
              <a:t> </a:t>
            </a:r>
            <a:r>
              <a:rPr lang="en-US" sz="1800" dirty="0" err="1"/>
              <a:t>çizelgelerindeki</a:t>
            </a:r>
            <a:r>
              <a:rPr lang="en-US" sz="1800" dirty="0"/>
              <a:t> </a:t>
            </a:r>
            <a:r>
              <a:rPr lang="en-US" sz="1800" dirty="0" err="1"/>
              <a:t>veri</a:t>
            </a:r>
            <a:r>
              <a:rPr lang="en-US" sz="1800" dirty="0"/>
              <a:t> </a:t>
            </a:r>
            <a:r>
              <a:rPr lang="en-US" sz="1800" dirty="0" err="1"/>
              <a:t>kümelerindeki</a:t>
            </a:r>
            <a:r>
              <a:rPr lang="en-US" sz="1800" dirty="0"/>
              <a:t> </a:t>
            </a:r>
            <a:r>
              <a:rPr lang="en-US" sz="1800" dirty="0" err="1"/>
              <a:t>saldırganları</a:t>
            </a:r>
            <a:r>
              <a:rPr lang="en-US" sz="1800" dirty="0"/>
              <a:t> </a:t>
            </a:r>
            <a:r>
              <a:rPr lang="en-US" sz="1800" dirty="0" err="1"/>
              <a:t>ve</a:t>
            </a:r>
            <a:r>
              <a:rPr lang="en-US" sz="1800" dirty="0"/>
              <a:t> </a:t>
            </a:r>
            <a:r>
              <a:rPr lang="en-US" sz="1800" dirty="0" err="1"/>
              <a:t>kullanıcıları</a:t>
            </a:r>
            <a:r>
              <a:rPr lang="en-US" sz="1800" dirty="0"/>
              <a:t> </a:t>
            </a:r>
            <a:r>
              <a:rPr lang="en-US" sz="1800" dirty="0" err="1"/>
              <a:t>içeren</a:t>
            </a:r>
            <a:r>
              <a:rPr lang="en-US" sz="1800" dirty="0"/>
              <a:t> </a:t>
            </a:r>
            <a:r>
              <a:rPr lang="en-US" sz="1800" dirty="0" err="1"/>
              <a:t>bölümün</a:t>
            </a:r>
            <a:r>
              <a:rPr lang="en-US" sz="1800" dirty="0"/>
              <a:t> Örnek </a:t>
            </a:r>
            <a:r>
              <a:rPr lang="en-US" sz="1800" dirty="0" err="1"/>
              <a:t>2'sinde</a:t>
            </a:r>
            <a:r>
              <a:rPr lang="en-US" sz="1800" dirty="0"/>
              <a:t>) EXCEL </a:t>
            </a:r>
            <a:r>
              <a:rPr lang="en-US" sz="1800" dirty="0" err="1"/>
              <a:t>Çözücüsünün</a:t>
            </a:r>
            <a:r>
              <a:rPr lang="en-US" sz="1800" dirty="0"/>
              <a:t> </a:t>
            </a:r>
            <a:r>
              <a:rPr lang="en-US" sz="1800" dirty="0" err="1"/>
              <a:t>LP'ye</a:t>
            </a:r>
            <a:r>
              <a:rPr lang="en-US" sz="1800" dirty="0"/>
              <a:t> </a:t>
            </a:r>
            <a:r>
              <a:rPr lang="en-US" sz="1800" dirty="0" err="1"/>
              <a:t>uygun</a:t>
            </a:r>
            <a:r>
              <a:rPr lang="en-US" sz="1800" dirty="0"/>
              <a:t> </a:t>
            </a:r>
            <a:r>
              <a:rPr lang="en-US" sz="1800" dirty="0" err="1"/>
              <a:t>çözümleriyle</a:t>
            </a:r>
            <a:r>
              <a:rPr lang="en-US" sz="1800" dirty="0"/>
              <a:t> </a:t>
            </a:r>
            <a:r>
              <a:rPr lang="en-US" sz="1800" dirty="0" err="1"/>
              <a:t>karşılaştırılır</a:t>
            </a:r>
            <a:r>
              <a:rPr lang="en-US" sz="1800" dirty="0"/>
              <a:t>. </a:t>
            </a:r>
            <a:r>
              <a:rPr lang="en-US" sz="1800" dirty="0" err="1"/>
              <a:t>Karşılaştırma</a:t>
            </a:r>
            <a:r>
              <a:rPr lang="en-US" sz="1800" dirty="0"/>
              <a:t> için Çizelge </a:t>
            </a:r>
            <a:r>
              <a:rPr lang="en-US" sz="1800" dirty="0" err="1"/>
              <a:t>A12</a:t>
            </a:r>
            <a:r>
              <a:rPr lang="en-US" sz="1800" dirty="0"/>
              <a:t>–</a:t>
            </a:r>
            <a:r>
              <a:rPr lang="en-US" sz="1800" dirty="0" err="1"/>
              <a:t>A14</a:t>
            </a:r>
            <a:r>
              <a:rPr lang="en-US" sz="1800" dirty="0"/>
              <a:t> </a:t>
            </a:r>
            <a:r>
              <a:rPr lang="en-US" sz="1800" dirty="0" err="1"/>
              <a:t>ve</a:t>
            </a:r>
            <a:r>
              <a:rPr lang="en-US" sz="1800" dirty="0"/>
              <a:t> </a:t>
            </a:r>
            <a:r>
              <a:rPr lang="en-US" sz="1800" dirty="0" err="1"/>
              <a:t>B1</a:t>
            </a:r>
            <a:r>
              <a:rPr lang="en-US" sz="1800" dirty="0"/>
              <a:t>–</a:t>
            </a:r>
            <a:r>
              <a:rPr lang="en-US" sz="1800" dirty="0" err="1"/>
              <a:t>B4'te</a:t>
            </a:r>
            <a:r>
              <a:rPr lang="en-US" sz="1800" dirty="0"/>
              <a:t> </a:t>
            </a:r>
            <a:r>
              <a:rPr lang="en-US" sz="1800" dirty="0" err="1"/>
              <a:t>gösterilen</a:t>
            </a:r>
            <a:r>
              <a:rPr lang="en-US" sz="1800" dirty="0"/>
              <a:t> </a:t>
            </a:r>
            <a:r>
              <a:rPr lang="en-US" sz="1800" dirty="0" err="1"/>
              <a:t>LCM</a:t>
            </a:r>
            <a:r>
              <a:rPr lang="en-US" sz="1800" baseline="-25000" dirty="0" err="1"/>
              <a:t>ıj</a:t>
            </a:r>
            <a:r>
              <a:rPr lang="en-US" sz="1800" dirty="0" err="1"/>
              <a:t>'nin</a:t>
            </a:r>
            <a:r>
              <a:rPr lang="en-US" sz="1800" dirty="0"/>
              <a:t> (optimal) </a:t>
            </a:r>
            <a:r>
              <a:rPr lang="en-US" sz="1800" dirty="0" err="1"/>
              <a:t>bilinmeyen</a:t>
            </a:r>
            <a:r>
              <a:rPr lang="en-US" sz="1800" dirty="0"/>
              <a:t> </a:t>
            </a:r>
            <a:r>
              <a:rPr lang="en-US" sz="1800" dirty="0" err="1"/>
              <a:t>vektör</a:t>
            </a:r>
            <a:r>
              <a:rPr lang="en-US" sz="1800" dirty="0"/>
              <a:t> </a:t>
            </a:r>
            <a:r>
              <a:rPr lang="en-US" sz="1800" dirty="0" err="1"/>
              <a:t>çözümlerindeki</a:t>
            </a:r>
            <a:r>
              <a:rPr lang="en-US" sz="1800" dirty="0"/>
              <a:t> </a:t>
            </a:r>
            <a:r>
              <a:rPr lang="en-US" sz="1800" dirty="0" err="1"/>
              <a:t>SM'nin</a:t>
            </a:r>
            <a:r>
              <a:rPr lang="en-US" sz="1800" dirty="0"/>
              <a:t> </a:t>
            </a:r>
            <a:r>
              <a:rPr lang="en-US" sz="1800" dirty="0" err="1"/>
              <a:t>kümülatif</a:t>
            </a:r>
            <a:r>
              <a:rPr lang="en-US" sz="1800" dirty="0"/>
              <a:t> </a:t>
            </a:r>
            <a:r>
              <a:rPr lang="en-US" sz="1800" dirty="0" err="1"/>
              <a:t>değişimine</a:t>
            </a:r>
            <a:r>
              <a:rPr lang="en-US" sz="1800" dirty="0"/>
              <a:t> </a:t>
            </a:r>
            <a:r>
              <a:rPr lang="en-US" sz="1800" dirty="0" err="1"/>
              <a:t>bakınız</a:t>
            </a:r>
            <a:r>
              <a:rPr lang="en-US" sz="1800" dirty="0"/>
              <a:t>. Bu, </a:t>
            </a:r>
            <a:r>
              <a:rPr lang="en-US" sz="1800" dirty="0" err="1"/>
              <a:t>SM'ninki</a:t>
            </a:r>
            <a:r>
              <a:rPr lang="en-US" sz="1800" dirty="0"/>
              <a:t> </a:t>
            </a:r>
            <a:r>
              <a:rPr lang="en-US" sz="1800" dirty="0" err="1"/>
              <a:t>dışındaki</a:t>
            </a:r>
            <a:r>
              <a:rPr lang="en-US" sz="1800" dirty="0"/>
              <a:t> </a:t>
            </a:r>
            <a:r>
              <a:rPr lang="en-US" sz="1800" dirty="0" err="1"/>
              <a:t>çeşitli</a:t>
            </a:r>
            <a:r>
              <a:rPr lang="en-US" sz="1800" dirty="0"/>
              <a:t> </a:t>
            </a:r>
            <a:r>
              <a:rPr lang="en-US" sz="1800" dirty="0" err="1"/>
              <a:t>yazılımlar</a:t>
            </a:r>
            <a:r>
              <a:rPr lang="en-US" sz="1800" dirty="0"/>
              <a:t> </a:t>
            </a:r>
            <a:r>
              <a:rPr lang="en-US" sz="1800" dirty="0" err="1"/>
              <a:t>tarafından</a:t>
            </a:r>
            <a:r>
              <a:rPr lang="en-US" sz="1800" dirty="0"/>
              <a:t> </a:t>
            </a:r>
            <a:r>
              <a:rPr lang="en-US" sz="1800" dirty="0" err="1"/>
              <a:t>üretilen</a:t>
            </a:r>
            <a:r>
              <a:rPr lang="en-US" sz="1800" dirty="0"/>
              <a:t> </a:t>
            </a:r>
            <a:r>
              <a:rPr lang="en-US" sz="1800" dirty="0" err="1"/>
              <a:t>LP'ye</a:t>
            </a:r>
            <a:r>
              <a:rPr lang="en-US" sz="1800" dirty="0"/>
              <a:t> </a:t>
            </a:r>
            <a:r>
              <a:rPr lang="en-US" sz="1800" dirty="0" err="1"/>
              <a:t>uygun</a:t>
            </a:r>
            <a:r>
              <a:rPr lang="en-US" sz="1800" dirty="0"/>
              <a:t> </a:t>
            </a:r>
            <a:r>
              <a:rPr lang="en-US" sz="1800" dirty="0" err="1"/>
              <a:t>çözümlerin</a:t>
            </a:r>
            <a:r>
              <a:rPr lang="en-US" sz="1800" dirty="0"/>
              <a:t> </a:t>
            </a:r>
            <a:r>
              <a:rPr lang="en-US" sz="1800" dirty="0" err="1"/>
              <a:t>çıktılarının</a:t>
            </a:r>
            <a:r>
              <a:rPr lang="en-US" sz="1800" dirty="0"/>
              <a:t>, </a:t>
            </a:r>
            <a:r>
              <a:rPr lang="en-US" sz="1800" dirty="0" err="1"/>
              <a:t>genel</a:t>
            </a:r>
            <a:r>
              <a:rPr lang="en-US" sz="1800" dirty="0"/>
              <a:t> </a:t>
            </a:r>
            <a:r>
              <a:rPr lang="en-US" sz="1800" dirty="0" err="1"/>
              <a:t>kötü</a:t>
            </a:r>
            <a:r>
              <a:rPr lang="en-US" sz="1800" dirty="0"/>
              <a:t> </a:t>
            </a:r>
            <a:r>
              <a:rPr lang="en-US" sz="1800" dirty="0" err="1"/>
              <a:t>riski</a:t>
            </a:r>
            <a:r>
              <a:rPr lang="en-US" sz="1800" dirty="0"/>
              <a:t> </a:t>
            </a:r>
            <a:r>
              <a:rPr lang="en-US" sz="1800" dirty="0" err="1"/>
              <a:t>azaltmak</a:t>
            </a:r>
            <a:r>
              <a:rPr lang="en-US" sz="1800" dirty="0"/>
              <a:t> </a:t>
            </a:r>
            <a:r>
              <a:rPr lang="en-US" sz="1800" dirty="0" err="1"/>
              <a:t>ve</a:t>
            </a:r>
            <a:r>
              <a:rPr lang="en-US" sz="1800" dirty="0"/>
              <a:t> </a:t>
            </a:r>
            <a:r>
              <a:rPr lang="en-US" sz="1800" dirty="0" err="1"/>
              <a:t>seçilen</a:t>
            </a:r>
            <a:r>
              <a:rPr lang="en-US" sz="1800" dirty="0"/>
              <a:t> </a:t>
            </a:r>
            <a:r>
              <a:rPr lang="en-US" sz="1800" dirty="0" err="1"/>
              <a:t>kabullenebilir</a:t>
            </a:r>
            <a:r>
              <a:rPr lang="en-US" sz="1800" dirty="0"/>
              <a:t> </a:t>
            </a:r>
            <a:r>
              <a:rPr lang="en-US" sz="1800" dirty="0" err="1"/>
              <a:t>bir</a:t>
            </a:r>
            <a:r>
              <a:rPr lang="en-US" sz="1800" dirty="0"/>
              <a:t> </a:t>
            </a:r>
            <a:r>
              <a:rPr lang="en-US" sz="1800" dirty="0" err="1"/>
              <a:t>yüzdeye</a:t>
            </a:r>
            <a:r>
              <a:rPr lang="en-US" sz="1800" dirty="0"/>
              <a:t> </a:t>
            </a:r>
            <a:r>
              <a:rPr lang="en-US" sz="1800" dirty="0" err="1"/>
              <a:t>düşürmek</a:t>
            </a:r>
            <a:r>
              <a:rPr lang="en-US" sz="1800" dirty="0"/>
              <a:t> için </a:t>
            </a:r>
            <a:r>
              <a:rPr lang="en-US" sz="1800" dirty="0" err="1"/>
              <a:t>incelenen</a:t>
            </a:r>
            <a:r>
              <a:rPr lang="en-US" sz="1800" dirty="0"/>
              <a:t> </a:t>
            </a:r>
            <a:r>
              <a:rPr lang="en-US" sz="1800" dirty="0" err="1"/>
              <a:t>NVD'yi</a:t>
            </a:r>
            <a:r>
              <a:rPr lang="en-US" sz="1800" dirty="0"/>
              <a:t> </a:t>
            </a:r>
            <a:r>
              <a:rPr lang="en-US" sz="1800" dirty="0" err="1"/>
              <a:t>çözümlemek</a:t>
            </a:r>
            <a:r>
              <a:rPr lang="en-US" sz="1800" dirty="0"/>
              <a:t> için </a:t>
            </a:r>
            <a:r>
              <a:rPr lang="en-US" sz="1800" dirty="0" err="1"/>
              <a:t>daha</a:t>
            </a:r>
            <a:r>
              <a:rPr lang="en-US" sz="1800" dirty="0"/>
              <a:t> </a:t>
            </a:r>
            <a:r>
              <a:rPr lang="en-US" sz="1800" dirty="0" err="1"/>
              <a:t>yüksek</a:t>
            </a:r>
            <a:r>
              <a:rPr lang="en-US" sz="1800" dirty="0"/>
              <a:t> </a:t>
            </a:r>
            <a:r>
              <a:rPr lang="en-US" sz="1800" dirty="0" err="1"/>
              <a:t>yatırım</a:t>
            </a:r>
            <a:r>
              <a:rPr lang="en-US" sz="1800" dirty="0"/>
              <a:t> </a:t>
            </a:r>
            <a:r>
              <a:rPr lang="en-US" sz="1800" dirty="0" err="1"/>
              <a:t>maliyetlerine</a:t>
            </a:r>
            <a:r>
              <a:rPr lang="en-US" sz="1800" dirty="0"/>
              <a:t> </a:t>
            </a:r>
            <a:r>
              <a:rPr lang="en-US" sz="1800" dirty="0" err="1"/>
              <a:t>yol</a:t>
            </a:r>
            <a:r>
              <a:rPr lang="en-US" sz="1800" dirty="0"/>
              <a:t> </a:t>
            </a:r>
            <a:r>
              <a:rPr lang="en-US" sz="1800" dirty="0" err="1"/>
              <a:t>açacağı</a:t>
            </a:r>
            <a:r>
              <a:rPr lang="en-US" sz="1800" dirty="0"/>
              <a:t> </a:t>
            </a:r>
            <a:r>
              <a:rPr lang="en-US" sz="1800" dirty="0" err="1"/>
              <a:t>anlamına</a:t>
            </a:r>
            <a:r>
              <a:rPr lang="en-US" sz="1800" dirty="0"/>
              <a:t> </a:t>
            </a:r>
            <a:r>
              <a:rPr lang="en-US" sz="1800" dirty="0" err="1"/>
              <a:t>gelir</a:t>
            </a:r>
            <a:r>
              <a:rPr lang="en-US" sz="1800" dirty="0"/>
              <a:t>. </a:t>
            </a:r>
          </a:p>
          <a:p>
            <a:pPr algn="just"/>
            <a:r>
              <a:rPr lang="en-US" sz="1800" b="1" dirty="0"/>
              <a:t>C)</a:t>
            </a:r>
            <a:r>
              <a:rPr lang="en-US" sz="1800" dirty="0"/>
              <a:t> </a:t>
            </a:r>
            <a:r>
              <a:rPr lang="en-US" sz="1800" dirty="0" err="1"/>
              <a:t>Ekonomik</a:t>
            </a:r>
            <a:r>
              <a:rPr lang="en-US" sz="1800" dirty="0"/>
              <a:t> </a:t>
            </a:r>
            <a:r>
              <a:rPr lang="en-US" sz="1800" dirty="0" err="1"/>
              <a:t>koşullar</a:t>
            </a:r>
            <a:r>
              <a:rPr lang="en-US" sz="1800" dirty="0"/>
              <a:t> </a:t>
            </a:r>
            <a:r>
              <a:rPr lang="en-US" sz="1800" dirty="0" err="1"/>
              <a:t>birincil</a:t>
            </a:r>
            <a:r>
              <a:rPr lang="en-US" sz="1800" dirty="0"/>
              <a:t> </a:t>
            </a:r>
            <a:r>
              <a:rPr lang="en-US" sz="1800" dirty="0" err="1"/>
              <a:t>öneme</a:t>
            </a:r>
            <a:r>
              <a:rPr lang="en-US" sz="1800" dirty="0"/>
              <a:t> </a:t>
            </a:r>
            <a:r>
              <a:rPr lang="en-US" sz="1800" dirty="0" err="1"/>
              <a:t>sahiptir</a:t>
            </a:r>
            <a:r>
              <a:rPr lang="en-US" sz="1800" dirty="0"/>
              <a:t>. Çünkü </a:t>
            </a:r>
            <a:r>
              <a:rPr lang="en-US" sz="1800" dirty="0" err="1"/>
              <a:t>maliyet</a:t>
            </a:r>
            <a:r>
              <a:rPr lang="en-US" sz="1800" dirty="0"/>
              <a:t> </a:t>
            </a:r>
            <a:r>
              <a:rPr lang="en-US" sz="1800" dirty="0" err="1"/>
              <a:t>ve</a:t>
            </a:r>
            <a:r>
              <a:rPr lang="en-US" sz="1800" dirty="0"/>
              <a:t> </a:t>
            </a:r>
            <a:r>
              <a:rPr lang="en-US" sz="1800" dirty="0" err="1"/>
              <a:t>çıkar</a:t>
            </a:r>
            <a:r>
              <a:rPr lang="en-US" sz="1800" dirty="0"/>
              <a:t> </a:t>
            </a:r>
            <a:r>
              <a:rPr lang="en-US" sz="1800" dirty="0" err="1"/>
              <a:t>çözümlemesi</a:t>
            </a:r>
            <a:r>
              <a:rPr lang="en-US" sz="1800" dirty="0"/>
              <a:t> </a:t>
            </a:r>
            <a:r>
              <a:rPr lang="en-US" sz="1800" dirty="0" err="1"/>
              <a:t>yapılmadan</a:t>
            </a:r>
            <a:r>
              <a:rPr lang="en-US" sz="1800" dirty="0"/>
              <a:t> risk </a:t>
            </a:r>
            <a:r>
              <a:rPr lang="en-US" sz="1800" dirty="0" err="1"/>
              <a:t>yönetimi</a:t>
            </a:r>
            <a:r>
              <a:rPr lang="en-US" sz="1800" dirty="0"/>
              <a:t> </a:t>
            </a:r>
            <a:r>
              <a:rPr lang="en-US" sz="1800" dirty="0" err="1"/>
              <a:t>aşamasından</a:t>
            </a:r>
            <a:r>
              <a:rPr lang="en-US" sz="1800" dirty="0"/>
              <a:t> </a:t>
            </a:r>
            <a:r>
              <a:rPr lang="en-US" sz="1800" dirty="0" err="1"/>
              <a:t>sonra</a:t>
            </a:r>
            <a:r>
              <a:rPr lang="en-US" sz="1800" dirty="0"/>
              <a:t> </a:t>
            </a:r>
            <a:r>
              <a:rPr lang="en-US" sz="1800" dirty="0" err="1"/>
              <a:t>önerilen</a:t>
            </a:r>
            <a:r>
              <a:rPr lang="en-US" sz="1800" dirty="0"/>
              <a:t> </a:t>
            </a:r>
            <a:r>
              <a:rPr lang="en-US" sz="1800" dirty="0" err="1"/>
              <a:t>yatırımların</a:t>
            </a:r>
            <a:r>
              <a:rPr lang="en-US" sz="1800" dirty="0"/>
              <a:t> </a:t>
            </a:r>
            <a:r>
              <a:rPr lang="en-US" sz="1800" dirty="0" err="1"/>
              <a:t>gerekçelendirilmesi</a:t>
            </a:r>
            <a:r>
              <a:rPr lang="en-US" sz="1800" dirty="0"/>
              <a:t> </a:t>
            </a:r>
            <a:r>
              <a:rPr lang="en-US" sz="1800" dirty="0" err="1"/>
              <a:t>zorlaşır</a:t>
            </a:r>
            <a:r>
              <a:rPr lang="en-US" sz="1800" dirty="0"/>
              <a:t>. </a:t>
            </a:r>
          </a:p>
          <a:p>
            <a:pPr algn="just"/>
            <a:r>
              <a:rPr lang="en-US" sz="1800" b="1" dirty="0"/>
              <a:t>D)</a:t>
            </a:r>
            <a:r>
              <a:rPr lang="en-US" sz="1800" dirty="0"/>
              <a:t> </a:t>
            </a:r>
            <a:r>
              <a:rPr lang="en-US" sz="1800" dirty="0" err="1"/>
              <a:t>Ağaç</a:t>
            </a:r>
            <a:r>
              <a:rPr lang="en-US" sz="1800" dirty="0"/>
              <a:t> </a:t>
            </a:r>
            <a:r>
              <a:rPr lang="en-US" sz="1800" dirty="0" err="1"/>
              <a:t>diyagramının</a:t>
            </a:r>
            <a:r>
              <a:rPr lang="en-US" sz="1800" dirty="0"/>
              <a:t> </a:t>
            </a:r>
            <a:r>
              <a:rPr lang="en-US" sz="1800" dirty="0" err="1"/>
              <a:t>gözdağı</a:t>
            </a:r>
            <a:r>
              <a:rPr lang="en-US" sz="1800" dirty="0"/>
              <a:t> </a:t>
            </a:r>
            <a:r>
              <a:rPr lang="en-US" sz="1800" dirty="0" err="1"/>
              <a:t>uzantıları</a:t>
            </a:r>
            <a:r>
              <a:rPr lang="en-US" sz="1800" dirty="0"/>
              <a:t> </a:t>
            </a:r>
            <a:r>
              <a:rPr lang="en-US" sz="1800" dirty="0" err="1"/>
              <a:t>budandıktan</a:t>
            </a:r>
            <a:r>
              <a:rPr lang="en-US" sz="1800" dirty="0"/>
              <a:t> </a:t>
            </a:r>
            <a:r>
              <a:rPr lang="en-US" sz="1800" dirty="0" err="1"/>
              <a:t>sonra</a:t>
            </a:r>
            <a:r>
              <a:rPr lang="en-US" sz="1800" dirty="0"/>
              <a:t>, </a:t>
            </a:r>
            <a:r>
              <a:rPr lang="en-US" sz="1800" dirty="0" err="1"/>
              <a:t>siber</a:t>
            </a:r>
            <a:r>
              <a:rPr lang="en-US" sz="1800" dirty="0"/>
              <a:t> </a:t>
            </a:r>
            <a:r>
              <a:rPr lang="en-US" sz="1800" dirty="0" err="1"/>
              <a:t>güvenlik</a:t>
            </a:r>
            <a:r>
              <a:rPr lang="en-US" sz="1800" dirty="0"/>
              <a:t> </a:t>
            </a:r>
            <a:r>
              <a:rPr lang="en-US" sz="1800" dirty="0" err="1"/>
              <a:t>analisti</a:t>
            </a:r>
            <a:r>
              <a:rPr lang="en-US" sz="1800" dirty="0"/>
              <a:t> </a:t>
            </a:r>
            <a:r>
              <a:rPr lang="en-US" sz="1800" dirty="0" err="1"/>
              <a:t>ayrılan</a:t>
            </a:r>
            <a:r>
              <a:rPr lang="en-US" sz="1800" dirty="0"/>
              <a:t> </a:t>
            </a:r>
            <a:r>
              <a:rPr lang="en-US" sz="1800" dirty="0" err="1"/>
              <a:t>bütçe</a:t>
            </a:r>
            <a:r>
              <a:rPr lang="en-US" sz="1800" dirty="0"/>
              <a:t> </a:t>
            </a:r>
            <a:r>
              <a:rPr lang="en-US" sz="1800" dirty="0" err="1"/>
              <a:t>izin</a:t>
            </a:r>
            <a:r>
              <a:rPr lang="en-US" sz="1800" dirty="0"/>
              <a:t> </a:t>
            </a:r>
            <a:r>
              <a:rPr lang="en-US" sz="1800" dirty="0" err="1"/>
              <a:t>verirse</a:t>
            </a:r>
            <a:r>
              <a:rPr lang="en-US" sz="1800" dirty="0"/>
              <a:t> risk </a:t>
            </a:r>
            <a:r>
              <a:rPr lang="en-US" sz="1800" dirty="0" err="1"/>
              <a:t>yüzdesini</a:t>
            </a:r>
            <a:r>
              <a:rPr lang="en-US" sz="1800" dirty="0"/>
              <a:t> yeni </a:t>
            </a:r>
            <a:r>
              <a:rPr lang="en-US" sz="1800" dirty="0" err="1"/>
              <a:t>düşük</a:t>
            </a:r>
            <a:r>
              <a:rPr lang="en-US" sz="1800" dirty="0"/>
              <a:t> </a:t>
            </a:r>
            <a:r>
              <a:rPr lang="en-US" sz="1800" dirty="0" err="1"/>
              <a:t>seviyelere</a:t>
            </a:r>
            <a:r>
              <a:rPr lang="en-US" sz="1800" dirty="0"/>
              <a:t> </a:t>
            </a:r>
            <a:r>
              <a:rPr lang="en-US" sz="1800" dirty="0" err="1"/>
              <a:t>indirmeyi</a:t>
            </a:r>
            <a:r>
              <a:rPr lang="en-US" sz="1800" dirty="0"/>
              <a:t> </a:t>
            </a:r>
            <a:r>
              <a:rPr lang="en-US" sz="1800" dirty="0" err="1"/>
              <a:t>sürdürebilir</a:t>
            </a:r>
            <a:r>
              <a:rPr lang="en-US" sz="1800" dirty="0"/>
              <a:t>.       </a:t>
            </a:r>
          </a:p>
          <a:p>
            <a:pPr marL="0" indent="0" algn="l"/>
            <a:endParaRPr lang="tr-TR" sz="2000" dirty="0">
              <a:solidFill>
                <a:srgbClr val="00B0F0"/>
              </a:solidFill>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8803501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75CD73B0-731D-4085-F785-0366B44DD1C5}"/>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34F0F4CD-5BF0-F54A-B918-9ADD61A76CE2}"/>
              </a:ext>
            </a:extLst>
          </p:cNvPr>
          <p:cNvSpPr txBox="1">
            <a:spLocks noGrp="1"/>
          </p:cNvSpPr>
          <p:nvPr>
            <p:ph type="title"/>
          </p:nvPr>
        </p:nvSpPr>
        <p:spPr>
          <a:xfrm>
            <a:off x="941912" y="566207"/>
            <a:ext cx="10748665" cy="816333"/>
          </a:xfrm>
          <a:prstGeom prst="rect">
            <a:avLst/>
          </a:prstGeom>
        </p:spPr>
        <p:txBody>
          <a:bodyPr spcFirstLastPara="1" wrap="square" lIns="121900" tIns="121900" rIns="121900" bIns="121900" anchor="t" anchorCtr="0">
            <a:noAutofit/>
          </a:bodyPr>
          <a:lstStyle/>
          <a:p>
            <a:r>
              <a:rPr lang="en-US" sz="2400" cap="small" dirty="0">
                <a:highlight>
                  <a:srgbClr val="FFFF00"/>
                </a:highlight>
              </a:rPr>
              <a:t>APPENDIX </a:t>
            </a:r>
            <a:r>
              <a:rPr lang="en-US" sz="2800" cap="small" dirty="0">
                <a:highlight>
                  <a:srgbClr val="FFFF00"/>
                </a:highlight>
              </a:rPr>
              <a:t>a</a:t>
            </a:r>
            <a:r>
              <a:rPr lang="en-US" sz="2400" cap="small" dirty="0">
                <a:highlight>
                  <a:srgbClr val="FFFF00"/>
                </a:highlight>
              </a:rPr>
              <a:t> (1)</a:t>
            </a:r>
            <a:br>
              <a:rPr lang="en-US" sz="2400" cap="small" dirty="0"/>
            </a:br>
            <a:endParaRPr lang="en-US" sz="2400" dirty="0"/>
          </a:p>
        </p:txBody>
      </p:sp>
      <p:sp>
        <p:nvSpPr>
          <p:cNvPr id="12" name="Google Shape;284;p40">
            <a:extLst>
              <a:ext uri="{FF2B5EF4-FFF2-40B4-BE49-F238E27FC236}">
                <a16:creationId xmlns:a16="http://schemas.microsoft.com/office/drawing/2014/main" id="{07737FAD-9618-453B-1D39-3968118D0250}"/>
              </a:ext>
            </a:extLst>
          </p:cNvPr>
          <p:cNvSpPr txBox="1">
            <a:spLocks noGrp="1"/>
          </p:cNvSpPr>
          <p:nvPr>
            <p:ph type="subTitle" idx="1"/>
          </p:nvPr>
        </p:nvSpPr>
        <p:spPr>
          <a:xfrm>
            <a:off x="304800" y="1623317"/>
            <a:ext cx="11887200" cy="5063233"/>
          </a:xfrm>
          <a:prstGeom prst="rect">
            <a:avLst/>
          </a:prstGeom>
        </p:spPr>
        <p:txBody>
          <a:bodyPr spcFirstLastPara="1" wrap="square" lIns="121900" tIns="121900" rIns="121900" bIns="121900" anchor="t" anchorCtr="0">
            <a:noAutofit/>
          </a:bodyPr>
          <a:lstStyle/>
          <a:p>
            <a:pPr lvl="0" hangingPunct="0"/>
            <a:r>
              <a:rPr lang="en-US" b="1" i="1" dirty="0"/>
              <a:t>SM Risk Assessment with Optimal Risk Management Solutions in Tables A1–</a:t>
            </a:r>
            <a:r>
              <a:rPr lang="en-US" b="1" i="1" dirty="0" err="1"/>
              <a:t>A14</a:t>
            </a:r>
            <a:r>
              <a:rPr lang="en-US" b="1" i="1" dirty="0"/>
              <a:t> and Figs. </a:t>
            </a:r>
            <a:r>
              <a:rPr lang="en-US" b="1" i="1" dirty="0" err="1"/>
              <a:t>A4</a:t>
            </a:r>
            <a:r>
              <a:rPr lang="en-US" b="1" i="1" dirty="0"/>
              <a:t>–</a:t>
            </a:r>
            <a:r>
              <a:rPr lang="en-US" b="1" i="1" dirty="0" err="1"/>
              <a:t>A15</a:t>
            </a:r>
            <a:endParaRPr lang="en-US" b="1" i="1" dirty="0"/>
          </a:p>
          <a:p>
            <a:pPr lvl="0" hangingPunct="0"/>
            <a:endParaRPr lang="en-US" b="1" i="1" dirty="0"/>
          </a:p>
          <a:p>
            <a:pPr algn="just" hangingPunct="0"/>
            <a:r>
              <a:rPr lang="en-US" sz="1600" dirty="0"/>
              <a:t>     </a:t>
            </a:r>
            <a:r>
              <a:rPr lang="en-US" sz="2400" dirty="0"/>
              <a:t>The Common Vulnerabilities and Exposures (CVE) system provides a reference method for publicly known </a:t>
            </a:r>
            <a:r>
              <a:rPr lang="en-US" sz="2400" dirty="0">
                <a:hlinkClick r:id="rId3" tooltip="Information security"/>
              </a:rPr>
              <a:t>information security</a:t>
            </a:r>
            <a:r>
              <a:rPr lang="en-US" sz="2400" dirty="0"/>
              <a:t> </a:t>
            </a:r>
            <a:r>
              <a:rPr lang="en-US" sz="2400" dirty="0">
                <a:hlinkClick r:id="rId4" tooltip="Vulnerability (computing)"/>
              </a:rPr>
              <a:t>vulnerabilities</a:t>
            </a:r>
            <a:r>
              <a:rPr lang="en-US" sz="2400" dirty="0"/>
              <a:t> and exposures or threats  [27–30]. </a:t>
            </a:r>
            <a:r>
              <a:rPr lang="en-US" sz="2400" dirty="0">
                <a:hlinkClick r:id="rId5" tooltip="MITRE Corporation"/>
              </a:rPr>
              <a:t>MITRE Corporation</a:t>
            </a:r>
            <a:r>
              <a:rPr lang="en-US" sz="2400" dirty="0"/>
              <a:t> maintains the system, with funding from the </a:t>
            </a:r>
            <a:r>
              <a:rPr lang="en-US" sz="2400" dirty="0">
                <a:hlinkClick r:id="rId6" tooltip="National Cyber Security Division"/>
              </a:rPr>
              <a:t>National Cyber Security Division</a:t>
            </a:r>
            <a:r>
              <a:rPr lang="en-US" sz="2400" dirty="0"/>
              <a:t> of the </a:t>
            </a:r>
            <a:r>
              <a:rPr lang="en-US" sz="2400" dirty="0">
                <a:hlinkClick r:id="rId7" tooltip="United States Department of Homeland Security"/>
              </a:rPr>
              <a:t>United States Department of Homeland Security</a:t>
            </a:r>
            <a:r>
              <a:rPr lang="en-US" sz="2400" dirty="0"/>
              <a:t>. CVE is used by the </a:t>
            </a:r>
            <a:r>
              <a:rPr lang="en-US" sz="2400" dirty="0">
                <a:hlinkClick r:id="rId8" tooltip="Security Content Automation Protocol"/>
              </a:rPr>
              <a:t>Security Content Automation Protocol (</a:t>
            </a:r>
            <a:r>
              <a:rPr lang="en-US" sz="2400" dirty="0" err="1">
                <a:hlinkClick r:id="rId8" tooltip="Security Content Automation Protocol"/>
              </a:rPr>
              <a:t>SCAP</a:t>
            </a:r>
            <a:r>
              <a:rPr lang="en-US" sz="2400" dirty="0">
                <a:hlinkClick r:id="rId8" tooltip="Security Content Automation Protocol"/>
              </a:rPr>
              <a:t>), and CVE Identifiers (IDs) are listed on Content Automation Protocol</a:t>
            </a:r>
            <a:r>
              <a:rPr lang="en-US" sz="2400" dirty="0"/>
              <a:t>, listed on MITRE’s system as well as the U.S. </a:t>
            </a:r>
            <a:r>
              <a:rPr lang="en-US" sz="2400" dirty="0">
                <a:hlinkClick r:id="rId9" tooltip="National Vulnerability Database"/>
              </a:rPr>
              <a:t>National Vulnerability Database</a:t>
            </a:r>
            <a:r>
              <a:rPr lang="en-US" sz="2400" dirty="0"/>
              <a:t>. Moreover, CVE provides an easy-to-use web interface for the vulnerability data. One can browse for vendors, products, and versions and view CVE entries, and vulnerabilities related to descriptive attributes as illustrated in Figs. A1–</a:t>
            </a:r>
            <a:r>
              <a:rPr lang="en-US" sz="2400" dirty="0" err="1"/>
              <a:t>A3</a:t>
            </a:r>
            <a:r>
              <a:rPr lang="en-US" sz="2400" dirty="0"/>
              <a:t>. </a:t>
            </a:r>
          </a:p>
        </p:txBody>
      </p:sp>
    </p:spTree>
    <p:extLst>
      <p:ext uri="{BB962C8B-B14F-4D97-AF65-F5344CB8AC3E}">
        <p14:creationId xmlns:p14="http://schemas.microsoft.com/office/powerpoint/2010/main" val="8349460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1320D65A-92C0-3B39-A93A-973CB6A88CEC}"/>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A4E13565-6E67-6A35-DAEE-B05D19391BFE}"/>
              </a:ext>
            </a:extLst>
          </p:cNvPr>
          <p:cNvSpPr txBox="1">
            <a:spLocks noGrp="1"/>
          </p:cNvSpPr>
          <p:nvPr>
            <p:ph type="title"/>
          </p:nvPr>
        </p:nvSpPr>
        <p:spPr>
          <a:xfrm>
            <a:off x="941912" y="566207"/>
            <a:ext cx="10748665" cy="816333"/>
          </a:xfrm>
          <a:prstGeom prst="rect">
            <a:avLst/>
          </a:prstGeom>
        </p:spPr>
        <p:txBody>
          <a:bodyPr spcFirstLastPara="1" wrap="square" lIns="121900" tIns="121900" rIns="121900" bIns="121900" anchor="t" anchorCtr="0">
            <a:noAutofit/>
          </a:bodyPr>
          <a:lstStyle/>
          <a:p>
            <a:r>
              <a:rPr lang="en-US" sz="2400" cap="small" dirty="0">
                <a:highlight>
                  <a:srgbClr val="FFFF00"/>
                </a:highlight>
              </a:rPr>
              <a:t>EK  </a:t>
            </a:r>
            <a:r>
              <a:rPr lang="en-US" sz="2800" cap="small" dirty="0">
                <a:highlight>
                  <a:srgbClr val="FFFF00"/>
                </a:highlight>
              </a:rPr>
              <a:t>a</a:t>
            </a:r>
            <a:r>
              <a:rPr lang="en-US" sz="2400" cap="small" dirty="0">
                <a:highlight>
                  <a:srgbClr val="FFFF00"/>
                </a:highlight>
              </a:rPr>
              <a:t> (1)</a:t>
            </a:r>
            <a:br>
              <a:rPr lang="en-US" sz="2400" cap="small" dirty="0"/>
            </a:br>
            <a:endParaRPr lang="en-US" sz="2400" dirty="0"/>
          </a:p>
        </p:txBody>
      </p:sp>
      <p:sp>
        <p:nvSpPr>
          <p:cNvPr id="12" name="Google Shape;284;p40">
            <a:extLst>
              <a:ext uri="{FF2B5EF4-FFF2-40B4-BE49-F238E27FC236}">
                <a16:creationId xmlns:a16="http://schemas.microsoft.com/office/drawing/2014/main" id="{A2C0F7B2-71AE-861C-6B15-28F04F7E6AA6}"/>
              </a:ext>
            </a:extLst>
          </p:cNvPr>
          <p:cNvSpPr txBox="1">
            <a:spLocks noGrp="1"/>
          </p:cNvSpPr>
          <p:nvPr>
            <p:ph type="subTitle" idx="1"/>
          </p:nvPr>
        </p:nvSpPr>
        <p:spPr>
          <a:xfrm>
            <a:off x="304800" y="1623317"/>
            <a:ext cx="11887200" cy="5573896"/>
          </a:xfrm>
          <a:prstGeom prst="rect">
            <a:avLst/>
          </a:prstGeom>
        </p:spPr>
        <p:txBody>
          <a:bodyPr spcFirstLastPara="1" wrap="square" lIns="121900" tIns="121900" rIns="121900" bIns="121900" anchor="t" anchorCtr="0">
            <a:noAutofit/>
          </a:bodyPr>
          <a:lstStyle/>
          <a:p>
            <a:r>
              <a:rPr lang="en-US" b="1" dirty="0"/>
              <a:t>ÇİZELGE A1-</a:t>
            </a:r>
            <a:r>
              <a:rPr lang="en-US" b="1" dirty="0" err="1"/>
              <a:t>A14</a:t>
            </a:r>
            <a:r>
              <a:rPr lang="en-US" b="1" dirty="0"/>
              <a:t> </a:t>
            </a:r>
            <a:r>
              <a:rPr lang="en-US" b="1" dirty="0" err="1"/>
              <a:t>ve</a:t>
            </a:r>
            <a:r>
              <a:rPr lang="en-US" b="1" dirty="0"/>
              <a:t> </a:t>
            </a:r>
            <a:r>
              <a:rPr lang="en-US" b="1" dirty="0" err="1"/>
              <a:t>Şekİl</a:t>
            </a:r>
            <a:r>
              <a:rPr lang="en-US" b="1" dirty="0"/>
              <a:t> </a:t>
            </a:r>
            <a:r>
              <a:rPr lang="en-US" b="1" dirty="0" err="1"/>
              <a:t>A4-A15</a:t>
            </a:r>
            <a:r>
              <a:rPr lang="en-US" b="1" dirty="0"/>
              <a:t> </a:t>
            </a:r>
            <a:r>
              <a:rPr lang="en-US" b="1" dirty="0" err="1"/>
              <a:t>Optİmal</a:t>
            </a:r>
            <a:r>
              <a:rPr lang="en-US" b="1" dirty="0"/>
              <a:t> </a:t>
            </a:r>
            <a:r>
              <a:rPr lang="en-US" b="1" dirty="0" err="1"/>
              <a:t>Rİsk</a:t>
            </a:r>
            <a:r>
              <a:rPr lang="en-US" b="1" dirty="0"/>
              <a:t> </a:t>
            </a:r>
            <a:r>
              <a:rPr lang="en-US" b="1" dirty="0" err="1"/>
              <a:t>Yönetİmİ</a:t>
            </a:r>
            <a:r>
              <a:rPr lang="en-US" b="1" dirty="0"/>
              <a:t> </a:t>
            </a:r>
            <a:r>
              <a:rPr lang="en-US" b="1" dirty="0" err="1"/>
              <a:t>Çözümler</a:t>
            </a:r>
            <a:r>
              <a:rPr lang="tr-TR" b="1" dirty="0"/>
              <a:t>i</a:t>
            </a:r>
            <a:r>
              <a:rPr lang="en-US" b="1" dirty="0"/>
              <a:t> İle SM </a:t>
            </a:r>
            <a:r>
              <a:rPr lang="en-US" b="1" dirty="0" err="1"/>
              <a:t>Rİsk</a:t>
            </a:r>
            <a:r>
              <a:rPr lang="en-US" b="1" dirty="0"/>
              <a:t> </a:t>
            </a:r>
            <a:r>
              <a:rPr lang="en-US" b="1" dirty="0" err="1"/>
              <a:t>Değerlendİrmesİ</a:t>
            </a:r>
            <a:r>
              <a:rPr lang="en-US" b="1" dirty="0"/>
              <a:t> </a:t>
            </a:r>
            <a:endParaRPr lang="en-US" dirty="0"/>
          </a:p>
          <a:p>
            <a:pPr lvl="0" hangingPunct="0"/>
            <a:endParaRPr lang="en-US" b="1" i="1" dirty="0"/>
          </a:p>
          <a:p>
            <a:pPr algn="just"/>
            <a:r>
              <a:rPr lang="en-US" dirty="0" err="1"/>
              <a:t>Ortak</a:t>
            </a:r>
            <a:r>
              <a:rPr lang="en-US" dirty="0"/>
              <a:t> </a:t>
            </a:r>
            <a:r>
              <a:rPr lang="en-US" dirty="0" err="1"/>
              <a:t>Güvenlik</a:t>
            </a:r>
            <a:r>
              <a:rPr lang="en-US" dirty="0"/>
              <a:t> </a:t>
            </a:r>
            <a:r>
              <a:rPr lang="en-US" dirty="0" err="1"/>
              <a:t>Açıkları</a:t>
            </a:r>
            <a:r>
              <a:rPr lang="en-US" dirty="0"/>
              <a:t> </a:t>
            </a:r>
            <a:r>
              <a:rPr lang="en-US" dirty="0" err="1"/>
              <a:t>ve</a:t>
            </a:r>
            <a:r>
              <a:rPr lang="en-US" dirty="0"/>
              <a:t> </a:t>
            </a:r>
            <a:r>
              <a:rPr lang="en-US" dirty="0" err="1"/>
              <a:t>Tetiklemeler</a:t>
            </a:r>
            <a:r>
              <a:rPr lang="en-US" dirty="0"/>
              <a:t> (CVE) </a:t>
            </a:r>
            <a:r>
              <a:rPr lang="en-US" dirty="0" err="1"/>
              <a:t>sistemi</a:t>
            </a:r>
            <a:r>
              <a:rPr lang="en-US" dirty="0"/>
              <a:t>, </a:t>
            </a:r>
            <a:r>
              <a:rPr lang="en-US" dirty="0" err="1"/>
              <a:t>genel</a:t>
            </a:r>
            <a:r>
              <a:rPr lang="en-US" dirty="0"/>
              <a:t> </a:t>
            </a:r>
            <a:r>
              <a:rPr lang="en-US" dirty="0" err="1"/>
              <a:t>olarak</a:t>
            </a:r>
            <a:r>
              <a:rPr lang="en-US" dirty="0"/>
              <a:t> </a:t>
            </a:r>
            <a:r>
              <a:rPr lang="en-US" dirty="0" err="1"/>
              <a:t>bilinen</a:t>
            </a:r>
            <a:r>
              <a:rPr lang="en-US" dirty="0"/>
              <a:t> </a:t>
            </a:r>
            <a:r>
              <a:rPr lang="en-US" dirty="0" err="1"/>
              <a:t>bilgi</a:t>
            </a:r>
            <a:r>
              <a:rPr lang="en-US" dirty="0"/>
              <a:t> </a:t>
            </a:r>
            <a:r>
              <a:rPr lang="en-US" dirty="0" err="1"/>
              <a:t>güvenliği</a:t>
            </a:r>
            <a:r>
              <a:rPr lang="en-US" dirty="0"/>
              <a:t> </a:t>
            </a:r>
            <a:r>
              <a:rPr lang="en-US" dirty="0" err="1"/>
              <a:t>açıkları</a:t>
            </a:r>
            <a:r>
              <a:rPr lang="en-US" dirty="0"/>
              <a:t> </a:t>
            </a:r>
            <a:r>
              <a:rPr lang="en-US" dirty="0" err="1"/>
              <a:t>ve</a:t>
            </a:r>
            <a:r>
              <a:rPr lang="en-US" dirty="0"/>
              <a:t> </a:t>
            </a:r>
            <a:r>
              <a:rPr lang="en-US" dirty="0" err="1"/>
              <a:t>tetikleyicileri</a:t>
            </a:r>
            <a:r>
              <a:rPr lang="en-US" dirty="0"/>
              <a:t> </a:t>
            </a:r>
            <a:r>
              <a:rPr lang="en-US" dirty="0" err="1"/>
              <a:t>ya</a:t>
            </a:r>
            <a:r>
              <a:rPr lang="en-US" dirty="0"/>
              <a:t> da </a:t>
            </a:r>
            <a:r>
              <a:rPr lang="en-US" dirty="0" err="1"/>
              <a:t>gözdağları</a:t>
            </a:r>
            <a:r>
              <a:rPr lang="en-US" dirty="0"/>
              <a:t> için </a:t>
            </a:r>
            <a:r>
              <a:rPr lang="en-US" dirty="0" err="1"/>
              <a:t>bir</a:t>
            </a:r>
            <a:r>
              <a:rPr lang="en-US" dirty="0"/>
              <a:t> </a:t>
            </a:r>
            <a:r>
              <a:rPr lang="en-US" dirty="0" err="1"/>
              <a:t>referans</a:t>
            </a:r>
            <a:r>
              <a:rPr lang="en-US" dirty="0"/>
              <a:t> </a:t>
            </a:r>
            <a:r>
              <a:rPr lang="en-US" dirty="0" err="1"/>
              <a:t>yöntemi</a:t>
            </a:r>
            <a:r>
              <a:rPr lang="en-US" dirty="0"/>
              <a:t> </a:t>
            </a:r>
            <a:r>
              <a:rPr lang="en-US" dirty="0" err="1"/>
              <a:t>sağlar</a:t>
            </a:r>
            <a:r>
              <a:rPr lang="en-US" dirty="0"/>
              <a:t> [27-30]. MITRE </a:t>
            </a:r>
            <a:r>
              <a:rPr lang="en-US" dirty="0" err="1"/>
              <a:t>Kurumu</a:t>
            </a:r>
            <a:r>
              <a:rPr lang="en-US" dirty="0"/>
              <a:t>, Amerika </a:t>
            </a:r>
            <a:r>
              <a:rPr lang="en-US" dirty="0" err="1"/>
              <a:t>Birleşik</a:t>
            </a:r>
            <a:r>
              <a:rPr lang="en-US" dirty="0"/>
              <a:t> </a:t>
            </a:r>
            <a:r>
              <a:rPr lang="en-US" dirty="0" err="1"/>
              <a:t>Devletleri</a:t>
            </a:r>
            <a:r>
              <a:rPr lang="en-US" dirty="0"/>
              <a:t> </a:t>
            </a:r>
            <a:r>
              <a:rPr lang="en-US" dirty="0" err="1"/>
              <a:t>İçişleri</a:t>
            </a:r>
            <a:r>
              <a:rPr lang="en-US" dirty="0"/>
              <a:t> </a:t>
            </a:r>
            <a:r>
              <a:rPr lang="en-US" dirty="0" err="1"/>
              <a:t>Güvenlik</a:t>
            </a:r>
            <a:r>
              <a:rPr lang="en-US" dirty="0"/>
              <a:t> </a:t>
            </a:r>
            <a:r>
              <a:rPr lang="en-US" dirty="0" err="1"/>
              <a:t>Bakanlığı’nın</a:t>
            </a:r>
            <a:r>
              <a:rPr lang="en-US" dirty="0"/>
              <a:t> </a:t>
            </a:r>
            <a:r>
              <a:rPr lang="en-US" dirty="0" err="1"/>
              <a:t>Ulusal</a:t>
            </a:r>
            <a:r>
              <a:rPr lang="en-US" dirty="0"/>
              <a:t> Siber </a:t>
            </a:r>
            <a:r>
              <a:rPr lang="en-US" dirty="0" err="1"/>
              <a:t>Güvenlik</a:t>
            </a:r>
            <a:r>
              <a:rPr lang="en-US" dirty="0"/>
              <a:t> </a:t>
            </a:r>
            <a:r>
              <a:rPr lang="en-US" dirty="0" err="1"/>
              <a:t>Bölümü'nden</a:t>
            </a:r>
            <a:r>
              <a:rPr lang="en-US" dirty="0"/>
              <a:t> </a:t>
            </a:r>
            <a:r>
              <a:rPr lang="en-US" dirty="0" err="1"/>
              <a:t>fon</a:t>
            </a:r>
            <a:r>
              <a:rPr lang="en-US" dirty="0"/>
              <a:t> </a:t>
            </a:r>
            <a:r>
              <a:rPr lang="en-US" dirty="0" err="1"/>
              <a:t>alarak</a:t>
            </a:r>
            <a:r>
              <a:rPr lang="en-US" dirty="0"/>
              <a:t> </a:t>
            </a:r>
            <a:r>
              <a:rPr lang="en-US" dirty="0" err="1"/>
              <a:t>sistemi</a:t>
            </a:r>
            <a:r>
              <a:rPr lang="en-US" dirty="0"/>
              <a:t> </a:t>
            </a:r>
            <a:r>
              <a:rPr lang="en-US" dirty="0" err="1"/>
              <a:t>sürdürmektedir</a:t>
            </a:r>
            <a:r>
              <a:rPr lang="en-US" dirty="0"/>
              <a:t>. CVE, </a:t>
            </a:r>
            <a:r>
              <a:rPr lang="en-US" dirty="0" err="1"/>
              <a:t>Güvenlik</a:t>
            </a:r>
            <a:r>
              <a:rPr lang="en-US" dirty="0"/>
              <a:t> </a:t>
            </a:r>
            <a:r>
              <a:rPr lang="en-US" dirty="0" err="1"/>
              <a:t>İçerikli</a:t>
            </a:r>
            <a:r>
              <a:rPr lang="en-US" dirty="0"/>
              <a:t> </a:t>
            </a:r>
            <a:r>
              <a:rPr lang="en-US" dirty="0" err="1"/>
              <a:t>Otomasyon</a:t>
            </a:r>
            <a:r>
              <a:rPr lang="en-US" dirty="0"/>
              <a:t> </a:t>
            </a:r>
            <a:r>
              <a:rPr lang="en-US" dirty="0" err="1"/>
              <a:t>Protokolü</a:t>
            </a:r>
            <a:r>
              <a:rPr lang="en-US" dirty="0"/>
              <a:t> (</a:t>
            </a:r>
            <a:r>
              <a:rPr lang="en-US" dirty="0" err="1"/>
              <a:t>SCAP</a:t>
            </a:r>
            <a:r>
              <a:rPr lang="en-US" dirty="0"/>
              <a:t>) </a:t>
            </a:r>
            <a:r>
              <a:rPr lang="en-US" dirty="0" err="1"/>
              <a:t>tarafından</a:t>
            </a:r>
            <a:r>
              <a:rPr lang="en-US" dirty="0"/>
              <a:t> </a:t>
            </a:r>
            <a:r>
              <a:rPr lang="en-US" dirty="0" err="1"/>
              <a:t>kullanılır</a:t>
            </a:r>
            <a:r>
              <a:rPr lang="en-US" dirty="0"/>
              <a:t>. CVE </a:t>
            </a:r>
            <a:r>
              <a:rPr lang="en-US" dirty="0" err="1"/>
              <a:t>Tanımlayıcıları</a:t>
            </a:r>
            <a:r>
              <a:rPr lang="en-US" dirty="0"/>
              <a:t> (</a:t>
            </a:r>
            <a:r>
              <a:rPr lang="en-US" dirty="0" err="1"/>
              <a:t>Kimlikleri</a:t>
            </a:r>
            <a:r>
              <a:rPr lang="en-US" dirty="0"/>
              <a:t>) </a:t>
            </a:r>
            <a:r>
              <a:rPr lang="en-US" dirty="0" err="1"/>
              <a:t>MITRE'nin</a:t>
            </a:r>
            <a:r>
              <a:rPr lang="en-US" dirty="0"/>
              <a:t> </a:t>
            </a:r>
            <a:r>
              <a:rPr lang="en-US" dirty="0" err="1"/>
              <a:t>sisteminde</a:t>
            </a:r>
            <a:r>
              <a:rPr lang="en-US" dirty="0"/>
              <a:t> </a:t>
            </a:r>
            <a:r>
              <a:rPr lang="en-US" dirty="0" err="1"/>
              <a:t>ve</a:t>
            </a:r>
            <a:r>
              <a:rPr lang="en-US" dirty="0"/>
              <a:t> ABD </a:t>
            </a:r>
            <a:r>
              <a:rPr lang="en-US" dirty="0" err="1"/>
              <a:t>Ulusal</a:t>
            </a:r>
            <a:r>
              <a:rPr lang="en-US" dirty="0"/>
              <a:t> </a:t>
            </a:r>
            <a:r>
              <a:rPr lang="en-US" dirty="0" err="1"/>
              <a:t>Güvenlik</a:t>
            </a:r>
            <a:r>
              <a:rPr lang="en-US" dirty="0"/>
              <a:t> </a:t>
            </a:r>
            <a:r>
              <a:rPr lang="en-US" dirty="0" err="1"/>
              <a:t>Açığı</a:t>
            </a:r>
            <a:r>
              <a:rPr lang="en-US" dirty="0"/>
              <a:t> </a:t>
            </a:r>
            <a:r>
              <a:rPr lang="en-US" dirty="0" err="1"/>
              <a:t>Veritabanı'nda</a:t>
            </a:r>
            <a:r>
              <a:rPr lang="en-US" dirty="0"/>
              <a:t> </a:t>
            </a:r>
            <a:r>
              <a:rPr lang="en-US" dirty="0" err="1"/>
              <a:t>listelenir</a:t>
            </a:r>
            <a:r>
              <a:rPr lang="en-US" dirty="0"/>
              <a:t>. Ayrıca CVE, </a:t>
            </a:r>
            <a:r>
              <a:rPr lang="en-US" dirty="0" err="1"/>
              <a:t>güvenlik</a:t>
            </a:r>
            <a:r>
              <a:rPr lang="en-US" dirty="0"/>
              <a:t> </a:t>
            </a:r>
            <a:r>
              <a:rPr lang="en-US" dirty="0" err="1"/>
              <a:t>açığı</a:t>
            </a:r>
            <a:r>
              <a:rPr lang="en-US" dirty="0"/>
              <a:t> </a:t>
            </a:r>
            <a:r>
              <a:rPr lang="en-US" dirty="0" err="1"/>
              <a:t>verileri</a:t>
            </a:r>
            <a:r>
              <a:rPr lang="en-US" dirty="0"/>
              <a:t> için </a:t>
            </a:r>
            <a:r>
              <a:rPr lang="en-US" dirty="0" err="1"/>
              <a:t>kullanımı</a:t>
            </a:r>
            <a:r>
              <a:rPr lang="en-US" dirty="0"/>
              <a:t> </a:t>
            </a:r>
            <a:r>
              <a:rPr lang="en-US" dirty="0" err="1"/>
              <a:t>kolay</a:t>
            </a:r>
            <a:r>
              <a:rPr lang="en-US" dirty="0"/>
              <a:t> </a:t>
            </a:r>
            <a:r>
              <a:rPr lang="en-US" dirty="0" err="1"/>
              <a:t>bir</a:t>
            </a:r>
            <a:r>
              <a:rPr lang="en-US" dirty="0"/>
              <a:t> web </a:t>
            </a:r>
            <a:r>
              <a:rPr lang="en-US" dirty="0" err="1"/>
              <a:t>arayüzü</a:t>
            </a:r>
            <a:r>
              <a:rPr lang="en-US" dirty="0"/>
              <a:t> </a:t>
            </a:r>
            <a:r>
              <a:rPr lang="en-US" dirty="0" err="1"/>
              <a:t>sağlar</a:t>
            </a:r>
            <a:r>
              <a:rPr lang="en-US" dirty="0"/>
              <a:t>. </a:t>
            </a:r>
            <a:r>
              <a:rPr lang="en-US" dirty="0" err="1"/>
              <a:t>Satıcılara</a:t>
            </a:r>
            <a:r>
              <a:rPr lang="en-US" dirty="0"/>
              <a:t>, </a:t>
            </a:r>
            <a:r>
              <a:rPr lang="en-US" dirty="0" err="1"/>
              <a:t>ürünlere</a:t>
            </a:r>
            <a:r>
              <a:rPr lang="en-US" dirty="0"/>
              <a:t> </a:t>
            </a:r>
            <a:r>
              <a:rPr lang="en-US" dirty="0" err="1"/>
              <a:t>ve</a:t>
            </a:r>
            <a:r>
              <a:rPr lang="en-US" dirty="0"/>
              <a:t> </a:t>
            </a:r>
            <a:r>
              <a:rPr lang="en-US" dirty="0" err="1"/>
              <a:t>sürümlere</a:t>
            </a:r>
            <a:r>
              <a:rPr lang="en-US" dirty="0"/>
              <a:t> </a:t>
            </a:r>
            <a:r>
              <a:rPr lang="en-US" dirty="0" err="1"/>
              <a:t>göz</a:t>
            </a:r>
            <a:r>
              <a:rPr lang="en-US" dirty="0"/>
              <a:t> </a:t>
            </a:r>
            <a:r>
              <a:rPr lang="en-US" dirty="0" err="1"/>
              <a:t>atılabilir</a:t>
            </a:r>
            <a:r>
              <a:rPr lang="en-US" dirty="0"/>
              <a:t>. CVE </a:t>
            </a:r>
            <a:r>
              <a:rPr lang="en-US" dirty="0" err="1"/>
              <a:t>girişlerini</a:t>
            </a:r>
            <a:r>
              <a:rPr lang="en-US" dirty="0"/>
              <a:t> </a:t>
            </a:r>
            <a:r>
              <a:rPr lang="en-US" dirty="0" err="1"/>
              <a:t>ve</a:t>
            </a:r>
            <a:r>
              <a:rPr lang="en-US" dirty="0"/>
              <a:t> </a:t>
            </a:r>
            <a:r>
              <a:rPr lang="en-US" dirty="0" err="1"/>
              <a:t>açıklayıcı</a:t>
            </a:r>
            <a:r>
              <a:rPr lang="en-US" dirty="0"/>
              <a:t> </a:t>
            </a:r>
            <a:r>
              <a:rPr lang="en-US" dirty="0" err="1"/>
              <a:t>niteliklerle</a:t>
            </a:r>
            <a:r>
              <a:rPr lang="en-US" dirty="0"/>
              <a:t> </a:t>
            </a:r>
            <a:r>
              <a:rPr lang="en-US" dirty="0" err="1"/>
              <a:t>ilgili</a:t>
            </a:r>
            <a:r>
              <a:rPr lang="en-US" dirty="0"/>
              <a:t> </a:t>
            </a:r>
            <a:r>
              <a:rPr lang="en-US" dirty="0" err="1"/>
              <a:t>güvenlik</a:t>
            </a:r>
            <a:r>
              <a:rPr lang="en-US" dirty="0"/>
              <a:t> </a:t>
            </a:r>
            <a:r>
              <a:rPr lang="en-US" dirty="0" err="1"/>
              <a:t>açıklarını</a:t>
            </a:r>
            <a:r>
              <a:rPr lang="en-US" dirty="0"/>
              <a:t> </a:t>
            </a:r>
            <a:r>
              <a:rPr lang="en-US" dirty="0" err="1"/>
              <a:t>Şekil</a:t>
            </a:r>
            <a:r>
              <a:rPr lang="en-US" dirty="0"/>
              <a:t> A1–</a:t>
            </a:r>
            <a:r>
              <a:rPr lang="en-US" dirty="0" err="1"/>
              <a:t>A3’te</a:t>
            </a:r>
            <a:r>
              <a:rPr lang="en-US" dirty="0"/>
              <a:t> </a:t>
            </a:r>
            <a:r>
              <a:rPr lang="en-US" dirty="0" err="1"/>
              <a:t>gösterildiği</a:t>
            </a:r>
            <a:r>
              <a:rPr lang="en-US" dirty="0"/>
              <a:t> </a:t>
            </a:r>
            <a:r>
              <a:rPr lang="en-US" dirty="0" err="1"/>
              <a:t>gibi</a:t>
            </a:r>
            <a:r>
              <a:rPr lang="en-US" dirty="0"/>
              <a:t> </a:t>
            </a:r>
            <a:r>
              <a:rPr lang="en-US" dirty="0" err="1"/>
              <a:t>görüntüleyebilirsiniz</a:t>
            </a:r>
            <a:r>
              <a:rPr lang="en-US" dirty="0"/>
              <a:t>.</a:t>
            </a:r>
          </a:p>
          <a:p>
            <a:r>
              <a:rPr lang="en-US" dirty="0"/>
              <a:t> </a:t>
            </a:r>
          </a:p>
        </p:txBody>
      </p:sp>
    </p:spTree>
    <p:extLst>
      <p:ext uri="{BB962C8B-B14F-4D97-AF65-F5344CB8AC3E}">
        <p14:creationId xmlns:p14="http://schemas.microsoft.com/office/powerpoint/2010/main" val="14544957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D86ED3B-159A-DF92-B130-74D6338C2F78}"/>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7D387426-8C4B-A57C-A760-D54591C653E2}"/>
              </a:ext>
            </a:extLst>
          </p:cNvPr>
          <p:cNvSpPr txBox="1">
            <a:spLocks noGrp="1"/>
          </p:cNvSpPr>
          <p:nvPr>
            <p:ph type="title"/>
          </p:nvPr>
        </p:nvSpPr>
        <p:spPr>
          <a:xfrm>
            <a:off x="261424" y="593367"/>
            <a:ext cx="11438207" cy="628851"/>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APPENDIX  A (2)</a:t>
            </a:r>
          </a:p>
        </p:txBody>
      </p:sp>
      <p:sp>
        <p:nvSpPr>
          <p:cNvPr id="12" name="Google Shape;284;p40">
            <a:extLst>
              <a:ext uri="{FF2B5EF4-FFF2-40B4-BE49-F238E27FC236}">
                <a16:creationId xmlns:a16="http://schemas.microsoft.com/office/drawing/2014/main" id="{3C54553B-BF8E-3319-74E9-B865A640EA88}"/>
              </a:ext>
            </a:extLst>
          </p:cNvPr>
          <p:cNvSpPr txBox="1">
            <a:spLocks noGrp="1"/>
          </p:cNvSpPr>
          <p:nvPr>
            <p:ph type="subTitle" idx="1"/>
          </p:nvPr>
        </p:nvSpPr>
        <p:spPr>
          <a:xfrm>
            <a:off x="261424" y="1222218"/>
            <a:ext cx="11669151" cy="5250715"/>
          </a:xfrm>
          <a:prstGeom prst="rect">
            <a:avLst/>
          </a:prstGeom>
        </p:spPr>
        <p:txBody>
          <a:bodyPr spcFirstLastPara="1" wrap="square" lIns="121900" tIns="121900" rIns="121900" bIns="121900" anchor="t" anchorCtr="0">
            <a:noAutofit/>
          </a:bodyPr>
          <a:lstStyle/>
          <a:p>
            <a:pPr algn="just" hangingPunct="0"/>
            <a:r>
              <a:rPr lang="en-US" dirty="0"/>
              <a:t>Fig. A1. Products and statistics screenshot for vulnerability count and severity levels (USG source </a:t>
            </a:r>
            <a:r>
              <a:rPr lang="en-US" dirty="0">
                <a:hlinkClick r:id="rId3"/>
              </a:rPr>
              <a:t>https://</a:t>
            </a:r>
            <a:r>
              <a:rPr lang="en-US" dirty="0" err="1">
                <a:hlinkClick r:id="rId3"/>
              </a:rPr>
              <a:t>nvd.nist.gov</a:t>
            </a:r>
            <a:r>
              <a:rPr lang="en-US" dirty="0">
                <a:hlinkClick r:id="rId3"/>
              </a:rPr>
              <a:t>/</a:t>
            </a:r>
            <a:r>
              <a:rPr lang="en-US" dirty="0" err="1">
                <a:hlinkClick r:id="rId3"/>
              </a:rPr>
              <a:t>cvss.cfm?calculator&amp;version</a:t>
            </a:r>
            <a:r>
              <a:rPr lang="en-US" dirty="0">
                <a:hlinkClick r:id="rId3"/>
              </a:rPr>
              <a:t>=2</a:t>
            </a:r>
            <a:r>
              <a:rPr lang="en-US" dirty="0"/>
              <a:t>).</a:t>
            </a:r>
          </a:p>
          <a:p>
            <a:pPr algn="just" hangingPunct="0"/>
            <a:endParaRPr lang="en-US" sz="2000" dirty="0">
              <a:latin typeface="Mongolian Baiti" panose="03000500000000000000" pitchFamily="66" charset="0"/>
              <a:cs typeface="Mongolian Baiti" panose="03000500000000000000" pitchFamily="66" charset="0"/>
            </a:endParaRPr>
          </a:p>
        </p:txBody>
      </p:sp>
      <p:pic>
        <p:nvPicPr>
          <p:cNvPr id="3" name="Picture 2" descr="图形用户界面, 应用程序, 表格&#10;&#10;描述已自动生成">
            <a:extLst>
              <a:ext uri="{FF2B5EF4-FFF2-40B4-BE49-F238E27FC236}">
                <a16:creationId xmlns:a16="http://schemas.microsoft.com/office/drawing/2014/main" id="{64986A90-A8FD-F267-9DBE-F8FEDD3BD6D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r="917" b="866"/>
          <a:stretch/>
        </p:blipFill>
        <p:spPr bwMode="auto">
          <a:xfrm>
            <a:off x="384608" y="2172832"/>
            <a:ext cx="11253389" cy="43001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822503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4E0E4156-D6F9-AF74-42FC-9F836E723FE1}"/>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2C0A0D82-705F-2A35-1BCC-BBE95B609CFF}"/>
              </a:ext>
            </a:extLst>
          </p:cNvPr>
          <p:cNvSpPr txBox="1">
            <a:spLocks noGrp="1"/>
          </p:cNvSpPr>
          <p:nvPr>
            <p:ph type="title"/>
          </p:nvPr>
        </p:nvSpPr>
        <p:spPr>
          <a:xfrm>
            <a:off x="261424" y="593367"/>
            <a:ext cx="11438207" cy="628851"/>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EK  A (2)</a:t>
            </a:r>
          </a:p>
        </p:txBody>
      </p:sp>
      <p:sp>
        <p:nvSpPr>
          <p:cNvPr id="12" name="Google Shape;284;p40">
            <a:extLst>
              <a:ext uri="{FF2B5EF4-FFF2-40B4-BE49-F238E27FC236}">
                <a16:creationId xmlns:a16="http://schemas.microsoft.com/office/drawing/2014/main" id="{083B7A03-AEE6-E93D-2CC0-80A123FC6F38}"/>
              </a:ext>
            </a:extLst>
          </p:cNvPr>
          <p:cNvSpPr txBox="1">
            <a:spLocks noGrp="1"/>
          </p:cNvSpPr>
          <p:nvPr>
            <p:ph type="subTitle" idx="1"/>
          </p:nvPr>
        </p:nvSpPr>
        <p:spPr>
          <a:xfrm>
            <a:off x="261424" y="1222218"/>
            <a:ext cx="11669151" cy="5250715"/>
          </a:xfrm>
          <a:prstGeom prst="rect">
            <a:avLst/>
          </a:prstGeom>
        </p:spPr>
        <p:txBody>
          <a:bodyPr spcFirstLastPara="1" wrap="square" lIns="121900" tIns="121900" rIns="121900" bIns="121900" anchor="t" anchorCtr="0">
            <a:noAutofit/>
          </a:bodyPr>
          <a:lstStyle/>
          <a:p>
            <a:pPr algn="l" hangingPunct="0"/>
            <a:r>
              <a:rPr lang="fr-FR" b="1" dirty="0" err="1"/>
              <a:t>Şekil</a:t>
            </a:r>
            <a:r>
              <a:rPr lang="fr-FR" b="1" dirty="0"/>
              <a:t> </a:t>
            </a:r>
            <a:r>
              <a:rPr lang="fr-FR" b="1" dirty="0" err="1"/>
              <a:t>A1</a:t>
            </a:r>
            <a:r>
              <a:rPr lang="fr-FR" b="1" dirty="0"/>
              <a:t>. </a:t>
            </a:r>
            <a:r>
              <a:rPr lang="fr-FR" b="1" dirty="0" err="1"/>
              <a:t>Güvenlik</a:t>
            </a:r>
            <a:r>
              <a:rPr lang="fr-FR" b="1" dirty="0"/>
              <a:t> </a:t>
            </a:r>
            <a:r>
              <a:rPr lang="fr-FR" b="1" dirty="0" err="1"/>
              <a:t>açığı</a:t>
            </a:r>
            <a:r>
              <a:rPr lang="fr-FR" b="1" dirty="0"/>
              <a:t> </a:t>
            </a:r>
            <a:r>
              <a:rPr lang="fr-FR" b="1" dirty="0" err="1"/>
              <a:t>sayısı</a:t>
            </a:r>
            <a:r>
              <a:rPr lang="fr-FR" b="1" dirty="0"/>
              <a:t> </a:t>
            </a:r>
            <a:r>
              <a:rPr lang="fr-FR" b="1" dirty="0" err="1"/>
              <a:t>ve</a:t>
            </a:r>
            <a:r>
              <a:rPr lang="fr-FR" b="1" dirty="0"/>
              <a:t> </a:t>
            </a:r>
            <a:r>
              <a:rPr lang="fr-FR" b="1" dirty="0" err="1"/>
              <a:t>önem</a:t>
            </a:r>
            <a:r>
              <a:rPr lang="fr-FR" b="1" dirty="0"/>
              <a:t> </a:t>
            </a:r>
            <a:r>
              <a:rPr lang="fr-FR" b="1" dirty="0" err="1"/>
              <a:t>düzeyleri</a:t>
            </a:r>
            <a:r>
              <a:rPr lang="fr-FR" b="1" dirty="0"/>
              <a:t> </a:t>
            </a:r>
            <a:r>
              <a:rPr lang="fr-FR" b="1" dirty="0" err="1"/>
              <a:t>için</a:t>
            </a:r>
            <a:r>
              <a:rPr lang="fr-FR" b="1" dirty="0"/>
              <a:t> </a:t>
            </a:r>
            <a:r>
              <a:rPr lang="fr-FR" b="1" dirty="0" err="1"/>
              <a:t>ürünler</a:t>
            </a:r>
            <a:r>
              <a:rPr lang="fr-FR" b="1" dirty="0"/>
              <a:t> </a:t>
            </a:r>
            <a:r>
              <a:rPr lang="fr-FR" b="1" dirty="0" err="1"/>
              <a:t>ve</a:t>
            </a:r>
            <a:r>
              <a:rPr lang="fr-FR" b="1" dirty="0"/>
              <a:t> </a:t>
            </a:r>
            <a:r>
              <a:rPr lang="fr-FR" b="1" dirty="0" err="1"/>
              <a:t>istatistikler</a:t>
            </a:r>
            <a:r>
              <a:rPr lang="fr-FR" b="1" dirty="0"/>
              <a:t> </a:t>
            </a:r>
            <a:r>
              <a:rPr lang="fr-FR" b="1" dirty="0" err="1"/>
              <a:t>ekran</a:t>
            </a:r>
            <a:r>
              <a:rPr lang="fr-FR" b="1" dirty="0"/>
              <a:t> </a:t>
            </a:r>
            <a:r>
              <a:rPr lang="fr-FR" b="1" dirty="0" err="1"/>
              <a:t>görüntüsü</a:t>
            </a:r>
            <a:r>
              <a:rPr lang="fr-FR" b="1" dirty="0"/>
              <a:t> (</a:t>
            </a:r>
            <a:r>
              <a:rPr lang="fr-FR" b="1" dirty="0" err="1"/>
              <a:t>USG</a:t>
            </a:r>
            <a:r>
              <a:rPr lang="fr-FR" b="1" dirty="0"/>
              <a:t> </a:t>
            </a:r>
            <a:r>
              <a:rPr lang="fr-FR" b="1" dirty="0" err="1"/>
              <a:t>kaynağı</a:t>
            </a:r>
            <a:r>
              <a:rPr lang="fr-FR" b="1" dirty="0"/>
              <a:t> ) </a:t>
            </a:r>
            <a:r>
              <a:rPr lang="fr-FR" b="1" u="sng" dirty="0">
                <a:hlinkClick r:id="rId3"/>
              </a:rPr>
              <a:t>https://</a:t>
            </a:r>
            <a:r>
              <a:rPr lang="fr-FR" b="1" u="sng" dirty="0" err="1">
                <a:hlinkClick r:id="rId3"/>
              </a:rPr>
              <a:t>nvd.nist.gov</a:t>
            </a:r>
            <a:r>
              <a:rPr lang="fr-FR" b="1" u="sng" dirty="0">
                <a:hlinkClick r:id="rId3"/>
              </a:rPr>
              <a:t>/</a:t>
            </a:r>
            <a:r>
              <a:rPr lang="fr-FR" b="1" u="sng" dirty="0" err="1">
                <a:hlinkClick r:id="rId3"/>
              </a:rPr>
              <a:t>cvss.cfm?calculator&amp;version</a:t>
            </a:r>
            <a:r>
              <a:rPr lang="fr-FR" b="1" u="sng" dirty="0">
                <a:hlinkClick r:id="rId3"/>
              </a:rPr>
              <a:t>=2</a:t>
            </a:r>
            <a:r>
              <a:rPr lang="fr-FR" b="1" dirty="0"/>
              <a:t> </a:t>
            </a:r>
            <a:r>
              <a:rPr lang="fr-FR" b="1" u="sng" dirty="0">
                <a:hlinkClick r:id="rId3"/>
              </a:rPr>
              <a:t>https://</a:t>
            </a:r>
            <a:r>
              <a:rPr lang="fr-FR" b="1" u="sng" dirty="0" err="1">
                <a:hlinkClick r:id="rId3"/>
              </a:rPr>
              <a:t>nvd.nist.gov</a:t>
            </a:r>
            <a:r>
              <a:rPr lang="fr-FR" b="1" u="sng" dirty="0">
                <a:hlinkClick r:id="rId3"/>
              </a:rPr>
              <a:t>/</a:t>
            </a:r>
            <a:r>
              <a:rPr lang="fr-FR" b="1" u="sng" dirty="0" err="1">
                <a:hlinkClick r:id="rId3"/>
              </a:rPr>
              <a:t>cvss.cfm?calculator&amp;version</a:t>
            </a:r>
            <a:r>
              <a:rPr lang="fr-FR" b="1" u="sng" dirty="0">
                <a:hlinkClick r:id="rId3"/>
              </a:rPr>
              <a:t>=2</a:t>
            </a:r>
            <a:endParaRPr lang="en-US" dirty="0"/>
          </a:p>
          <a:p>
            <a:pPr algn="just" hangingPunct="0"/>
            <a:endParaRPr lang="en-US" sz="2000" dirty="0">
              <a:latin typeface="Mongolian Baiti" panose="03000500000000000000" pitchFamily="66" charset="0"/>
              <a:cs typeface="Mongolian Baiti" panose="03000500000000000000" pitchFamily="66" charset="0"/>
            </a:endParaRPr>
          </a:p>
        </p:txBody>
      </p:sp>
      <p:pic>
        <p:nvPicPr>
          <p:cNvPr id="3" name="Picture 2" descr="图形用户界面, 应用程序, 表格&#10;&#10;描述已自动生成">
            <a:extLst>
              <a:ext uri="{FF2B5EF4-FFF2-40B4-BE49-F238E27FC236}">
                <a16:creationId xmlns:a16="http://schemas.microsoft.com/office/drawing/2014/main" id="{766D849E-B3C4-6A92-4601-31E69EE427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r="917" b="866"/>
          <a:stretch/>
        </p:blipFill>
        <p:spPr bwMode="auto">
          <a:xfrm>
            <a:off x="384608" y="2172832"/>
            <a:ext cx="11253389" cy="430010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939618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304801"/>
            <a:ext cx="10445167" cy="589226"/>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APPENDIX  A (3)</a:t>
            </a:r>
          </a:p>
        </p:txBody>
      </p:sp>
      <p:sp>
        <p:nvSpPr>
          <p:cNvPr id="8" name="Metin kutusu 7">
            <a:extLst>
              <a:ext uri="{FF2B5EF4-FFF2-40B4-BE49-F238E27FC236}">
                <a16:creationId xmlns:a16="http://schemas.microsoft.com/office/drawing/2014/main" id="{ED26C1E5-C263-4439-AA75-F6B3CAB87724}"/>
              </a:ext>
            </a:extLst>
          </p:cNvPr>
          <p:cNvSpPr txBox="1"/>
          <p:nvPr/>
        </p:nvSpPr>
        <p:spPr>
          <a:xfrm>
            <a:off x="558139" y="5317642"/>
            <a:ext cx="10523304" cy="646331"/>
          </a:xfrm>
          <a:prstGeom prst="rect">
            <a:avLst/>
          </a:prstGeom>
          <a:noFill/>
        </p:spPr>
        <p:txBody>
          <a:bodyPr wrap="square">
            <a:spAutoFit/>
          </a:bodyPr>
          <a:lstStyle/>
          <a:p>
            <a:pPr algn="ctr"/>
            <a:r>
              <a:rPr lang="en-US" dirty="0"/>
              <a:t>Fig. </a:t>
            </a:r>
            <a:r>
              <a:rPr lang="en-US" dirty="0" err="1"/>
              <a:t>A2</a:t>
            </a:r>
            <a:r>
              <a:rPr lang="en-US" dirty="0"/>
              <a:t>. </a:t>
            </a:r>
            <a:r>
              <a:rPr lang="en-US" dirty="0" err="1"/>
              <a:t>NVD</a:t>
            </a:r>
            <a:r>
              <a:rPr lang="en-US" dirty="0"/>
              <a:t> /CVSS case of descriptive input (CIA triplet) to demo how CVSS version 2 calculator operates (USG source https://</a:t>
            </a:r>
            <a:r>
              <a:rPr lang="en-US" dirty="0" err="1"/>
              <a:t>nvd.nist.gov</a:t>
            </a:r>
            <a:r>
              <a:rPr lang="en-US" dirty="0"/>
              <a:t>/</a:t>
            </a:r>
            <a:r>
              <a:rPr lang="en-US" dirty="0" err="1"/>
              <a:t>cvss.cfm?calculator&amp;version</a:t>
            </a:r>
            <a:r>
              <a:rPr lang="en-US" dirty="0"/>
              <a:t>=2).</a:t>
            </a:r>
            <a:endParaRPr lang="tr-TR" dirty="0">
              <a:latin typeface="Mongolian Baiti" panose="03000500000000000000" pitchFamily="66" charset="0"/>
              <a:cs typeface="Mongolian Baiti" panose="03000500000000000000" pitchFamily="66" charset="0"/>
            </a:endParaRPr>
          </a:p>
        </p:txBody>
      </p:sp>
      <p:pic>
        <p:nvPicPr>
          <p:cNvPr id="2" name="Picture 1">
            <a:extLst>
              <a:ext uri="{FF2B5EF4-FFF2-40B4-BE49-F238E27FC236}">
                <a16:creationId xmlns:a16="http://schemas.microsoft.com/office/drawing/2014/main" id="{F58F81E1-ABEC-0FBF-446F-13F2E602886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137" y="894027"/>
            <a:ext cx="11147993" cy="4337103"/>
          </a:xfrm>
          <a:prstGeom prst="rect">
            <a:avLst/>
          </a:prstGeom>
          <a:noFill/>
          <a:ln>
            <a:solidFill>
              <a:srgbClr val="7030A0"/>
            </a:solidFill>
          </a:ln>
        </p:spPr>
      </p:pic>
    </p:spTree>
    <p:extLst>
      <p:ext uri="{BB962C8B-B14F-4D97-AF65-F5344CB8AC3E}">
        <p14:creationId xmlns:p14="http://schemas.microsoft.com/office/powerpoint/2010/main" val="18936095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112980F8-2DF5-12DA-58B7-FC193750BB67}"/>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0ADA8DF7-801F-CEDB-D611-7EB3B0D5298A}"/>
              </a:ext>
            </a:extLst>
          </p:cNvPr>
          <p:cNvSpPr txBox="1">
            <a:spLocks noGrp="1"/>
          </p:cNvSpPr>
          <p:nvPr>
            <p:ph type="title"/>
          </p:nvPr>
        </p:nvSpPr>
        <p:spPr>
          <a:xfrm>
            <a:off x="950966" y="304801"/>
            <a:ext cx="10445167" cy="589226"/>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EK A (3)</a:t>
            </a:r>
          </a:p>
        </p:txBody>
      </p:sp>
      <p:sp>
        <p:nvSpPr>
          <p:cNvPr id="8" name="Metin kutusu 7">
            <a:extLst>
              <a:ext uri="{FF2B5EF4-FFF2-40B4-BE49-F238E27FC236}">
                <a16:creationId xmlns:a16="http://schemas.microsoft.com/office/drawing/2014/main" id="{14646E43-F53A-00D8-29B6-445539F70420}"/>
              </a:ext>
            </a:extLst>
          </p:cNvPr>
          <p:cNvSpPr txBox="1"/>
          <p:nvPr/>
        </p:nvSpPr>
        <p:spPr>
          <a:xfrm>
            <a:off x="558139" y="5317642"/>
            <a:ext cx="10523304" cy="584775"/>
          </a:xfrm>
          <a:prstGeom prst="rect">
            <a:avLst/>
          </a:prstGeom>
          <a:noFill/>
        </p:spPr>
        <p:txBody>
          <a:bodyPr wrap="square">
            <a:spAutoFit/>
          </a:bodyPr>
          <a:lstStyle/>
          <a:p>
            <a:r>
              <a:rPr lang="tr-TR" sz="1600" b="1" dirty="0"/>
              <a:t>Şekil A2. CVSS sürüm (version) 2 hesap makinesinin nasıl çalıştığını göstermek için NVD/CVSS açıklayıcı girdi durumu (üçlü aracılığıyla) (USG kaynağı https://nvd.nist.gov/cvss.cfm?calculator&amp;version=2 ).</a:t>
            </a:r>
            <a:endParaRPr lang="en-US" sz="1600" dirty="0"/>
          </a:p>
        </p:txBody>
      </p:sp>
      <p:pic>
        <p:nvPicPr>
          <p:cNvPr id="2" name="Picture 1">
            <a:extLst>
              <a:ext uri="{FF2B5EF4-FFF2-40B4-BE49-F238E27FC236}">
                <a16:creationId xmlns:a16="http://schemas.microsoft.com/office/drawing/2014/main" id="{7E090028-CC63-367A-0A29-CD4206552B9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137" y="894027"/>
            <a:ext cx="11147993" cy="4337103"/>
          </a:xfrm>
          <a:prstGeom prst="rect">
            <a:avLst/>
          </a:prstGeom>
          <a:noFill/>
          <a:ln>
            <a:solidFill>
              <a:srgbClr val="7030A0"/>
            </a:solidFill>
          </a:ln>
        </p:spPr>
      </p:pic>
    </p:spTree>
    <p:extLst>
      <p:ext uri="{BB962C8B-B14F-4D97-AF65-F5344CB8AC3E}">
        <p14:creationId xmlns:p14="http://schemas.microsoft.com/office/powerpoint/2010/main" val="15057014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950966" y="304801"/>
            <a:ext cx="10889342" cy="546225"/>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APPENDIX  A (4)</a:t>
            </a:r>
            <a:endParaRPr lang="en-US" sz="2400" dirty="0"/>
          </a:p>
        </p:txBody>
      </p:sp>
      <p:sp>
        <p:nvSpPr>
          <p:cNvPr id="8" name="Metin kutusu 7">
            <a:extLst>
              <a:ext uri="{FF2B5EF4-FFF2-40B4-BE49-F238E27FC236}">
                <a16:creationId xmlns:a16="http://schemas.microsoft.com/office/drawing/2014/main" id="{ED26C1E5-C263-4439-AA75-F6B3CAB87724}"/>
              </a:ext>
            </a:extLst>
          </p:cNvPr>
          <p:cNvSpPr txBox="1"/>
          <p:nvPr/>
        </p:nvSpPr>
        <p:spPr>
          <a:xfrm>
            <a:off x="775677" y="5254268"/>
            <a:ext cx="11064631" cy="646331"/>
          </a:xfrm>
          <a:prstGeom prst="rect">
            <a:avLst/>
          </a:prstGeom>
          <a:noFill/>
        </p:spPr>
        <p:txBody>
          <a:bodyPr wrap="square">
            <a:spAutoFit/>
          </a:bodyPr>
          <a:lstStyle/>
          <a:p>
            <a:r>
              <a:rPr lang="en-US" dirty="0"/>
              <a:t>Fig. </a:t>
            </a:r>
            <a:r>
              <a:rPr lang="en-US" dirty="0" err="1"/>
              <a:t>A3</a:t>
            </a:r>
            <a:r>
              <a:rPr lang="en-US" dirty="0"/>
              <a:t>. </a:t>
            </a:r>
            <a:r>
              <a:rPr lang="en-US" dirty="0" err="1"/>
              <a:t>NVD</a:t>
            </a:r>
            <a:r>
              <a:rPr lang="en-US" dirty="0"/>
              <a:t>/CVSS version 2.0 (JVN) case of descriptive input (CIA triplet) to demo how its calculator operates (USG source https://</a:t>
            </a:r>
            <a:r>
              <a:rPr lang="en-US" dirty="0" err="1"/>
              <a:t>nvd.nist.gov</a:t>
            </a:r>
            <a:r>
              <a:rPr lang="en-US" dirty="0"/>
              <a:t>/</a:t>
            </a:r>
            <a:r>
              <a:rPr lang="en-US" dirty="0" err="1"/>
              <a:t>cvss.cfm?calculator&amp;version</a:t>
            </a:r>
            <a:r>
              <a:rPr lang="en-US" dirty="0"/>
              <a:t>=2).</a:t>
            </a:r>
          </a:p>
        </p:txBody>
      </p:sp>
      <p:pic>
        <p:nvPicPr>
          <p:cNvPr id="2" name="Picture 1">
            <a:extLst>
              <a:ext uri="{FF2B5EF4-FFF2-40B4-BE49-F238E27FC236}">
                <a16:creationId xmlns:a16="http://schemas.microsoft.com/office/drawing/2014/main" id="{8091BDC6-E196-EBAE-912D-2EB58FA6FAA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3414" y="851026"/>
            <a:ext cx="10889341" cy="4403242"/>
          </a:xfrm>
          <a:prstGeom prst="rect">
            <a:avLst/>
          </a:prstGeom>
          <a:noFill/>
          <a:ln>
            <a:solidFill>
              <a:srgbClr val="7030A0"/>
            </a:solidFill>
          </a:ln>
        </p:spPr>
      </p:pic>
    </p:spTree>
    <p:extLst>
      <p:ext uri="{BB962C8B-B14F-4D97-AF65-F5344CB8AC3E}">
        <p14:creationId xmlns:p14="http://schemas.microsoft.com/office/powerpoint/2010/main" val="25227790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7903D61D-67AD-61A0-0078-EDE57B573A7A}"/>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82BA775A-D72F-9DA0-A0DE-6FCEB821CB96}"/>
              </a:ext>
            </a:extLst>
          </p:cNvPr>
          <p:cNvSpPr txBox="1">
            <a:spLocks noGrp="1"/>
          </p:cNvSpPr>
          <p:nvPr>
            <p:ph type="title"/>
          </p:nvPr>
        </p:nvSpPr>
        <p:spPr>
          <a:xfrm>
            <a:off x="950966" y="304801"/>
            <a:ext cx="10889342" cy="546225"/>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EK A (4)</a:t>
            </a:r>
            <a:endParaRPr lang="en-US" sz="2400" dirty="0"/>
          </a:p>
        </p:txBody>
      </p:sp>
      <p:sp>
        <p:nvSpPr>
          <p:cNvPr id="8" name="Metin kutusu 7">
            <a:extLst>
              <a:ext uri="{FF2B5EF4-FFF2-40B4-BE49-F238E27FC236}">
                <a16:creationId xmlns:a16="http://schemas.microsoft.com/office/drawing/2014/main" id="{DFA262B6-506D-C953-129F-7C19D0731B69}"/>
              </a:ext>
            </a:extLst>
          </p:cNvPr>
          <p:cNvSpPr txBox="1"/>
          <p:nvPr/>
        </p:nvSpPr>
        <p:spPr>
          <a:xfrm>
            <a:off x="775677" y="5254268"/>
            <a:ext cx="11064631" cy="646331"/>
          </a:xfrm>
          <a:prstGeom prst="rect">
            <a:avLst/>
          </a:prstGeom>
          <a:noFill/>
        </p:spPr>
        <p:txBody>
          <a:bodyPr wrap="square">
            <a:spAutoFit/>
          </a:bodyPr>
          <a:lstStyle/>
          <a:p>
            <a:r>
              <a:rPr lang="tr-TR" b="1" dirty="0"/>
              <a:t>Şekil A3. Hesap makinesinin nasıl çalıştığını göstermek için NVD / CVSS sürüm 2.0 (JVN) açıklayıcı girdi durumu (üçlü aracılığıyla) (USG kaynağı https://nvd.nist.gov/cvss.cfm?calculator&amp;version=2 ).</a:t>
            </a:r>
            <a:endParaRPr lang="en-US" dirty="0"/>
          </a:p>
        </p:txBody>
      </p:sp>
      <p:pic>
        <p:nvPicPr>
          <p:cNvPr id="2" name="Picture 1">
            <a:extLst>
              <a:ext uri="{FF2B5EF4-FFF2-40B4-BE49-F238E27FC236}">
                <a16:creationId xmlns:a16="http://schemas.microsoft.com/office/drawing/2014/main" id="{271BAE92-0146-6AC3-D536-F06870A3F5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3414" y="851026"/>
            <a:ext cx="10889341" cy="4403242"/>
          </a:xfrm>
          <a:prstGeom prst="rect">
            <a:avLst/>
          </a:prstGeom>
          <a:noFill/>
          <a:ln>
            <a:solidFill>
              <a:srgbClr val="7030A0"/>
            </a:solidFill>
          </a:ln>
        </p:spPr>
      </p:pic>
    </p:spTree>
    <p:extLst>
      <p:ext uri="{BB962C8B-B14F-4D97-AF65-F5344CB8AC3E}">
        <p14:creationId xmlns:p14="http://schemas.microsoft.com/office/powerpoint/2010/main" val="20920632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316871" y="289712"/>
            <a:ext cx="11516008" cy="1303698"/>
          </a:xfrm>
          <a:prstGeom prst="rect">
            <a:avLst/>
          </a:prstGeom>
        </p:spPr>
        <p:txBody>
          <a:bodyPr spcFirstLastPara="1" wrap="square" lIns="121900" tIns="121900" rIns="121900" bIns="121900" anchor="t" anchorCtr="0">
            <a:noAutofit/>
          </a:bodyPr>
          <a:lstStyle/>
          <a:p>
            <a:r>
              <a:rPr lang="en-US" sz="2800" dirty="0">
                <a:highlight>
                  <a:srgbClr val="FFFF00"/>
                </a:highlight>
              </a:rPr>
              <a:t>APPENDIX  A (5)</a:t>
            </a:r>
            <a:br>
              <a:rPr lang="en-US" sz="1400" dirty="0">
                <a:highlight>
                  <a:srgbClr val="FFFF00"/>
                </a:highlight>
              </a:rPr>
            </a:b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Tables </a:t>
            </a:r>
            <a:r>
              <a:rPr lang="en-US" sz="1600" dirty="0" err="1">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A4</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t>
            </a:r>
            <a:r>
              <a:rPr lang="en-US" sz="1600" dirty="0" err="1">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A14</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 and Fig</a:t>
            </a:r>
            <a:r>
              <a:rPr lang="en-US" sz="1600" dirty="0">
                <a:solidFill>
                  <a:srgbClr val="002060"/>
                </a:solidFill>
                <a:latin typeface="Times New Roman" panose="02020603050405020304" pitchFamily="18" charset="0"/>
                <a:ea typeface="DengXian" panose="02010600030101010101" pitchFamily="2" charset="-122"/>
                <a:cs typeface="Times New Roman" panose="02020603050405020304" pitchFamily="18" charset="0"/>
              </a:rPr>
              <a:t>s. </a:t>
            </a:r>
            <a:r>
              <a:rPr lang="en-US" sz="1600" dirty="0" err="1">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A4</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t>
            </a:r>
            <a:r>
              <a:rPr lang="en-US" sz="1600" dirty="0" err="1">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A15</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 will show the quantitative route by which the SM algorithmic framework can be </a:t>
            </a:r>
            <a:r>
              <a:rPr lang="tr-TR"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used</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 to arrive at a solution and will be justified in detail </a:t>
            </a:r>
            <a:r>
              <a:rPr lang="tr-TR"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by</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 the tabulated spreadsheets </a:t>
            </a:r>
            <a:r>
              <a:rPr lang="tr-TR"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in</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 Tables </a:t>
            </a:r>
            <a:r>
              <a:rPr lang="en-US" sz="1600" dirty="0" err="1">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A6</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 </a:t>
            </a:r>
            <a:r>
              <a:rPr lang="en-US" sz="1600" dirty="0">
                <a:solidFill>
                  <a:srgbClr val="002060"/>
                </a:solidFill>
                <a:latin typeface="Times New Roman" panose="02020603050405020304" pitchFamily="18" charset="0"/>
                <a:ea typeface="DengXian" panose="02010600030101010101" pitchFamily="2" charset="-122"/>
                <a:cs typeface="Times New Roman" panose="02020603050405020304" pitchFamily="18" charset="0"/>
              </a:rPr>
              <a:t>and</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 </a:t>
            </a:r>
            <a:r>
              <a:rPr lang="en-US" sz="1600" dirty="0" err="1">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A7</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 by the SM software for example 2, whereas example 1 covers input and output in Tables A1–</a:t>
            </a:r>
            <a:r>
              <a:rPr lang="en-US" sz="1600" dirty="0" err="1">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A3</a:t>
            </a:r>
            <a:r>
              <a:rPr lang="en-US" sz="1600" dirty="0">
                <a:solidFill>
                  <a:srgbClr val="002060"/>
                </a:solidFill>
                <a:latin typeface="Times New Roman" panose="02020603050405020304" pitchFamily="18" charset="0"/>
                <a:ea typeface="PMingLiU" panose="02020500000000000000" pitchFamily="18" charset="-120"/>
                <a:cs typeface="Times New Roman" panose="02020603050405020304" pitchFamily="18" charset="0"/>
              </a:rPr>
              <a:t>.</a:t>
            </a:r>
            <a:br>
              <a:rPr lang="en-US" sz="1600" dirty="0">
                <a:latin typeface="Times New Roman" panose="02020603050405020304" pitchFamily="18" charset="0"/>
                <a:ea typeface="PMingLiU" panose="02020500000000000000" pitchFamily="18" charset="-120"/>
                <a:cs typeface="Times New Roman" panose="02020603050405020304" pitchFamily="18" charset="0"/>
              </a:rPr>
            </a:br>
            <a:endParaRPr lang="en-US" sz="1600" dirty="0"/>
          </a:p>
        </p:txBody>
      </p:sp>
      <p:graphicFrame>
        <p:nvGraphicFramePr>
          <p:cNvPr id="5" name="Table 4">
            <a:extLst>
              <a:ext uri="{FF2B5EF4-FFF2-40B4-BE49-F238E27FC236}">
                <a16:creationId xmlns:a16="http://schemas.microsoft.com/office/drawing/2014/main" id="{BD59DB46-4AE8-F0EF-3C62-E94548DD548C}"/>
              </a:ext>
            </a:extLst>
          </p:cNvPr>
          <p:cNvGraphicFramePr>
            <a:graphicFrameLocks noGrp="1"/>
          </p:cNvGraphicFramePr>
          <p:nvPr>
            <p:extLst>
              <p:ext uri="{D42A27DB-BD31-4B8C-83A1-F6EECF244321}">
                <p14:modId xmlns:p14="http://schemas.microsoft.com/office/powerpoint/2010/main" val="3857698979"/>
              </p:ext>
            </p:extLst>
          </p:nvPr>
        </p:nvGraphicFramePr>
        <p:xfrm>
          <a:off x="2091350" y="2119408"/>
          <a:ext cx="8374456" cy="4555715"/>
        </p:xfrm>
        <a:graphic>
          <a:graphicData uri="http://schemas.openxmlformats.org/drawingml/2006/table">
            <a:tbl>
              <a:tblPr firstRow="1" firstCol="1" bandRow="1">
                <a:tableStyleId>{5C22544A-7EE6-4342-B048-85BDC9FD1C3A}</a:tableStyleId>
              </a:tblPr>
              <a:tblGrid>
                <a:gridCol w="2023105">
                  <a:extLst>
                    <a:ext uri="{9D8B030D-6E8A-4147-A177-3AD203B41FA5}">
                      <a16:colId xmlns:a16="http://schemas.microsoft.com/office/drawing/2014/main" val="1887340329"/>
                    </a:ext>
                  </a:extLst>
                </a:gridCol>
                <a:gridCol w="2387895">
                  <a:extLst>
                    <a:ext uri="{9D8B030D-6E8A-4147-A177-3AD203B41FA5}">
                      <a16:colId xmlns:a16="http://schemas.microsoft.com/office/drawing/2014/main" val="671133146"/>
                    </a:ext>
                  </a:extLst>
                </a:gridCol>
                <a:gridCol w="2536532">
                  <a:extLst>
                    <a:ext uri="{9D8B030D-6E8A-4147-A177-3AD203B41FA5}">
                      <a16:colId xmlns:a16="http://schemas.microsoft.com/office/drawing/2014/main" val="3427438970"/>
                    </a:ext>
                  </a:extLst>
                </a:gridCol>
                <a:gridCol w="1426924">
                  <a:extLst>
                    <a:ext uri="{9D8B030D-6E8A-4147-A177-3AD203B41FA5}">
                      <a16:colId xmlns:a16="http://schemas.microsoft.com/office/drawing/2014/main" val="418038431"/>
                    </a:ext>
                  </a:extLst>
                </a:gridCol>
              </a:tblGrid>
              <a:tr h="569464">
                <a:tc>
                  <a:txBody>
                    <a:bodyPr/>
                    <a:lstStyle/>
                    <a:p>
                      <a:pPr marL="90170" marR="0" algn="ctr" hangingPunct="0">
                        <a:buNone/>
                        <a:tabLst>
                          <a:tab pos="90170" algn="l"/>
                        </a:tabLst>
                      </a:pPr>
                      <a:r>
                        <a:rPr lang="en-US" sz="800">
                          <a:effectLst/>
                        </a:rPr>
                        <a:t>Vulnerability (V)</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Threat (T)</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Countermeasure (CM)</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Lack of Countermeasure (LCM = 1 </a:t>
                      </a:r>
                      <a:r>
                        <a:rPr lang="en-US" sz="800">
                          <a:effectLst/>
                          <a:sym typeface="Symbol" panose="05050102010706020507" pitchFamily="18" charset="2"/>
                        </a:rPr>
                        <a:t></a:t>
                      </a:r>
                      <a:r>
                        <a:rPr lang="en-US" sz="800">
                          <a:effectLst/>
                        </a:rPr>
                        <a:t> CM)</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425869498"/>
                  </a:ext>
                </a:extLst>
              </a:tr>
              <a:tr h="379643">
                <a:tc rowSpan="4">
                  <a:txBody>
                    <a:bodyPr/>
                    <a:lstStyle/>
                    <a:p>
                      <a:pPr marL="90170" marR="0" algn="ctr" hangingPunct="0">
                        <a:buNone/>
                        <a:tabLst>
                          <a:tab pos="90170" algn="l"/>
                        </a:tabLst>
                      </a:pPr>
                      <a:r>
                        <a:rPr lang="en-US" sz="800" dirty="0">
                          <a:effectLst/>
                        </a:rPr>
                        <a:t>V</a:t>
                      </a:r>
                      <a:r>
                        <a:rPr lang="en-US" sz="800" baseline="-25000" dirty="0">
                          <a:effectLst/>
                        </a:rPr>
                        <a:t>1</a:t>
                      </a:r>
                      <a:r>
                        <a:rPr lang="en-US" sz="800" dirty="0">
                          <a:effectLst/>
                        </a:rPr>
                        <a:t> = 0.35</a:t>
                      </a:r>
                      <a:endParaRPr lang="en-US" sz="1000" dirty="0">
                        <a:effectLst/>
                      </a:endParaRPr>
                    </a:p>
                    <a:p>
                      <a:pPr marL="90170" marR="0" algn="ctr" hangingPunct="0">
                        <a:buNone/>
                        <a:tabLst>
                          <a:tab pos="90170" algn="l"/>
                        </a:tabLst>
                      </a:pPr>
                      <a:r>
                        <a:rPr lang="en-US" sz="800" dirty="0">
                          <a:effectLst/>
                        </a:rPr>
                        <a:t>(Internal Security Breach Only)</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T</a:t>
                      </a:r>
                      <a:r>
                        <a:rPr lang="en-US" sz="800" baseline="-25000">
                          <a:effectLst/>
                        </a:rPr>
                        <a:t>11 </a:t>
                      </a:r>
                      <a:r>
                        <a:rPr lang="en-US" sz="800">
                          <a:effectLst/>
                        </a:rPr>
                        <a:t>= 0.48</a:t>
                      </a:r>
                      <a:endParaRPr lang="en-US" sz="1000">
                        <a:effectLst/>
                      </a:endParaRPr>
                    </a:p>
                    <a:p>
                      <a:pPr marL="90170" marR="0" algn="ctr" hangingPunct="0">
                        <a:buNone/>
                        <a:tabLst>
                          <a:tab pos="90170" algn="l"/>
                        </a:tabLst>
                      </a:pPr>
                      <a:r>
                        <a:rPr lang="en-US" sz="800">
                          <a:effectLst/>
                        </a:rPr>
                        <a:t>(Internal Abuse of Network Access)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11</a:t>
                      </a:r>
                      <a:r>
                        <a:rPr lang="en-US" sz="800">
                          <a:effectLst/>
                        </a:rPr>
                        <a:t> = 0.70 </a:t>
                      </a:r>
                      <a:endParaRPr lang="en-US" sz="1000">
                        <a:effectLst/>
                      </a:endParaRPr>
                    </a:p>
                    <a:p>
                      <a:pPr marL="90170" marR="0" algn="ctr" hangingPunct="0">
                        <a:buNone/>
                        <a:tabLst>
                          <a:tab pos="90170" algn="l"/>
                        </a:tabLst>
                      </a:pPr>
                      <a:r>
                        <a:rPr lang="en-US" sz="800">
                          <a:effectLst/>
                        </a:rPr>
                        <a:t>(Security Awareness Policy Training)</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11</a:t>
                      </a:r>
                      <a:r>
                        <a:rPr lang="en-US" sz="800">
                          <a:effectLst/>
                        </a:rPr>
                        <a:t> = 0.30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860326238"/>
                  </a:ext>
                </a:extLst>
              </a:tr>
              <a:tr h="569464">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12 </a:t>
                      </a:r>
                      <a:r>
                        <a:rPr lang="en-US" sz="800">
                          <a:effectLst/>
                        </a:rPr>
                        <a:t>= 0.16</a:t>
                      </a:r>
                      <a:endParaRPr lang="en-US" sz="1000">
                        <a:effectLst/>
                      </a:endParaRPr>
                    </a:p>
                    <a:p>
                      <a:pPr marL="90170" marR="0" algn="ctr" hangingPunct="0">
                        <a:buNone/>
                        <a:tabLst>
                          <a:tab pos="90170" algn="l"/>
                        </a:tabLst>
                      </a:pPr>
                      <a:r>
                        <a:rPr lang="en-US" sz="800">
                          <a:effectLst/>
                        </a:rPr>
                        <a:t>(System Penetration)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12</a:t>
                      </a:r>
                      <a:r>
                        <a:rPr lang="en-US" sz="800">
                          <a:effectLst/>
                        </a:rPr>
                        <a:t> = 0.42 </a:t>
                      </a:r>
                      <a:endParaRPr lang="en-US" sz="1000">
                        <a:effectLst/>
                      </a:endParaRPr>
                    </a:p>
                    <a:p>
                      <a:pPr marL="90170" marR="0" algn="ctr" hangingPunct="0">
                        <a:buNone/>
                        <a:tabLst>
                          <a:tab pos="90170" algn="l"/>
                        </a:tabLst>
                      </a:pPr>
                      <a:r>
                        <a:rPr lang="en-US" sz="800">
                          <a:effectLst/>
                        </a:rPr>
                        <a:t>(Smart Cards/Other One-Time Password Tokens)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12</a:t>
                      </a:r>
                      <a:r>
                        <a:rPr lang="en-US" sz="800">
                          <a:effectLst/>
                        </a:rPr>
                        <a:t> = 0.30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791213262"/>
                  </a:ext>
                </a:extLst>
              </a:tr>
              <a:tr h="379643">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13 </a:t>
                      </a:r>
                      <a:r>
                        <a:rPr lang="en-US" sz="800">
                          <a:effectLst/>
                        </a:rPr>
                        <a:t>= 0.32</a:t>
                      </a:r>
                      <a:endParaRPr lang="en-US" sz="1000">
                        <a:effectLst/>
                      </a:endParaRPr>
                    </a:p>
                    <a:p>
                      <a:pPr marL="90170" marR="0" algn="ctr" hangingPunct="0">
                        <a:buNone/>
                        <a:tabLst>
                          <a:tab pos="90170" algn="l"/>
                        </a:tabLst>
                      </a:pPr>
                      <a:r>
                        <a:rPr lang="en-US" sz="800">
                          <a:effectLst/>
                        </a:rPr>
                        <a:t>(Denial of Service)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13</a:t>
                      </a:r>
                      <a:r>
                        <a:rPr lang="en-US" sz="800">
                          <a:effectLst/>
                        </a:rPr>
                        <a:t> = 0.97 </a:t>
                      </a:r>
                      <a:endParaRPr lang="en-US" sz="1000">
                        <a:effectLst/>
                      </a:endParaRPr>
                    </a:p>
                    <a:p>
                      <a:pPr marL="90170" marR="0" algn="ctr" hangingPunct="0">
                        <a:buNone/>
                        <a:tabLst>
                          <a:tab pos="90170" algn="l"/>
                        </a:tabLst>
                      </a:pPr>
                      <a:r>
                        <a:rPr lang="en-US" sz="800">
                          <a:effectLst/>
                        </a:rPr>
                        <a:t>(Firewalls)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13</a:t>
                      </a:r>
                      <a:r>
                        <a:rPr lang="en-US" sz="800">
                          <a:effectLst/>
                        </a:rPr>
                        <a:t> = 0.03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453345156"/>
                  </a:ext>
                </a:extLst>
              </a:tr>
              <a:tr h="379643">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14 </a:t>
                      </a:r>
                      <a:r>
                        <a:rPr lang="en-US" sz="800">
                          <a:effectLst/>
                        </a:rPr>
                        <a:t>= 0.04</a:t>
                      </a:r>
                      <a:endParaRPr lang="en-US" sz="1000">
                        <a:effectLst/>
                      </a:endParaRPr>
                    </a:p>
                    <a:p>
                      <a:pPr marL="90170" marR="0" algn="ctr" hangingPunct="0">
                        <a:buNone/>
                        <a:tabLst>
                          <a:tab pos="90170" algn="l"/>
                        </a:tabLst>
                      </a:pPr>
                      <a:r>
                        <a:rPr lang="en-US" sz="800">
                          <a:effectLst/>
                        </a:rPr>
                        <a:t>(Financial/Telecom Fraud)</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14</a:t>
                      </a:r>
                      <a:r>
                        <a:rPr lang="en-US" sz="800">
                          <a:effectLst/>
                        </a:rPr>
                        <a:t> = 0.80 </a:t>
                      </a:r>
                      <a:endParaRPr lang="en-US" sz="1000">
                        <a:effectLst/>
                      </a:endParaRPr>
                    </a:p>
                    <a:p>
                      <a:pPr marL="90170" marR="0" algn="ctr" hangingPunct="0">
                        <a:buNone/>
                        <a:tabLst>
                          <a:tab pos="90170" algn="l"/>
                        </a:tabLst>
                      </a:pPr>
                      <a:r>
                        <a:rPr lang="en-US" sz="800">
                          <a:effectLst/>
                        </a:rPr>
                        <a:t>(Security Audits)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14</a:t>
                      </a:r>
                      <a:r>
                        <a:rPr lang="en-US" sz="800">
                          <a:effectLst/>
                        </a:rPr>
                        <a:t> = 0.20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806377475"/>
                  </a:ext>
                </a:extLst>
              </a:tr>
              <a:tr h="379643">
                <a:tc rowSpan="3">
                  <a:txBody>
                    <a:bodyPr/>
                    <a:lstStyle/>
                    <a:p>
                      <a:pPr marL="90170" marR="0" algn="ctr" hangingPunct="0">
                        <a:buNone/>
                        <a:tabLst>
                          <a:tab pos="90170" algn="l"/>
                        </a:tabLst>
                      </a:pPr>
                      <a:r>
                        <a:rPr lang="en-US" sz="800">
                          <a:effectLst/>
                        </a:rPr>
                        <a:t>V</a:t>
                      </a:r>
                      <a:r>
                        <a:rPr lang="en-US" sz="800" baseline="-25000">
                          <a:effectLst/>
                        </a:rPr>
                        <a:t>2</a:t>
                      </a:r>
                      <a:r>
                        <a:rPr lang="en-US" sz="800">
                          <a:effectLst/>
                        </a:rPr>
                        <a:t> = 0.26</a:t>
                      </a:r>
                      <a:endParaRPr lang="en-US" sz="1000">
                        <a:effectLst/>
                      </a:endParaRPr>
                    </a:p>
                    <a:p>
                      <a:pPr marL="90170" marR="0" algn="ctr" hangingPunct="0">
                        <a:buNone/>
                        <a:tabLst>
                          <a:tab pos="90170" algn="l"/>
                        </a:tabLst>
                      </a:pPr>
                      <a:r>
                        <a:rPr lang="en-US" sz="800">
                          <a:effectLst/>
                        </a:rPr>
                        <a:t>(External Security Breach Only)</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T</a:t>
                      </a:r>
                      <a:r>
                        <a:rPr lang="en-US" sz="800" baseline="-25000">
                          <a:effectLst/>
                        </a:rPr>
                        <a:t>21 </a:t>
                      </a:r>
                      <a:r>
                        <a:rPr lang="en-US" sz="800">
                          <a:effectLst/>
                        </a:rPr>
                        <a:t>= 0.32</a:t>
                      </a:r>
                      <a:endParaRPr lang="en-US" sz="1000">
                        <a:effectLst/>
                      </a:endParaRPr>
                    </a:p>
                    <a:p>
                      <a:pPr marL="90170" marR="0" algn="ctr" hangingPunct="0">
                        <a:buNone/>
                        <a:tabLst>
                          <a:tab pos="90170" algn="l"/>
                        </a:tabLst>
                      </a:pPr>
                      <a:r>
                        <a:rPr lang="en-US" sz="800">
                          <a:effectLst/>
                        </a:rPr>
                        <a:t>(Denial of Service)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CM</a:t>
                      </a:r>
                      <a:r>
                        <a:rPr lang="en-US" sz="800" baseline="-25000" dirty="0" err="1">
                          <a:effectLst/>
                        </a:rPr>
                        <a:t>21</a:t>
                      </a:r>
                      <a:r>
                        <a:rPr lang="en-US" sz="800" dirty="0">
                          <a:effectLst/>
                        </a:rPr>
                        <a:t> = 0.35 </a:t>
                      </a:r>
                      <a:endParaRPr lang="en-US" sz="1000" dirty="0">
                        <a:effectLst/>
                      </a:endParaRPr>
                    </a:p>
                    <a:p>
                      <a:pPr marL="90170" marR="0" algn="ctr" hangingPunct="0">
                        <a:buNone/>
                        <a:tabLst>
                          <a:tab pos="90170" algn="l"/>
                        </a:tabLst>
                      </a:pPr>
                      <a:r>
                        <a:rPr lang="en-US" sz="800" dirty="0">
                          <a:effectLst/>
                        </a:rPr>
                        <a:t>(Public Key Infrastructure)</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21</a:t>
                      </a:r>
                      <a:r>
                        <a:rPr lang="en-US" sz="800">
                          <a:effectLst/>
                        </a:rPr>
                        <a:t> = 0.65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318900946"/>
                  </a:ext>
                </a:extLst>
              </a:tr>
              <a:tr h="379643">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22 </a:t>
                      </a:r>
                      <a:r>
                        <a:rPr lang="en-US" sz="800">
                          <a:effectLst/>
                        </a:rPr>
                        <a:t>= 0.02</a:t>
                      </a:r>
                      <a:endParaRPr lang="en-US" sz="1000">
                        <a:effectLst/>
                      </a:endParaRPr>
                    </a:p>
                    <a:p>
                      <a:pPr marL="90170" marR="0" algn="ctr" hangingPunct="0">
                        <a:buNone/>
                        <a:tabLst>
                          <a:tab pos="90170" algn="l"/>
                        </a:tabLst>
                      </a:pPr>
                      <a:r>
                        <a:rPr lang="en-US" sz="800">
                          <a:effectLst/>
                        </a:rPr>
                        <a:t>(Sabotage)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CM</a:t>
                      </a:r>
                      <a:r>
                        <a:rPr lang="en-US" sz="800" baseline="-25000" dirty="0" err="1">
                          <a:effectLst/>
                        </a:rPr>
                        <a:t>22</a:t>
                      </a:r>
                      <a:r>
                        <a:rPr lang="en-US" sz="800" dirty="0">
                          <a:effectLst/>
                        </a:rPr>
                        <a:t> = 0.35 </a:t>
                      </a:r>
                      <a:endParaRPr lang="en-US" sz="1000" dirty="0">
                        <a:effectLst/>
                      </a:endParaRPr>
                    </a:p>
                    <a:p>
                      <a:pPr marL="90170" marR="0" algn="ctr" hangingPunct="0">
                        <a:buNone/>
                        <a:tabLst>
                          <a:tab pos="90170" algn="l"/>
                        </a:tabLst>
                      </a:pPr>
                      <a:r>
                        <a:rPr lang="en-US" sz="800" dirty="0">
                          <a:effectLst/>
                        </a:rPr>
                        <a:t>(Intrusion Prevention Systems)</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22</a:t>
                      </a:r>
                      <a:r>
                        <a:rPr lang="en-US" sz="800">
                          <a:effectLst/>
                        </a:rPr>
                        <a:t> = 0.65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849177871"/>
                  </a:ext>
                </a:extLst>
              </a:tr>
              <a:tr h="379643">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23 </a:t>
                      </a:r>
                      <a:r>
                        <a:rPr lang="en-US" sz="800">
                          <a:effectLst/>
                        </a:rPr>
                        <a:t>= 0.66</a:t>
                      </a:r>
                      <a:endParaRPr lang="en-US" sz="1000">
                        <a:effectLst/>
                      </a:endParaRPr>
                    </a:p>
                    <a:p>
                      <a:pPr marL="90170" marR="0" algn="ctr" hangingPunct="0">
                        <a:buNone/>
                        <a:tabLst>
                          <a:tab pos="90170" algn="l"/>
                        </a:tabLst>
                      </a:pPr>
                      <a:r>
                        <a:rPr lang="en-US" sz="800">
                          <a:effectLst/>
                        </a:rPr>
                        <a:t>(Virus)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23</a:t>
                      </a:r>
                      <a:r>
                        <a:rPr lang="en-US" sz="800">
                          <a:effectLst/>
                        </a:rPr>
                        <a:t> = 0.96 </a:t>
                      </a:r>
                      <a:endParaRPr lang="en-US" sz="1000">
                        <a:effectLst/>
                      </a:endParaRPr>
                    </a:p>
                    <a:p>
                      <a:pPr marL="90170" marR="0" algn="ctr" hangingPunct="0">
                        <a:buNone/>
                        <a:tabLst>
                          <a:tab pos="90170" algn="l"/>
                        </a:tabLst>
                      </a:pPr>
                      <a:r>
                        <a:rPr lang="en-US" sz="800">
                          <a:effectLst/>
                        </a:rPr>
                        <a:t>(Anti-Virus Software)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23</a:t>
                      </a:r>
                      <a:r>
                        <a:rPr lang="en-US" sz="800">
                          <a:effectLst/>
                        </a:rPr>
                        <a:t> = 0.04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184623429"/>
                  </a:ext>
                </a:extLst>
              </a:tr>
              <a:tr h="379643">
                <a:tc rowSpan="3">
                  <a:txBody>
                    <a:bodyPr/>
                    <a:lstStyle/>
                    <a:p>
                      <a:pPr marL="90170" marR="0" algn="ctr" hangingPunct="0">
                        <a:buNone/>
                        <a:tabLst>
                          <a:tab pos="90170" algn="l"/>
                        </a:tabLst>
                      </a:pPr>
                      <a:r>
                        <a:rPr lang="en-US" sz="800">
                          <a:effectLst/>
                        </a:rPr>
                        <a:t>V</a:t>
                      </a:r>
                      <a:r>
                        <a:rPr lang="en-US" sz="800" baseline="-25000">
                          <a:effectLst/>
                        </a:rPr>
                        <a:t>3</a:t>
                      </a:r>
                      <a:r>
                        <a:rPr lang="en-US" sz="800">
                          <a:effectLst/>
                        </a:rPr>
                        <a:t> = 0.39</a:t>
                      </a:r>
                      <a:endParaRPr lang="en-US" sz="1000">
                        <a:effectLst/>
                      </a:endParaRPr>
                    </a:p>
                    <a:p>
                      <a:pPr marL="90170" marR="0" algn="ctr" hangingPunct="0">
                        <a:buNone/>
                        <a:tabLst>
                          <a:tab pos="90170" algn="l"/>
                        </a:tabLst>
                      </a:pPr>
                      <a:r>
                        <a:rPr lang="en-US" sz="800">
                          <a:effectLst/>
                        </a:rPr>
                        <a:t>(Both Internal and External Security Breaches Combined)</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T</a:t>
                      </a:r>
                      <a:r>
                        <a:rPr lang="en-US" sz="800" baseline="-25000">
                          <a:effectLst/>
                        </a:rPr>
                        <a:t>31 </a:t>
                      </a:r>
                      <a:r>
                        <a:rPr lang="en-US" sz="800">
                          <a:effectLst/>
                        </a:rPr>
                        <a:t>= 0.32</a:t>
                      </a:r>
                      <a:endParaRPr lang="en-US" sz="1000">
                        <a:effectLst/>
                      </a:endParaRPr>
                    </a:p>
                    <a:p>
                      <a:pPr marL="90170" marR="0" algn="ctr" hangingPunct="0">
                        <a:buNone/>
                        <a:tabLst>
                          <a:tab pos="90170" algn="l"/>
                        </a:tabLst>
                      </a:pPr>
                      <a:r>
                        <a:rPr lang="en-US" sz="800">
                          <a:effectLst/>
                        </a:rPr>
                        <a:t>(Unauthorized Access to Information)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31</a:t>
                      </a:r>
                      <a:r>
                        <a:rPr lang="en-US" sz="800">
                          <a:effectLst/>
                        </a:rPr>
                        <a:t> = 0.72 </a:t>
                      </a:r>
                      <a:endParaRPr lang="en-US" sz="1000">
                        <a:effectLst/>
                      </a:endParaRPr>
                    </a:p>
                    <a:p>
                      <a:pPr marL="90170" marR="0" algn="ctr" hangingPunct="0">
                        <a:buNone/>
                        <a:tabLst>
                          <a:tab pos="90170" algn="l"/>
                        </a:tabLst>
                      </a:pPr>
                      <a:r>
                        <a:rPr lang="en-US" sz="800">
                          <a:effectLst/>
                        </a:rPr>
                        <a:t>(Intrusion Detection Systems)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31</a:t>
                      </a:r>
                      <a:r>
                        <a:rPr lang="en-US" sz="800">
                          <a:effectLst/>
                        </a:rPr>
                        <a:t> = 0.28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315717237"/>
                  </a:ext>
                </a:extLst>
              </a:tr>
              <a:tr h="379643">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32 </a:t>
                      </a:r>
                      <a:r>
                        <a:rPr lang="en-US" sz="800">
                          <a:effectLst/>
                        </a:rPr>
                        <a:t>= 0.59</a:t>
                      </a:r>
                      <a:endParaRPr lang="en-US" sz="1000">
                        <a:effectLst/>
                      </a:endParaRPr>
                    </a:p>
                    <a:p>
                      <a:pPr marL="90170" marR="0" algn="ctr" hangingPunct="0">
                        <a:buNone/>
                        <a:tabLst>
                          <a:tab pos="90170" algn="l"/>
                        </a:tabLst>
                      </a:pPr>
                      <a:r>
                        <a:rPr lang="en-US" sz="800">
                          <a:effectLst/>
                        </a:rPr>
                        <a:t>(Malicious Code)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32</a:t>
                      </a:r>
                      <a:r>
                        <a:rPr lang="en-US" sz="800">
                          <a:effectLst/>
                        </a:rPr>
                        <a:t> = 0.70 </a:t>
                      </a:r>
                      <a:endParaRPr lang="en-US" sz="1000">
                        <a:effectLst/>
                      </a:endParaRPr>
                    </a:p>
                    <a:p>
                      <a:pPr marL="90170" marR="0" algn="ctr" hangingPunct="0">
                        <a:buNone/>
                        <a:tabLst>
                          <a:tab pos="90170" algn="l"/>
                        </a:tabLst>
                      </a:pPr>
                      <a:r>
                        <a:rPr lang="en-US" sz="800">
                          <a:effectLst/>
                        </a:rPr>
                        <a:t>(Server-Based Control)</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32</a:t>
                      </a:r>
                      <a:r>
                        <a:rPr lang="en-US" sz="800">
                          <a:effectLst/>
                        </a:rPr>
                        <a:t> = 0.30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60629992"/>
                  </a:ext>
                </a:extLst>
              </a:tr>
              <a:tr h="379643">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33 </a:t>
                      </a:r>
                      <a:r>
                        <a:rPr lang="en-US" sz="800">
                          <a:effectLst/>
                        </a:rPr>
                        <a:t>= 0.09</a:t>
                      </a:r>
                      <a:endParaRPr lang="en-US" sz="1000">
                        <a:effectLst/>
                      </a:endParaRPr>
                    </a:p>
                    <a:p>
                      <a:pPr marL="90170" marR="0" algn="ctr" hangingPunct="0">
                        <a:buNone/>
                        <a:tabLst>
                          <a:tab pos="90170" algn="l"/>
                        </a:tabLst>
                      </a:pPr>
                      <a:r>
                        <a:rPr lang="en-US" sz="800">
                          <a:effectLst/>
                        </a:rPr>
                        <a:t>(Theft of Proprietary Information)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33</a:t>
                      </a:r>
                      <a:r>
                        <a:rPr lang="en-US" sz="800">
                          <a:effectLst/>
                        </a:rPr>
                        <a:t> = 0.46 </a:t>
                      </a:r>
                      <a:endParaRPr lang="en-US" sz="1000">
                        <a:effectLst/>
                      </a:endParaRPr>
                    </a:p>
                    <a:p>
                      <a:pPr marL="90170" marR="0" algn="ctr" hangingPunct="0">
                        <a:buNone/>
                        <a:tabLst>
                          <a:tab pos="90170" algn="l"/>
                        </a:tabLst>
                      </a:pPr>
                      <a:r>
                        <a:rPr lang="en-US" sz="800">
                          <a:effectLst/>
                        </a:rPr>
                        <a:t>(Encrypted Files)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LCM</a:t>
                      </a:r>
                      <a:r>
                        <a:rPr lang="en-US" sz="800" baseline="-25000" dirty="0" err="1">
                          <a:effectLst/>
                        </a:rPr>
                        <a:t>33</a:t>
                      </a:r>
                      <a:r>
                        <a:rPr lang="en-US" sz="800" dirty="0">
                          <a:effectLst/>
                        </a:rPr>
                        <a:t> = 0.54 </a:t>
                      </a:r>
                      <a:endParaRPr lang="en-US" sz="1000" dirty="0">
                        <a:effectLst/>
                      </a:endParaRPr>
                    </a:p>
                    <a:p>
                      <a:pPr marL="90170" marR="0" algn="ctr" hangingPunct="0">
                        <a:buNone/>
                        <a:tabLst>
                          <a:tab pos="90170" algn="l"/>
                        </a:tabLst>
                      </a:pPr>
                      <a:r>
                        <a:rPr lang="en-US" sz="800" dirty="0">
                          <a:effectLst/>
                        </a:rPr>
                        <a:t>(by Subtraction)</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384973454"/>
                  </a:ext>
                </a:extLst>
              </a:tr>
            </a:tbl>
          </a:graphicData>
        </a:graphic>
      </p:graphicFrame>
      <p:sp>
        <p:nvSpPr>
          <p:cNvPr id="13" name="TextBox 12">
            <a:extLst>
              <a:ext uri="{FF2B5EF4-FFF2-40B4-BE49-F238E27FC236}">
                <a16:creationId xmlns:a16="http://schemas.microsoft.com/office/drawing/2014/main" id="{1D24A307-0264-E019-EB67-B8C57076737C}"/>
              </a:ext>
            </a:extLst>
          </p:cNvPr>
          <p:cNvSpPr txBox="1"/>
          <p:nvPr/>
        </p:nvSpPr>
        <p:spPr>
          <a:xfrm>
            <a:off x="1276539" y="1750078"/>
            <a:ext cx="10013132" cy="369332"/>
          </a:xfrm>
          <a:prstGeom prst="rect">
            <a:avLst/>
          </a:prstGeom>
          <a:noFill/>
        </p:spPr>
        <p:txBody>
          <a:bodyPr wrap="square">
            <a:spAutoFit/>
          </a:bodyPr>
          <a:lstStyle/>
          <a:p>
            <a:pPr marL="0" marR="0" algn="ctr">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Table A1. SM Input data tabulated for example 1 cited in [5] to indicate how to mitigate risk</a:t>
            </a:r>
            <a:endParaRPr lang="en-US" sz="18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29571376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09D65193-454C-62F3-9CAE-2288B41F52C7}"/>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13C348E9-5A9E-6302-A30E-F352D56F2CD6}"/>
              </a:ext>
            </a:extLst>
          </p:cNvPr>
          <p:cNvSpPr txBox="1">
            <a:spLocks noGrp="1"/>
          </p:cNvSpPr>
          <p:nvPr>
            <p:ph type="title"/>
          </p:nvPr>
        </p:nvSpPr>
        <p:spPr>
          <a:xfrm>
            <a:off x="0" y="393829"/>
            <a:ext cx="12192000" cy="1138065"/>
          </a:xfrm>
          <a:prstGeom prst="rect">
            <a:avLst/>
          </a:prstGeom>
        </p:spPr>
        <p:txBody>
          <a:bodyPr spcFirstLastPara="1" wrap="square" lIns="121900" tIns="121900" rIns="121900" bIns="121900" anchor="t" anchorCtr="0">
            <a:noAutofit/>
          </a:bodyPr>
          <a:lstStyle/>
          <a:p>
            <a:r>
              <a:rPr lang="en-US" sz="2800" dirty="0">
                <a:highlight>
                  <a:srgbClr val="FFFF00"/>
                </a:highlight>
              </a:rPr>
              <a:t>EK A (5)</a:t>
            </a:r>
            <a:br>
              <a:rPr lang="en-US" sz="1400" dirty="0">
                <a:highlight>
                  <a:srgbClr val="FFFF00"/>
                </a:highlight>
              </a:rPr>
            </a:br>
            <a:r>
              <a:rPr lang="tr-TR" sz="1400" b="1" dirty="0"/>
              <a:t>Çizelge  A4-A14 ve Şekil A4-A15, SM algoritmik çerçevesinin bir çözüme ulaşması için kolaylaştırılabilmesiyle ilgili nicel rotayı gösterecek ve Örnek 2 için SM yazılımı tarafından Çizelge A6 ve A7'nin elektronik cetvelleri sayesinde ayrıntılı olarak gerekçelendirilecek. Örnek 1 için, Çizelge A1–A3 girdi ve çıktıları kapsar.</a:t>
            </a:r>
            <a:br>
              <a:rPr lang="en-US" sz="1200" dirty="0"/>
            </a:br>
            <a:br>
              <a:rPr lang="en-US" sz="1600" dirty="0">
                <a:latin typeface="Times New Roman" panose="02020603050405020304" pitchFamily="18" charset="0"/>
                <a:ea typeface="PMingLiU" panose="02020500000000000000" pitchFamily="18" charset="-120"/>
                <a:cs typeface="Times New Roman" panose="02020603050405020304" pitchFamily="18" charset="0"/>
              </a:rPr>
            </a:br>
            <a:endParaRPr lang="en-US" sz="1600" dirty="0"/>
          </a:p>
        </p:txBody>
      </p:sp>
      <p:graphicFrame>
        <p:nvGraphicFramePr>
          <p:cNvPr id="5" name="Table 4">
            <a:extLst>
              <a:ext uri="{FF2B5EF4-FFF2-40B4-BE49-F238E27FC236}">
                <a16:creationId xmlns:a16="http://schemas.microsoft.com/office/drawing/2014/main" id="{AF81B346-7937-6E20-E8BA-6505EF8BB711}"/>
              </a:ext>
            </a:extLst>
          </p:cNvPr>
          <p:cNvGraphicFramePr>
            <a:graphicFrameLocks noGrp="1"/>
          </p:cNvGraphicFramePr>
          <p:nvPr>
            <p:extLst>
              <p:ext uri="{D42A27DB-BD31-4B8C-83A1-F6EECF244321}">
                <p14:modId xmlns:p14="http://schemas.microsoft.com/office/powerpoint/2010/main" val="904238534"/>
              </p:ext>
            </p:extLst>
          </p:nvPr>
        </p:nvGraphicFramePr>
        <p:xfrm>
          <a:off x="1747318" y="1870448"/>
          <a:ext cx="8311081" cy="4758951"/>
        </p:xfrm>
        <a:graphic>
          <a:graphicData uri="http://schemas.openxmlformats.org/drawingml/2006/table">
            <a:tbl>
              <a:tblPr firstRow="1" firstCol="1" bandRow="1">
                <a:tableStyleId>{5C22544A-7EE6-4342-B048-85BDC9FD1C3A}</a:tableStyleId>
              </a:tblPr>
              <a:tblGrid>
                <a:gridCol w="2007795">
                  <a:extLst>
                    <a:ext uri="{9D8B030D-6E8A-4147-A177-3AD203B41FA5}">
                      <a16:colId xmlns:a16="http://schemas.microsoft.com/office/drawing/2014/main" val="1887340329"/>
                    </a:ext>
                  </a:extLst>
                </a:gridCol>
                <a:gridCol w="2369824">
                  <a:extLst>
                    <a:ext uri="{9D8B030D-6E8A-4147-A177-3AD203B41FA5}">
                      <a16:colId xmlns:a16="http://schemas.microsoft.com/office/drawing/2014/main" val="671133146"/>
                    </a:ext>
                  </a:extLst>
                </a:gridCol>
                <a:gridCol w="2517336">
                  <a:extLst>
                    <a:ext uri="{9D8B030D-6E8A-4147-A177-3AD203B41FA5}">
                      <a16:colId xmlns:a16="http://schemas.microsoft.com/office/drawing/2014/main" val="3427438970"/>
                    </a:ext>
                  </a:extLst>
                </a:gridCol>
                <a:gridCol w="1416126">
                  <a:extLst>
                    <a:ext uri="{9D8B030D-6E8A-4147-A177-3AD203B41FA5}">
                      <a16:colId xmlns:a16="http://schemas.microsoft.com/office/drawing/2014/main" val="418038431"/>
                    </a:ext>
                  </a:extLst>
                </a:gridCol>
              </a:tblGrid>
              <a:tr h="594870">
                <a:tc>
                  <a:txBody>
                    <a:bodyPr/>
                    <a:lstStyle/>
                    <a:p>
                      <a:pPr marL="90170" marR="0" algn="ctr" hangingPunct="0">
                        <a:buNone/>
                        <a:tabLst>
                          <a:tab pos="90170" algn="l"/>
                        </a:tabLst>
                      </a:pPr>
                      <a:r>
                        <a:rPr lang="en-US" sz="800">
                          <a:effectLst/>
                        </a:rPr>
                        <a:t>Vulnerability (V)</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a:effectLst/>
                        </a:rPr>
                        <a:t>Threat (T)</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a:effectLst/>
                        </a:rPr>
                        <a:t>Countermeasure (CM)</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Lack of Countermeasure (LCM = 1 </a:t>
                      </a:r>
                      <a:r>
                        <a:rPr lang="en-US" sz="800">
                          <a:effectLst/>
                          <a:sym typeface="Symbol" panose="05050102010706020507" pitchFamily="18" charset="2"/>
                        </a:rPr>
                        <a:t></a:t>
                      </a:r>
                      <a:r>
                        <a:rPr lang="en-US" sz="800">
                          <a:effectLst/>
                        </a:rPr>
                        <a:t> CM)</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425869498"/>
                  </a:ext>
                </a:extLst>
              </a:tr>
              <a:tr h="396579">
                <a:tc rowSpan="4">
                  <a:txBody>
                    <a:bodyPr/>
                    <a:lstStyle/>
                    <a:p>
                      <a:pPr marL="90170" marR="0" algn="ctr" hangingPunct="0">
                        <a:buNone/>
                        <a:tabLst>
                          <a:tab pos="90170" algn="l"/>
                        </a:tabLst>
                      </a:pPr>
                      <a:r>
                        <a:rPr lang="en-US" sz="800" dirty="0">
                          <a:effectLst/>
                        </a:rPr>
                        <a:t>V</a:t>
                      </a:r>
                      <a:r>
                        <a:rPr lang="en-US" sz="800" baseline="-25000" dirty="0">
                          <a:effectLst/>
                        </a:rPr>
                        <a:t>1</a:t>
                      </a:r>
                      <a:r>
                        <a:rPr lang="en-US" sz="800" dirty="0">
                          <a:effectLst/>
                        </a:rPr>
                        <a:t> = 0.35</a:t>
                      </a:r>
                      <a:endParaRPr lang="en-US" sz="1000" dirty="0">
                        <a:effectLst/>
                      </a:endParaRPr>
                    </a:p>
                    <a:p>
                      <a:pPr marL="90170" marR="0" algn="ctr" hangingPunct="0">
                        <a:buNone/>
                        <a:tabLst>
                          <a:tab pos="90170" algn="l"/>
                        </a:tabLst>
                      </a:pPr>
                      <a:r>
                        <a:rPr lang="en-US" sz="800" dirty="0">
                          <a:effectLst/>
                        </a:rPr>
                        <a:t>(Internal Security Breach Only)</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T</a:t>
                      </a:r>
                      <a:r>
                        <a:rPr lang="en-US" sz="800" baseline="-25000">
                          <a:effectLst/>
                        </a:rPr>
                        <a:t>11 </a:t>
                      </a:r>
                      <a:r>
                        <a:rPr lang="en-US" sz="800">
                          <a:effectLst/>
                        </a:rPr>
                        <a:t>= 0.48</a:t>
                      </a:r>
                      <a:endParaRPr lang="en-US" sz="1000">
                        <a:effectLst/>
                      </a:endParaRPr>
                    </a:p>
                    <a:p>
                      <a:pPr marL="90170" marR="0" algn="ctr" hangingPunct="0">
                        <a:buNone/>
                        <a:tabLst>
                          <a:tab pos="90170" algn="l"/>
                        </a:tabLst>
                      </a:pPr>
                      <a:r>
                        <a:rPr lang="en-US" sz="800">
                          <a:effectLst/>
                        </a:rPr>
                        <a:t>(Internal Abuse of Network Access)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11</a:t>
                      </a:r>
                      <a:r>
                        <a:rPr lang="en-US" sz="800">
                          <a:effectLst/>
                        </a:rPr>
                        <a:t> = 0.70 </a:t>
                      </a:r>
                      <a:endParaRPr lang="en-US" sz="1000">
                        <a:effectLst/>
                      </a:endParaRPr>
                    </a:p>
                    <a:p>
                      <a:pPr marL="90170" marR="0" algn="ctr" hangingPunct="0">
                        <a:buNone/>
                        <a:tabLst>
                          <a:tab pos="90170" algn="l"/>
                        </a:tabLst>
                      </a:pPr>
                      <a:r>
                        <a:rPr lang="en-US" sz="800">
                          <a:effectLst/>
                        </a:rPr>
                        <a:t>(Security Awareness Policy Training)</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11</a:t>
                      </a:r>
                      <a:r>
                        <a:rPr lang="en-US" sz="800">
                          <a:effectLst/>
                        </a:rPr>
                        <a:t> = 0.30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860326238"/>
                  </a:ext>
                </a:extLst>
              </a:tr>
              <a:tr h="594870">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12 </a:t>
                      </a:r>
                      <a:r>
                        <a:rPr lang="en-US" sz="800">
                          <a:effectLst/>
                        </a:rPr>
                        <a:t>= 0.16</a:t>
                      </a:r>
                      <a:endParaRPr lang="en-US" sz="1000">
                        <a:effectLst/>
                      </a:endParaRPr>
                    </a:p>
                    <a:p>
                      <a:pPr marL="90170" marR="0" algn="ctr" hangingPunct="0">
                        <a:buNone/>
                        <a:tabLst>
                          <a:tab pos="90170" algn="l"/>
                        </a:tabLst>
                      </a:pPr>
                      <a:r>
                        <a:rPr lang="en-US" sz="800">
                          <a:effectLst/>
                        </a:rPr>
                        <a:t>(System Penetration)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12</a:t>
                      </a:r>
                      <a:r>
                        <a:rPr lang="en-US" sz="800">
                          <a:effectLst/>
                        </a:rPr>
                        <a:t> = 0.42 </a:t>
                      </a:r>
                      <a:endParaRPr lang="en-US" sz="1000">
                        <a:effectLst/>
                      </a:endParaRPr>
                    </a:p>
                    <a:p>
                      <a:pPr marL="90170" marR="0" algn="ctr" hangingPunct="0">
                        <a:buNone/>
                        <a:tabLst>
                          <a:tab pos="90170" algn="l"/>
                        </a:tabLst>
                      </a:pPr>
                      <a:r>
                        <a:rPr lang="en-US" sz="800">
                          <a:effectLst/>
                        </a:rPr>
                        <a:t>(Smart Cards/Other One-Time Password Tokens)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12</a:t>
                      </a:r>
                      <a:r>
                        <a:rPr lang="en-US" sz="800">
                          <a:effectLst/>
                        </a:rPr>
                        <a:t> = 0.30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791213262"/>
                  </a:ext>
                </a:extLst>
              </a:tr>
              <a:tr h="396579">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13 </a:t>
                      </a:r>
                      <a:r>
                        <a:rPr lang="en-US" sz="800">
                          <a:effectLst/>
                        </a:rPr>
                        <a:t>= 0.32</a:t>
                      </a:r>
                      <a:endParaRPr lang="en-US" sz="1000">
                        <a:effectLst/>
                      </a:endParaRPr>
                    </a:p>
                    <a:p>
                      <a:pPr marL="90170" marR="0" algn="ctr" hangingPunct="0">
                        <a:buNone/>
                        <a:tabLst>
                          <a:tab pos="90170" algn="l"/>
                        </a:tabLst>
                      </a:pPr>
                      <a:r>
                        <a:rPr lang="en-US" sz="800">
                          <a:effectLst/>
                        </a:rPr>
                        <a:t>(Denial of Service)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13</a:t>
                      </a:r>
                      <a:r>
                        <a:rPr lang="en-US" sz="800">
                          <a:effectLst/>
                        </a:rPr>
                        <a:t> = 0.97 </a:t>
                      </a:r>
                      <a:endParaRPr lang="en-US" sz="1000">
                        <a:effectLst/>
                      </a:endParaRPr>
                    </a:p>
                    <a:p>
                      <a:pPr marL="90170" marR="0" algn="ctr" hangingPunct="0">
                        <a:buNone/>
                        <a:tabLst>
                          <a:tab pos="90170" algn="l"/>
                        </a:tabLst>
                      </a:pPr>
                      <a:r>
                        <a:rPr lang="en-US" sz="800">
                          <a:effectLst/>
                        </a:rPr>
                        <a:t>(Firewalls)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LCM</a:t>
                      </a:r>
                      <a:r>
                        <a:rPr lang="en-US" sz="800" baseline="-25000" dirty="0" err="1">
                          <a:effectLst/>
                        </a:rPr>
                        <a:t>13</a:t>
                      </a:r>
                      <a:r>
                        <a:rPr lang="en-US" sz="800" dirty="0">
                          <a:effectLst/>
                        </a:rPr>
                        <a:t> = 0.03 </a:t>
                      </a:r>
                      <a:endParaRPr lang="en-US" sz="1000" dirty="0">
                        <a:effectLst/>
                      </a:endParaRPr>
                    </a:p>
                    <a:p>
                      <a:pPr marL="90170" marR="0" algn="ctr" hangingPunct="0">
                        <a:buNone/>
                        <a:tabLst>
                          <a:tab pos="90170" algn="l"/>
                        </a:tabLst>
                      </a:pPr>
                      <a:r>
                        <a:rPr lang="en-US" sz="800" dirty="0">
                          <a:effectLst/>
                        </a:rPr>
                        <a:t>(by Subtraction)</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453345156"/>
                  </a:ext>
                </a:extLst>
              </a:tr>
              <a:tr h="396579">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14 </a:t>
                      </a:r>
                      <a:r>
                        <a:rPr lang="en-US" sz="800">
                          <a:effectLst/>
                        </a:rPr>
                        <a:t>= 0.04</a:t>
                      </a:r>
                      <a:endParaRPr lang="en-US" sz="1000">
                        <a:effectLst/>
                      </a:endParaRPr>
                    </a:p>
                    <a:p>
                      <a:pPr marL="90170" marR="0" algn="ctr" hangingPunct="0">
                        <a:buNone/>
                        <a:tabLst>
                          <a:tab pos="90170" algn="l"/>
                        </a:tabLst>
                      </a:pPr>
                      <a:r>
                        <a:rPr lang="en-US" sz="800">
                          <a:effectLst/>
                        </a:rPr>
                        <a:t>(Financial/Telecom Fraud)</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14</a:t>
                      </a:r>
                      <a:r>
                        <a:rPr lang="en-US" sz="800">
                          <a:effectLst/>
                        </a:rPr>
                        <a:t> = 0.80 </a:t>
                      </a:r>
                      <a:endParaRPr lang="en-US" sz="1000">
                        <a:effectLst/>
                      </a:endParaRPr>
                    </a:p>
                    <a:p>
                      <a:pPr marL="90170" marR="0" algn="ctr" hangingPunct="0">
                        <a:buNone/>
                        <a:tabLst>
                          <a:tab pos="90170" algn="l"/>
                        </a:tabLst>
                      </a:pPr>
                      <a:r>
                        <a:rPr lang="en-US" sz="800">
                          <a:effectLst/>
                        </a:rPr>
                        <a:t>(Security Audits)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LCM</a:t>
                      </a:r>
                      <a:r>
                        <a:rPr lang="en-US" sz="800" baseline="-25000" dirty="0" err="1">
                          <a:effectLst/>
                        </a:rPr>
                        <a:t>14</a:t>
                      </a:r>
                      <a:r>
                        <a:rPr lang="en-US" sz="800" dirty="0">
                          <a:effectLst/>
                        </a:rPr>
                        <a:t> = 0.20 </a:t>
                      </a:r>
                      <a:endParaRPr lang="en-US" sz="1000" dirty="0">
                        <a:effectLst/>
                      </a:endParaRPr>
                    </a:p>
                    <a:p>
                      <a:pPr marL="90170" marR="0" algn="ctr" hangingPunct="0">
                        <a:buNone/>
                        <a:tabLst>
                          <a:tab pos="90170" algn="l"/>
                        </a:tabLst>
                      </a:pPr>
                      <a:r>
                        <a:rPr lang="en-US" sz="800" dirty="0">
                          <a:effectLst/>
                        </a:rPr>
                        <a:t>(by Subtraction)</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806377475"/>
                  </a:ext>
                </a:extLst>
              </a:tr>
              <a:tr h="396579">
                <a:tc rowSpan="3">
                  <a:txBody>
                    <a:bodyPr/>
                    <a:lstStyle/>
                    <a:p>
                      <a:pPr marL="90170" marR="0" algn="ctr" hangingPunct="0">
                        <a:buNone/>
                        <a:tabLst>
                          <a:tab pos="90170" algn="l"/>
                        </a:tabLst>
                      </a:pPr>
                      <a:r>
                        <a:rPr lang="en-US" sz="800">
                          <a:effectLst/>
                        </a:rPr>
                        <a:t>V</a:t>
                      </a:r>
                      <a:r>
                        <a:rPr lang="en-US" sz="800" baseline="-25000">
                          <a:effectLst/>
                        </a:rPr>
                        <a:t>2</a:t>
                      </a:r>
                      <a:r>
                        <a:rPr lang="en-US" sz="800">
                          <a:effectLst/>
                        </a:rPr>
                        <a:t> = 0.26</a:t>
                      </a:r>
                      <a:endParaRPr lang="en-US" sz="1000">
                        <a:effectLst/>
                      </a:endParaRPr>
                    </a:p>
                    <a:p>
                      <a:pPr marL="90170" marR="0" algn="ctr" hangingPunct="0">
                        <a:buNone/>
                        <a:tabLst>
                          <a:tab pos="90170" algn="l"/>
                        </a:tabLst>
                      </a:pPr>
                      <a:r>
                        <a:rPr lang="en-US" sz="800">
                          <a:effectLst/>
                        </a:rPr>
                        <a:t>(External Security Breach Only)</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T</a:t>
                      </a:r>
                      <a:r>
                        <a:rPr lang="en-US" sz="800" baseline="-25000">
                          <a:effectLst/>
                        </a:rPr>
                        <a:t>21 </a:t>
                      </a:r>
                      <a:r>
                        <a:rPr lang="en-US" sz="800">
                          <a:effectLst/>
                        </a:rPr>
                        <a:t>= 0.32</a:t>
                      </a:r>
                      <a:endParaRPr lang="en-US" sz="1000">
                        <a:effectLst/>
                      </a:endParaRPr>
                    </a:p>
                    <a:p>
                      <a:pPr marL="90170" marR="0" algn="ctr" hangingPunct="0">
                        <a:buNone/>
                        <a:tabLst>
                          <a:tab pos="90170" algn="l"/>
                        </a:tabLst>
                      </a:pPr>
                      <a:r>
                        <a:rPr lang="en-US" sz="800">
                          <a:effectLst/>
                        </a:rPr>
                        <a:t>(Denial of Service)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CM</a:t>
                      </a:r>
                      <a:r>
                        <a:rPr lang="en-US" sz="800" baseline="-25000" dirty="0" err="1">
                          <a:effectLst/>
                        </a:rPr>
                        <a:t>21</a:t>
                      </a:r>
                      <a:r>
                        <a:rPr lang="en-US" sz="800" dirty="0">
                          <a:effectLst/>
                        </a:rPr>
                        <a:t> = 0.35 </a:t>
                      </a:r>
                      <a:endParaRPr lang="en-US" sz="1000" dirty="0">
                        <a:effectLst/>
                      </a:endParaRPr>
                    </a:p>
                    <a:p>
                      <a:pPr marL="90170" marR="0" algn="ctr" hangingPunct="0">
                        <a:buNone/>
                        <a:tabLst>
                          <a:tab pos="90170" algn="l"/>
                        </a:tabLst>
                      </a:pPr>
                      <a:r>
                        <a:rPr lang="en-US" sz="800" dirty="0">
                          <a:effectLst/>
                        </a:rPr>
                        <a:t>(Public Key Infrastructure)</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LCM</a:t>
                      </a:r>
                      <a:r>
                        <a:rPr lang="en-US" sz="800" baseline="-25000" dirty="0" err="1">
                          <a:effectLst/>
                        </a:rPr>
                        <a:t>21</a:t>
                      </a:r>
                      <a:r>
                        <a:rPr lang="en-US" sz="800" dirty="0">
                          <a:effectLst/>
                        </a:rPr>
                        <a:t> = 0.65 </a:t>
                      </a:r>
                      <a:endParaRPr lang="en-US" sz="1000" dirty="0">
                        <a:effectLst/>
                      </a:endParaRPr>
                    </a:p>
                    <a:p>
                      <a:pPr marL="90170" marR="0" algn="ctr" hangingPunct="0">
                        <a:buNone/>
                        <a:tabLst>
                          <a:tab pos="90170" algn="l"/>
                        </a:tabLst>
                      </a:pPr>
                      <a:r>
                        <a:rPr lang="en-US" sz="800" dirty="0">
                          <a:effectLst/>
                        </a:rPr>
                        <a:t>(by Subtraction)</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318900946"/>
                  </a:ext>
                </a:extLst>
              </a:tr>
              <a:tr h="396579">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22 </a:t>
                      </a:r>
                      <a:r>
                        <a:rPr lang="en-US" sz="800">
                          <a:effectLst/>
                        </a:rPr>
                        <a:t>= 0.02</a:t>
                      </a:r>
                      <a:endParaRPr lang="en-US" sz="1000">
                        <a:effectLst/>
                      </a:endParaRPr>
                    </a:p>
                    <a:p>
                      <a:pPr marL="90170" marR="0" algn="ctr" hangingPunct="0">
                        <a:buNone/>
                        <a:tabLst>
                          <a:tab pos="90170" algn="l"/>
                        </a:tabLst>
                      </a:pPr>
                      <a:r>
                        <a:rPr lang="en-US" sz="800">
                          <a:effectLst/>
                        </a:rPr>
                        <a:t>(Sabotage)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CM</a:t>
                      </a:r>
                      <a:r>
                        <a:rPr lang="en-US" sz="800" baseline="-25000" dirty="0" err="1">
                          <a:effectLst/>
                        </a:rPr>
                        <a:t>22</a:t>
                      </a:r>
                      <a:r>
                        <a:rPr lang="en-US" sz="800" dirty="0">
                          <a:effectLst/>
                        </a:rPr>
                        <a:t> = 0.35 </a:t>
                      </a:r>
                      <a:endParaRPr lang="en-US" sz="1000" dirty="0">
                        <a:effectLst/>
                      </a:endParaRPr>
                    </a:p>
                    <a:p>
                      <a:pPr marL="90170" marR="0" algn="ctr" hangingPunct="0">
                        <a:buNone/>
                        <a:tabLst>
                          <a:tab pos="90170" algn="l"/>
                        </a:tabLst>
                      </a:pPr>
                      <a:r>
                        <a:rPr lang="en-US" sz="800" dirty="0">
                          <a:effectLst/>
                        </a:rPr>
                        <a:t>(Intrusion Prevention Systems)</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LCM</a:t>
                      </a:r>
                      <a:r>
                        <a:rPr lang="en-US" sz="800" baseline="-25000" dirty="0" err="1">
                          <a:effectLst/>
                        </a:rPr>
                        <a:t>22</a:t>
                      </a:r>
                      <a:r>
                        <a:rPr lang="en-US" sz="800" dirty="0">
                          <a:effectLst/>
                        </a:rPr>
                        <a:t> = 0.65 </a:t>
                      </a:r>
                      <a:endParaRPr lang="en-US" sz="1000" dirty="0">
                        <a:effectLst/>
                      </a:endParaRPr>
                    </a:p>
                    <a:p>
                      <a:pPr marL="90170" marR="0" algn="ctr" hangingPunct="0">
                        <a:buNone/>
                        <a:tabLst>
                          <a:tab pos="90170" algn="l"/>
                        </a:tabLst>
                      </a:pPr>
                      <a:r>
                        <a:rPr lang="en-US" sz="800" dirty="0">
                          <a:effectLst/>
                        </a:rPr>
                        <a:t>(by Subtraction)</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849177871"/>
                  </a:ext>
                </a:extLst>
              </a:tr>
              <a:tr h="396579">
                <a:tc vMerge="1">
                  <a:txBody>
                    <a:bodyPr/>
                    <a:lstStyle/>
                    <a:p>
                      <a:endParaRPr lang="en-US"/>
                    </a:p>
                  </a:txBody>
                  <a:tcPr/>
                </a:tc>
                <a:tc>
                  <a:txBody>
                    <a:bodyPr/>
                    <a:lstStyle/>
                    <a:p>
                      <a:pPr marL="90170" marR="0" algn="ctr" hangingPunct="0">
                        <a:buNone/>
                        <a:tabLst>
                          <a:tab pos="90170" algn="l"/>
                        </a:tabLst>
                      </a:pPr>
                      <a:r>
                        <a:rPr lang="en-US" sz="800" dirty="0" err="1">
                          <a:effectLst/>
                        </a:rPr>
                        <a:t>T</a:t>
                      </a:r>
                      <a:r>
                        <a:rPr lang="en-US" sz="800" baseline="-25000" dirty="0" err="1">
                          <a:effectLst/>
                        </a:rPr>
                        <a:t>23</a:t>
                      </a:r>
                      <a:r>
                        <a:rPr lang="en-US" sz="800" baseline="-25000" dirty="0">
                          <a:effectLst/>
                        </a:rPr>
                        <a:t> </a:t>
                      </a:r>
                      <a:r>
                        <a:rPr lang="en-US" sz="800" dirty="0">
                          <a:effectLst/>
                        </a:rPr>
                        <a:t>= 0.66</a:t>
                      </a:r>
                      <a:endParaRPr lang="en-US" sz="1000" dirty="0">
                        <a:effectLst/>
                      </a:endParaRPr>
                    </a:p>
                    <a:p>
                      <a:pPr marL="90170" marR="0" algn="ctr" hangingPunct="0">
                        <a:buNone/>
                        <a:tabLst>
                          <a:tab pos="90170" algn="l"/>
                        </a:tabLst>
                      </a:pPr>
                      <a:r>
                        <a:rPr lang="en-US" sz="800" dirty="0">
                          <a:effectLst/>
                        </a:rPr>
                        <a:t>(Virus)</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23</a:t>
                      </a:r>
                      <a:r>
                        <a:rPr lang="en-US" sz="800">
                          <a:effectLst/>
                        </a:rPr>
                        <a:t> = 0.96 </a:t>
                      </a:r>
                      <a:endParaRPr lang="en-US" sz="1000">
                        <a:effectLst/>
                      </a:endParaRPr>
                    </a:p>
                    <a:p>
                      <a:pPr marL="90170" marR="0" algn="ctr" hangingPunct="0">
                        <a:buNone/>
                        <a:tabLst>
                          <a:tab pos="90170" algn="l"/>
                        </a:tabLst>
                      </a:pPr>
                      <a:r>
                        <a:rPr lang="en-US" sz="800">
                          <a:effectLst/>
                        </a:rPr>
                        <a:t>(Anti-Virus Software)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LCM</a:t>
                      </a:r>
                      <a:r>
                        <a:rPr lang="en-US" sz="800" baseline="-25000" dirty="0" err="1">
                          <a:effectLst/>
                        </a:rPr>
                        <a:t>23</a:t>
                      </a:r>
                      <a:r>
                        <a:rPr lang="en-US" sz="800" dirty="0">
                          <a:effectLst/>
                        </a:rPr>
                        <a:t> = 0.04 </a:t>
                      </a:r>
                      <a:endParaRPr lang="en-US" sz="1000" dirty="0">
                        <a:effectLst/>
                      </a:endParaRPr>
                    </a:p>
                    <a:p>
                      <a:pPr marL="90170" marR="0" algn="ctr" hangingPunct="0">
                        <a:buNone/>
                        <a:tabLst>
                          <a:tab pos="90170" algn="l"/>
                        </a:tabLst>
                      </a:pPr>
                      <a:r>
                        <a:rPr lang="en-US" sz="800" dirty="0">
                          <a:effectLst/>
                        </a:rPr>
                        <a:t>(by Subtraction)</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184623429"/>
                  </a:ext>
                </a:extLst>
              </a:tr>
              <a:tr h="396579">
                <a:tc rowSpan="3">
                  <a:txBody>
                    <a:bodyPr/>
                    <a:lstStyle/>
                    <a:p>
                      <a:pPr marL="90170" marR="0" algn="ctr" hangingPunct="0">
                        <a:buNone/>
                        <a:tabLst>
                          <a:tab pos="90170" algn="l"/>
                        </a:tabLst>
                      </a:pPr>
                      <a:r>
                        <a:rPr lang="en-US" sz="800">
                          <a:effectLst/>
                        </a:rPr>
                        <a:t>V</a:t>
                      </a:r>
                      <a:r>
                        <a:rPr lang="en-US" sz="800" baseline="-25000">
                          <a:effectLst/>
                        </a:rPr>
                        <a:t>3</a:t>
                      </a:r>
                      <a:r>
                        <a:rPr lang="en-US" sz="800">
                          <a:effectLst/>
                        </a:rPr>
                        <a:t> = 0.39</a:t>
                      </a:r>
                      <a:endParaRPr lang="en-US" sz="1000">
                        <a:effectLst/>
                      </a:endParaRPr>
                    </a:p>
                    <a:p>
                      <a:pPr marL="90170" marR="0" algn="ctr" hangingPunct="0">
                        <a:buNone/>
                        <a:tabLst>
                          <a:tab pos="90170" algn="l"/>
                        </a:tabLst>
                      </a:pPr>
                      <a:r>
                        <a:rPr lang="en-US" sz="800">
                          <a:effectLst/>
                        </a:rPr>
                        <a:t>(Both Internal and External Security Breaches Combined)</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T</a:t>
                      </a:r>
                      <a:r>
                        <a:rPr lang="en-US" sz="800" baseline="-25000">
                          <a:effectLst/>
                        </a:rPr>
                        <a:t>31 </a:t>
                      </a:r>
                      <a:r>
                        <a:rPr lang="en-US" sz="800">
                          <a:effectLst/>
                        </a:rPr>
                        <a:t>= 0.32</a:t>
                      </a:r>
                      <a:endParaRPr lang="en-US" sz="1000">
                        <a:effectLst/>
                      </a:endParaRPr>
                    </a:p>
                    <a:p>
                      <a:pPr marL="90170" marR="0" algn="ctr" hangingPunct="0">
                        <a:buNone/>
                        <a:tabLst>
                          <a:tab pos="90170" algn="l"/>
                        </a:tabLst>
                      </a:pPr>
                      <a:r>
                        <a:rPr lang="en-US" sz="800">
                          <a:effectLst/>
                        </a:rPr>
                        <a:t>(Unauthorized Access to Information)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31</a:t>
                      </a:r>
                      <a:r>
                        <a:rPr lang="en-US" sz="800">
                          <a:effectLst/>
                        </a:rPr>
                        <a:t> = 0.72 </a:t>
                      </a:r>
                      <a:endParaRPr lang="en-US" sz="1000">
                        <a:effectLst/>
                      </a:endParaRPr>
                    </a:p>
                    <a:p>
                      <a:pPr marL="90170" marR="0" algn="ctr" hangingPunct="0">
                        <a:buNone/>
                        <a:tabLst>
                          <a:tab pos="90170" algn="l"/>
                        </a:tabLst>
                      </a:pPr>
                      <a:r>
                        <a:rPr lang="en-US" sz="800">
                          <a:effectLst/>
                        </a:rPr>
                        <a:t>(Intrusion Detection Systems)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31</a:t>
                      </a:r>
                      <a:r>
                        <a:rPr lang="en-US" sz="800">
                          <a:effectLst/>
                        </a:rPr>
                        <a:t> = 0.28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1315717237"/>
                  </a:ext>
                </a:extLst>
              </a:tr>
              <a:tr h="396579">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32 </a:t>
                      </a:r>
                      <a:r>
                        <a:rPr lang="en-US" sz="800">
                          <a:effectLst/>
                        </a:rPr>
                        <a:t>= 0.59</a:t>
                      </a:r>
                      <a:endParaRPr lang="en-US" sz="1000">
                        <a:effectLst/>
                      </a:endParaRPr>
                    </a:p>
                    <a:p>
                      <a:pPr marL="90170" marR="0" algn="ctr" hangingPunct="0">
                        <a:buNone/>
                        <a:tabLst>
                          <a:tab pos="90170" algn="l"/>
                        </a:tabLst>
                      </a:pPr>
                      <a:r>
                        <a:rPr lang="en-US" sz="800">
                          <a:effectLst/>
                        </a:rPr>
                        <a:t>(Malicious Code)</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32</a:t>
                      </a:r>
                      <a:r>
                        <a:rPr lang="en-US" sz="800">
                          <a:effectLst/>
                        </a:rPr>
                        <a:t> = 0.70 </a:t>
                      </a:r>
                      <a:endParaRPr lang="en-US" sz="1000">
                        <a:effectLst/>
                      </a:endParaRPr>
                    </a:p>
                    <a:p>
                      <a:pPr marL="90170" marR="0" algn="ctr" hangingPunct="0">
                        <a:buNone/>
                        <a:tabLst>
                          <a:tab pos="90170" algn="l"/>
                        </a:tabLst>
                      </a:pPr>
                      <a:r>
                        <a:rPr lang="en-US" sz="800">
                          <a:effectLst/>
                        </a:rPr>
                        <a:t>(Server-Based Control)</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LCM</a:t>
                      </a:r>
                      <a:r>
                        <a:rPr lang="en-US" sz="800" baseline="-25000">
                          <a:effectLst/>
                        </a:rPr>
                        <a:t>32</a:t>
                      </a:r>
                      <a:r>
                        <a:rPr lang="en-US" sz="800">
                          <a:effectLst/>
                        </a:rPr>
                        <a:t> = 0.30 </a:t>
                      </a:r>
                      <a:endParaRPr lang="en-US" sz="1000">
                        <a:effectLst/>
                      </a:endParaRPr>
                    </a:p>
                    <a:p>
                      <a:pPr marL="90170" marR="0" algn="ctr" hangingPunct="0">
                        <a:buNone/>
                        <a:tabLst>
                          <a:tab pos="90170" algn="l"/>
                        </a:tabLst>
                      </a:pPr>
                      <a:r>
                        <a:rPr lang="en-US" sz="800">
                          <a:effectLst/>
                        </a:rPr>
                        <a:t>(by Subtraction)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60629992"/>
                  </a:ext>
                </a:extLst>
              </a:tr>
              <a:tr h="396579">
                <a:tc vMerge="1">
                  <a:txBody>
                    <a:bodyPr/>
                    <a:lstStyle/>
                    <a:p>
                      <a:endParaRPr lang="en-US"/>
                    </a:p>
                  </a:txBody>
                  <a:tcPr/>
                </a:tc>
                <a:tc>
                  <a:txBody>
                    <a:bodyPr/>
                    <a:lstStyle/>
                    <a:p>
                      <a:pPr marL="90170" marR="0" algn="ctr" hangingPunct="0">
                        <a:buNone/>
                        <a:tabLst>
                          <a:tab pos="90170" algn="l"/>
                        </a:tabLst>
                      </a:pPr>
                      <a:r>
                        <a:rPr lang="en-US" sz="800">
                          <a:effectLst/>
                        </a:rPr>
                        <a:t>T</a:t>
                      </a:r>
                      <a:r>
                        <a:rPr lang="en-US" sz="800" baseline="-25000">
                          <a:effectLst/>
                        </a:rPr>
                        <a:t>33 </a:t>
                      </a:r>
                      <a:r>
                        <a:rPr lang="en-US" sz="800">
                          <a:effectLst/>
                        </a:rPr>
                        <a:t>= 0.09</a:t>
                      </a:r>
                      <a:endParaRPr lang="en-US" sz="1000">
                        <a:effectLst/>
                      </a:endParaRPr>
                    </a:p>
                    <a:p>
                      <a:pPr marL="90170" marR="0" algn="ctr" hangingPunct="0">
                        <a:buNone/>
                        <a:tabLst>
                          <a:tab pos="90170" algn="l"/>
                        </a:tabLst>
                      </a:pPr>
                      <a:r>
                        <a:rPr lang="en-US" sz="800">
                          <a:effectLst/>
                        </a:rPr>
                        <a:t>(Theft of Proprietary Information)</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a:effectLst/>
                        </a:rPr>
                        <a:t>CM</a:t>
                      </a:r>
                      <a:r>
                        <a:rPr lang="en-US" sz="800" baseline="-25000">
                          <a:effectLst/>
                        </a:rPr>
                        <a:t>33</a:t>
                      </a:r>
                      <a:r>
                        <a:rPr lang="en-US" sz="800">
                          <a:effectLst/>
                        </a:rPr>
                        <a:t> = 0.46 </a:t>
                      </a:r>
                      <a:endParaRPr lang="en-US" sz="1000">
                        <a:effectLst/>
                      </a:endParaRPr>
                    </a:p>
                    <a:p>
                      <a:pPr marL="90170" marR="0" algn="ctr" hangingPunct="0">
                        <a:buNone/>
                        <a:tabLst>
                          <a:tab pos="90170" algn="l"/>
                        </a:tabLst>
                      </a:pPr>
                      <a:r>
                        <a:rPr lang="en-US" sz="800">
                          <a:effectLst/>
                        </a:rPr>
                        <a:t>(Encrypted Files)</a:t>
                      </a:r>
                      <a:endParaRPr lang="en-US" sz="100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tc>
                  <a:txBody>
                    <a:bodyPr/>
                    <a:lstStyle/>
                    <a:p>
                      <a:pPr marL="90170" marR="0" algn="ctr" hangingPunct="0">
                        <a:buNone/>
                        <a:tabLst>
                          <a:tab pos="90170" algn="l"/>
                        </a:tabLst>
                      </a:pPr>
                      <a:r>
                        <a:rPr lang="en-US" sz="800" dirty="0" err="1">
                          <a:effectLst/>
                        </a:rPr>
                        <a:t>LCM</a:t>
                      </a:r>
                      <a:r>
                        <a:rPr lang="en-US" sz="800" baseline="-25000" dirty="0" err="1">
                          <a:effectLst/>
                        </a:rPr>
                        <a:t>33</a:t>
                      </a:r>
                      <a:r>
                        <a:rPr lang="en-US" sz="800" dirty="0">
                          <a:effectLst/>
                        </a:rPr>
                        <a:t> = 0.54 </a:t>
                      </a:r>
                      <a:endParaRPr lang="en-US" sz="1000" dirty="0">
                        <a:effectLst/>
                      </a:endParaRPr>
                    </a:p>
                    <a:p>
                      <a:pPr marL="90170" marR="0" algn="ctr" hangingPunct="0">
                        <a:buNone/>
                        <a:tabLst>
                          <a:tab pos="90170" algn="l"/>
                        </a:tabLst>
                      </a:pPr>
                      <a:r>
                        <a:rPr lang="en-US" sz="800" dirty="0">
                          <a:effectLst/>
                        </a:rPr>
                        <a:t>(by Subtraction)</a:t>
                      </a:r>
                      <a:endParaRPr lang="en-US" sz="1000" dirty="0">
                        <a:effectLst/>
                        <a:latin typeface="Times New Roman" panose="02020603050405020304" pitchFamily="18" charset="0"/>
                        <a:ea typeface="PMingLiU" panose="02020500000000000000" pitchFamily="18" charset="-120"/>
                        <a:cs typeface="Times New Roman" panose="02020603050405020304" pitchFamily="18" charset="0"/>
                      </a:endParaRPr>
                    </a:p>
                  </a:txBody>
                  <a:tcPr marL="36195" marR="36195" marT="0" marB="0" anchor="ctr"/>
                </a:tc>
                <a:extLst>
                  <a:ext uri="{0D108BD9-81ED-4DB2-BD59-A6C34878D82A}">
                    <a16:rowId xmlns:a16="http://schemas.microsoft.com/office/drawing/2014/main" val="384973454"/>
                  </a:ext>
                </a:extLst>
              </a:tr>
            </a:tbl>
          </a:graphicData>
        </a:graphic>
      </p:graphicFrame>
      <p:sp>
        <p:nvSpPr>
          <p:cNvPr id="13" name="TextBox 12">
            <a:extLst>
              <a:ext uri="{FF2B5EF4-FFF2-40B4-BE49-F238E27FC236}">
                <a16:creationId xmlns:a16="http://schemas.microsoft.com/office/drawing/2014/main" id="{89AF565D-60A3-0F83-02E1-60B3532B5330}"/>
              </a:ext>
            </a:extLst>
          </p:cNvPr>
          <p:cNvSpPr txBox="1"/>
          <p:nvPr/>
        </p:nvSpPr>
        <p:spPr>
          <a:xfrm>
            <a:off x="566928" y="1531895"/>
            <a:ext cx="11558016" cy="338554"/>
          </a:xfrm>
          <a:prstGeom prst="rect">
            <a:avLst/>
          </a:prstGeom>
          <a:noFill/>
        </p:spPr>
        <p:txBody>
          <a:bodyPr wrap="square">
            <a:spAutoFit/>
          </a:bodyPr>
          <a:lstStyle/>
          <a:p>
            <a:r>
              <a:rPr lang="tr-TR" sz="1600" b="1" u="sng" dirty="0"/>
              <a:t>Çizelge</a:t>
            </a:r>
            <a:r>
              <a:rPr lang="tr-TR" sz="1600" b="1" dirty="0"/>
              <a:t> A1. SM Giriş verileri, riskin nasıl azaltılacağını belirtmek için [5] 'te alıntılanan Örnek 1’de</a:t>
            </a:r>
            <a:r>
              <a:rPr lang="en-US" sz="1600" b="1" dirty="0"/>
              <a:t> </a:t>
            </a:r>
            <a:r>
              <a:rPr lang="tr-TR" sz="1600" b="1" dirty="0"/>
              <a:t>cetvellendirilmiştir</a:t>
            </a:r>
            <a:endParaRPr lang="en-US" sz="1600" dirty="0"/>
          </a:p>
        </p:txBody>
      </p:sp>
    </p:spTree>
    <p:extLst>
      <p:ext uri="{BB962C8B-B14F-4D97-AF65-F5344CB8AC3E}">
        <p14:creationId xmlns:p14="http://schemas.microsoft.com/office/powerpoint/2010/main" val="4125171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7" name="Google Shape;261;p38">
            <a:extLst>
              <a:ext uri="{FF2B5EF4-FFF2-40B4-BE49-F238E27FC236}">
                <a16:creationId xmlns:a16="http://schemas.microsoft.com/office/drawing/2014/main" id="{FC98D46E-9201-4936-84A7-4C040B6B3400}"/>
              </a:ext>
            </a:extLst>
          </p:cNvPr>
          <p:cNvSpPr txBox="1">
            <a:spLocks noGrp="1"/>
          </p:cNvSpPr>
          <p:nvPr>
            <p:ph type="title"/>
          </p:nvPr>
        </p:nvSpPr>
        <p:spPr>
          <a:xfrm>
            <a:off x="558137" y="593366"/>
            <a:ext cx="11007991" cy="502103"/>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(6)</a:t>
            </a:r>
            <a:br>
              <a:rPr lang="en-US" sz="2000" dirty="0">
                <a:highlight>
                  <a:srgbClr val="FFFF00"/>
                </a:highlight>
              </a:rPr>
            </a:br>
            <a:endParaRPr lang="en-US" sz="3200" dirty="0"/>
          </a:p>
        </p:txBody>
      </p:sp>
      <p:pic>
        <p:nvPicPr>
          <p:cNvPr id="3" name="Picture 2">
            <a:extLst>
              <a:ext uri="{FF2B5EF4-FFF2-40B4-BE49-F238E27FC236}">
                <a16:creationId xmlns:a16="http://schemas.microsoft.com/office/drawing/2014/main" id="{7574F74A-9E67-D09C-FA06-2D06A10A16A4}"/>
              </a:ext>
            </a:extLst>
          </p:cNvPr>
          <p:cNvPicPr>
            <a:picLocks noChangeAspect="1"/>
          </p:cNvPicPr>
          <p:nvPr/>
        </p:nvPicPr>
        <p:blipFill>
          <a:blip r:embed="rId3"/>
          <a:stretch>
            <a:fillRect/>
          </a:stretch>
        </p:blipFill>
        <p:spPr>
          <a:xfrm>
            <a:off x="1249378" y="2159128"/>
            <a:ext cx="9823010" cy="4105505"/>
          </a:xfrm>
          <a:prstGeom prst="rect">
            <a:avLst/>
          </a:prstGeom>
        </p:spPr>
      </p:pic>
      <p:sp>
        <p:nvSpPr>
          <p:cNvPr id="6" name="TextBox 5">
            <a:extLst>
              <a:ext uri="{FF2B5EF4-FFF2-40B4-BE49-F238E27FC236}">
                <a16:creationId xmlns:a16="http://schemas.microsoft.com/office/drawing/2014/main" id="{B1C2DEF3-45CD-7E4F-6BDE-ADACB3D35657}"/>
              </a:ext>
            </a:extLst>
          </p:cNvPr>
          <p:cNvSpPr txBox="1"/>
          <p:nvPr/>
        </p:nvSpPr>
        <p:spPr>
          <a:xfrm>
            <a:off x="860079" y="1235799"/>
            <a:ext cx="10529180" cy="923330"/>
          </a:xfrm>
          <a:prstGeom prst="rect">
            <a:avLst/>
          </a:prstGeom>
          <a:noFill/>
        </p:spPr>
        <p:txBody>
          <a:bodyPr wrap="square">
            <a:spAutoFit/>
          </a:bodyPr>
          <a:lstStyle/>
          <a:p>
            <a:pPr marL="0" marR="0" algn="ctr">
              <a:buNone/>
            </a:pP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Table </a:t>
            </a:r>
            <a:r>
              <a:rPr lang="en-US" sz="1800" dirty="0" err="1">
                <a:effectLst/>
                <a:latin typeface="Times New Roman" panose="02020603050405020304" pitchFamily="18" charset="0"/>
                <a:ea typeface="MS Mincho" panose="02020609040205080304" pitchFamily="49" charset="-128"/>
                <a:cs typeface="Times New Roman" panose="02020603050405020304" pitchFamily="18" charset="0"/>
              </a:rPr>
              <a:t>A2</a:t>
            </a:r>
            <a:r>
              <a:rPr lang="en-US" sz="1800" dirty="0">
                <a:effectLst/>
                <a:latin typeface="Times New Roman" panose="02020603050405020304" pitchFamily="18" charset="0"/>
                <a:ea typeface="MS Mincho" panose="02020609040205080304" pitchFamily="49" charset="-128"/>
                <a:cs typeface="Times New Roman" panose="02020603050405020304" pitchFamily="18" charset="0"/>
              </a:rPr>
              <a:t>. Example 1 cited in Table A1 of [5] demonstrates how to reduce risk from ~26% to ~10% with SM with EXCEL Spreadsheet for a Cumulative Change of 90.52% to reach ~$513.38 Investment Cost where the Breakeven Cost is $5.67 per 1%, i.e. $5.67 per 1% ≈ $513.38 / 90.52%</a:t>
            </a:r>
            <a:endParaRPr lang="en-US" sz="1800" dirty="0">
              <a:effectLst/>
              <a:latin typeface="Times New Roman" panose="02020603050405020304" pitchFamily="18" charset="0"/>
              <a:ea typeface="PMingLiU"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9550709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E41CD398-ED78-4B18-6013-94197463FF05}"/>
            </a:ext>
          </a:extLst>
        </p:cNvPr>
        <p:cNvGrpSpPr/>
        <p:nvPr/>
      </p:nvGrpSpPr>
      <p:grpSpPr>
        <a:xfrm>
          <a:off x="0" y="0"/>
          <a:ext cx="0" cy="0"/>
          <a:chOff x="0" y="0"/>
          <a:chExt cx="0" cy="0"/>
        </a:xfrm>
      </p:grpSpPr>
      <p:sp>
        <p:nvSpPr>
          <p:cNvPr id="7" name="Google Shape;261;p38">
            <a:extLst>
              <a:ext uri="{FF2B5EF4-FFF2-40B4-BE49-F238E27FC236}">
                <a16:creationId xmlns:a16="http://schemas.microsoft.com/office/drawing/2014/main" id="{F2B61BE0-5B72-6606-339C-0303033D9F3F}"/>
              </a:ext>
            </a:extLst>
          </p:cNvPr>
          <p:cNvSpPr txBox="1">
            <a:spLocks noGrp="1"/>
          </p:cNvSpPr>
          <p:nvPr>
            <p:ph type="title"/>
          </p:nvPr>
        </p:nvSpPr>
        <p:spPr>
          <a:xfrm>
            <a:off x="558137" y="593366"/>
            <a:ext cx="11007991" cy="502103"/>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(6)</a:t>
            </a:r>
            <a:br>
              <a:rPr lang="en-US" sz="2000" dirty="0">
                <a:highlight>
                  <a:srgbClr val="FFFF00"/>
                </a:highlight>
              </a:rPr>
            </a:br>
            <a:endParaRPr lang="en-US" sz="3200" dirty="0"/>
          </a:p>
        </p:txBody>
      </p:sp>
      <p:pic>
        <p:nvPicPr>
          <p:cNvPr id="3" name="Picture 2">
            <a:extLst>
              <a:ext uri="{FF2B5EF4-FFF2-40B4-BE49-F238E27FC236}">
                <a16:creationId xmlns:a16="http://schemas.microsoft.com/office/drawing/2014/main" id="{3F7418D5-A71E-1E19-7FEB-371B225E2D89}"/>
              </a:ext>
            </a:extLst>
          </p:cNvPr>
          <p:cNvPicPr>
            <a:picLocks noChangeAspect="1"/>
          </p:cNvPicPr>
          <p:nvPr/>
        </p:nvPicPr>
        <p:blipFill>
          <a:blip r:embed="rId3"/>
          <a:stretch>
            <a:fillRect/>
          </a:stretch>
        </p:blipFill>
        <p:spPr>
          <a:xfrm>
            <a:off x="1249378" y="2159128"/>
            <a:ext cx="9823010" cy="4105505"/>
          </a:xfrm>
          <a:prstGeom prst="rect">
            <a:avLst/>
          </a:prstGeom>
        </p:spPr>
      </p:pic>
      <p:sp>
        <p:nvSpPr>
          <p:cNvPr id="6" name="TextBox 5">
            <a:extLst>
              <a:ext uri="{FF2B5EF4-FFF2-40B4-BE49-F238E27FC236}">
                <a16:creationId xmlns:a16="http://schemas.microsoft.com/office/drawing/2014/main" id="{C27D0871-618C-1362-E461-B3332CC4F2AD}"/>
              </a:ext>
            </a:extLst>
          </p:cNvPr>
          <p:cNvSpPr txBox="1"/>
          <p:nvPr/>
        </p:nvSpPr>
        <p:spPr>
          <a:xfrm>
            <a:off x="860079" y="1235799"/>
            <a:ext cx="10529180" cy="923330"/>
          </a:xfrm>
          <a:prstGeom prst="rect">
            <a:avLst/>
          </a:prstGeom>
          <a:noFill/>
        </p:spPr>
        <p:txBody>
          <a:bodyPr wrap="square">
            <a:spAutoFit/>
          </a:bodyPr>
          <a:lstStyle/>
          <a:p>
            <a:r>
              <a:rPr lang="fr-FR" b="1" dirty="0"/>
              <a:t>Çizelge A2, Çizelge </a:t>
            </a:r>
            <a:r>
              <a:rPr lang="fr-FR" b="1" dirty="0" err="1"/>
              <a:t>A1'de</a:t>
            </a:r>
            <a:r>
              <a:rPr lang="fr-FR" b="1" dirty="0"/>
              <a:t> </a:t>
            </a:r>
            <a:r>
              <a:rPr lang="fr-FR" b="1" dirty="0" err="1"/>
              <a:t>alıntılanan</a:t>
            </a:r>
            <a:r>
              <a:rPr lang="fr-FR" b="1" dirty="0"/>
              <a:t> Örnek 1 [5] %</a:t>
            </a:r>
            <a:r>
              <a:rPr lang="fr-FR" b="1" dirty="0" err="1"/>
              <a:t>90,52'lik</a:t>
            </a:r>
            <a:r>
              <a:rPr lang="fr-FR" b="1" dirty="0"/>
              <a:t> </a:t>
            </a:r>
            <a:r>
              <a:rPr lang="fr-FR" b="1" dirty="0" err="1"/>
              <a:t>toplam</a:t>
            </a:r>
            <a:r>
              <a:rPr lang="fr-FR" b="1" dirty="0"/>
              <a:t> </a:t>
            </a:r>
            <a:r>
              <a:rPr lang="fr-FR" b="1" dirty="0" err="1"/>
              <a:t>değişimin</a:t>
            </a:r>
            <a:r>
              <a:rPr lang="fr-FR" b="1" dirty="0"/>
              <a:t> ~513,38 $ </a:t>
            </a:r>
            <a:r>
              <a:rPr lang="fr-FR" b="1" dirty="0" err="1"/>
              <a:t>yatırım</a:t>
            </a:r>
            <a:r>
              <a:rPr lang="fr-FR" b="1" dirty="0"/>
              <a:t> </a:t>
            </a:r>
            <a:r>
              <a:rPr lang="fr-FR" b="1" dirty="0" err="1"/>
              <a:t>maliyetine</a:t>
            </a:r>
            <a:r>
              <a:rPr lang="fr-FR" b="1" dirty="0"/>
              <a:t> </a:t>
            </a:r>
            <a:r>
              <a:rPr lang="fr-FR" b="1" dirty="0" err="1"/>
              <a:t>ulaşması</a:t>
            </a:r>
            <a:r>
              <a:rPr lang="fr-FR" b="1" dirty="0"/>
              <a:t> </a:t>
            </a:r>
            <a:r>
              <a:rPr lang="fr-FR" b="1" dirty="0" err="1"/>
              <a:t>için</a:t>
            </a:r>
            <a:r>
              <a:rPr lang="fr-FR" b="1" dirty="0"/>
              <a:t> EXCEL </a:t>
            </a:r>
            <a:r>
              <a:rPr lang="fr-FR" b="1" dirty="0" err="1"/>
              <a:t>Elektronik</a:t>
            </a:r>
            <a:r>
              <a:rPr lang="fr-FR" b="1" dirty="0"/>
              <a:t> </a:t>
            </a:r>
            <a:r>
              <a:rPr lang="fr-FR" b="1" dirty="0" err="1"/>
              <a:t>Çizelgesi</a:t>
            </a:r>
            <a:r>
              <a:rPr lang="fr-FR" b="1" dirty="0"/>
              <a:t> SM ile </a:t>
            </a:r>
            <a:r>
              <a:rPr lang="fr-FR" b="1" dirty="0" err="1"/>
              <a:t>riskin</a:t>
            </a:r>
            <a:r>
              <a:rPr lang="fr-FR" b="1" dirty="0"/>
              <a:t> ~% </a:t>
            </a:r>
            <a:r>
              <a:rPr lang="fr-FR" b="1" dirty="0" err="1"/>
              <a:t>26'dan</a:t>
            </a:r>
            <a:r>
              <a:rPr lang="fr-FR" b="1" dirty="0"/>
              <a:t> ~% </a:t>
            </a:r>
            <a:r>
              <a:rPr lang="fr-FR" b="1" dirty="0" err="1"/>
              <a:t>10'a</a:t>
            </a:r>
            <a:r>
              <a:rPr lang="fr-FR" b="1" dirty="0"/>
              <a:t> </a:t>
            </a:r>
            <a:r>
              <a:rPr lang="fr-FR" b="1" dirty="0" err="1"/>
              <a:t>nasıl</a:t>
            </a:r>
            <a:r>
              <a:rPr lang="fr-FR" b="1" dirty="0"/>
              <a:t> </a:t>
            </a:r>
            <a:r>
              <a:rPr lang="fr-FR" b="1" dirty="0" err="1"/>
              <a:t>düşürüleceğini</a:t>
            </a:r>
            <a:r>
              <a:rPr lang="fr-FR" b="1" dirty="0"/>
              <a:t> </a:t>
            </a:r>
            <a:r>
              <a:rPr lang="fr-FR" b="1" dirty="0" err="1"/>
              <a:t>gösterir</a:t>
            </a:r>
            <a:r>
              <a:rPr lang="fr-FR" b="1" dirty="0"/>
              <a:t>. </a:t>
            </a:r>
            <a:r>
              <a:rPr lang="fr-FR" b="1" dirty="0" err="1"/>
              <a:t>Burada</a:t>
            </a:r>
            <a:r>
              <a:rPr lang="fr-FR" b="1" dirty="0"/>
              <a:t> </a:t>
            </a:r>
            <a:r>
              <a:rPr lang="fr-FR" b="1" dirty="0" err="1"/>
              <a:t>başabaş</a:t>
            </a:r>
            <a:r>
              <a:rPr lang="fr-FR" b="1" dirty="0"/>
              <a:t> </a:t>
            </a:r>
            <a:r>
              <a:rPr lang="fr-FR" b="1" dirty="0" err="1"/>
              <a:t>maliyeti</a:t>
            </a:r>
            <a:r>
              <a:rPr lang="fr-FR" b="1" dirty="0"/>
              <a:t> </a:t>
            </a:r>
            <a:r>
              <a:rPr lang="fr-FR" b="1" dirty="0" err="1"/>
              <a:t>her</a:t>
            </a:r>
            <a:r>
              <a:rPr lang="fr-FR" b="1" dirty="0"/>
              <a:t> %1 </a:t>
            </a:r>
            <a:r>
              <a:rPr lang="fr-FR" b="1" dirty="0" err="1"/>
              <a:t>için</a:t>
            </a:r>
            <a:r>
              <a:rPr lang="fr-FR" b="1" dirty="0"/>
              <a:t> 513,38 $/90,52 = 5,67$ verir.</a:t>
            </a:r>
            <a:endParaRPr lang="en-US" dirty="0"/>
          </a:p>
        </p:txBody>
      </p:sp>
    </p:spTree>
    <p:extLst>
      <p:ext uri="{BB962C8B-B14F-4D97-AF65-F5344CB8AC3E}">
        <p14:creationId xmlns:p14="http://schemas.microsoft.com/office/powerpoint/2010/main" val="4241995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AFA2840-5FB8-D4DA-425E-0DF41B48B2DB}"/>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B688C29C-6261-696A-E9C6-AE85E4A66E47}"/>
              </a:ext>
            </a:extLst>
          </p:cNvPr>
          <p:cNvSpPr txBox="1">
            <a:spLocks noGrp="1"/>
          </p:cNvSpPr>
          <p:nvPr>
            <p:ph type="title"/>
          </p:nvPr>
        </p:nvSpPr>
        <p:spPr>
          <a:xfrm>
            <a:off x="950966" y="593366"/>
            <a:ext cx="10428234" cy="511157"/>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APPENDIX  A (7)</a:t>
            </a:r>
            <a:br>
              <a:rPr lang="en-US" sz="2000" dirty="0">
                <a:highlight>
                  <a:srgbClr val="FFFF00"/>
                </a:highlight>
              </a:rPr>
            </a:br>
            <a:endParaRPr lang="en-US" sz="3200" dirty="0">
              <a:highlight>
                <a:srgbClr val="FFFF00"/>
              </a:highlight>
            </a:endParaRPr>
          </a:p>
        </p:txBody>
      </p:sp>
      <p:sp>
        <p:nvSpPr>
          <p:cNvPr id="12" name="Google Shape;284;p40">
            <a:extLst>
              <a:ext uri="{FF2B5EF4-FFF2-40B4-BE49-F238E27FC236}">
                <a16:creationId xmlns:a16="http://schemas.microsoft.com/office/drawing/2014/main" id="{9EE12638-10BF-7920-7720-28C77544A2B6}"/>
              </a:ext>
            </a:extLst>
          </p:cNvPr>
          <p:cNvSpPr txBox="1">
            <a:spLocks noGrp="1"/>
          </p:cNvSpPr>
          <p:nvPr>
            <p:ph type="subTitle" idx="1"/>
          </p:nvPr>
        </p:nvSpPr>
        <p:spPr>
          <a:xfrm>
            <a:off x="398352" y="1267485"/>
            <a:ext cx="11235351" cy="3965417"/>
          </a:xfrm>
          <a:prstGeom prst="rect">
            <a:avLst/>
          </a:prstGeom>
        </p:spPr>
        <p:txBody>
          <a:bodyPr spcFirstLastPara="1" wrap="square" lIns="121900" tIns="121900" rIns="121900" bIns="121900" anchor="t" anchorCtr="0">
            <a:noAutofit/>
          </a:bodyPr>
          <a:lstStyle/>
          <a:p>
            <a:pPr marL="0" indent="0" algn="just"/>
            <a:r>
              <a:rPr lang="en-US" sz="1400" dirty="0"/>
              <a:t>Table </a:t>
            </a:r>
            <a:r>
              <a:rPr lang="en-US" sz="1400" dirty="0" err="1"/>
              <a:t>A3</a:t>
            </a:r>
            <a:r>
              <a:rPr lang="en-US" sz="1400" dirty="0"/>
              <a:t>. Example 1* output cited in [5] explains how to reduce total risk from ~26% to ~10% with SM Software for a Cumulative Change of 90.52% to reach ~$513 investment cost where the breakeven cost is $5.67 per 1% ≈ $513.38 / 90.53% with an Advice Column* to verify Table </a:t>
            </a:r>
            <a:r>
              <a:rPr lang="en-US" sz="1400" dirty="0" err="1"/>
              <a:t>A2</a:t>
            </a:r>
            <a:endParaRPr lang="en-US" sz="1400" dirty="0"/>
          </a:p>
          <a:p>
            <a:pPr marL="0" indent="0" algn="just"/>
            <a:endParaRPr lang="tr-TR" sz="2200" dirty="0">
              <a:latin typeface="Mongolian Baiti" panose="03000500000000000000" pitchFamily="66" charset="0"/>
              <a:cs typeface="Mongolian Baiti" panose="03000500000000000000" pitchFamily="66" charset="0"/>
            </a:endParaRPr>
          </a:p>
        </p:txBody>
      </p:sp>
      <p:pic>
        <p:nvPicPr>
          <p:cNvPr id="5" name="Picture 4">
            <a:extLst>
              <a:ext uri="{FF2B5EF4-FFF2-40B4-BE49-F238E27FC236}">
                <a16:creationId xmlns:a16="http://schemas.microsoft.com/office/drawing/2014/main" id="{BD947141-36DA-BF9B-CE1B-9503B325B5F7}"/>
              </a:ext>
            </a:extLst>
          </p:cNvPr>
          <p:cNvPicPr>
            <a:picLocks noChangeAspect="1"/>
          </p:cNvPicPr>
          <p:nvPr/>
        </p:nvPicPr>
        <p:blipFill>
          <a:blip r:embed="rId3"/>
          <a:stretch>
            <a:fillRect/>
          </a:stretch>
        </p:blipFill>
        <p:spPr>
          <a:xfrm>
            <a:off x="398352" y="1935971"/>
            <a:ext cx="11144816" cy="3304515"/>
          </a:xfrm>
          <a:prstGeom prst="rect">
            <a:avLst/>
          </a:prstGeom>
        </p:spPr>
      </p:pic>
      <p:sp>
        <p:nvSpPr>
          <p:cNvPr id="8" name="TextBox 7">
            <a:extLst>
              <a:ext uri="{FF2B5EF4-FFF2-40B4-BE49-F238E27FC236}">
                <a16:creationId xmlns:a16="http://schemas.microsoft.com/office/drawing/2014/main" id="{107F337F-E8E1-B145-3DA9-0ED6B8CF39BB}"/>
              </a:ext>
            </a:extLst>
          </p:cNvPr>
          <p:cNvSpPr txBox="1"/>
          <p:nvPr/>
        </p:nvSpPr>
        <p:spPr>
          <a:xfrm>
            <a:off x="398352" y="5395864"/>
            <a:ext cx="10957710" cy="1061829"/>
          </a:xfrm>
          <a:prstGeom prst="rect">
            <a:avLst/>
          </a:prstGeom>
          <a:noFill/>
        </p:spPr>
        <p:txBody>
          <a:bodyPr wrap="square">
            <a:spAutoFit/>
          </a:bodyPr>
          <a:lstStyle/>
          <a:p>
            <a:pPr marL="0" marR="0" algn="just">
              <a:lnSpc>
                <a:spcPct val="90000"/>
              </a:lnSpc>
              <a:buNone/>
            </a:pPr>
            <a:r>
              <a:rPr lang="en-US" sz="1000" dirty="0">
                <a:effectLst/>
                <a:latin typeface="Times New Roman" panose="02020603050405020304" pitchFamily="18" charset="0"/>
                <a:ea typeface="PMingLiU" panose="02020500000000000000" pitchFamily="18" charset="-120"/>
                <a:cs typeface="Times New Roman" panose="02020603050405020304" pitchFamily="18" charset="0"/>
              </a:rPr>
              <a:t>*Referring to example 1’s </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Table A1 input spreadsheet, this output following EXCEL Table </a:t>
            </a:r>
            <a:r>
              <a:rPr lang="en-US" sz="1000" dirty="0" err="1">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A2</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to SM’s output Table </a:t>
            </a:r>
            <a:r>
              <a:rPr lang="en-US" sz="1000" dirty="0" err="1">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A3</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generates the following advice tips to mitigate the total risk from ~26% to ~10%: </a:t>
            </a:r>
            <a:r>
              <a:rPr lang="en-US" sz="1000" b="1"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1</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For the V</a:t>
            </a:r>
            <a:r>
              <a:rPr lang="en-US" sz="1000" b="1" baseline="-25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1</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the vulnerability of Internal Security Breach Only: Improve the Security Awareness Policy Training’s CM from 70% to 100% by investing $170 out of $513 (the total investment cost) per $</a:t>
            </a:r>
            <a:r>
              <a:rPr lang="en-US" sz="1000" dirty="0" err="1">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8K</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lump sum for the asset of the university server. </a:t>
            </a:r>
            <a:r>
              <a:rPr lang="en-US" sz="1000" b="1"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2</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For the V</a:t>
            </a:r>
            <a:r>
              <a:rPr lang="en-US" sz="1000" baseline="-25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2</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the vulnerability of External Security Breach Only: Improve the Anti-Virus Software’s CM from 96% to 100% by investing $23 out of $513 (the total investment cost) per $</a:t>
            </a:r>
            <a:r>
              <a:rPr lang="en-US" sz="1000" dirty="0" err="1">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8K</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lump sum for the asset of the university server. </a:t>
            </a:r>
            <a:r>
              <a:rPr lang="en-US" sz="1000" b="1"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3</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For the </a:t>
            </a:r>
            <a:r>
              <a:rPr lang="en-US" sz="1000" dirty="0" err="1">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V</a:t>
            </a:r>
            <a:r>
              <a:rPr lang="en-US" sz="1000" b="1" baseline="-25000" dirty="0" err="1">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3</a:t>
            </a:r>
            <a:r>
              <a:rPr lang="en-US" sz="1000" dirty="0">
                <a:solidFill>
                  <a:srgbClr val="002060"/>
                </a:solidFill>
                <a:effectLst/>
                <a:latin typeface="Times New Roman" panose="02020603050405020304" pitchFamily="18" charset="0"/>
                <a:ea typeface="PMingLiU" panose="02020500000000000000" pitchFamily="18" charset="-120"/>
                <a:cs typeface="Times New Roman" panose="02020603050405020304" pitchFamily="18" charset="0"/>
              </a:rPr>
              <a:t>, the vulnerability of Both Internal and External Security Breaches Combined: Improve the Intrusion Detection Systems’ CM from 72% to 98.54% by investing $150 out of $513 (the total investment cost</a:t>
            </a:r>
            <a:r>
              <a:rPr lang="en-US" sz="1000" dirty="0">
                <a:effectLst/>
                <a:latin typeface="Times New Roman" panose="02020603050405020304" pitchFamily="18" charset="0"/>
                <a:ea typeface="PMingLiU" panose="02020500000000000000" pitchFamily="18" charset="-120"/>
                <a:cs typeface="Times New Roman" panose="02020603050405020304" pitchFamily="18" charset="0"/>
              </a:rPr>
              <a:t>) per $</a:t>
            </a:r>
            <a:r>
              <a:rPr lang="en-US" sz="1000" dirty="0" err="1">
                <a:effectLst/>
                <a:latin typeface="Times New Roman" panose="02020603050405020304" pitchFamily="18" charset="0"/>
                <a:ea typeface="PMingLiU" panose="02020500000000000000" pitchFamily="18" charset="-120"/>
                <a:cs typeface="Times New Roman" panose="02020603050405020304" pitchFamily="18" charset="0"/>
              </a:rPr>
              <a:t>8K</a:t>
            </a:r>
            <a:r>
              <a:rPr lang="en-US" sz="1000" dirty="0">
                <a:effectLst/>
                <a:latin typeface="Times New Roman" panose="02020603050405020304" pitchFamily="18" charset="0"/>
                <a:ea typeface="PMingLiU" panose="02020500000000000000" pitchFamily="18" charset="-120"/>
                <a:cs typeface="Times New Roman" panose="02020603050405020304" pitchFamily="18" charset="0"/>
              </a:rPr>
              <a:t> lump sum for the asset of the university server. </a:t>
            </a:r>
            <a:r>
              <a:rPr lang="en-US" sz="1000" b="1" dirty="0">
                <a:effectLst/>
                <a:latin typeface="Times New Roman" panose="02020603050405020304" pitchFamily="18" charset="0"/>
                <a:ea typeface="PMingLiU" panose="02020500000000000000" pitchFamily="18" charset="-120"/>
                <a:cs typeface="Times New Roman" panose="02020603050405020304" pitchFamily="18" charset="0"/>
              </a:rPr>
              <a:t>4</a:t>
            </a:r>
            <a:r>
              <a:rPr lang="en-US" sz="1000" dirty="0">
                <a:effectLst/>
                <a:latin typeface="Times New Roman" panose="02020603050405020304" pitchFamily="18" charset="0"/>
                <a:ea typeface="PMingLiU" panose="02020500000000000000" pitchFamily="18" charset="-120"/>
                <a:cs typeface="Times New Roman" panose="02020603050405020304" pitchFamily="18" charset="0"/>
              </a:rPr>
              <a:t>) For the </a:t>
            </a:r>
            <a:r>
              <a:rPr lang="en-US" sz="1000" dirty="0" err="1">
                <a:effectLst/>
                <a:latin typeface="Times New Roman" panose="02020603050405020304" pitchFamily="18" charset="0"/>
                <a:ea typeface="PMingLiU" panose="02020500000000000000" pitchFamily="18" charset="-120"/>
                <a:cs typeface="Times New Roman" panose="02020603050405020304" pitchFamily="18" charset="0"/>
              </a:rPr>
              <a:t>V</a:t>
            </a:r>
            <a:r>
              <a:rPr lang="en-US" sz="1000" b="1" baseline="-25000" dirty="0" err="1">
                <a:effectLst/>
                <a:latin typeface="Times New Roman" panose="02020603050405020304" pitchFamily="18" charset="0"/>
                <a:ea typeface="PMingLiU" panose="02020500000000000000" pitchFamily="18" charset="-120"/>
                <a:cs typeface="Times New Roman" panose="02020603050405020304" pitchFamily="18" charset="0"/>
              </a:rPr>
              <a:t>3</a:t>
            </a:r>
            <a:r>
              <a:rPr lang="en-US" sz="1000" dirty="0">
                <a:effectLst/>
                <a:latin typeface="Times New Roman" panose="02020603050405020304" pitchFamily="18" charset="0"/>
                <a:ea typeface="PMingLiU" panose="02020500000000000000" pitchFamily="18" charset="-120"/>
                <a:cs typeface="Times New Roman" panose="02020603050405020304" pitchFamily="18" charset="0"/>
              </a:rPr>
              <a:t>, the vulnerability of Both Internal and External Security Breaches Combined: Improve the Server-Based Control’s CM from 70% to 99.99% by investing $170 out of $513 (the total investment cost) per $</a:t>
            </a:r>
            <a:r>
              <a:rPr lang="en-US" sz="1000" dirty="0" err="1">
                <a:effectLst/>
                <a:latin typeface="Times New Roman" panose="02020603050405020304" pitchFamily="18" charset="0"/>
                <a:ea typeface="PMingLiU" panose="02020500000000000000" pitchFamily="18" charset="-120"/>
                <a:cs typeface="Times New Roman" panose="02020603050405020304" pitchFamily="18" charset="0"/>
              </a:rPr>
              <a:t>8K</a:t>
            </a:r>
            <a:r>
              <a:rPr lang="en-US" sz="1000" dirty="0">
                <a:effectLst/>
                <a:latin typeface="Times New Roman" panose="02020603050405020304" pitchFamily="18" charset="0"/>
                <a:ea typeface="PMingLiU" panose="02020500000000000000" pitchFamily="18" charset="-120"/>
                <a:cs typeface="Times New Roman" panose="02020603050405020304" pitchFamily="18" charset="0"/>
              </a:rPr>
              <a:t> lump sum for the asset of the university server. If the lump sum rises from $</a:t>
            </a:r>
            <a:r>
              <a:rPr lang="en-US" sz="1000" dirty="0" err="1">
                <a:effectLst/>
                <a:latin typeface="Times New Roman" panose="02020603050405020304" pitchFamily="18" charset="0"/>
                <a:ea typeface="PMingLiU" panose="02020500000000000000" pitchFamily="18" charset="-120"/>
                <a:cs typeface="Times New Roman" panose="02020603050405020304" pitchFamily="18" charset="0"/>
              </a:rPr>
              <a:t>8K</a:t>
            </a:r>
            <a:r>
              <a:rPr lang="en-US" sz="1000" dirty="0">
                <a:effectLst/>
                <a:latin typeface="Times New Roman" panose="02020603050405020304" pitchFamily="18" charset="0"/>
                <a:ea typeface="PMingLiU" panose="02020500000000000000" pitchFamily="18" charset="-120"/>
                <a:cs typeface="Times New Roman" panose="02020603050405020304" pitchFamily="18" charset="0"/>
              </a:rPr>
              <a:t> to $80K, the investment values rise 10-fold.</a:t>
            </a:r>
          </a:p>
        </p:txBody>
      </p:sp>
    </p:spTree>
    <p:extLst>
      <p:ext uri="{BB962C8B-B14F-4D97-AF65-F5344CB8AC3E}">
        <p14:creationId xmlns:p14="http://schemas.microsoft.com/office/powerpoint/2010/main" val="4892346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6" name="Google Shape;261;p38">
            <a:extLst>
              <a:ext uri="{FF2B5EF4-FFF2-40B4-BE49-F238E27FC236}">
                <a16:creationId xmlns:a16="http://schemas.microsoft.com/office/drawing/2014/main" id="{0E977221-B0B1-4C5A-A3BE-D6DEFB4BD0D5}"/>
              </a:ext>
            </a:extLst>
          </p:cNvPr>
          <p:cNvSpPr txBox="1">
            <a:spLocks noGrp="1"/>
          </p:cNvSpPr>
          <p:nvPr>
            <p:ph type="title"/>
          </p:nvPr>
        </p:nvSpPr>
        <p:spPr>
          <a:xfrm>
            <a:off x="950966" y="593366"/>
            <a:ext cx="10428234" cy="511157"/>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EK A (7)</a:t>
            </a:r>
            <a:br>
              <a:rPr lang="en-US" sz="2000" dirty="0">
                <a:highlight>
                  <a:srgbClr val="FFFF00"/>
                </a:highlight>
              </a:rPr>
            </a:br>
            <a:endParaRPr lang="en-US" sz="3200" dirty="0">
              <a:highlight>
                <a:srgbClr val="FFFF00"/>
              </a:highlight>
            </a:endParaRPr>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172016" y="1267485"/>
            <a:ext cx="11461687" cy="3965417"/>
          </a:xfrm>
          <a:prstGeom prst="rect">
            <a:avLst/>
          </a:prstGeom>
        </p:spPr>
        <p:txBody>
          <a:bodyPr spcFirstLastPara="1" wrap="square" lIns="121900" tIns="121900" rIns="121900" bIns="121900" anchor="t" anchorCtr="0">
            <a:noAutofit/>
          </a:bodyPr>
          <a:lstStyle/>
          <a:p>
            <a:r>
              <a:rPr lang="tr-TR" sz="1400" b="1" dirty="0"/>
              <a:t>Şekil A3. Hesap makinesinin nasıl çalıştığını göstermek için NVD / CVSS sürüm 2.0 (JVN) açıklayıcı girdi durumu (üçlü aracılığıyla) (USG kaynağı https://nvd.nist.gov/cvss.cfm?calculator&amp;version</a:t>
            </a:r>
            <a:r>
              <a:rPr lang="en-US" sz="1400" b="1" dirty="0"/>
              <a:t>=2</a:t>
            </a:r>
            <a:r>
              <a:rPr lang="tr-TR" b="1" dirty="0"/>
              <a:t> </a:t>
            </a:r>
            <a:r>
              <a:rPr lang="tr-TR" sz="1400" b="1" dirty="0"/>
              <a:t>).</a:t>
            </a:r>
            <a:endParaRPr lang="en-US" sz="1400" dirty="0"/>
          </a:p>
          <a:p>
            <a:pPr marL="0" indent="0" algn="just"/>
            <a:endParaRPr lang="tr-TR" sz="2200" dirty="0">
              <a:latin typeface="Mongolian Baiti" panose="03000500000000000000" pitchFamily="66" charset="0"/>
              <a:cs typeface="Mongolian Baiti" panose="03000500000000000000" pitchFamily="66" charset="0"/>
            </a:endParaRPr>
          </a:p>
        </p:txBody>
      </p:sp>
      <p:pic>
        <p:nvPicPr>
          <p:cNvPr id="5" name="Picture 4">
            <a:extLst>
              <a:ext uri="{FF2B5EF4-FFF2-40B4-BE49-F238E27FC236}">
                <a16:creationId xmlns:a16="http://schemas.microsoft.com/office/drawing/2014/main" id="{448604A7-79A3-2EA7-1C18-409F81E45657}"/>
              </a:ext>
            </a:extLst>
          </p:cNvPr>
          <p:cNvPicPr>
            <a:picLocks noChangeAspect="1"/>
          </p:cNvPicPr>
          <p:nvPr/>
        </p:nvPicPr>
        <p:blipFill>
          <a:blip r:embed="rId3"/>
          <a:stretch>
            <a:fillRect/>
          </a:stretch>
        </p:blipFill>
        <p:spPr>
          <a:xfrm>
            <a:off x="325926" y="1928387"/>
            <a:ext cx="11144816" cy="3304515"/>
          </a:xfrm>
          <a:prstGeom prst="rect">
            <a:avLst/>
          </a:prstGeom>
        </p:spPr>
      </p:pic>
      <p:sp>
        <p:nvSpPr>
          <p:cNvPr id="8" name="TextBox 7">
            <a:extLst>
              <a:ext uri="{FF2B5EF4-FFF2-40B4-BE49-F238E27FC236}">
                <a16:creationId xmlns:a16="http://schemas.microsoft.com/office/drawing/2014/main" id="{B97CA916-584A-A776-00D9-76F190FEE30A}"/>
              </a:ext>
            </a:extLst>
          </p:cNvPr>
          <p:cNvSpPr txBox="1"/>
          <p:nvPr/>
        </p:nvSpPr>
        <p:spPr>
          <a:xfrm>
            <a:off x="325926" y="5395864"/>
            <a:ext cx="10957710" cy="1446550"/>
          </a:xfrm>
          <a:prstGeom prst="rect">
            <a:avLst/>
          </a:prstGeom>
          <a:noFill/>
        </p:spPr>
        <p:txBody>
          <a:bodyPr wrap="square">
            <a:spAutoFit/>
          </a:bodyPr>
          <a:lstStyle/>
          <a:p>
            <a:pPr algn="just"/>
            <a:r>
              <a:rPr lang="fr-FR" sz="1100" b="1" dirty="0"/>
              <a:t>Çizelge </a:t>
            </a:r>
            <a:r>
              <a:rPr lang="fr-FR" sz="1100" b="1" dirty="0" err="1"/>
              <a:t>A3</a:t>
            </a:r>
            <a:r>
              <a:rPr lang="fr-FR" sz="1100" b="1" dirty="0"/>
              <a:t>. Örnek 1'in Çizelge </a:t>
            </a:r>
            <a:r>
              <a:rPr lang="fr-FR" sz="1100" b="1" dirty="0" err="1"/>
              <a:t>A1</a:t>
            </a:r>
            <a:r>
              <a:rPr lang="fr-FR" sz="1100" b="1" dirty="0"/>
              <a:t> </a:t>
            </a:r>
            <a:r>
              <a:rPr lang="fr-FR" sz="1100" b="1" dirty="0" err="1"/>
              <a:t>giriş</a:t>
            </a:r>
            <a:r>
              <a:rPr lang="fr-FR" sz="1100" b="1" dirty="0"/>
              <a:t> </a:t>
            </a:r>
            <a:r>
              <a:rPr lang="fr-FR" sz="1100" b="1" dirty="0" err="1"/>
              <a:t>elektronik</a:t>
            </a:r>
            <a:r>
              <a:rPr lang="fr-FR" sz="1100" b="1" dirty="0"/>
              <a:t> </a:t>
            </a:r>
            <a:r>
              <a:rPr lang="fr-FR" sz="1100" b="1" dirty="0" err="1"/>
              <a:t>cetveline</a:t>
            </a:r>
            <a:r>
              <a:rPr lang="fr-FR" sz="1100" b="1" dirty="0"/>
              <a:t> </a:t>
            </a:r>
            <a:r>
              <a:rPr lang="fr-FR" sz="1100" b="1" dirty="0" err="1"/>
              <a:t>atıfta</a:t>
            </a:r>
            <a:r>
              <a:rPr lang="fr-FR" sz="1100" b="1" dirty="0"/>
              <a:t> </a:t>
            </a:r>
            <a:r>
              <a:rPr lang="fr-FR" sz="1100" b="1" dirty="0" err="1"/>
              <a:t>bulunarak</a:t>
            </a:r>
            <a:r>
              <a:rPr lang="fr-FR" sz="1100" b="1" dirty="0"/>
              <a:t>, EXCEL Çizelge </a:t>
            </a:r>
            <a:r>
              <a:rPr lang="fr-FR" sz="1100" b="1" dirty="0" err="1"/>
              <a:t>A2'den</a:t>
            </a:r>
            <a:r>
              <a:rPr lang="fr-FR" sz="1100" b="1" dirty="0"/>
              <a:t> </a:t>
            </a:r>
            <a:r>
              <a:rPr lang="fr-FR" sz="1100" b="1" dirty="0" err="1"/>
              <a:t>SM'nin</a:t>
            </a:r>
            <a:r>
              <a:rPr lang="fr-FR" sz="1100" b="1" dirty="0"/>
              <a:t> </a:t>
            </a:r>
            <a:r>
              <a:rPr lang="fr-FR" sz="1100" b="1" dirty="0" err="1"/>
              <a:t>çıktı</a:t>
            </a:r>
            <a:r>
              <a:rPr lang="fr-FR" sz="1100" b="1" dirty="0"/>
              <a:t> Çizelge </a:t>
            </a:r>
            <a:r>
              <a:rPr lang="fr-FR" sz="1100" b="1" dirty="0" err="1"/>
              <a:t>A3'e</a:t>
            </a:r>
            <a:r>
              <a:rPr lang="fr-FR" sz="1100" b="1" dirty="0"/>
              <a:t> </a:t>
            </a:r>
            <a:r>
              <a:rPr lang="fr-FR" sz="1100" b="1" dirty="0" err="1"/>
              <a:t>kadar</a:t>
            </a:r>
            <a:r>
              <a:rPr lang="fr-FR" sz="1100" b="1" dirty="0"/>
              <a:t> </a:t>
            </a:r>
            <a:r>
              <a:rPr lang="fr-FR" sz="1100" b="1" dirty="0" err="1"/>
              <a:t>olan</a:t>
            </a:r>
            <a:r>
              <a:rPr lang="fr-FR" sz="1100" b="1" dirty="0"/>
              <a:t> bu </a:t>
            </a:r>
            <a:r>
              <a:rPr lang="fr-FR" sz="1100" b="1" dirty="0" err="1"/>
              <a:t>çıktı</a:t>
            </a:r>
            <a:r>
              <a:rPr lang="fr-FR" sz="1100" b="1" dirty="0"/>
              <a:t>, </a:t>
            </a:r>
            <a:r>
              <a:rPr lang="fr-FR" sz="1100" b="1" dirty="0" err="1"/>
              <a:t>toplam</a:t>
            </a:r>
            <a:r>
              <a:rPr lang="fr-FR" sz="1100" b="1" dirty="0"/>
              <a:t> </a:t>
            </a:r>
            <a:r>
              <a:rPr lang="fr-FR" sz="1100" b="1" dirty="0" err="1"/>
              <a:t>riski</a:t>
            </a:r>
            <a:r>
              <a:rPr lang="fr-FR" sz="1100" b="1" dirty="0"/>
              <a:t> ~%</a:t>
            </a:r>
            <a:r>
              <a:rPr lang="fr-FR" sz="1100" b="1" dirty="0" err="1"/>
              <a:t>26'dan</a:t>
            </a:r>
            <a:r>
              <a:rPr lang="fr-FR" sz="1100" b="1" dirty="0"/>
              <a:t> ~%</a:t>
            </a:r>
            <a:r>
              <a:rPr lang="fr-FR" sz="1100" b="1" dirty="0" err="1"/>
              <a:t>10'a</a:t>
            </a:r>
            <a:r>
              <a:rPr lang="fr-FR" sz="1100" b="1" dirty="0"/>
              <a:t> </a:t>
            </a:r>
            <a:r>
              <a:rPr lang="fr-FR" sz="1100" b="1" dirty="0" err="1"/>
              <a:t>düşürmek</a:t>
            </a:r>
            <a:r>
              <a:rPr lang="fr-FR" sz="1100" b="1" dirty="0"/>
              <a:t> </a:t>
            </a:r>
            <a:r>
              <a:rPr lang="fr-FR" sz="1100" b="1" dirty="0" err="1"/>
              <a:t>için</a:t>
            </a:r>
            <a:r>
              <a:rPr lang="fr-FR" sz="1100" b="1" dirty="0"/>
              <a:t> </a:t>
            </a:r>
            <a:r>
              <a:rPr lang="fr-FR" sz="1100" b="1" dirty="0" err="1"/>
              <a:t>aşağıdaki</a:t>
            </a:r>
            <a:r>
              <a:rPr lang="fr-FR" sz="1100" b="1" dirty="0"/>
              <a:t> optimal </a:t>
            </a:r>
            <a:r>
              <a:rPr lang="fr-FR" sz="1100" b="1" dirty="0" err="1"/>
              <a:t>öneri</a:t>
            </a:r>
            <a:r>
              <a:rPr lang="fr-FR" sz="1100" b="1" dirty="0"/>
              <a:t> </a:t>
            </a:r>
            <a:r>
              <a:rPr lang="fr-FR" sz="1100" b="1" dirty="0" err="1"/>
              <a:t>ipuçlarını</a:t>
            </a:r>
            <a:r>
              <a:rPr lang="fr-FR" sz="1100" b="1" dirty="0"/>
              <a:t> </a:t>
            </a:r>
            <a:r>
              <a:rPr lang="fr-FR" sz="1100" b="1" dirty="0" err="1"/>
              <a:t>oluşturur</a:t>
            </a:r>
            <a:r>
              <a:rPr lang="fr-FR" sz="1100" b="1" dirty="0"/>
              <a:t>: 1) V</a:t>
            </a:r>
            <a:r>
              <a:rPr lang="fr-FR" sz="1100" b="1" baseline="-25000" dirty="0"/>
              <a:t>1</a:t>
            </a:r>
            <a:r>
              <a:rPr lang="fr-FR" sz="1100" b="1" dirty="0"/>
              <a:t> </a:t>
            </a:r>
            <a:r>
              <a:rPr lang="fr-FR" sz="1100" b="1" dirty="0" err="1"/>
              <a:t>için</a:t>
            </a:r>
            <a:r>
              <a:rPr lang="fr-FR" sz="1100" b="1" dirty="0"/>
              <a:t> ‘’</a:t>
            </a:r>
            <a:r>
              <a:rPr lang="fr-FR" sz="1100" b="1" dirty="0" err="1"/>
              <a:t>Yalnızca</a:t>
            </a:r>
            <a:r>
              <a:rPr lang="fr-FR" sz="1100" b="1" dirty="0"/>
              <a:t> </a:t>
            </a:r>
            <a:r>
              <a:rPr lang="fr-FR" sz="1100" b="1" dirty="0" err="1"/>
              <a:t>İç</a:t>
            </a:r>
            <a:r>
              <a:rPr lang="fr-FR" sz="1100" b="1" dirty="0"/>
              <a:t> </a:t>
            </a:r>
            <a:r>
              <a:rPr lang="fr-FR" sz="1100" b="1" dirty="0" err="1"/>
              <a:t>Güvenlik</a:t>
            </a:r>
            <a:r>
              <a:rPr lang="fr-FR" sz="1100" b="1" dirty="0"/>
              <a:t> </a:t>
            </a:r>
            <a:r>
              <a:rPr lang="fr-FR" sz="1100" b="1" dirty="0" err="1"/>
              <a:t>Açığı</a:t>
            </a:r>
            <a:r>
              <a:rPr lang="fr-FR" sz="1100" b="1" dirty="0"/>
              <a:t>’’: </a:t>
            </a:r>
            <a:r>
              <a:rPr lang="fr-FR" sz="1100" b="1" dirty="0" err="1"/>
              <a:t>Güvenlik</a:t>
            </a:r>
            <a:r>
              <a:rPr lang="fr-FR" sz="1100" b="1" dirty="0"/>
              <a:t> </a:t>
            </a:r>
            <a:r>
              <a:rPr lang="fr-FR" sz="1100" b="1" dirty="0" err="1"/>
              <a:t>Bilincini</a:t>
            </a:r>
            <a:r>
              <a:rPr lang="fr-FR" sz="1100" b="1" dirty="0"/>
              <a:t> </a:t>
            </a:r>
            <a:r>
              <a:rPr lang="fr-FR" sz="1100" b="1" dirty="0" err="1"/>
              <a:t>Artırın</a:t>
            </a:r>
            <a:r>
              <a:rPr lang="fr-FR" sz="1100" b="1" dirty="0"/>
              <a:t> </a:t>
            </a:r>
            <a:r>
              <a:rPr lang="fr-FR" sz="1100" b="1" dirty="0" err="1"/>
              <a:t>Politika</a:t>
            </a:r>
            <a:r>
              <a:rPr lang="fr-FR" sz="1100" b="1" dirty="0"/>
              <a:t> </a:t>
            </a:r>
            <a:r>
              <a:rPr lang="fr-FR" sz="1100" b="1" dirty="0" err="1"/>
              <a:t>Eğitimi</a:t>
            </a:r>
            <a:r>
              <a:rPr lang="fr-FR" sz="1100" b="1" dirty="0"/>
              <a:t>, </a:t>
            </a:r>
            <a:r>
              <a:rPr lang="fr-FR" sz="1100" b="1" dirty="0" err="1"/>
              <a:t>üniversite</a:t>
            </a:r>
            <a:r>
              <a:rPr lang="fr-FR" sz="1100" b="1" dirty="0"/>
              <a:t> </a:t>
            </a:r>
            <a:r>
              <a:rPr lang="fr-FR" sz="1100" b="1" dirty="0" err="1"/>
              <a:t>sunucusunun</a:t>
            </a:r>
            <a:r>
              <a:rPr lang="fr-FR" sz="1100" b="1" dirty="0"/>
              <a:t> </a:t>
            </a:r>
            <a:r>
              <a:rPr lang="fr-FR" sz="1100" b="1" dirty="0" err="1"/>
              <a:t>varlığı</a:t>
            </a:r>
            <a:r>
              <a:rPr lang="fr-FR" sz="1100" b="1" dirty="0"/>
              <a:t> </a:t>
            </a:r>
            <a:r>
              <a:rPr lang="fr-FR" sz="1100" b="1" dirty="0" err="1"/>
              <a:t>için</a:t>
            </a:r>
            <a:r>
              <a:rPr lang="fr-FR" sz="1100" b="1" dirty="0"/>
              <a:t> 8.000$ </a:t>
            </a:r>
            <a:r>
              <a:rPr lang="fr-FR" sz="1100" b="1" dirty="0" err="1"/>
              <a:t>toplu</a:t>
            </a:r>
            <a:r>
              <a:rPr lang="fr-FR" sz="1100" b="1" dirty="0"/>
              <a:t> </a:t>
            </a:r>
            <a:r>
              <a:rPr lang="fr-FR" sz="1100" b="1" dirty="0" err="1"/>
              <a:t>ödeme</a:t>
            </a:r>
            <a:r>
              <a:rPr lang="fr-FR" sz="1100" b="1" dirty="0"/>
              <a:t> </a:t>
            </a:r>
            <a:r>
              <a:rPr lang="fr-FR" sz="1100" b="1" dirty="0" err="1"/>
              <a:t>başına</a:t>
            </a:r>
            <a:r>
              <a:rPr lang="fr-FR" sz="1100" b="1" dirty="0"/>
              <a:t> </a:t>
            </a:r>
            <a:r>
              <a:rPr lang="fr-FR" sz="1100" b="1" dirty="0" err="1"/>
              <a:t>513$’dan</a:t>
            </a:r>
            <a:r>
              <a:rPr lang="fr-FR" sz="1100" b="1" dirty="0"/>
              <a:t> (</a:t>
            </a:r>
            <a:r>
              <a:rPr lang="fr-FR" sz="1100" b="1" dirty="0" err="1"/>
              <a:t>toplam</a:t>
            </a:r>
            <a:r>
              <a:rPr lang="fr-FR" sz="1100" b="1" dirty="0"/>
              <a:t> </a:t>
            </a:r>
            <a:r>
              <a:rPr lang="fr-FR" sz="1100" b="1" dirty="0" err="1"/>
              <a:t>yatırım</a:t>
            </a:r>
            <a:r>
              <a:rPr lang="fr-FR" sz="1100" b="1" dirty="0"/>
              <a:t> </a:t>
            </a:r>
            <a:r>
              <a:rPr lang="fr-FR" sz="1100" b="1" dirty="0" err="1"/>
              <a:t>maliyeti</a:t>
            </a:r>
            <a:r>
              <a:rPr lang="fr-FR" sz="1100" b="1" dirty="0"/>
              <a:t>) 170$ </a:t>
            </a:r>
            <a:r>
              <a:rPr lang="fr-FR" sz="1100" b="1" dirty="0" err="1"/>
              <a:t>yatırım</a:t>
            </a:r>
            <a:r>
              <a:rPr lang="fr-FR" sz="1100" b="1" dirty="0"/>
              <a:t> </a:t>
            </a:r>
            <a:r>
              <a:rPr lang="fr-FR" sz="1100" b="1" dirty="0" err="1"/>
              <a:t>yaparak</a:t>
            </a:r>
            <a:r>
              <a:rPr lang="fr-FR" sz="1100" b="1" dirty="0"/>
              <a:t> %</a:t>
            </a:r>
            <a:r>
              <a:rPr lang="fr-FR" sz="1100" b="1" dirty="0" err="1"/>
              <a:t>70’den</a:t>
            </a:r>
            <a:r>
              <a:rPr lang="fr-FR" sz="1100" b="1" dirty="0"/>
              <a:t> %</a:t>
            </a:r>
            <a:r>
              <a:rPr lang="fr-FR" sz="1100" b="1" dirty="0" err="1"/>
              <a:t>100’a</a:t>
            </a:r>
            <a:r>
              <a:rPr lang="fr-FR" sz="1100" b="1" dirty="0"/>
              <a:t> </a:t>
            </a:r>
            <a:r>
              <a:rPr lang="fr-FR" sz="1100" b="1" dirty="0" err="1"/>
              <a:t>yükseltin</a:t>
            </a:r>
            <a:r>
              <a:rPr lang="fr-FR" sz="1100" b="1" dirty="0"/>
              <a:t>. 2) V</a:t>
            </a:r>
            <a:r>
              <a:rPr lang="fr-FR" sz="1100" b="1" baseline="-25000" dirty="0"/>
              <a:t>2</a:t>
            </a:r>
            <a:r>
              <a:rPr lang="fr-FR" sz="1100" b="1" dirty="0"/>
              <a:t> </a:t>
            </a:r>
            <a:r>
              <a:rPr lang="fr-FR" sz="1100" b="1" dirty="0" err="1"/>
              <a:t>için</a:t>
            </a:r>
            <a:r>
              <a:rPr lang="fr-FR" sz="1100" b="1" dirty="0"/>
              <a:t>, “</a:t>
            </a:r>
            <a:r>
              <a:rPr lang="fr-FR" sz="1100" b="1" dirty="0" err="1"/>
              <a:t>Yalnızca</a:t>
            </a:r>
            <a:r>
              <a:rPr lang="fr-FR" sz="1100" b="1" dirty="0"/>
              <a:t> </a:t>
            </a:r>
            <a:r>
              <a:rPr lang="fr-FR" sz="1100" b="1" dirty="0" err="1"/>
              <a:t>Dış</a:t>
            </a:r>
            <a:r>
              <a:rPr lang="fr-FR" sz="1100" b="1" dirty="0"/>
              <a:t> </a:t>
            </a:r>
            <a:r>
              <a:rPr lang="fr-FR" sz="1100" b="1" dirty="0" err="1"/>
              <a:t>Güvenlik</a:t>
            </a:r>
            <a:r>
              <a:rPr lang="fr-FR" sz="1100" b="1" dirty="0"/>
              <a:t> </a:t>
            </a:r>
            <a:r>
              <a:rPr lang="fr-FR" sz="1100" b="1" dirty="0" err="1"/>
              <a:t>Açığı</a:t>
            </a:r>
            <a:r>
              <a:rPr lang="fr-FR" sz="1100" b="1" dirty="0"/>
              <a:t>”: </a:t>
            </a:r>
            <a:r>
              <a:rPr lang="fr-FR" sz="1100" b="1" dirty="0" err="1"/>
              <a:t>Üniversite</a:t>
            </a:r>
            <a:r>
              <a:rPr lang="fr-FR" sz="1100" b="1" dirty="0"/>
              <a:t> </a:t>
            </a:r>
            <a:r>
              <a:rPr lang="fr-FR" sz="1100" b="1" dirty="0" err="1"/>
              <a:t>sunucusunun</a:t>
            </a:r>
            <a:r>
              <a:rPr lang="fr-FR" sz="1100" b="1" dirty="0"/>
              <a:t> </a:t>
            </a:r>
            <a:r>
              <a:rPr lang="fr-FR" sz="1100" b="1" dirty="0" err="1"/>
              <a:t>varlığı</a:t>
            </a:r>
            <a:r>
              <a:rPr lang="fr-FR" sz="1100" b="1" dirty="0"/>
              <a:t> </a:t>
            </a:r>
            <a:r>
              <a:rPr lang="fr-FR" sz="1100" b="1" dirty="0" err="1"/>
              <a:t>için</a:t>
            </a:r>
            <a:r>
              <a:rPr lang="fr-FR" sz="1100" b="1" dirty="0"/>
              <a:t> 8.000$ </a:t>
            </a:r>
            <a:r>
              <a:rPr lang="fr-FR" sz="1100" b="1" dirty="0" err="1"/>
              <a:t>toplu</a:t>
            </a:r>
            <a:r>
              <a:rPr lang="fr-FR" sz="1100" b="1" dirty="0"/>
              <a:t> </a:t>
            </a:r>
            <a:r>
              <a:rPr lang="fr-FR" sz="1100" b="1" dirty="0" err="1"/>
              <a:t>ödeme</a:t>
            </a:r>
            <a:r>
              <a:rPr lang="fr-FR" sz="1100" b="1" dirty="0"/>
              <a:t> </a:t>
            </a:r>
            <a:r>
              <a:rPr lang="fr-FR" sz="1100" b="1" dirty="0" err="1"/>
              <a:t>başına</a:t>
            </a:r>
            <a:r>
              <a:rPr lang="fr-FR" sz="1100" b="1" dirty="0"/>
              <a:t> </a:t>
            </a:r>
            <a:r>
              <a:rPr lang="fr-FR" sz="1100" b="1" dirty="0" err="1"/>
              <a:t>513$’tan</a:t>
            </a:r>
            <a:r>
              <a:rPr lang="fr-FR" sz="1100" b="1" dirty="0"/>
              <a:t> 23$ (</a:t>
            </a:r>
            <a:r>
              <a:rPr lang="fr-FR" sz="1100" b="1" dirty="0" err="1"/>
              <a:t>toplam</a:t>
            </a:r>
            <a:r>
              <a:rPr lang="fr-FR" sz="1100" b="1" dirty="0"/>
              <a:t> </a:t>
            </a:r>
            <a:r>
              <a:rPr lang="fr-FR" sz="1100" b="1" dirty="0" err="1"/>
              <a:t>yatırım</a:t>
            </a:r>
            <a:r>
              <a:rPr lang="fr-FR" sz="1100" b="1" dirty="0"/>
              <a:t> </a:t>
            </a:r>
            <a:r>
              <a:rPr lang="fr-FR" sz="1100" b="1" dirty="0" err="1"/>
              <a:t>maliyeti</a:t>
            </a:r>
            <a:r>
              <a:rPr lang="fr-FR" sz="1100" b="1" dirty="0"/>
              <a:t>) </a:t>
            </a:r>
            <a:r>
              <a:rPr lang="fr-FR" sz="1100" b="1" dirty="0" err="1"/>
              <a:t>yatırım</a:t>
            </a:r>
            <a:r>
              <a:rPr lang="fr-FR" sz="1100" b="1" dirty="0"/>
              <a:t> </a:t>
            </a:r>
            <a:r>
              <a:rPr lang="fr-FR" sz="1100" b="1" dirty="0" err="1"/>
              <a:t>yaparak</a:t>
            </a:r>
            <a:r>
              <a:rPr lang="fr-FR" sz="1100" b="1" dirty="0"/>
              <a:t> </a:t>
            </a:r>
            <a:r>
              <a:rPr lang="fr-FR" sz="1100" b="1" dirty="0" err="1"/>
              <a:t>virüsten</a:t>
            </a:r>
            <a:r>
              <a:rPr lang="fr-FR" sz="1100" b="1" dirty="0"/>
              <a:t> </a:t>
            </a:r>
            <a:r>
              <a:rPr lang="fr-FR" sz="1100" b="1" dirty="0" err="1"/>
              <a:t>koruma</a:t>
            </a:r>
            <a:r>
              <a:rPr lang="fr-FR" sz="1100" b="1" dirty="0"/>
              <a:t> </a:t>
            </a:r>
            <a:r>
              <a:rPr lang="fr-FR" sz="1100" b="1" dirty="0" err="1"/>
              <a:t>yazılımının</a:t>
            </a:r>
            <a:r>
              <a:rPr lang="fr-FR" sz="1100" b="1" dirty="0"/>
              <a:t> </a:t>
            </a:r>
            <a:r>
              <a:rPr lang="fr-FR" sz="1100" b="1" dirty="0" err="1"/>
              <a:t>CM'sini</a:t>
            </a:r>
            <a:r>
              <a:rPr lang="fr-FR" sz="1100" b="1" dirty="0"/>
              <a:t> %</a:t>
            </a:r>
            <a:r>
              <a:rPr lang="fr-FR" sz="1100" b="1" dirty="0" err="1"/>
              <a:t>96'dan</a:t>
            </a:r>
            <a:r>
              <a:rPr lang="fr-FR" sz="1100" b="1" dirty="0"/>
              <a:t> %</a:t>
            </a:r>
            <a:r>
              <a:rPr lang="fr-FR" sz="1100" b="1" dirty="0" err="1"/>
              <a:t>100'e</a:t>
            </a:r>
            <a:r>
              <a:rPr lang="fr-FR" sz="1100" b="1" dirty="0"/>
              <a:t> </a:t>
            </a:r>
            <a:r>
              <a:rPr lang="fr-FR" sz="1100" b="1" dirty="0" err="1"/>
              <a:t>yükseltin</a:t>
            </a:r>
            <a:r>
              <a:rPr lang="fr-FR" sz="1100" b="1" dirty="0"/>
              <a:t>. 3) </a:t>
            </a:r>
            <a:r>
              <a:rPr lang="fr-FR" sz="1100" b="1" dirty="0" err="1"/>
              <a:t>V</a:t>
            </a:r>
            <a:r>
              <a:rPr lang="fr-FR" sz="1100" b="1" baseline="-25000" dirty="0" err="1"/>
              <a:t>3</a:t>
            </a:r>
            <a:r>
              <a:rPr lang="fr-FR" sz="1100" b="1" dirty="0"/>
              <a:t> </a:t>
            </a:r>
            <a:r>
              <a:rPr lang="fr-FR" sz="1100" b="1" dirty="0" err="1"/>
              <a:t>için</a:t>
            </a:r>
            <a:r>
              <a:rPr lang="fr-FR" sz="1100" b="1" dirty="0"/>
              <a:t> “Hem </a:t>
            </a:r>
            <a:r>
              <a:rPr lang="fr-FR" sz="1100" b="1" dirty="0" err="1"/>
              <a:t>İç</a:t>
            </a:r>
            <a:r>
              <a:rPr lang="fr-FR" sz="1100" b="1" dirty="0"/>
              <a:t> Hem </a:t>
            </a:r>
            <a:r>
              <a:rPr lang="fr-FR" sz="1100" b="1" dirty="0" err="1"/>
              <a:t>Dış</a:t>
            </a:r>
            <a:r>
              <a:rPr lang="fr-FR" sz="1100" b="1" dirty="0"/>
              <a:t> </a:t>
            </a:r>
            <a:r>
              <a:rPr lang="fr-FR" sz="1100" b="1" dirty="0" err="1"/>
              <a:t>Güvenlik</a:t>
            </a:r>
            <a:r>
              <a:rPr lang="fr-FR" sz="1100" b="1" dirty="0"/>
              <a:t> </a:t>
            </a:r>
            <a:r>
              <a:rPr lang="fr-FR" sz="1100" b="1" dirty="0" err="1"/>
              <a:t>Açığı</a:t>
            </a:r>
            <a:r>
              <a:rPr lang="fr-FR" sz="1100" b="1" dirty="0"/>
              <a:t>” </a:t>
            </a:r>
            <a:r>
              <a:rPr lang="fr-FR" sz="1100" b="1" dirty="0" err="1"/>
              <a:t>birleşti</a:t>
            </a:r>
            <a:r>
              <a:rPr lang="fr-FR" sz="1100" b="1" dirty="0"/>
              <a:t>: </a:t>
            </a:r>
            <a:r>
              <a:rPr lang="fr-FR" sz="1100" b="1" dirty="0" err="1"/>
              <a:t>Üniversite</a:t>
            </a:r>
            <a:r>
              <a:rPr lang="fr-FR" sz="1100" b="1" dirty="0"/>
              <a:t> </a:t>
            </a:r>
            <a:r>
              <a:rPr lang="fr-FR" sz="1100" b="1" dirty="0" err="1"/>
              <a:t>sunucusunun</a:t>
            </a:r>
            <a:r>
              <a:rPr lang="fr-FR" sz="1100" b="1" dirty="0"/>
              <a:t> </a:t>
            </a:r>
            <a:r>
              <a:rPr lang="fr-FR" sz="1100" b="1" dirty="0" err="1"/>
              <a:t>maddi</a:t>
            </a:r>
            <a:r>
              <a:rPr lang="fr-FR" sz="1100" b="1" dirty="0"/>
              <a:t> </a:t>
            </a:r>
            <a:r>
              <a:rPr lang="fr-FR" sz="1100" b="1" dirty="0" err="1"/>
              <a:t>varlığı</a:t>
            </a:r>
            <a:r>
              <a:rPr lang="fr-FR" sz="1100" b="1" dirty="0"/>
              <a:t> </a:t>
            </a:r>
            <a:r>
              <a:rPr lang="fr-FR" sz="1100" b="1" dirty="0" err="1"/>
              <a:t>için</a:t>
            </a:r>
            <a:r>
              <a:rPr lang="fr-FR" sz="1100" b="1" dirty="0"/>
              <a:t> 8.000$ </a:t>
            </a:r>
            <a:r>
              <a:rPr lang="fr-FR" sz="1100" b="1" dirty="0" err="1"/>
              <a:t>toplu</a:t>
            </a:r>
            <a:r>
              <a:rPr lang="fr-FR" sz="1100" b="1" dirty="0"/>
              <a:t> </a:t>
            </a:r>
            <a:r>
              <a:rPr lang="fr-FR" sz="1100" b="1" dirty="0" err="1"/>
              <a:t>ödeme</a:t>
            </a:r>
            <a:r>
              <a:rPr lang="fr-FR" sz="1100" b="1" dirty="0"/>
              <a:t> </a:t>
            </a:r>
            <a:r>
              <a:rPr lang="fr-FR" sz="1100" b="1" dirty="0" err="1"/>
              <a:t>başına</a:t>
            </a:r>
            <a:r>
              <a:rPr lang="fr-FR" sz="1100" b="1" dirty="0"/>
              <a:t> </a:t>
            </a:r>
            <a:r>
              <a:rPr lang="fr-FR" sz="1100" b="1" dirty="0" err="1"/>
              <a:t>513$’dan</a:t>
            </a:r>
            <a:r>
              <a:rPr lang="fr-FR" sz="1100" b="1" dirty="0"/>
              <a:t> 150$ (</a:t>
            </a:r>
            <a:r>
              <a:rPr lang="fr-FR" sz="1100" b="1" dirty="0" err="1"/>
              <a:t>toplam</a:t>
            </a:r>
            <a:r>
              <a:rPr lang="fr-FR" sz="1100" b="1" dirty="0"/>
              <a:t> </a:t>
            </a:r>
            <a:r>
              <a:rPr lang="fr-FR" sz="1100" b="1" dirty="0" err="1"/>
              <a:t>yatırım</a:t>
            </a:r>
            <a:r>
              <a:rPr lang="fr-FR" sz="1100" b="1" dirty="0"/>
              <a:t> </a:t>
            </a:r>
            <a:r>
              <a:rPr lang="fr-FR" sz="1100" b="1" dirty="0" err="1"/>
              <a:t>maliyeti</a:t>
            </a:r>
            <a:r>
              <a:rPr lang="fr-FR" sz="1100" b="1" dirty="0"/>
              <a:t>) </a:t>
            </a:r>
            <a:r>
              <a:rPr lang="fr-FR" sz="1100" b="1" dirty="0" err="1"/>
              <a:t>yatırım</a:t>
            </a:r>
            <a:r>
              <a:rPr lang="fr-FR" sz="1100" b="1" dirty="0"/>
              <a:t> </a:t>
            </a:r>
            <a:r>
              <a:rPr lang="fr-FR" sz="1100" b="1" dirty="0" err="1"/>
              <a:t>yaparak</a:t>
            </a:r>
            <a:r>
              <a:rPr lang="fr-FR" sz="1100" b="1" dirty="0"/>
              <a:t> </a:t>
            </a:r>
            <a:r>
              <a:rPr lang="fr-FR" sz="1100" b="1" dirty="0" err="1"/>
              <a:t>Saldırı</a:t>
            </a:r>
            <a:r>
              <a:rPr lang="fr-FR" sz="1100" b="1" dirty="0"/>
              <a:t> </a:t>
            </a:r>
            <a:r>
              <a:rPr lang="fr-FR" sz="1100" b="1" dirty="0" err="1"/>
              <a:t>Belirleme</a:t>
            </a:r>
            <a:r>
              <a:rPr lang="fr-FR" sz="1100" b="1" dirty="0"/>
              <a:t> </a:t>
            </a:r>
            <a:r>
              <a:rPr lang="fr-FR" sz="1100" b="1" dirty="0" err="1"/>
              <a:t>Sistemlerinin</a:t>
            </a:r>
            <a:r>
              <a:rPr lang="fr-FR" sz="1100" b="1" dirty="0"/>
              <a:t> </a:t>
            </a:r>
            <a:r>
              <a:rPr lang="fr-FR" sz="1100" b="1" dirty="0" err="1"/>
              <a:t>CM’sini</a:t>
            </a:r>
            <a:r>
              <a:rPr lang="fr-FR" sz="1100" b="1" dirty="0"/>
              <a:t> %</a:t>
            </a:r>
            <a:r>
              <a:rPr lang="fr-FR" sz="1100" b="1" dirty="0" err="1"/>
              <a:t>72’den</a:t>
            </a:r>
            <a:r>
              <a:rPr lang="fr-FR" sz="1100" b="1" dirty="0"/>
              <a:t> %</a:t>
            </a:r>
            <a:r>
              <a:rPr lang="fr-FR" sz="1100" b="1" dirty="0" err="1"/>
              <a:t>98,54’e</a:t>
            </a:r>
            <a:r>
              <a:rPr lang="fr-FR" sz="1100" b="1" dirty="0"/>
              <a:t> </a:t>
            </a:r>
            <a:r>
              <a:rPr lang="fr-FR" sz="1100" b="1" dirty="0" err="1"/>
              <a:t>yükseltin</a:t>
            </a:r>
            <a:r>
              <a:rPr lang="fr-FR" sz="1100" b="1" dirty="0"/>
              <a:t>. 4) </a:t>
            </a:r>
            <a:r>
              <a:rPr lang="fr-FR" sz="1100" b="1" dirty="0" err="1"/>
              <a:t>V</a:t>
            </a:r>
            <a:r>
              <a:rPr lang="fr-FR" sz="1100" b="1" baseline="-25000" dirty="0" err="1"/>
              <a:t>3</a:t>
            </a:r>
            <a:r>
              <a:rPr lang="fr-FR" sz="1100" b="1" dirty="0"/>
              <a:t> </a:t>
            </a:r>
            <a:r>
              <a:rPr lang="fr-FR" sz="1100" b="1" dirty="0" err="1"/>
              <a:t>için</a:t>
            </a:r>
            <a:r>
              <a:rPr lang="fr-FR" sz="1100" b="1" dirty="0"/>
              <a:t> “Hem </a:t>
            </a:r>
            <a:r>
              <a:rPr lang="fr-FR" sz="1100" b="1" dirty="0" err="1"/>
              <a:t>İç</a:t>
            </a:r>
            <a:r>
              <a:rPr lang="fr-FR" sz="1100" b="1" dirty="0"/>
              <a:t> Hem </a:t>
            </a:r>
            <a:r>
              <a:rPr lang="fr-FR" sz="1100" b="1" dirty="0" err="1"/>
              <a:t>Dış</a:t>
            </a:r>
            <a:r>
              <a:rPr lang="fr-FR" sz="1100" b="1" dirty="0"/>
              <a:t>” </a:t>
            </a:r>
            <a:r>
              <a:rPr lang="fr-FR" sz="1100" b="1" dirty="0" err="1"/>
              <a:t>Güvenlik</a:t>
            </a:r>
            <a:r>
              <a:rPr lang="fr-FR" sz="1100" b="1" dirty="0"/>
              <a:t> </a:t>
            </a:r>
            <a:r>
              <a:rPr lang="fr-FR" sz="1100" b="1" dirty="0" err="1"/>
              <a:t>Açığı</a:t>
            </a:r>
            <a:r>
              <a:rPr lang="fr-FR" sz="1100" b="1" dirty="0"/>
              <a:t> </a:t>
            </a:r>
            <a:r>
              <a:rPr lang="fr-FR" sz="1100" b="1" dirty="0" err="1"/>
              <a:t>birleşti</a:t>
            </a:r>
            <a:r>
              <a:rPr lang="fr-FR" sz="1100" b="1" dirty="0"/>
              <a:t>: </a:t>
            </a:r>
            <a:r>
              <a:rPr lang="fr-FR" sz="1100" b="1" dirty="0" err="1"/>
              <a:t>Üniversite</a:t>
            </a:r>
            <a:r>
              <a:rPr lang="fr-FR" sz="1100" b="1" dirty="0"/>
              <a:t> </a:t>
            </a:r>
            <a:r>
              <a:rPr lang="fr-FR" sz="1100" b="1" dirty="0" err="1"/>
              <a:t>sunucusunun</a:t>
            </a:r>
            <a:r>
              <a:rPr lang="fr-FR" sz="1100" b="1" dirty="0"/>
              <a:t> </a:t>
            </a:r>
            <a:r>
              <a:rPr lang="fr-FR" sz="1100" b="1" dirty="0" err="1"/>
              <a:t>varlığı</a:t>
            </a:r>
            <a:r>
              <a:rPr lang="fr-FR" sz="1100" b="1" dirty="0"/>
              <a:t> </a:t>
            </a:r>
            <a:r>
              <a:rPr lang="fr-FR" sz="1100" b="1" dirty="0" err="1"/>
              <a:t>için</a:t>
            </a:r>
            <a:r>
              <a:rPr lang="fr-FR" sz="1100" b="1" dirty="0"/>
              <a:t> 8.000$ </a:t>
            </a:r>
            <a:r>
              <a:rPr lang="fr-FR" sz="1100" b="1" dirty="0" err="1"/>
              <a:t>toplu</a:t>
            </a:r>
            <a:r>
              <a:rPr lang="fr-FR" sz="1100" b="1" dirty="0"/>
              <a:t> </a:t>
            </a:r>
            <a:r>
              <a:rPr lang="fr-FR" sz="1100" b="1" dirty="0" err="1"/>
              <a:t>ödeme</a:t>
            </a:r>
            <a:r>
              <a:rPr lang="fr-FR" sz="1100" b="1" dirty="0"/>
              <a:t> </a:t>
            </a:r>
            <a:r>
              <a:rPr lang="fr-FR" sz="1100" b="1" dirty="0" err="1"/>
              <a:t>başına</a:t>
            </a:r>
            <a:r>
              <a:rPr lang="fr-FR" sz="1100" b="1" dirty="0"/>
              <a:t> </a:t>
            </a:r>
            <a:r>
              <a:rPr lang="fr-FR" sz="1100" b="1" dirty="0" err="1"/>
              <a:t>513$’dan</a:t>
            </a:r>
            <a:r>
              <a:rPr lang="fr-FR" sz="1100" b="1" dirty="0"/>
              <a:t> 170$ (</a:t>
            </a:r>
            <a:r>
              <a:rPr lang="fr-FR" sz="1100" b="1" dirty="0" err="1"/>
              <a:t>toplam</a:t>
            </a:r>
            <a:r>
              <a:rPr lang="fr-FR" sz="1100" b="1" dirty="0"/>
              <a:t> </a:t>
            </a:r>
            <a:r>
              <a:rPr lang="fr-FR" sz="1100" b="1" dirty="0" err="1"/>
              <a:t>yatırım</a:t>
            </a:r>
            <a:r>
              <a:rPr lang="fr-FR" sz="1100" b="1" dirty="0"/>
              <a:t> </a:t>
            </a:r>
            <a:r>
              <a:rPr lang="fr-FR" sz="1100" b="1" dirty="0" err="1"/>
              <a:t>maliyeti</a:t>
            </a:r>
            <a:r>
              <a:rPr lang="fr-FR" sz="1100" b="1" dirty="0"/>
              <a:t>) </a:t>
            </a:r>
            <a:r>
              <a:rPr lang="fr-FR" sz="1100" b="1" dirty="0" err="1"/>
              <a:t>yatırım</a:t>
            </a:r>
            <a:r>
              <a:rPr lang="fr-FR" sz="1100" b="1" dirty="0"/>
              <a:t> </a:t>
            </a:r>
            <a:r>
              <a:rPr lang="fr-FR" sz="1100" b="1" dirty="0" err="1"/>
              <a:t>yaparak</a:t>
            </a:r>
            <a:r>
              <a:rPr lang="fr-FR" sz="1100" b="1" dirty="0"/>
              <a:t> </a:t>
            </a:r>
            <a:r>
              <a:rPr lang="fr-FR" sz="1100" b="1" dirty="0" err="1"/>
              <a:t>Sunucu</a:t>
            </a:r>
            <a:r>
              <a:rPr lang="fr-FR" sz="1100" b="1" dirty="0"/>
              <a:t> </a:t>
            </a:r>
            <a:r>
              <a:rPr lang="fr-FR" sz="1100" b="1" dirty="0" err="1"/>
              <a:t>Tabanlı</a:t>
            </a:r>
            <a:r>
              <a:rPr lang="fr-FR" sz="1100" b="1" dirty="0"/>
              <a:t> </a:t>
            </a:r>
            <a:r>
              <a:rPr lang="fr-FR" sz="1100" b="1" dirty="0" err="1"/>
              <a:t>Kontrolün</a:t>
            </a:r>
            <a:r>
              <a:rPr lang="fr-FR" sz="1100" b="1" dirty="0"/>
              <a:t> </a:t>
            </a:r>
            <a:r>
              <a:rPr lang="fr-FR" sz="1100" b="1" dirty="0" err="1"/>
              <a:t>CM'sini</a:t>
            </a:r>
            <a:r>
              <a:rPr lang="fr-FR" sz="1100" b="1" dirty="0"/>
              <a:t> %</a:t>
            </a:r>
            <a:r>
              <a:rPr lang="fr-FR" sz="1100" b="1" dirty="0" err="1"/>
              <a:t>70'ten</a:t>
            </a:r>
            <a:r>
              <a:rPr lang="fr-FR" sz="1100" b="1" dirty="0"/>
              <a:t> %</a:t>
            </a:r>
            <a:r>
              <a:rPr lang="fr-FR" sz="1100" b="1" dirty="0" err="1"/>
              <a:t>99,99'a</a:t>
            </a:r>
            <a:r>
              <a:rPr lang="fr-FR" sz="1100" b="1" dirty="0"/>
              <a:t> </a:t>
            </a:r>
            <a:r>
              <a:rPr lang="fr-FR" sz="1100" b="1" dirty="0" err="1"/>
              <a:t>yükseltin</a:t>
            </a:r>
            <a:r>
              <a:rPr lang="fr-FR" sz="1100" b="1" dirty="0"/>
              <a:t>. </a:t>
            </a:r>
            <a:r>
              <a:rPr lang="fr-FR" sz="1100" b="1" dirty="0" err="1"/>
              <a:t>Toplam</a:t>
            </a:r>
            <a:r>
              <a:rPr lang="fr-FR" sz="1100" b="1" dirty="0"/>
              <a:t> </a:t>
            </a:r>
            <a:r>
              <a:rPr lang="fr-FR" sz="1100" b="1" dirty="0" err="1"/>
              <a:t>başlangıç</a:t>
            </a:r>
            <a:r>
              <a:rPr lang="fr-FR" sz="1100" b="1" dirty="0"/>
              <a:t> </a:t>
            </a:r>
            <a:r>
              <a:rPr lang="fr-FR" sz="1100" b="1" dirty="0" err="1"/>
              <a:t>varl</a:t>
            </a:r>
            <a:r>
              <a:rPr lang="tr-TR" sz="1100" b="1" dirty="0"/>
              <a:t>ık değeri </a:t>
            </a:r>
            <a:r>
              <a:rPr lang="fr-FR" sz="1100" b="1" dirty="0" err="1"/>
              <a:t>8.000$’dan</a:t>
            </a:r>
            <a:r>
              <a:rPr lang="fr-FR" sz="1100" b="1" dirty="0"/>
              <a:t> </a:t>
            </a:r>
            <a:r>
              <a:rPr lang="fr-FR" sz="1100" b="1" dirty="0" err="1"/>
              <a:t>80.000$’a</a:t>
            </a:r>
            <a:r>
              <a:rPr lang="fr-FR" sz="1100" b="1" dirty="0"/>
              <a:t> </a:t>
            </a:r>
            <a:r>
              <a:rPr lang="fr-FR" sz="1100" b="1" dirty="0" err="1"/>
              <a:t>çıkarsa</a:t>
            </a:r>
            <a:r>
              <a:rPr lang="fr-FR" sz="1100" b="1" dirty="0"/>
              <a:t> </a:t>
            </a:r>
            <a:r>
              <a:rPr lang="fr-FR" sz="1100" b="1" dirty="0" err="1"/>
              <a:t>yatırım</a:t>
            </a:r>
            <a:r>
              <a:rPr lang="fr-FR" sz="1100" b="1" dirty="0"/>
              <a:t> </a:t>
            </a:r>
            <a:r>
              <a:rPr lang="fr-FR" sz="1100" b="1" dirty="0" err="1"/>
              <a:t>değerleri</a:t>
            </a:r>
            <a:r>
              <a:rPr lang="fr-FR" sz="1100" b="1" dirty="0"/>
              <a:t> de </a:t>
            </a:r>
            <a:r>
              <a:rPr lang="fr-FR" sz="1100" b="1" dirty="0" err="1"/>
              <a:t>orantılı</a:t>
            </a:r>
            <a:r>
              <a:rPr lang="fr-FR" sz="1100" b="1" dirty="0"/>
              <a:t> </a:t>
            </a:r>
            <a:r>
              <a:rPr lang="fr-FR" sz="1100" b="1" dirty="0" err="1"/>
              <a:t>olarak</a:t>
            </a:r>
            <a:r>
              <a:rPr lang="fr-FR" sz="1100" b="1" dirty="0"/>
              <a:t> 10 kat </a:t>
            </a:r>
            <a:r>
              <a:rPr lang="fr-FR" sz="1100" b="1" dirty="0" err="1"/>
              <a:t>artar</a:t>
            </a:r>
            <a:r>
              <a:rPr lang="fr-FR" sz="1100" b="1" dirty="0"/>
              <a:t>.</a:t>
            </a:r>
            <a:endParaRPr lang="en-US" sz="1100" dirty="0"/>
          </a:p>
        </p:txBody>
      </p:sp>
    </p:spTree>
    <p:extLst>
      <p:ext uri="{BB962C8B-B14F-4D97-AF65-F5344CB8AC3E}">
        <p14:creationId xmlns:p14="http://schemas.microsoft.com/office/powerpoint/2010/main" val="23665812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6" name="Google Shape;261;p38">
            <a:extLst>
              <a:ext uri="{FF2B5EF4-FFF2-40B4-BE49-F238E27FC236}">
                <a16:creationId xmlns:a16="http://schemas.microsoft.com/office/drawing/2014/main" id="{0E977221-B0B1-4C5A-A3BE-D6DEFB4BD0D5}"/>
              </a:ext>
            </a:extLst>
          </p:cNvPr>
          <p:cNvSpPr txBox="1">
            <a:spLocks noGrp="1"/>
          </p:cNvSpPr>
          <p:nvPr>
            <p:ph type="title"/>
          </p:nvPr>
        </p:nvSpPr>
        <p:spPr>
          <a:xfrm>
            <a:off x="480060" y="280658"/>
            <a:ext cx="10899140" cy="706170"/>
          </a:xfrm>
          <a:prstGeom prst="rect">
            <a:avLst/>
          </a:prstGeom>
        </p:spPr>
        <p:txBody>
          <a:bodyPr spcFirstLastPara="1" wrap="square" lIns="121900" tIns="121900" rIns="121900" bIns="121900" anchor="t" anchorCtr="0">
            <a:noAutofit/>
          </a:bodyPr>
          <a:lstStyle/>
          <a:p>
            <a:r>
              <a:rPr lang="en-US" sz="2800" dirty="0">
                <a:highlight>
                  <a:srgbClr val="FFFF00"/>
                </a:highlight>
              </a:rPr>
              <a:t>APPENDIX  A (8)</a:t>
            </a:r>
            <a:r>
              <a:rPr lang="en-US" dirty="0">
                <a:highlight>
                  <a:srgbClr val="FFFF00"/>
                </a:highlight>
              </a:rPr>
              <a:t> </a:t>
            </a:r>
            <a:br>
              <a:rPr lang="en-US" dirty="0">
                <a:highlight>
                  <a:srgbClr val="FFFF00"/>
                </a:highlight>
              </a:rPr>
            </a:br>
            <a:r>
              <a:rPr lang="en-US" sz="1800" dirty="0"/>
              <a:t>Table </a:t>
            </a:r>
            <a:r>
              <a:rPr lang="en-US" sz="1800" dirty="0" err="1"/>
              <a:t>A4</a:t>
            </a:r>
            <a:r>
              <a:rPr lang="en-US" sz="1800" dirty="0"/>
              <a:t>. The original sample of vulnerabilities and threats modified from Common Vulnerabilities and Exposures, </a:t>
            </a:r>
            <a:r>
              <a:rPr lang="en-US" sz="1800" dirty="0" err="1">
                <a:hlinkClick r:id="rId3"/>
              </a:rPr>
              <a:t>www.cvedetails.com</a:t>
            </a:r>
            <a:r>
              <a:rPr lang="en-US" sz="1800" dirty="0"/>
              <a:t>, in example 2</a:t>
            </a:r>
            <a:br>
              <a:rPr lang="en-US" sz="1800" dirty="0"/>
            </a:br>
            <a:br>
              <a:rPr lang="en-US" sz="2800" dirty="0">
                <a:highlight>
                  <a:srgbClr val="FFFF00"/>
                </a:highlight>
              </a:rPr>
            </a:b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D41CA02B-B0BA-4379-AC3D-D8A52A5BF178}"/>
              </a:ext>
            </a:extLst>
          </p:cNvPr>
          <p:cNvSpPr txBox="1">
            <a:spLocks noGrp="1"/>
          </p:cNvSpPr>
          <p:nvPr>
            <p:ph type="subTitle" idx="1"/>
          </p:nvPr>
        </p:nvSpPr>
        <p:spPr>
          <a:xfrm>
            <a:off x="98808" y="1674891"/>
            <a:ext cx="11082221" cy="5183109"/>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14" name="Picture 13">
            <a:extLst>
              <a:ext uri="{FF2B5EF4-FFF2-40B4-BE49-F238E27FC236}">
                <a16:creationId xmlns:a16="http://schemas.microsoft.com/office/drawing/2014/main" id="{B26B6B1C-E87D-10F1-0BA8-9A320C1E863E}"/>
              </a:ext>
            </a:extLst>
          </p:cNvPr>
          <p:cNvPicPr>
            <a:picLocks noChangeAspect="1"/>
          </p:cNvPicPr>
          <p:nvPr/>
        </p:nvPicPr>
        <p:blipFill>
          <a:blip r:embed="rId4"/>
          <a:stretch>
            <a:fillRect/>
          </a:stretch>
        </p:blipFill>
        <p:spPr>
          <a:xfrm>
            <a:off x="98808" y="1801262"/>
            <a:ext cx="9383802" cy="4523338"/>
          </a:xfrm>
          <a:prstGeom prst="rect">
            <a:avLst/>
          </a:prstGeom>
        </p:spPr>
      </p:pic>
    </p:spTree>
    <p:extLst>
      <p:ext uri="{BB962C8B-B14F-4D97-AF65-F5344CB8AC3E}">
        <p14:creationId xmlns:p14="http://schemas.microsoft.com/office/powerpoint/2010/main" val="345964331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2705844-064B-0547-9FE8-9B546D1D5009}"/>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77EF8577-0B4E-C876-6033-1E4B55F99037}"/>
              </a:ext>
            </a:extLst>
          </p:cNvPr>
          <p:cNvSpPr txBox="1">
            <a:spLocks noGrp="1"/>
          </p:cNvSpPr>
          <p:nvPr>
            <p:ph type="title"/>
          </p:nvPr>
        </p:nvSpPr>
        <p:spPr>
          <a:xfrm>
            <a:off x="480060" y="280658"/>
            <a:ext cx="10899140" cy="706170"/>
          </a:xfrm>
          <a:prstGeom prst="rect">
            <a:avLst/>
          </a:prstGeom>
        </p:spPr>
        <p:txBody>
          <a:bodyPr spcFirstLastPara="1" wrap="square" lIns="121900" tIns="121900" rIns="121900" bIns="121900" anchor="t" anchorCtr="0">
            <a:noAutofit/>
          </a:bodyPr>
          <a:lstStyle/>
          <a:p>
            <a:r>
              <a:rPr lang="en-US" sz="2800" dirty="0">
                <a:highlight>
                  <a:srgbClr val="FFFF00"/>
                </a:highlight>
              </a:rPr>
              <a:t>EK A (8)</a:t>
            </a:r>
            <a:r>
              <a:rPr lang="en-US" dirty="0">
                <a:highlight>
                  <a:srgbClr val="FFFF00"/>
                </a:highlight>
              </a:rPr>
              <a:t> </a:t>
            </a:r>
            <a:br>
              <a:rPr lang="en-US" dirty="0">
                <a:highlight>
                  <a:srgbClr val="FFFF00"/>
                </a:highlight>
              </a:rPr>
            </a:br>
            <a:r>
              <a:rPr lang="fr-FR" sz="1800" b="1" dirty="0"/>
              <a:t>Çizelge </a:t>
            </a:r>
            <a:r>
              <a:rPr lang="fr-FR" sz="1800" b="1" dirty="0" err="1"/>
              <a:t>A4</a:t>
            </a:r>
            <a:r>
              <a:rPr lang="fr-FR" sz="1800" b="1" dirty="0"/>
              <a:t>. </a:t>
            </a:r>
            <a:r>
              <a:rPr lang="fr-FR" sz="1800" b="1" dirty="0" err="1"/>
              <a:t>Ortak</a:t>
            </a:r>
            <a:r>
              <a:rPr lang="fr-FR" sz="1800" b="1" dirty="0"/>
              <a:t> </a:t>
            </a:r>
            <a:r>
              <a:rPr lang="fr-FR" sz="1800" b="1" dirty="0" err="1"/>
              <a:t>Güvenlik</a:t>
            </a:r>
            <a:r>
              <a:rPr lang="fr-FR" sz="1800" b="1" dirty="0"/>
              <a:t> </a:t>
            </a:r>
            <a:r>
              <a:rPr lang="fr-FR" sz="1800" b="1" dirty="0" err="1"/>
              <a:t>Açıkları</a:t>
            </a:r>
            <a:r>
              <a:rPr lang="fr-FR" sz="1800" b="1" dirty="0"/>
              <a:t> </a:t>
            </a:r>
            <a:r>
              <a:rPr lang="fr-FR" sz="1800" b="1" dirty="0" err="1"/>
              <a:t>ve</a:t>
            </a:r>
            <a:r>
              <a:rPr lang="fr-FR" sz="1800" b="1" dirty="0"/>
              <a:t> </a:t>
            </a:r>
            <a:r>
              <a:rPr lang="fr-FR" sz="1800" b="1" dirty="0" err="1"/>
              <a:t>Tetikleyicilerle</a:t>
            </a:r>
            <a:r>
              <a:rPr lang="fr-FR" sz="1800" b="1" dirty="0"/>
              <a:t> </a:t>
            </a:r>
            <a:r>
              <a:rPr lang="fr-FR" sz="1800" b="1" dirty="0" err="1"/>
              <a:t>değiştirilen</a:t>
            </a:r>
            <a:r>
              <a:rPr lang="fr-FR" sz="1800" b="1" dirty="0"/>
              <a:t> </a:t>
            </a:r>
            <a:r>
              <a:rPr lang="fr-FR" sz="1800" b="1" dirty="0" err="1"/>
              <a:t>güvenlik</a:t>
            </a:r>
            <a:r>
              <a:rPr lang="fr-FR" sz="1800" b="1" dirty="0"/>
              <a:t> </a:t>
            </a:r>
            <a:r>
              <a:rPr lang="fr-FR" sz="1800" b="1" dirty="0" err="1"/>
              <a:t>açıkları</a:t>
            </a:r>
            <a:r>
              <a:rPr lang="fr-FR" sz="1800" b="1" dirty="0"/>
              <a:t> </a:t>
            </a:r>
            <a:r>
              <a:rPr lang="fr-FR" sz="1800" b="1" dirty="0" err="1"/>
              <a:t>ve</a:t>
            </a:r>
            <a:r>
              <a:rPr lang="fr-FR" sz="1800" b="1" dirty="0"/>
              <a:t> </a:t>
            </a:r>
            <a:r>
              <a:rPr lang="fr-FR" sz="1800" b="1" dirty="0" err="1"/>
              <a:t>gözdağlarının</a:t>
            </a:r>
            <a:r>
              <a:rPr lang="fr-FR" sz="1800" b="1" dirty="0"/>
              <a:t> </a:t>
            </a:r>
            <a:r>
              <a:rPr lang="fr-FR" sz="1800" b="1" dirty="0" err="1"/>
              <a:t>orijinal</a:t>
            </a:r>
            <a:r>
              <a:rPr lang="fr-FR" sz="1800" b="1" dirty="0"/>
              <a:t> </a:t>
            </a:r>
            <a:r>
              <a:rPr lang="fr-FR" sz="1800" b="1" dirty="0" err="1"/>
              <a:t>örneği</a:t>
            </a:r>
            <a:r>
              <a:rPr lang="fr-FR" sz="1800" b="1" dirty="0"/>
              <a:t>, </a:t>
            </a:r>
            <a:r>
              <a:rPr lang="fr-FR" sz="1800" b="1" u="sng" dirty="0" err="1">
                <a:hlinkClick r:id="rId3"/>
              </a:rPr>
              <a:t>www.cvedetails.com</a:t>
            </a:r>
            <a:r>
              <a:rPr lang="fr-FR" sz="1800" b="1" dirty="0"/>
              <a:t> (Örnek 2).</a:t>
            </a:r>
            <a:br>
              <a:rPr lang="en-US" sz="1800" dirty="0"/>
            </a:br>
            <a:br>
              <a:rPr lang="en-US" sz="1800" dirty="0"/>
            </a:br>
            <a:br>
              <a:rPr lang="en-US" sz="1800" dirty="0"/>
            </a:br>
            <a:br>
              <a:rPr lang="en-US" sz="1800" dirty="0">
                <a:highlight>
                  <a:srgbClr val="FFFF00"/>
                </a:highlight>
              </a:rPr>
            </a:b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C4B40A5E-9220-26E2-BB91-E7197BB2F7A6}"/>
              </a:ext>
            </a:extLst>
          </p:cNvPr>
          <p:cNvSpPr txBox="1">
            <a:spLocks noGrp="1"/>
          </p:cNvSpPr>
          <p:nvPr>
            <p:ph type="subTitle" idx="1"/>
          </p:nvPr>
        </p:nvSpPr>
        <p:spPr>
          <a:xfrm>
            <a:off x="98808" y="1566251"/>
            <a:ext cx="11082221" cy="5291750"/>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14" name="Picture 13">
            <a:extLst>
              <a:ext uri="{FF2B5EF4-FFF2-40B4-BE49-F238E27FC236}">
                <a16:creationId xmlns:a16="http://schemas.microsoft.com/office/drawing/2014/main" id="{D9BE58A2-908E-3E98-0CF8-3301959C0ED3}"/>
              </a:ext>
            </a:extLst>
          </p:cNvPr>
          <p:cNvPicPr>
            <a:picLocks noChangeAspect="1"/>
          </p:cNvPicPr>
          <p:nvPr/>
        </p:nvPicPr>
        <p:blipFill>
          <a:blip r:embed="rId4"/>
          <a:stretch>
            <a:fillRect/>
          </a:stretch>
        </p:blipFill>
        <p:spPr>
          <a:xfrm>
            <a:off x="98808" y="1801262"/>
            <a:ext cx="9383802" cy="4523338"/>
          </a:xfrm>
          <a:prstGeom prst="rect">
            <a:avLst/>
          </a:prstGeom>
        </p:spPr>
      </p:pic>
    </p:spTree>
    <p:extLst>
      <p:ext uri="{BB962C8B-B14F-4D97-AF65-F5344CB8AC3E}">
        <p14:creationId xmlns:p14="http://schemas.microsoft.com/office/powerpoint/2010/main" val="2913108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4F2566A3-1961-1F88-D693-4802B5ECAC0B}"/>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AD44954A-795C-6187-6E37-0AF9AE3832C4}"/>
              </a:ext>
            </a:extLst>
          </p:cNvPr>
          <p:cNvSpPr txBox="1">
            <a:spLocks noGrp="1"/>
          </p:cNvSpPr>
          <p:nvPr>
            <p:ph type="title"/>
          </p:nvPr>
        </p:nvSpPr>
        <p:spPr>
          <a:xfrm>
            <a:off x="480060" y="492370"/>
            <a:ext cx="10899140" cy="583955"/>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                                                                                      APPENDIX  A (9)</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6EFF7FBE-AE09-321E-86D4-F4C57FE83641}"/>
              </a:ext>
            </a:extLst>
          </p:cNvPr>
          <p:cNvSpPr txBox="1">
            <a:spLocks noGrp="1"/>
          </p:cNvSpPr>
          <p:nvPr>
            <p:ph type="subTitle" idx="1"/>
          </p:nvPr>
        </p:nvSpPr>
        <p:spPr>
          <a:xfrm>
            <a:off x="480060" y="1076325"/>
            <a:ext cx="11296304" cy="595312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5" name="Picture 4">
            <a:extLst>
              <a:ext uri="{FF2B5EF4-FFF2-40B4-BE49-F238E27FC236}">
                <a16:creationId xmlns:a16="http://schemas.microsoft.com/office/drawing/2014/main" id="{63986766-652A-197A-ED92-DA5E5F53A9EB}"/>
              </a:ext>
            </a:extLst>
          </p:cNvPr>
          <p:cNvPicPr>
            <a:picLocks noChangeAspect="1"/>
          </p:cNvPicPr>
          <p:nvPr/>
        </p:nvPicPr>
        <p:blipFill>
          <a:blip r:embed="rId3"/>
          <a:srcRect l="-1295" t="4494" r="-1"/>
          <a:stretch>
            <a:fillRect/>
          </a:stretch>
        </p:blipFill>
        <p:spPr>
          <a:xfrm>
            <a:off x="415635" y="304800"/>
            <a:ext cx="7251989" cy="4347989"/>
          </a:xfrm>
          <a:prstGeom prst="rect">
            <a:avLst/>
          </a:prstGeom>
        </p:spPr>
      </p:pic>
      <p:pic>
        <p:nvPicPr>
          <p:cNvPr id="8" name="Picture 7">
            <a:extLst>
              <a:ext uri="{FF2B5EF4-FFF2-40B4-BE49-F238E27FC236}">
                <a16:creationId xmlns:a16="http://schemas.microsoft.com/office/drawing/2014/main" id="{C82CCFB4-F258-7D57-9784-DA424894C510}"/>
              </a:ext>
            </a:extLst>
          </p:cNvPr>
          <p:cNvPicPr>
            <a:picLocks noChangeAspect="1"/>
          </p:cNvPicPr>
          <p:nvPr/>
        </p:nvPicPr>
        <p:blipFill>
          <a:blip r:embed="rId4"/>
          <a:stretch>
            <a:fillRect/>
          </a:stretch>
        </p:blipFill>
        <p:spPr>
          <a:xfrm>
            <a:off x="499109" y="4581526"/>
            <a:ext cx="7168515" cy="3562350"/>
          </a:xfrm>
          <a:prstGeom prst="rect">
            <a:avLst/>
          </a:prstGeom>
        </p:spPr>
      </p:pic>
    </p:spTree>
    <p:extLst>
      <p:ext uri="{BB962C8B-B14F-4D97-AF65-F5344CB8AC3E}">
        <p14:creationId xmlns:p14="http://schemas.microsoft.com/office/powerpoint/2010/main" val="30170767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47C31E5D-64B5-E1F2-ED51-D0AE5F6C1564}"/>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3C28B3E7-572E-301B-E842-BF8D01FCBCED}"/>
              </a:ext>
            </a:extLst>
          </p:cNvPr>
          <p:cNvSpPr txBox="1">
            <a:spLocks noGrp="1"/>
          </p:cNvSpPr>
          <p:nvPr>
            <p:ph type="title"/>
          </p:nvPr>
        </p:nvSpPr>
        <p:spPr>
          <a:xfrm>
            <a:off x="480060" y="492370"/>
            <a:ext cx="10899140" cy="583955"/>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                                                                                      EK A (9)</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E46FF6BA-92E8-0230-21DD-166552D476F6}"/>
              </a:ext>
            </a:extLst>
          </p:cNvPr>
          <p:cNvSpPr txBox="1">
            <a:spLocks noGrp="1"/>
          </p:cNvSpPr>
          <p:nvPr>
            <p:ph type="subTitle" idx="1"/>
          </p:nvPr>
        </p:nvSpPr>
        <p:spPr>
          <a:xfrm>
            <a:off x="480060" y="1076325"/>
            <a:ext cx="11296304" cy="595312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5" name="Picture 4">
            <a:extLst>
              <a:ext uri="{FF2B5EF4-FFF2-40B4-BE49-F238E27FC236}">
                <a16:creationId xmlns:a16="http://schemas.microsoft.com/office/drawing/2014/main" id="{D3151371-047E-BCEC-CCC1-4BB966FBE256}"/>
              </a:ext>
            </a:extLst>
          </p:cNvPr>
          <p:cNvPicPr>
            <a:picLocks noChangeAspect="1"/>
          </p:cNvPicPr>
          <p:nvPr/>
        </p:nvPicPr>
        <p:blipFill>
          <a:blip r:embed="rId3"/>
          <a:srcRect l="-1295" t="4494" r="-1"/>
          <a:stretch>
            <a:fillRect/>
          </a:stretch>
        </p:blipFill>
        <p:spPr>
          <a:xfrm>
            <a:off x="415635" y="304800"/>
            <a:ext cx="7251989" cy="4347989"/>
          </a:xfrm>
          <a:prstGeom prst="rect">
            <a:avLst/>
          </a:prstGeom>
        </p:spPr>
      </p:pic>
      <p:pic>
        <p:nvPicPr>
          <p:cNvPr id="8" name="Picture 7">
            <a:extLst>
              <a:ext uri="{FF2B5EF4-FFF2-40B4-BE49-F238E27FC236}">
                <a16:creationId xmlns:a16="http://schemas.microsoft.com/office/drawing/2014/main" id="{BCB3CD81-7E20-A07D-300B-A11D4BE686A1}"/>
              </a:ext>
            </a:extLst>
          </p:cNvPr>
          <p:cNvPicPr>
            <a:picLocks noChangeAspect="1"/>
          </p:cNvPicPr>
          <p:nvPr/>
        </p:nvPicPr>
        <p:blipFill>
          <a:blip r:embed="rId4"/>
          <a:stretch>
            <a:fillRect/>
          </a:stretch>
        </p:blipFill>
        <p:spPr>
          <a:xfrm>
            <a:off x="499109" y="4581526"/>
            <a:ext cx="7168515" cy="3562350"/>
          </a:xfrm>
          <a:prstGeom prst="rect">
            <a:avLst/>
          </a:prstGeom>
        </p:spPr>
      </p:pic>
    </p:spTree>
    <p:extLst>
      <p:ext uri="{BB962C8B-B14F-4D97-AF65-F5344CB8AC3E}">
        <p14:creationId xmlns:p14="http://schemas.microsoft.com/office/powerpoint/2010/main" val="8892413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3DD6D7F0-21B1-E731-B3E4-DACE3E8D8B29}"/>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B2396ED8-7C7F-6151-1587-4F1A0F72BAA4}"/>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(10)</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51C50A92-A62B-9264-62DF-C4F7C821ED70}"/>
              </a:ext>
            </a:extLst>
          </p:cNvPr>
          <p:cNvSpPr txBox="1">
            <a:spLocks noGrp="1"/>
          </p:cNvSpPr>
          <p:nvPr>
            <p:ph type="subTitle" idx="1"/>
          </p:nvPr>
        </p:nvSpPr>
        <p:spPr>
          <a:xfrm>
            <a:off x="480060" y="1162050"/>
            <a:ext cx="11711940" cy="5695950"/>
          </a:xfrm>
          <a:prstGeom prst="rect">
            <a:avLst/>
          </a:prstGeom>
        </p:spPr>
        <p:txBody>
          <a:bodyPr spcFirstLastPara="1" wrap="square" lIns="121900" tIns="121900" rIns="121900" bIns="121900" anchor="t" anchorCtr="0">
            <a:noAutofit/>
          </a:bodyPr>
          <a:lstStyle/>
          <a:p>
            <a:pPr marL="0" indent="0" algn="just"/>
            <a:r>
              <a:rPr lang="en-US" sz="1400" dirty="0"/>
              <a:t>Table </a:t>
            </a:r>
            <a:r>
              <a:rPr lang="en-US" sz="1400" dirty="0" err="1"/>
              <a:t>A5</a:t>
            </a:r>
            <a:r>
              <a:rPr lang="en-US" sz="1400" dirty="0"/>
              <a:t>. Vulnerabilities merged (attacker vs user) threats: (T</a:t>
            </a:r>
            <a:r>
              <a:rPr lang="en-US" sz="1400" baseline="-25000" dirty="0"/>
              <a:t>1</a:t>
            </a:r>
            <a:r>
              <a:rPr lang="en-US" sz="1400" dirty="0"/>
              <a:t>)′ and (</a:t>
            </a:r>
            <a:r>
              <a:rPr lang="en-US" sz="1400" dirty="0" err="1"/>
              <a:t>T</a:t>
            </a:r>
            <a:r>
              <a:rPr lang="en-US" sz="1400" baseline="-25000" dirty="0" err="1"/>
              <a:t>2</a:t>
            </a:r>
            <a:r>
              <a:rPr lang="en-US" sz="1400" dirty="0"/>
              <a:t>)′ modified for V</a:t>
            </a:r>
            <a:r>
              <a:rPr lang="en-US" sz="1400" baseline="-25000" dirty="0"/>
              <a:t>1</a:t>
            </a:r>
            <a:r>
              <a:rPr lang="en-US" sz="1400" dirty="0"/>
              <a:t> to </a:t>
            </a:r>
            <a:r>
              <a:rPr lang="en-US" sz="1400" dirty="0" err="1"/>
              <a:t>V</a:t>
            </a:r>
            <a:r>
              <a:rPr lang="en-US" sz="1400" baseline="-25000" dirty="0" err="1"/>
              <a:t>10</a:t>
            </a:r>
            <a:r>
              <a:rPr lang="en-US" sz="1400" dirty="0"/>
              <a:t> per original Table </a:t>
            </a:r>
            <a:r>
              <a:rPr lang="en-US" sz="1400" dirty="0" err="1"/>
              <a:t>A4</a:t>
            </a:r>
            <a:r>
              <a:rPr lang="en-US" sz="1400" dirty="0"/>
              <a:t>, </a:t>
            </a:r>
            <a:r>
              <a:rPr lang="en-US" sz="1400" dirty="0" err="1">
                <a:hlinkClick r:id="rId3"/>
              </a:rPr>
              <a:t>www.cvedetails.com</a:t>
            </a:r>
            <a:r>
              <a:rPr lang="en-US" sz="1400" dirty="0"/>
              <a:t>, in example 2</a:t>
            </a:r>
          </a:p>
          <a:p>
            <a:pPr marL="0" indent="0" algn="just"/>
            <a:endParaRPr lang="tr-TR" sz="2200" dirty="0">
              <a:latin typeface="Mongolian Baiti" panose="03000500000000000000" pitchFamily="66" charset="0"/>
              <a:cs typeface="Mongolian Baiti" panose="03000500000000000000" pitchFamily="66" charset="0"/>
            </a:endParaRPr>
          </a:p>
        </p:txBody>
      </p:sp>
      <p:pic>
        <p:nvPicPr>
          <p:cNvPr id="3" name="Picture 2">
            <a:extLst>
              <a:ext uri="{FF2B5EF4-FFF2-40B4-BE49-F238E27FC236}">
                <a16:creationId xmlns:a16="http://schemas.microsoft.com/office/drawing/2014/main" id="{891F9EC3-0E5F-21AF-681A-21D8BF4BE545}"/>
              </a:ext>
            </a:extLst>
          </p:cNvPr>
          <p:cNvPicPr>
            <a:picLocks noChangeAspect="1"/>
          </p:cNvPicPr>
          <p:nvPr/>
        </p:nvPicPr>
        <p:blipFill>
          <a:blip r:embed="rId4"/>
          <a:stretch>
            <a:fillRect/>
          </a:stretch>
        </p:blipFill>
        <p:spPr>
          <a:xfrm>
            <a:off x="3086099" y="1503948"/>
            <a:ext cx="5591176" cy="3525252"/>
          </a:xfrm>
          <a:prstGeom prst="rect">
            <a:avLst/>
          </a:prstGeom>
        </p:spPr>
      </p:pic>
      <p:pic>
        <p:nvPicPr>
          <p:cNvPr id="8" name="Picture 7">
            <a:extLst>
              <a:ext uri="{FF2B5EF4-FFF2-40B4-BE49-F238E27FC236}">
                <a16:creationId xmlns:a16="http://schemas.microsoft.com/office/drawing/2014/main" id="{5FD58680-54AF-702C-E691-1D229D7CFFD7}"/>
              </a:ext>
            </a:extLst>
          </p:cNvPr>
          <p:cNvPicPr>
            <a:picLocks noChangeAspect="1"/>
          </p:cNvPicPr>
          <p:nvPr/>
        </p:nvPicPr>
        <p:blipFill>
          <a:blip r:embed="rId5"/>
          <a:stretch>
            <a:fillRect/>
          </a:stretch>
        </p:blipFill>
        <p:spPr>
          <a:xfrm>
            <a:off x="3086099" y="5029200"/>
            <a:ext cx="5591176" cy="1504950"/>
          </a:xfrm>
          <a:prstGeom prst="rect">
            <a:avLst/>
          </a:prstGeom>
        </p:spPr>
      </p:pic>
    </p:spTree>
    <p:extLst>
      <p:ext uri="{BB962C8B-B14F-4D97-AF65-F5344CB8AC3E}">
        <p14:creationId xmlns:p14="http://schemas.microsoft.com/office/powerpoint/2010/main" val="31897853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DC484695-7B99-8244-08C8-8202B4B9368E}"/>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CCA45769-AFEB-A9BD-F63E-8E144CBA28DB}"/>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(10)</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977D3276-FAD7-DCF1-CCCD-D3AA712E7645}"/>
              </a:ext>
            </a:extLst>
          </p:cNvPr>
          <p:cNvSpPr txBox="1">
            <a:spLocks noGrp="1"/>
          </p:cNvSpPr>
          <p:nvPr>
            <p:ph type="subTitle" idx="1"/>
          </p:nvPr>
        </p:nvSpPr>
        <p:spPr>
          <a:xfrm>
            <a:off x="480060" y="1162050"/>
            <a:ext cx="11711940" cy="5695950"/>
          </a:xfrm>
          <a:prstGeom prst="rect">
            <a:avLst/>
          </a:prstGeom>
        </p:spPr>
        <p:txBody>
          <a:bodyPr spcFirstLastPara="1" wrap="square" lIns="121900" tIns="121900" rIns="121900" bIns="121900" anchor="t" anchorCtr="0">
            <a:noAutofit/>
          </a:bodyPr>
          <a:lstStyle/>
          <a:p>
            <a:pPr marL="0" indent="0" algn="just"/>
            <a:r>
              <a:rPr lang="fr-FR" sz="1200" b="1" dirty="0"/>
              <a:t>Çizelge </a:t>
            </a:r>
            <a:r>
              <a:rPr lang="fr-FR" sz="1200" b="1" dirty="0" err="1"/>
              <a:t>A5</a:t>
            </a:r>
            <a:r>
              <a:rPr lang="fr-FR" sz="1200" b="1" dirty="0"/>
              <a:t>. </a:t>
            </a:r>
            <a:r>
              <a:rPr lang="fr-FR" sz="1200" b="1" dirty="0" err="1"/>
              <a:t>Birleştirilmiş</a:t>
            </a:r>
            <a:r>
              <a:rPr lang="fr-FR" sz="1200" b="1" dirty="0"/>
              <a:t> </a:t>
            </a:r>
            <a:r>
              <a:rPr lang="fr-FR" sz="1200" b="1" dirty="0" err="1"/>
              <a:t>güvenlik</a:t>
            </a:r>
            <a:r>
              <a:rPr lang="fr-FR" sz="1200" b="1" dirty="0"/>
              <a:t> </a:t>
            </a:r>
            <a:r>
              <a:rPr lang="fr-FR" sz="1200" b="1" dirty="0" err="1"/>
              <a:t>açıkları</a:t>
            </a:r>
            <a:r>
              <a:rPr lang="fr-FR" sz="1200" b="1" dirty="0"/>
              <a:t> (</a:t>
            </a:r>
            <a:r>
              <a:rPr lang="fr-FR" sz="1200" b="1" dirty="0" err="1"/>
              <a:t>saldırgan</a:t>
            </a:r>
            <a:r>
              <a:rPr lang="fr-FR" sz="1200" b="1" dirty="0"/>
              <a:t> </a:t>
            </a:r>
            <a:r>
              <a:rPr lang="fr-FR" sz="1200" b="1" dirty="0" err="1"/>
              <a:t>ve</a:t>
            </a:r>
            <a:r>
              <a:rPr lang="fr-FR" sz="1200" b="1" dirty="0"/>
              <a:t> </a:t>
            </a:r>
            <a:r>
              <a:rPr lang="fr-FR" sz="1200" b="1" dirty="0" err="1"/>
              <a:t>kullanıcı</a:t>
            </a:r>
            <a:r>
              <a:rPr lang="fr-FR" sz="1200" b="1" dirty="0"/>
              <a:t>) </a:t>
            </a:r>
            <a:r>
              <a:rPr lang="fr-FR" sz="1200" b="1" dirty="0" err="1"/>
              <a:t>ve</a:t>
            </a:r>
            <a:r>
              <a:rPr lang="fr-FR" sz="1200" b="1" dirty="0"/>
              <a:t> </a:t>
            </a:r>
            <a:r>
              <a:rPr lang="fr-FR" sz="1200" b="1" dirty="0" err="1"/>
              <a:t>gözdağları</a:t>
            </a:r>
            <a:r>
              <a:rPr lang="fr-FR" sz="1200" b="1" dirty="0"/>
              <a:t>: (T</a:t>
            </a:r>
            <a:r>
              <a:rPr lang="fr-FR" sz="1200" b="1" baseline="-25000" dirty="0"/>
              <a:t>1</a:t>
            </a:r>
            <a:r>
              <a:rPr lang="fr-FR" sz="1200" b="1" dirty="0"/>
              <a:t>)' </a:t>
            </a:r>
            <a:r>
              <a:rPr lang="fr-FR" sz="1200" b="1" dirty="0" err="1"/>
              <a:t>ve</a:t>
            </a:r>
            <a:r>
              <a:rPr lang="fr-FR" sz="1200" b="1" dirty="0"/>
              <a:t> (</a:t>
            </a:r>
            <a:r>
              <a:rPr lang="fr-FR" sz="1200" b="1" dirty="0" err="1"/>
              <a:t>T</a:t>
            </a:r>
            <a:r>
              <a:rPr lang="fr-FR" sz="1200" b="1" baseline="-25000" dirty="0" err="1"/>
              <a:t>2</a:t>
            </a:r>
            <a:r>
              <a:rPr lang="fr-FR" sz="1200" b="1" dirty="0"/>
              <a:t>)' </a:t>
            </a:r>
            <a:r>
              <a:rPr lang="fr-FR" sz="1200" b="1" dirty="0" err="1"/>
              <a:t>orijinal</a:t>
            </a:r>
            <a:r>
              <a:rPr lang="fr-FR" sz="1200" b="1" dirty="0"/>
              <a:t> Çizelge </a:t>
            </a:r>
            <a:r>
              <a:rPr lang="fr-FR" sz="1200" b="1" dirty="0" err="1"/>
              <a:t>A4</a:t>
            </a:r>
            <a:r>
              <a:rPr lang="fr-FR" sz="1200" b="1" dirty="0"/>
              <a:t> </a:t>
            </a:r>
            <a:r>
              <a:rPr lang="fr-FR" sz="1200" b="1" dirty="0" err="1"/>
              <a:t>başına</a:t>
            </a:r>
            <a:r>
              <a:rPr lang="fr-FR" sz="1200" b="1" dirty="0"/>
              <a:t> </a:t>
            </a:r>
            <a:r>
              <a:rPr lang="fr-FR" sz="1200" b="1" dirty="0" err="1"/>
              <a:t>V</a:t>
            </a:r>
            <a:r>
              <a:rPr lang="fr-FR" sz="1200" b="1" baseline="-25000" dirty="0" err="1"/>
              <a:t>1</a:t>
            </a:r>
            <a:r>
              <a:rPr lang="fr-FR" sz="1200" b="1" dirty="0" err="1"/>
              <a:t>'den</a:t>
            </a:r>
            <a:r>
              <a:rPr lang="fr-FR" sz="1200" b="1" dirty="0"/>
              <a:t> </a:t>
            </a:r>
            <a:r>
              <a:rPr lang="fr-FR" sz="1200" b="1" dirty="0" err="1"/>
              <a:t>V</a:t>
            </a:r>
            <a:r>
              <a:rPr lang="fr-FR" sz="1200" b="1" baseline="-25000" dirty="0" err="1"/>
              <a:t>10</a:t>
            </a:r>
            <a:r>
              <a:rPr lang="fr-FR" sz="1200" b="1" dirty="0" err="1"/>
              <a:t>'a</a:t>
            </a:r>
            <a:r>
              <a:rPr lang="fr-FR" sz="1200" b="1" dirty="0"/>
              <a:t> </a:t>
            </a:r>
            <a:r>
              <a:rPr lang="fr-FR" sz="1200" b="1" dirty="0" err="1"/>
              <a:t>değiştirildi</a:t>
            </a:r>
            <a:r>
              <a:rPr lang="fr-FR" sz="1200" b="1" dirty="0"/>
              <a:t>, </a:t>
            </a:r>
            <a:r>
              <a:rPr lang="fr-FR" sz="1200" b="1" u="sng" dirty="0" err="1">
                <a:hlinkClick r:id="rId3"/>
              </a:rPr>
              <a:t>www.cvedetails.com</a:t>
            </a:r>
            <a:r>
              <a:rPr lang="fr-FR" sz="1200" b="1" dirty="0"/>
              <a:t>  (Örnek 2).</a:t>
            </a:r>
            <a:endParaRPr lang="en-US" sz="1200" dirty="0"/>
          </a:p>
          <a:p>
            <a:pPr marL="0" indent="0" algn="just"/>
            <a:endParaRPr lang="en-US" sz="1200" dirty="0">
              <a:latin typeface="Mongolian Baiti" panose="03000500000000000000" pitchFamily="66" charset="0"/>
              <a:cs typeface="Mongolian Baiti" panose="03000500000000000000" pitchFamily="66" charset="0"/>
            </a:endParaRPr>
          </a:p>
          <a:p>
            <a:pPr marL="0" indent="0" algn="just"/>
            <a:endParaRPr lang="en-US" sz="2200" dirty="0">
              <a:latin typeface="Mongolian Baiti" panose="03000500000000000000" pitchFamily="66" charset="0"/>
              <a:cs typeface="Mongolian Baiti" panose="03000500000000000000" pitchFamily="66" charset="0"/>
            </a:endParaRPr>
          </a:p>
          <a:p>
            <a:pPr marL="0" indent="0" algn="just"/>
            <a:endParaRPr lang="tr-TR" sz="2200" dirty="0">
              <a:latin typeface="Mongolian Baiti" panose="03000500000000000000" pitchFamily="66" charset="0"/>
              <a:cs typeface="Mongolian Baiti" panose="03000500000000000000" pitchFamily="66" charset="0"/>
            </a:endParaRPr>
          </a:p>
        </p:txBody>
      </p:sp>
      <p:pic>
        <p:nvPicPr>
          <p:cNvPr id="3" name="Picture 2">
            <a:extLst>
              <a:ext uri="{FF2B5EF4-FFF2-40B4-BE49-F238E27FC236}">
                <a16:creationId xmlns:a16="http://schemas.microsoft.com/office/drawing/2014/main" id="{35E98AA5-4B9E-22DD-C44E-EE5C37CFED92}"/>
              </a:ext>
            </a:extLst>
          </p:cNvPr>
          <p:cNvPicPr>
            <a:picLocks noChangeAspect="1"/>
          </p:cNvPicPr>
          <p:nvPr/>
        </p:nvPicPr>
        <p:blipFill>
          <a:blip r:embed="rId4"/>
          <a:stretch>
            <a:fillRect/>
          </a:stretch>
        </p:blipFill>
        <p:spPr>
          <a:xfrm>
            <a:off x="3134042" y="1503948"/>
            <a:ext cx="5591176" cy="3525252"/>
          </a:xfrm>
          <a:prstGeom prst="rect">
            <a:avLst/>
          </a:prstGeom>
        </p:spPr>
      </p:pic>
      <p:pic>
        <p:nvPicPr>
          <p:cNvPr id="8" name="Picture 7">
            <a:extLst>
              <a:ext uri="{FF2B5EF4-FFF2-40B4-BE49-F238E27FC236}">
                <a16:creationId xmlns:a16="http://schemas.microsoft.com/office/drawing/2014/main" id="{D4C6DC7B-BC3B-5B1E-2FD0-72211AC2466D}"/>
              </a:ext>
            </a:extLst>
          </p:cNvPr>
          <p:cNvPicPr>
            <a:picLocks noChangeAspect="1"/>
          </p:cNvPicPr>
          <p:nvPr/>
        </p:nvPicPr>
        <p:blipFill>
          <a:blip r:embed="rId5"/>
          <a:stretch>
            <a:fillRect/>
          </a:stretch>
        </p:blipFill>
        <p:spPr>
          <a:xfrm>
            <a:off x="3086099" y="5029200"/>
            <a:ext cx="5591176" cy="1504950"/>
          </a:xfrm>
          <a:prstGeom prst="rect">
            <a:avLst/>
          </a:prstGeom>
        </p:spPr>
      </p:pic>
    </p:spTree>
    <p:extLst>
      <p:ext uri="{BB962C8B-B14F-4D97-AF65-F5344CB8AC3E}">
        <p14:creationId xmlns:p14="http://schemas.microsoft.com/office/powerpoint/2010/main" val="25892352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E202852F-CC2F-6956-09E4-52A8122B5CCB}"/>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55622DF5-4445-7BEB-1455-EDB86F7CD21D}"/>
              </a:ext>
            </a:extLst>
          </p:cNvPr>
          <p:cNvSpPr txBox="1">
            <a:spLocks noGrp="1"/>
          </p:cNvSpPr>
          <p:nvPr>
            <p:ph type="title"/>
          </p:nvPr>
        </p:nvSpPr>
        <p:spPr>
          <a:xfrm>
            <a:off x="480060" y="492370"/>
            <a:ext cx="10899140" cy="512565"/>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(11)</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7D348762-C173-B612-37BF-ACA0B45F3929}"/>
              </a:ext>
            </a:extLst>
          </p:cNvPr>
          <p:cNvSpPr txBox="1">
            <a:spLocks noGrp="1"/>
          </p:cNvSpPr>
          <p:nvPr>
            <p:ph type="subTitle" idx="1"/>
          </p:nvPr>
        </p:nvSpPr>
        <p:spPr>
          <a:xfrm>
            <a:off x="480060" y="1004935"/>
            <a:ext cx="11296304" cy="6014990"/>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3" name="Picture 2">
            <a:extLst>
              <a:ext uri="{FF2B5EF4-FFF2-40B4-BE49-F238E27FC236}">
                <a16:creationId xmlns:a16="http://schemas.microsoft.com/office/drawing/2014/main" id="{11641D18-9DE6-80E0-B1B2-27D1034E07D3}"/>
              </a:ext>
            </a:extLst>
          </p:cNvPr>
          <p:cNvPicPr>
            <a:picLocks noChangeAspect="1"/>
          </p:cNvPicPr>
          <p:nvPr/>
        </p:nvPicPr>
        <p:blipFill>
          <a:blip r:embed="rId3"/>
          <a:stretch>
            <a:fillRect/>
          </a:stretch>
        </p:blipFill>
        <p:spPr>
          <a:xfrm>
            <a:off x="581025" y="1052327"/>
            <a:ext cx="9701762" cy="5758280"/>
          </a:xfrm>
          <a:prstGeom prst="rect">
            <a:avLst/>
          </a:prstGeom>
        </p:spPr>
      </p:pic>
    </p:spTree>
    <p:extLst>
      <p:ext uri="{BB962C8B-B14F-4D97-AF65-F5344CB8AC3E}">
        <p14:creationId xmlns:p14="http://schemas.microsoft.com/office/powerpoint/2010/main" val="17014426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84F0A133-0044-D900-1410-35397C5F9CDE}"/>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A5C59EE4-8732-7D55-D658-B92EE9BA7D8B}"/>
              </a:ext>
            </a:extLst>
          </p:cNvPr>
          <p:cNvSpPr txBox="1">
            <a:spLocks noGrp="1"/>
          </p:cNvSpPr>
          <p:nvPr>
            <p:ph type="title"/>
          </p:nvPr>
        </p:nvSpPr>
        <p:spPr>
          <a:xfrm>
            <a:off x="480060" y="262550"/>
            <a:ext cx="10899140" cy="580459"/>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(11)</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024372A2-6210-0D52-7CDD-71E66626AB72}"/>
              </a:ext>
            </a:extLst>
          </p:cNvPr>
          <p:cNvSpPr txBox="1">
            <a:spLocks noGrp="1"/>
          </p:cNvSpPr>
          <p:nvPr>
            <p:ph type="subTitle" idx="1"/>
          </p:nvPr>
        </p:nvSpPr>
        <p:spPr>
          <a:xfrm>
            <a:off x="-452447" y="733331"/>
            <a:ext cx="11296304" cy="5862119"/>
          </a:xfrm>
          <a:prstGeom prst="rect">
            <a:avLst/>
          </a:prstGeom>
        </p:spPr>
        <p:txBody>
          <a:bodyPr spcFirstLastPara="1" wrap="square" lIns="121900" tIns="121900" rIns="121900" bIns="121900" anchor="t" anchorCtr="0">
            <a:noAutofit/>
          </a:bodyPr>
          <a:lstStyle/>
          <a:p>
            <a:pPr marL="0" indent="0" algn="just"/>
            <a:r>
              <a:rPr lang="fr-FR" sz="1400" b="1" dirty="0"/>
              <a:t>                                Çizelge </a:t>
            </a:r>
            <a:r>
              <a:rPr lang="fr-FR" sz="1400" b="1" dirty="0" err="1"/>
              <a:t>A6</a:t>
            </a:r>
            <a:r>
              <a:rPr lang="fr-FR" sz="1400" b="1" dirty="0"/>
              <a:t>. EXCEL </a:t>
            </a:r>
            <a:r>
              <a:rPr lang="fr-FR" sz="1400" b="1" dirty="0" err="1"/>
              <a:t>tekdüze</a:t>
            </a:r>
            <a:r>
              <a:rPr lang="fr-FR" sz="1400" b="1" dirty="0"/>
              <a:t> U(0,1) </a:t>
            </a:r>
            <a:r>
              <a:rPr lang="fr-FR" sz="1400" b="1" dirty="0" err="1"/>
              <a:t>rastgele</a:t>
            </a:r>
            <a:r>
              <a:rPr lang="fr-FR" sz="1400" b="1" dirty="0"/>
              <a:t> sayı üreteci RANDC () ile TRR ≈ 0,63 </a:t>
            </a:r>
            <a:r>
              <a:rPr lang="fr-FR" sz="1400" b="1" dirty="0" err="1"/>
              <a:t>veren</a:t>
            </a:r>
            <a:r>
              <a:rPr lang="fr-FR" sz="1400" b="1" dirty="0"/>
              <a:t> </a:t>
            </a:r>
            <a:r>
              <a:rPr lang="fr-FR" sz="1400" b="1" dirty="0" err="1"/>
              <a:t>orijinal</a:t>
            </a:r>
            <a:r>
              <a:rPr lang="fr-FR" sz="1400" b="1" dirty="0"/>
              <a:t> Çizelge </a:t>
            </a:r>
            <a:r>
              <a:rPr lang="fr-FR" sz="1400" b="1" dirty="0" err="1"/>
              <a:t>A4</a:t>
            </a:r>
            <a:r>
              <a:rPr lang="fr-FR" sz="1400" b="1" dirty="0"/>
              <a:t> </a:t>
            </a:r>
            <a:r>
              <a:rPr lang="fr-FR" sz="1400" b="1" dirty="0" err="1"/>
              <a:t>girdi</a:t>
            </a:r>
            <a:r>
              <a:rPr lang="fr-FR" sz="1400" b="1" dirty="0"/>
              <a:t> </a:t>
            </a:r>
            <a:r>
              <a:rPr lang="fr-FR" sz="1400" b="1" dirty="0" err="1"/>
              <a:t>verilerinin</a:t>
            </a:r>
            <a:r>
              <a:rPr lang="fr-FR" sz="1400" b="1" dirty="0"/>
              <a:t> </a:t>
            </a:r>
            <a:r>
              <a:rPr lang="fr-FR" sz="1400" b="1" dirty="0" err="1"/>
              <a:t>risk</a:t>
            </a:r>
            <a:r>
              <a:rPr lang="fr-FR" sz="1400" b="1" dirty="0"/>
              <a:t>   </a:t>
            </a:r>
          </a:p>
          <a:p>
            <a:pPr marL="0" indent="0" algn="just"/>
            <a:r>
              <a:rPr lang="fr-FR" sz="1400" b="1" dirty="0"/>
              <a:t>                                </a:t>
            </a:r>
            <a:r>
              <a:rPr lang="fr-FR" sz="1400" b="1" dirty="0" err="1"/>
              <a:t>değerlendirmesi</a:t>
            </a:r>
            <a:endParaRPr lang="en-US" sz="1400" dirty="0"/>
          </a:p>
          <a:p>
            <a:pPr marL="0" indent="0" algn="just"/>
            <a:endParaRPr lang="tr-TR" sz="2200" dirty="0">
              <a:latin typeface="Mongolian Baiti" panose="03000500000000000000" pitchFamily="66" charset="0"/>
              <a:cs typeface="Mongolian Baiti" panose="03000500000000000000" pitchFamily="66" charset="0"/>
            </a:endParaRPr>
          </a:p>
        </p:txBody>
      </p:sp>
      <p:pic>
        <p:nvPicPr>
          <p:cNvPr id="3" name="Picture 2">
            <a:extLst>
              <a:ext uri="{FF2B5EF4-FFF2-40B4-BE49-F238E27FC236}">
                <a16:creationId xmlns:a16="http://schemas.microsoft.com/office/drawing/2014/main" id="{814751B6-4AD1-C329-1CA9-D5B8AC140586}"/>
              </a:ext>
            </a:extLst>
          </p:cNvPr>
          <p:cNvPicPr>
            <a:picLocks noChangeAspect="1"/>
          </p:cNvPicPr>
          <p:nvPr/>
        </p:nvPicPr>
        <p:blipFill>
          <a:blip r:embed="rId3"/>
          <a:srcRect t="1962"/>
          <a:stretch>
            <a:fillRect/>
          </a:stretch>
        </p:blipFill>
        <p:spPr>
          <a:xfrm>
            <a:off x="480060" y="1301760"/>
            <a:ext cx="10192026" cy="5777662"/>
          </a:xfrm>
          <a:prstGeom prst="rect">
            <a:avLst/>
          </a:prstGeom>
        </p:spPr>
      </p:pic>
    </p:spTree>
    <p:extLst>
      <p:ext uri="{BB962C8B-B14F-4D97-AF65-F5344CB8AC3E}">
        <p14:creationId xmlns:p14="http://schemas.microsoft.com/office/powerpoint/2010/main" val="25421545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51E3A590-6074-563D-C17E-9FBF0432AB22}"/>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16D30114-DF0F-FA42-D520-7FF6835B31CF}"/>
              </a:ext>
            </a:extLst>
          </p:cNvPr>
          <p:cNvSpPr txBox="1">
            <a:spLocks noGrp="1"/>
          </p:cNvSpPr>
          <p:nvPr>
            <p:ph type="title"/>
          </p:nvPr>
        </p:nvSpPr>
        <p:spPr>
          <a:xfrm>
            <a:off x="-1773382" y="492370"/>
            <a:ext cx="13152582" cy="532866"/>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(12)</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7C26192C-B3C7-CBA3-013F-D58AE3D65C41}"/>
              </a:ext>
            </a:extLst>
          </p:cNvPr>
          <p:cNvSpPr txBox="1">
            <a:spLocks noGrp="1"/>
          </p:cNvSpPr>
          <p:nvPr>
            <p:ph type="subTitle" idx="1"/>
          </p:nvPr>
        </p:nvSpPr>
        <p:spPr>
          <a:xfrm>
            <a:off x="-92364" y="5661891"/>
            <a:ext cx="7998691" cy="1283854"/>
          </a:xfrm>
          <a:prstGeom prst="rect">
            <a:avLst/>
          </a:prstGeom>
        </p:spPr>
        <p:txBody>
          <a:bodyPr spcFirstLastPara="1" wrap="square" lIns="121900" tIns="121900" rIns="121900" bIns="121900" anchor="t" anchorCtr="0">
            <a:noAutofit/>
          </a:bodyPr>
          <a:lstStyle/>
          <a:p>
            <a:pPr marL="0" indent="0" algn="just"/>
            <a:r>
              <a:rPr lang="en-US" sz="1300" dirty="0"/>
              <a:t>Next, enter the 20 (= 10  2) vulnerability-threat pairs for the merged input data set in Table </a:t>
            </a:r>
            <a:r>
              <a:rPr lang="en-US" sz="1300" dirty="0" err="1"/>
              <a:t>A5</a:t>
            </a:r>
            <a:r>
              <a:rPr lang="en-US" sz="1300" dirty="0"/>
              <a:t> from Table </a:t>
            </a:r>
            <a:r>
              <a:rPr lang="en-US" sz="1300" dirty="0" err="1"/>
              <a:t>A4</a:t>
            </a:r>
            <a:r>
              <a:rPr lang="en-US" sz="1300" dirty="0"/>
              <a:t> through Fig. </a:t>
            </a:r>
            <a:r>
              <a:rPr lang="en-US" sz="1300" dirty="0" err="1"/>
              <a:t>A4</a:t>
            </a:r>
            <a:r>
              <a:rPr lang="en-US" sz="1300" dirty="0"/>
              <a:t> into the SM algorithmic software to set the stage, and count 10 pairs of data entries from Figs. </a:t>
            </a:r>
            <a:r>
              <a:rPr lang="en-US" sz="1300" dirty="0" err="1"/>
              <a:t>A5</a:t>
            </a:r>
            <a:r>
              <a:rPr lang="en-US" sz="1300" dirty="0"/>
              <a:t>–</a:t>
            </a:r>
            <a:r>
              <a:rPr lang="en-US" sz="1300" dirty="0" err="1"/>
              <a:t>A14</a:t>
            </a:r>
            <a:r>
              <a:rPr lang="en-US" sz="1300" dirty="0"/>
              <a:t>. i) Table </a:t>
            </a:r>
            <a:r>
              <a:rPr lang="en-US" sz="1300" dirty="0" err="1"/>
              <a:t>A8</a:t>
            </a:r>
            <a:r>
              <a:rPr lang="en-US" sz="1300" dirty="0"/>
              <a:t> (Risk Assessment interface solution TRR ≈ 0.629 to be optimized to </a:t>
            </a:r>
            <a:r>
              <a:rPr lang="en-US" sz="1300" dirty="0" err="1"/>
              <a:t>OTRR</a:t>
            </a:r>
            <a:r>
              <a:rPr lang="en-US" sz="1300" dirty="0"/>
              <a:t> = 0.2). ii) Table </a:t>
            </a:r>
            <a:r>
              <a:rPr lang="en-US" sz="1300" dirty="0" err="1"/>
              <a:t>A9</a:t>
            </a:r>
            <a:r>
              <a:rPr lang="en-US" sz="1300" dirty="0"/>
              <a:t> (Risk Management of Table </a:t>
            </a:r>
            <a:r>
              <a:rPr lang="en-US" sz="1300" dirty="0" err="1"/>
              <a:t>A8</a:t>
            </a:r>
            <a:r>
              <a:rPr lang="en-US" sz="1300" dirty="0"/>
              <a:t> to be optimized with cost-optimal investment advice rows), iii) Table </a:t>
            </a:r>
            <a:r>
              <a:rPr lang="en-US" sz="1300" dirty="0" err="1"/>
              <a:t>A10</a:t>
            </a:r>
            <a:r>
              <a:rPr lang="en-US" sz="1300" dirty="0"/>
              <a:t> (Risk Assessment interface solution TRR=0.629 to be optimized to </a:t>
            </a:r>
            <a:r>
              <a:rPr lang="en-US" sz="1300" dirty="0" err="1"/>
              <a:t>OTRR</a:t>
            </a:r>
            <a:r>
              <a:rPr lang="en-US" sz="1300" dirty="0"/>
              <a:t> = 0.3), and iv) Table A11 (Table </a:t>
            </a:r>
            <a:r>
              <a:rPr lang="en-US" sz="1300" dirty="0" err="1"/>
              <a:t>A10</a:t>
            </a:r>
            <a:r>
              <a:rPr lang="en-US" sz="1300" dirty="0"/>
              <a:t> to be cost-optimized with investment-savvy advice rows).</a:t>
            </a:r>
          </a:p>
          <a:p>
            <a:pPr marL="0" indent="0" algn="just"/>
            <a:endParaRPr lang="tr-TR" sz="2200" dirty="0">
              <a:latin typeface="Mongolian Baiti" panose="03000500000000000000" pitchFamily="66" charset="0"/>
              <a:cs typeface="Mongolian Baiti" panose="03000500000000000000" pitchFamily="66" charset="0"/>
            </a:endParaRPr>
          </a:p>
        </p:txBody>
      </p:sp>
      <p:pic>
        <p:nvPicPr>
          <p:cNvPr id="3" name="Picture 2">
            <a:extLst>
              <a:ext uri="{FF2B5EF4-FFF2-40B4-BE49-F238E27FC236}">
                <a16:creationId xmlns:a16="http://schemas.microsoft.com/office/drawing/2014/main" id="{6D8CF664-DBCD-F38D-2602-10828B62751A}"/>
              </a:ext>
            </a:extLst>
          </p:cNvPr>
          <p:cNvPicPr>
            <a:picLocks noChangeAspect="1"/>
          </p:cNvPicPr>
          <p:nvPr/>
        </p:nvPicPr>
        <p:blipFill>
          <a:blip r:embed="rId3"/>
          <a:stretch>
            <a:fillRect/>
          </a:stretch>
        </p:blipFill>
        <p:spPr>
          <a:xfrm>
            <a:off x="212436" y="1064491"/>
            <a:ext cx="7693891" cy="4729018"/>
          </a:xfrm>
          <a:prstGeom prst="rect">
            <a:avLst/>
          </a:prstGeom>
        </p:spPr>
      </p:pic>
    </p:spTree>
    <p:extLst>
      <p:ext uri="{BB962C8B-B14F-4D97-AF65-F5344CB8AC3E}">
        <p14:creationId xmlns:p14="http://schemas.microsoft.com/office/powerpoint/2010/main" val="356391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11B9623A-8ABC-E1E5-5116-A353CA367EF4}"/>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355B2797-A2FD-9A39-91CB-AA85327CD982}"/>
              </a:ext>
            </a:extLst>
          </p:cNvPr>
          <p:cNvSpPr txBox="1">
            <a:spLocks noGrp="1"/>
          </p:cNvSpPr>
          <p:nvPr>
            <p:ph type="title"/>
          </p:nvPr>
        </p:nvSpPr>
        <p:spPr>
          <a:xfrm>
            <a:off x="389298" y="126749"/>
            <a:ext cx="11090496" cy="1113576"/>
          </a:xfrm>
          <a:prstGeom prst="rect">
            <a:avLst/>
          </a:prstGeom>
        </p:spPr>
        <p:txBody>
          <a:bodyPr spcFirstLastPara="1" wrap="square" lIns="121900" tIns="121900" rIns="121900" bIns="121900" anchor="t" anchorCtr="0">
            <a:noAutofit/>
          </a:bodyPr>
          <a:lstStyle/>
          <a:p>
            <a:r>
              <a:rPr lang="en-US" sz="3200" dirty="0">
                <a:highlight>
                  <a:srgbClr val="FFFF00"/>
                </a:highlight>
              </a:rPr>
              <a:t>EK A (12)</a:t>
            </a:r>
            <a:br>
              <a:rPr lang="en-US" sz="2000" dirty="0">
                <a:highlight>
                  <a:srgbClr val="FFFF00"/>
                </a:highlight>
              </a:rPr>
            </a:br>
            <a:r>
              <a:rPr lang="en-US" sz="2000" dirty="0"/>
              <a:t>                                          </a:t>
            </a:r>
            <a:r>
              <a:rPr lang="fr-FR" sz="1600" b="1" dirty="0"/>
              <a:t>Çizelge </a:t>
            </a:r>
            <a:r>
              <a:rPr lang="fr-FR" sz="1600" b="1" dirty="0" err="1"/>
              <a:t>A7</a:t>
            </a:r>
            <a:r>
              <a:rPr lang="fr-FR" sz="1600" b="1" dirty="0"/>
              <a:t>. </a:t>
            </a:r>
            <a:r>
              <a:rPr lang="fr-FR" sz="1600" b="1" dirty="0" err="1"/>
              <a:t>Birleştirilmiş</a:t>
            </a:r>
            <a:r>
              <a:rPr lang="fr-FR" sz="1600" b="1" dirty="0"/>
              <a:t> Çizelge </a:t>
            </a:r>
            <a:r>
              <a:rPr lang="fr-FR" sz="1600" b="1" dirty="0" err="1"/>
              <a:t>A5'in</a:t>
            </a:r>
            <a:r>
              <a:rPr lang="fr-FR" sz="1600" b="1" dirty="0"/>
              <a:t> EXCEL </a:t>
            </a:r>
            <a:r>
              <a:rPr lang="fr-FR" sz="1600" b="1" dirty="0" err="1"/>
              <a:t>tekdüze</a:t>
            </a:r>
            <a:r>
              <a:rPr lang="fr-FR" sz="1600" b="1" dirty="0"/>
              <a:t> U(0,1) </a:t>
            </a:r>
            <a:r>
              <a:rPr lang="tr-TR" sz="1600" b="1" dirty="0"/>
              <a:t>rastgele</a:t>
            </a:r>
            <a:r>
              <a:rPr lang="fr-FR" sz="1600" b="1" dirty="0"/>
              <a:t> sayı üreteci RANDC () ile TRR ≈ 0,629 </a:t>
            </a:r>
            <a:r>
              <a:rPr lang="fr-FR" sz="1600" b="1" dirty="0" err="1"/>
              <a:t>veren</a:t>
            </a:r>
            <a:r>
              <a:rPr lang="fr-FR" sz="1600" b="1" dirty="0"/>
              <a:t> </a:t>
            </a:r>
            <a:r>
              <a:rPr lang="fr-FR" sz="1600" b="1" dirty="0" err="1"/>
              <a:t>girdi</a:t>
            </a:r>
            <a:r>
              <a:rPr lang="fr-FR" sz="1600" b="1" dirty="0"/>
              <a:t> </a:t>
            </a:r>
            <a:r>
              <a:rPr lang="fr-FR" sz="1600" b="1" dirty="0" err="1"/>
              <a:t>verilerinin</a:t>
            </a:r>
            <a:r>
              <a:rPr lang="fr-FR" sz="1600" b="1" dirty="0"/>
              <a:t> </a:t>
            </a:r>
            <a:r>
              <a:rPr lang="fr-FR" sz="1600" b="1" dirty="0" err="1"/>
              <a:t>risk</a:t>
            </a:r>
            <a:r>
              <a:rPr lang="fr-FR" sz="1600" b="1" dirty="0"/>
              <a:t> </a:t>
            </a:r>
            <a:r>
              <a:rPr lang="fr-FR" sz="1600" b="1" dirty="0" err="1"/>
              <a:t>değerlendirmesi</a:t>
            </a:r>
            <a:br>
              <a:rPr lang="en-US" dirty="0">
                <a:highlight>
                  <a:srgbClr val="FFFF00"/>
                </a:highlight>
              </a:rPr>
            </a:br>
            <a:endParaRPr lang="en-US" sz="3200" dirty="0"/>
          </a:p>
        </p:txBody>
      </p:sp>
      <p:sp>
        <p:nvSpPr>
          <p:cNvPr id="12" name="Google Shape;284;p40">
            <a:extLst>
              <a:ext uri="{FF2B5EF4-FFF2-40B4-BE49-F238E27FC236}">
                <a16:creationId xmlns:a16="http://schemas.microsoft.com/office/drawing/2014/main" id="{8D212D82-E651-F151-4E66-47286C96A8D1}"/>
              </a:ext>
            </a:extLst>
          </p:cNvPr>
          <p:cNvSpPr txBox="1">
            <a:spLocks noGrp="1"/>
          </p:cNvSpPr>
          <p:nvPr>
            <p:ph type="subTitle" idx="1"/>
          </p:nvPr>
        </p:nvSpPr>
        <p:spPr>
          <a:xfrm>
            <a:off x="597528" y="5661890"/>
            <a:ext cx="7734312" cy="1508455"/>
          </a:xfrm>
          <a:prstGeom prst="rect">
            <a:avLst/>
          </a:prstGeom>
        </p:spPr>
        <p:txBody>
          <a:bodyPr spcFirstLastPara="1" wrap="square" lIns="121900" tIns="121900" rIns="121900" bIns="121900" anchor="t" anchorCtr="0">
            <a:noAutofit/>
          </a:bodyPr>
          <a:lstStyle/>
          <a:p>
            <a:pPr algn="just"/>
            <a:r>
              <a:rPr lang="fr-FR" sz="1200" dirty="0" err="1"/>
              <a:t>Ardindan</a:t>
            </a:r>
            <a:r>
              <a:rPr lang="fr-FR" sz="1200" dirty="0"/>
              <a:t> SM </a:t>
            </a:r>
            <a:r>
              <a:rPr lang="fr-FR" sz="1200" dirty="0" err="1"/>
              <a:t>algoritmik</a:t>
            </a:r>
            <a:r>
              <a:rPr lang="fr-FR" sz="1200" dirty="0"/>
              <a:t> </a:t>
            </a:r>
            <a:r>
              <a:rPr lang="fr-FR" sz="1200" dirty="0" err="1"/>
              <a:t>yazılımına</a:t>
            </a:r>
            <a:r>
              <a:rPr lang="fr-FR" sz="1200" dirty="0"/>
              <a:t> </a:t>
            </a:r>
            <a:r>
              <a:rPr lang="fr-FR" sz="1200" dirty="0" err="1"/>
              <a:t>adım</a:t>
            </a:r>
            <a:r>
              <a:rPr lang="fr-FR" sz="1200" dirty="0"/>
              <a:t> </a:t>
            </a:r>
            <a:r>
              <a:rPr lang="fr-FR" sz="1200" dirty="0" err="1"/>
              <a:t>adım</a:t>
            </a:r>
            <a:r>
              <a:rPr lang="fr-FR" sz="1200" dirty="0"/>
              <a:t> </a:t>
            </a:r>
            <a:r>
              <a:rPr lang="fr-FR" sz="1200" dirty="0" err="1"/>
              <a:t>girin</a:t>
            </a:r>
            <a:r>
              <a:rPr lang="fr-FR" sz="1200" dirty="0"/>
              <a:t>, 20 (= </a:t>
            </a:r>
            <a:r>
              <a:rPr lang="fr-FR" sz="1200" dirty="0" err="1"/>
              <a:t>10x2</a:t>
            </a:r>
            <a:r>
              <a:rPr lang="fr-FR" sz="1200" dirty="0"/>
              <a:t>) </a:t>
            </a:r>
            <a:r>
              <a:rPr lang="fr-FR" sz="1200" dirty="0" err="1"/>
              <a:t>adet</a:t>
            </a:r>
            <a:r>
              <a:rPr lang="fr-FR" sz="1200" dirty="0"/>
              <a:t> Çizelge </a:t>
            </a:r>
            <a:r>
              <a:rPr lang="fr-FR" sz="1200" dirty="0" err="1"/>
              <a:t>A5'teki</a:t>
            </a:r>
            <a:r>
              <a:rPr lang="fr-FR" sz="1200" dirty="0"/>
              <a:t> </a:t>
            </a:r>
            <a:r>
              <a:rPr lang="fr-FR" sz="1200" dirty="0" err="1"/>
              <a:t>birleştirilmiş</a:t>
            </a:r>
            <a:r>
              <a:rPr lang="fr-FR" sz="1200" dirty="0"/>
              <a:t> </a:t>
            </a:r>
            <a:r>
              <a:rPr lang="fr-FR" sz="1200" dirty="0" err="1"/>
              <a:t>giriş</a:t>
            </a:r>
            <a:r>
              <a:rPr lang="fr-FR" sz="1200" dirty="0"/>
              <a:t> </a:t>
            </a:r>
            <a:r>
              <a:rPr lang="fr-FR" sz="1200" dirty="0" err="1"/>
              <a:t>verileri</a:t>
            </a:r>
            <a:r>
              <a:rPr lang="fr-FR" sz="1200" dirty="0"/>
              <a:t> </a:t>
            </a:r>
            <a:r>
              <a:rPr lang="fr-FR" sz="1200" dirty="0" err="1"/>
              <a:t>kümesi</a:t>
            </a:r>
            <a:r>
              <a:rPr lang="fr-FR" sz="1200" dirty="0"/>
              <a:t> </a:t>
            </a:r>
            <a:r>
              <a:rPr lang="fr-FR" sz="1200" dirty="0" err="1"/>
              <a:t>için</a:t>
            </a:r>
            <a:r>
              <a:rPr lang="fr-FR" sz="1200" dirty="0"/>
              <a:t> Çizelge </a:t>
            </a:r>
            <a:r>
              <a:rPr lang="fr-FR" sz="1200" dirty="0" err="1"/>
              <a:t>A4'ten</a:t>
            </a:r>
            <a:r>
              <a:rPr lang="fr-FR" sz="1200" dirty="0"/>
              <a:t> </a:t>
            </a:r>
            <a:r>
              <a:rPr lang="fr-FR" sz="1200" dirty="0" err="1"/>
              <a:t>Şekil</a:t>
            </a:r>
            <a:r>
              <a:rPr lang="fr-FR" sz="1200" dirty="0"/>
              <a:t> </a:t>
            </a:r>
            <a:r>
              <a:rPr lang="fr-FR" sz="1200" dirty="0" err="1"/>
              <a:t>A4’e</a:t>
            </a:r>
            <a:r>
              <a:rPr lang="fr-FR" sz="1200" dirty="0"/>
              <a:t> </a:t>
            </a:r>
            <a:r>
              <a:rPr lang="fr-FR" sz="1200" dirty="0" err="1"/>
              <a:t>ve</a:t>
            </a:r>
            <a:r>
              <a:rPr lang="fr-FR" sz="1200" dirty="0"/>
              <a:t> </a:t>
            </a:r>
            <a:r>
              <a:rPr lang="fr-FR" sz="1200" dirty="0" err="1"/>
              <a:t>Şekil</a:t>
            </a:r>
            <a:r>
              <a:rPr lang="fr-FR" sz="1200" dirty="0"/>
              <a:t> </a:t>
            </a:r>
            <a:r>
              <a:rPr lang="fr-FR" sz="1200" dirty="0" err="1"/>
              <a:t>A5</a:t>
            </a:r>
            <a:r>
              <a:rPr lang="fr-FR" sz="1200" dirty="0"/>
              <a:t>–</a:t>
            </a:r>
            <a:r>
              <a:rPr lang="fr-FR" sz="1200" dirty="0" err="1"/>
              <a:t>A14’e</a:t>
            </a:r>
            <a:r>
              <a:rPr lang="fr-FR" sz="1200" dirty="0"/>
              <a:t> 10 </a:t>
            </a:r>
            <a:r>
              <a:rPr lang="fr-FR" sz="1200" dirty="0" err="1"/>
              <a:t>çift</a:t>
            </a:r>
            <a:r>
              <a:rPr lang="fr-FR" sz="1200" dirty="0"/>
              <a:t> </a:t>
            </a:r>
            <a:r>
              <a:rPr lang="fr-FR" sz="1200" dirty="0" err="1"/>
              <a:t>veri</a:t>
            </a:r>
            <a:r>
              <a:rPr lang="fr-FR" sz="1200" dirty="0"/>
              <a:t> </a:t>
            </a:r>
            <a:r>
              <a:rPr lang="fr-FR" sz="1200" dirty="0" err="1"/>
              <a:t>girişi</a:t>
            </a:r>
            <a:r>
              <a:rPr lang="fr-FR" sz="1200" dirty="0"/>
              <a:t> </a:t>
            </a:r>
            <a:r>
              <a:rPr lang="fr-FR" sz="1200" dirty="0" err="1"/>
              <a:t>sayın</a:t>
            </a:r>
            <a:r>
              <a:rPr lang="fr-FR" sz="1200" dirty="0"/>
              <a:t>.</a:t>
            </a:r>
            <a:endParaRPr lang="en-US" sz="1200" dirty="0"/>
          </a:p>
          <a:p>
            <a:pPr algn="just"/>
            <a:r>
              <a:rPr lang="fr-FR" sz="1200" dirty="0"/>
              <a:t> i) Çizelge </a:t>
            </a:r>
            <a:r>
              <a:rPr lang="fr-FR" sz="1200" dirty="0" err="1"/>
              <a:t>A8</a:t>
            </a:r>
            <a:r>
              <a:rPr lang="fr-FR" sz="1200" dirty="0"/>
              <a:t> (Risk </a:t>
            </a:r>
            <a:r>
              <a:rPr lang="fr-FR" sz="1200" dirty="0" err="1"/>
              <a:t>Değerlendirme</a:t>
            </a:r>
            <a:r>
              <a:rPr lang="fr-FR" sz="1200" dirty="0"/>
              <a:t> </a:t>
            </a:r>
            <a:r>
              <a:rPr lang="fr-FR" sz="1200" dirty="0" err="1"/>
              <a:t>arayüzü</a:t>
            </a:r>
            <a:r>
              <a:rPr lang="fr-FR" sz="1200" dirty="0"/>
              <a:t> </a:t>
            </a:r>
            <a:r>
              <a:rPr lang="fr-FR" sz="1200" dirty="0" err="1"/>
              <a:t>çözümü</a:t>
            </a:r>
            <a:r>
              <a:rPr lang="fr-FR" sz="1200" dirty="0"/>
              <a:t> TRR ≈ 0,629, </a:t>
            </a:r>
            <a:r>
              <a:rPr lang="fr-FR" sz="1200" dirty="0" err="1"/>
              <a:t>OTRR</a:t>
            </a:r>
            <a:r>
              <a:rPr lang="fr-FR" sz="1200" dirty="0"/>
              <a:t> = </a:t>
            </a:r>
            <a:r>
              <a:rPr lang="fr-FR" sz="1200" dirty="0" err="1"/>
              <a:t>0,2'ye</a:t>
            </a:r>
            <a:r>
              <a:rPr lang="fr-FR" sz="1200" dirty="0"/>
              <a:t> </a:t>
            </a:r>
            <a:r>
              <a:rPr lang="fr-FR" sz="1200" dirty="0" err="1"/>
              <a:t>optimize</a:t>
            </a:r>
            <a:r>
              <a:rPr lang="fr-FR" sz="1200" dirty="0"/>
              <a:t> </a:t>
            </a:r>
            <a:r>
              <a:rPr lang="fr-FR" sz="1200" dirty="0" err="1"/>
              <a:t>edilecek</a:t>
            </a:r>
            <a:r>
              <a:rPr lang="fr-FR" sz="1200" dirty="0"/>
              <a:t>).</a:t>
            </a:r>
            <a:endParaRPr lang="en-US" sz="1200" dirty="0"/>
          </a:p>
          <a:p>
            <a:pPr algn="just"/>
            <a:r>
              <a:rPr lang="fr-FR" sz="1200" dirty="0"/>
              <a:t> ii) Çizelge </a:t>
            </a:r>
            <a:r>
              <a:rPr lang="fr-FR" sz="1200" dirty="0" err="1"/>
              <a:t>A9</a:t>
            </a:r>
            <a:r>
              <a:rPr lang="fr-FR" sz="1200" dirty="0"/>
              <a:t> (</a:t>
            </a:r>
            <a:r>
              <a:rPr lang="fr-FR" sz="1200" dirty="0" err="1"/>
              <a:t>Maliyet</a:t>
            </a:r>
            <a:r>
              <a:rPr lang="fr-FR" sz="1200" dirty="0"/>
              <a:t> </a:t>
            </a:r>
            <a:r>
              <a:rPr lang="fr-FR" sz="1200" dirty="0" err="1"/>
              <a:t>açısından</a:t>
            </a:r>
            <a:r>
              <a:rPr lang="fr-FR" sz="1200" dirty="0"/>
              <a:t> en </a:t>
            </a:r>
            <a:r>
              <a:rPr lang="fr-FR" sz="1200" dirty="0" err="1"/>
              <a:t>uygun</a:t>
            </a:r>
            <a:r>
              <a:rPr lang="fr-FR" sz="1200" dirty="0"/>
              <a:t> </a:t>
            </a:r>
            <a:r>
              <a:rPr lang="fr-FR" sz="1200" dirty="0" err="1"/>
              <a:t>yatırım</a:t>
            </a:r>
            <a:r>
              <a:rPr lang="fr-FR" sz="1200" dirty="0"/>
              <a:t> </a:t>
            </a:r>
            <a:r>
              <a:rPr lang="fr-FR" sz="1200" dirty="0" err="1"/>
              <a:t>önerisi</a:t>
            </a:r>
            <a:r>
              <a:rPr lang="fr-FR" sz="1200" dirty="0"/>
              <a:t> </a:t>
            </a:r>
            <a:endParaRPr lang="en-US" sz="1200" dirty="0"/>
          </a:p>
          <a:p>
            <a:pPr algn="just"/>
            <a:r>
              <a:rPr lang="fr-FR" sz="1200" dirty="0" err="1"/>
              <a:t>satırlarıyla</a:t>
            </a:r>
            <a:r>
              <a:rPr lang="fr-FR" sz="1200" dirty="0"/>
              <a:t> </a:t>
            </a:r>
            <a:r>
              <a:rPr lang="fr-FR" sz="1200" dirty="0" err="1"/>
              <a:t>optimize</a:t>
            </a:r>
            <a:r>
              <a:rPr lang="fr-FR" sz="1200" dirty="0"/>
              <a:t> </a:t>
            </a:r>
            <a:r>
              <a:rPr lang="fr-FR" sz="1200" dirty="0" err="1"/>
              <a:t>edilecek</a:t>
            </a:r>
            <a:r>
              <a:rPr lang="fr-FR" sz="1200" dirty="0"/>
              <a:t> Çizelge </a:t>
            </a:r>
            <a:r>
              <a:rPr lang="fr-FR" sz="1200" dirty="0" err="1"/>
              <a:t>A8'in</a:t>
            </a:r>
            <a:r>
              <a:rPr lang="fr-FR" sz="1200" dirty="0"/>
              <a:t> Risk </a:t>
            </a:r>
            <a:r>
              <a:rPr lang="fr-FR" sz="1200" dirty="0" err="1"/>
              <a:t>Yönetimi</a:t>
            </a:r>
            <a:r>
              <a:rPr lang="fr-FR" sz="1200" dirty="0"/>
              <a:t>), </a:t>
            </a:r>
            <a:endParaRPr lang="en-US" sz="1200" dirty="0"/>
          </a:p>
          <a:p>
            <a:pPr algn="just"/>
            <a:r>
              <a:rPr lang="fr-FR" sz="1200" dirty="0"/>
              <a:t>iii) Çizelge </a:t>
            </a:r>
            <a:r>
              <a:rPr lang="fr-FR" sz="1200" dirty="0" err="1"/>
              <a:t>A10</a:t>
            </a:r>
            <a:r>
              <a:rPr lang="fr-FR" sz="1200" dirty="0"/>
              <a:t> (Risk </a:t>
            </a:r>
            <a:r>
              <a:rPr lang="fr-FR" sz="1200" dirty="0" err="1"/>
              <a:t>Değerlendirme</a:t>
            </a:r>
            <a:r>
              <a:rPr lang="fr-FR" sz="1200" dirty="0"/>
              <a:t> </a:t>
            </a:r>
            <a:r>
              <a:rPr lang="fr-FR" sz="1200" dirty="0" err="1"/>
              <a:t>arayüz</a:t>
            </a:r>
            <a:r>
              <a:rPr lang="fr-FR" sz="1200" dirty="0"/>
              <a:t> </a:t>
            </a:r>
            <a:r>
              <a:rPr lang="fr-FR" sz="1200" dirty="0" err="1"/>
              <a:t>çözümü</a:t>
            </a:r>
            <a:r>
              <a:rPr lang="fr-FR" sz="1200" dirty="0"/>
              <a:t> TRR = 0,629, </a:t>
            </a:r>
            <a:r>
              <a:rPr lang="fr-FR" sz="1200" dirty="0" err="1"/>
              <a:t>OTRR</a:t>
            </a:r>
            <a:r>
              <a:rPr lang="fr-FR" sz="1200" dirty="0"/>
              <a:t> = </a:t>
            </a:r>
            <a:r>
              <a:rPr lang="fr-FR" sz="1200" dirty="0" err="1"/>
              <a:t>0,3'e</a:t>
            </a:r>
            <a:r>
              <a:rPr lang="fr-FR" sz="1200" dirty="0"/>
              <a:t> </a:t>
            </a:r>
            <a:r>
              <a:rPr lang="fr-FR" sz="1200" dirty="0" err="1"/>
              <a:t>optimize</a:t>
            </a:r>
            <a:r>
              <a:rPr lang="fr-FR" sz="1200" dirty="0"/>
              <a:t> </a:t>
            </a:r>
            <a:r>
              <a:rPr lang="fr-FR" sz="1200" dirty="0" err="1"/>
              <a:t>edilecek</a:t>
            </a:r>
            <a:r>
              <a:rPr lang="fr-FR" sz="1200" dirty="0"/>
              <a:t>).</a:t>
            </a:r>
            <a:endParaRPr lang="en-US" sz="1200" dirty="0"/>
          </a:p>
          <a:p>
            <a:pPr algn="just"/>
            <a:r>
              <a:rPr lang="fr-FR" sz="1200" dirty="0"/>
              <a:t>iv) Çizelge </a:t>
            </a:r>
            <a:r>
              <a:rPr lang="fr-FR" sz="1200" dirty="0" err="1"/>
              <a:t>A11</a:t>
            </a:r>
            <a:r>
              <a:rPr lang="fr-FR" sz="1200" dirty="0"/>
              <a:t> (</a:t>
            </a:r>
            <a:r>
              <a:rPr lang="fr-FR" sz="1200" dirty="0" err="1"/>
              <a:t>Maliyet</a:t>
            </a:r>
            <a:r>
              <a:rPr lang="fr-FR" sz="1200" dirty="0"/>
              <a:t> </a:t>
            </a:r>
            <a:r>
              <a:rPr lang="fr-FR" sz="1200" dirty="0" err="1"/>
              <a:t>açısından</a:t>
            </a:r>
            <a:r>
              <a:rPr lang="fr-FR" sz="1200" dirty="0"/>
              <a:t> </a:t>
            </a:r>
            <a:r>
              <a:rPr lang="fr-FR" sz="1200" dirty="0" err="1"/>
              <a:t>optimize</a:t>
            </a:r>
            <a:r>
              <a:rPr lang="fr-FR" sz="1200" dirty="0"/>
              <a:t> </a:t>
            </a:r>
            <a:r>
              <a:rPr lang="fr-FR" sz="1200" dirty="0" err="1"/>
              <a:t>edilecek</a:t>
            </a:r>
            <a:r>
              <a:rPr lang="fr-FR" sz="1200" dirty="0"/>
              <a:t> Çizelge </a:t>
            </a:r>
            <a:r>
              <a:rPr lang="fr-FR" sz="1200" dirty="0" err="1"/>
              <a:t>A10</a:t>
            </a:r>
            <a:r>
              <a:rPr lang="fr-FR" sz="1200" dirty="0"/>
              <a:t> </a:t>
            </a:r>
            <a:r>
              <a:rPr lang="fr-FR" sz="1200" dirty="0" err="1"/>
              <a:t>yatırım</a:t>
            </a:r>
            <a:r>
              <a:rPr lang="fr-FR" sz="1200" dirty="0"/>
              <a:t> </a:t>
            </a:r>
            <a:r>
              <a:rPr lang="fr-FR" sz="1200" dirty="0" err="1"/>
              <a:t>dostu</a:t>
            </a:r>
            <a:r>
              <a:rPr lang="fr-FR" sz="1200" dirty="0"/>
              <a:t> </a:t>
            </a:r>
            <a:r>
              <a:rPr lang="fr-FR" sz="1200" dirty="0" err="1"/>
              <a:t>öneri</a:t>
            </a:r>
            <a:r>
              <a:rPr lang="fr-FR" sz="1200" dirty="0"/>
              <a:t> </a:t>
            </a:r>
            <a:r>
              <a:rPr lang="fr-FR" sz="1200" dirty="0" err="1"/>
              <a:t>satırları</a:t>
            </a:r>
            <a:r>
              <a:rPr lang="fr-FR" sz="1200" dirty="0"/>
              <a:t>).</a:t>
            </a:r>
            <a:endParaRPr lang="en-US" sz="1200" dirty="0"/>
          </a:p>
          <a:p>
            <a:pPr marL="0" indent="0" algn="just"/>
            <a:endParaRPr lang="tr-TR" sz="2200" dirty="0">
              <a:latin typeface="Mongolian Baiti" panose="03000500000000000000" pitchFamily="66" charset="0"/>
              <a:cs typeface="Mongolian Baiti" panose="03000500000000000000" pitchFamily="66" charset="0"/>
            </a:endParaRPr>
          </a:p>
        </p:txBody>
      </p:sp>
      <p:pic>
        <p:nvPicPr>
          <p:cNvPr id="3" name="Picture 2">
            <a:extLst>
              <a:ext uri="{FF2B5EF4-FFF2-40B4-BE49-F238E27FC236}">
                <a16:creationId xmlns:a16="http://schemas.microsoft.com/office/drawing/2014/main" id="{EE7696BE-691C-68BF-ECE8-74DEA3C16D4F}"/>
              </a:ext>
            </a:extLst>
          </p:cNvPr>
          <p:cNvPicPr>
            <a:picLocks noChangeAspect="1"/>
          </p:cNvPicPr>
          <p:nvPr/>
        </p:nvPicPr>
        <p:blipFill>
          <a:blip r:embed="rId3"/>
          <a:srcRect l="-525" t="4484"/>
          <a:stretch>
            <a:fillRect/>
          </a:stretch>
        </p:blipFill>
        <p:spPr>
          <a:xfrm>
            <a:off x="597529" y="1240326"/>
            <a:ext cx="7734311" cy="4421564"/>
          </a:xfrm>
          <a:prstGeom prst="rect">
            <a:avLst/>
          </a:prstGeom>
        </p:spPr>
      </p:pic>
    </p:spTree>
    <p:extLst>
      <p:ext uri="{BB962C8B-B14F-4D97-AF65-F5344CB8AC3E}">
        <p14:creationId xmlns:p14="http://schemas.microsoft.com/office/powerpoint/2010/main" val="3326031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7D50D8D7-A808-8C30-64B4-7B8E0B01647D}"/>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70F9645C-E468-EBDB-E66C-9151C9106CDA}"/>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(13)</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86B8050B-5B33-7B09-8DE5-5A47E2958303}"/>
              </a:ext>
            </a:extLst>
          </p:cNvPr>
          <p:cNvSpPr txBox="1">
            <a:spLocks noGrp="1"/>
          </p:cNvSpPr>
          <p:nvPr>
            <p:ph type="subTitle" idx="1"/>
          </p:nvPr>
        </p:nvSpPr>
        <p:spPr>
          <a:xfrm>
            <a:off x="480060" y="1080655"/>
            <a:ext cx="11711940" cy="8446803"/>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3" name="Picture 2">
            <a:extLst>
              <a:ext uri="{FF2B5EF4-FFF2-40B4-BE49-F238E27FC236}">
                <a16:creationId xmlns:a16="http://schemas.microsoft.com/office/drawing/2014/main" id="{0A49800F-2B6A-9369-1E75-85E4586B0927}"/>
              </a:ext>
            </a:extLst>
          </p:cNvPr>
          <p:cNvPicPr>
            <a:picLocks noChangeAspect="1"/>
          </p:cNvPicPr>
          <p:nvPr/>
        </p:nvPicPr>
        <p:blipFill>
          <a:blip r:embed="rId3"/>
          <a:stretch>
            <a:fillRect/>
          </a:stretch>
        </p:blipFill>
        <p:spPr>
          <a:xfrm>
            <a:off x="588935" y="1080655"/>
            <a:ext cx="7857641" cy="5664177"/>
          </a:xfrm>
          <a:prstGeom prst="rect">
            <a:avLst/>
          </a:prstGeom>
        </p:spPr>
      </p:pic>
    </p:spTree>
    <p:extLst>
      <p:ext uri="{BB962C8B-B14F-4D97-AF65-F5344CB8AC3E}">
        <p14:creationId xmlns:p14="http://schemas.microsoft.com/office/powerpoint/2010/main" val="37127196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4FBDE36A-A0D2-0738-EB74-CC1424B63666}"/>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7C78CB4C-BAB1-6092-543A-36406D392AFD}"/>
              </a:ext>
            </a:extLst>
          </p:cNvPr>
          <p:cNvSpPr txBox="1">
            <a:spLocks noGrp="1"/>
          </p:cNvSpPr>
          <p:nvPr>
            <p:ph type="title"/>
          </p:nvPr>
        </p:nvSpPr>
        <p:spPr>
          <a:xfrm>
            <a:off x="480060" y="492370"/>
            <a:ext cx="10899140" cy="811329"/>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(13)</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3D653927-B747-2D30-9067-5E86A6A07F6D}"/>
              </a:ext>
            </a:extLst>
          </p:cNvPr>
          <p:cNvSpPr txBox="1">
            <a:spLocks noGrp="1"/>
          </p:cNvSpPr>
          <p:nvPr>
            <p:ph type="subTitle" idx="1"/>
          </p:nvPr>
        </p:nvSpPr>
        <p:spPr>
          <a:xfrm>
            <a:off x="480060" y="1080655"/>
            <a:ext cx="11711940" cy="8446803"/>
          </a:xfrm>
          <a:prstGeom prst="rect">
            <a:avLst/>
          </a:prstGeom>
        </p:spPr>
        <p:txBody>
          <a:bodyPr spcFirstLastPara="1" wrap="square" lIns="121900" tIns="121900" rIns="121900" bIns="121900" anchor="t" anchorCtr="0">
            <a:noAutofit/>
          </a:bodyPr>
          <a:lstStyle/>
          <a:p>
            <a:pPr marL="0" indent="0" algn="just"/>
            <a:endParaRPr lang="tr-TR" sz="1000" dirty="0">
              <a:latin typeface="Mongolian Baiti" panose="03000500000000000000" pitchFamily="66" charset="0"/>
              <a:cs typeface="Mongolian Baiti" panose="03000500000000000000" pitchFamily="66" charset="0"/>
            </a:endParaRPr>
          </a:p>
        </p:txBody>
      </p:sp>
      <p:pic>
        <p:nvPicPr>
          <p:cNvPr id="1027" name="Picture 49">
            <a:extLst>
              <a:ext uri="{FF2B5EF4-FFF2-40B4-BE49-F238E27FC236}">
                <a16:creationId xmlns:a16="http://schemas.microsoft.com/office/drawing/2014/main" id="{73D5400C-EA1C-68F2-0B29-701D97864D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51850"/>
            <a:ext cx="4619625" cy="263427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48">
            <a:extLst>
              <a:ext uri="{FF2B5EF4-FFF2-40B4-BE49-F238E27FC236}">
                <a16:creationId xmlns:a16="http://schemas.microsoft.com/office/drawing/2014/main" id="{F435B5E2-2493-505B-149D-808FDF8D98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43325"/>
            <a:ext cx="4648200" cy="17621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47">
            <a:extLst>
              <a:ext uri="{FF2B5EF4-FFF2-40B4-BE49-F238E27FC236}">
                <a16:creationId xmlns:a16="http://schemas.microsoft.com/office/drawing/2014/main" id="{E501960D-D036-1D57-6143-F0CCFF1428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7" y="5777345"/>
            <a:ext cx="4591050" cy="22764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a:extLst>
              <a:ext uri="{FF2B5EF4-FFF2-40B4-BE49-F238E27FC236}">
                <a16:creationId xmlns:a16="http://schemas.microsoft.com/office/drawing/2014/main" id="{D15809FB-5891-2682-0E65-0039B9FDFFCB}"/>
              </a:ext>
            </a:extLst>
          </p:cNvPr>
          <p:cNvSpPr>
            <a:spLocks noChangeArrowheads="1"/>
          </p:cNvSpPr>
          <p:nvPr/>
        </p:nvSpPr>
        <p:spPr bwMode="auto">
          <a:xfrm>
            <a:off x="0" y="10548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000"/>
          </a:p>
        </p:txBody>
      </p:sp>
      <p:sp>
        <p:nvSpPr>
          <p:cNvPr id="4" name="Rectangle 5">
            <a:extLst>
              <a:ext uri="{FF2B5EF4-FFF2-40B4-BE49-F238E27FC236}">
                <a16:creationId xmlns:a16="http://schemas.microsoft.com/office/drawing/2014/main" id="{60A5A9C8-3E46-C66C-7D46-3EC486100267}"/>
              </a:ext>
            </a:extLst>
          </p:cNvPr>
          <p:cNvSpPr>
            <a:spLocks noChangeArrowheads="1"/>
          </p:cNvSpPr>
          <p:nvPr/>
        </p:nvSpPr>
        <p:spPr bwMode="auto">
          <a:xfrm>
            <a:off x="0" y="3237726"/>
            <a:ext cx="464820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Şekil</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A4</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Ağaç</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değerlendirme</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sonucuna</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doğru</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SM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girişi</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için</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orijinal</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Çizelge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A4'ten</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birleştirilmiş</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Çizelge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A5</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için</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veri</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girişi</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5" name="Rectangle 6">
            <a:extLst>
              <a:ext uri="{FF2B5EF4-FFF2-40B4-BE49-F238E27FC236}">
                <a16:creationId xmlns:a16="http://schemas.microsoft.com/office/drawing/2014/main" id="{46317583-BD63-C954-3307-C90449F63CA7}"/>
              </a:ext>
            </a:extLst>
          </p:cNvPr>
          <p:cNvSpPr>
            <a:spLocks noChangeArrowheads="1"/>
          </p:cNvSpPr>
          <p:nvPr/>
        </p:nvSpPr>
        <p:spPr bwMode="auto">
          <a:xfrm>
            <a:off x="1" y="5380107"/>
            <a:ext cx="4648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Şekil</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A5</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V</a:t>
            </a:r>
            <a:r>
              <a:rPr kumimoji="0" lang="fr-FR" altLang="en-US" sz="1000" b="1"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giriş</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güvenlik</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açığı</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tehdit</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çiftleri</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ve</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EXCEL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tekdüze</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rassal</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sayı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üreticisi</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LCM</a:t>
            </a:r>
            <a:r>
              <a:rPr kumimoji="0" lang="fr-FR"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ij</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ile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eşleşir</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(Çizelge </a:t>
            </a:r>
            <a:r>
              <a:rPr kumimoji="0" lang="fr-FR"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A7'den</a:t>
            </a:r>
            <a:r>
              <a:rPr kumimoji="0" lang="fr-FR"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RANDC()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
        <p:nvSpPr>
          <p:cNvPr id="7" name="Rectangle 7">
            <a:extLst>
              <a:ext uri="{FF2B5EF4-FFF2-40B4-BE49-F238E27FC236}">
                <a16:creationId xmlns:a16="http://schemas.microsoft.com/office/drawing/2014/main" id="{B04E3924-6BD1-7C1E-334C-E306A00C6E56}"/>
              </a:ext>
            </a:extLst>
          </p:cNvPr>
          <p:cNvSpPr>
            <a:spLocks noChangeArrowheads="1"/>
          </p:cNvSpPr>
          <p:nvPr/>
        </p:nvSpPr>
        <p:spPr bwMode="auto">
          <a:xfrm>
            <a:off x="1" y="8267670"/>
            <a:ext cx="459104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Şekil</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A6</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V</a:t>
            </a:r>
            <a:r>
              <a:rPr kumimoji="0" lang="en-US" altLang="en-US" sz="1000" b="1"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giriş</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güvenlik</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açığı-tehdit</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çiftleri</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en-US"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en-US"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ve</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en-US"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en-US"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EXCEL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tekdüze</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rassal</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sayı</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üreticisi</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LCM</a:t>
            </a:r>
            <a:r>
              <a:rPr kumimoji="0" lang="en-US" altLang="en-US" sz="10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ij</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ile</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eşleşir</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(Çizelge </a:t>
            </a:r>
            <a:r>
              <a:rPr kumimoji="0" lang="en-US" altLang="en-US" sz="10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A7'den</a:t>
            </a:r>
            <a:r>
              <a:rPr kumimoji="0" lang="en-US" altLang="en-US" sz="1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RANDC() )</a:t>
            </a: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336501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CC6214B9-E6CD-A488-0127-7FA21A0BC64E}"/>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3FCF19DF-6168-A1B6-6C29-6382FC4B1A58}"/>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(14)</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4A0C4D5F-03D0-7600-66D9-9EA14E17B05D}"/>
              </a:ext>
            </a:extLst>
          </p:cNvPr>
          <p:cNvSpPr txBox="1">
            <a:spLocks noGrp="1"/>
          </p:cNvSpPr>
          <p:nvPr>
            <p:ph type="subTitle" idx="1"/>
          </p:nvPr>
        </p:nvSpPr>
        <p:spPr>
          <a:xfrm>
            <a:off x="480060" y="0"/>
            <a:ext cx="12937943" cy="11680723"/>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APPENDIX A(14)</a:t>
            </a:r>
            <a:br>
              <a:rPr lang="en-US" sz="1600" dirty="0">
                <a:highlight>
                  <a:srgbClr val="FFFF00"/>
                </a:highlight>
              </a:rPr>
            </a:br>
            <a:r>
              <a:rPr lang="en-US" sz="1600" dirty="0">
                <a:highlight>
                  <a:srgbClr val="FFFF00"/>
                </a:highlight>
              </a:rPr>
              <a:t>)) </a:t>
            </a:r>
            <a:endParaRPr lang="tr-TR" sz="2200" dirty="0">
              <a:latin typeface="Mongolian Baiti" panose="03000500000000000000" pitchFamily="66" charset="0"/>
              <a:cs typeface="Mongolian Baiti" panose="03000500000000000000" pitchFamily="66" charset="0"/>
            </a:endParaRPr>
          </a:p>
        </p:txBody>
      </p:sp>
      <p:pic>
        <p:nvPicPr>
          <p:cNvPr id="7" name="Picture 6">
            <a:extLst>
              <a:ext uri="{FF2B5EF4-FFF2-40B4-BE49-F238E27FC236}">
                <a16:creationId xmlns:a16="http://schemas.microsoft.com/office/drawing/2014/main" id="{7B8E197D-F99E-AF79-4BEE-C549872FA666}"/>
              </a:ext>
            </a:extLst>
          </p:cNvPr>
          <p:cNvPicPr>
            <a:picLocks noChangeAspect="1"/>
          </p:cNvPicPr>
          <p:nvPr/>
        </p:nvPicPr>
        <p:blipFill>
          <a:blip r:embed="rId3"/>
          <a:srcRect b="25586"/>
          <a:stretch>
            <a:fillRect/>
          </a:stretch>
        </p:blipFill>
        <p:spPr>
          <a:xfrm>
            <a:off x="0" y="492369"/>
            <a:ext cx="13418003" cy="8325706"/>
          </a:xfrm>
          <a:prstGeom prst="rect">
            <a:avLst/>
          </a:prstGeom>
        </p:spPr>
      </p:pic>
    </p:spTree>
    <p:extLst>
      <p:ext uri="{BB962C8B-B14F-4D97-AF65-F5344CB8AC3E}">
        <p14:creationId xmlns:p14="http://schemas.microsoft.com/office/powerpoint/2010/main" val="30324471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DF4B135-7ADB-194E-4832-A2564796BC72}"/>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57890EDD-6EAB-8DD4-C49F-D859EBF34D3D}"/>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8C89D7D5-4F87-539F-E21B-95AFD6129E55}"/>
              </a:ext>
            </a:extLst>
          </p:cNvPr>
          <p:cNvSpPr txBox="1">
            <a:spLocks noGrp="1"/>
          </p:cNvSpPr>
          <p:nvPr>
            <p:ph type="subTitle" idx="1"/>
          </p:nvPr>
        </p:nvSpPr>
        <p:spPr>
          <a:xfrm>
            <a:off x="480060" y="0"/>
            <a:ext cx="12937943" cy="11680723"/>
          </a:xfrm>
          <a:prstGeom prst="rect">
            <a:avLst/>
          </a:prstGeom>
        </p:spPr>
        <p:txBody>
          <a:bodyPr spcFirstLastPara="1" wrap="square" lIns="121900" tIns="121900" rIns="121900" bIns="121900" anchor="t" anchorCtr="0">
            <a:noAutofit/>
          </a:bodyPr>
          <a:lstStyle/>
          <a:p>
            <a:pPr marL="0" indent="0"/>
            <a:r>
              <a:rPr lang="en-US" sz="2400" dirty="0">
                <a:highlight>
                  <a:srgbClr val="FFFF00"/>
                </a:highlight>
              </a:rPr>
              <a:t>EK A (14)</a:t>
            </a:r>
            <a:br>
              <a:rPr lang="en-US" sz="1600" dirty="0">
                <a:highlight>
                  <a:srgbClr val="FFFF00"/>
                </a:highlight>
              </a:rPr>
            </a:br>
            <a:r>
              <a:rPr lang="en-US" sz="1600" dirty="0">
                <a:highlight>
                  <a:srgbClr val="FFFF00"/>
                </a:highlight>
              </a:rPr>
              <a:t> </a:t>
            </a:r>
            <a:endParaRPr lang="tr-TR" sz="2200" dirty="0">
              <a:latin typeface="Mongolian Baiti" panose="03000500000000000000" pitchFamily="66" charset="0"/>
              <a:cs typeface="Mongolian Baiti" panose="03000500000000000000" pitchFamily="66" charset="0"/>
            </a:endParaRPr>
          </a:p>
        </p:txBody>
      </p:sp>
      <p:pic>
        <p:nvPicPr>
          <p:cNvPr id="2051" name="Picture 46">
            <a:extLst>
              <a:ext uri="{FF2B5EF4-FFF2-40B4-BE49-F238E27FC236}">
                <a16:creationId xmlns:a16="http://schemas.microsoft.com/office/drawing/2014/main" id="{92BA2E09-CFBA-27CC-D6C5-BBBF554355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2370"/>
            <a:ext cx="4714875" cy="260325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45">
            <a:extLst>
              <a:ext uri="{FF2B5EF4-FFF2-40B4-BE49-F238E27FC236}">
                <a16:creationId xmlns:a16="http://schemas.microsoft.com/office/drawing/2014/main" id="{530115D0-DA04-6F2C-50A1-7778966F36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552825"/>
            <a:ext cx="4714875" cy="2600325"/>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44">
            <a:extLst>
              <a:ext uri="{FF2B5EF4-FFF2-40B4-BE49-F238E27FC236}">
                <a16:creationId xmlns:a16="http://schemas.microsoft.com/office/drawing/2014/main" id="{A8FDA7CB-9DFC-0DCF-BF5E-5278037775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610350"/>
            <a:ext cx="4667250" cy="227647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4">
            <a:extLst>
              <a:ext uri="{FF2B5EF4-FFF2-40B4-BE49-F238E27FC236}">
                <a16:creationId xmlns:a16="http://schemas.microsoft.com/office/drawing/2014/main" id="{62CD3157-54C2-751A-8B4B-DA96FF24DE8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 name="Rectangle 5">
            <a:extLst>
              <a:ext uri="{FF2B5EF4-FFF2-40B4-BE49-F238E27FC236}">
                <a16:creationId xmlns:a16="http://schemas.microsoft.com/office/drawing/2014/main" id="{20669312-4777-82CB-129C-06FCAD3C106C}"/>
              </a:ext>
            </a:extLst>
          </p:cNvPr>
          <p:cNvSpPr>
            <a:spLocks noChangeArrowheads="1"/>
          </p:cNvSpPr>
          <p:nvPr/>
        </p:nvSpPr>
        <p:spPr bwMode="auto">
          <a:xfrm>
            <a:off x="0" y="30956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Şekil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A7</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3</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giriş</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güvenlik</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açığı-tehdit</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çiftleri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3</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3</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EXCEL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tekdüze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rassal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sayı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üreticisi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LCM</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ij</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ile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eşleşir</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(Çizelge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A7'den</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RANDC ()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6">
            <a:extLst>
              <a:ext uri="{FF2B5EF4-FFF2-40B4-BE49-F238E27FC236}">
                <a16:creationId xmlns:a16="http://schemas.microsoft.com/office/drawing/2014/main" id="{4AEB8F97-CF8B-64F1-C352-4923BD80EAAD}"/>
              </a:ext>
            </a:extLst>
          </p:cNvPr>
          <p:cNvSpPr>
            <a:spLocks noChangeArrowheads="1"/>
          </p:cNvSpPr>
          <p:nvPr/>
        </p:nvSpPr>
        <p:spPr bwMode="auto">
          <a:xfrm>
            <a:off x="0" y="61531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Şekil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A8</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4</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giriş</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güvenlik</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açığı-tehdit</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çiftleri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4</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4</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EXCEL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tekdüze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rassal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sayı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üreticisi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LCM</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ij</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ile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eşleşir</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(Çizelge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A7'den</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RANDC ()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7">
            <a:extLst>
              <a:ext uri="{FF2B5EF4-FFF2-40B4-BE49-F238E27FC236}">
                <a16:creationId xmlns:a16="http://schemas.microsoft.com/office/drawing/2014/main" id="{300104BF-29EE-4F1E-5A37-41331D440ACA}"/>
              </a:ext>
            </a:extLst>
          </p:cNvPr>
          <p:cNvSpPr>
            <a:spLocks noChangeArrowheads="1"/>
          </p:cNvSpPr>
          <p:nvPr/>
        </p:nvSpPr>
        <p:spPr bwMode="auto">
          <a:xfrm>
            <a:off x="0" y="88868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Şekil</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A9</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5</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giriş</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güvenlik</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açığı-tehdit</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çiftleri</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5</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1</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ve</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5</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2</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EXCEL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tekdüze</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rassal</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sayı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üreticisi</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LCM</a:t>
            </a:r>
            <a:r>
              <a:rPr kumimoji="0" lang="fr-FR" altLang="en-US" sz="1200" b="1" i="0" u="none" strike="noStrike" cap="none" normalizeH="0" baseline="-3000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ij</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ile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eşleşir</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(Çizelge </a:t>
            </a:r>
            <a:r>
              <a:rPr kumimoji="0" lang="fr-FR" altLang="en-US" sz="1200" b="1" i="0" u="none" strike="noStrike" cap="none" normalizeH="0" baseline="0" dirty="0" err="1">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A7'den</a:t>
            </a:r>
            <a:r>
              <a:rPr kumimoji="0" lang="fr-FR" altLang="en-US" sz="1200" b="1" i="0" u="none" strike="noStrike" cap="none" normalizeH="0" baseline="0" dirty="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RANDC (</a:t>
            </a:r>
            <a:r>
              <a:rPr kumimoji="0" lang="en-US" altLang="en-US" sz="1100" b="0" i="0" u="none" strike="noStrike" cap="none" normalizeH="0" baseline="0" dirty="0">
                <a:ln>
                  <a:noFill/>
                </a:ln>
                <a:solidFill>
                  <a:schemeClr val="tx1"/>
                </a:solidFill>
                <a:effectLst/>
                <a:latin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294383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034F6DAC-78E7-42AE-3D1C-895DFD1CD9BC}"/>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DA29D2DA-CC5A-F14B-0C35-9B2C2318B5E9}"/>
              </a:ext>
            </a:extLst>
          </p:cNvPr>
          <p:cNvSpPr txBox="1">
            <a:spLocks noGrp="1"/>
          </p:cNvSpPr>
          <p:nvPr>
            <p:ph type="title"/>
          </p:nvPr>
        </p:nvSpPr>
        <p:spPr>
          <a:xfrm>
            <a:off x="480060" y="353961"/>
            <a:ext cx="10899140" cy="1149987"/>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(15)</a:t>
            </a:r>
            <a:br>
              <a:rPr lang="en-US" sz="2000" dirty="0">
                <a:highlight>
                  <a:srgbClr val="FFFF00"/>
                </a:highlight>
              </a:rPr>
            </a:br>
            <a:endParaRPr lang="en-US" sz="3200" dirty="0"/>
          </a:p>
        </p:txBody>
      </p:sp>
      <p:pic>
        <p:nvPicPr>
          <p:cNvPr id="4" name="Picture 3">
            <a:extLst>
              <a:ext uri="{FF2B5EF4-FFF2-40B4-BE49-F238E27FC236}">
                <a16:creationId xmlns:a16="http://schemas.microsoft.com/office/drawing/2014/main" id="{B8A3818D-A295-0F41-F8D1-3FB5733558BD}"/>
              </a:ext>
            </a:extLst>
          </p:cNvPr>
          <p:cNvPicPr>
            <a:picLocks noChangeAspect="1"/>
          </p:cNvPicPr>
          <p:nvPr/>
        </p:nvPicPr>
        <p:blipFill>
          <a:blip r:embed="rId3"/>
          <a:srcRect l="1194" t="2365" r="2782" b="29947"/>
          <a:stretch>
            <a:fillRect/>
          </a:stretch>
        </p:blipFill>
        <p:spPr>
          <a:xfrm>
            <a:off x="1126836" y="1043710"/>
            <a:ext cx="6326909" cy="5814290"/>
          </a:xfrm>
          <a:prstGeom prst="rect">
            <a:avLst/>
          </a:prstGeom>
        </p:spPr>
      </p:pic>
    </p:spTree>
    <p:extLst>
      <p:ext uri="{BB962C8B-B14F-4D97-AF65-F5344CB8AC3E}">
        <p14:creationId xmlns:p14="http://schemas.microsoft.com/office/powerpoint/2010/main" val="5205559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3E91D93A-B2C1-B53B-2C43-F2CDB08F3135}"/>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3D9723C1-6D9D-33FC-AE13-2DAADF7CAD04}"/>
              </a:ext>
            </a:extLst>
          </p:cNvPr>
          <p:cNvSpPr txBox="1">
            <a:spLocks noGrp="1"/>
          </p:cNvSpPr>
          <p:nvPr>
            <p:ph type="title"/>
          </p:nvPr>
        </p:nvSpPr>
        <p:spPr>
          <a:xfrm>
            <a:off x="480060" y="353961"/>
            <a:ext cx="10899140" cy="1149987"/>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(15)</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5B6C0B08-6EAC-D348-02FD-C20DA02C2637}"/>
              </a:ext>
            </a:extLst>
          </p:cNvPr>
          <p:cNvSpPr txBox="1">
            <a:spLocks noGrp="1"/>
          </p:cNvSpPr>
          <p:nvPr>
            <p:ph type="subTitle" idx="1"/>
          </p:nvPr>
        </p:nvSpPr>
        <p:spPr>
          <a:xfrm>
            <a:off x="-2094271" y="0"/>
            <a:ext cx="16252723" cy="955695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3082" name="Picture 41">
            <a:extLst>
              <a:ext uri="{FF2B5EF4-FFF2-40B4-BE49-F238E27FC236}">
                <a16:creationId xmlns:a16="http://schemas.microsoft.com/office/drawing/2014/main" id="{1A328A0F-349A-D341-18BE-79D9FE9C2D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070" y="60602"/>
            <a:ext cx="5419361" cy="2035421"/>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40">
            <a:extLst>
              <a:ext uri="{FF2B5EF4-FFF2-40B4-BE49-F238E27FC236}">
                <a16:creationId xmlns:a16="http://schemas.microsoft.com/office/drawing/2014/main" id="{6AD1F068-223A-3B59-FC5A-E285A82A97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709" y="2497086"/>
            <a:ext cx="5588000" cy="25050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39">
            <a:extLst>
              <a:ext uri="{FF2B5EF4-FFF2-40B4-BE49-F238E27FC236}">
                <a16:creationId xmlns:a16="http://schemas.microsoft.com/office/drawing/2014/main" id="{01AA7642-B946-F26B-1159-92EC14B883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7601" y="5318602"/>
            <a:ext cx="5661889" cy="2298938"/>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11">
            <a:extLst>
              <a:ext uri="{FF2B5EF4-FFF2-40B4-BE49-F238E27FC236}">
                <a16:creationId xmlns:a16="http://schemas.microsoft.com/office/drawing/2014/main" id="{26909CA7-4B4C-0585-803B-843EA24B9C1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2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kumimoji="0" lang="fr-FR" altLang="en-US" sz="1800" b="0" i="0" u="none" strike="noStrike" cap="none" normalizeH="0" baseline="0">
              <a:ln>
                <a:noFill/>
              </a:ln>
              <a:solidFill>
                <a:schemeClr val="tx1"/>
              </a:solidFill>
              <a:effectLst/>
              <a:latin typeface="Arial" panose="020B0604020202020204" pitchFamily="34" charset="0"/>
            </a:endParaRPr>
          </a:p>
        </p:txBody>
      </p:sp>
      <p:sp>
        <p:nvSpPr>
          <p:cNvPr id="9" name="Rectangle 12">
            <a:extLst>
              <a:ext uri="{FF2B5EF4-FFF2-40B4-BE49-F238E27FC236}">
                <a16:creationId xmlns:a16="http://schemas.microsoft.com/office/drawing/2014/main" id="{33FAF46D-5FC0-56EB-1560-AE8F973E9764}"/>
              </a:ext>
            </a:extLst>
          </p:cNvPr>
          <p:cNvSpPr>
            <a:spLocks noChangeArrowheads="1"/>
          </p:cNvSpPr>
          <p:nvPr/>
        </p:nvSpPr>
        <p:spPr bwMode="auto">
          <a:xfrm>
            <a:off x="-875070" y="2002393"/>
            <a:ext cx="483747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Şekil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A12</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7</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giriş</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güvenlik</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açığı-tehdit</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çiftleri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7</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7</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EXCEL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tekdüze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rassal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sayı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üreticisi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LCM</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ij</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ile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eşleşir</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(Çizelge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A7'den</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RANDC ()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13">
            <a:extLst>
              <a:ext uri="{FF2B5EF4-FFF2-40B4-BE49-F238E27FC236}">
                <a16:creationId xmlns:a16="http://schemas.microsoft.com/office/drawing/2014/main" id="{B145464B-7E2F-B28F-96E5-CB477EE94AC9}"/>
              </a:ext>
            </a:extLst>
          </p:cNvPr>
          <p:cNvSpPr>
            <a:spLocks noChangeArrowheads="1"/>
          </p:cNvSpPr>
          <p:nvPr/>
        </p:nvSpPr>
        <p:spPr bwMode="auto">
          <a:xfrm>
            <a:off x="-1043710" y="4147662"/>
            <a:ext cx="558799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en-US" sz="1200" b="1" dirty="0">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en-US" sz="1200" b="1" dirty="0">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Şekil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A13</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8</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giriş</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güvenlik</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açığı-tehdit</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çiftleri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8</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8</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EXCEL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tekdüze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rassal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sayı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üreticisi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LCM</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ij</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ile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eşleşir</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(Çizelge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A7'den</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RANDC ()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Rectangle 14">
            <a:extLst>
              <a:ext uri="{FF2B5EF4-FFF2-40B4-BE49-F238E27FC236}">
                <a16:creationId xmlns:a16="http://schemas.microsoft.com/office/drawing/2014/main" id="{E4E466EA-C820-2E22-0C5A-C6B2A632879E}"/>
              </a:ext>
            </a:extLst>
          </p:cNvPr>
          <p:cNvSpPr>
            <a:spLocks noChangeArrowheads="1"/>
          </p:cNvSpPr>
          <p:nvPr/>
        </p:nvSpPr>
        <p:spPr bwMode="auto">
          <a:xfrm>
            <a:off x="-1219200" y="6468071"/>
            <a:ext cx="576348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en-US" sz="1200" b="1" dirty="0">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en-US" sz="1200" b="1" dirty="0">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fr-FR" altLang="en-US" sz="1200" b="1" dirty="0">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Şekil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A14</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10</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giriş</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güvenlik</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açığı-tehdit</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çiftleri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10</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10</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2</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EXCEL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tekdüze</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rassal</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sayı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üreticisi</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LCM</a:t>
            </a:r>
            <a:r>
              <a:rPr kumimoji="0" lang="fr-FR" altLang="en-US" sz="1200" b="1" i="0" u="none" strike="noStrike" cap="none" normalizeH="0" baseline="-3000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ij</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ile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eşleşir</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(Çizelge </a:t>
            </a:r>
            <a:r>
              <a:rPr kumimoji="0" lang="fr-FR" altLang="en-US" sz="12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A7'den</a:t>
            </a:r>
            <a:r>
              <a:rPr kumimoji="0" lang="fr-FR"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RANDC () )</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7994073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36115F74-E9DA-EE91-EF64-7364DFEB3C6E}"/>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3ADDF262-660B-CF63-9878-76BB875C5C59}"/>
              </a:ext>
            </a:extLst>
          </p:cNvPr>
          <p:cNvSpPr txBox="1">
            <a:spLocks noGrp="1"/>
          </p:cNvSpPr>
          <p:nvPr>
            <p:ph type="title"/>
          </p:nvPr>
        </p:nvSpPr>
        <p:spPr>
          <a:xfrm>
            <a:off x="480060" y="353961"/>
            <a:ext cx="10899140" cy="1149987"/>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a:t>
            </a:r>
            <a:r>
              <a:rPr lang="tr-TR" sz="3200" dirty="0">
                <a:highlight>
                  <a:srgbClr val="FFFF00"/>
                </a:highlight>
              </a:rPr>
              <a:t>6</a:t>
            </a:r>
            <a:r>
              <a:rPr lang="en-US" sz="3200" dirty="0">
                <a:highlight>
                  <a:srgbClr val="FFFF00"/>
                </a:highlight>
              </a:rPr>
              <a:t>)</a:t>
            </a:r>
            <a:br>
              <a:rPr lang="en-US" sz="2000" dirty="0">
                <a:highlight>
                  <a:srgbClr val="FFFF00"/>
                </a:highlight>
              </a:rPr>
            </a:br>
            <a:endParaRPr lang="en-US" sz="3200" dirty="0"/>
          </a:p>
        </p:txBody>
      </p:sp>
      <p:sp>
        <p:nvSpPr>
          <p:cNvPr id="2" name="Rectangle 2">
            <a:extLst>
              <a:ext uri="{FF2B5EF4-FFF2-40B4-BE49-F238E27FC236}">
                <a16:creationId xmlns:a16="http://schemas.microsoft.com/office/drawing/2014/main" id="{448E1FC5-2377-88A6-C4CB-A0E7FF7DBE3C}"/>
              </a:ext>
            </a:extLst>
          </p:cNvPr>
          <p:cNvSpPr>
            <a:spLocks noChangeArrowheads="1"/>
          </p:cNvSpPr>
          <p:nvPr/>
        </p:nvSpPr>
        <p:spPr bwMode="auto">
          <a:xfrm>
            <a:off x="3277355" y="143044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7" name="Picture 23973">
            <a:extLst>
              <a:ext uri="{FF2B5EF4-FFF2-40B4-BE49-F238E27FC236}">
                <a16:creationId xmlns:a16="http://schemas.microsoft.com/office/drawing/2014/main" id="{772A20B3-F85E-6DC0-41E2-28E0898E6C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549" y="1013760"/>
            <a:ext cx="5542596" cy="320725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18EC337A-B016-E03D-ED19-44F8941C955C}"/>
              </a:ext>
            </a:extLst>
          </p:cNvPr>
          <p:cNvSpPr>
            <a:spLocks noChangeArrowheads="1"/>
          </p:cNvSpPr>
          <p:nvPr/>
        </p:nvSpPr>
        <p:spPr bwMode="auto">
          <a:xfrm flipH="1">
            <a:off x="2983345" y="1745282"/>
            <a:ext cx="6160654"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8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8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8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8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16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16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16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16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Fi</a:t>
            </a:r>
            <a:r>
              <a:rPr kumimoji="0" lang="en-US" altLang="zh-CN" sz="1600" b="0" i="0" u="none" strike="noStrike" cap="none" normalizeH="0" baseline="0" dirty="0">
                <a:ln>
                  <a:noFill/>
                </a:ln>
                <a:solidFill>
                  <a:schemeClr val="tx1"/>
                </a:solidFill>
                <a:effectLst/>
                <a:latin typeface="Times New Roman" panose="02020603050405020304" pitchFamily="18" charset="0"/>
                <a:ea typeface="DengXian" panose="02010600030101010101" pitchFamily="2" charset="-122"/>
                <a:cs typeface="Times New Roman" panose="02020603050405020304" pitchFamily="18" charset="0"/>
              </a:rPr>
              <a:t>g.</a:t>
            </a:r>
            <a:r>
              <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A15</a:t>
            </a:r>
            <a:r>
              <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 Final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TRR</a:t>
            </a:r>
            <a:r>
              <a:rPr kumimoji="0" lang="en-US" altLang="zh-CN" sz="1600" b="0" i="0" u="none" strike="noStrike" cap="none" normalizeH="0" baseline="0" dirty="0" err="1">
                <a:ln>
                  <a:noFill/>
                </a:ln>
                <a:solidFill>
                  <a:schemeClr val="tx1"/>
                </a:solidFill>
                <a:effectLst/>
                <a:latin typeface="Calibri" panose="020F0502020204030204" pitchFamily="34" charset="0"/>
                <a:ea typeface="PMingLiU" panose="02020500000000000000" pitchFamily="18" charset="-120"/>
                <a:cs typeface="Calibri" panose="020F0502020204030204" pitchFamily="34" charset="0"/>
              </a:rPr>
              <a: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0.629</a:t>
            </a:r>
            <a:r>
              <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 following Fig</a:t>
            </a:r>
            <a:r>
              <a:rPr kumimoji="0" lang="en-US" altLang="zh-CN" sz="1600" b="0" i="0" u="none" strike="noStrike" cap="none" normalizeH="0" baseline="0" dirty="0">
                <a:ln>
                  <a:noFill/>
                </a:ln>
                <a:solidFill>
                  <a:schemeClr val="tx1"/>
                </a:solidFill>
                <a:effectLst/>
                <a:latin typeface="Times New Roman" panose="02020603050405020304" pitchFamily="18" charset="0"/>
                <a:ea typeface="DengXian" panose="02010600030101010101" pitchFamily="2" charset="-122"/>
                <a:cs typeface="Times New Roman" panose="02020603050405020304" pitchFamily="18" charset="0"/>
              </a:rPr>
              <a:t>s.</a:t>
            </a:r>
            <a:r>
              <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 </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A4</a:t>
            </a:r>
            <a:r>
              <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a:t>
            </a:r>
            <a:r>
              <a:rPr kumimoji="0" lang="en-US" altLang="zh-CN" sz="1600" b="0" i="0" u="none" strike="noStrike" cap="none" normalizeH="0" baseline="0" dirty="0" err="1">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A14</a:t>
            </a:r>
            <a:r>
              <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 to get Expected Cost of Loss (ECL) </a:t>
            </a:r>
            <a:r>
              <a:rPr kumimoji="0" lang="en-US" altLang="zh-CN" sz="1600" b="0" i="0" u="none" strike="noStrike" cap="none" normalizeH="0" baseline="0" dirty="0">
                <a:ln>
                  <a:noFill/>
                </a:ln>
                <a:solidFill>
                  <a:schemeClr val="tx1"/>
                </a:solidFill>
                <a:effectLst/>
                <a:latin typeface="Calibri" panose="020F0502020204030204" pitchFamily="34" charset="0"/>
                <a:ea typeface="PMingLiU" panose="02020500000000000000" pitchFamily="18" charset="-120"/>
                <a:cs typeface="Calibri" panose="020F0502020204030204" pitchFamily="34" charset="0"/>
              </a:rPr>
              <a:t>≈</a:t>
            </a:r>
            <a:r>
              <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rPr>
              <a:t> $629.49 out of Equipment Cost = $1000.</a:t>
            </a:r>
            <a:endParaRPr kumimoji="0" lang="en-US" altLang="zh-CN"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195940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99377A5A-8D14-DC08-4786-727DBDB3F2EC}"/>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1B3F9C50-49B8-6C62-4A4E-E25C87D29F4F}"/>
              </a:ext>
            </a:extLst>
          </p:cNvPr>
          <p:cNvSpPr txBox="1">
            <a:spLocks noGrp="1"/>
          </p:cNvSpPr>
          <p:nvPr>
            <p:ph type="title"/>
          </p:nvPr>
        </p:nvSpPr>
        <p:spPr>
          <a:xfrm>
            <a:off x="480060" y="353961"/>
            <a:ext cx="10899140" cy="1149987"/>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(1</a:t>
            </a:r>
            <a:r>
              <a:rPr lang="tr-TR" sz="3200" dirty="0">
                <a:highlight>
                  <a:srgbClr val="FFFF00"/>
                </a:highlight>
              </a:rPr>
              <a:t>6</a:t>
            </a:r>
            <a:r>
              <a:rPr lang="en-US" sz="3200" dirty="0">
                <a:highlight>
                  <a:srgbClr val="FFFF00"/>
                </a:highlight>
              </a:rPr>
              <a:t>)</a:t>
            </a:r>
            <a:br>
              <a:rPr lang="en-US" sz="2000" dirty="0">
                <a:highlight>
                  <a:srgbClr val="FFFF00"/>
                </a:highlight>
              </a:rPr>
            </a:br>
            <a:endParaRPr lang="en-US" sz="3200" dirty="0"/>
          </a:p>
        </p:txBody>
      </p:sp>
      <p:sp>
        <p:nvSpPr>
          <p:cNvPr id="2" name="Rectangle 2">
            <a:extLst>
              <a:ext uri="{FF2B5EF4-FFF2-40B4-BE49-F238E27FC236}">
                <a16:creationId xmlns:a16="http://schemas.microsoft.com/office/drawing/2014/main" id="{767EBE94-D42A-D5C2-8679-78F155F17427}"/>
              </a:ext>
            </a:extLst>
          </p:cNvPr>
          <p:cNvSpPr>
            <a:spLocks noChangeArrowheads="1"/>
          </p:cNvSpPr>
          <p:nvPr/>
        </p:nvSpPr>
        <p:spPr bwMode="auto">
          <a:xfrm>
            <a:off x="3277355" y="143044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7" name="Picture 23973">
            <a:extLst>
              <a:ext uri="{FF2B5EF4-FFF2-40B4-BE49-F238E27FC236}">
                <a16:creationId xmlns:a16="http://schemas.microsoft.com/office/drawing/2014/main" id="{D0FDDD3A-B57B-9D2D-09FE-4D07F9065E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549" y="988292"/>
            <a:ext cx="5542596" cy="323272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FA6FD68-8640-5855-3BD3-3F9C21BC9949}"/>
              </a:ext>
            </a:extLst>
          </p:cNvPr>
          <p:cNvSpPr>
            <a:spLocks noChangeArrowheads="1"/>
          </p:cNvSpPr>
          <p:nvPr/>
        </p:nvSpPr>
        <p:spPr bwMode="auto">
          <a:xfrm flipH="1">
            <a:off x="1902691" y="1143649"/>
            <a:ext cx="8321964" cy="3939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8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8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8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8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16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16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1600" dirty="0">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1600" b="0" i="0" u="none" strike="noStrike" cap="none" normalizeH="0" baseline="0" dirty="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zh-CN" sz="1600" dirty="0">
              <a:latin typeface="Times New Roman" panose="02020603050405020304" pitchFamily="18" charset="0"/>
              <a:ea typeface="PMingLiU" panose="02020500000000000000" pitchFamily="18" charset="-120"/>
              <a:cs typeface="Times New Roman" panose="02020603050405020304" pitchFamily="18" charset="0"/>
            </a:endParaRPr>
          </a:p>
          <a:p>
            <a:endParaRPr lang="fr-FR" b="1" dirty="0"/>
          </a:p>
          <a:p>
            <a:endParaRPr lang="fr-FR" b="1" dirty="0"/>
          </a:p>
          <a:p>
            <a:endParaRPr lang="fr-FR" b="1" dirty="0"/>
          </a:p>
          <a:p>
            <a:r>
              <a:rPr lang="fr-FR" b="1" dirty="0"/>
              <a:t>                        </a:t>
            </a:r>
            <a:r>
              <a:rPr lang="fr-FR" b="1" dirty="0" err="1"/>
              <a:t>Şekil</a:t>
            </a:r>
            <a:r>
              <a:rPr lang="fr-FR" b="1" dirty="0"/>
              <a:t> </a:t>
            </a:r>
            <a:r>
              <a:rPr lang="fr-FR" b="1" dirty="0" err="1"/>
              <a:t>A15</a:t>
            </a:r>
            <a:r>
              <a:rPr lang="fr-FR" b="1" dirty="0"/>
              <a:t>. </a:t>
            </a:r>
            <a:r>
              <a:rPr lang="fr-FR" b="1" dirty="0" err="1"/>
              <a:t>TRR≈0,62949</a:t>
            </a:r>
            <a:r>
              <a:rPr lang="fr-FR" b="1" dirty="0"/>
              <a:t> </a:t>
            </a:r>
            <a:r>
              <a:rPr lang="fr-FR" b="1" dirty="0" err="1"/>
              <a:t>aşağıdaki</a:t>
            </a:r>
            <a:r>
              <a:rPr lang="fr-FR" b="1" dirty="0"/>
              <a:t> </a:t>
            </a:r>
            <a:r>
              <a:rPr lang="fr-FR" b="1" dirty="0" err="1"/>
              <a:t>Şekil’de</a:t>
            </a:r>
            <a:r>
              <a:rPr lang="fr-FR" b="1" dirty="0"/>
              <a:t> </a:t>
            </a:r>
            <a:r>
              <a:rPr lang="fr-FR" b="1" dirty="0" err="1"/>
              <a:t>Beklenen</a:t>
            </a:r>
            <a:r>
              <a:rPr lang="fr-FR" b="1" dirty="0"/>
              <a:t> </a:t>
            </a:r>
            <a:r>
              <a:rPr lang="fr-FR" b="1" dirty="0" err="1"/>
              <a:t>Kayıp</a:t>
            </a:r>
            <a:r>
              <a:rPr lang="fr-FR" b="1" dirty="0"/>
              <a:t> </a:t>
            </a:r>
            <a:r>
              <a:rPr lang="fr-FR" b="1" dirty="0" err="1"/>
              <a:t>Maliyetini</a:t>
            </a:r>
            <a:r>
              <a:rPr lang="fr-FR" b="1" dirty="0"/>
              <a:t> </a:t>
            </a:r>
          </a:p>
          <a:p>
            <a:r>
              <a:rPr lang="fr-FR" b="1" dirty="0"/>
              <a:t>                        (ECL)=629,49$ </a:t>
            </a:r>
            <a:r>
              <a:rPr lang="fr-FR" b="1" dirty="0" err="1"/>
              <a:t>elde</a:t>
            </a:r>
            <a:r>
              <a:rPr lang="fr-FR" b="1" dirty="0"/>
              <a:t> </a:t>
            </a:r>
            <a:r>
              <a:rPr lang="fr-FR" b="1" dirty="0" err="1"/>
              <a:t>etmek</a:t>
            </a:r>
            <a:r>
              <a:rPr lang="fr-FR" b="1" dirty="0"/>
              <a:t> </a:t>
            </a:r>
            <a:r>
              <a:rPr lang="fr-FR" b="1" dirty="0" err="1"/>
              <a:t>için</a:t>
            </a:r>
            <a:r>
              <a:rPr lang="fr-FR" b="1" dirty="0"/>
              <a:t> </a:t>
            </a:r>
            <a:r>
              <a:rPr lang="fr-FR" b="1" dirty="0" err="1"/>
              <a:t>Ekipman</a:t>
            </a:r>
            <a:r>
              <a:rPr lang="fr-FR" b="1" dirty="0"/>
              <a:t> </a:t>
            </a:r>
            <a:r>
              <a:rPr lang="fr-FR" b="1" dirty="0" err="1"/>
              <a:t>Maliyeti</a:t>
            </a:r>
            <a:r>
              <a:rPr lang="fr-FR" b="1" dirty="0"/>
              <a:t> $</a:t>
            </a:r>
            <a:r>
              <a:rPr lang="fr-FR" b="1" dirty="0" err="1"/>
              <a:t>1000’la</a:t>
            </a:r>
            <a:r>
              <a:rPr lang="fr-FR" b="1" dirty="0"/>
              <a:t> </a:t>
            </a:r>
            <a:r>
              <a:rPr lang="fr-FR" b="1" dirty="0" err="1"/>
              <a:t>çarpılır</a:t>
            </a:r>
            <a:r>
              <a:rPr lang="fr-FR" b="1" dirty="0"/>
              <a:t>.</a:t>
            </a:r>
            <a:endParaRPr lang="en-US" dirty="0"/>
          </a:p>
        </p:txBody>
      </p:sp>
    </p:spTree>
    <p:extLst>
      <p:ext uri="{BB962C8B-B14F-4D97-AF65-F5344CB8AC3E}">
        <p14:creationId xmlns:p14="http://schemas.microsoft.com/office/powerpoint/2010/main" val="41082241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69B4925A-7272-AC0C-8E94-CC19BEC1BC8E}"/>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6EADE8C1-AE99-0574-A5B8-EBF2155C8983}"/>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a:t>
            </a:r>
            <a:r>
              <a:rPr lang="tr-TR" sz="3200" dirty="0">
                <a:highlight>
                  <a:srgbClr val="FFFF00"/>
                </a:highlight>
              </a:rPr>
              <a:t>7</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8B1E2B34-6653-5571-8813-2DFE490F6D94}"/>
              </a:ext>
            </a:extLst>
          </p:cNvPr>
          <p:cNvSpPr txBox="1">
            <a:spLocks noGrp="1"/>
          </p:cNvSpPr>
          <p:nvPr>
            <p:ph type="subTitle" idx="1"/>
          </p:nvPr>
        </p:nvSpPr>
        <p:spPr>
          <a:xfrm>
            <a:off x="480060" y="1080655"/>
            <a:ext cx="11296304" cy="577734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99115D93-0618-510A-0E19-C2EC7BD086A8}"/>
              </a:ext>
            </a:extLst>
          </p:cNvPr>
          <p:cNvPicPr>
            <a:picLocks noChangeAspect="1"/>
          </p:cNvPicPr>
          <p:nvPr/>
        </p:nvPicPr>
        <p:blipFill>
          <a:blip r:embed="rId3"/>
          <a:stretch>
            <a:fillRect/>
          </a:stretch>
        </p:blipFill>
        <p:spPr>
          <a:xfrm>
            <a:off x="82896" y="1080656"/>
            <a:ext cx="10447452" cy="5777344"/>
          </a:xfrm>
          <a:prstGeom prst="rect">
            <a:avLst/>
          </a:prstGeom>
        </p:spPr>
      </p:pic>
    </p:spTree>
    <p:extLst>
      <p:ext uri="{BB962C8B-B14F-4D97-AF65-F5344CB8AC3E}">
        <p14:creationId xmlns:p14="http://schemas.microsoft.com/office/powerpoint/2010/main" val="27250840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47B05163-34E7-D6DB-0C41-9EC713FD10F7}"/>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414036C6-4B74-C64F-3CC8-C2F33DC518F5}"/>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(1</a:t>
            </a:r>
            <a:r>
              <a:rPr lang="tr-TR" sz="3200" dirty="0">
                <a:highlight>
                  <a:srgbClr val="FFFF00"/>
                </a:highlight>
              </a:rPr>
              <a:t>7</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C40D47C5-CCD9-0319-AE8B-417A5A35D490}"/>
              </a:ext>
            </a:extLst>
          </p:cNvPr>
          <p:cNvSpPr txBox="1">
            <a:spLocks noGrp="1"/>
          </p:cNvSpPr>
          <p:nvPr>
            <p:ph type="subTitle" idx="1"/>
          </p:nvPr>
        </p:nvSpPr>
        <p:spPr>
          <a:xfrm>
            <a:off x="253497" y="1013989"/>
            <a:ext cx="11522867" cy="5844012"/>
          </a:xfrm>
          <a:prstGeom prst="rect">
            <a:avLst/>
          </a:prstGeom>
        </p:spPr>
        <p:txBody>
          <a:bodyPr spcFirstLastPara="1" wrap="square" lIns="121900" tIns="121900" rIns="121900" bIns="121900" anchor="t" anchorCtr="0">
            <a:noAutofit/>
          </a:bodyPr>
          <a:lstStyle/>
          <a:p>
            <a:pPr marL="0" indent="0" algn="just"/>
            <a:r>
              <a:rPr lang="fr-FR" sz="1600" b="1" dirty="0"/>
              <a:t>Çizelge </a:t>
            </a:r>
            <a:r>
              <a:rPr lang="fr-FR" sz="1600" b="1" dirty="0" err="1"/>
              <a:t>A8</a:t>
            </a:r>
            <a:r>
              <a:rPr lang="fr-FR" sz="1600" b="1" dirty="0"/>
              <a:t>. 10 x 2 = 20 </a:t>
            </a:r>
            <a:r>
              <a:rPr lang="fr-FR" sz="1600" b="1" dirty="0" err="1"/>
              <a:t>adet</a:t>
            </a:r>
            <a:r>
              <a:rPr lang="fr-FR" sz="1600" b="1" dirty="0"/>
              <a:t> </a:t>
            </a:r>
            <a:r>
              <a:rPr lang="fr-FR" sz="1600" b="1" dirty="0" err="1"/>
              <a:t>artık</a:t>
            </a:r>
            <a:r>
              <a:rPr lang="fr-FR" sz="1600" b="1" dirty="0"/>
              <a:t> </a:t>
            </a:r>
            <a:r>
              <a:rPr lang="fr-FR" sz="1600" b="1" dirty="0" err="1"/>
              <a:t>riskten</a:t>
            </a:r>
            <a:r>
              <a:rPr lang="fr-FR" sz="1600" b="1" dirty="0"/>
              <a:t> </a:t>
            </a:r>
            <a:r>
              <a:rPr lang="fr-FR" sz="1600" b="1" dirty="0" err="1"/>
              <a:t>oluşan</a:t>
            </a:r>
            <a:r>
              <a:rPr lang="fr-FR" sz="1600" b="1" dirty="0"/>
              <a:t> SM </a:t>
            </a:r>
            <a:r>
              <a:rPr lang="fr-FR" sz="1600" b="1" dirty="0" err="1"/>
              <a:t>risk</a:t>
            </a:r>
            <a:r>
              <a:rPr lang="fr-FR" sz="1600" b="1" dirty="0"/>
              <a:t> </a:t>
            </a:r>
            <a:r>
              <a:rPr lang="fr-FR" sz="1600" b="1" dirty="0" err="1"/>
              <a:t>yönetimi</a:t>
            </a:r>
            <a:r>
              <a:rPr lang="fr-FR" sz="1600" b="1" dirty="0"/>
              <a:t> </a:t>
            </a:r>
            <a:r>
              <a:rPr lang="fr-FR" sz="1600" b="1" dirty="0" err="1"/>
              <a:t>için</a:t>
            </a:r>
            <a:r>
              <a:rPr lang="fr-FR" sz="1600" b="1" dirty="0"/>
              <a:t> </a:t>
            </a:r>
            <a:r>
              <a:rPr lang="fr-FR" sz="1600" b="1" dirty="0" err="1"/>
              <a:t>çözümü</a:t>
            </a:r>
            <a:r>
              <a:rPr lang="fr-FR" sz="1600" b="1" dirty="0"/>
              <a:t> </a:t>
            </a:r>
            <a:r>
              <a:rPr lang="fr-FR" sz="1600" b="1" dirty="0" err="1"/>
              <a:t>için</a:t>
            </a:r>
            <a:r>
              <a:rPr lang="fr-FR" sz="1600" b="1" dirty="0"/>
              <a:t>, </a:t>
            </a:r>
            <a:r>
              <a:rPr lang="fr-FR" sz="1600" b="1" dirty="0" err="1"/>
              <a:t>OTRR</a:t>
            </a:r>
            <a:r>
              <a:rPr lang="fr-FR" sz="1600" b="1" dirty="0"/>
              <a:t> = </a:t>
            </a:r>
            <a:r>
              <a:rPr lang="fr-FR" sz="1600" b="1" dirty="0" err="1"/>
              <a:t>0,2'ye</a:t>
            </a:r>
            <a:r>
              <a:rPr lang="fr-FR" sz="1600" b="1" dirty="0"/>
              <a:t> </a:t>
            </a:r>
            <a:r>
              <a:rPr lang="fr-FR" sz="1600" b="1" dirty="0" err="1"/>
              <a:t>optimize</a:t>
            </a:r>
            <a:r>
              <a:rPr lang="fr-FR" sz="1600" b="1" dirty="0"/>
              <a:t> </a:t>
            </a:r>
          </a:p>
          <a:p>
            <a:pPr marL="0" indent="0" algn="just"/>
            <a:r>
              <a:rPr lang="fr-FR" sz="1600" b="1" dirty="0" err="1"/>
              <a:t>edilmeye</a:t>
            </a:r>
            <a:r>
              <a:rPr lang="fr-FR" sz="1600" b="1" dirty="0"/>
              <a:t> </a:t>
            </a:r>
            <a:r>
              <a:rPr lang="fr-FR" sz="1600" b="1" dirty="0" err="1"/>
              <a:t>hazır</a:t>
            </a:r>
            <a:r>
              <a:rPr lang="fr-FR" sz="1600" b="1" dirty="0"/>
              <a:t> TRR ≈ 0,629 </a:t>
            </a:r>
            <a:r>
              <a:rPr lang="fr-FR" sz="1600" b="1" dirty="0" err="1"/>
              <a:t>denklem</a:t>
            </a:r>
            <a:r>
              <a:rPr lang="fr-FR" sz="1600" b="1" dirty="0"/>
              <a:t> (49)’a </a:t>
            </a:r>
            <a:r>
              <a:rPr lang="fr-FR" sz="1600" b="1" dirty="0" err="1"/>
              <a:t>bakınız</a:t>
            </a:r>
            <a:r>
              <a:rPr lang="fr-FR" sz="1600" b="1" dirty="0"/>
              <a:t>.</a:t>
            </a:r>
            <a:endParaRPr lang="tr-TR" sz="16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793E634E-A168-3175-A1B1-DDEBBFD1411E}"/>
              </a:ext>
            </a:extLst>
          </p:cNvPr>
          <p:cNvPicPr>
            <a:picLocks noChangeAspect="1"/>
          </p:cNvPicPr>
          <p:nvPr/>
        </p:nvPicPr>
        <p:blipFill>
          <a:blip r:embed="rId3"/>
          <a:srcRect t="7327" r="184"/>
          <a:stretch>
            <a:fillRect/>
          </a:stretch>
        </p:blipFill>
        <p:spPr>
          <a:xfrm>
            <a:off x="117695" y="1611516"/>
            <a:ext cx="10393378" cy="5246483"/>
          </a:xfrm>
          <a:prstGeom prst="rect">
            <a:avLst/>
          </a:prstGeom>
        </p:spPr>
      </p:pic>
    </p:spTree>
    <p:extLst>
      <p:ext uri="{BB962C8B-B14F-4D97-AF65-F5344CB8AC3E}">
        <p14:creationId xmlns:p14="http://schemas.microsoft.com/office/powerpoint/2010/main" val="16736288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CFA0FB2B-C68F-4E1D-C837-B56B5BBBB520}"/>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7E04AD8C-3040-3B2B-F205-7611B5F990F1}"/>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a:t>
            </a:r>
            <a:r>
              <a:rPr lang="tr-TR" sz="3200" dirty="0">
                <a:highlight>
                  <a:srgbClr val="FFFF00"/>
                </a:highlight>
              </a:rPr>
              <a:t>8</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2DFC0FE1-60C0-B1EF-BDCF-3C5583302985}"/>
              </a:ext>
            </a:extLst>
          </p:cNvPr>
          <p:cNvSpPr txBox="1">
            <a:spLocks noGrp="1"/>
          </p:cNvSpPr>
          <p:nvPr>
            <p:ph type="subTitle" idx="1"/>
          </p:nvPr>
        </p:nvSpPr>
        <p:spPr>
          <a:xfrm>
            <a:off x="1" y="1080655"/>
            <a:ext cx="12831096" cy="797485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F9E9B6CE-A91E-6729-CB84-19AAE3F10DFF}"/>
              </a:ext>
            </a:extLst>
          </p:cNvPr>
          <p:cNvPicPr>
            <a:picLocks noChangeAspect="1"/>
          </p:cNvPicPr>
          <p:nvPr/>
        </p:nvPicPr>
        <p:blipFill>
          <a:blip r:embed="rId3"/>
          <a:stretch>
            <a:fillRect/>
          </a:stretch>
        </p:blipFill>
        <p:spPr>
          <a:xfrm>
            <a:off x="-543208" y="995882"/>
            <a:ext cx="12735208" cy="8376500"/>
          </a:xfrm>
          <a:prstGeom prst="rect">
            <a:avLst/>
          </a:prstGeom>
        </p:spPr>
      </p:pic>
    </p:spTree>
    <p:extLst>
      <p:ext uri="{BB962C8B-B14F-4D97-AF65-F5344CB8AC3E}">
        <p14:creationId xmlns:p14="http://schemas.microsoft.com/office/powerpoint/2010/main" val="5376868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0E0B5054-0E08-F648-4C99-70BD7B35C2CC}"/>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4C8692B6-1AF2-D413-32E2-B670CD845482}"/>
              </a:ext>
            </a:extLst>
          </p:cNvPr>
          <p:cNvSpPr txBox="1">
            <a:spLocks noGrp="1"/>
          </p:cNvSpPr>
          <p:nvPr>
            <p:ph type="title"/>
          </p:nvPr>
        </p:nvSpPr>
        <p:spPr>
          <a:xfrm>
            <a:off x="-362139" y="0"/>
            <a:ext cx="11488847" cy="1176950"/>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(1</a:t>
            </a:r>
            <a:r>
              <a:rPr lang="tr-TR" sz="3200" dirty="0">
                <a:highlight>
                  <a:srgbClr val="FFFF00"/>
                </a:highlight>
              </a:rPr>
              <a:t>8</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38DE9AFC-3D6B-C010-D110-CBBC7C71093D}"/>
              </a:ext>
            </a:extLst>
          </p:cNvPr>
          <p:cNvSpPr txBox="1">
            <a:spLocks noGrp="1"/>
          </p:cNvSpPr>
          <p:nvPr>
            <p:ph type="subTitle" idx="1"/>
          </p:nvPr>
        </p:nvSpPr>
        <p:spPr>
          <a:xfrm>
            <a:off x="-516048" y="588475"/>
            <a:ext cx="12077323" cy="8467036"/>
          </a:xfrm>
          <a:prstGeom prst="rect">
            <a:avLst/>
          </a:prstGeom>
        </p:spPr>
        <p:txBody>
          <a:bodyPr spcFirstLastPara="1" wrap="square" lIns="121900" tIns="121900" rIns="121900" bIns="121900" anchor="t" anchorCtr="0">
            <a:noAutofit/>
          </a:bodyPr>
          <a:lstStyle/>
          <a:p>
            <a:pPr marL="0" indent="0" algn="just"/>
            <a:r>
              <a:rPr lang="fr-FR" sz="1600" b="1" dirty="0"/>
              <a:t>                                 Çizelge </a:t>
            </a:r>
            <a:r>
              <a:rPr lang="fr-FR" sz="1600" b="1" dirty="0" err="1"/>
              <a:t>A9</a:t>
            </a:r>
            <a:r>
              <a:rPr lang="fr-FR" sz="1600" b="1" dirty="0"/>
              <a:t>. </a:t>
            </a:r>
            <a:r>
              <a:rPr lang="fr-FR" sz="1600" b="1" dirty="0" err="1"/>
              <a:t>Önerilen</a:t>
            </a:r>
            <a:r>
              <a:rPr lang="fr-FR" sz="1600" b="1" dirty="0"/>
              <a:t> SM </a:t>
            </a:r>
            <a:r>
              <a:rPr lang="fr-FR" sz="1600" b="1" dirty="0" err="1"/>
              <a:t>risk</a:t>
            </a:r>
            <a:r>
              <a:rPr lang="fr-FR" sz="1600" b="1" dirty="0"/>
              <a:t> </a:t>
            </a:r>
            <a:r>
              <a:rPr lang="fr-FR" sz="1600" b="1" dirty="0" err="1"/>
              <a:t>yönetimi</a:t>
            </a:r>
            <a:r>
              <a:rPr lang="fr-FR" sz="1600" b="1" dirty="0"/>
              <a:t> </a:t>
            </a:r>
            <a:r>
              <a:rPr lang="fr-FR" sz="1600" b="1" dirty="0" err="1"/>
              <a:t>çözümü</a:t>
            </a:r>
            <a:r>
              <a:rPr lang="fr-FR" sz="1600" b="1" dirty="0"/>
              <a:t>^ </a:t>
            </a:r>
            <a:r>
              <a:rPr lang="fr-FR" sz="1600" b="1" dirty="0" err="1"/>
              <a:t>için</a:t>
            </a:r>
            <a:r>
              <a:rPr lang="fr-FR" sz="1600" b="1" dirty="0"/>
              <a:t> 3 </a:t>
            </a:r>
            <a:r>
              <a:rPr lang="fr-FR" sz="1600" b="1" dirty="0" err="1"/>
              <a:t>yatırım</a:t>
            </a:r>
            <a:r>
              <a:rPr lang="fr-FR" sz="1600" b="1" dirty="0"/>
              <a:t> </a:t>
            </a:r>
            <a:r>
              <a:rPr lang="fr-FR" sz="1600" b="1" dirty="0" err="1"/>
              <a:t>eylemiyle</a:t>
            </a:r>
            <a:r>
              <a:rPr lang="fr-FR" sz="1600" b="1" dirty="0"/>
              <a:t> Çizelge </a:t>
            </a:r>
            <a:r>
              <a:rPr lang="fr-FR" sz="1600" b="1" dirty="0" err="1"/>
              <a:t>A8'i</a:t>
            </a:r>
            <a:r>
              <a:rPr lang="fr-FR" sz="1600" b="1" dirty="0"/>
              <a:t> TRR ≈ </a:t>
            </a:r>
            <a:r>
              <a:rPr lang="fr-FR" sz="1600" b="1" dirty="0" err="1"/>
              <a:t>0,629'dan</a:t>
            </a:r>
            <a:r>
              <a:rPr lang="fr-FR" sz="1600" b="1" dirty="0"/>
              <a:t> </a:t>
            </a:r>
          </a:p>
          <a:p>
            <a:pPr marL="0" indent="0" algn="just"/>
            <a:r>
              <a:rPr lang="fr-FR" sz="1600" b="1" dirty="0"/>
              <a:t>                                 </a:t>
            </a:r>
            <a:r>
              <a:rPr lang="fr-FR" sz="1600" b="1" dirty="0" err="1"/>
              <a:t>OTRR</a:t>
            </a:r>
            <a:r>
              <a:rPr lang="fr-FR" sz="1600" b="1" dirty="0"/>
              <a:t> ≈ </a:t>
            </a:r>
            <a:r>
              <a:rPr lang="fr-FR" sz="1600" b="1" dirty="0" err="1"/>
              <a:t>0,2’ye</a:t>
            </a:r>
            <a:r>
              <a:rPr lang="fr-FR" sz="1600" b="1" dirty="0"/>
              <a:t> </a:t>
            </a:r>
            <a:r>
              <a:rPr lang="fr-FR" sz="1600" b="1" dirty="0" err="1"/>
              <a:t>optimize</a:t>
            </a:r>
            <a:r>
              <a:rPr lang="fr-FR" sz="1600" b="1" dirty="0"/>
              <a:t> </a:t>
            </a:r>
            <a:r>
              <a:rPr lang="fr-FR" sz="1600" b="1" dirty="0" err="1"/>
              <a:t>edebilir</a:t>
            </a:r>
            <a:r>
              <a:rPr lang="fr-FR" sz="1600" b="1" dirty="0"/>
              <a:t>.^1</a:t>
            </a:r>
          </a:p>
          <a:p>
            <a:pPr marL="0" indent="0"/>
            <a:r>
              <a:rPr lang="fr-FR" sz="1100" b="1" dirty="0"/>
              <a:t>                                         </a:t>
            </a:r>
            <a:endParaRPr lang="tr-TR" sz="1100" b="1" dirty="0"/>
          </a:p>
          <a:p>
            <a:pPr marL="0" indent="0"/>
            <a:r>
              <a:rPr lang="fr-FR" sz="1100" b="1" dirty="0"/>
              <a:t>   </a:t>
            </a:r>
            <a:r>
              <a:rPr lang="fr-FR" sz="1050" b="1" dirty="0"/>
              <a:t>^ 1) 1.000$ </a:t>
            </a:r>
            <a:r>
              <a:rPr lang="fr-FR" sz="1050" b="1" dirty="0" err="1"/>
              <a:t>sermaye</a:t>
            </a:r>
            <a:r>
              <a:rPr lang="fr-FR" sz="1050" b="1" dirty="0"/>
              <a:t> </a:t>
            </a:r>
            <a:r>
              <a:rPr lang="fr-FR" sz="1050" b="1" dirty="0" err="1"/>
              <a:t>maliyeti</a:t>
            </a:r>
            <a:r>
              <a:rPr lang="fr-FR" sz="1050" b="1" dirty="0"/>
              <a:t> </a:t>
            </a:r>
            <a:r>
              <a:rPr lang="fr-FR" sz="1050" b="1" dirty="0" err="1"/>
              <a:t>için</a:t>
            </a:r>
            <a:r>
              <a:rPr lang="fr-FR" sz="1050" b="1" dirty="0"/>
              <a:t> ≤ $130,31 (</a:t>
            </a:r>
            <a:r>
              <a:rPr lang="fr-FR" sz="1050" b="1" dirty="0" err="1"/>
              <a:t>toplam</a:t>
            </a:r>
            <a:r>
              <a:rPr lang="fr-FR" sz="1050" b="1" dirty="0"/>
              <a:t> 429,49$ </a:t>
            </a:r>
            <a:r>
              <a:rPr lang="fr-FR" sz="1050" b="1" dirty="0" err="1"/>
              <a:t>yatırım</a:t>
            </a:r>
            <a:r>
              <a:rPr lang="fr-FR" sz="1050" b="1" dirty="0"/>
              <a:t> </a:t>
            </a:r>
            <a:r>
              <a:rPr lang="fr-FR" sz="1050" b="1" dirty="0" err="1"/>
              <a:t>bütçesinden</a:t>
            </a:r>
            <a:r>
              <a:rPr lang="fr-FR" sz="1050" b="1" dirty="0"/>
              <a:t>) </a:t>
            </a:r>
            <a:r>
              <a:rPr lang="fr-FR" sz="1050" b="1" dirty="0" err="1"/>
              <a:t>yatırım</a:t>
            </a:r>
            <a:r>
              <a:rPr lang="fr-FR" sz="1050" b="1" dirty="0"/>
              <a:t> </a:t>
            </a:r>
            <a:r>
              <a:rPr lang="fr-FR" sz="1050" b="1" dirty="0" err="1"/>
              <a:t>yaparken</a:t>
            </a:r>
            <a:r>
              <a:rPr lang="fr-FR" sz="1050" b="1" dirty="0"/>
              <a:t>, </a:t>
            </a:r>
            <a:r>
              <a:rPr lang="fr-FR" sz="1050" b="1" dirty="0" err="1"/>
              <a:t>Güvenlik</a:t>
            </a:r>
            <a:r>
              <a:rPr lang="fr-FR" sz="1050" b="1" dirty="0"/>
              <a:t> </a:t>
            </a:r>
            <a:r>
              <a:rPr lang="fr-FR" sz="1050" b="1" dirty="0" err="1"/>
              <a:t>Açığı</a:t>
            </a:r>
            <a:r>
              <a:rPr lang="fr-FR" sz="1050" b="1" dirty="0"/>
              <a:t> </a:t>
            </a:r>
            <a:r>
              <a:rPr lang="fr-FR" sz="1050" b="1" dirty="0" err="1"/>
              <a:t>V</a:t>
            </a:r>
            <a:r>
              <a:rPr lang="fr-FR" sz="1050" b="1" baseline="-25000" dirty="0" err="1"/>
              <a:t>1</a:t>
            </a:r>
            <a:r>
              <a:rPr lang="fr-FR" sz="1050" b="1" dirty="0" err="1"/>
              <a:t>'in</a:t>
            </a:r>
            <a:r>
              <a:rPr lang="fr-FR" sz="1050" b="1" dirty="0"/>
              <a:t> </a:t>
            </a:r>
            <a:r>
              <a:rPr lang="fr-FR" sz="1050" b="1" dirty="0" err="1"/>
              <a:t>Arabellek</a:t>
            </a:r>
            <a:r>
              <a:rPr lang="fr-FR" sz="1050" b="1" dirty="0"/>
              <a:t> </a:t>
            </a:r>
            <a:r>
              <a:rPr lang="fr-FR" sz="1050" b="1" dirty="0" err="1"/>
              <a:t>Taşması</a:t>
            </a:r>
            <a:r>
              <a:rPr lang="fr-FR" sz="1050" b="1" dirty="0"/>
              <a:t> </a:t>
            </a:r>
            <a:r>
              <a:rPr lang="fr-FR" sz="1050" b="1" dirty="0" err="1"/>
              <a:t>Saldırganı</a:t>
            </a:r>
            <a:r>
              <a:rPr lang="fr-FR" sz="1050" b="1" dirty="0"/>
              <a:t> T</a:t>
            </a:r>
            <a:r>
              <a:rPr lang="fr-FR" sz="1050" b="1" baseline="-25000" dirty="0"/>
              <a:t>1</a:t>
            </a:r>
            <a:r>
              <a:rPr lang="fr-FR" sz="1050" b="1" dirty="0"/>
              <a:t> </a:t>
            </a:r>
            <a:r>
              <a:rPr lang="fr-FR" sz="1050" b="1" dirty="0" err="1"/>
              <a:t>için</a:t>
            </a:r>
            <a:r>
              <a:rPr lang="fr-FR" sz="1050" b="1" dirty="0"/>
              <a:t> CM </a:t>
            </a:r>
            <a:r>
              <a:rPr lang="fr-FR" sz="1050" b="1" dirty="0" err="1"/>
              <a:t>tehdit</a:t>
            </a:r>
            <a:r>
              <a:rPr lang="fr-FR" sz="1050" b="1" dirty="0"/>
              <a:t>                           </a:t>
            </a:r>
          </a:p>
          <a:p>
            <a:pPr marL="0" indent="0"/>
            <a:r>
              <a:rPr lang="fr-FR" sz="1050" b="1" dirty="0"/>
              <a:t>                                          </a:t>
            </a:r>
            <a:r>
              <a:rPr lang="fr-FR" sz="1050" b="1" dirty="0" err="1"/>
              <a:t>V</a:t>
            </a:r>
            <a:r>
              <a:rPr lang="fr-FR" sz="1050" b="1" baseline="-25000" dirty="0" err="1"/>
              <a:t>1</a:t>
            </a:r>
            <a:r>
              <a:rPr lang="fr-FR" sz="1050" b="1" dirty="0" err="1"/>
              <a:t>T</a:t>
            </a:r>
            <a:r>
              <a:rPr lang="fr-FR" sz="1050" b="1" baseline="-25000" dirty="0" err="1"/>
              <a:t>1</a:t>
            </a:r>
            <a:r>
              <a:rPr lang="fr-FR" sz="1050" b="1" dirty="0"/>
              <a:t> </a:t>
            </a:r>
            <a:r>
              <a:rPr lang="fr-FR" sz="1050" b="1" dirty="0" err="1"/>
              <a:t>kapasitesini</a:t>
            </a:r>
            <a:r>
              <a:rPr lang="fr-FR" sz="1050" b="1" dirty="0"/>
              <a:t> %</a:t>
            </a:r>
            <a:r>
              <a:rPr lang="fr-FR" sz="1050" b="1" dirty="0" err="1"/>
              <a:t>8,19'dan</a:t>
            </a:r>
            <a:r>
              <a:rPr lang="fr-FR" sz="1050" b="1" dirty="0"/>
              <a:t> %</a:t>
            </a:r>
            <a:r>
              <a:rPr lang="fr-FR" sz="1050" b="1" dirty="0" err="1"/>
              <a:t>54,84'lük</a:t>
            </a:r>
            <a:r>
              <a:rPr lang="fr-FR" sz="1050" b="1" dirty="0"/>
              <a:t> </a:t>
            </a:r>
            <a:r>
              <a:rPr lang="fr-FR" sz="1050" b="1" dirty="0" err="1"/>
              <a:t>bir</a:t>
            </a:r>
            <a:r>
              <a:rPr lang="fr-FR" sz="1050" b="1" dirty="0"/>
              <a:t> </a:t>
            </a:r>
            <a:r>
              <a:rPr lang="fr-FR" sz="1050" b="1" dirty="0" err="1"/>
              <a:t>iyileştirme</a:t>
            </a:r>
            <a:r>
              <a:rPr lang="fr-FR" sz="1050" b="1" dirty="0"/>
              <a:t> </a:t>
            </a:r>
            <a:r>
              <a:rPr lang="fr-FR" sz="1050" b="1" dirty="0" err="1"/>
              <a:t>için</a:t>
            </a:r>
            <a:r>
              <a:rPr lang="fr-FR" sz="1050" b="1" dirty="0"/>
              <a:t> %</a:t>
            </a:r>
            <a:r>
              <a:rPr lang="fr-FR" sz="1050" b="1" dirty="0" err="1"/>
              <a:t>63,03'e</a:t>
            </a:r>
            <a:r>
              <a:rPr lang="fr-FR" sz="1050" b="1" dirty="0"/>
              <a:t> </a:t>
            </a:r>
            <a:r>
              <a:rPr lang="fr-FR" sz="1050" b="1" dirty="0" err="1"/>
              <a:t>yükseltin</a:t>
            </a:r>
            <a:r>
              <a:rPr lang="fr-FR" sz="1050" b="1" dirty="0"/>
              <a:t>. 2) 1.000$ </a:t>
            </a:r>
            <a:r>
              <a:rPr lang="fr-FR" sz="1050" b="1" dirty="0" err="1"/>
              <a:t>sermaye</a:t>
            </a:r>
            <a:r>
              <a:rPr lang="fr-FR" sz="1050" b="1" dirty="0"/>
              <a:t> </a:t>
            </a:r>
            <a:r>
              <a:rPr lang="fr-FR" sz="1050" b="1" dirty="0" err="1"/>
              <a:t>maliyeti</a:t>
            </a:r>
            <a:r>
              <a:rPr lang="fr-FR" sz="1050" b="1" dirty="0"/>
              <a:t> </a:t>
            </a:r>
            <a:r>
              <a:rPr lang="fr-FR" sz="1050" b="1" dirty="0" err="1"/>
              <a:t>için</a:t>
            </a:r>
            <a:r>
              <a:rPr lang="fr-FR" sz="1050" b="1" dirty="0"/>
              <a:t> ≤ 195,01$ (</a:t>
            </a:r>
            <a:r>
              <a:rPr lang="fr-FR" sz="1050" b="1" dirty="0" err="1"/>
              <a:t>toplam</a:t>
            </a:r>
            <a:r>
              <a:rPr lang="fr-FR" sz="1050" b="1" dirty="0"/>
              <a:t> 429,49$ </a:t>
            </a:r>
            <a:r>
              <a:rPr lang="fr-FR" sz="1050" b="1" dirty="0" err="1"/>
              <a:t>yatırım</a:t>
            </a:r>
            <a:r>
              <a:rPr lang="fr-FR" sz="1050" b="1" dirty="0"/>
              <a:t> </a:t>
            </a:r>
            <a:r>
              <a:rPr lang="fr-FR" sz="1050" b="1" dirty="0" err="1"/>
              <a:t>bütçesinden</a:t>
            </a:r>
            <a:r>
              <a:rPr lang="fr-FR" sz="1050" b="1" dirty="0"/>
              <a:t>) </a:t>
            </a:r>
            <a:r>
              <a:rPr lang="fr-FR" sz="1050" b="1" dirty="0" err="1"/>
              <a:t>yatırım</a:t>
            </a:r>
            <a:r>
              <a:rPr lang="fr-FR" sz="1050" b="1" dirty="0"/>
              <a:t> </a:t>
            </a:r>
          </a:p>
          <a:p>
            <a:pPr marL="0" indent="0"/>
            <a:r>
              <a:rPr lang="fr-FR" sz="1050" b="1" dirty="0"/>
              <a:t>                                           </a:t>
            </a:r>
            <a:r>
              <a:rPr lang="fr-FR" sz="1050" b="1" dirty="0" err="1"/>
              <a:t>yaparken</a:t>
            </a:r>
            <a:r>
              <a:rPr lang="fr-FR" sz="1050" b="1" dirty="0"/>
              <a:t>, </a:t>
            </a:r>
            <a:r>
              <a:rPr lang="fr-FR" sz="1050" b="1" dirty="0" err="1"/>
              <a:t>Güvenlik</a:t>
            </a:r>
            <a:r>
              <a:rPr lang="fr-FR" sz="1050" b="1" dirty="0"/>
              <a:t> </a:t>
            </a:r>
            <a:r>
              <a:rPr lang="fr-FR" sz="1050" b="1" dirty="0" err="1"/>
              <a:t>Açığı</a:t>
            </a:r>
            <a:r>
              <a:rPr lang="fr-FR" sz="1050" b="1" dirty="0"/>
              <a:t> </a:t>
            </a:r>
            <a:r>
              <a:rPr lang="fr-FR" sz="1050" b="1" dirty="0" err="1"/>
              <a:t>V</a:t>
            </a:r>
            <a:r>
              <a:rPr lang="fr-FR" sz="1050" b="1" baseline="-25000" dirty="0" err="1"/>
              <a:t>5</a:t>
            </a:r>
            <a:r>
              <a:rPr lang="fr-FR" sz="1050" b="1" dirty="0" err="1"/>
              <a:t>'in</a:t>
            </a:r>
            <a:r>
              <a:rPr lang="fr-FR" sz="1050" b="1" dirty="0"/>
              <a:t> </a:t>
            </a:r>
            <a:r>
              <a:rPr lang="fr-FR" sz="1050" b="1" dirty="0" err="1"/>
              <a:t>Siteler</a:t>
            </a:r>
            <a:r>
              <a:rPr lang="fr-FR" sz="1050" b="1" dirty="0"/>
              <a:t> </a:t>
            </a:r>
            <a:r>
              <a:rPr lang="fr-FR" sz="1050" b="1" dirty="0" err="1"/>
              <a:t>Arası</a:t>
            </a:r>
            <a:r>
              <a:rPr lang="fr-FR" sz="1050" b="1" dirty="0"/>
              <a:t> </a:t>
            </a:r>
            <a:r>
              <a:rPr lang="fr-FR" sz="1050" b="1" dirty="0" err="1"/>
              <a:t>Saldırgan</a:t>
            </a:r>
            <a:r>
              <a:rPr lang="fr-FR" sz="1050" b="1" dirty="0"/>
              <a:t> </a:t>
            </a:r>
            <a:r>
              <a:rPr lang="fr-FR" sz="1050" b="1" dirty="0" err="1"/>
              <a:t>T</a:t>
            </a:r>
            <a:r>
              <a:rPr lang="fr-FR" sz="1050" b="1" baseline="-25000" dirty="0" err="1"/>
              <a:t>1</a:t>
            </a:r>
            <a:r>
              <a:rPr lang="fr-FR" sz="1050" b="1" baseline="30000" dirty="0" err="1"/>
              <a:t>'</a:t>
            </a:r>
            <a:r>
              <a:rPr lang="fr-FR" sz="1050" b="1" dirty="0" err="1"/>
              <a:t>i</a:t>
            </a:r>
            <a:r>
              <a:rPr lang="fr-FR" sz="1050" b="1" dirty="0"/>
              <a:t> </a:t>
            </a:r>
            <a:r>
              <a:rPr lang="fr-FR" sz="1050" b="1" dirty="0" err="1"/>
              <a:t>için</a:t>
            </a:r>
            <a:r>
              <a:rPr lang="fr-FR" sz="1050" b="1" dirty="0"/>
              <a:t> CM </a:t>
            </a:r>
            <a:r>
              <a:rPr lang="fr-FR" sz="1050" b="1" dirty="0" err="1"/>
              <a:t>tehdit</a:t>
            </a:r>
            <a:r>
              <a:rPr lang="fr-FR" sz="1050" b="1" dirty="0"/>
              <a:t> </a:t>
            </a:r>
            <a:r>
              <a:rPr lang="fr-FR" sz="1050" b="1" dirty="0" err="1"/>
              <a:t>V</a:t>
            </a:r>
            <a:r>
              <a:rPr lang="fr-FR" sz="1050" b="1" baseline="-25000" dirty="0" err="1"/>
              <a:t>5</a:t>
            </a:r>
            <a:r>
              <a:rPr lang="fr-FR" sz="1050" b="1" dirty="0" err="1"/>
              <a:t>T</a:t>
            </a:r>
            <a:r>
              <a:rPr lang="fr-FR" sz="1050" b="1" baseline="-25000" dirty="0" err="1"/>
              <a:t>1</a:t>
            </a:r>
            <a:r>
              <a:rPr lang="fr-FR" sz="1050" b="1" dirty="0"/>
              <a:t> </a:t>
            </a:r>
            <a:r>
              <a:rPr lang="fr-FR" sz="1050" b="1" dirty="0" err="1"/>
              <a:t>kapasitesini</a:t>
            </a:r>
            <a:r>
              <a:rPr lang="fr-FR" sz="1050" b="1" dirty="0"/>
              <a:t> %</a:t>
            </a:r>
            <a:r>
              <a:rPr lang="fr-FR" sz="1050" b="1" dirty="0" err="1"/>
              <a:t>17,92'den</a:t>
            </a:r>
            <a:r>
              <a:rPr lang="fr-FR" sz="1050" b="1" dirty="0"/>
              <a:t> %</a:t>
            </a:r>
            <a:r>
              <a:rPr lang="fr-FR" sz="1050" b="1" dirty="0" err="1"/>
              <a:t>99,98'e</a:t>
            </a:r>
            <a:r>
              <a:rPr lang="fr-FR" sz="1050" b="1" dirty="0"/>
              <a:t> %</a:t>
            </a:r>
            <a:r>
              <a:rPr lang="fr-FR" sz="1050" b="1" dirty="0" err="1"/>
              <a:t>82,06'lık</a:t>
            </a:r>
            <a:r>
              <a:rPr lang="fr-FR" sz="1050" b="1" dirty="0"/>
              <a:t> </a:t>
            </a:r>
            <a:r>
              <a:rPr lang="fr-FR" sz="1050" b="1" dirty="0" err="1"/>
              <a:t>bir</a:t>
            </a:r>
            <a:r>
              <a:rPr lang="fr-FR" sz="1050" b="1" dirty="0"/>
              <a:t> </a:t>
            </a:r>
            <a:r>
              <a:rPr lang="fr-FR" sz="1050" b="1" dirty="0" err="1"/>
              <a:t>iyileştirme</a:t>
            </a:r>
            <a:r>
              <a:rPr lang="fr-FR" sz="1050" b="1" dirty="0"/>
              <a:t> </a:t>
            </a:r>
            <a:r>
              <a:rPr lang="fr-FR" sz="1050" b="1" dirty="0" err="1"/>
              <a:t>için</a:t>
            </a:r>
            <a:r>
              <a:rPr lang="fr-FR" sz="1050" b="1" dirty="0"/>
              <a:t> </a:t>
            </a:r>
            <a:r>
              <a:rPr lang="fr-FR" sz="1050" b="1" dirty="0" err="1"/>
              <a:t>artırın</a:t>
            </a:r>
            <a:r>
              <a:rPr lang="fr-FR" sz="1050" b="1" dirty="0"/>
              <a:t>. 3) 1.000$ </a:t>
            </a:r>
            <a:r>
              <a:rPr lang="fr-FR" sz="1050" b="1" dirty="0" err="1"/>
              <a:t>sermaye</a:t>
            </a:r>
            <a:r>
              <a:rPr lang="fr-FR" sz="1050" b="1" dirty="0"/>
              <a:t> </a:t>
            </a:r>
          </a:p>
          <a:p>
            <a:pPr marL="0" indent="0"/>
            <a:r>
              <a:rPr lang="fr-FR" sz="1050" b="1" dirty="0"/>
              <a:t>                                             </a:t>
            </a:r>
            <a:r>
              <a:rPr lang="fr-FR" sz="1050" b="1" dirty="0" err="1"/>
              <a:t>maliyeti</a:t>
            </a:r>
            <a:r>
              <a:rPr lang="fr-FR" sz="1050" b="1" dirty="0"/>
              <a:t> </a:t>
            </a:r>
            <a:r>
              <a:rPr lang="fr-FR" sz="1050" b="1" dirty="0" err="1"/>
              <a:t>için</a:t>
            </a:r>
            <a:r>
              <a:rPr lang="fr-FR" sz="1050" b="1" dirty="0"/>
              <a:t> ≤104$ (</a:t>
            </a:r>
            <a:r>
              <a:rPr lang="fr-FR" sz="1050" b="1" dirty="0" err="1"/>
              <a:t>toplam</a:t>
            </a:r>
            <a:r>
              <a:rPr lang="fr-FR" sz="1050" b="1" dirty="0"/>
              <a:t> 429,49$ </a:t>
            </a:r>
            <a:r>
              <a:rPr lang="fr-FR" sz="1050" b="1" dirty="0" err="1"/>
              <a:t>yatırım</a:t>
            </a:r>
            <a:r>
              <a:rPr lang="fr-FR" sz="1050" b="1" dirty="0"/>
              <a:t> </a:t>
            </a:r>
            <a:r>
              <a:rPr lang="fr-FR" sz="1050" b="1" dirty="0" err="1"/>
              <a:t>bütçesinden</a:t>
            </a:r>
            <a:r>
              <a:rPr lang="fr-FR" sz="1050" b="1" dirty="0"/>
              <a:t>) </a:t>
            </a:r>
            <a:r>
              <a:rPr lang="fr-FR" sz="1050" b="1" dirty="0" err="1"/>
              <a:t>yatırım</a:t>
            </a:r>
            <a:r>
              <a:rPr lang="fr-FR" sz="1050" b="1" dirty="0"/>
              <a:t> </a:t>
            </a:r>
            <a:r>
              <a:rPr lang="fr-FR" sz="1050" b="1" dirty="0" err="1"/>
              <a:t>yaparken</a:t>
            </a:r>
            <a:r>
              <a:rPr lang="fr-FR" sz="1050" b="1" dirty="0"/>
              <a:t>, %</a:t>
            </a:r>
            <a:r>
              <a:rPr lang="fr-FR" sz="1050" b="1" dirty="0" err="1"/>
              <a:t>43,59'luk</a:t>
            </a:r>
            <a:r>
              <a:rPr lang="fr-FR" sz="1050" b="1" dirty="0"/>
              <a:t> </a:t>
            </a:r>
            <a:r>
              <a:rPr lang="fr-FR" sz="1050" b="1" dirty="0" err="1"/>
              <a:t>bir</a:t>
            </a:r>
            <a:r>
              <a:rPr lang="fr-FR" sz="1050" b="1" dirty="0"/>
              <a:t> </a:t>
            </a:r>
            <a:r>
              <a:rPr lang="fr-FR" sz="1050" b="1" dirty="0" err="1"/>
              <a:t>iyileştirme</a:t>
            </a:r>
            <a:r>
              <a:rPr lang="fr-FR" sz="1050" b="1" dirty="0"/>
              <a:t> </a:t>
            </a:r>
            <a:r>
              <a:rPr lang="fr-FR" sz="1050" b="1" dirty="0" err="1"/>
              <a:t>için</a:t>
            </a:r>
            <a:r>
              <a:rPr lang="fr-FR" sz="1050" b="1" dirty="0"/>
              <a:t> </a:t>
            </a:r>
            <a:r>
              <a:rPr lang="fr-FR" sz="1050" b="1" dirty="0" err="1"/>
              <a:t>V</a:t>
            </a:r>
            <a:r>
              <a:rPr lang="fr-FR" sz="1050" b="1" baseline="-25000" dirty="0" err="1"/>
              <a:t>6</a:t>
            </a:r>
            <a:r>
              <a:rPr lang="fr-FR" sz="1050" b="1" dirty="0" err="1"/>
              <a:t>T</a:t>
            </a:r>
            <a:r>
              <a:rPr lang="fr-FR" sz="1050" b="1" baseline="-25000" dirty="0" err="1"/>
              <a:t>1</a:t>
            </a:r>
            <a:r>
              <a:rPr lang="fr-FR" sz="1050" b="1" dirty="0"/>
              <a:t>’ </a:t>
            </a:r>
            <a:r>
              <a:rPr lang="fr-FR" sz="1050" b="1" dirty="0" err="1"/>
              <a:t>Güvenlik</a:t>
            </a:r>
            <a:r>
              <a:rPr lang="fr-FR" sz="1050" b="1" dirty="0"/>
              <a:t> </a:t>
            </a:r>
            <a:r>
              <a:rPr lang="fr-FR" sz="1050" b="1" dirty="0" err="1"/>
              <a:t>Açığı</a:t>
            </a:r>
            <a:r>
              <a:rPr lang="fr-FR" sz="1050" b="1" dirty="0"/>
              <a:t> </a:t>
            </a:r>
            <a:r>
              <a:rPr lang="fr-FR" sz="1050" b="1" dirty="0" err="1"/>
              <a:t>V</a:t>
            </a:r>
            <a:r>
              <a:rPr lang="fr-FR" sz="1050" b="1" baseline="-25000" dirty="0" err="1"/>
              <a:t>6</a:t>
            </a:r>
            <a:r>
              <a:rPr lang="fr-FR" sz="1050" b="1" dirty="0" err="1"/>
              <a:t>'nın</a:t>
            </a:r>
            <a:r>
              <a:rPr lang="fr-FR" sz="1050" b="1" dirty="0"/>
              <a:t> SQL </a:t>
            </a:r>
            <a:r>
              <a:rPr lang="fr-FR" sz="1050" b="1" dirty="0" err="1"/>
              <a:t>Enjeksiyon</a:t>
            </a:r>
            <a:r>
              <a:rPr lang="fr-FR" sz="1050" b="1" dirty="0"/>
              <a:t> </a:t>
            </a:r>
            <a:r>
              <a:rPr lang="fr-FR" sz="1050" b="1" dirty="0" err="1"/>
              <a:t>Saldırganı</a:t>
            </a:r>
            <a:r>
              <a:rPr lang="fr-FR" sz="1050" b="1" dirty="0"/>
              <a:t> </a:t>
            </a:r>
            <a:r>
              <a:rPr lang="fr-FR" sz="1050" b="1" dirty="0" err="1"/>
              <a:t>T</a:t>
            </a:r>
            <a:r>
              <a:rPr lang="fr-FR" sz="1050" b="1" baseline="-25000" dirty="0" err="1"/>
              <a:t>1</a:t>
            </a:r>
            <a:r>
              <a:rPr lang="fr-FR" sz="1050" b="1" dirty="0" err="1"/>
              <a:t>'i</a:t>
            </a:r>
            <a:r>
              <a:rPr lang="fr-FR" sz="1050" b="1" dirty="0"/>
              <a:t> </a:t>
            </a:r>
            <a:r>
              <a:rPr lang="fr-FR" sz="1050" b="1" dirty="0" err="1"/>
              <a:t>için</a:t>
            </a:r>
            <a:r>
              <a:rPr lang="fr-FR" sz="1050" b="1" dirty="0"/>
              <a:t> </a:t>
            </a:r>
          </a:p>
          <a:p>
            <a:pPr marL="0" indent="0"/>
            <a:r>
              <a:rPr lang="fr-FR" sz="1050" b="1" dirty="0"/>
              <a:t>                                                      CM </a:t>
            </a:r>
            <a:r>
              <a:rPr lang="fr-FR" sz="1050" b="1" dirty="0" err="1"/>
              <a:t>tehdit</a:t>
            </a:r>
            <a:r>
              <a:rPr lang="fr-FR" sz="1050" b="1" dirty="0"/>
              <a:t> </a:t>
            </a:r>
            <a:r>
              <a:rPr lang="fr-FR" sz="1050" b="1" dirty="0" err="1"/>
              <a:t>kapasitesini</a:t>
            </a:r>
            <a:r>
              <a:rPr lang="fr-FR" sz="1050" b="1" dirty="0"/>
              <a:t> %</a:t>
            </a:r>
            <a:r>
              <a:rPr lang="fr-FR" sz="1050" b="1" dirty="0" err="1"/>
              <a:t>56,16'dan</a:t>
            </a:r>
            <a:r>
              <a:rPr lang="fr-FR" sz="1050" b="1" dirty="0"/>
              <a:t> %</a:t>
            </a:r>
            <a:r>
              <a:rPr lang="fr-FR" sz="1050" b="1" dirty="0" err="1"/>
              <a:t>100'e</a:t>
            </a:r>
            <a:r>
              <a:rPr lang="fr-FR" sz="1050" b="1" dirty="0"/>
              <a:t> </a:t>
            </a:r>
            <a:r>
              <a:rPr lang="fr-FR" sz="1050" b="1" dirty="0" err="1"/>
              <a:t>yükseltin</a:t>
            </a:r>
            <a:r>
              <a:rPr lang="fr-FR" sz="1050" b="1" dirty="0"/>
              <a:t>. </a:t>
            </a:r>
            <a:r>
              <a:rPr lang="fr-FR" sz="1050" b="1" dirty="0" err="1"/>
              <a:t>Sonuçlar</a:t>
            </a:r>
            <a:r>
              <a:rPr lang="fr-FR" sz="1050" b="1" dirty="0"/>
              <a:t>, </a:t>
            </a:r>
            <a:r>
              <a:rPr lang="fr-FR" sz="1050" b="1" dirty="0" err="1"/>
              <a:t>tüm</a:t>
            </a:r>
            <a:r>
              <a:rPr lang="fr-FR" sz="1050" b="1" dirty="0"/>
              <a:t> </a:t>
            </a:r>
            <a:r>
              <a:rPr lang="fr-FR" sz="1050" b="1" dirty="0" err="1"/>
              <a:t>Ulusal</a:t>
            </a:r>
            <a:r>
              <a:rPr lang="fr-FR" sz="1050" b="1" dirty="0"/>
              <a:t> </a:t>
            </a:r>
            <a:r>
              <a:rPr lang="fr-FR" sz="1050" b="1" dirty="0" err="1"/>
              <a:t>Güvenlik</a:t>
            </a:r>
            <a:r>
              <a:rPr lang="fr-FR" sz="1050" b="1" dirty="0"/>
              <a:t> </a:t>
            </a:r>
            <a:r>
              <a:rPr lang="fr-FR" sz="1050" b="1" dirty="0" err="1"/>
              <a:t>Açığı</a:t>
            </a:r>
            <a:r>
              <a:rPr lang="fr-FR" sz="1050" b="1" dirty="0"/>
              <a:t> </a:t>
            </a:r>
            <a:r>
              <a:rPr lang="fr-FR" sz="1050" b="1" dirty="0" err="1"/>
              <a:t>Veritabanı</a:t>
            </a:r>
            <a:r>
              <a:rPr lang="fr-FR" sz="1050" b="1" dirty="0"/>
              <a:t> </a:t>
            </a:r>
            <a:r>
              <a:rPr lang="fr-FR" sz="1050" b="1" dirty="0" err="1"/>
              <a:t>için</a:t>
            </a:r>
            <a:r>
              <a:rPr lang="fr-FR" sz="1050" b="1" dirty="0"/>
              <a:t> $1.000 → $1 </a:t>
            </a:r>
            <a:r>
              <a:rPr lang="fr-FR" sz="1050" b="1" dirty="0" err="1"/>
              <a:t>milyar</a:t>
            </a:r>
            <a:r>
              <a:rPr lang="fr-FR" sz="1050" b="1" dirty="0"/>
              <a:t> </a:t>
            </a:r>
            <a:r>
              <a:rPr lang="fr-FR" sz="1050" b="1" dirty="0" err="1"/>
              <a:t>toplam</a:t>
            </a:r>
            <a:r>
              <a:rPr lang="fr-FR" sz="1050" b="1" dirty="0"/>
              <a:t> </a:t>
            </a:r>
            <a:r>
              <a:rPr lang="fr-FR" sz="1050" b="1" dirty="0" err="1"/>
              <a:t>varlık</a:t>
            </a:r>
            <a:r>
              <a:rPr lang="fr-FR" sz="1050" b="1" dirty="0"/>
              <a:t> </a:t>
            </a:r>
            <a:r>
              <a:rPr lang="fr-FR" sz="1050" b="1" dirty="0" err="1"/>
              <a:t>değeri</a:t>
            </a:r>
            <a:r>
              <a:rPr lang="fr-FR" sz="1050" b="1" dirty="0"/>
              <a:t> </a:t>
            </a:r>
            <a:r>
              <a:rPr lang="fr-FR" sz="1050" b="1" dirty="0" err="1"/>
              <a:t>olması</a:t>
            </a:r>
            <a:r>
              <a:rPr lang="fr-FR" sz="1050" b="1" dirty="0"/>
              <a:t> </a:t>
            </a:r>
            <a:r>
              <a:rPr lang="fr-FR" sz="1050" b="1" dirty="0" err="1"/>
              <a:t>durumunda</a:t>
            </a:r>
            <a:r>
              <a:rPr lang="fr-FR" sz="1050" b="1" dirty="0"/>
              <a:t> 1 x 10</a:t>
            </a:r>
            <a:r>
              <a:rPr lang="fr-FR" sz="1050" b="1" baseline="30000" dirty="0"/>
              <a:t>6</a:t>
            </a:r>
            <a:r>
              <a:rPr lang="fr-FR" sz="1050" b="1" dirty="0"/>
              <a:t> kat </a:t>
            </a:r>
            <a:r>
              <a:rPr lang="fr-FR" sz="1050" b="1" dirty="0" err="1"/>
              <a:t>yukarıya</a:t>
            </a:r>
            <a:r>
              <a:rPr lang="fr-FR" sz="1050" b="1" dirty="0"/>
              <a:t> </a:t>
            </a:r>
            <a:r>
              <a:rPr lang="fr-FR" sz="1050" b="1" dirty="0" err="1"/>
              <a:t>doğru</a:t>
            </a:r>
            <a:r>
              <a:rPr lang="fr-FR" sz="1050" b="1" dirty="0"/>
              <a:t> </a:t>
            </a:r>
            <a:r>
              <a:rPr lang="fr-FR" sz="1050" b="1" dirty="0" err="1"/>
              <a:t>ölçeklenebilir</a:t>
            </a:r>
            <a:r>
              <a:rPr lang="fr-FR" sz="1050" b="1" dirty="0"/>
              <a:t>.</a:t>
            </a:r>
            <a:endParaRPr lang="en-US" sz="1050" dirty="0"/>
          </a:p>
          <a:p>
            <a:pPr marL="0" indent="0" algn="just"/>
            <a:endParaRPr lang="tr-TR" sz="16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0201ABE2-8484-0752-06AB-4D5002CEA1C4}"/>
              </a:ext>
            </a:extLst>
          </p:cNvPr>
          <p:cNvPicPr>
            <a:picLocks noChangeAspect="1"/>
          </p:cNvPicPr>
          <p:nvPr/>
        </p:nvPicPr>
        <p:blipFill>
          <a:blip r:embed="rId3"/>
          <a:srcRect t="4059" r="2281" b="19648"/>
          <a:stretch>
            <a:fillRect/>
          </a:stretch>
        </p:blipFill>
        <p:spPr>
          <a:xfrm>
            <a:off x="470781" y="2199991"/>
            <a:ext cx="9841116" cy="4246075"/>
          </a:xfrm>
          <a:prstGeom prst="rect">
            <a:avLst/>
          </a:prstGeom>
        </p:spPr>
      </p:pic>
    </p:spTree>
    <p:extLst>
      <p:ext uri="{BB962C8B-B14F-4D97-AF65-F5344CB8AC3E}">
        <p14:creationId xmlns:p14="http://schemas.microsoft.com/office/powerpoint/2010/main" val="40252363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92D63F69-E378-8D87-D1E6-E4D581383B5C}"/>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D024913C-7DC5-85B4-F682-45C5920AEDAF}"/>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(1</a:t>
            </a:r>
            <a:r>
              <a:rPr lang="tr-TR" sz="3200" dirty="0">
                <a:highlight>
                  <a:srgbClr val="FFFF00"/>
                </a:highlight>
              </a:rPr>
              <a:t>9</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31A06F15-B84B-3F23-22D0-A83D7B2F6ABA}"/>
              </a:ext>
            </a:extLst>
          </p:cNvPr>
          <p:cNvSpPr txBox="1">
            <a:spLocks noGrp="1"/>
          </p:cNvSpPr>
          <p:nvPr>
            <p:ph type="subTitle" idx="1"/>
          </p:nvPr>
        </p:nvSpPr>
        <p:spPr>
          <a:xfrm>
            <a:off x="480060" y="1080655"/>
            <a:ext cx="11296304" cy="577734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A8680F78-F660-B9C4-0989-267BDAAFF149}"/>
              </a:ext>
            </a:extLst>
          </p:cNvPr>
          <p:cNvPicPr>
            <a:picLocks noChangeAspect="1"/>
          </p:cNvPicPr>
          <p:nvPr/>
        </p:nvPicPr>
        <p:blipFill>
          <a:blip r:embed="rId3"/>
          <a:stretch>
            <a:fillRect/>
          </a:stretch>
        </p:blipFill>
        <p:spPr>
          <a:xfrm>
            <a:off x="415636" y="1080656"/>
            <a:ext cx="11776363" cy="5777344"/>
          </a:xfrm>
          <a:prstGeom prst="rect">
            <a:avLst/>
          </a:prstGeom>
        </p:spPr>
      </p:pic>
    </p:spTree>
    <p:extLst>
      <p:ext uri="{BB962C8B-B14F-4D97-AF65-F5344CB8AC3E}">
        <p14:creationId xmlns:p14="http://schemas.microsoft.com/office/powerpoint/2010/main" val="82454190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F6F06F3B-F84A-06A5-35A8-DF323959B32C}"/>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235B12E0-1C84-2DDA-DE7C-4FD00102FD05}"/>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(1</a:t>
            </a:r>
            <a:r>
              <a:rPr lang="tr-TR" sz="3200" dirty="0">
                <a:highlight>
                  <a:srgbClr val="FFFF00"/>
                </a:highlight>
              </a:rPr>
              <a:t>9</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8527453F-216F-F83B-1B63-9AA33E4C9F44}"/>
              </a:ext>
            </a:extLst>
          </p:cNvPr>
          <p:cNvSpPr txBox="1">
            <a:spLocks noGrp="1"/>
          </p:cNvSpPr>
          <p:nvPr>
            <p:ph type="subTitle" idx="1"/>
          </p:nvPr>
        </p:nvSpPr>
        <p:spPr>
          <a:xfrm>
            <a:off x="480060" y="1080655"/>
            <a:ext cx="11296304" cy="5777345"/>
          </a:xfrm>
          <a:prstGeom prst="rect">
            <a:avLst/>
          </a:prstGeom>
        </p:spPr>
        <p:txBody>
          <a:bodyPr spcFirstLastPara="1" wrap="square" lIns="121900" tIns="121900" rIns="121900" bIns="121900" anchor="t" anchorCtr="0">
            <a:noAutofit/>
          </a:bodyPr>
          <a:lstStyle/>
          <a:p>
            <a:pPr marL="0" indent="0" algn="just"/>
            <a:r>
              <a:rPr lang="fr-FR" sz="1400" b="1" dirty="0"/>
              <a:t>Çizelge </a:t>
            </a:r>
            <a:r>
              <a:rPr lang="fr-FR" sz="1400" b="1" dirty="0" err="1"/>
              <a:t>A10</a:t>
            </a:r>
            <a:r>
              <a:rPr lang="fr-FR" sz="1400" b="1" dirty="0"/>
              <a:t>. TRR ≈ </a:t>
            </a:r>
            <a:r>
              <a:rPr lang="fr-FR" sz="1400" b="1" dirty="0" err="1"/>
              <a:t>0,629'dan</a:t>
            </a:r>
            <a:r>
              <a:rPr lang="fr-FR" sz="1400" b="1" dirty="0"/>
              <a:t> </a:t>
            </a:r>
            <a:r>
              <a:rPr lang="fr-FR" sz="1400" b="1" dirty="0" err="1"/>
              <a:t>OTRR</a:t>
            </a:r>
            <a:r>
              <a:rPr lang="fr-FR" sz="1400" b="1" dirty="0"/>
              <a:t> = </a:t>
            </a:r>
            <a:r>
              <a:rPr lang="fr-FR" sz="1400" b="1" dirty="0" err="1"/>
              <a:t>0,3'e</a:t>
            </a:r>
            <a:r>
              <a:rPr lang="fr-FR" sz="1400" b="1" dirty="0"/>
              <a:t> </a:t>
            </a:r>
            <a:r>
              <a:rPr lang="fr-FR" sz="1400" b="1" dirty="0" err="1"/>
              <a:t>risk</a:t>
            </a:r>
            <a:r>
              <a:rPr lang="fr-FR" sz="1400" b="1" dirty="0"/>
              <a:t> </a:t>
            </a:r>
            <a:r>
              <a:rPr lang="fr-FR" sz="1400" b="1" dirty="0" err="1"/>
              <a:t>yönetimi</a:t>
            </a:r>
            <a:r>
              <a:rPr lang="fr-FR" sz="1400" b="1" dirty="0"/>
              <a:t> </a:t>
            </a:r>
            <a:r>
              <a:rPr lang="fr-FR" sz="1400" b="1" dirty="0" err="1"/>
              <a:t>için</a:t>
            </a:r>
            <a:r>
              <a:rPr lang="fr-FR" sz="1400" b="1" dirty="0"/>
              <a:t> </a:t>
            </a:r>
            <a:r>
              <a:rPr lang="fr-FR" sz="1400" b="1" dirty="0" err="1"/>
              <a:t>optimize</a:t>
            </a:r>
            <a:r>
              <a:rPr lang="fr-FR" sz="1400" b="1" dirty="0"/>
              <a:t> </a:t>
            </a:r>
            <a:r>
              <a:rPr lang="fr-FR" sz="1400" b="1" dirty="0" err="1"/>
              <a:t>edilmeye</a:t>
            </a:r>
            <a:r>
              <a:rPr lang="fr-FR" sz="1400" b="1" dirty="0"/>
              <a:t> </a:t>
            </a:r>
            <a:r>
              <a:rPr lang="fr-FR" sz="1400" b="1" dirty="0" err="1"/>
              <a:t>hazır</a:t>
            </a:r>
            <a:r>
              <a:rPr lang="fr-FR" sz="1400" b="1" dirty="0"/>
              <a:t> 10 x 2 = 20 </a:t>
            </a:r>
            <a:r>
              <a:rPr lang="fr-FR" sz="1400" b="1" dirty="0" err="1"/>
              <a:t>adet</a:t>
            </a:r>
            <a:r>
              <a:rPr lang="fr-FR" sz="1400" b="1" dirty="0"/>
              <a:t> </a:t>
            </a:r>
            <a:r>
              <a:rPr lang="fr-FR" sz="1400" b="1" dirty="0" err="1"/>
              <a:t>artık</a:t>
            </a:r>
            <a:r>
              <a:rPr lang="fr-FR" sz="1400" b="1" dirty="0"/>
              <a:t> </a:t>
            </a:r>
            <a:r>
              <a:rPr lang="fr-FR" sz="1400" b="1" dirty="0" err="1"/>
              <a:t>risklerin</a:t>
            </a:r>
            <a:r>
              <a:rPr lang="fr-FR" sz="1400" b="1" dirty="0"/>
              <a:t> SM </a:t>
            </a:r>
            <a:r>
              <a:rPr lang="fr-FR" sz="1400" b="1" dirty="0" err="1"/>
              <a:t>çözümü</a:t>
            </a:r>
            <a:r>
              <a:rPr lang="fr-FR" sz="1400" b="1" dirty="0"/>
              <a:t> </a:t>
            </a:r>
            <a:r>
              <a:rPr lang="fr-FR" sz="1400" b="1" dirty="0" err="1"/>
              <a:t>cetveli</a:t>
            </a:r>
            <a:r>
              <a:rPr lang="fr-FR" sz="1400" b="1" dirty="0"/>
              <a:t>.</a:t>
            </a:r>
            <a:endParaRPr lang="tr-TR" sz="14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89698226-E0BF-5B9B-4A46-9185F4569356}"/>
              </a:ext>
            </a:extLst>
          </p:cNvPr>
          <p:cNvPicPr>
            <a:picLocks noChangeAspect="1"/>
          </p:cNvPicPr>
          <p:nvPr/>
        </p:nvPicPr>
        <p:blipFill>
          <a:blip r:embed="rId3"/>
          <a:srcRect t="6117"/>
          <a:stretch>
            <a:fillRect/>
          </a:stretch>
        </p:blipFill>
        <p:spPr>
          <a:xfrm>
            <a:off x="325925" y="1503948"/>
            <a:ext cx="11585416" cy="5435532"/>
          </a:xfrm>
          <a:prstGeom prst="rect">
            <a:avLst/>
          </a:prstGeom>
        </p:spPr>
      </p:pic>
    </p:spTree>
    <p:extLst>
      <p:ext uri="{BB962C8B-B14F-4D97-AF65-F5344CB8AC3E}">
        <p14:creationId xmlns:p14="http://schemas.microsoft.com/office/powerpoint/2010/main" val="171674749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9845CD6F-50AE-46D7-756B-15D11416D806}"/>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E8E47484-5C40-1CD1-CA86-069EA41D407D}"/>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a:t>
            </a:r>
            <a:r>
              <a:rPr lang="tr-TR" sz="3200" dirty="0">
                <a:highlight>
                  <a:srgbClr val="FFFF00"/>
                </a:highlight>
              </a:rPr>
              <a:t>20</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80DAFC50-A605-8FBA-2658-FE4822F59388}"/>
              </a:ext>
            </a:extLst>
          </p:cNvPr>
          <p:cNvSpPr txBox="1">
            <a:spLocks noGrp="1"/>
          </p:cNvSpPr>
          <p:nvPr>
            <p:ph type="subTitle" idx="1"/>
          </p:nvPr>
        </p:nvSpPr>
        <p:spPr>
          <a:xfrm>
            <a:off x="480060" y="1080655"/>
            <a:ext cx="11296304" cy="577734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7BF2A321-2546-32DB-FD23-B56C8C797D3D}"/>
              </a:ext>
            </a:extLst>
          </p:cNvPr>
          <p:cNvPicPr>
            <a:picLocks noChangeAspect="1"/>
          </p:cNvPicPr>
          <p:nvPr/>
        </p:nvPicPr>
        <p:blipFill>
          <a:blip r:embed="rId3"/>
          <a:stretch>
            <a:fillRect/>
          </a:stretch>
        </p:blipFill>
        <p:spPr>
          <a:xfrm>
            <a:off x="82895" y="1080656"/>
            <a:ext cx="11629045" cy="5777344"/>
          </a:xfrm>
          <a:prstGeom prst="rect">
            <a:avLst/>
          </a:prstGeom>
        </p:spPr>
      </p:pic>
    </p:spTree>
    <p:extLst>
      <p:ext uri="{BB962C8B-B14F-4D97-AF65-F5344CB8AC3E}">
        <p14:creationId xmlns:p14="http://schemas.microsoft.com/office/powerpoint/2010/main" val="11209494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CE5B13A8-97F9-5AAF-E38A-DCAB7E332E54}"/>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02D5F255-B39E-60E2-2D4F-DF5443E8987F}"/>
              </a:ext>
            </a:extLst>
          </p:cNvPr>
          <p:cNvSpPr txBox="1">
            <a:spLocks noGrp="1"/>
          </p:cNvSpPr>
          <p:nvPr>
            <p:ph type="title"/>
          </p:nvPr>
        </p:nvSpPr>
        <p:spPr>
          <a:xfrm>
            <a:off x="181069" y="280658"/>
            <a:ext cx="10013133" cy="57036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a:t>
            </a:r>
            <a:r>
              <a:rPr lang="tr-TR" sz="3200" dirty="0">
                <a:highlight>
                  <a:srgbClr val="FFFF00"/>
                </a:highlight>
              </a:rPr>
              <a:t>20</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C42AC82F-27AF-B629-3820-64DAA201806E}"/>
              </a:ext>
            </a:extLst>
          </p:cNvPr>
          <p:cNvSpPr txBox="1">
            <a:spLocks noGrp="1"/>
          </p:cNvSpPr>
          <p:nvPr>
            <p:ph type="subTitle" idx="1"/>
          </p:nvPr>
        </p:nvSpPr>
        <p:spPr>
          <a:xfrm>
            <a:off x="-1049975" y="941561"/>
            <a:ext cx="11497674" cy="5916440"/>
          </a:xfrm>
          <a:prstGeom prst="rect">
            <a:avLst/>
          </a:prstGeom>
        </p:spPr>
        <p:txBody>
          <a:bodyPr spcFirstLastPara="1" wrap="square" lIns="121900" tIns="121900" rIns="121900" bIns="121900" anchor="t" anchorCtr="0">
            <a:noAutofit/>
          </a:bodyPr>
          <a:lstStyle/>
          <a:p>
            <a:pPr marL="0" indent="0" algn="just"/>
            <a:r>
              <a:rPr lang="fr-FR" sz="1400" b="1" dirty="0"/>
              <a:t>                               </a:t>
            </a:r>
            <a:r>
              <a:rPr lang="fr-FR" sz="1300" b="1" dirty="0"/>
              <a:t>Çizelge </a:t>
            </a:r>
            <a:r>
              <a:rPr lang="fr-FR" sz="1300" b="1" dirty="0" err="1"/>
              <a:t>A11</a:t>
            </a:r>
            <a:r>
              <a:rPr lang="fr-FR" sz="1300" b="1" dirty="0"/>
              <a:t>. Çizelge </a:t>
            </a:r>
            <a:r>
              <a:rPr lang="fr-FR" sz="1300" b="1" dirty="0" err="1"/>
              <a:t>A10'u</a:t>
            </a:r>
            <a:r>
              <a:rPr lang="fr-FR" sz="1300" b="1" dirty="0"/>
              <a:t> </a:t>
            </a:r>
            <a:r>
              <a:rPr lang="fr-FR" sz="1300" b="1" dirty="0" err="1"/>
              <a:t>önerilen</a:t>
            </a:r>
            <a:r>
              <a:rPr lang="fr-FR" sz="1300" b="1" dirty="0"/>
              <a:t> </a:t>
            </a:r>
            <a:r>
              <a:rPr lang="fr-FR" sz="1300" b="1" dirty="0" err="1"/>
              <a:t>iki</a:t>
            </a:r>
            <a:r>
              <a:rPr lang="fr-FR" sz="1300" b="1" dirty="0"/>
              <a:t> </a:t>
            </a:r>
            <a:r>
              <a:rPr lang="fr-FR" sz="1300" b="1" dirty="0" err="1"/>
              <a:t>yatırım</a:t>
            </a:r>
            <a:r>
              <a:rPr lang="fr-FR" sz="1300" b="1" dirty="0"/>
              <a:t> </a:t>
            </a:r>
            <a:r>
              <a:rPr lang="fr-FR" sz="1300" b="1" dirty="0" err="1"/>
              <a:t>eylemiyle</a:t>
            </a:r>
            <a:r>
              <a:rPr lang="fr-FR" sz="1300" b="1" dirty="0"/>
              <a:t> </a:t>
            </a:r>
            <a:r>
              <a:rPr lang="fr-FR" sz="1300" b="1" dirty="0" err="1"/>
              <a:t>optimize</a:t>
            </a:r>
            <a:r>
              <a:rPr lang="fr-FR" sz="1300" b="1" dirty="0"/>
              <a:t> </a:t>
            </a:r>
            <a:r>
              <a:rPr lang="fr-FR" sz="1300" b="1" dirty="0" err="1"/>
              <a:t>etmek</a:t>
            </a:r>
            <a:r>
              <a:rPr lang="fr-FR" sz="1300" b="1" dirty="0"/>
              <a:t> </a:t>
            </a:r>
            <a:r>
              <a:rPr lang="fr-FR" sz="1300" b="1" dirty="0" err="1"/>
              <a:t>için</a:t>
            </a:r>
            <a:r>
              <a:rPr lang="fr-FR" sz="1300" b="1" dirty="0"/>
              <a:t> TR ≈ </a:t>
            </a:r>
            <a:r>
              <a:rPr lang="fr-FR" sz="1300" b="1" dirty="0" err="1"/>
              <a:t>0,629'dan</a:t>
            </a:r>
            <a:r>
              <a:rPr lang="fr-FR" sz="1300" b="1" dirty="0"/>
              <a:t> </a:t>
            </a:r>
            <a:r>
              <a:rPr lang="fr-FR" sz="1300" b="1" dirty="0" err="1"/>
              <a:t>OTRR</a:t>
            </a:r>
            <a:r>
              <a:rPr lang="fr-FR" sz="1300" b="1" dirty="0"/>
              <a:t> ≈</a:t>
            </a:r>
            <a:r>
              <a:rPr lang="fr-FR" sz="1300" b="1" dirty="0" err="1"/>
              <a:t>0,3'e</a:t>
            </a:r>
            <a:r>
              <a:rPr lang="fr-FR" sz="1300" b="1" dirty="0"/>
              <a:t>^ SM </a:t>
            </a:r>
            <a:r>
              <a:rPr lang="fr-FR" sz="1300" b="1" dirty="0" err="1"/>
              <a:t>risk</a:t>
            </a:r>
            <a:r>
              <a:rPr lang="fr-FR" sz="1300" b="1" dirty="0"/>
              <a:t> </a:t>
            </a:r>
            <a:r>
              <a:rPr lang="fr-FR" sz="1300" b="1" dirty="0" err="1"/>
              <a:t>yönetimi</a:t>
            </a:r>
            <a:r>
              <a:rPr lang="fr-FR" sz="1300" b="1" dirty="0"/>
              <a:t> </a:t>
            </a:r>
            <a:r>
              <a:rPr lang="fr-FR" sz="1300" b="1" dirty="0" err="1"/>
              <a:t>cetveli</a:t>
            </a:r>
            <a:r>
              <a:rPr lang="fr-FR" sz="1300" b="1" dirty="0"/>
              <a:t>.</a:t>
            </a:r>
          </a:p>
          <a:p>
            <a:pPr marL="0" indent="0" algn="just"/>
            <a:r>
              <a:rPr lang="fr-FR" sz="1300" b="1" dirty="0">
                <a:latin typeface="Mongolian Baiti" panose="03000500000000000000" pitchFamily="66" charset="0"/>
                <a:cs typeface="Mongolian Baiti" panose="03000500000000000000" pitchFamily="66" charset="0"/>
              </a:rPr>
              <a:t>                            </a:t>
            </a:r>
            <a:r>
              <a:rPr lang="fr-FR" sz="2000" b="1" dirty="0">
                <a:latin typeface="Mongolian Baiti" panose="03000500000000000000" pitchFamily="66" charset="0"/>
                <a:cs typeface="Mongolian Baiti" panose="03000500000000000000" pitchFamily="66" charset="0"/>
              </a:rPr>
              <a:t>^</a:t>
            </a:r>
            <a:r>
              <a:rPr lang="fr-FR" sz="1200" b="1" dirty="0"/>
              <a:t>1) 1.000$ </a:t>
            </a:r>
            <a:r>
              <a:rPr lang="fr-FR" sz="1200" b="1" dirty="0" err="1"/>
              <a:t>sermaye</a:t>
            </a:r>
            <a:r>
              <a:rPr lang="fr-FR" sz="1200" b="1" dirty="0"/>
              <a:t> </a:t>
            </a:r>
            <a:r>
              <a:rPr lang="fr-FR" sz="1200" b="1" dirty="0" err="1"/>
              <a:t>maliyeti</a:t>
            </a:r>
            <a:r>
              <a:rPr lang="fr-FR" sz="1200" b="1" dirty="0"/>
              <a:t> </a:t>
            </a:r>
            <a:r>
              <a:rPr lang="fr-FR" sz="1200" b="1" dirty="0" err="1"/>
              <a:t>için</a:t>
            </a:r>
            <a:r>
              <a:rPr lang="fr-FR" sz="1200" b="1" dirty="0"/>
              <a:t> ≤215,18 $ (</a:t>
            </a:r>
            <a:r>
              <a:rPr lang="fr-FR" sz="1200" b="1" dirty="0" err="1"/>
              <a:t>toplam</a:t>
            </a:r>
            <a:r>
              <a:rPr lang="fr-FR" sz="1200" b="1" dirty="0"/>
              <a:t> 329,49 $ </a:t>
            </a:r>
            <a:r>
              <a:rPr lang="fr-FR" sz="1200" b="1" dirty="0" err="1"/>
              <a:t>yatırım</a:t>
            </a:r>
            <a:r>
              <a:rPr lang="fr-FR" sz="1200" b="1" dirty="0"/>
              <a:t> </a:t>
            </a:r>
            <a:r>
              <a:rPr lang="fr-FR" sz="1200" b="1" dirty="0" err="1"/>
              <a:t>maliyetinden</a:t>
            </a:r>
            <a:r>
              <a:rPr lang="fr-FR" sz="1200" b="1" dirty="0"/>
              <a:t>) </a:t>
            </a:r>
            <a:r>
              <a:rPr lang="fr-FR" sz="1200" b="1" dirty="0" err="1"/>
              <a:t>yatırım</a:t>
            </a:r>
            <a:r>
              <a:rPr lang="fr-FR" sz="1200" b="1" dirty="0"/>
              <a:t> </a:t>
            </a:r>
            <a:r>
              <a:rPr lang="fr-FR" sz="1200" b="1" dirty="0" err="1"/>
              <a:t>yaparken</a:t>
            </a:r>
            <a:r>
              <a:rPr lang="fr-FR" sz="1200" b="1" dirty="0"/>
              <a:t> %</a:t>
            </a:r>
            <a:r>
              <a:rPr lang="fr-FR" sz="1200" b="1" dirty="0" err="1"/>
              <a:t>82,08'lik</a:t>
            </a:r>
            <a:r>
              <a:rPr lang="fr-FR" sz="1200" b="1" dirty="0"/>
              <a:t> </a:t>
            </a:r>
            <a:r>
              <a:rPr lang="fr-FR" sz="1200" b="1" dirty="0" err="1"/>
              <a:t>bir</a:t>
            </a:r>
            <a:r>
              <a:rPr lang="fr-FR" sz="1200" b="1" dirty="0"/>
              <a:t> </a:t>
            </a:r>
            <a:r>
              <a:rPr lang="fr-FR" sz="1200" b="1" dirty="0" err="1"/>
              <a:t>iyileştirme</a:t>
            </a:r>
            <a:r>
              <a:rPr lang="fr-FR" sz="1200" b="1" dirty="0"/>
              <a:t> </a:t>
            </a:r>
            <a:r>
              <a:rPr lang="fr-FR" sz="1200" b="1" dirty="0" err="1"/>
              <a:t>için</a:t>
            </a:r>
            <a:r>
              <a:rPr lang="fr-FR" sz="1200" b="1" dirty="0"/>
              <a:t> %</a:t>
            </a:r>
            <a:r>
              <a:rPr lang="fr-FR" sz="1200" b="1" dirty="0" err="1"/>
              <a:t>17,92'den</a:t>
            </a:r>
            <a:r>
              <a:rPr lang="fr-FR" sz="1200" b="1" dirty="0"/>
              <a:t> </a:t>
            </a:r>
          </a:p>
          <a:p>
            <a:pPr marL="0" indent="0" algn="just"/>
            <a:r>
              <a:rPr lang="fr-FR" sz="1200" b="1" dirty="0"/>
              <a:t>                                     %</a:t>
            </a:r>
            <a:r>
              <a:rPr lang="fr-FR" sz="1200" b="1" dirty="0" err="1"/>
              <a:t>99,99'a</a:t>
            </a:r>
            <a:r>
              <a:rPr lang="fr-FR" sz="1200" b="1" dirty="0"/>
              <a:t>, ’</a:t>
            </a:r>
            <a:r>
              <a:rPr lang="fr-FR" sz="1200" b="1" dirty="0" err="1"/>
              <a:t>Güvenlik</a:t>
            </a:r>
            <a:r>
              <a:rPr lang="fr-FR" sz="1200" b="1" dirty="0"/>
              <a:t> </a:t>
            </a:r>
            <a:r>
              <a:rPr lang="fr-FR" sz="1200" b="1" dirty="0" err="1"/>
              <a:t>Açığı</a:t>
            </a:r>
            <a:r>
              <a:rPr lang="fr-FR" sz="1200" b="1" dirty="0"/>
              <a:t> </a:t>
            </a:r>
            <a:r>
              <a:rPr lang="fr-FR" sz="1200" b="1" dirty="0" err="1"/>
              <a:t>V</a:t>
            </a:r>
            <a:r>
              <a:rPr lang="fr-FR" sz="1200" b="1" baseline="-25000" dirty="0" err="1"/>
              <a:t>5</a:t>
            </a:r>
            <a:r>
              <a:rPr lang="fr-FR" sz="1200" b="1" dirty="0" err="1"/>
              <a:t>'in</a:t>
            </a:r>
            <a:r>
              <a:rPr lang="fr-FR" sz="1200" b="1" dirty="0"/>
              <a:t> </a:t>
            </a:r>
            <a:r>
              <a:rPr lang="fr-FR" sz="1200" b="1" dirty="0" err="1"/>
              <a:t>Siteler</a:t>
            </a:r>
            <a:r>
              <a:rPr lang="fr-FR" sz="1200" b="1" dirty="0"/>
              <a:t> </a:t>
            </a:r>
            <a:r>
              <a:rPr lang="fr-FR" sz="1200" b="1" dirty="0" err="1"/>
              <a:t>Arası</a:t>
            </a:r>
            <a:r>
              <a:rPr lang="fr-FR" sz="1200" b="1" dirty="0"/>
              <a:t> </a:t>
            </a:r>
            <a:r>
              <a:rPr lang="fr-FR" sz="1200" b="1" dirty="0" err="1"/>
              <a:t>Saldırganı</a:t>
            </a:r>
            <a:r>
              <a:rPr lang="fr-FR" sz="1200" b="1" dirty="0"/>
              <a:t> </a:t>
            </a:r>
            <a:r>
              <a:rPr lang="fr-FR" sz="1200" b="1" dirty="0" err="1"/>
              <a:t>T</a:t>
            </a:r>
            <a:r>
              <a:rPr lang="fr-FR" sz="1200" b="1" baseline="-25000" dirty="0" err="1"/>
              <a:t>5</a:t>
            </a:r>
            <a:r>
              <a:rPr lang="fr-FR" sz="1200" b="1" dirty="0"/>
              <a:t> </a:t>
            </a:r>
            <a:r>
              <a:rPr lang="fr-FR" sz="1200" b="1" dirty="0" err="1"/>
              <a:t>için</a:t>
            </a:r>
            <a:r>
              <a:rPr lang="fr-FR" sz="1200" b="1" dirty="0"/>
              <a:t> </a:t>
            </a:r>
            <a:r>
              <a:rPr lang="fr-FR" sz="1200" b="1" dirty="0" err="1"/>
              <a:t>V</a:t>
            </a:r>
            <a:r>
              <a:rPr lang="fr-FR" sz="1200" b="1" baseline="-25000" dirty="0" err="1"/>
              <a:t>5</a:t>
            </a:r>
            <a:r>
              <a:rPr lang="fr-FR" sz="1200" b="1" dirty="0" err="1"/>
              <a:t>T</a:t>
            </a:r>
            <a:r>
              <a:rPr lang="fr-FR" sz="1200" b="1" baseline="-25000" dirty="0" err="1"/>
              <a:t>1</a:t>
            </a:r>
            <a:r>
              <a:rPr lang="fr-FR" sz="1200" b="1" dirty="0"/>
              <a:t> </a:t>
            </a:r>
            <a:r>
              <a:rPr lang="fr-FR" sz="1200" b="1" dirty="0" err="1"/>
              <a:t>tehdidi</a:t>
            </a:r>
            <a:r>
              <a:rPr lang="fr-FR" sz="1200" b="1" dirty="0"/>
              <a:t> </a:t>
            </a:r>
            <a:r>
              <a:rPr lang="fr-FR" sz="1200" b="1" dirty="0" err="1"/>
              <a:t>için</a:t>
            </a:r>
            <a:r>
              <a:rPr lang="fr-FR" sz="1200" b="1" dirty="0"/>
              <a:t> CM </a:t>
            </a:r>
            <a:r>
              <a:rPr lang="fr-FR" sz="1200" b="1" dirty="0" err="1"/>
              <a:t>kapasitesini</a:t>
            </a:r>
            <a:r>
              <a:rPr lang="fr-FR" sz="1200" b="1" dirty="0"/>
              <a:t> </a:t>
            </a:r>
            <a:r>
              <a:rPr lang="fr-FR" sz="1200" b="1" dirty="0" err="1"/>
              <a:t>artırın</a:t>
            </a:r>
            <a:r>
              <a:rPr lang="fr-FR" sz="1200" b="1" dirty="0"/>
              <a:t>. 2) 1.000$ </a:t>
            </a:r>
            <a:r>
              <a:rPr lang="fr-FR" sz="1200" b="1" dirty="0" err="1"/>
              <a:t>sermaye</a:t>
            </a:r>
            <a:r>
              <a:rPr lang="fr-FR" sz="1200" b="1" dirty="0"/>
              <a:t> </a:t>
            </a:r>
            <a:r>
              <a:rPr lang="fr-FR" sz="1200" b="1" dirty="0" err="1"/>
              <a:t>maliyeti</a:t>
            </a:r>
            <a:r>
              <a:rPr lang="fr-FR" sz="1200" b="1" dirty="0"/>
              <a:t> </a:t>
            </a:r>
            <a:r>
              <a:rPr lang="fr-FR" sz="1200" b="1" dirty="0" err="1"/>
              <a:t>için</a:t>
            </a:r>
            <a:r>
              <a:rPr lang="fr-FR" sz="1200" b="1" dirty="0"/>
              <a:t> </a:t>
            </a:r>
          </a:p>
          <a:p>
            <a:pPr marL="0" indent="0" algn="just"/>
            <a:r>
              <a:rPr lang="fr-FR" sz="1200" b="1" dirty="0"/>
              <a:t>                                     ≤114,3$(</a:t>
            </a:r>
            <a:r>
              <a:rPr lang="fr-FR" sz="1200" b="1" dirty="0" err="1"/>
              <a:t>toplam</a:t>
            </a:r>
            <a:r>
              <a:rPr lang="fr-FR" sz="1200" b="1" dirty="0"/>
              <a:t> 329,49$ </a:t>
            </a:r>
            <a:r>
              <a:rPr lang="fr-FR" sz="1200" b="1" dirty="0" err="1"/>
              <a:t>yatırım</a:t>
            </a:r>
            <a:r>
              <a:rPr lang="fr-FR" sz="1200" b="1" dirty="0"/>
              <a:t> </a:t>
            </a:r>
            <a:r>
              <a:rPr lang="fr-FR" sz="1200" b="1" dirty="0" err="1"/>
              <a:t>maliyetinden</a:t>
            </a:r>
            <a:r>
              <a:rPr lang="fr-FR" sz="1200" b="1" dirty="0"/>
              <a:t>) </a:t>
            </a:r>
            <a:r>
              <a:rPr lang="fr-FR" sz="1200" b="1" dirty="0" err="1"/>
              <a:t>yatırım</a:t>
            </a:r>
            <a:r>
              <a:rPr lang="fr-FR" sz="1200" b="1" dirty="0"/>
              <a:t> </a:t>
            </a:r>
            <a:r>
              <a:rPr lang="fr-FR" sz="1200" b="1" dirty="0" err="1"/>
              <a:t>yaparken</a:t>
            </a:r>
            <a:r>
              <a:rPr lang="fr-FR" sz="1200" b="1" dirty="0"/>
              <a:t>, %</a:t>
            </a:r>
            <a:r>
              <a:rPr lang="fr-FR" sz="1200" b="1" dirty="0" err="1"/>
              <a:t>43,59'luk</a:t>
            </a:r>
            <a:r>
              <a:rPr lang="fr-FR" sz="1200" b="1" dirty="0"/>
              <a:t> </a:t>
            </a:r>
            <a:r>
              <a:rPr lang="fr-FR" sz="1200" b="1" dirty="0" err="1"/>
              <a:t>bir</a:t>
            </a:r>
            <a:r>
              <a:rPr lang="fr-FR" sz="1200" b="1" dirty="0"/>
              <a:t> </a:t>
            </a:r>
            <a:r>
              <a:rPr lang="fr-FR" sz="1200" b="1" dirty="0" err="1"/>
              <a:t>iyileştirme</a:t>
            </a:r>
            <a:r>
              <a:rPr lang="fr-FR" sz="1200" b="1" dirty="0"/>
              <a:t> </a:t>
            </a:r>
            <a:r>
              <a:rPr lang="fr-FR" sz="1200" b="1" dirty="0" err="1"/>
              <a:t>için</a:t>
            </a:r>
            <a:r>
              <a:rPr lang="fr-FR" sz="1200" b="1" dirty="0"/>
              <a:t> %</a:t>
            </a:r>
            <a:r>
              <a:rPr lang="fr-FR" sz="1200" b="1" dirty="0" err="1"/>
              <a:t>56,16'dan</a:t>
            </a:r>
            <a:r>
              <a:rPr lang="fr-FR" sz="1200" b="1" dirty="0"/>
              <a:t> %</a:t>
            </a:r>
            <a:r>
              <a:rPr lang="fr-FR" sz="1200" b="1" dirty="0" err="1"/>
              <a:t>99,75'e</a:t>
            </a:r>
            <a:r>
              <a:rPr lang="fr-FR" sz="1200" b="1" dirty="0"/>
              <a:t> </a:t>
            </a:r>
            <a:r>
              <a:rPr lang="fr-FR" sz="1200" b="1" dirty="0" err="1"/>
              <a:t>Güvenlik</a:t>
            </a:r>
            <a:r>
              <a:rPr lang="fr-FR" sz="1200" b="1" dirty="0"/>
              <a:t> </a:t>
            </a:r>
            <a:r>
              <a:rPr lang="fr-FR" sz="1200" b="1" dirty="0" err="1"/>
              <a:t>Açığı</a:t>
            </a:r>
            <a:r>
              <a:rPr lang="fr-FR" sz="1200" b="1" dirty="0"/>
              <a:t> </a:t>
            </a:r>
            <a:r>
              <a:rPr lang="fr-FR" sz="1200" b="1" dirty="0" err="1"/>
              <a:t>V</a:t>
            </a:r>
            <a:r>
              <a:rPr lang="fr-FR" sz="1200" b="1" baseline="-25000" dirty="0" err="1"/>
              <a:t>6</a:t>
            </a:r>
            <a:r>
              <a:rPr lang="fr-FR" sz="1200" b="1" dirty="0" err="1"/>
              <a:t>'nın</a:t>
            </a:r>
            <a:r>
              <a:rPr lang="fr-FR" sz="1200" b="1" dirty="0"/>
              <a:t> SQL </a:t>
            </a:r>
          </a:p>
          <a:p>
            <a:pPr marL="0" indent="0" algn="just"/>
            <a:r>
              <a:rPr lang="fr-FR" sz="1200" b="1" dirty="0"/>
              <a:t>                                     </a:t>
            </a:r>
            <a:r>
              <a:rPr lang="fr-FR" sz="1200" b="1" dirty="0" err="1"/>
              <a:t>Enjeksiyonu</a:t>
            </a:r>
            <a:r>
              <a:rPr lang="fr-FR" sz="1200" b="1" dirty="0"/>
              <a:t> </a:t>
            </a:r>
            <a:r>
              <a:rPr lang="fr-FR" sz="1200" b="1" dirty="0" err="1"/>
              <a:t>T</a:t>
            </a:r>
            <a:r>
              <a:rPr lang="fr-FR" sz="1200" b="1" baseline="-25000" dirty="0" err="1"/>
              <a:t>6</a:t>
            </a:r>
            <a:r>
              <a:rPr lang="fr-FR" sz="1200" b="1" dirty="0" err="1"/>
              <a:t>'sı</a:t>
            </a:r>
            <a:r>
              <a:rPr lang="fr-FR" sz="1200" b="1" dirty="0"/>
              <a:t> </a:t>
            </a:r>
            <a:r>
              <a:rPr lang="fr-FR" sz="1200" b="1" dirty="0" err="1"/>
              <a:t>için</a:t>
            </a:r>
            <a:r>
              <a:rPr lang="fr-FR" sz="1200" b="1" dirty="0"/>
              <a:t> </a:t>
            </a:r>
            <a:r>
              <a:rPr lang="fr-FR" sz="1200" b="1" dirty="0" err="1"/>
              <a:t>V</a:t>
            </a:r>
            <a:r>
              <a:rPr lang="fr-FR" sz="1200" b="1" baseline="-25000" dirty="0" err="1"/>
              <a:t>6</a:t>
            </a:r>
            <a:r>
              <a:rPr lang="fr-FR" sz="1200" b="1" dirty="0" err="1"/>
              <a:t>T</a:t>
            </a:r>
            <a:r>
              <a:rPr lang="fr-FR" sz="1200" b="1" baseline="-25000" dirty="0" err="1"/>
              <a:t>1</a:t>
            </a:r>
            <a:r>
              <a:rPr lang="fr-FR" sz="1200" b="1" dirty="0"/>
              <a:t> </a:t>
            </a:r>
            <a:r>
              <a:rPr lang="fr-FR" sz="1200" b="1" dirty="0" err="1"/>
              <a:t>tehdidine</a:t>
            </a:r>
            <a:r>
              <a:rPr lang="fr-FR" sz="1200" b="1" dirty="0"/>
              <a:t> </a:t>
            </a:r>
            <a:r>
              <a:rPr lang="fr-FR" sz="1200" b="1" dirty="0" err="1"/>
              <a:t>dönük</a:t>
            </a:r>
            <a:r>
              <a:rPr lang="fr-FR" sz="1200" b="1" dirty="0"/>
              <a:t> CM </a:t>
            </a:r>
            <a:r>
              <a:rPr lang="fr-FR" sz="1200" b="1" dirty="0" err="1"/>
              <a:t>kapasitesini</a:t>
            </a:r>
            <a:r>
              <a:rPr lang="fr-FR" sz="1200" b="1" dirty="0"/>
              <a:t> </a:t>
            </a:r>
            <a:r>
              <a:rPr lang="fr-FR" sz="1200" b="1" dirty="0" err="1"/>
              <a:t>artırın</a:t>
            </a:r>
            <a:r>
              <a:rPr lang="fr-FR" sz="1200" b="1" dirty="0"/>
              <a:t>. </a:t>
            </a:r>
            <a:r>
              <a:rPr lang="fr-FR" sz="1200" b="1" dirty="0" err="1"/>
              <a:t>Sonuçlar</a:t>
            </a:r>
            <a:r>
              <a:rPr lang="fr-FR" sz="1200" b="1" dirty="0"/>
              <a:t>, </a:t>
            </a:r>
            <a:r>
              <a:rPr lang="fr-FR" sz="1200" b="1" dirty="0" err="1"/>
              <a:t>tüm</a:t>
            </a:r>
            <a:r>
              <a:rPr lang="fr-FR" sz="1200" b="1" dirty="0"/>
              <a:t> </a:t>
            </a:r>
            <a:r>
              <a:rPr lang="fr-FR" sz="1200" b="1" dirty="0" err="1"/>
              <a:t>Ulusal</a:t>
            </a:r>
            <a:r>
              <a:rPr lang="fr-FR" sz="1200" b="1" dirty="0"/>
              <a:t> </a:t>
            </a:r>
            <a:r>
              <a:rPr lang="fr-FR" sz="1200" b="1" dirty="0" err="1"/>
              <a:t>Güvenlik</a:t>
            </a:r>
            <a:r>
              <a:rPr lang="fr-FR" sz="1200" b="1" dirty="0"/>
              <a:t> </a:t>
            </a:r>
            <a:r>
              <a:rPr lang="fr-FR" sz="1200" b="1" dirty="0" err="1"/>
              <a:t>Açığı</a:t>
            </a:r>
            <a:r>
              <a:rPr lang="fr-FR" sz="1200" b="1" dirty="0"/>
              <a:t> </a:t>
            </a:r>
            <a:r>
              <a:rPr lang="fr-FR" sz="1200" b="1" dirty="0" err="1"/>
              <a:t>Veritabanı</a:t>
            </a:r>
            <a:r>
              <a:rPr lang="fr-FR" sz="1200" b="1" dirty="0"/>
              <a:t> </a:t>
            </a:r>
            <a:r>
              <a:rPr lang="fr-FR" sz="1200" b="1" dirty="0" err="1"/>
              <a:t>için</a:t>
            </a:r>
            <a:r>
              <a:rPr lang="fr-FR" sz="1200" b="1" dirty="0"/>
              <a:t> 1.000$ → 1 </a:t>
            </a:r>
            <a:r>
              <a:rPr lang="fr-FR" sz="1200" b="1" dirty="0" err="1"/>
              <a:t>Milyar</a:t>
            </a:r>
            <a:r>
              <a:rPr lang="fr-FR" sz="1200" b="1" dirty="0"/>
              <a:t> $  </a:t>
            </a:r>
            <a:r>
              <a:rPr lang="fr-FR" sz="1200" b="1" dirty="0" err="1"/>
              <a:t>toplam</a:t>
            </a:r>
            <a:r>
              <a:rPr lang="fr-FR" sz="1200" b="1" dirty="0"/>
              <a:t>                 </a:t>
            </a:r>
          </a:p>
          <a:p>
            <a:pPr marL="0" indent="0" algn="just"/>
            <a:r>
              <a:rPr lang="fr-FR" sz="1200" b="1" dirty="0"/>
              <a:t>                                      </a:t>
            </a:r>
            <a:r>
              <a:rPr lang="fr-FR" sz="1200" b="1" dirty="0" err="1"/>
              <a:t>varlık</a:t>
            </a:r>
            <a:r>
              <a:rPr lang="fr-FR" sz="1200" b="1" dirty="0"/>
              <a:t> </a:t>
            </a:r>
            <a:r>
              <a:rPr lang="fr-FR" sz="1200" b="1" dirty="0" err="1"/>
              <a:t>olması</a:t>
            </a:r>
            <a:r>
              <a:rPr lang="fr-FR" sz="1200" b="1" dirty="0"/>
              <a:t> </a:t>
            </a:r>
            <a:r>
              <a:rPr lang="fr-FR" sz="1200" b="1" dirty="0" err="1"/>
              <a:t>durumunda</a:t>
            </a:r>
            <a:r>
              <a:rPr lang="fr-FR" sz="1200" b="1" dirty="0"/>
              <a:t> 1 x 10</a:t>
            </a:r>
            <a:r>
              <a:rPr lang="fr-FR" sz="1200" b="1" baseline="30000" dirty="0"/>
              <a:t>6</a:t>
            </a:r>
            <a:r>
              <a:rPr lang="fr-FR" sz="1200" b="1" dirty="0"/>
              <a:t> kat </a:t>
            </a:r>
            <a:r>
              <a:rPr lang="fr-FR" sz="1200" b="1" dirty="0" err="1"/>
              <a:t>artmasıyla</a:t>
            </a:r>
            <a:r>
              <a:rPr lang="fr-FR" sz="1200" b="1" dirty="0"/>
              <a:t> </a:t>
            </a:r>
            <a:r>
              <a:rPr lang="fr-FR" sz="1200" b="1" dirty="0" err="1"/>
              <a:t>ölçeklenebilir</a:t>
            </a:r>
            <a:r>
              <a:rPr lang="fr-FR" b="1" dirty="0"/>
              <a:t>.</a:t>
            </a:r>
            <a:endParaRPr lang="en-US" dirty="0"/>
          </a:p>
          <a:p>
            <a:pPr marL="0" indent="0" algn="just"/>
            <a:endParaRPr lang="fr-FR" sz="1300" b="1" dirty="0">
              <a:latin typeface="Mongolian Baiti" panose="03000500000000000000" pitchFamily="66" charset="0"/>
              <a:cs typeface="Mongolian Baiti" panose="03000500000000000000" pitchFamily="66" charset="0"/>
            </a:endParaRPr>
          </a:p>
          <a:p>
            <a:pPr marL="0" indent="0" algn="just"/>
            <a:endParaRPr lang="fr-FR" sz="1300" b="1" dirty="0">
              <a:latin typeface="Mongolian Baiti" panose="03000500000000000000" pitchFamily="66" charset="0"/>
              <a:cs typeface="Mongolian Baiti" panose="03000500000000000000" pitchFamily="66" charset="0"/>
            </a:endParaRPr>
          </a:p>
          <a:p>
            <a:pPr marL="0" indent="0" algn="just"/>
            <a:endParaRPr lang="tr-TR" sz="13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2D687A9D-A1A1-2286-16E8-4DFDB75B69BB}"/>
              </a:ext>
            </a:extLst>
          </p:cNvPr>
          <p:cNvPicPr>
            <a:picLocks noChangeAspect="1"/>
          </p:cNvPicPr>
          <p:nvPr/>
        </p:nvPicPr>
        <p:blipFill>
          <a:blip r:embed="rId3"/>
          <a:srcRect l="-713" t="4017" r="5028" b="16311"/>
          <a:stretch>
            <a:fillRect/>
          </a:stretch>
        </p:blipFill>
        <p:spPr>
          <a:xfrm>
            <a:off x="-81482" y="2643612"/>
            <a:ext cx="10384325" cy="3722018"/>
          </a:xfrm>
          <a:prstGeom prst="rect">
            <a:avLst/>
          </a:prstGeom>
        </p:spPr>
      </p:pic>
    </p:spTree>
    <p:extLst>
      <p:ext uri="{BB962C8B-B14F-4D97-AF65-F5344CB8AC3E}">
        <p14:creationId xmlns:p14="http://schemas.microsoft.com/office/powerpoint/2010/main" val="30493092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F572048C-78E1-CB68-7A09-C9C8EE95D513}"/>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C4CF2ADC-8686-B15F-FAB0-CEB4BF347D78}"/>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(2</a:t>
            </a:r>
            <a:r>
              <a:rPr lang="tr-TR" sz="3200" dirty="0">
                <a:highlight>
                  <a:srgbClr val="FFFF00"/>
                </a:highlight>
              </a:rPr>
              <a:t>1</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5806C3CB-6C5C-7973-3248-A0211C6B94F4}"/>
              </a:ext>
            </a:extLst>
          </p:cNvPr>
          <p:cNvSpPr txBox="1">
            <a:spLocks noGrp="1"/>
          </p:cNvSpPr>
          <p:nvPr>
            <p:ph type="subTitle" idx="1"/>
          </p:nvPr>
        </p:nvSpPr>
        <p:spPr>
          <a:xfrm>
            <a:off x="480060" y="1080655"/>
            <a:ext cx="11296304" cy="577734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72F2196E-E7FE-47DF-43F3-DA6142AD8C23}"/>
              </a:ext>
            </a:extLst>
          </p:cNvPr>
          <p:cNvPicPr>
            <a:picLocks noChangeAspect="1"/>
          </p:cNvPicPr>
          <p:nvPr/>
        </p:nvPicPr>
        <p:blipFill>
          <a:blip r:embed="rId3"/>
          <a:srcRect b="8522"/>
          <a:stretch>
            <a:fillRect/>
          </a:stretch>
        </p:blipFill>
        <p:spPr>
          <a:xfrm>
            <a:off x="480060" y="1080655"/>
            <a:ext cx="11296304" cy="5446894"/>
          </a:xfrm>
          <a:prstGeom prst="rect">
            <a:avLst/>
          </a:prstGeom>
        </p:spPr>
      </p:pic>
    </p:spTree>
    <p:extLst>
      <p:ext uri="{BB962C8B-B14F-4D97-AF65-F5344CB8AC3E}">
        <p14:creationId xmlns:p14="http://schemas.microsoft.com/office/powerpoint/2010/main" val="8913062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FA0DA8C0-45F9-5979-936B-D08FD1A861BB}"/>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578F6C82-0210-9040-24F7-C2B08ABAE833}"/>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(2</a:t>
            </a:r>
            <a:r>
              <a:rPr lang="tr-TR" sz="3200" dirty="0">
                <a:highlight>
                  <a:srgbClr val="FFFF00"/>
                </a:highlight>
              </a:rPr>
              <a:t>1</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BD2E60D2-5535-0A9C-B7F2-78E0564ADE0D}"/>
              </a:ext>
            </a:extLst>
          </p:cNvPr>
          <p:cNvSpPr txBox="1">
            <a:spLocks noGrp="1"/>
          </p:cNvSpPr>
          <p:nvPr>
            <p:ph type="subTitle" idx="1"/>
          </p:nvPr>
        </p:nvSpPr>
        <p:spPr>
          <a:xfrm>
            <a:off x="480060" y="1080655"/>
            <a:ext cx="11296304" cy="5777345"/>
          </a:xfrm>
          <a:prstGeom prst="rect">
            <a:avLst/>
          </a:prstGeom>
        </p:spPr>
        <p:txBody>
          <a:bodyPr spcFirstLastPara="1" wrap="square" lIns="121900" tIns="121900" rIns="121900" bIns="121900" anchor="t" anchorCtr="0">
            <a:noAutofit/>
          </a:bodyPr>
          <a:lstStyle/>
          <a:p>
            <a:pPr marL="0" indent="0" algn="just"/>
            <a:r>
              <a:rPr lang="fr-FR" sz="1200" b="1" dirty="0"/>
              <a:t>Çizelge </a:t>
            </a:r>
            <a:r>
              <a:rPr lang="fr-FR" sz="1200" b="1" dirty="0" err="1"/>
              <a:t>A12</a:t>
            </a:r>
            <a:r>
              <a:rPr lang="fr-FR" sz="1200" b="1" dirty="0"/>
              <a:t>. Denklem (49) </a:t>
            </a:r>
            <a:r>
              <a:rPr lang="fr-FR" sz="1200" b="1" dirty="0" err="1"/>
              <a:t>gereği</a:t>
            </a:r>
            <a:r>
              <a:rPr lang="fr-FR" sz="1200" b="1" dirty="0"/>
              <a:t>, </a:t>
            </a:r>
            <a:r>
              <a:rPr lang="fr-FR" sz="1200" b="1" dirty="0" err="1"/>
              <a:t>A5</a:t>
            </a:r>
            <a:r>
              <a:rPr lang="fr-FR" sz="1200" b="1" dirty="0"/>
              <a:t> </a:t>
            </a:r>
            <a:r>
              <a:rPr lang="fr-FR" sz="1200" b="1" dirty="0" err="1"/>
              <a:t>ve</a:t>
            </a:r>
            <a:r>
              <a:rPr lang="fr-FR" sz="1200" b="1" dirty="0"/>
              <a:t> </a:t>
            </a:r>
            <a:r>
              <a:rPr lang="fr-FR" sz="1200" b="1" dirty="0" err="1"/>
              <a:t>A7</a:t>
            </a:r>
            <a:r>
              <a:rPr lang="fr-FR" sz="1200" b="1" dirty="0"/>
              <a:t> </a:t>
            </a:r>
            <a:r>
              <a:rPr lang="fr-FR" sz="1200" b="1" dirty="0" err="1"/>
              <a:t>çizelgelerinden</a:t>
            </a:r>
            <a:r>
              <a:rPr lang="fr-FR" sz="1200" b="1" dirty="0"/>
              <a:t> </a:t>
            </a:r>
            <a:r>
              <a:rPr lang="fr-FR" sz="1200" b="1" dirty="0" err="1"/>
              <a:t>birleşmiş</a:t>
            </a:r>
            <a:r>
              <a:rPr lang="fr-FR" sz="1200" b="1" dirty="0"/>
              <a:t> </a:t>
            </a:r>
            <a:r>
              <a:rPr lang="fr-FR" sz="1200" b="1" dirty="0" err="1"/>
              <a:t>tehdit</a:t>
            </a:r>
            <a:r>
              <a:rPr lang="fr-FR" sz="1200" b="1" dirty="0"/>
              <a:t> </a:t>
            </a:r>
            <a:r>
              <a:rPr lang="fr-FR" sz="1200" b="1" dirty="0" err="1"/>
              <a:t>verilerinin</a:t>
            </a:r>
            <a:r>
              <a:rPr lang="fr-FR" sz="1200" b="1" dirty="0"/>
              <a:t> SM </a:t>
            </a:r>
            <a:r>
              <a:rPr lang="fr-FR" sz="1200" b="1" dirty="0" err="1"/>
              <a:t>risk</a:t>
            </a:r>
            <a:r>
              <a:rPr lang="fr-FR" sz="1200" b="1" dirty="0"/>
              <a:t> </a:t>
            </a:r>
            <a:r>
              <a:rPr lang="fr-FR" sz="1200" b="1" dirty="0" err="1"/>
              <a:t>yönetiminde</a:t>
            </a:r>
            <a:r>
              <a:rPr lang="fr-FR" sz="1200" b="1" dirty="0"/>
              <a:t> </a:t>
            </a:r>
            <a:r>
              <a:rPr lang="fr-FR" sz="1200" b="1" dirty="0" err="1"/>
              <a:t>OTRR</a:t>
            </a:r>
            <a:r>
              <a:rPr lang="fr-FR" sz="1200" b="1" dirty="0"/>
              <a:t> (Optimal TRR) = 0,2 </a:t>
            </a:r>
            <a:r>
              <a:rPr lang="fr-FR" sz="1200" b="1" dirty="0" err="1"/>
              <a:t>için</a:t>
            </a:r>
            <a:r>
              <a:rPr lang="fr-FR" sz="1200" b="1" dirty="0"/>
              <a:t> </a:t>
            </a:r>
            <a:r>
              <a:rPr lang="fr-FR" sz="1200" b="1" dirty="0" err="1"/>
              <a:t>Küm</a:t>
            </a:r>
            <a:r>
              <a:rPr lang="fr-FR" sz="1200" b="1" dirty="0"/>
              <a:t> ∆% = 181%.</a:t>
            </a:r>
            <a:endParaRPr lang="en-US" sz="1200" dirty="0"/>
          </a:p>
          <a:p>
            <a:pPr marL="0" indent="0" algn="just"/>
            <a:endParaRPr lang="tr-TR" sz="22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A3210D10-B3F4-9396-2DA9-CB92B37A77EC}"/>
              </a:ext>
            </a:extLst>
          </p:cNvPr>
          <p:cNvPicPr>
            <a:picLocks noChangeAspect="1"/>
          </p:cNvPicPr>
          <p:nvPr/>
        </p:nvPicPr>
        <p:blipFill>
          <a:blip r:embed="rId3"/>
          <a:srcRect l="-571" t="4801" r="571" b="8523"/>
          <a:stretch>
            <a:fillRect/>
          </a:stretch>
        </p:blipFill>
        <p:spPr>
          <a:xfrm>
            <a:off x="415636" y="1503947"/>
            <a:ext cx="11296304" cy="4978333"/>
          </a:xfrm>
          <a:prstGeom prst="rect">
            <a:avLst/>
          </a:prstGeom>
        </p:spPr>
      </p:pic>
    </p:spTree>
    <p:extLst>
      <p:ext uri="{BB962C8B-B14F-4D97-AF65-F5344CB8AC3E}">
        <p14:creationId xmlns:p14="http://schemas.microsoft.com/office/powerpoint/2010/main" val="31747519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978CA1A-B17F-3C66-7700-538B81D0D355}"/>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BC4A2F79-8752-E445-9E42-4EF861D11ECD}"/>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(2</a:t>
            </a:r>
            <a:r>
              <a:rPr lang="tr-TR" sz="3200" dirty="0">
                <a:highlight>
                  <a:srgbClr val="FFFF00"/>
                </a:highlight>
              </a:rPr>
              <a:t>2</a:t>
            </a:r>
            <a:r>
              <a:rPr lang="en-US" sz="3200" dirty="0">
                <a:highlight>
                  <a:srgbClr val="FFFF00"/>
                </a:highlight>
              </a:rPr>
              <a:t>)</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D46ABC9F-B1F8-2ACE-40CF-01D73798BCAC}"/>
              </a:ext>
            </a:extLst>
          </p:cNvPr>
          <p:cNvSpPr txBox="1">
            <a:spLocks noGrp="1"/>
          </p:cNvSpPr>
          <p:nvPr>
            <p:ph type="subTitle" idx="1"/>
          </p:nvPr>
        </p:nvSpPr>
        <p:spPr>
          <a:xfrm>
            <a:off x="480060" y="1080655"/>
            <a:ext cx="11296304" cy="577734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D5A5C162-F48A-C986-425C-2776B917F77B}"/>
              </a:ext>
            </a:extLst>
          </p:cNvPr>
          <p:cNvPicPr>
            <a:picLocks noChangeAspect="1"/>
          </p:cNvPicPr>
          <p:nvPr/>
        </p:nvPicPr>
        <p:blipFill>
          <a:blip r:embed="rId3"/>
          <a:stretch>
            <a:fillRect/>
          </a:stretch>
        </p:blipFill>
        <p:spPr>
          <a:xfrm>
            <a:off x="415636" y="1080655"/>
            <a:ext cx="11360728" cy="5777345"/>
          </a:xfrm>
          <a:prstGeom prst="rect">
            <a:avLst/>
          </a:prstGeom>
        </p:spPr>
      </p:pic>
    </p:spTree>
    <p:extLst>
      <p:ext uri="{BB962C8B-B14F-4D97-AF65-F5344CB8AC3E}">
        <p14:creationId xmlns:p14="http://schemas.microsoft.com/office/powerpoint/2010/main" val="19812298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B46CAE45-21C9-2AB0-FB2B-76160E2AB0A9}"/>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A871D753-C41C-FE45-958A-27D9F710BA7F}"/>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(22)</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E3CDBEFF-D00C-AE2D-E995-7C6B1D610FB6}"/>
              </a:ext>
            </a:extLst>
          </p:cNvPr>
          <p:cNvSpPr txBox="1">
            <a:spLocks noGrp="1"/>
          </p:cNvSpPr>
          <p:nvPr>
            <p:ph type="subTitle" idx="1"/>
          </p:nvPr>
        </p:nvSpPr>
        <p:spPr>
          <a:xfrm>
            <a:off x="480060" y="995881"/>
            <a:ext cx="11296304" cy="5862119"/>
          </a:xfrm>
          <a:prstGeom prst="rect">
            <a:avLst/>
          </a:prstGeom>
        </p:spPr>
        <p:txBody>
          <a:bodyPr spcFirstLastPara="1" wrap="square" lIns="121900" tIns="121900" rIns="121900" bIns="121900" anchor="t" anchorCtr="0">
            <a:noAutofit/>
          </a:bodyPr>
          <a:lstStyle/>
          <a:p>
            <a:r>
              <a:rPr lang="fr-FR" sz="1200" b="1" dirty="0"/>
              <a:t>Çizelge </a:t>
            </a:r>
            <a:r>
              <a:rPr lang="fr-FR" sz="1200" b="1" dirty="0" err="1"/>
              <a:t>A13</a:t>
            </a:r>
            <a:r>
              <a:rPr lang="fr-FR" sz="1200" b="1" dirty="0"/>
              <a:t>.  Denklem (50) </a:t>
            </a:r>
            <a:r>
              <a:rPr lang="fr-FR" sz="1200" b="1" dirty="0" err="1"/>
              <a:t>gereği</a:t>
            </a:r>
            <a:r>
              <a:rPr lang="fr-FR" sz="1200" b="1" dirty="0"/>
              <a:t> </a:t>
            </a:r>
            <a:r>
              <a:rPr lang="fr-FR" sz="1200" b="1" dirty="0" err="1"/>
              <a:t>A5</a:t>
            </a:r>
            <a:r>
              <a:rPr lang="fr-FR" sz="1200" b="1" dirty="0"/>
              <a:t> </a:t>
            </a:r>
            <a:r>
              <a:rPr lang="fr-FR" sz="1200" b="1" dirty="0" err="1"/>
              <a:t>ve</a:t>
            </a:r>
            <a:r>
              <a:rPr lang="fr-FR" sz="1200" b="1" dirty="0"/>
              <a:t> </a:t>
            </a:r>
            <a:r>
              <a:rPr lang="fr-FR" sz="1200" b="1" dirty="0" err="1"/>
              <a:t>A7</a:t>
            </a:r>
            <a:r>
              <a:rPr lang="fr-FR" sz="1200" b="1" dirty="0"/>
              <a:t> </a:t>
            </a:r>
            <a:r>
              <a:rPr lang="fr-FR" sz="1200" b="1" dirty="0" err="1"/>
              <a:t>çizelgelerinden</a:t>
            </a:r>
            <a:r>
              <a:rPr lang="fr-FR" sz="1200" b="1" dirty="0"/>
              <a:t> </a:t>
            </a:r>
            <a:r>
              <a:rPr lang="fr-FR" sz="1200" b="1" dirty="0" err="1"/>
              <a:t>birleşmiş</a:t>
            </a:r>
            <a:r>
              <a:rPr lang="fr-FR" sz="1200" b="1" dirty="0"/>
              <a:t> </a:t>
            </a:r>
            <a:r>
              <a:rPr lang="fr-FR" sz="1200" b="1" dirty="0" err="1"/>
              <a:t>tehdit</a:t>
            </a:r>
            <a:r>
              <a:rPr lang="fr-FR" sz="1200" b="1" dirty="0"/>
              <a:t> </a:t>
            </a:r>
            <a:r>
              <a:rPr lang="fr-FR" sz="1200" b="1" dirty="0" err="1"/>
              <a:t>verilerinin</a:t>
            </a:r>
            <a:r>
              <a:rPr lang="fr-FR" sz="1200" b="1" dirty="0"/>
              <a:t> SM </a:t>
            </a:r>
            <a:r>
              <a:rPr lang="fr-FR" sz="1200" b="1" dirty="0" err="1"/>
              <a:t>risk</a:t>
            </a:r>
            <a:r>
              <a:rPr lang="fr-FR" sz="1200" b="1" dirty="0"/>
              <a:t> </a:t>
            </a:r>
            <a:r>
              <a:rPr lang="fr-FR" sz="1200" b="1" dirty="0" err="1"/>
              <a:t>yönetiminde</a:t>
            </a:r>
            <a:r>
              <a:rPr lang="fr-FR" sz="1200" b="1" dirty="0"/>
              <a:t> </a:t>
            </a:r>
            <a:r>
              <a:rPr lang="fr-FR" sz="1200" b="1" dirty="0" err="1"/>
              <a:t>OTRR</a:t>
            </a:r>
            <a:r>
              <a:rPr lang="fr-FR" sz="1200" b="1" dirty="0"/>
              <a:t> (Optimal TRR) = 0,3 </a:t>
            </a:r>
            <a:r>
              <a:rPr lang="fr-FR" sz="1200" b="1" dirty="0" err="1"/>
              <a:t>için</a:t>
            </a:r>
            <a:r>
              <a:rPr lang="fr-FR" sz="1200" b="1" dirty="0"/>
              <a:t> </a:t>
            </a:r>
            <a:r>
              <a:rPr lang="fr-FR" sz="1200" b="1" dirty="0" err="1"/>
              <a:t>Küm</a:t>
            </a:r>
            <a:r>
              <a:rPr lang="fr-FR" sz="1200" b="1" dirty="0"/>
              <a:t> ∆% = 126%.</a:t>
            </a:r>
            <a:endParaRPr lang="en-US" sz="1200" dirty="0"/>
          </a:p>
        </p:txBody>
      </p:sp>
      <p:pic>
        <p:nvPicPr>
          <p:cNvPr id="4" name="Picture 3">
            <a:extLst>
              <a:ext uri="{FF2B5EF4-FFF2-40B4-BE49-F238E27FC236}">
                <a16:creationId xmlns:a16="http://schemas.microsoft.com/office/drawing/2014/main" id="{4457145F-6C98-EA5D-9B1A-984DB5001197}"/>
              </a:ext>
            </a:extLst>
          </p:cNvPr>
          <p:cNvPicPr>
            <a:picLocks noChangeAspect="1"/>
          </p:cNvPicPr>
          <p:nvPr/>
        </p:nvPicPr>
        <p:blipFill>
          <a:blip r:embed="rId3"/>
          <a:srcRect l="567" t="7327"/>
          <a:stretch>
            <a:fillRect/>
          </a:stretch>
        </p:blipFill>
        <p:spPr>
          <a:xfrm>
            <a:off x="561314" y="1439501"/>
            <a:ext cx="11086201" cy="5418499"/>
          </a:xfrm>
          <a:prstGeom prst="rect">
            <a:avLst/>
          </a:prstGeom>
        </p:spPr>
      </p:pic>
    </p:spTree>
    <p:extLst>
      <p:ext uri="{BB962C8B-B14F-4D97-AF65-F5344CB8AC3E}">
        <p14:creationId xmlns:p14="http://schemas.microsoft.com/office/powerpoint/2010/main" val="99980132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040EC55B-3DF0-6BFE-6ADC-980B040EAB6D}"/>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F6820592-B483-19F0-68F8-FFCA13177720}"/>
              </a:ext>
            </a:extLst>
          </p:cNvPr>
          <p:cNvSpPr txBox="1">
            <a:spLocks noGrp="1"/>
          </p:cNvSpPr>
          <p:nvPr>
            <p:ph type="title"/>
          </p:nvPr>
        </p:nvSpPr>
        <p:spPr>
          <a:xfrm>
            <a:off x="480060" y="146958"/>
            <a:ext cx="10899140" cy="636814"/>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(23)</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421E2611-8C4E-75BE-E85B-5EB8E9454B73}"/>
              </a:ext>
            </a:extLst>
          </p:cNvPr>
          <p:cNvSpPr txBox="1">
            <a:spLocks noGrp="1"/>
          </p:cNvSpPr>
          <p:nvPr>
            <p:ph type="subTitle" idx="1"/>
          </p:nvPr>
        </p:nvSpPr>
        <p:spPr>
          <a:xfrm>
            <a:off x="480060" y="783773"/>
            <a:ext cx="11296304" cy="6074228"/>
          </a:xfrm>
          <a:prstGeom prst="rect">
            <a:avLst/>
          </a:prstGeom>
        </p:spPr>
        <p:txBody>
          <a:bodyPr spcFirstLastPara="1" wrap="square" lIns="121900" tIns="121900" rIns="121900" bIns="121900" anchor="t" anchorCtr="0">
            <a:noAutofit/>
          </a:bodyPr>
          <a:lstStyle/>
          <a:p>
            <a:pPr algn="just" hangingPunct="0"/>
            <a:r>
              <a:rPr lang="en-US" sz="1600" dirty="0"/>
              <a:t>Table </a:t>
            </a:r>
            <a:r>
              <a:rPr lang="en-US" sz="1600" dirty="0" err="1"/>
              <a:t>A12</a:t>
            </a:r>
            <a:r>
              <a:rPr lang="en-US" sz="1600" dirty="0"/>
              <a:t>  has displayed the SM Risk Management of Merged Threat Data from Table </a:t>
            </a:r>
            <a:r>
              <a:rPr lang="en-US" sz="1600" dirty="0" err="1"/>
              <a:t>A5</a:t>
            </a:r>
            <a:r>
              <a:rPr lang="en-US" sz="1600" dirty="0"/>
              <a:t> where the constraint of Eq. (49) → </a:t>
            </a:r>
            <a:r>
              <a:rPr lang="en-US" sz="1600" dirty="0" err="1"/>
              <a:t>OTRR</a:t>
            </a:r>
            <a:r>
              <a:rPr lang="en-US" sz="1600" dirty="0"/>
              <a:t> (Optimized TRR) ≈ 0.2 yielding (Cum. ∆ %) ≈ 181%. </a:t>
            </a:r>
          </a:p>
          <a:p>
            <a:pPr algn="just" hangingPunct="0"/>
            <a:r>
              <a:rPr lang="en-US" sz="1600" dirty="0"/>
              <a:t>Table </a:t>
            </a:r>
            <a:r>
              <a:rPr lang="en-US" sz="1600" dirty="0" err="1"/>
              <a:t>A13</a:t>
            </a:r>
            <a:r>
              <a:rPr lang="en-US" sz="1600" dirty="0"/>
              <a:t> served the same purpose for the constraint of Eq. (50) → </a:t>
            </a:r>
            <a:r>
              <a:rPr lang="en-US" sz="1600" dirty="0" err="1"/>
              <a:t>OTRR</a:t>
            </a:r>
            <a:r>
              <a:rPr lang="en-US" sz="1600" dirty="0"/>
              <a:t> (Optimized TRR) ≈ 0.3 yielding (Cum. ∆ %) ≈ 126%. Both of these Cum. ∆ % results of APPENDIX A of the Security Meter algorithm are less than those accumulated by an alternate EXCEL (XL) Solver with somewhat different LP-feasible solutions in Appendix B.</a:t>
            </a:r>
          </a:p>
          <a:p>
            <a:pPr algn="just" hangingPunct="0"/>
            <a:r>
              <a:rPr lang="en-US" sz="1600" dirty="0"/>
              <a:t>The following comprehensive and all-inclusive Table </a:t>
            </a:r>
            <a:r>
              <a:rPr lang="en-US" sz="1600" dirty="0" err="1"/>
              <a:t>A14</a:t>
            </a:r>
            <a:r>
              <a:rPr lang="en-US" sz="1600" dirty="0"/>
              <a:t> tabulates and computationally verifies the content of this subsection for a follow-up from Appendix A’s input and output Tables </a:t>
            </a:r>
            <a:r>
              <a:rPr lang="en-US" sz="1600" dirty="0" err="1"/>
              <a:t>A4</a:t>
            </a:r>
            <a:r>
              <a:rPr lang="en-US" sz="1600" dirty="0"/>
              <a:t>–</a:t>
            </a:r>
            <a:r>
              <a:rPr lang="en-US" sz="1600" dirty="0" err="1"/>
              <a:t>A13</a:t>
            </a:r>
            <a:r>
              <a:rPr lang="en-US" sz="1600" dirty="0"/>
              <a:t> and Figs </a:t>
            </a:r>
            <a:r>
              <a:rPr lang="en-US" sz="1600" dirty="0" err="1"/>
              <a:t>A4</a:t>
            </a:r>
            <a:r>
              <a:rPr lang="en-US" sz="1600" dirty="0"/>
              <a:t>–</a:t>
            </a:r>
            <a:r>
              <a:rPr lang="en-US" sz="1600" dirty="0" err="1"/>
              <a:t>A14</a:t>
            </a:r>
            <a:r>
              <a:rPr lang="en-US" sz="1600" dirty="0"/>
              <a:t>. This constitutes the </a:t>
            </a:r>
            <a:r>
              <a:rPr lang="en-US" sz="1600" dirty="0" err="1"/>
              <a:t>NVD’s</a:t>
            </a:r>
            <a:r>
              <a:rPr lang="en-US" sz="1600" dirty="0"/>
              <a:t> example 2 of initial Table </a:t>
            </a:r>
            <a:r>
              <a:rPr lang="en-US" sz="1600" dirty="0" err="1"/>
              <a:t>A4</a:t>
            </a:r>
            <a:r>
              <a:rPr lang="en-US" sz="1600" dirty="0"/>
              <a:t> which got merged to Table </a:t>
            </a:r>
            <a:r>
              <a:rPr lang="en-US" sz="1600" dirty="0" err="1"/>
              <a:t>A5</a:t>
            </a:r>
            <a:r>
              <a:rPr lang="en-US" sz="1600" dirty="0"/>
              <a:t>, was summarized in Tables </a:t>
            </a:r>
            <a:r>
              <a:rPr lang="en-US" sz="1600" dirty="0" err="1"/>
              <a:t>A12</a:t>
            </a:r>
            <a:r>
              <a:rPr lang="en-US" sz="1600" dirty="0"/>
              <a:t> and </a:t>
            </a:r>
            <a:r>
              <a:rPr lang="en-US" sz="1600" dirty="0" err="1"/>
              <a:t>A13</a:t>
            </a:r>
            <a:r>
              <a:rPr lang="en-US" sz="1600" dirty="0"/>
              <a:t>, and culminated in Table </a:t>
            </a:r>
            <a:r>
              <a:rPr lang="en-US" sz="1600" dirty="0" err="1"/>
              <a:t>A14</a:t>
            </a:r>
            <a:r>
              <a:rPr lang="en-US" sz="1600" dirty="0"/>
              <a:t> spreadsheet for an overall recap.</a:t>
            </a:r>
          </a:p>
          <a:p>
            <a:pPr marL="0" indent="0" algn="just"/>
            <a:endParaRPr lang="tr-TR" sz="2200" dirty="0">
              <a:latin typeface="Mongolian Baiti" panose="03000500000000000000" pitchFamily="66" charset="0"/>
              <a:cs typeface="Mongolian Baiti" panose="03000500000000000000" pitchFamily="66" charset="0"/>
            </a:endParaRPr>
          </a:p>
        </p:txBody>
      </p:sp>
      <p:pic>
        <p:nvPicPr>
          <p:cNvPr id="11" name="Picture 10">
            <a:extLst>
              <a:ext uri="{FF2B5EF4-FFF2-40B4-BE49-F238E27FC236}">
                <a16:creationId xmlns:a16="http://schemas.microsoft.com/office/drawing/2014/main" id="{9157FFAA-B9F5-FB34-7482-8DEA31FBE96C}"/>
              </a:ext>
            </a:extLst>
          </p:cNvPr>
          <p:cNvPicPr>
            <a:picLocks noChangeAspect="1"/>
          </p:cNvPicPr>
          <p:nvPr/>
        </p:nvPicPr>
        <p:blipFill>
          <a:blip r:embed="rId3"/>
          <a:stretch>
            <a:fillRect/>
          </a:stretch>
        </p:blipFill>
        <p:spPr>
          <a:xfrm>
            <a:off x="480060" y="3150605"/>
            <a:ext cx="11231879" cy="3215025"/>
          </a:xfrm>
          <a:prstGeom prst="rect">
            <a:avLst/>
          </a:prstGeom>
        </p:spPr>
      </p:pic>
    </p:spTree>
    <p:extLst>
      <p:ext uri="{BB962C8B-B14F-4D97-AF65-F5344CB8AC3E}">
        <p14:creationId xmlns:p14="http://schemas.microsoft.com/office/powerpoint/2010/main" val="140706593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7DE546EE-8806-657B-3105-AC8F9140F574}"/>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9BC202DB-5728-E1C7-497C-91ADC1D2E358}"/>
              </a:ext>
            </a:extLst>
          </p:cNvPr>
          <p:cNvSpPr txBox="1">
            <a:spLocks noGrp="1"/>
          </p:cNvSpPr>
          <p:nvPr>
            <p:ph type="title"/>
          </p:nvPr>
        </p:nvSpPr>
        <p:spPr>
          <a:xfrm>
            <a:off x="480060" y="492370"/>
            <a:ext cx="10899140" cy="588285"/>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(23)</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168AA3C0-B162-2F1B-4D3E-238F1A009F42}"/>
              </a:ext>
            </a:extLst>
          </p:cNvPr>
          <p:cNvSpPr txBox="1">
            <a:spLocks noGrp="1"/>
          </p:cNvSpPr>
          <p:nvPr>
            <p:ph type="subTitle" idx="1"/>
          </p:nvPr>
        </p:nvSpPr>
        <p:spPr>
          <a:xfrm>
            <a:off x="512272" y="886968"/>
            <a:ext cx="11296304" cy="5980085"/>
          </a:xfrm>
          <a:prstGeom prst="rect">
            <a:avLst/>
          </a:prstGeom>
        </p:spPr>
        <p:txBody>
          <a:bodyPr spcFirstLastPara="1" wrap="square" lIns="121900" tIns="121900" rIns="121900" bIns="121900" anchor="t" anchorCtr="0">
            <a:noAutofit/>
          </a:bodyPr>
          <a:lstStyle/>
          <a:p>
            <a:pPr algn="just" hangingPunct="0"/>
            <a:r>
              <a:rPr lang="en-US" sz="1800" dirty="0"/>
              <a:t>Tablo </a:t>
            </a:r>
            <a:r>
              <a:rPr lang="en-US" sz="1800" dirty="0" err="1"/>
              <a:t>A12</a:t>
            </a:r>
            <a:r>
              <a:rPr lang="en-US" sz="1800" dirty="0"/>
              <a:t>, Tablo </a:t>
            </a:r>
            <a:r>
              <a:rPr lang="en-US" sz="1800" dirty="0" err="1"/>
              <a:t>A5'ten</a:t>
            </a:r>
            <a:r>
              <a:rPr lang="en-US" sz="1800" dirty="0"/>
              <a:t> </a:t>
            </a:r>
            <a:r>
              <a:rPr lang="en-US" sz="1800" dirty="0" err="1"/>
              <a:t>birleştirilmiş</a:t>
            </a:r>
            <a:r>
              <a:rPr lang="en-US" sz="1800" dirty="0"/>
              <a:t> </a:t>
            </a:r>
            <a:r>
              <a:rPr lang="en-US" sz="1800" dirty="0" err="1"/>
              <a:t>tehdit</a:t>
            </a:r>
            <a:r>
              <a:rPr lang="en-US" sz="1800" dirty="0"/>
              <a:t> </a:t>
            </a:r>
            <a:r>
              <a:rPr lang="en-US" sz="1800" dirty="0" err="1"/>
              <a:t>verilerinin</a:t>
            </a:r>
            <a:r>
              <a:rPr lang="en-US" sz="1800" dirty="0"/>
              <a:t> SM risk </a:t>
            </a:r>
            <a:r>
              <a:rPr lang="en-US" sz="1800" dirty="0" err="1"/>
              <a:t>yönetimini</a:t>
            </a:r>
            <a:r>
              <a:rPr lang="en-US" sz="1800" dirty="0"/>
              <a:t> </a:t>
            </a:r>
            <a:r>
              <a:rPr lang="en-US" sz="1800" dirty="0" err="1"/>
              <a:t>göstermiştir</a:t>
            </a:r>
            <a:r>
              <a:rPr lang="en-US" sz="1800" dirty="0"/>
              <a:t>; </a:t>
            </a:r>
            <a:r>
              <a:rPr lang="en-US" sz="1800" dirty="0" err="1"/>
              <a:t>burada</a:t>
            </a:r>
            <a:r>
              <a:rPr lang="en-US" sz="1800" dirty="0"/>
              <a:t> Denklem (49) </a:t>
            </a:r>
            <a:r>
              <a:rPr lang="en-US" sz="1800" dirty="0" err="1"/>
              <a:t>kısıtı</a:t>
            </a:r>
            <a:r>
              <a:rPr lang="en-US" sz="1800" dirty="0"/>
              <a:t> → </a:t>
            </a:r>
            <a:r>
              <a:rPr lang="en-US" sz="1800" dirty="0" err="1"/>
              <a:t>OTRR</a:t>
            </a:r>
            <a:r>
              <a:rPr lang="en-US" sz="1800" dirty="0"/>
              <a:t> (Optimize </a:t>
            </a:r>
            <a:r>
              <a:rPr lang="en-US" sz="1800" dirty="0" err="1"/>
              <a:t>Edilmiş</a:t>
            </a:r>
            <a:r>
              <a:rPr lang="en-US" sz="1800" dirty="0"/>
              <a:t> TRR) ≈ 0.2 </a:t>
            </a:r>
            <a:r>
              <a:rPr lang="en-US" sz="1800" dirty="0" err="1"/>
              <a:t>olup</a:t>
            </a:r>
            <a:r>
              <a:rPr lang="en-US" sz="1800" dirty="0"/>
              <a:t> (</a:t>
            </a:r>
            <a:r>
              <a:rPr lang="tr-TR" sz="1800" dirty="0"/>
              <a:t>Cum.</a:t>
            </a:r>
            <a:r>
              <a:rPr lang="en-US" sz="1800" dirty="0"/>
              <a:t> ∆ %) ≈ 181% </a:t>
            </a:r>
            <a:r>
              <a:rPr lang="en-US" sz="1800" dirty="0" err="1"/>
              <a:t>elde</a:t>
            </a:r>
            <a:r>
              <a:rPr lang="en-US" sz="1800" dirty="0"/>
              <a:t> </a:t>
            </a:r>
            <a:r>
              <a:rPr lang="en-US" sz="1800" dirty="0" err="1"/>
              <a:t>edilmiştir</a:t>
            </a:r>
            <a:r>
              <a:rPr lang="en-US" sz="1800" dirty="0"/>
              <a:t>. </a:t>
            </a:r>
          </a:p>
          <a:p>
            <a:pPr algn="just" hangingPunct="0"/>
            <a:endParaRPr lang="en-US" sz="1800" dirty="0"/>
          </a:p>
          <a:p>
            <a:pPr algn="just" hangingPunct="0"/>
            <a:r>
              <a:rPr lang="en-US" sz="1800" dirty="0"/>
              <a:t>Tablo </a:t>
            </a:r>
            <a:r>
              <a:rPr lang="en-US" sz="1800" dirty="0" err="1"/>
              <a:t>A13</a:t>
            </a:r>
            <a:r>
              <a:rPr lang="en-US" sz="1800" dirty="0"/>
              <a:t>, Denklem (50) </a:t>
            </a:r>
            <a:r>
              <a:rPr lang="en-US" sz="1800" dirty="0" err="1"/>
              <a:t>kısıtı</a:t>
            </a:r>
            <a:r>
              <a:rPr lang="en-US" sz="1800" dirty="0"/>
              <a:t> için aynı </a:t>
            </a:r>
            <a:r>
              <a:rPr lang="en-US" sz="1800" dirty="0" err="1"/>
              <a:t>amaca</a:t>
            </a:r>
            <a:r>
              <a:rPr lang="en-US" sz="1800" dirty="0"/>
              <a:t> </a:t>
            </a:r>
            <a:r>
              <a:rPr lang="en-US" sz="1800" dirty="0" err="1"/>
              <a:t>hizmet</a:t>
            </a:r>
            <a:r>
              <a:rPr lang="en-US" sz="1800" dirty="0"/>
              <a:t> </a:t>
            </a:r>
            <a:r>
              <a:rPr lang="tr-TR" sz="1800" dirty="0"/>
              <a:t>etmiştir</a:t>
            </a:r>
            <a:r>
              <a:rPr lang="en-US" sz="1800" dirty="0"/>
              <a:t>;</a:t>
            </a:r>
            <a:r>
              <a:rPr lang="tr-TR" sz="1800" dirty="0"/>
              <a:t>. Boylece </a:t>
            </a:r>
            <a:r>
              <a:rPr lang="en-US" sz="1800" dirty="0"/>
              <a:t>→ </a:t>
            </a:r>
            <a:r>
              <a:rPr lang="en-US" sz="1800" dirty="0" err="1"/>
              <a:t>OTRR</a:t>
            </a:r>
            <a:r>
              <a:rPr lang="en-US" sz="1800" dirty="0"/>
              <a:t> (Optimize </a:t>
            </a:r>
            <a:r>
              <a:rPr lang="en-US" sz="1800" dirty="0" err="1"/>
              <a:t>Edilmiş</a:t>
            </a:r>
            <a:r>
              <a:rPr lang="en-US" sz="1800" dirty="0"/>
              <a:t> TRR) ≈ 0.3 </a:t>
            </a:r>
            <a:r>
              <a:rPr lang="en-US" sz="1800" dirty="0" err="1"/>
              <a:t>olup</a:t>
            </a:r>
            <a:r>
              <a:rPr lang="en-US" sz="1800" dirty="0"/>
              <a:t> (</a:t>
            </a:r>
            <a:r>
              <a:rPr lang="tr-TR" sz="1800" dirty="0"/>
              <a:t>Cum. </a:t>
            </a:r>
            <a:r>
              <a:rPr lang="en-US" sz="1800" dirty="0"/>
              <a:t>∆ %) ≈ 126% </a:t>
            </a:r>
            <a:r>
              <a:rPr lang="en-US" sz="1800" dirty="0" err="1"/>
              <a:t>elde</a:t>
            </a:r>
            <a:r>
              <a:rPr lang="en-US" sz="1800" dirty="0"/>
              <a:t> </a:t>
            </a:r>
            <a:r>
              <a:rPr lang="en-US" sz="1800" dirty="0" err="1"/>
              <a:t>edilmiştir</a:t>
            </a:r>
            <a:r>
              <a:rPr lang="en-US" sz="1800" dirty="0"/>
              <a:t>. Security Meter </a:t>
            </a:r>
            <a:r>
              <a:rPr lang="en-US" sz="1800" dirty="0" err="1"/>
              <a:t>algoritmasının</a:t>
            </a:r>
            <a:r>
              <a:rPr lang="en-US" sz="1800" dirty="0"/>
              <a:t> EK </a:t>
            </a:r>
            <a:r>
              <a:rPr lang="en-US" sz="1800" dirty="0" err="1"/>
              <a:t>A'sındaki</a:t>
            </a:r>
            <a:r>
              <a:rPr lang="en-US" sz="1800" dirty="0"/>
              <a:t> </a:t>
            </a:r>
            <a:r>
              <a:rPr lang="en-US" sz="1800" dirty="0" err="1"/>
              <a:t>bu</a:t>
            </a:r>
            <a:r>
              <a:rPr lang="en-US" sz="1800" dirty="0"/>
              <a:t> </a:t>
            </a:r>
            <a:r>
              <a:rPr lang="tr-TR" sz="1800" dirty="0"/>
              <a:t>Cum</a:t>
            </a:r>
            <a:r>
              <a:rPr lang="en-US" sz="1800" dirty="0"/>
              <a:t>. ∆ % </a:t>
            </a:r>
            <a:r>
              <a:rPr lang="en-US" sz="1800" dirty="0" err="1"/>
              <a:t>sonuçlarının</a:t>
            </a:r>
            <a:r>
              <a:rPr lang="en-US" sz="1800" dirty="0"/>
              <a:t> her </a:t>
            </a:r>
            <a:r>
              <a:rPr lang="en-US" sz="1800" dirty="0" err="1"/>
              <a:t>ikisi</a:t>
            </a:r>
            <a:r>
              <a:rPr lang="en-US" sz="1800" dirty="0"/>
              <a:t> de, Ek </a:t>
            </a:r>
            <a:r>
              <a:rPr lang="en-US" sz="1800" dirty="0" err="1"/>
              <a:t>B'de</a:t>
            </a:r>
            <a:r>
              <a:rPr lang="en-US" sz="1800" dirty="0"/>
              <a:t> </a:t>
            </a:r>
            <a:r>
              <a:rPr lang="en-US" sz="1800" dirty="0" err="1"/>
              <a:t>biraz</a:t>
            </a:r>
            <a:r>
              <a:rPr lang="en-US" sz="1800" dirty="0"/>
              <a:t> </a:t>
            </a:r>
            <a:r>
              <a:rPr lang="en-US" sz="1800" dirty="0" err="1"/>
              <a:t>farklı</a:t>
            </a:r>
            <a:r>
              <a:rPr lang="en-US" sz="1800" dirty="0"/>
              <a:t> </a:t>
            </a:r>
            <a:r>
              <a:rPr lang="tr-TR" sz="1800" dirty="0"/>
              <a:t>LP uygulanabilir</a:t>
            </a:r>
            <a:r>
              <a:rPr lang="en-US" sz="1800" dirty="0"/>
              <a:t> </a:t>
            </a:r>
            <a:r>
              <a:rPr lang="en-US" sz="1800" dirty="0" err="1"/>
              <a:t>çözümler</a:t>
            </a:r>
            <a:r>
              <a:rPr lang="en-US" sz="1800" dirty="0"/>
              <a:t> </a:t>
            </a:r>
            <a:r>
              <a:rPr lang="en-US" sz="1800" dirty="0" err="1"/>
              <a:t>sunan</a:t>
            </a:r>
            <a:r>
              <a:rPr lang="en-US" sz="1800" dirty="0"/>
              <a:t> </a:t>
            </a:r>
            <a:r>
              <a:rPr lang="en-US" sz="1800" dirty="0" err="1"/>
              <a:t>alternatif</a:t>
            </a:r>
            <a:r>
              <a:rPr lang="en-US" sz="1800" dirty="0"/>
              <a:t> </a:t>
            </a:r>
            <a:r>
              <a:rPr lang="en-US" sz="1800" dirty="0" err="1"/>
              <a:t>bir</a:t>
            </a:r>
            <a:r>
              <a:rPr lang="en-US" sz="1800" dirty="0"/>
              <a:t> EXCEL (XL) Solver </a:t>
            </a:r>
            <a:r>
              <a:rPr lang="en-US" sz="1800" dirty="0" err="1"/>
              <a:t>tarafından</a:t>
            </a:r>
            <a:r>
              <a:rPr lang="en-US" sz="1800" dirty="0"/>
              <a:t> </a:t>
            </a:r>
            <a:r>
              <a:rPr lang="en-US" sz="1800" dirty="0" err="1"/>
              <a:t>biriktirilenlerden</a:t>
            </a:r>
            <a:r>
              <a:rPr lang="en-US" sz="1800" dirty="0"/>
              <a:t> </a:t>
            </a:r>
            <a:r>
              <a:rPr lang="en-US" sz="1800" dirty="0" err="1"/>
              <a:t>daha</a:t>
            </a:r>
            <a:r>
              <a:rPr lang="en-US" sz="1800" dirty="0"/>
              <a:t> </a:t>
            </a:r>
            <a:r>
              <a:rPr lang="en-US" sz="1800" dirty="0" err="1"/>
              <a:t>düşüktür</a:t>
            </a:r>
            <a:r>
              <a:rPr lang="en-US" sz="1800" dirty="0"/>
              <a:t>.</a:t>
            </a:r>
          </a:p>
          <a:p>
            <a:pPr algn="just" hangingPunct="0"/>
            <a:endParaRPr lang="tr-TR" sz="1800" dirty="0"/>
          </a:p>
          <a:p>
            <a:pPr algn="just" hangingPunct="0"/>
            <a:r>
              <a:rPr lang="fr-FR" sz="1800" dirty="0" err="1"/>
              <a:t>Aşağıdaki</a:t>
            </a:r>
            <a:r>
              <a:rPr lang="fr-FR" sz="1800" dirty="0"/>
              <a:t> Çizelge </a:t>
            </a:r>
            <a:r>
              <a:rPr lang="fr-FR" sz="1800" dirty="0" err="1"/>
              <a:t>A14</a:t>
            </a:r>
            <a:r>
              <a:rPr lang="fr-FR" sz="1800" dirty="0"/>
              <a:t>, </a:t>
            </a:r>
            <a:r>
              <a:rPr lang="fr-FR" sz="1800" dirty="0" err="1"/>
              <a:t>A4</a:t>
            </a:r>
            <a:r>
              <a:rPr lang="fr-FR" sz="1800" dirty="0"/>
              <a:t> (10 </a:t>
            </a:r>
            <a:r>
              <a:rPr lang="fr-FR" sz="1800" dirty="0" err="1"/>
              <a:t>güvenlik</a:t>
            </a:r>
            <a:r>
              <a:rPr lang="fr-FR" sz="1800" dirty="0"/>
              <a:t> </a:t>
            </a:r>
            <a:r>
              <a:rPr lang="fr-FR" sz="1800" dirty="0" err="1"/>
              <a:t>açığı</a:t>
            </a:r>
            <a:r>
              <a:rPr lang="fr-FR" sz="1800" dirty="0"/>
              <a:t> </a:t>
            </a:r>
            <a:r>
              <a:rPr lang="fr-FR" sz="1800" dirty="0" err="1"/>
              <a:t>başına</a:t>
            </a:r>
            <a:r>
              <a:rPr lang="fr-FR" sz="1800" dirty="0"/>
              <a:t> </a:t>
            </a:r>
            <a:r>
              <a:rPr lang="fr-FR" sz="1800" dirty="0" err="1"/>
              <a:t>değişen</a:t>
            </a:r>
            <a:r>
              <a:rPr lang="fr-FR" sz="1800" dirty="0"/>
              <a:t> </a:t>
            </a:r>
            <a:r>
              <a:rPr lang="fr-FR" sz="1800" dirty="0" err="1"/>
              <a:t>tehditlerin</a:t>
            </a:r>
            <a:r>
              <a:rPr lang="fr-FR" sz="1800" dirty="0"/>
              <a:t> </a:t>
            </a:r>
            <a:r>
              <a:rPr lang="fr-FR" sz="1800" dirty="0" err="1"/>
              <a:t>orijinal</a:t>
            </a:r>
            <a:r>
              <a:rPr lang="fr-FR" sz="1800" dirty="0"/>
              <a:t> </a:t>
            </a:r>
            <a:r>
              <a:rPr lang="fr-FR" sz="1800" dirty="0" err="1"/>
              <a:t>sayısı</a:t>
            </a:r>
            <a:r>
              <a:rPr lang="fr-FR" sz="1800" dirty="0"/>
              <a:t> 40) </a:t>
            </a:r>
            <a:r>
              <a:rPr lang="fr-FR" sz="1800" dirty="0" err="1"/>
              <a:t>ve</a:t>
            </a:r>
            <a:r>
              <a:rPr lang="fr-FR" sz="1800" dirty="0"/>
              <a:t> Çizelge </a:t>
            </a:r>
            <a:r>
              <a:rPr lang="fr-FR" sz="1800" dirty="0" err="1"/>
              <a:t>A5</a:t>
            </a:r>
            <a:r>
              <a:rPr lang="fr-FR" sz="1800" dirty="0"/>
              <a:t> (</a:t>
            </a:r>
            <a:r>
              <a:rPr lang="fr-FR" sz="1800" dirty="0" err="1"/>
              <a:t>birleştirilmiş</a:t>
            </a:r>
            <a:r>
              <a:rPr lang="fr-FR" sz="1800" dirty="0"/>
              <a:t> </a:t>
            </a:r>
            <a:r>
              <a:rPr lang="fr-FR" sz="1800" dirty="0" err="1"/>
              <a:t>eşdeğer</a:t>
            </a:r>
            <a:r>
              <a:rPr lang="fr-FR" sz="1800" dirty="0"/>
              <a:t> </a:t>
            </a:r>
            <a:r>
              <a:rPr lang="fr-FR" sz="1800" dirty="0" err="1"/>
              <a:t>basit</a:t>
            </a:r>
            <a:r>
              <a:rPr lang="fr-FR" sz="1800" dirty="0"/>
              <a:t> 10</a:t>
            </a:r>
            <a:r>
              <a:rPr lang="fr-FR" sz="1800" dirty="0">
                <a:sym typeface="Symbol" panose="05050102010706020507" pitchFamily="18" charset="2"/>
              </a:rPr>
              <a:t></a:t>
            </a:r>
            <a:r>
              <a:rPr lang="fr-FR" sz="1800" dirty="0"/>
              <a:t>2 </a:t>
            </a:r>
            <a:r>
              <a:rPr lang="fr-FR" sz="1800" dirty="0" err="1"/>
              <a:t>topoloji</a:t>
            </a:r>
            <a:r>
              <a:rPr lang="fr-FR" sz="1800" dirty="0"/>
              <a:t> </a:t>
            </a:r>
            <a:r>
              <a:rPr lang="fr-FR" sz="1800" dirty="0" err="1"/>
              <a:t>için</a:t>
            </a:r>
            <a:r>
              <a:rPr lang="fr-FR" sz="1800" dirty="0"/>
              <a:t> 20 </a:t>
            </a:r>
            <a:r>
              <a:rPr lang="fr-FR" sz="1800" dirty="0" err="1"/>
              <a:t>sayım</a:t>
            </a:r>
            <a:r>
              <a:rPr lang="fr-FR" sz="1800" dirty="0"/>
              <a:t>), </a:t>
            </a:r>
            <a:r>
              <a:rPr lang="fr-FR" sz="1800" dirty="0" err="1"/>
              <a:t>A6</a:t>
            </a:r>
            <a:r>
              <a:rPr lang="fr-FR" sz="1800" dirty="0"/>
              <a:t> </a:t>
            </a:r>
            <a:r>
              <a:rPr lang="fr-FR" sz="1800" dirty="0" err="1"/>
              <a:t>ve</a:t>
            </a:r>
            <a:r>
              <a:rPr lang="fr-FR" sz="1800" dirty="0"/>
              <a:t> </a:t>
            </a:r>
            <a:r>
              <a:rPr lang="fr-FR" sz="1800" dirty="0" err="1"/>
              <a:t>A7</a:t>
            </a:r>
            <a:r>
              <a:rPr lang="fr-FR" sz="1800" dirty="0"/>
              <a:t> </a:t>
            </a:r>
            <a:r>
              <a:rPr lang="fr-FR" sz="1800" dirty="0" err="1"/>
              <a:t>Çizelgelerinden</a:t>
            </a:r>
            <a:r>
              <a:rPr lang="fr-FR" sz="1800" dirty="0"/>
              <a:t> </a:t>
            </a:r>
            <a:r>
              <a:rPr lang="fr-FR" sz="1800" dirty="0" err="1"/>
              <a:t>oluşan</a:t>
            </a:r>
            <a:r>
              <a:rPr lang="fr-FR" sz="1800" dirty="0"/>
              <a:t> EXCEL </a:t>
            </a:r>
            <a:r>
              <a:rPr lang="fr-FR" sz="1800" dirty="0" err="1"/>
              <a:t>elektronik</a:t>
            </a:r>
            <a:r>
              <a:rPr lang="fr-FR" sz="1800" dirty="0"/>
              <a:t> </a:t>
            </a:r>
            <a:r>
              <a:rPr lang="fr-FR" sz="1800" dirty="0" err="1"/>
              <a:t>çizelgeleri</a:t>
            </a:r>
            <a:r>
              <a:rPr lang="fr-FR" sz="1800" dirty="0"/>
              <a:t> </a:t>
            </a:r>
            <a:r>
              <a:rPr lang="fr-FR" sz="1800" dirty="0" err="1"/>
              <a:t>tarafından</a:t>
            </a:r>
            <a:r>
              <a:rPr lang="fr-FR" sz="1800" dirty="0"/>
              <a:t> </a:t>
            </a:r>
            <a:r>
              <a:rPr lang="fr-FR" sz="1800" dirty="0" err="1"/>
              <a:t>Şekil</a:t>
            </a:r>
            <a:r>
              <a:rPr lang="fr-FR" sz="1800" dirty="0"/>
              <a:t> </a:t>
            </a:r>
            <a:r>
              <a:rPr lang="fr-FR" sz="1800" dirty="0" err="1"/>
              <a:t>A4-A15’e</a:t>
            </a:r>
            <a:r>
              <a:rPr lang="fr-FR" sz="1800" dirty="0"/>
              <a:t> </a:t>
            </a:r>
            <a:r>
              <a:rPr lang="fr-FR" sz="1800" dirty="0" err="1"/>
              <a:t>giriş</a:t>
            </a:r>
            <a:r>
              <a:rPr lang="fr-FR" sz="1800" dirty="0"/>
              <a:t> </a:t>
            </a:r>
            <a:r>
              <a:rPr lang="fr-FR" sz="1800" dirty="0" err="1"/>
              <a:t>ve</a:t>
            </a:r>
            <a:r>
              <a:rPr lang="fr-FR" sz="1800" dirty="0"/>
              <a:t> </a:t>
            </a:r>
            <a:r>
              <a:rPr lang="fr-FR" sz="1800" dirty="0" err="1"/>
              <a:t>çıkış</a:t>
            </a:r>
            <a:r>
              <a:rPr lang="fr-FR" sz="1800" dirty="0"/>
              <a:t> </a:t>
            </a:r>
            <a:r>
              <a:rPr lang="fr-FR" sz="1800" dirty="0" err="1"/>
              <a:t>değerleri</a:t>
            </a:r>
            <a:r>
              <a:rPr lang="fr-FR" sz="1800" dirty="0"/>
              <a:t> </a:t>
            </a:r>
            <a:r>
              <a:rPr lang="fr-FR" sz="1800" dirty="0" err="1"/>
              <a:t>için</a:t>
            </a:r>
            <a:r>
              <a:rPr lang="fr-FR" sz="1800" dirty="0"/>
              <a:t> </a:t>
            </a:r>
            <a:r>
              <a:rPr lang="fr-FR" sz="1800" dirty="0" err="1"/>
              <a:t>cetvellendirilmiştir</a:t>
            </a:r>
            <a:r>
              <a:rPr lang="fr-FR" sz="1800" dirty="0"/>
              <a:t>. </a:t>
            </a:r>
            <a:endParaRPr lang="en-US" sz="1800" dirty="0"/>
          </a:p>
          <a:p>
            <a:pPr marL="0" indent="0" algn="just"/>
            <a:endParaRPr lang="fr-FR" sz="1400" b="1" dirty="0"/>
          </a:p>
          <a:p>
            <a:pPr marL="0" indent="0" algn="just"/>
            <a:r>
              <a:rPr lang="fr-FR" sz="1600" b="1" dirty="0"/>
              <a:t>Çizelge </a:t>
            </a:r>
            <a:r>
              <a:rPr lang="fr-FR" sz="1600" b="1" dirty="0" err="1"/>
              <a:t>A14</a:t>
            </a:r>
            <a:r>
              <a:rPr lang="fr-FR" sz="1600" b="1" dirty="0"/>
              <a:t>. </a:t>
            </a:r>
            <a:r>
              <a:rPr lang="fr-FR" sz="1600" b="1" dirty="0" err="1"/>
              <a:t>A4'ten</a:t>
            </a:r>
            <a:r>
              <a:rPr lang="fr-FR" sz="1600" b="1" dirty="0"/>
              <a:t> </a:t>
            </a:r>
            <a:r>
              <a:rPr lang="fr-FR" sz="1600" b="1" dirty="0" err="1"/>
              <a:t>A5'e</a:t>
            </a:r>
            <a:r>
              <a:rPr lang="fr-FR" sz="1600" b="1" dirty="0"/>
              <a:t>, </a:t>
            </a:r>
            <a:r>
              <a:rPr lang="fr-FR" sz="1600" b="1" dirty="0" err="1"/>
              <a:t>A6'dan</a:t>
            </a:r>
            <a:r>
              <a:rPr lang="fr-FR" sz="1600" b="1" dirty="0"/>
              <a:t> </a:t>
            </a:r>
            <a:r>
              <a:rPr lang="fr-FR" sz="1600" b="1" dirty="0" err="1"/>
              <a:t>A13'e</a:t>
            </a:r>
            <a:r>
              <a:rPr lang="fr-FR" sz="1600" b="1" dirty="0"/>
              <a:t> </a:t>
            </a:r>
            <a:r>
              <a:rPr lang="fr-FR" sz="1600" b="1" dirty="0" err="1"/>
              <a:t>kadar</a:t>
            </a:r>
            <a:r>
              <a:rPr lang="fr-FR" sz="1600" b="1" dirty="0"/>
              <a:t> </a:t>
            </a:r>
            <a:r>
              <a:rPr lang="fr-FR" sz="1600" b="1" dirty="0" err="1"/>
              <a:t>çizelgelerden</a:t>
            </a:r>
            <a:r>
              <a:rPr lang="fr-FR" sz="1600" b="1" dirty="0"/>
              <a:t> Örnek </a:t>
            </a:r>
            <a:r>
              <a:rPr lang="fr-FR" sz="1600" b="1" dirty="0" err="1"/>
              <a:t>2'nin</a:t>
            </a:r>
            <a:r>
              <a:rPr lang="fr-FR" sz="1600" b="1" dirty="0"/>
              <a:t> SM </a:t>
            </a:r>
            <a:r>
              <a:rPr lang="fr-FR" sz="1600" b="1" dirty="0" err="1"/>
              <a:t>Çizelgesi</a:t>
            </a:r>
            <a:r>
              <a:rPr lang="fr-FR" sz="1600" b="1" dirty="0"/>
              <a:t>, </a:t>
            </a:r>
            <a:r>
              <a:rPr lang="fr-FR" sz="1600" b="1" dirty="0" err="1"/>
              <a:t>denklem</a:t>
            </a:r>
            <a:r>
              <a:rPr lang="fr-FR" sz="1600" b="1" dirty="0"/>
              <a:t> (49) </a:t>
            </a:r>
            <a:r>
              <a:rPr lang="fr-FR" sz="1600" b="1" dirty="0" err="1"/>
              <a:t>için</a:t>
            </a:r>
            <a:r>
              <a:rPr lang="fr-FR" sz="1600" b="1" dirty="0"/>
              <a:t> </a:t>
            </a:r>
            <a:r>
              <a:rPr lang="fr-FR" sz="1600" b="1" dirty="0" err="1"/>
              <a:t>Küm</a:t>
            </a:r>
            <a:r>
              <a:rPr lang="fr-FR" sz="1600" b="1" dirty="0"/>
              <a:t>. ∆ =% 181 (</a:t>
            </a:r>
            <a:r>
              <a:rPr lang="fr-FR" sz="1600" b="1" dirty="0" err="1"/>
              <a:t>O2</a:t>
            </a:r>
            <a:r>
              <a:rPr lang="fr-FR" sz="1600" b="1" dirty="0"/>
              <a:t>) </a:t>
            </a:r>
            <a:r>
              <a:rPr lang="fr-FR" sz="1600" b="1" dirty="0" err="1"/>
              <a:t>ve</a:t>
            </a:r>
            <a:r>
              <a:rPr lang="fr-FR" sz="1600" b="1" dirty="0"/>
              <a:t> </a:t>
            </a:r>
            <a:r>
              <a:rPr lang="fr-FR" sz="1600" b="1" dirty="0" err="1"/>
              <a:t>denklem</a:t>
            </a:r>
            <a:r>
              <a:rPr lang="tr-TR" sz="1600" b="1" dirty="0"/>
              <a:t> </a:t>
            </a:r>
            <a:r>
              <a:rPr lang="fr-FR" sz="1600" b="1" dirty="0"/>
              <a:t>(35.50) </a:t>
            </a:r>
            <a:r>
              <a:rPr lang="fr-FR" sz="1600" b="1" dirty="0" err="1"/>
              <a:t>için</a:t>
            </a:r>
            <a:r>
              <a:rPr lang="fr-FR" sz="1600" b="1" dirty="0"/>
              <a:t> </a:t>
            </a:r>
            <a:r>
              <a:rPr lang="fr-FR" sz="1600" b="1" dirty="0" err="1"/>
              <a:t>Küm</a:t>
            </a:r>
            <a:r>
              <a:rPr lang="fr-FR" sz="1600" b="1" dirty="0"/>
              <a:t>. ∆% =%126 (</a:t>
            </a:r>
            <a:r>
              <a:rPr lang="fr-FR" sz="1600" b="1" dirty="0" err="1"/>
              <a:t>J9</a:t>
            </a:r>
            <a:r>
              <a:rPr lang="fr-FR" sz="1600" b="1" dirty="0"/>
              <a:t>). </a:t>
            </a:r>
            <a:r>
              <a:rPr lang="fr-FR" sz="1600" b="1" dirty="0" err="1"/>
              <a:t>Çİzelge</a:t>
            </a:r>
            <a:r>
              <a:rPr lang="fr-FR" sz="1600" b="1" dirty="0"/>
              <a:t> </a:t>
            </a:r>
            <a:r>
              <a:rPr lang="fr-FR" sz="1600" b="1" dirty="0" err="1"/>
              <a:t>A6-A13'ün</a:t>
            </a:r>
            <a:r>
              <a:rPr lang="fr-FR" sz="1600" b="1" dirty="0"/>
              <a:t> </a:t>
            </a:r>
            <a:r>
              <a:rPr lang="fr-FR" sz="1600" b="1" dirty="0" err="1"/>
              <a:t>tümüNÜN</a:t>
            </a:r>
            <a:r>
              <a:rPr lang="fr-FR" sz="1600" b="1" dirty="0"/>
              <a:t> </a:t>
            </a:r>
            <a:r>
              <a:rPr lang="fr-FR" sz="1600" b="1" dirty="0" err="1"/>
              <a:t>Çİzelge</a:t>
            </a:r>
            <a:r>
              <a:rPr lang="fr-FR" sz="1600" b="1" dirty="0"/>
              <a:t> </a:t>
            </a:r>
            <a:r>
              <a:rPr lang="fr-FR" sz="1600" b="1" dirty="0" err="1"/>
              <a:t>A14'te</a:t>
            </a:r>
            <a:r>
              <a:rPr lang="fr-FR" sz="1600" b="1" dirty="0"/>
              <a:t> </a:t>
            </a:r>
            <a:r>
              <a:rPr lang="fr-FR" sz="1600" b="1" dirty="0" err="1"/>
              <a:t>Cetvellenm</a:t>
            </a:r>
            <a:r>
              <a:rPr lang="tr-TR" sz="1600" b="1" dirty="0"/>
              <a:t>iş Ö</a:t>
            </a:r>
            <a:r>
              <a:rPr lang="fr-FR" sz="1600" b="1" dirty="0" err="1"/>
              <a:t>zetİ</a:t>
            </a:r>
            <a:endParaRPr lang="en-US" sz="1600" dirty="0"/>
          </a:p>
          <a:p>
            <a:pPr marL="0" indent="0" algn="just"/>
            <a:endParaRPr lang="tr-TR" sz="2200" dirty="0">
              <a:latin typeface="Mongolian Baiti" panose="03000500000000000000" pitchFamily="66" charset="0"/>
              <a:cs typeface="Mongolian Baiti" panose="03000500000000000000" pitchFamily="66" charset="0"/>
            </a:endParaRPr>
          </a:p>
        </p:txBody>
      </p:sp>
      <p:pic>
        <p:nvPicPr>
          <p:cNvPr id="11" name="Picture 10">
            <a:extLst>
              <a:ext uri="{FF2B5EF4-FFF2-40B4-BE49-F238E27FC236}">
                <a16:creationId xmlns:a16="http://schemas.microsoft.com/office/drawing/2014/main" id="{CD5CAADF-495F-02A4-F3E6-960695144845}"/>
              </a:ext>
            </a:extLst>
          </p:cNvPr>
          <p:cNvPicPr>
            <a:picLocks noChangeAspect="1"/>
          </p:cNvPicPr>
          <p:nvPr/>
        </p:nvPicPr>
        <p:blipFill>
          <a:blip r:embed="rId3"/>
          <a:srcRect l="-287" t="7460" r="287" b="806"/>
          <a:stretch>
            <a:fillRect/>
          </a:stretch>
        </p:blipFill>
        <p:spPr>
          <a:xfrm>
            <a:off x="480060" y="4050792"/>
            <a:ext cx="11231879" cy="2953512"/>
          </a:xfrm>
          <a:prstGeom prst="rect">
            <a:avLst/>
          </a:prstGeom>
        </p:spPr>
      </p:pic>
    </p:spTree>
    <p:extLst>
      <p:ext uri="{BB962C8B-B14F-4D97-AF65-F5344CB8AC3E}">
        <p14:creationId xmlns:p14="http://schemas.microsoft.com/office/powerpoint/2010/main" val="32945727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7B3BC93A-CB91-607A-9F08-FD8E86D252E8}"/>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524F6E86-8039-95A2-3D2C-70082526FBDE}"/>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(24)</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FA17B2CE-E46B-FF63-6D24-15BD6617C0E3}"/>
              </a:ext>
            </a:extLst>
          </p:cNvPr>
          <p:cNvSpPr txBox="1">
            <a:spLocks noGrp="1"/>
          </p:cNvSpPr>
          <p:nvPr>
            <p:ph type="subTitle" idx="1"/>
          </p:nvPr>
        </p:nvSpPr>
        <p:spPr>
          <a:xfrm>
            <a:off x="480060" y="1080655"/>
            <a:ext cx="11296304" cy="577734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338625A5-075E-7ABB-A9E9-EE239198DBA5}"/>
              </a:ext>
            </a:extLst>
          </p:cNvPr>
          <p:cNvPicPr>
            <a:picLocks noChangeAspect="1"/>
          </p:cNvPicPr>
          <p:nvPr/>
        </p:nvPicPr>
        <p:blipFill>
          <a:blip r:embed="rId3"/>
          <a:stretch>
            <a:fillRect/>
          </a:stretch>
        </p:blipFill>
        <p:spPr>
          <a:xfrm>
            <a:off x="415636" y="2694740"/>
            <a:ext cx="11360728" cy="4163260"/>
          </a:xfrm>
          <a:prstGeom prst="rect">
            <a:avLst/>
          </a:prstGeom>
        </p:spPr>
      </p:pic>
      <p:pic>
        <p:nvPicPr>
          <p:cNvPr id="7" name="Picture 6">
            <a:extLst>
              <a:ext uri="{FF2B5EF4-FFF2-40B4-BE49-F238E27FC236}">
                <a16:creationId xmlns:a16="http://schemas.microsoft.com/office/drawing/2014/main" id="{BF31E6B8-2F97-C8DF-AA69-250179BDFE68}"/>
              </a:ext>
            </a:extLst>
          </p:cNvPr>
          <p:cNvPicPr>
            <a:picLocks noChangeAspect="1"/>
          </p:cNvPicPr>
          <p:nvPr/>
        </p:nvPicPr>
        <p:blipFill>
          <a:blip r:embed="rId4"/>
          <a:stretch>
            <a:fillRect/>
          </a:stretch>
        </p:blipFill>
        <p:spPr>
          <a:xfrm>
            <a:off x="480060" y="1080655"/>
            <a:ext cx="9708969" cy="1614085"/>
          </a:xfrm>
          <a:prstGeom prst="rect">
            <a:avLst/>
          </a:prstGeom>
        </p:spPr>
      </p:pic>
    </p:spTree>
    <p:extLst>
      <p:ext uri="{BB962C8B-B14F-4D97-AF65-F5344CB8AC3E}">
        <p14:creationId xmlns:p14="http://schemas.microsoft.com/office/powerpoint/2010/main" val="1456362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FFBE238A-655E-E50F-8433-C4351ABFFBBE}"/>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DC5644CB-EFD6-7636-5F6E-AE51053A4E01}"/>
              </a:ext>
            </a:extLst>
          </p:cNvPr>
          <p:cNvSpPr txBox="1">
            <a:spLocks noGrp="1"/>
          </p:cNvSpPr>
          <p:nvPr>
            <p:ph type="title"/>
          </p:nvPr>
        </p:nvSpPr>
        <p:spPr>
          <a:xfrm>
            <a:off x="415636" y="492369"/>
            <a:ext cx="11360728" cy="1698569"/>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(24)</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6A3CCBD4-1CFB-D9AD-5E0E-112A6D4BA9BF}"/>
              </a:ext>
            </a:extLst>
          </p:cNvPr>
          <p:cNvSpPr txBox="1">
            <a:spLocks noGrp="1"/>
          </p:cNvSpPr>
          <p:nvPr>
            <p:ph type="subTitle" idx="1"/>
          </p:nvPr>
        </p:nvSpPr>
        <p:spPr>
          <a:xfrm>
            <a:off x="480060" y="1080655"/>
            <a:ext cx="11296304" cy="5777345"/>
          </a:xfrm>
          <a:prstGeom prst="rect">
            <a:avLst/>
          </a:prstGeom>
        </p:spPr>
        <p:txBody>
          <a:bodyPr spcFirstLastPara="1" wrap="square" lIns="121900" tIns="121900" rIns="121900" bIns="121900" anchor="t" anchorCtr="0">
            <a:noAutofit/>
          </a:bodyPr>
          <a:lstStyle/>
          <a:p>
            <a:pPr algn="just"/>
            <a:r>
              <a:rPr lang="fr-FR" sz="2000" dirty="0" err="1"/>
              <a:t>Aşağıdaki</a:t>
            </a:r>
            <a:r>
              <a:rPr lang="fr-FR" sz="2000" dirty="0"/>
              <a:t> Çizelge </a:t>
            </a:r>
            <a:r>
              <a:rPr lang="fr-FR" sz="2000" dirty="0" err="1"/>
              <a:t>A14</a:t>
            </a:r>
            <a:r>
              <a:rPr lang="fr-FR" sz="2000" dirty="0"/>
              <a:t>, </a:t>
            </a:r>
            <a:r>
              <a:rPr lang="fr-FR" sz="2000" dirty="0" err="1"/>
              <a:t>A4</a:t>
            </a:r>
            <a:r>
              <a:rPr lang="fr-FR" sz="2000" dirty="0"/>
              <a:t> (10 </a:t>
            </a:r>
            <a:r>
              <a:rPr lang="fr-FR" sz="2000" dirty="0" err="1"/>
              <a:t>güvenlik</a:t>
            </a:r>
            <a:r>
              <a:rPr lang="fr-FR" sz="2000" dirty="0"/>
              <a:t> </a:t>
            </a:r>
            <a:r>
              <a:rPr lang="fr-FR" sz="2000" dirty="0" err="1"/>
              <a:t>açığı</a:t>
            </a:r>
            <a:r>
              <a:rPr lang="fr-FR" sz="2000" dirty="0"/>
              <a:t> </a:t>
            </a:r>
            <a:r>
              <a:rPr lang="fr-FR" sz="2000" dirty="0" err="1"/>
              <a:t>başına</a:t>
            </a:r>
            <a:r>
              <a:rPr lang="fr-FR" sz="2000" dirty="0"/>
              <a:t> </a:t>
            </a:r>
            <a:r>
              <a:rPr lang="fr-FR" sz="2000" dirty="0" err="1"/>
              <a:t>değişen</a:t>
            </a:r>
            <a:r>
              <a:rPr lang="fr-FR" sz="2000" dirty="0"/>
              <a:t> </a:t>
            </a:r>
            <a:r>
              <a:rPr lang="fr-FR" sz="2000" dirty="0" err="1"/>
              <a:t>tehditlerin</a:t>
            </a:r>
            <a:r>
              <a:rPr lang="fr-FR" sz="2000" dirty="0"/>
              <a:t> </a:t>
            </a:r>
            <a:r>
              <a:rPr lang="fr-FR" sz="2000" dirty="0" err="1"/>
              <a:t>orijinal</a:t>
            </a:r>
            <a:r>
              <a:rPr lang="fr-FR" sz="2000" dirty="0"/>
              <a:t> </a:t>
            </a:r>
            <a:r>
              <a:rPr lang="fr-FR" sz="2000" dirty="0" err="1"/>
              <a:t>sayısı</a:t>
            </a:r>
            <a:r>
              <a:rPr lang="fr-FR" sz="2000" dirty="0"/>
              <a:t> 40) </a:t>
            </a:r>
            <a:r>
              <a:rPr lang="fr-FR" sz="2000" dirty="0" err="1"/>
              <a:t>ve</a:t>
            </a:r>
            <a:r>
              <a:rPr lang="fr-FR" sz="2000" dirty="0"/>
              <a:t> Çizelge </a:t>
            </a:r>
            <a:r>
              <a:rPr lang="fr-FR" sz="2000" dirty="0" err="1"/>
              <a:t>A5</a:t>
            </a:r>
            <a:r>
              <a:rPr lang="fr-FR" sz="2000" dirty="0"/>
              <a:t> (</a:t>
            </a:r>
            <a:r>
              <a:rPr lang="fr-FR" sz="2000" dirty="0" err="1"/>
              <a:t>birleştirilmiş</a:t>
            </a:r>
            <a:r>
              <a:rPr lang="fr-FR" sz="2000" dirty="0"/>
              <a:t> </a:t>
            </a:r>
            <a:r>
              <a:rPr lang="fr-FR" sz="2000" dirty="0" err="1"/>
              <a:t>eşdeğer</a:t>
            </a:r>
            <a:r>
              <a:rPr lang="fr-FR" sz="2000" dirty="0"/>
              <a:t> </a:t>
            </a:r>
            <a:r>
              <a:rPr lang="fr-FR" sz="2000" dirty="0" err="1"/>
              <a:t>basit</a:t>
            </a:r>
            <a:r>
              <a:rPr lang="fr-FR" sz="2000" dirty="0"/>
              <a:t> 10</a:t>
            </a:r>
            <a:r>
              <a:rPr lang="fr-FR" sz="2000" dirty="0">
                <a:sym typeface="Symbol" panose="05050102010706020507" pitchFamily="18" charset="2"/>
              </a:rPr>
              <a:t></a:t>
            </a:r>
            <a:r>
              <a:rPr lang="fr-FR" sz="2000" dirty="0"/>
              <a:t>2 </a:t>
            </a:r>
            <a:r>
              <a:rPr lang="fr-FR" sz="2000" dirty="0" err="1"/>
              <a:t>topoloji</a:t>
            </a:r>
            <a:r>
              <a:rPr lang="fr-FR" sz="2000" dirty="0"/>
              <a:t> </a:t>
            </a:r>
            <a:r>
              <a:rPr lang="fr-FR" sz="2000" dirty="0" err="1"/>
              <a:t>için</a:t>
            </a:r>
            <a:r>
              <a:rPr lang="fr-FR" sz="2000" dirty="0"/>
              <a:t> 20 </a:t>
            </a:r>
            <a:r>
              <a:rPr lang="fr-FR" sz="2000" dirty="0" err="1"/>
              <a:t>sayım</a:t>
            </a:r>
            <a:r>
              <a:rPr lang="fr-FR" sz="2000" dirty="0"/>
              <a:t>), </a:t>
            </a:r>
            <a:r>
              <a:rPr lang="fr-FR" sz="2000" dirty="0" err="1"/>
              <a:t>A6</a:t>
            </a:r>
            <a:r>
              <a:rPr lang="fr-FR" sz="2000" dirty="0"/>
              <a:t> </a:t>
            </a:r>
            <a:r>
              <a:rPr lang="fr-FR" sz="2000" dirty="0" err="1"/>
              <a:t>ve</a:t>
            </a:r>
            <a:r>
              <a:rPr lang="fr-FR" sz="2000" dirty="0"/>
              <a:t> </a:t>
            </a:r>
            <a:r>
              <a:rPr lang="fr-FR" sz="2000" dirty="0" err="1"/>
              <a:t>A7</a:t>
            </a:r>
            <a:r>
              <a:rPr lang="fr-FR" sz="2000" dirty="0"/>
              <a:t> </a:t>
            </a:r>
            <a:r>
              <a:rPr lang="fr-FR" sz="2000" dirty="0" err="1"/>
              <a:t>Çizelgelerinden</a:t>
            </a:r>
            <a:r>
              <a:rPr lang="fr-FR" sz="2000" dirty="0"/>
              <a:t> </a:t>
            </a:r>
            <a:r>
              <a:rPr lang="fr-FR" sz="2000" dirty="0" err="1"/>
              <a:t>oluşan</a:t>
            </a:r>
            <a:r>
              <a:rPr lang="fr-FR" sz="2000" dirty="0"/>
              <a:t> EXCEL </a:t>
            </a:r>
            <a:r>
              <a:rPr lang="fr-FR" sz="2000" dirty="0" err="1"/>
              <a:t>elektronik</a:t>
            </a:r>
            <a:r>
              <a:rPr lang="fr-FR" sz="2000" dirty="0"/>
              <a:t> </a:t>
            </a:r>
            <a:r>
              <a:rPr lang="fr-FR" sz="2000" dirty="0" err="1"/>
              <a:t>çizelgeleri</a:t>
            </a:r>
            <a:r>
              <a:rPr lang="fr-FR" sz="2000" dirty="0"/>
              <a:t> </a:t>
            </a:r>
            <a:r>
              <a:rPr lang="fr-FR" sz="2000" dirty="0" err="1"/>
              <a:t>tarafından</a:t>
            </a:r>
            <a:r>
              <a:rPr lang="fr-FR" sz="2000" dirty="0"/>
              <a:t> </a:t>
            </a:r>
            <a:r>
              <a:rPr lang="fr-FR" sz="2000" dirty="0" err="1"/>
              <a:t>Şekil</a:t>
            </a:r>
            <a:r>
              <a:rPr lang="fr-FR" sz="2000" dirty="0"/>
              <a:t> </a:t>
            </a:r>
            <a:r>
              <a:rPr lang="fr-FR" sz="2000" dirty="0" err="1"/>
              <a:t>A4-A15’e</a:t>
            </a:r>
            <a:r>
              <a:rPr lang="fr-FR" sz="2000" dirty="0"/>
              <a:t> </a:t>
            </a:r>
            <a:r>
              <a:rPr lang="fr-FR" sz="2000" dirty="0" err="1"/>
              <a:t>giriş</a:t>
            </a:r>
            <a:r>
              <a:rPr lang="fr-FR" sz="2000" dirty="0"/>
              <a:t> </a:t>
            </a:r>
            <a:r>
              <a:rPr lang="fr-FR" sz="2000" dirty="0" err="1"/>
              <a:t>ve</a:t>
            </a:r>
            <a:r>
              <a:rPr lang="fr-FR" sz="2000" dirty="0"/>
              <a:t> </a:t>
            </a:r>
            <a:r>
              <a:rPr lang="fr-FR" sz="2000" dirty="0" err="1"/>
              <a:t>çıkış</a:t>
            </a:r>
            <a:r>
              <a:rPr lang="fr-FR" sz="2000" dirty="0"/>
              <a:t> </a:t>
            </a:r>
            <a:r>
              <a:rPr lang="fr-FR" sz="2000" dirty="0" err="1"/>
              <a:t>değerleri</a:t>
            </a:r>
            <a:r>
              <a:rPr lang="fr-FR" sz="2000" dirty="0"/>
              <a:t> </a:t>
            </a:r>
            <a:r>
              <a:rPr lang="fr-FR" sz="2000" dirty="0" err="1"/>
              <a:t>için</a:t>
            </a:r>
            <a:r>
              <a:rPr lang="fr-FR" sz="2000" dirty="0"/>
              <a:t> </a:t>
            </a:r>
            <a:r>
              <a:rPr lang="fr-FR" sz="2000" dirty="0" err="1"/>
              <a:t>cetvellendirilmiştir</a:t>
            </a:r>
            <a:r>
              <a:rPr lang="fr-FR" sz="2000" dirty="0"/>
              <a:t>. </a:t>
            </a:r>
            <a:endParaRPr lang="en-US" sz="2000" dirty="0"/>
          </a:p>
          <a:p>
            <a:r>
              <a:rPr lang="fr-FR" b="1" dirty="0"/>
              <a:t> </a:t>
            </a:r>
            <a:endParaRPr lang="en-US" dirty="0"/>
          </a:p>
          <a:p>
            <a:pPr algn="just"/>
            <a:r>
              <a:rPr lang="fr-FR" sz="2000" b="1" dirty="0"/>
              <a:t>Çizelge </a:t>
            </a:r>
            <a:r>
              <a:rPr lang="fr-FR" sz="2000" b="1" dirty="0" err="1"/>
              <a:t>A14</a:t>
            </a:r>
            <a:r>
              <a:rPr lang="fr-FR" sz="2000" b="1" dirty="0"/>
              <a:t>. </a:t>
            </a:r>
            <a:r>
              <a:rPr lang="fr-FR" sz="2000" b="1" dirty="0" err="1"/>
              <a:t>A4'ten</a:t>
            </a:r>
            <a:r>
              <a:rPr lang="fr-FR" sz="2000" b="1" dirty="0"/>
              <a:t> </a:t>
            </a:r>
            <a:r>
              <a:rPr lang="fr-FR" sz="2000" b="1" dirty="0" err="1"/>
              <a:t>A5'e</a:t>
            </a:r>
            <a:r>
              <a:rPr lang="fr-FR" sz="2000" b="1" dirty="0"/>
              <a:t>, </a:t>
            </a:r>
            <a:r>
              <a:rPr lang="fr-FR" sz="2000" b="1" dirty="0" err="1"/>
              <a:t>A6'dan</a:t>
            </a:r>
            <a:r>
              <a:rPr lang="fr-FR" sz="2000" b="1" dirty="0"/>
              <a:t> </a:t>
            </a:r>
            <a:r>
              <a:rPr lang="fr-FR" sz="2000" b="1" dirty="0" err="1"/>
              <a:t>A13'e</a:t>
            </a:r>
            <a:r>
              <a:rPr lang="fr-FR" sz="2000" b="1" dirty="0"/>
              <a:t> </a:t>
            </a:r>
            <a:r>
              <a:rPr lang="fr-FR" sz="2000" b="1" dirty="0" err="1"/>
              <a:t>kadar</a:t>
            </a:r>
            <a:r>
              <a:rPr lang="fr-FR" sz="2000" b="1" dirty="0"/>
              <a:t> </a:t>
            </a:r>
            <a:r>
              <a:rPr lang="fr-FR" sz="2000" b="1" dirty="0" err="1"/>
              <a:t>çizelgelerden</a:t>
            </a:r>
            <a:r>
              <a:rPr lang="fr-FR" sz="2000" b="1" dirty="0"/>
              <a:t> Örnek </a:t>
            </a:r>
            <a:r>
              <a:rPr lang="fr-FR" sz="2000" b="1" dirty="0" err="1"/>
              <a:t>2'nin</a:t>
            </a:r>
            <a:r>
              <a:rPr lang="fr-FR" sz="2000" b="1" dirty="0"/>
              <a:t> SM </a:t>
            </a:r>
            <a:r>
              <a:rPr lang="fr-FR" sz="2000" b="1" dirty="0" err="1"/>
              <a:t>Çizelgesi</a:t>
            </a:r>
            <a:r>
              <a:rPr lang="fr-FR" sz="2000" b="1" dirty="0"/>
              <a:t>, </a:t>
            </a:r>
            <a:r>
              <a:rPr lang="fr-FR" sz="2000" b="1" dirty="0" err="1"/>
              <a:t>denklem</a:t>
            </a:r>
            <a:r>
              <a:rPr lang="fr-FR" sz="2000" b="1" dirty="0"/>
              <a:t> (49) </a:t>
            </a:r>
            <a:r>
              <a:rPr lang="fr-FR" sz="2000" b="1" dirty="0" err="1"/>
              <a:t>için</a:t>
            </a:r>
            <a:r>
              <a:rPr lang="fr-FR" sz="2000" b="1" dirty="0"/>
              <a:t> </a:t>
            </a:r>
            <a:r>
              <a:rPr lang="fr-FR" sz="2000" b="1" dirty="0" err="1"/>
              <a:t>Küm</a:t>
            </a:r>
            <a:r>
              <a:rPr lang="fr-FR" sz="2000" b="1" dirty="0"/>
              <a:t>. ∆ =% 181 (</a:t>
            </a:r>
            <a:r>
              <a:rPr lang="fr-FR" sz="2000" b="1" dirty="0" err="1"/>
              <a:t>O2</a:t>
            </a:r>
            <a:r>
              <a:rPr lang="fr-FR" sz="2000" b="1" dirty="0"/>
              <a:t>) </a:t>
            </a:r>
            <a:r>
              <a:rPr lang="fr-FR" sz="2000" b="1" dirty="0" err="1"/>
              <a:t>ve</a:t>
            </a:r>
            <a:r>
              <a:rPr lang="fr-FR" sz="2000" b="1" dirty="0"/>
              <a:t>  (50) </a:t>
            </a:r>
            <a:r>
              <a:rPr lang="fr-FR" sz="2000" b="1" dirty="0" err="1"/>
              <a:t>için</a:t>
            </a:r>
            <a:r>
              <a:rPr lang="fr-FR" sz="2000" b="1" dirty="0"/>
              <a:t> </a:t>
            </a:r>
            <a:r>
              <a:rPr lang="fr-FR" sz="2000" b="1" dirty="0" err="1"/>
              <a:t>Küm</a:t>
            </a:r>
            <a:r>
              <a:rPr lang="fr-FR" sz="2000" b="1" dirty="0"/>
              <a:t>. ∆% =%126 (</a:t>
            </a:r>
            <a:r>
              <a:rPr lang="fr-FR" sz="2000" b="1" dirty="0" err="1"/>
              <a:t>J9</a:t>
            </a:r>
            <a:r>
              <a:rPr lang="fr-FR" sz="2000" b="1" dirty="0"/>
              <a:t>)</a:t>
            </a:r>
            <a:endParaRPr lang="en-US" sz="2000" dirty="0"/>
          </a:p>
          <a:p>
            <a:pPr marL="0" indent="0" algn="just"/>
            <a:endParaRPr lang="tr-TR" sz="2200" dirty="0">
              <a:latin typeface="Mongolian Baiti" panose="03000500000000000000" pitchFamily="66" charset="0"/>
              <a:cs typeface="Mongolian Baiti" panose="03000500000000000000" pitchFamily="66" charset="0"/>
            </a:endParaRPr>
          </a:p>
        </p:txBody>
      </p:sp>
      <p:pic>
        <p:nvPicPr>
          <p:cNvPr id="4" name="Picture 3">
            <a:extLst>
              <a:ext uri="{FF2B5EF4-FFF2-40B4-BE49-F238E27FC236}">
                <a16:creationId xmlns:a16="http://schemas.microsoft.com/office/drawing/2014/main" id="{499A3357-B498-3AD2-7F22-7612B44223EB}"/>
              </a:ext>
            </a:extLst>
          </p:cNvPr>
          <p:cNvPicPr>
            <a:picLocks noChangeAspect="1"/>
          </p:cNvPicPr>
          <p:nvPr/>
        </p:nvPicPr>
        <p:blipFill>
          <a:blip r:embed="rId3"/>
          <a:srcRect l="567" t="10316"/>
          <a:stretch>
            <a:fillRect/>
          </a:stretch>
        </p:blipFill>
        <p:spPr>
          <a:xfrm>
            <a:off x="290622" y="2779224"/>
            <a:ext cx="11296304" cy="4392529"/>
          </a:xfrm>
          <a:prstGeom prst="rect">
            <a:avLst/>
          </a:prstGeom>
        </p:spPr>
      </p:pic>
    </p:spTree>
    <p:extLst>
      <p:ext uri="{BB962C8B-B14F-4D97-AF65-F5344CB8AC3E}">
        <p14:creationId xmlns:p14="http://schemas.microsoft.com/office/powerpoint/2010/main" val="4795904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ED805D29-58F3-688F-1DD0-D71B7BAADC4C}"/>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6F442640-3250-6B67-101F-3E6696043CBB}"/>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(25)</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89EBF9C9-6671-A864-029B-C8DE3B03C351}"/>
              </a:ext>
            </a:extLst>
          </p:cNvPr>
          <p:cNvSpPr txBox="1">
            <a:spLocks noGrp="1"/>
          </p:cNvSpPr>
          <p:nvPr>
            <p:ph type="subTitle" idx="1"/>
          </p:nvPr>
        </p:nvSpPr>
        <p:spPr>
          <a:xfrm>
            <a:off x="480060" y="1032387"/>
            <a:ext cx="11231880" cy="6843252"/>
          </a:xfrm>
          <a:prstGeom prst="rect">
            <a:avLst/>
          </a:prstGeom>
        </p:spPr>
        <p:txBody>
          <a:bodyPr spcFirstLastPara="1" wrap="square" lIns="121900" tIns="121900" rIns="121900" bIns="121900" anchor="t" anchorCtr="0">
            <a:noAutofit/>
          </a:bodyPr>
          <a:lstStyle/>
          <a:p>
            <a:pPr algn="just" hangingPunct="0"/>
            <a:r>
              <a:rPr lang="en-US" sz="2800" b="1" cap="small" dirty="0" err="1"/>
              <a:t>APPENdix</a:t>
            </a:r>
            <a:r>
              <a:rPr lang="en-US" sz="2800" b="1" cap="small" dirty="0"/>
              <a:t> B</a:t>
            </a:r>
            <a:r>
              <a:rPr lang="en-US" sz="2800" cap="small" dirty="0"/>
              <a:t>: Microsoft Excel Solver Competitive-to–SM (Security Meter) Risk Management Solutıons in Tables </a:t>
            </a:r>
            <a:r>
              <a:rPr lang="en-US" sz="2800" cap="small" dirty="0" err="1"/>
              <a:t>B1</a:t>
            </a:r>
            <a:r>
              <a:rPr lang="en-US" sz="2800" cap="small" dirty="0"/>
              <a:t> to </a:t>
            </a:r>
            <a:r>
              <a:rPr lang="en-US" sz="2800" cap="small" dirty="0" err="1"/>
              <a:t>B4</a:t>
            </a:r>
            <a:endParaRPr lang="en-US" sz="2800" dirty="0"/>
          </a:p>
          <a:p>
            <a:pPr algn="just" hangingPunct="0"/>
            <a:r>
              <a:rPr lang="en-US" sz="2800" dirty="0"/>
              <a:t>In APPENDIX B, the authors display the alternative game-theoretic EXCEL (XL) Solver LP-feasible solutions for example 2 regarding the input Tables </a:t>
            </a:r>
            <a:r>
              <a:rPr lang="en-US" sz="2800" dirty="0" err="1"/>
              <a:t>A4</a:t>
            </a:r>
            <a:r>
              <a:rPr lang="en-US" sz="2800" dirty="0"/>
              <a:t> and </a:t>
            </a:r>
            <a:r>
              <a:rPr lang="en-US" sz="2800" dirty="0" err="1"/>
              <a:t>A5</a:t>
            </a:r>
            <a:r>
              <a:rPr lang="en-US" sz="2800" dirty="0"/>
              <a:t> in Appendix A. It is noteworthy to remark that the EXCEL (XL) Solver LP-feasible solutions, since there may be more than one LP-feasible solution [43–46, 53] in the end, will generate identical outputs of </a:t>
            </a:r>
            <a:r>
              <a:rPr lang="en-US" sz="2800" dirty="0" err="1"/>
              <a:t>OTRR</a:t>
            </a:r>
            <a:r>
              <a:rPr lang="en-US" sz="2800" dirty="0"/>
              <a:t> ≈ 0.2 and </a:t>
            </a:r>
            <a:r>
              <a:rPr lang="en-US" sz="2800" dirty="0" err="1"/>
              <a:t>OTRR</a:t>
            </a:r>
            <a:r>
              <a:rPr lang="en-US" sz="2800" dirty="0"/>
              <a:t> ≈ 0.3, which are those final constraints explored in APPENDIX A to mitigate to. As clarified in </a:t>
            </a:r>
            <a:r>
              <a:rPr lang="tr-TR" sz="2800" dirty="0"/>
              <a:t>Tables</a:t>
            </a:r>
            <a:r>
              <a:rPr lang="en-US" sz="2800" dirty="0"/>
              <a:t> </a:t>
            </a:r>
            <a:r>
              <a:rPr lang="en-US" sz="2800" dirty="0" err="1"/>
              <a:t>B1</a:t>
            </a:r>
            <a:r>
              <a:rPr lang="en-US" sz="2800" dirty="0"/>
              <a:t> to </a:t>
            </a:r>
            <a:r>
              <a:rPr lang="en-US" sz="2800" dirty="0" err="1"/>
              <a:t>B4</a:t>
            </a:r>
            <a:r>
              <a:rPr lang="en-US" sz="2800" dirty="0"/>
              <a:t>, the cumulative percentage change (Cum. ∆%) in the optimal vector solution of </a:t>
            </a:r>
            <a:r>
              <a:rPr lang="en-US" sz="2800" dirty="0" err="1"/>
              <a:t>LCM</a:t>
            </a:r>
            <a:r>
              <a:rPr lang="en-US" sz="2800" baseline="-25000" dirty="0" err="1"/>
              <a:t>ij</a:t>
            </a:r>
            <a:r>
              <a:rPr lang="en-US" sz="2800" dirty="0"/>
              <a:t>, i = 1, …., 10; j = 1,2, via EXCEL Solver using a game-theoretic algorithm via </a:t>
            </a:r>
            <a:r>
              <a:rPr lang="tr-TR" sz="2800" dirty="0"/>
              <a:t>Equations</a:t>
            </a:r>
            <a:r>
              <a:rPr lang="en-US" sz="2800" dirty="0"/>
              <a:t> (1)–(49) and (1)–(50)</a:t>
            </a:r>
            <a:r>
              <a:rPr lang="tr-TR" sz="2800" dirty="0"/>
              <a:t>,</a:t>
            </a:r>
            <a:r>
              <a:rPr lang="en-US" sz="2800" dirty="0"/>
              <a:t> respectively</a:t>
            </a:r>
            <a:r>
              <a:rPr lang="tr-TR" sz="2800" dirty="0"/>
              <a:t>, exceeds</a:t>
            </a:r>
            <a:r>
              <a:rPr lang="en-US" sz="2800" dirty="0"/>
              <a:t> the cumulative percentage change (Cum. % ∆) of the previous Appendix A’s Security Meter</a:t>
            </a:r>
            <a:r>
              <a:rPr lang="tr-TR" sz="2800" dirty="0"/>
              <a:t>.</a:t>
            </a:r>
            <a:r>
              <a:rPr lang="en-US" sz="2800" dirty="0"/>
              <a:t>  </a:t>
            </a:r>
          </a:p>
          <a:p>
            <a:pPr marL="0" indent="0" algn="just"/>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15624093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8E3F3D74-2F07-3569-5A66-755EFC1FBF87}"/>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0195E245-6B07-F064-B96C-8268148247BF}"/>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(25)</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7FE4C655-275B-C3D7-64CE-9E94E476C7F7}"/>
              </a:ext>
            </a:extLst>
          </p:cNvPr>
          <p:cNvSpPr txBox="1">
            <a:spLocks noGrp="1"/>
          </p:cNvSpPr>
          <p:nvPr>
            <p:ph type="subTitle" idx="1"/>
          </p:nvPr>
        </p:nvSpPr>
        <p:spPr>
          <a:xfrm>
            <a:off x="0" y="963386"/>
            <a:ext cx="12192000" cy="6912253"/>
          </a:xfrm>
          <a:prstGeom prst="rect">
            <a:avLst/>
          </a:prstGeom>
        </p:spPr>
        <p:txBody>
          <a:bodyPr spcFirstLastPara="1" wrap="square" lIns="121900" tIns="121900" rIns="121900" bIns="121900" anchor="t" anchorCtr="0">
            <a:noAutofit/>
          </a:bodyPr>
          <a:lstStyle/>
          <a:p>
            <a:pPr algn="just" hangingPunct="0"/>
            <a:r>
              <a:rPr lang="tr-TR" sz="2800" b="1" cap="small" dirty="0"/>
              <a:t>EK </a:t>
            </a:r>
            <a:r>
              <a:rPr lang="en-US" sz="2800" b="1" cap="small" dirty="0"/>
              <a:t>B</a:t>
            </a:r>
            <a:r>
              <a:rPr lang="en-US" sz="2800" cap="small" dirty="0"/>
              <a:t>: </a:t>
            </a:r>
            <a:r>
              <a:rPr lang="en-US" b="1" dirty="0" err="1"/>
              <a:t>B1'DEN</a:t>
            </a:r>
            <a:r>
              <a:rPr lang="en-US" b="1" dirty="0"/>
              <a:t> </a:t>
            </a:r>
            <a:r>
              <a:rPr lang="en-US" b="1" dirty="0" err="1"/>
              <a:t>B4'E</a:t>
            </a:r>
            <a:r>
              <a:rPr lang="en-US" b="1" dirty="0"/>
              <a:t> </a:t>
            </a:r>
            <a:r>
              <a:rPr lang="en-US" b="1" dirty="0" err="1"/>
              <a:t>ÇİZELGELERDE</a:t>
            </a:r>
            <a:r>
              <a:rPr lang="en-US" b="1" dirty="0"/>
              <a:t> MİCROSOFT EXCEL SOLVER (</a:t>
            </a:r>
            <a:r>
              <a:rPr lang="en-US" b="1" dirty="0" err="1"/>
              <a:t>ÇÖZÜCÜ</a:t>
            </a:r>
            <a:r>
              <a:rPr lang="en-US" b="1" dirty="0"/>
              <a:t>) </a:t>
            </a:r>
            <a:r>
              <a:rPr lang="en-US" b="1" dirty="0" err="1"/>
              <a:t>RAKİP</a:t>
            </a:r>
            <a:r>
              <a:rPr lang="en-US" b="1" dirty="0"/>
              <a:t> </a:t>
            </a:r>
            <a:r>
              <a:rPr lang="en-US" b="1" dirty="0" err="1"/>
              <a:t>YÖNTEMDEN</a:t>
            </a:r>
            <a:r>
              <a:rPr lang="en-US" b="1" dirty="0"/>
              <a:t> </a:t>
            </a:r>
            <a:r>
              <a:rPr lang="en-US" b="1" dirty="0" err="1"/>
              <a:t>SM'YE</a:t>
            </a:r>
            <a:r>
              <a:rPr lang="en-US" b="1" dirty="0"/>
              <a:t> (</a:t>
            </a:r>
            <a:r>
              <a:rPr lang="en-US" b="1" dirty="0" err="1"/>
              <a:t>GÜVENLİK</a:t>
            </a:r>
            <a:r>
              <a:rPr lang="en-US" b="1" dirty="0"/>
              <a:t> </a:t>
            </a:r>
            <a:r>
              <a:rPr lang="en-US" b="1" dirty="0" err="1"/>
              <a:t>METRE</a:t>
            </a:r>
            <a:r>
              <a:rPr lang="en-US" b="1" dirty="0"/>
              <a:t>) RİSK </a:t>
            </a:r>
            <a:r>
              <a:rPr lang="en-US" b="1" dirty="0" err="1"/>
              <a:t>YÖNETİMİ</a:t>
            </a:r>
            <a:r>
              <a:rPr lang="en-US" b="1" dirty="0"/>
              <a:t> </a:t>
            </a:r>
            <a:r>
              <a:rPr lang="en-US" b="1" dirty="0" err="1"/>
              <a:t>ÇÖZÜMLERİ</a:t>
            </a:r>
            <a:r>
              <a:rPr lang="en-US" b="1" dirty="0"/>
              <a:t> </a:t>
            </a:r>
            <a:endParaRPr lang="en-US" dirty="0"/>
          </a:p>
          <a:p>
            <a:pPr algn="just" hangingPunct="0"/>
            <a:r>
              <a:rPr lang="en-US" sz="2800" dirty="0"/>
              <a:t>In APPENDIX B, the authors display the alternative game-theoretic EXCEL (XL) Solver LP-feasible solutions for example 2 regarding the input Tables </a:t>
            </a:r>
            <a:r>
              <a:rPr lang="en-US" sz="2800" dirty="0" err="1"/>
              <a:t>A4</a:t>
            </a:r>
            <a:r>
              <a:rPr lang="en-US" sz="2800" dirty="0"/>
              <a:t> and </a:t>
            </a:r>
            <a:r>
              <a:rPr lang="en-US" sz="2800" dirty="0" err="1"/>
              <a:t>A5</a:t>
            </a:r>
            <a:r>
              <a:rPr lang="en-US" sz="2800" dirty="0"/>
              <a:t> in Appendix A. It is noteworthy to remark that the EXCEL (XL) Solver LP-feasible solutions, since there may be more than one LP-feasible solution [43–46, 53] in the end, will generate identical outputs of </a:t>
            </a:r>
            <a:r>
              <a:rPr lang="en-US" sz="2800" dirty="0" err="1"/>
              <a:t>OTRR</a:t>
            </a:r>
            <a:r>
              <a:rPr lang="en-US" sz="2800" dirty="0"/>
              <a:t> ≈ 0.2 and </a:t>
            </a:r>
            <a:r>
              <a:rPr lang="en-US" sz="2800" dirty="0" err="1"/>
              <a:t>OTRR</a:t>
            </a:r>
            <a:r>
              <a:rPr lang="en-US" sz="2800" dirty="0"/>
              <a:t> ≈ 0.3, which are </a:t>
            </a:r>
            <a:r>
              <a:rPr lang="tr-TR" sz="2800" dirty="0"/>
              <a:t>the</a:t>
            </a:r>
            <a:r>
              <a:rPr lang="en-US" sz="2800" dirty="0"/>
              <a:t> final constraints explored in APPENDIX A to mitigate to. As clarified in </a:t>
            </a:r>
            <a:r>
              <a:rPr lang="tr-TR" sz="2800" dirty="0"/>
              <a:t>Tables</a:t>
            </a:r>
            <a:r>
              <a:rPr lang="en-US" sz="2800" dirty="0"/>
              <a:t> </a:t>
            </a:r>
            <a:r>
              <a:rPr lang="en-US" sz="2800" dirty="0" err="1"/>
              <a:t>B1</a:t>
            </a:r>
            <a:r>
              <a:rPr lang="en-US" sz="2800" dirty="0"/>
              <a:t> to </a:t>
            </a:r>
            <a:r>
              <a:rPr lang="en-US" sz="2800" dirty="0" err="1"/>
              <a:t>B4</a:t>
            </a:r>
            <a:r>
              <a:rPr lang="en-US" sz="2800" dirty="0"/>
              <a:t>, the cumulative percentage change (Cum. ∆%) in the optimal vector solution of </a:t>
            </a:r>
            <a:r>
              <a:rPr lang="en-US" sz="2800" dirty="0" err="1"/>
              <a:t>LCM</a:t>
            </a:r>
            <a:r>
              <a:rPr lang="en-US" sz="2800" baseline="-25000" dirty="0" err="1"/>
              <a:t>ij</a:t>
            </a:r>
            <a:r>
              <a:rPr lang="en-US" sz="2800" dirty="0"/>
              <a:t>, i = 1,</a:t>
            </a:r>
            <a:r>
              <a:rPr lang="tr-TR" sz="2800" dirty="0"/>
              <a:t>…</a:t>
            </a:r>
            <a:r>
              <a:rPr lang="en-US" sz="2800" dirty="0"/>
              <a:t>, 10; j = 1,2, via EXCEL Solver using a game-theoretic algorithm via Eq</a:t>
            </a:r>
            <a:r>
              <a:rPr lang="tr-TR" sz="2800" dirty="0"/>
              <a:t>uations</a:t>
            </a:r>
            <a:r>
              <a:rPr lang="en-US" sz="2800" dirty="0"/>
              <a:t> (1)–(49) and (1)–(50) respectively </a:t>
            </a:r>
            <a:r>
              <a:rPr lang="tr-TR" sz="2800" dirty="0"/>
              <a:t>exceeds</a:t>
            </a:r>
            <a:r>
              <a:rPr lang="en-US" sz="2800" dirty="0"/>
              <a:t> the cumulative percentage change (Cum. % ∆) of the previous Appendix A’s Security Meter</a:t>
            </a:r>
            <a:r>
              <a:rPr lang="tr-TR" sz="2800" dirty="0"/>
              <a:t>.</a:t>
            </a:r>
            <a:r>
              <a:rPr lang="en-US" sz="2800" dirty="0"/>
              <a:t> </a:t>
            </a:r>
          </a:p>
          <a:p>
            <a:pPr marL="0" indent="0" algn="just"/>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32417567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B4C56B1E-46AD-887A-15CD-59CB5AB9E99A}"/>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BDF2A845-7FFB-64AD-FECC-0ACF6EA8C3BD}"/>
              </a:ext>
            </a:extLst>
          </p:cNvPr>
          <p:cNvSpPr txBox="1">
            <a:spLocks noGrp="1"/>
          </p:cNvSpPr>
          <p:nvPr>
            <p:ph type="title"/>
          </p:nvPr>
        </p:nvSpPr>
        <p:spPr>
          <a:xfrm>
            <a:off x="480060" y="261258"/>
            <a:ext cx="10899140" cy="58782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(26)</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CEAC59AE-8B81-F097-EE35-2E9974393CFE}"/>
              </a:ext>
            </a:extLst>
          </p:cNvPr>
          <p:cNvSpPr txBox="1">
            <a:spLocks noGrp="1"/>
          </p:cNvSpPr>
          <p:nvPr>
            <p:ph type="subTitle" idx="1"/>
          </p:nvPr>
        </p:nvSpPr>
        <p:spPr>
          <a:xfrm>
            <a:off x="480060" y="849087"/>
            <a:ext cx="11231880" cy="6130448"/>
          </a:xfrm>
          <a:prstGeom prst="rect">
            <a:avLst/>
          </a:prstGeom>
        </p:spPr>
        <p:txBody>
          <a:bodyPr spcFirstLastPara="1" wrap="square" lIns="121900" tIns="121900" rIns="121900" bIns="121900" anchor="t" anchorCtr="0">
            <a:noAutofit/>
          </a:bodyPr>
          <a:lstStyle/>
          <a:p>
            <a:pPr algn="just" hangingPunct="0"/>
            <a:r>
              <a:rPr lang="en-US" cap="small" dirty="0"/>
              <a:t>APPENDIX B: Microsoft Excel Solver Competitive-to–SM (Security Meter) Risk Management Solutıons in Tables </a:t>
            </a:r>
            <a:r>
              <a:rPr lang="en-US" cap="small" dirty="0" err="1"/>
              <a:t>B1</a:t>
            </a:r>
            <a:r>
              <a:rPr lang="en-US" cap="small" dirty="0"/>
              <a:t> to </a:t>
            </a:r>
            <a:r>
              <a:rPr lang="en-US" cap="small" dirty="0" err="1"/>
              <a:t>B4</a:t>
            </a:r>
            <a:endParaRPr lang="en-US" cap="small" dirty="0"/>
          </a:p>
          <a:p>
            <a:pPr algn="just" hangingPunct="0"/>
            <a:r>
              <a:rPr lang="en-US" sz="1800" dirty="0"/>
              <a:t>In APPENDIX B, the authors display the alternative game-theoretic EXCEL (XL) Solver LP-feasible solutions for example 2 regarding the input Tables </a:t>
            </a:r>
            <a:r>
              <a:rPr lang="en-US" sz="1800" dirty="0" err="1"/>
              <a:t>A4</a:t>
            </a:r>
            <a:r>
              <a:rPr lang="en-US" sz="1800" dirty="0"/>
              <a:t> and </a:t>
            </a:r>
            <a:r>
              <a:rPr lang="en-US" sz="1800" dirty="0" err="1"/>
              <a:t>A5</a:t>
            </a:r>
            <a:r>
              <a:rPr lang="en-US" sz="1800" dirty="0"/>
              <a:t> in Appendix A. It is noteworthy to remark that the EXCEL (XL) Solver LP-feasible solutions, since there may be more than one LP-feasible solution [43–46, 53] in the end, will generate identical outputs of </a:t>
            </a:r>
            <a:r>
              <a:rPr lang="en-US" sz="1800" dirty="0" err="1"/>
              <a:t>OTRR</a:t>
            </a:r>
            <a:r>
              <a:rPr lang="en-US" sz="1800" dirty="0"/>
              <a:t> ≈ 0.2 and </a:t>
            </a:r>
            <a:r>
              <a:rPr lang="en-US" sz="1800" dirty="0" err="1"/>
              <a:t>OTRR</a:t>
            </a:r>
            <a:r>
              <a:rPr lang="en-US" sz="1800" dirty="0"/>
              <a:t> ≈ 0.3, which are </a:t>
            </a:r>
            <a:r>
              <a:rPr lang="tr-TR" sz="1800" dirty="0"/>
              <a:t>the</a:t>
            </a:r>
            <a:r>
              <a:rPr lang="en-US" sz="1800" dirty="0"/>
              <a:t> final constraints explored in APPENDIX A to mitigate. As clarified in </a:t>
            </a:r>
            <a:r>
              <a:rPr lang="tr-TR" sz="1800" dirty="0"/>
              <a:t>Tables</a:t>
            </a:r>
            <a:r>
              <a:rPr lang="en-US" sz="1800" dirty="0"/>
              <a:t> </a:t>
            </a:r>
            <a:r>
              <a:rPr lang="en-US" sz="1800" dirty="0" err="1"/>
              <a:t>B1</a:t>
            </a:r>
            <a:r>
              <a:rPr lang="en-US" sz="1800" dirty="0"/>
              <a:t> to </a:t>
            </a:r>
            <a:r>
              <a:rPr lang="en-US" sz="1800" dirty="0" err="1"/>
              <a:t>B4</a:t>
            </a:r>
            <a:r>
              <a:rPr lang="en-US" sz="1800" dirty="0"/>
              <a:t>, the cumulative percentage change (Cum. ∆%) in the optimal vector solution of </a:t>
            </a:r>
            <a:r>
              <a:rPr lang="en-US" sz="1800" dirty="0" err="1"/>
              <a:t>LCM</a:t>
            </a:r>
            <a:r>
              <a:rPr lang="en-US" sz="1800" baseline="-25000" dirty="0" err="1"/>
              <a:t>ij</a:t>
            </a:r>
            <a:r>
              <a:rPr lang="en-US" sz="1800" dirty="0"/>
              <a:t>, i = 1,</a:t>
            </a:r>
            <a:r>
              <a:rPr lang="tr-TR" sz="1800" dirty="0"/>
              <a:t>…</a:t>
            </a:r>
            <a:r>
              <a:rPr lang="en-US" sz="1800" dirty="0"/>
              <a:t>, 10; j = 1,2, via EXCEL Solver using a game-theoretic algorithm via </a:t>
            </a:r>
            <a:r>
              <a:rPr lang="tr-TR" sz="1800" dirty="0"/>
              <a:t>Equations </a:t>
            </a:r>
            <a:r>
              <a:rPr lang="en-US" sz="1800" dirty="0"/>
              <a:t>(1)–(49) and (1)–(50) respectively </a:t>
            </a:r>
            <a:r>
              <a:rPr lang="tr-TR" sz="1800" dirty="0"/>
              <a:t>exceeds</a:t>
            </a:r>
            <a:r>
              <a:rPr lang="en-US" sz="1800" dirty="0"/>
              <a:t> the cumulative percentage change (Cum. % ∆) of the previous Appendix A’s Security Meter software algorithm. </a:t>
            </a:r>
            <a:endParaRPr lang="tr-TR" sz="1800" dirty="0"/>
          </a:p>
          <a:p>
            <a:pPr algn="just" hangingPunct="0"/>
            <a:endParaRPr lang="en-US" sz="1800" dirty="0"/>
          </a:p>
          <a:p>
            <a:pPr algn="just" hangingPunct="0"/>
            <a:r>
              <a:rPr lang="en-US" sz="1800" dirty="0" err="1"/>
              <a:t>XL’s</a:t>
            </a:r>
            <a:r>
              <a:rPr lang="en-US" sz="1800" dirty="0"/>
              <a:t> Cum. ∆% ≈ 203% vs SM’s Cum. ∆% ≈181% for the </a:t>
            </a:r>
            <a:r>
              <a:rPr lang="en-US" sz="1800" dirty="0" err="1"/>
              <a:t>OTRR</a:t>
            </a:r>
            <a:r>
              <a:rPr lang="en-US" sz="1800" dirty="0"/>
              <a:t>=0.2 (i.e., </a:t>
            </a:r>
            <a:r>
              <a:rPr lang="en-US" sz="1800" dirty="0" err="1"/>
              <a:t>OTNRR</a:t>
            </a:r>
            <a:r>
              <a:rPr lang="en-US" sz="1800" dirty="0"/>
              <a:t>=1</a:t>
            </a:r>
            <a:r>
              <a:rPr lang="en-US" sz="1800" dirty="0">
                <a:sym typeface="Symbol" panose="05050102010706020507" pitchFamily="18" charset="2"/>
              </a:rPr>
              <a:t></a:t>
            </a:r>
            <a:r>
              <a:rPr lang="en-US" sz="1800" dirty="0"/>
              <a:t>0.2=0.8) constraint of Eq. (49) are compared as favorable to SM. Also, </a:t>
            </a:r>
            <a:r>
              <a:rPr lang="en-US" sz="1800" dirty="0" err="1"/>
              <a:t>XL’s</a:t>
            </a:r>
            <a:r>
              <a:rPr lang="en-US" sz="1800" dirty="0"/>
              <a:t> Cum. %∆ ≈ 142% vs SM’s Cum. ∆% ≈ 126% for the </a:t>
            </a:r>
            <a:r>
              <a:rPr lang="en-US" sz="1800" dirty="0" err="1"/>
              <a:t>OTRR</a:t>
            </a:r>
            <a:r>
              <a:rPr lang="en-US" sz="1800" dirty="0"/>
              <a:t>=0.3 (i.e., </a:t>
            </a:r>
            <a:r>
              <a:rPr lang="en-US" sz="1800" dirty="0" err="1"/>
              <a:t>OTNRR</a:t>
            </a:r>
            <a:r>
              <a:rPr lang="en-US" sz="1800" dirty="0"/>
              <a:t>=1-0.3=0.7) constraint of Eq. (50) </a:t>
            </a:r>
            <a:r>
              <a:rPr lang="tr-TR" sz="1800" dirty="0"/>
              <a:t>performs</a:t>
            </a:r>
            <a:r>
              <a:rPr lang="en-US" sz="1800" dirty="0"/>
              <a:t> the same, as favorable to SM. This supports, as claimed in the Summary of Tables </a:t>
            </a:r>
            <a:r>
              <a:rPr lang="en-US" sz="1800" dirty="0" err="1"/>
              <a:t>A4</a:t>
            </a:r>
            <a:r>
              <a:rPr lang="en-US" sz="1800" dirty="0"/>
              <a:t>–</a:t>
            </a:r>
            <a:r>
              <a:rPr lang="en-US" sz="1800" dirty="0" err="1"/>
              <a:t>A14</a:t>
            </a:r>
            <a:r>
              <a:rPr lang="en-US" sz="1800" dirty="0"/>
              <a:t>, no other LP-feasible solution by any other commercial software can outsmart the SM algorithm in terms of minimizing the cumulative percent change, Cum. ∆%, of the </a:t>
            </a:r>
            <a:r>
              <a:rPr lang="en-US" sz="1800" dirty="0" err="1"/>
              <a:t>LCM</a:t>
            </a:r>
            <a:r>
              <a:rPr lang="en-US" sz="1800" baseline="-25000" dirty="0" err="1"/>
              <a:t>ij</a:t>
            </a:r>
            <a:r>
              <a:rPr lang="en-US" sz="1800" dirty="0"/>
              <a:t> vector. </a:t>
            </a:r>
            <a:r>
              <a:rPr lang="en-US" sz="1800" dirty="0" err="1"/>
              <a:t>LOSS≈0.029</a:t>
            </a:r>
            <a:r>
              <a:rPr lang="en-US" sz="1800" dirty="0"/>
              <a:t> and </a:t>
            </a:r>
            <a:r>
              <a:rPr lang="en-US" sz="1800" dirty="0" err="1"/>
              <a:t>LOSS≈0.056</a:t>
            </a:r>
            <a:r>
              <a:rPr lang="en-US" sz="1800" dirty="0"/>
              <a:t> for </a:t>
            </a:r>
            <a:r>
              <a:rPr lang="en-US" sz="1800" dirty="0" err="1"/>
              <a:t>OTRR</a:t>
            </a:r>
            <a:r>
              <a:rPr lang="en-US" sz="1800" dirty="0"/>
              <a:t>=0.2 and </a:t>
            </a:r>
            <a:r>
              <a:rPr lang="en-US" sz="1800" dirty="0" err="1"/>
              <a:t>OTRR</a:t>
            </a:r>
            <a:r>
              <a:rPr lang="en-US" sz="1800" dirty="0"/>
              <a:t>=0.3, as minimized by the LP objective function, are hence generated in Tables </a:t>
            </a:r>
            <a:r>
              <a:rPr lang="en-US" sz="1800" dirty="0" err="1"/>
              <a:t>B1</a:t>
            </a:r>
            <a:r>
              <a:rPr lang="en-US" sz="1800" dirty="0"/>
              <a:t> and </a:t>
            </a:r>
            <a:r>
              <a:rPr lang="en-US" sz="1800" dirty="0" err="1"/>
              <a:t>B2</a:t>
            </a:r>
            <a:r>
              <a:rPr lang="en-US" sz="1800" dirty="0"/>
              <a:t>. Regarding SM for Eq. (49), the article’s takeaway is 202.6% </a:t>
            </a:r>
            <a:r>
              <a:rPr lang="en-US" sz="1800" dirty="0">
                <a:sym typeface="Symbol" panose="05050102010706020507" pitchFamily="18" charset="2"/>
              </a:rPr>
              <a:t></a:t>
            </a:r>
            <a:r>
              <a:rPr lang="en-US" sz="1800" dirty="0"/>
              <a:t> 180.7% </a:t>
            </a:r>
            <a:r>
              <a:rPr lang="en-US" sz="1800" b="1" dirty="0"/>
              <a:t>≈ </a:t>
            </a:r>
            <a:r>
              <a:rPr lang="en-US" sz="1800" dirty="0"/>
              <a:t>22% less investment cost, and 141.96% </a:t>
            </a:r>
            <a:r>
              <a:rPr lang="en-US" sz="1800" dirty="0">
                <a:sym typeface="Symbol" panose="05050102010706020507" pitchFamily="18" charset="2"/>
              </a:rPr>
              <a:t></a:t>
            </a:r>
            <a:r>
              <a:rPr lang="en-US" sz="1800" dirty="0"/>
              <a:t> 125.7%</a:t>
            </a:r>
            <a:r>
              <a:rPr lang="en-US" sz="1800" b="1" dirty="0"/>
              <a:t> ≈ </a:t>
            </a:r>
            <a:r>
              <a:rPr lang="en-US" sz="1800" dirty="0"/>
              <a:t>16% less for Eq. (50) in example 2 of Tables </a:t>
            </a:r>
            <a:r>
              <a:rPr lang="en-US" sz="1800" dirty="0" err="1"/>
              <a:t>A6</a:t>
            </a:r>
            <a:r>
              <a:rPr lang="en-US" sz="1800" dirty="0"/>
              <a:t>–</a:t>
            </a:r>
            <a:r>
              <a:rPr lang="en-US" sz="1800" dirty="0" err="1"/>
              <a:t>A7</a:t>
            </a:r>
            <a:r>
              <a:rPr lang="en-US" sz="1800" dirty="0"/>
              <a:t>. For a simple demonstration, if the investment cost is $K per 1%, then for the constraint in Eq. (49), the SM saves ~$ 22 K. Similarly, for the constraint of Eq. (50), </a:t>
            </a:r>
            <a:r>
              <a:rPr lang="tr-TR" sz="1800" dirty="0"/>
              <a:t>it </a:t>
            </a:r>
            <a:r>
              <a:rPr lang="en-US" sz="1800" dirty="0"/>
              <a:t>is ~$</a:t>
            </a:r>
            <a:r>
              <a:rPr lang="en-US" sz="1800" dirty="0" err="1"/>
              <a:t>16K</a:t>
            </a:r>
            <a:r>
              <a:rPr lang="en-US" sz="1800" dirty="0"/>
              <a:t>.</a:t>
            </a:r>
          </a:p>
          <a:p>
            <a:pPr marL="0" indent="0" algn="just"/>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7578433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82BFDF1-1F47-4431-437E-D980BDA6FA2B}"/>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6CA45B7B-BEA9-41C3-F45C-69475176267F}"/>
              </a:ext>
            </a:extLst>
          </p:cNvPr>
          <p:cNvSpPr txBox="1">
            <a:spLocks noGrp="1"/>
          </p:cNvSpPr>
          <p:nvPr>
            <p:ph type="title"/>
          </p:nvPr>
        </p:nvSpPr>
        <p:spPr>
          <a:xfrm>
            <a:off x="480060" y="492370"/>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(26)</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D673EC7F-2EE6-C05C-564D-BD708DE7FB63}"/>
              </a:ext>
            </a:extLst>
          </p:cNvPr>
          <p:cNvSpPr txBox="1">
            <a:spLocks noGrp="1"/>
          </p:cNvSpPr>
          <p:nvPr>
            <p:ph type="subTitle" idx="1"/>
          </p:nvPr>
        </p:nvSpPr>
        <p:spPr>
          <a:xfrm>
            <a:off x="480060" y="1080655"/>
            <a:ext cx="11231880" cy="5777345"/>
          </a:xfrm>
          <a:prstGeom prst="rect">
            <a:avLst/>
          </a:prstGeom>
        </p:spPr>
        <p:txBody>
          <a:bodyPr spcFirstLastPara="1" wrap="square" lIns="121900" tIns="121900" rIns="121900" bIns="121900" anchor="t" anchorCtr="0">
            <a:noAutofit/>
          </a:bodyPr>
          <a:lstStyle/>
          <a:p>
            <a:pPr algn="just"/>
            <a:r>
              <a:rPr lang="en-US" sz="2000" dirty="0"/>
              <a:t>EK </a:t>
            </a:r>
            <a:r>
              <a:rPr lang="en-US" sz="2000" dirty="0" err="1"/>
              <a:t>B'de</a:t>
            </a:r>
            <a:r>
              <a:rPr lang="en-US" sz="2000" dirty="0"/>
              <a:t> </a:t>
            </a:r>
            <a:r>
              <a:rPr lang="en-US" sz="2000" dirty="0" err="1"/>
              <a:t>yazarlar</a:t>
            </a:r>
            <a:r>
              <a:rPr lang="en-US" sz="2000" dirty="0"/>
              <a:t>, Ek </a:t>
            </a:r>
            <a:r>
              <a:rPr lang="en-US" sz="2000" dirty="0" err="1"/>
              <a:t>A'daki</a:t>
            </a:r>
            <a:r>
              <a:rPr lang="en-US" sz="2000" dirty="0"/>
              <a:t> </a:t>
            </a:r>
            <a:r>
              <a:rPr lang="en-US" sz="2000" dirty="0" err="1"/>
              <a:t>A4</a:t>
            </a:r>
            <a:r>
              <a:rPr lang="en-US" sz="2000" dirty="0"/>
              <a:t> </a:t>
            </a:r>
            <a:r>
              <a:rPr lang="en-US" sz="2000" dirty="0" err="1"/>
              <a:t>ve</a:t>
            </a:r>
            <a:r>
              <a:rPr lang="en-US" sz="2000" dirty="0"/>
              <a:t> </a:t>
            </a:r>
            <a:r>
              <a:rPr lang="en-US" sz="2000" dirty="0" err="1"/>
              <a:t>A5</a:t>
            </a:r>
            <a:r>
              <a:rPr lang="en-US" sz="2000" dirty="0"/>
              <a:t> </a:t>
            </a:r>
            <a:r>
              <a:rPr lang="en-US" sz="2000" dirty="0" err="1"/>
              <a:t>giriş</a:t>
            </a:r>
            <a:r>
              <a:rPr lang="en-US" sz="2000" dirty="0"/>
              <a:t> </a:t>
            </a:r>
            <a:r>
              <a:rPr lang="en-US" sz="2000" dirty="0" err="1"/>
              <a:t>çizelgelerine</a:t>
            </a:r>
            <a:r>
              <a:rPr lang="en-US" sz="2000" dirty="0"/>
              <a:t> </a:t>
            </a:r>
            <a:r>
              <a:rPr lang="en-US" sz="2000" dirty="0" err="1"/>
              <a:t>ilişkin</a:t>
            </a:r>
            <a:r>
              <a:rPr lang="en-US" sz="2000" dirty="0"/>
              <a:t> </a:t>
            </a:r>
            <a:r>
              <a:rPr lang="en-US" sz="2000" dirty="0" err="1"/>
              <a:t>alternatif</a:t>
            </a:r>
            <a:r>
              <a:rPr lang="en-US" sz="2000" dirty="0"/>
              <a:t> </a:t>
            </a:r>
            <a:r>
              <a:rPr lang="en-US" sz="2000" dirty="0" err="1"/>
              <a:t>oyun</a:t>
            </a:r>
            <a:r>
              <a:rPr lang="en-US" sz="2000" dirty="0"/>
              <a:t> </a:t>
            </a:r>
            <a:r>
              <a:rPr lang="en-US" sz="2000" dirty="0" err="1"/>
              <a:t>teorik</a:t>
            </a:r>
            <a:r>
              <a:rPr lang="en-US" sz="2000" dirty="0"/>
              <a:t> EXCEL (XL) </a:t>
            </a:r>
            <a:r>
              <a:rPr lang="en-US" sz="2000" dirty="0" err="1"/>
              <a:t>çözücü</a:t>
            </a:r>
            <a:r>
              <a:rPr lang="en-US" sz="2000" dirty="0"/>
              <a:t> LP </a:t>
            </a:r>
            <a:r>
              <a:rPr lang="en-US" sz="2000" dirty="0" err="1"/>
              <a:t>uygulanabilir</a:t>
            </a:r>
            <a:r>
              <a:rPr lang="en-US" sz="2000" dirty="0"/>
              <a:t> </a:t>
            </a:r>
            <a:r>
              <a:rPr lang="en-US" sz="2000" dirty="0" err="1"/>
              <a:t>çözümlerini</a:t>
            </a:r>
            <a:r>
              <a:rPr lang="en-US" sz="2000" dirty="0"/>
              <a:t>, ÖRNEK </a:t>
            </a:r>
            <a:r>
              <a:rPr lang="en-US" sz="2000" dirty="0" err="1"/>
              <a:t>2'yi</a:t>
            </a:r>
            <a:r>
              <a:rPr lang="en-US" sz="2000" dirty="0"/>
              <a:t> </a:t>
            </a:r>
            <a:r>
              <a:rPr lang="en-US" sz="2000" dirty="0" err="1"/>
              <a:t>görüntüler</a:t>
            </a:r>
            <a:r>
              <a:rPr lang="en-US" sz="2000" dirty="0"/>
              <a:t>. EXCEL (XL) </a:t>
            </a:r>
            <a:r>
              <a:rPr lang="en-US" sz="2000" dirty="0" err="1"/>
              <a:t>çözücü</a:t>
            </a:r>
            <a:r>
              <a:rPr lang="en-US" sz="2000" dirty="0"/>
              <a:t> </a:t>
            </a:r>
            <a:r>
              <a:rPr lang="en-US" sz="2000" dirty="0" err="1"/>
              <a:t>LP'nin</a:t>
            </a:r>
            <a:r>
              <a:rPr lang="en-US" sz="2000" dirty="0"/>
              <a:t> </a:t>
            </a:r>
            <a:r>
              <a:rPr lang="en-US" sz="2000" dirty="0" err="1"/>
              <a:t>uygulanabilir</a:t>
            </a:r>
            <a:r>
              <a:rPr lang="en-US" sz="2000" dirty="0"/>
              <a:t> </a:t>
            </a:r>
            <a:r>
              <a:rPr lang="en-US" sz="2000" dirty="0" err="1"/>
              <a:t>çözümler</a:t>
            </a:r>
            <a:r>
              <a:rPr lang="en-US" sz="2000" dirty="0"/>
              <a:t> </a:t>
            </a:r>
            <a:r>
              <a:rPr lang="en-US" sz="2000" dirty="0" err="1"/>
              <a:t>olduğunu</a:t>
            </a:r>
            <a:r>
              <a:rPr lang="en-US" sz="2000" dirty="0"/>
              <a:t> </a:t>
            </a:r>
            <a:r>
              <a:rPr lang="en-US" sz="2000" dirty="0" err="1"/>
              <a:t>belirtmek</a:t>
            </a:r>
            <a:r>
              <a:rPr lang="en-US" sz="2000" dirty="0"/>
              <a:t> </a:t>
            </a:r>
            <a:r>
              <a:rPr lang="en-US" sz="2000" dirty="0" err="1"/>
              <a:t>dikkat</a:t>
            </a:r>
            <a:r>
              <a:rPr lang="en-US" sz="2000" dirty="0"/>
              <a:t> </a:t>
            </a:r>
            <a:r>
              <a:rPr lang="en-US" sz="2000" dirty="0" err="1"/>
              <a:t>çekicidir</a:t>
            </a:r>
            <a:r>
              <a:rPr lang="en-US" sz="2000" dirty="0"/>
              <a:t>, çünkü </a:t>
            </a:r>
            <a:r>
              <a:rPr lang="en-US" sz="2000" dirty="0" err="1"/>
              <a:t>birden</a:t>
            </a:r>
            <a:r>
              <a:rPr lang="en-US" sz="2000" dirty="0"/>
              <a:t> </a:t>
            </a:r>
            <a:r>
              <a:rPr lang="en-US" sz="2000" dirty="0" err="1"/>
              <a:t>fazla</a:t>
            </a:r>
            <a:r>
              <a:rPr lang="en-US" sz="2000" dirty="0"/>
              <a:t> LP </a:t>
            </a:r>
            <a:r>
              <a:rPr lang="en-US" sz="2000" dirty="0" err="1"/>
              <a:t>olabilir</a:t>
            </a:r>
            <a:r>
              <a:rPr lang="en-US" sz="2000" dirty="0"/>
              <a:t>.  </a:t>
            </a:r>
            <a:r>
              <a:rPr lang="tr-TR" sz="2000" dirty="0"/>
              <a:t>Ç</a:t>
            </a:r>
            <a:r>
              <a:rPr lang="en-US" sz="2000" dirty="0" err="1"/>
              <a:t>özüm</a:t>
            </a:r>
            <a:r>
              <a:rPr lang="en-US" sz="2000" dirty="0"/>
              <a:t> [43-46, 53] </a:t>
            </a:r>
            <a:r>
              <a:rPr lang="en-US" sz="2000" dirty="0" err="1"/>
              <a:t>sonunda</a:t>
            </a:r>
            <a:r>
              <a:rPr lang="en-US" sz="2000" dirty="0"/>
              <a:t>, </a:t>
            </a:r>
            <a:r>
              <a:rPr lang="en-US" sz="2000" dirty="0" err="1"/>
              <a:t>azaltmak</a:t>
            </a:r>
            <a:r>
              <a:rPr lang="en-US" sz="2000" dirty="0"/>
              <a:t> için EK </a:t>
            </a:r>
            <a:r>
              <a:rPr lang="en-US" sz="2000" dirty="0" err="1"/>
              <a:t>A'da</a:t>
            </a:r>
            <a:r>
              <a:rPr lang="en-US" sz="2000" dirty="0"/>
              <a:t> </a:t>
            </a:r>
            <a:r>
              <a:rPr lang="en-US" sz="2000" dirty="0" err="1"/>
              <a:t>araştırılan</a:t>
            </a:r>
            <a:r>
              <a:rPr lang="en-US" sz="2000" dirty="0"/>
              <a:t> son </a:t>
            </a:r>
            <a:r>
              <a:rPr lang="en-US" sz="2000" dirty="0" err="1"/>
              <a:t>kısıtlamalar</a:t>
            </a:r>
            <a:r>
              <a:rPr lang="en-US" sz="2000" dirty="0"/>
              <a:t> </a:t>
            </a:r>
            <a:r>
              <a:rPr lang="en-US" sz="2000" dirty="0" err="1"/>
              <a:t>olan</a:t>
            </a:r>
            <a:r>
              <a:rPr lang="en-US" sz="2000" dirty="0"/>
              <a:t> </a:t>
            </a:r>
            <a:r>
              <a:rPr lang="en-US" sz="2000" dirty="0" err="1"/>
              <a:t>OTRR</a:t>
            </a:r>
            <a:r>
              <a:rPr lang="en-US" sz="2000" dirty="0"/>
              <a:t> ≈ 0,2 </a:t>
            </a:r>
            <a:r>
              <a:rPr lang="en-US" sz="2000" dirty="0" err="1"/>
              <a:t>ve</a:t>
            </a:r>
            <a:r>
              <a:rPr lang="en-US" sz="2000" dirty="0"/>
              <a:t> </a:t>
            </a:r>
            <a:r>
              <a:rPr lang="en-US" sz="2000" dirty="0" err="1"/>
              <a:t>OTRR</a:t>
            </a:r>
            <a:r>
              <a:rPr lang="en-US" sz="2000" dirty="0"/>
              <a:t> ≈ </a:t>
            </a:r>
            <a:r>
              <a:rPr lang="en-US" sz="2000" dirty="0" err="1"/>
              <a:t>0,3'ün</a:t>
            </a:r>
            <a:r>
              <a:rPr lang="en-US" sz="2000" dirty="0"/>
              <a:t> </a:t>
            </a:r>
            <a:r>
              <a:rPr lang="en-US" sz="2000" dirty="0" err="1"/>
              <a:t>özdeş</a:t>
            </a:r>
            <a:r>
              <a:rPr lang="en-US" sz="2000" dirty="0"/>
              <a:t> </a:t>
            </a:r>
            <a:r>
              <a:rPr lang="en-US" sz="2000" dirty="0" err="1"/>
              <a:t>çıktılarını</a:t>
            </a:r>
            <a:r>
              <a:rPr lang="en-US" sz="2000" dirty="0"/>
              <a:t> </a:t>
            </a:r>
            <a:r>
              <a:rPr lang="en-US" sz="2000" dirty="0" err="1"/>
              <a:t>üretecektir</a:t>
            </a:r>
            <a:r>
              <a:rPr lang="en-US" sz="2000" dirty="0"/>
              <a:t>. Çizelge </a:t>
            </a:r>
            <a:r>
              <a:rPr lang="en-US" sz="2000" dirty="0" err="1"/>
              <a:t>B1'den</a:t>
            </a:r>
            <a:r>
              <a:rPr lang="en-US" sz="2000" dirty="0"/>
              <a:t> Çizelge </a:t>
            </a:r>
            <a:r>
              <a:rPr lang="en-US" sz="2000" dirty="0" err="1"/>
              <a:t>B4'e</a:t>
            </a:r>
            <a:r>
              <a:rPr lang="en-US" sz="2000" dirty="0"/>
              <a:t> </a:t>
            </a:r>
            <a:r>
              <a:rPr lang="en-US" sz="2000" dirty="0" err="1"/>
              <a:t>açıklandığı</a:t>
            </a:r>
            <a:r>
              <a:rPr lang="en-US" sz="2000" dirty="0"/>
              <a:t> </a:t>
            </a:r>
            <a:r>
              <a:rPr lang="en-US" sz="2000" dirty="0" err="1"/>
              <a:t>gibi</a:t>
            </a:r>
            <a:r>
              <a:rPr lang="en-US" sz="2000" dirty="0"/>
              <a:t>, </a:t>
            </a:r>
            <a:r>
              <a:rPr lang="en-US" sz="2000" dirty="0" err="1"/>
              <a:t>kümülatif</a:t>
            </a:r>
            <a:r>
              <a:rPr lang="en-US" sz="2000" dirty="0"/>
              <a:t> </a:t>
            </a:r>
            <a:r>
              <a:rPr lang="en-US" sz="2000" dirty="0" err="1"/>
              <a:t>yüzde</a:t>
            </a:r>
            <a:r>
              <a:rPr lang="en-US" sz="2000" dirty="0"/>
              <a:t> </a:t>
            </a:r>
            <a:r>
              <a:rPr lang="en-US" sz="2000" dirty="0" err="1"/>
              <a:t>değişimi</a:t>
            </a:r>
            <a:r>
              <a:rPr lang="en-US" sz="2000" dirty="0"/>
              <a:t> (</a:t>
            </a:r>
            <a:r>
              <a:rPr lang="en-US" sz="2000" dirty="0" err="1"/>
              <a:t>Küm</a:t>
            </a:r>
            <a:r>
              <a:rPr lang="en-US" sz="2000" dirty="0"/>
              <a:t>. ∆%) </a:t>
            </a:r>
            <a:r>
              <a:rPr lang="en-US" sz="2000" dirty="0" err="1"/>
              <a:t>en</a:t>
            </a:r>
            <a:r>
              <a:rPr lang="en-US" sz="2000" dirty="0"/>
              <a:t> </a:t>
            </a:r>
            <a:r>
              <a:rPr lang="en-US" sz="2000" dirty="0" err="1"/>
              <a:t>uygun</a:t>
            </a:r>
            <a:r>
              <a:rPr lang="en-US" sz="2000" dirty="0"/>
              <a:t> </a:t>
            </a:r>
            <a:r>
              <a:rPr lang="en-US" sz="2000" dirty="0" err="1"/>
              <a:t>vektör</a:t>
            </a:r>
            <a:r>
              <a:rPr lang="en-US" sz="2000" dirty="0"/>
              <a:t> </a:t>
            </a:r>
            <a:r>
              <a:rPr lang="en-US" sz="2000" dirty="0" err="1"/>
              <a:t>çözümünde</a:t>
            </a:r>
            <a:r>
              <a:rPr lang="en-US" sz="2000" dirty="0"/>
              <a:t> </a:t>
            </a:r>
            <a:r>
              <a:rPr lang="en-US" sz="2000" dirty="0" err="1"/>
              <a:t>LCM</a:t>
            </a:r>
            <a:r>
              <a:rPr lang="en-US" sz="2000" baseline="-25000" dirty="0" err="1"/>
              <a:t>ij</a:t>
            </a:r>
            <a:r>
              <a:rPr lang="en-US" sz="2000" dirty="0"/>
              <a:t>, i = 1, ...., 10; j = 1, 2, </a:t>
            </a:r>
            <a:r>
              <a:rPr lang="en-US" sz="2000" dirty="0" err="1"/>
              <a:t>denklemler</a:t>
            </a:r>
            <a:r>
              <a:rPr lang="en-US" sz="2000" dirty="0"/>
              <a:t> </a:t>
            </a:r>
            <a:r>
              <a:rPr lang="en-US" sz="2000" dirty="0" err="1"/>
              <a:t>aracılığıyla</a:t>
            </a:r>
            <a:r>
              <a:rPr lang="en-US" sz="2000" dirty="0"/>
              <a:t> </a:t>
            </a:r>
            <a:r>
              <a:rPr lang="en-US" sz="2000" dirty="0" err="1"/>
              <a:t>oyun</a:t>
            </a:r>
            <a:r>
              <a:rPr lang="en-US" sz="2000" dirty="0"/>
              <a:t> </a:t>
            </a:r>
            <a:r>
              <a:rPr lang="en-US" sz="2000" dirty="0" err="1"/>
              <a:t>kuramı</a:t>
            </a:r>
            <a:r>
              <a:rPr lang="en-US" sz="2000" dirty="0"/>
              <a:t> </a:t>
            </a:r>
            <a:r>
              <a:rPr lang="en-US" sz="2000" dirty="0" err="1"/>
              <a:t>algoritması</a:t>
            </a:r>
            <a:r>
              <a:rPr lang="en-US" sz="2000" dirty="0"/>
              <a:t> </a:t>
            </a:r>
            <a:r>
              <a:rPr lang="en-US" sz="2000" dirty="0" err="1"/>
              <a:t>kullanarak</a:t>
            </a:r>
            <a:r>
              <a:rPr lang="en-US" sz="2000" dirty="0"/>
              <a:t> EXCEL </a:t>
            </a:r>
            <a:r>
              <a:rPr lang="en-US" sz="2000" dirty="0" err="1"/>
              <a:t>Çözücü</a:t>
            </a:r>
            <a:r>
              <a:rPr lang="en-US" sz="2000" dirty="0"/>
              <a:t> </a:t>
            </a:r>
            <a:r>
              <a:rPr lang="en-US" sz="2000" dirty="0" err="1"/>
              <a:t>aracılığıyla</a:t>
            </a:r>
            <a:r>
              <a:rPr lang="en-US" sz="2000" dirty="0"/>
              <a:t>. (1) – (49) </a:t>
            </a:r>
            <a:r>
              <a:rPr lang="en-US" sz="2000" dirty="0" err="1"/>
              <a:t>ve</a:t>
            </a:r>
            <a:r>
              <a:rPr lang="en-US" sz="2000" dirty="0"/>
              <a:t> (49)’u </a:t>
            </a:r>
            <a:r>
              <a:rPr lang="en-US" sz="2000" dirty="0" err="1"/>
              <a:t>dışlayarak</a:t>
            </a:r>
            <a:r>
              <a:rPr lang="en-US" sz="2000" dirty="0"/>
              <a:t> (1) – (50) </a:t>
            </a:r>
            <a:r>
              <a:rPr lang="en-US" sz="2000" dirty="0" err="1"/>
              <a:t>denklemleri</a:t>
            </a:r>
            <a:r>
              <a:rPr lang="en-US" sz="2000" dirty="0"/>
              <a:t> </a:t>
            </a:r>
            <a:r>
              <a:rPr lang="en-US" sz="2000" dirty="0" err="1"/>
              <a:t>aracılığıyla</a:t>
            </a:r>
            <a:r>
              <a:rPr lang="en-US" sz="2000" dirty="0"/>
              <a:t> </a:t>
            </a:r>
            <a:r>
              <a:rPr lang="en-US" sz="2000" dirty="0" err="1"/>
              <a:t>kümülatif</a:t>
            </a:r>
            <a:r>
              <a:rPr lang="en-US" sz="2000" dirty="0"/>
              <a:t> </a:t>
            </a:r>
            <a:r>
              <a:rPr lang="en-US" sz="2000" dirty="0" err="1"/>
              <a:t>yüzde</a:t>
            </a:r>
            <a:r>
              <a:rPr lang="en-US" sz="2000" dirty="0"/>
              <a:t> </a:t>
            </a:r>
            <a:r>
              <a:rPr lang="en-US" sz="2000" dirty="0" err="1"/>
              <a:t>değişimini</a:t>
            </a:r>
            <a:r>
              <a:rPr lang="en-US" sz="2000" dirty="0"/>
              <a:t> (</a:t>
            </a:r>
            <a:r>
              <a:rPr lang="en-US" sz="2000" dirty="0" err="1"/>
              <a:t>Küm</a:t>
            </a:r>
            <a:r>
              <a:rPr lang="en-US" sz="2000" dirty="0"/>
              <a:t>. ∆%)  </a:t>
            </a:r>
            <a:r>
              <a:rPr lang="en-US" sz="2000" dirty="0" err="1"/>
              <a:t>önceki</a:t>
            </a:r>
            <a:r>
              <a:rPr lang="en-US" sz="2000" dirty="0"/>
              <a:t> Ek </a:t>
            </a:r>
            <a:r>
              <a:rPr lang="en-US" sz="2000" dirty="0" err="1"/>
              <a:t>A'nın</a:t>
            </a:r>
            <a:r>
              <a:rPr lang="en-US" sz="2000" dirty="0"/>
              <a:t> </a:t>
            </a:r>
            <a:r>
              <a:rPr lang="en-US" sz="2000" dirty="0" err="1"/>
              <a:t>Güvenlik</a:t>
            </a:r>
            <a:r>
              <a:rPr lang="en-US" sz="2000" dirty="0"/>
              <a:t> </a:t>
            </a:r>
            <a:r>
              <a:rPr lang="en-US" sz="2000" dirty="0" err="1"/>
              <a:t>Ölçer</a:t>
            </a:r>
            <a:r>
              <a:rPr lang="en-US" sz="2000" dirty="0"/>
              <a:t> </a:t>
            </a:r>
            <a:r>
              <a:rPr lang="en-US" sz="2000" dirty="0" err="1"/>
              <a:t>yazılım</a:t>
            </a:r>
            <a:r>
              <a:rPr lang="en-US" sz="2000" dirty="0"/>
              <a:t> </a:t>
            </a:r>
            <a:r>
              <a:rPr lang="en-US" sz="2000" dirty="0" err="1"/>
              <a:t>algoritmasının</a:t>
            </a:r>
            <a:r>
              <a:rPr lang="en-US" sz="2000" dirty="0"/>
              <a:t> </a:t>
            </a:r>
            <a:r>
              <a:rPr lang="en-US" sz="2000" dirty="0" err="1"/>
              <a:t>benzeri</a:t>
            </a:r>
            <a:r>
              <a:rPr lang="en-US" sz="2000" dirty="0"/>
              <a:t> </a:t>
            </a:r>
            <a:r>
              <a:rPr lang="en-US" sz="2000" dirty="0" err="1"/>
              <a:t>cetvellendi</a:t>
            </a:r>
            <a:r>
              <a:rPr lang="en-US" sz="2000" dirty="0"/>
              <a:t>.  </a:t>
            </a:r>
            <a:endParaRPr lang="tr-TR" sz="2000" dirty="0"/>
          </a:p>
          <a:p>
            <a:pPr algn="just"/>
            <a:endParaRPr lang="tr-TR" sz="2000" dirty="0"/>
          </a:p>
          <a:p>
            <a:pPr algn="just"/>
            <a:r>
              <a:rPr lang="en-US" sz="2000" dirty="0"/>
              <a:t>Daha </a:t>
            </a:r>
            <a:r>
              <a:rPr lang="en-US" sz="2000" dirty="0" err="1"/>
              <a:t>önce</a:t>
            </a:r>
            <a:r>
              <a:rPr lang="en-US" sz="2000" dirty="0"/>
              <a:t> </a:t>
            </a:r>
            <a:r>
              <a:rPr lang="en-US" sz="2000" dirty="0" err="1"/>
              <a:t>A4</a:t>
            </a:r>
            <a:r>
              <a:rPr lang="en-US" sz="2000" dirty="0"/>
              <a:t>–</a:t>
            </a:r>
            <a:r>
              <a:rPr lang="en-US" sz="2000" dirty="0" err="1"/>
              <a:t>A14</a:t>
            </a:r>
            <a:r>
              <a:rPr lang="en-US" sz="2000" dirty="0"/>
              <a:t> </a:t>
            </a:r>
            <a:r>
              <a:rPr lang="en-US" sz="2000" dirty="0" err="1"/>
              <a:t>çizelgelerinin</a:t>
            </a:r>
            <a:r>
              <a:rPr lang="en-US" sz="2000" dirty="0"/>
              <a:t> </a:t>
            </a:r>
            <a:r>
              <a:rPr lang="en-US" sz="2000" dirty="0" err="1"/>
              <a:t>özetinde</a:t>
            </a:r>
            <a:r>
              <a:rPr lang="en-US" sz="2000" dirty="0"/>
              <a:t> </a:t>
            </a:r>
            <a:r>
              <a:rPr lang="en-US" sz="2000" dirty="0" err="1"/>
              <a:t>iddia</a:t>
            </a:r>
            <a:r>
              <a:rPr lang="en-US" sz="2000" dirty="0"/>
              <a:t> </a:t>
            </a:r>
            <a:r>
              <a:rPr lang="en-US" sz="2000" dirty="0" err="1"/>
              <a:t>edildiği</a:t>
            </a:r>
            <a:r>
              <a:rPr lang="en-US" sz="2000" dirty="0"/>
              <a:t> </a:t>
            </a:r>
            <a:r>
              <a:rPr lang="en-US" sz="2000" dirty="0" err="1"/>
              <a:t>gibi</a:t>
            </a:r>
            <a:r>
              <a:rPr lang="en-US" sz="2000" dirty="0"/>
              <a:t>, </a:t>
            </a:r>
            <a:r>
              <a:rPr lang="en-US" sz="2000" dirty="0" err="1"/>
              <a:t>başka</a:t>
            </a:r>
            <a:r>
              <a:rPr lang="en-US" sz="2000" dirty="0"/>
              <a:t> </a:t>
            </a:r>
            <a:r>
              <a:rPr lang="en-US" sz="2000" dirty="0" err="1"/>
              <a:t>hiçbir</a:t>
            </a:r>
            <a:r>
              <a:rPr lang="en-US" sz="2000" dirty="0"/>
              <a:t> </a:t>
            </a:r>
            <a:r>
              <a:rPr lang="en-US" sz="2000" dirty="0" err="1"/>
              <a:t>ticari</a:t>
            </a:r>
            <a:r>
              <a:rPr lang="en-US" sz="2000" dirty="0"/>
              <a:t> </a:t>
            </a:r>
            <a:r>
              <a:rPr lang="en-US" sz="2000" dirty="0" err="1"/>
              <a:t>yazılım</a:t>
            </a:r>
            <a:r>
              <a:rPr lang="en-US" sz="2000" dirty="0"/>
              <a:t> </a:t>
            </a:r>
            <a:r>
              <a:rPr lang="en-US" sz="2000" dirty="0" err="1"/>
              <a:t>tarafından</a:t>
            </a:r>
            <a:r>
              <a:rPr lang="en-US" sz="2000" dirty="0"/>
              <a:t> </a:t>
            </a:r>
            <a:r>
              <a:rPr lang="en-US" sz="2000" dirty="0" err="1"/>
              <a:t>LP'ye</a:t>
            </a:r>
            <a:r>
              <a:rPr lang="en-US" sz="2000" dirty="0"/>
              <a:t> </a:t>
            </a:r>
            <a:r>
              <a:rPr lang="en-US" sz="2000" dirty="0" err="1"/>
              <a:t>uygun</a:t>
            </a:r>
            <a:r>
              <a:rPr lang="en-US" sz="2000" dirty="0"/>
              <a:t> </a:t>
            </a:r>
            <a:r>
              <a:rPr lang="en-US" sz="2000" dirty="0" err="1"/>
              <a:t>başka</a:t>
            </a:r>
            <a:r>
              <a:rPr lang="en-US" sz="2000" dirty="0"/>
              <a:t> </a:t>
            </a:r>
            <a:r>
              <a:rPr lang="en-US" sz="2000" dirty="0" err="1"/>
              <a:t>hiçbir</a:t>
            </a:r>
            <a:r>
              <a:rPr lang="en-US" sz="2000" dirty="0"/>
              <a:t> </a:t>
            </a:r>
            <a:r>
              <a:rPr lang="en-US" sz="2000" dirty="0" err="1"/>
              <a:t>çözümün</a:t>
            </a:r>
            <a:r>
              <a:rPr lang="en-US" sz="2000" dirty="0"/>
              <a:t>, </a:t>
            </a:r>
            <a:r>
              <a:rPr lang="en-US" sz="2000" dirty="0" err="1"/>
              <a:t>kümülatif</a:t>
            </a:r>
            <a:r>
              <a:rPr lang="en-US" sz="2000" dirty="0"/>
              <a:t> </a:t>
            </a:r>
            <a:r>
              <a:rPr lang="en-US" sz="2000" dirty="0" err="1"/>
              <a:t>yüzde</a:t>
            </a:r>
            <a:r>
              <a:rPr lang="en-US" sz="2000" dirty="0"/>
              <a:t> </a:t>
            </a:r>
            <a:r>
              <a:rPr lang="en-US" sz="2000" dirty="0" err="1"/>
              <a:t>değişimini</a:t>
            </a:r>
            <a:r>
              <a:rPr lang="en-US" sz="2000" dirty="0"/>
              <a:t>, (</a:t>
            </a:r>
            <a:r>
              <a:rPr lang="en-US" sz="2000" dirty="0" err="1"/>
              <a:t>demek</a:t>
            </a:r>
            <a:r>
              <a:rPr lang="en-US" sz="2000" dirty="0"/>
              <a:t> ki </a:t>
            </a:r>
            <a:r>
              <a:rPr lang="en-US" sz="2000" dirty="0" err="1"/>
              <a:t>Küm</a:t>
            </a:r>
            <a:r>
              <a:rPr lang="en-US" sz="2000" dirty="0"/>
              <a:t>. ∆% </a:t>
            </a:r>
            <a:r>
              <a:rPr lang="en-US" sz="2000" dirty="0" err="1"/>
              <a:t>LCM</a:t>
            </a:r>
            <a:r>
              <a:rPr lang="en-US" sz="2000" baseline="-25000" dirty="0" err="1"/>
              <a:t>ij</a:t>
            </a:r>
            <a:r>
              <a:rPr lang="en-US" sz="2000" dirty="0"/>
              <a:t> </a:t>
            </a:r>
            <a:r>
              <a:rPr lang="en-US" sz="2000" dirty="0" err="1"/>
              <a:t>vektörünün</a:t>
            </a:r>
            <a:r>
              <a:rPr lang="en-US" sz="2000" dirty="0"/>
              <a:t> </a:t>
            </a:r>
            <a:r>
              <a:rPr lang="en-US" sz="2000" dirty="0" err="1"/>
              <a:t>en</a:t>
            </a:r>
            <a:r>
              <a:rPr lang="en-US" sz="2000" dirty="0"/>
              <a:t> </a:t>
            </a:r>
            <a:r>
              <a:rPr lang="en-US" sz="2000" dirty="0" err="1"/>
              <a:t>aza</a:t>
            </a:r>
            <a:r>
              <a:rPr lang="en-US" sz="2000" dirty="0"/>
              <a:t> </a:t>
            </a:r>
            <a:r>
              <a:rPr lang="en-US" sz="2000" dirty="0" err="1"/>
              <a:t>indirgeme</a:t>
            </a:r>
            <a:r>
              <a:rPr lang="en-US" sz="2000" dirty="0"/>
              <a:t> </a:t>
            </a:r>
            <a:r>
              <a:rPr lang="en-US" sz="2000" dirty="0" err="1"/>
              <a:t>açısından</a:t>
            </a:r>
            <a:r>
              <a:rPr lang="en-US" sz="2000" dirty="0"/>
              <a:t>) SM </a:t>
            </a:r>
            <a:r>
              <a:rPr lang="en-US" sz="2000" dirty="0" err="1"/>
              <a:t>algoritmasını</a:t>
            </a:r>
            <a:r>
              <a:rPr lang="en-US" sz="2000" dirty="0"/>
              <a:t> alt </a:t>
            </a:r>
            <a:r>
              <a:rPr lang="en-US" sz="2000" dirty="0" err="1"/>
              <a:t>edemeyeceğini</a:t>
            </a:r>
            <a:r>
              <a:rPr lang="en-US" sz="2000" dirty="0"/>
              <a:t> </a:t>
            </a:r>
            <a:r>
              <a:rPr lang="en-US" sz="2000" dirty="0" err="1"/>
              <a:t>destekler</a:t>
            </a:r>
            <a:r>
              <a:rPr lang="en-US" sz="2000" dirty="0"/>
              <a:t>. LP </a:t>
            </a:r>
            <a:r>
              <a:rPr lang="en-US" sz="2000" dirty="0" err="1"/>
              <a:t>objektif</a:t>
            </a:r>
            <a:r>
              <a:rPr lang="en-US" sz="2000" dirty="0"/>
              <a:t> </a:t>
            </a:r>
            <a:r>
              <a:rPr lang="en-US" sz="2000" dirty="0" err="1"/>
              <a:t>işlevi</a:t>
            </a:r>
            <a:r>
              <a:rPr lang="en-US" sz="2000" dirty="0"/>
              <a:t> </a:t>
            </a:r>
            <a:r>
              <a:rPr lang="en-US" sz="2000" dirty="0" err="1"/>
              <a:t>tarafından</a:t>
            </a:r>
            <a:r>
              <a:rPr lang="en-US" sz="2000" dirty="0"/>
              <a:t> minimize </a:t>
            </a:r>
            <a:r>
              <a:rPr lang="en-US" sz="2000" dirty="0" err="1"/>
              <a:t>edildiği</a:t>
            </a:r>
            <a:r>
              <a:rPr lang="en-US" sz="2000" dirty="0"/>
              <a:t> </a:t>
            </a:r>
            <a:r>
              <a:rPr lang="en-US" sz="2000" dirty="0" err="1"/>
              <a:t>üzere</a:t>
            </a:r>
            <a:r>
              <a:rPr lang="en-US" sz="2000" dirty="0"/>
              <a:t>, </a:t>
            </a:r>
            <a:r>
              <a:rPr lang="en-US" sz="2000" dirty="0" err="1"/>
              <a:t>OTRR</a:t>
            </a:r>
            <a:r>
              <a:rPr lang="en-US" sz="2000" dirty="0"/>
              <a:t> = 0,2 </a:t>
            </a:r>
            <a:r>
              <a:rPr lang="en-US" sz="2000" dirty="0" err="1"/>
              <a:t>ve</a:t>
            </a:r>
            <a:r>
              <a:rPr lang="en-US" sz="2000" dirty="0"/>
              <a:t> </a:t>
            </a:r>
            <a:r>
              <a:rPr lang="en-US" sz="2000" dirty="0" err="1"/>
              <a:t>OTRR</a:t>
            </a:r>
            <a:r>
              <a:rPr lang="en-US" sz="2000" dirty="0"/>
              <a:t> = 0,3 için KAYIP ≈ 0,029 </a:t>
            </a:r>
            <a:r>
              <a:rPr lang="en-US" sz="2000" dirty="0" err="1"/>
              <a:t>ve</a:t>
            </a:r>
            <a:r>
              <a:rPr lang="en-US" sz="2000" dirty="0"/>
              <a:t> KAYIP ≈ 0,056 optimal </a:t>
            </a:r>
            <a:r>
              <a:rPr lang="en-US" sz="2000" dirty="0" err="1"/>
              <a:t>sonuçları</a:t>
            </a:r>
            <a:r>
              <a:rPr lang="en-US" sz="2000" dirty="0"/>
              <a:t>; </a:t>
            </a:r>
            <a:r>
              <a:rPr lang="en-US" sz="2000" dirty="0" err="1"/>
              <a:t>bu</a:t>
            </a:r>
            <a:r>
              <a:rPr lang="en-US" sz="2000" dirty="0"/>
              <a:t> </a:t>
            </a:r>
            <a:r>
              <a:rPr lang="en-US" sz="2000" dirty="0" err="1"/>
              <a:t>nedenle</a:t>
            </a:r>
            <a:r>
              <a:rPr lang="en-US" sz="2000" dirty="0"/>
              <a:t>, </a:t>
            </a:r>
            <a:r>
              <a:rPr lang="en-US" sz="2000" dirty="0" err="1"/>
              <a:t>B1</a:t>
            </a:r>
            <a:r>
              <a:rPr lang="en-US" sz="2000" dirty="0"/>
              <a:t> </a:t>
            </a:r>
            <a:r>
              <a:rPr lang="en-US" sz="2000" dirty="0" err="1"/>
              <a:t>ve</a:t>
            </a:r>
            <a:r>
              <a:rPr lang="en-US" sz="2000" dirty="0"/>
              <a:t> </a:t>
            </a:r>
            <a:r>
              <a:rPr lang="en-US" sz="2000" dirty="0" err="1"/>
              <a:t>B2</a:t>
            </a:r>
            <a:r>
              <a:rPr lang="en-US" sz="2000" dirty="0"/>
              <a:t> </a:t>
            </a:r>
            <a:r>
              <a:rPr lang="en-US" sz="2000" dirty="0" err="1"/>
              <a:t>çizelgeleri</a:t>
            </a:r>
            <a:r>
              <a:rPr lang="en-US" sz="2000" dirty="0"/>
              <a:t> </a:t>
            </a:r>
            <a:r>
              <a:rPr lang="en-US" sz="2000" dirty="0" err="1"/>
              <a:t>oluşturulur</a:t>
            </a:r>
            <a:r>
              <a:rPr lang="en-US" sz="2000" dirty="0"/>
              <a:t>. Basit </a:t>
            </a:r>
            <a:r>
              <a:rPr lang="en-US" sz="2000" dirty="0" err="1"/>
              <a:t>bir</a:t>
            </a:r>
            <a:r>
              <a:rPr lang="en-US" sz="2000" dirty="0"/>
              <a:t> </a:t>
            </a:r>
            <a:r>
              <a:rPr lang="en-US" sz="2000" dirty="0" err="1"/>
              <a:t>gösteri</a:t>
            </a:r>
            <a:r>
              <a:rPr lang="en-US" sz="2000" dirty="0"/>
              <a:t> için </a:t>
            </a:r>
            <a:r>
              <a:rPr lang="en-US" sz="2000" dirty="0" err="1"/>
              <a:t>yatırımın</a:t>
            </a:r>
            <a:r>
              <a:rPr lang="en-US" sz="2000" dirty="0"/>
              <a:t> </a:t>
            </a:r>
            <a:r>
              <a:rPr lang="en-US" sz="2000" dirty="0" err="1"/>
              <a:t>maliyeti</a:t>
            </a:r>
            <a:r>
              <a:rPr lang="en-US" sz="2000" dirty="0"/>
              <a:t> %1 </a:t>
            </a:r>
            <a:r>
              <a:rPr lang="en-US" sz="2000" dirty="0" err="1"/>
              <a:t>başına</a:t>
            </a:r>
            <a:r>
              <a:rPr lang="en-US" sz="2000" dirty="0"/>
              <a:t> $</a:t>
            </a:r>
            <a:r>
              <a:rPr lang="en-US" sz="2000" dirty="0" err="1"/>
              <a:t>1K</a:t>
            </a:r>
            <a:r>
              <a:rPr lang="en-US" sz="2000" dirty="0"/>
              <a:t> </a:t>
            </a:r>
            <a:r>
              <a:rPr lang="en-US" sz="2000" dirty="0" err="1"/>
              <a:t>ise</a:t>
            </a:r>
            <a:r>
              <a:rPr lang="en-US" sz="2000" dirty="0"/>
              <a:t>, o zaman </a:t>
            </a:r>
            <a:r>
              <a:rPr lang="en-US" sz="2000" dirty="0" err="1"/>
              <a:t>denklem</a:t>
            </a:r>
            <a:r>
              <a:rPr lang="en-US" sz="2000" dirty="0"/>
              <a:t> (49) </a:t>
            </a:r>
            <a:r>
              <a:rPr lang="en-US" sz="2000" dirty="0" err="1"/>
              <a:t>kısıtlaması</a:t>
            </a:r>
            <a:r>
              <a:rPr lang="en-US" sz="2000" dirty="0"/>
              <a:t> için ~ $22 </a:t>
            </a:r>
            <a:r>
              <a:rPr lang="en-US" sz="2000" dirty="0" err="1"/>
              <a:t>binlik</a:t>
            </a:r>
            <a:r>
              <a:rPr lang="en-US" sz="2000" dirty="0"/>
              <a:t> </a:t>
            </a:r>
            <a:r>
              <a:rPr lang="en-US" sz="2000" dirty="0" err="1"/>
              <a:t>miktar</a:t>
            </a:r>
            <a:r>
              <a:rPr lang="en-US" sz="2000" dirty="0"/>
              <a:t> SM </a:t>
            </a:r>
            <a:r>
              <a:rPr lang="en-US" sz="2000" dirty="0" err="1"/>
              <a:t>tarafından</a:t>
            </a:r>
            <a:r>
              <a:rPr lang="en-US" sz="2000" dirty="0"/>
              <a:t> </a:t>
            </a:r>
            <a:r>
              <a:rPr lang="en-US" sz="2000" dirty="0" err="1"/>
              <a:t>kazanım</a:t>
            </a:r>
            <a:r>
              <a:rPr lang="en-US" sz="2000" dirty="0"/>
              <a:t> </a:t>
            </a:r>
            <a:r>
              <a:rPr lang="en-US" sz="2000" dirty="0" err="1"/>
              <a:t>demektir</a:t>
            </a:r>
            <a:r>
              <a:rPr lang="en-US" sz="2000" dirty="0"/>
              <a:t>. Benzer </a:t>
            </a:r>
            <a:r>
              <a:rPr lang="en-US" sz="2000" dirty="0" err="1"/>
              <a:t>biçimde</a:t>
            </a:r>
            <a:r>
              <a:rPr lang="en-US" sz="2000" dirty="0"/>
              <a:t>, </a:t>
            </a:r>
            <a:r>
              <a:rPr lang="en-US" sz="2000" dirty="0" err="1"/>
              <a:t>denklem</a:t>
            </a:r>
            <a:r>
              <a:rPr lang="en-US" sz="2000" dirty="0"/>
              <a:t> (50) </a:t>
            </a:r>
            <a:r>
              <a:rPr lang="en-US" sz="2000" dirty="0" err="1"/>
              <a:t>kısıtlaması</a:t>
            </a:r>
            <a:r>
              <a:rPr lang="en-US" sz="2000" dirty="0"/>
              <a:t> için ~ $16 bin </a:t>
            </a:r>
            <a:r>
              <a:rPr lang="en-US" sz="2000" dirty="0" err="1"/>
              <a:t>kazanımdır</a:t>
            </a:r>
            <a:r>
              <a:rPr lang="en-US" sz="2000" dirty="0"/>
              <a:t>.</a:t>
            </a:r>
          </a:p>
          <a:p>
            <a:pPr marL="0" indent="0" algn="just"/>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9411716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2035A0B-2D97-B22A-E3EA-DE1B00CD3B96}"/>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029A0357-6562-35BD-3B07-21214322B7D7}"/>
              </a:ext>
            </a:extLst>
          </p:cNvPr>
          <p:cNvSpPr txBox="1">
            <a:spLocks noGrp="1"/>
          </p:cNvSpPr>
          <p:nvPr>
            <p:ph type="title"/>
          </p:nvPr>
        </p:nvSpPr>
        <p:spPr>
          <a:xfrm>
            <a:off x="353960" y="574866"/>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(27)</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3977D421-9C60-B801-D0DA-4C69291FD504}"/>
              </a:ext>
            </a:extLst>
          </p:cNvPr>
          <p:cNvSpPr txBox="1">
            <a:spLocks noGrp="1"/>
          </p:cNvSpPr>
          <p:nvPr>
            <p:ph type="subTitle" idx="1"/>
          </p:nvPr>
        </p:nvSpPr>
        <p:spPr>
          <a:xfrm>
            <a:off x="606159" y="1080655"/>
            <a:ext cx="11231880" cy="577734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3" name="Picture 2">
            <a:extLst>
              <a:ext uri="{FF2B5EF4-FFF2-40B4-BE49-F238E27FC236}">
                <a16:creationId xmlns:a16="http://schemas.microsoft.com/office/drawing/2014/main" id="{2262F396-F30F-BA7D-95B9-B0E35B598EDE}"/>
              </a:ext>
            </a:extLst>
          </p:cNvPr>
          <p:cNvPicPr>
            <a:picLocks noChangeAspect="1"/>
          </p:cNvPicPr>
          <p:nvPr/>
        </p:nvPicPr>
        <p:blipFill>
          <a:blip r:embed="rId3"/>
          <a:stretch>
            <a:fillRect/>
          </a:stretch>
        </p:blipFill>
        <p:spPr>
          <a:xfrm>
            <a:off x="480060" y="1080655"/>
            <a:ext cx="11231879" cy="5777345"/>
          </a:xfrm>
          <a:prstGeom prst="rect">
            <a:avLst/>
          </a:prstGeom>
        </p:spPr>
      </p:pic>
    </p:spTree>
    <p:extLst>
      <p:ext uri="{BB962C8B-B14F-4D97-AF65-F5344CB8AC3E}">
        <p14:creationId xmlns:p14="http://schemas.microsoft.com/office/powerpoint/2010/main" val="33183256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9F29E8E9-A771-32AF-A56C-7D2F7BF11D73}"/>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F6591886-ECE9-5AF4-1A0D-2043F6BB2B2E}"/>
              </a:ext>
            </a:extLst>
          </p:cNvPr>
          <p:cNvSpPr txBox="1">
            <a:spLocks noGrp="1"/>
          </p:cNvSpPr>
          <p:nvPr>
            <p:ph type="title"/>
          </p:nvPr>
        </p:nvSpPr>
        <p:spPr>
          <a:xfrm>
            <a:off x="353960" y="219919"/>
            <a:ext cx="11231878" cy="902825"/>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(27)</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5BEEBBF7-1BF7-6EE2-6448-DCB409AA7DCF}"/>
              </a:ext>
            </a:extLst>
          </p:cNvPr>
          <p:cNvSpPr txBox="1">
            <a:spLocks noGrp="1"/>
          </p:cNvSpPr>
          <p:nvPr>
            <p:ph type="subTitle" idx="1"/>
          </p:nvPr>
        </p:nvSpPr>
        <p:spPr>
          <a:xfrm>
            <a:off x="606159" y="694481"/>
            <a:ext cx="11231880" cy="6163520"/>
          </a:xfrm>
          <a:prstGeom prst="rect">
            <a:avLst/>
          </a:prstGeom>
        </p:spPr>
        <p:txBody>
          <a:bodyPr spcFirstLastPara="1" wrap="square" lIns="121900" tIns="121900" rIns="121900" bIns="121900" anchor="t" anchorCtr="0">
            <a:noAutofit/>
          </a:bodyPr>
          <a:lstStyle/>
          <a:p>
            <a:pPr marL="0" indent="0" algn="just"/>
            <a:r>
              <a:rPr lang="en-US" sz="1300" b="1" dirty="0"/>
              <a:t>Çizelge </a:t>
            </a:r>
            <a:r>
              <a:rPr lang="en-US" sz="1300" b="1" dirty="0" err="1"/>
              <a:t>B1</a:t>
            </a:r>
            <a:r>
              <a:rPr lang="en-US" sz="1300" b="1" dirty="0"/>
              <a:t>. XL </a:t>
            </a:r>
            <a:r>
              <a:rPr lang="en-US" sz="1300" b="1" dirty="0" err="1"/>
              <a:t>çözücü</a:t>
            </a:r>
            <a:r>
              <a:rPr lang="en-US" sz="1300" b="1" dirty="0"/>
              <a:t> LP-</a:t>
            </a:r>
            <a:r>
              <a:rPr lang="en-US" sz="1300" b="1" dirty="0" err="1"/>
              <a:t>LCMıj</a:t>
            </a:r>
            <a:r>
              <a:rPr lang="en-US" sz="1300" b="1" dirty="0"/>
              <a:t> (</a:t>
            </a:r>
            <a:r>
              <a:rPr lang="en-US" sz="1300" b="1" dirty="0" err="1"/>
              <a:t>B11</a:t>
            </a:r>
            <a:r>
              <a:rPr lang="en-US" sz="1300" b="1" dirty="0"/>
              <a:t>: </a:t>
            </a:r>
            <a:r>
              <a:rPr lang="en-US" sz="1300" b="1" dirty="0" err="1"/>
              <a:t>U11</a:t>
            </a:r>
            <a:r>
              <a:rPr lang="en-US" sz="1300" b="1" dirty="0"/>
              <a:t>), KAYIP ≈ 0,029 (</a:t>
            </a:r>
            <a:r>
              <a:rPr lang="en-US" sz="1300" b="1" dirty="0" err="1"/>
              <a:t>V11</a:t>
            </a:r>
            <a:r>
              <a:rPr lang="en-US" sz="1300" b="1" dirty="0"/>
              <a:t>), TRR ≈ 0,629 (</a:t>
            </a:r>
            <a:r>
              <a:rPr lang="en-US" sz="1300" b="1" dirty="0" err="1"/>
              <a:t>V9</a:t>
            </a:r>
            <a:r>
              <a:rPr lang="en-US" sz="1300" b="1" dirty="0"/>
              <a:t>), </a:t>
            </a:r>
            <a:r>
              <a:rPr lang="en-US" sz="1300" b="1" dirty="0" err="1"/>
              <a:t>OTRR</a:t>
            </a:r>
            <a:r>
              <a:rPr lang="en-US" sz="1300" b="1" dirty="0"/>
              <a:t> = 0,2 (</a:t>
            </a:r>
            <a:r>
              <a:rPr lang="en-US" sz="1300" b="1" dirty="0" err="1"/>
              <a:t>V14</a:t>
            </a:r>
            <a:r>
              <a:rPr lang="en-US" sz="1300" b="1" dirty="0"/>
              <a:t>),  </a:t>
            </a:r>
            <a:r>
              <a:rPr lang="en-US" sz="1300" b="1" dirty="0" err="1"/>
              <a:t>Küm</a:t>
            </a:r>
            <a:r>
              <a:rPr lang="en-US" sz="1300" b="1" dirty="0"/>
              <a:t>. </a:t>
            </a:r>
            <a:r>
              <a:rPr lang="fr-FR" sz="1300" b="1" dirty="0"/>
              <a:t>∆%</a:t>
            </a:r>
            <a:r>
              <a:rPr lang="fr-FR" sz="1300" dirty="0"/>
              <a:t> </a:t>
            </a:r>
            <a:r>
              <a:rPr lang="fr-FR" sz="1300" b="1" dirty="0"/>
              <a:t> </a:t>
            </a:r>
            <a:r>
              <a:rPr lang="fr-FR" sz="1300" b="1" dirty="0" err="1"/>
              <a:t>için</a:t>
            </a:r>
            <a:r>
              <a:rPr lang="fr-FR" sz="1300" dirty="0"/>
              <a:t> </a:t>
            </a:r>
            <a:r>
              <a:rPr lang="fr-FR" sz="1300" b="1" dirty="0" err="1"/>
              <a:t>uygulanabilir</a:t>
            </a:r>
            <a:r>
              <a:rPr lang="fr-FR" sz="1300" b="1" dirty="0"/>
              <a:t> </a:t>
            </a:r>
            <a:r>
              <a:rPr lang="fr-FR" sz="1300" b="1" dirty="0" err="1"/>
              <a:t>çözüm</a:t>
            </a:r>
            <a:r>
              <a:rPr lang="fr-FR" sz="1300" b="1" dirty="0"/>
              <a:t> ~ %203 (</a:t>
            </a:r>
            <a:r>
              <a:rPr lang="fr-FR" sz="1300" b="1" dirty="0" err="1"/>
              <a:t>V16</a:t>
            </a:r>
            <a:r>
              <a:rPr lang="fr-FR" sz="1300" b="1" dirty="0"/>
              <a:t>)</a:t>
            </a:r>
            <a:endParaRPr lang="tr-TR" sz="1300" dirty="0">
              <a:latin typeface="Mongolian Baiti" panose="03000500000000000000" pitchFamily="66" charset="0"/>
              <a:cs typeface="Mongolian Baiti" panose="03000500000000000000" pitchFamily="66" charset="0"/>
            </a:endParaRPr>
          </a:p>
        </p:txBody>
      </p:sp>
      <p:pic>
        <p:nvPicPr>
          <p:cNvPr id="3" name="Picture 2">
            <a:extLst>
              <a:ext uri="{FF2B5EF4-FFF2-40B4-BE49-F238E27FC236}">
                <a16:creationId xmlns:a16="http://schemas.microsoft.com/office/drawing/2014/main" id="{A104C799-581A-FA19-27B1-11766566476D}"/>
              </a:ext>
            </a:extLst>
          </p:cNvPr>
          <p:cNvPicPr>
            <a:picLocks noChangeAspect="1"/>
          </p:cNvPicPr>
          <p:nvPr/>
        </p:nvPicPr>
        <p:blipFill>
          <a:blip r:embed="rId3"/>
          <a:srcRect t="4134"/>
          <a:stretch>
            <a:fillRect/>
          </a:stretch>
        </p:blipFill>
        <p:spPr>
          <a:xfrm>
            <a:off x="81018" y="1122744"/>
            <a:ext cx="11630922" cy="5735256"/>
          </a:xfrm>
          <a:prstGeom prst="rect">
            <a:avLst/>
          </a:prstGeom>
        </p:spPr>
      </p:pic>
    </p:spTree>
    <p:extLst>
      <p:ext uri="{BB962C8B-B14F-4D97-AF65-F5344CB8AC3E}">
        <p14:creationId xmlns:p14="http://schemas.microsoft.com/office/powerpoint/2010/main" val="30496536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FB52-3485-B071-3018-3A35887499AC}"/>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3952AD2E-9A29-5AAA-E890-891E148E6A74}"/>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0FA77020-34ED-B464-95D3-7B3086139423}"/>
              </a:ext>
            </a:extLst>
          </p:cNvPr>
          <p:cNvPicPr>
            <a:picLocks noChangeAspect="1"/>
          </p:cNvPicPr>
          <p:nvPr/>
        </p:nvPicPr>
        <p:blipFill>
          <a:blip r:embed="rId2"/>
          <a:stretch>
            <a:fillRect/>
          </a:stretch>
        </p:blipFill>
        <p:spPr>
          <a:xfrm>
            <a:off x="0" y="1198508"/>
            <a:ext cx="12191999" cy="6524905"/>
          </a:xfrm>
          <a:prstGeom prst="rect">
            <a:avLst/>
          </a:prstGeom>
        </p:spPr>
      </p:pic>
      <p:sp>
        <p:nvSpPr>
          <p:cNvPr id="9" name="TextBox 8">
            <a:extLst>
              <a:ext uri="{FF2B5EF4-FFF2-40B4-BE49-F238E27FC236}">
                <a16:creationId xmlns:a16="http://schemas.microsoft.com/office/drawing/2014/main" id="{A0593C66-065E-6511-6247-F2E33F46904A}"/>
              </a:ext>
            </a:extLst>
          </p:cNvPr>
          <p:cNvSpPr txBox="1"/>
          <p:nvPr/>
        </p:nvSpPr>
        <p:spPr>
          <a:xfrm>
            <a:off x="4287328" y="829177"/>
            <a:ext cx="2521686" cy="461665"/>
          </a:xfrm>
          <a:prstGeom prst="rect">
            <a:avLst/>
          </a:prstGeom>
          <a:noFill/>
        </p:spPr>
        <p:txBody>
          <a:bodyPr wrap="square">
            <a:spAutoFit/>
          </a:bodyPr>
          <a:lstStyle/>
          <a:p>
            <a:r>
              <a:rPr lang="en-US" sz="2400" dirty="0">
                <a:highlight>
                  <a:srgbClr val="FFFF00"/>
                </a:highlight>
              </a:rPr>
              <a:t>APPENDIX  A (</a:t>
            </a:r>
            <a:r>
              <a:rPr lang="tr-TR" sz="2400" dirty="0">
                <a:highlight>
                  <a:srgbClr val="FFFF00"/>
                </a:highlight>
              </a:rPr>
              <a:t>2</a:t>
            </a:r>
            <a:r>
              <a:rPr lang="en-US" sz="2400" dirty="0">
                <a:highlight>
                  <a:srgbClr val="FFFF00"/>
                </a:highlight>
              </a:rPr>
              <a:t>8)</a:t>
            </a:r>
            <a:endParaRPr lang="en-US" sz="2400" dirty="0"/>
          </a:p>
        </p:txBody>
      </p:sp>
    </p:spTree>
    <p:extLst>
      <p:ext uri="{BB962C8B-B14F-4D97-AF65-F5344CB8AC3E}">
        <p14:creationId xmlns:p14="http://schemas.microsoft.com/office/powerpoint/2010/main" val="325141539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85A09-06E4-500F-AAFD-2A7EF381CE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E3698E-EC9D-896B-2242-83F74A056D1F}"/>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0721AAEE-7B0D-A1EA-9072-A1BE37F5260A}"/>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80889558-1AAE-6B97-98B3-B6696EBDA8DC}"/>
              </a:ext>
            </a:extLst>
          </p:cNvPr>
          <p:cNvPicPr>
            <a:picLocks noChangeAspect="1"/>
          </p:cNvPicPr>
          <p:nvPr/>
        </p:nvPicPr>
        <p:blipFill>
          <a:blip r:embed="rId2"/>
          <a:srcRect t="5001"/>
          <a:stretch>
            <a:fillRect/>
          </a:stretch>
        </p:blipFill>
        <p:spPr>
          <a:xfrm>
            <a:off x="0" y="1481558"/>
            <a:ext cx="12192000" cy="5376442"/>
          </a:xfrm>
          <a:prstGeom prst="rect">
            <a:avLst/>
          </a:prstGeom>
        </p:spPr>
      </p:pic>
      <p:sp>
        <p:nvSpPr>
          <p:cNvPr id="9" name="TextBox 8">
            <a:extLst>
              <a:ext uri="{FF2B5EF4-FFF2-40B4-BE49-F238E27FC236}">
                <a16:creationId xmlns:a16="http://schemas.microsoft.com/office/drawing/2014/main" id="{DC0B51BE-6D1B-47A4-0409-D147967C0034}"/>
              </a:ext>
            </a:extLst>
          </p:cNvPr>
          <p:cNvSpPr txBox="1"/>
          <p:nvPr/>
        </p:nvSpPr>
        <p:spPr>
          <a:xfrm>
            <a:off x="4444679" y="655077"/>
            <a:ext cx="2179401" cy="461665"/>
          </a:xfrm>
          <a:prstGeom prst="rect">
            <a:avLst/>
          </a:prstGeom>
          <a:noFill/>
        </p:spPr>
        <p:txBody>
          <a:bodyPr wrap="square">
            <a:spAutoFit/>
          </a:bodyPr>
          <a:lstStyle/>
          <a:p>
            <a:r>
              <a:rPr lang="en-US" sz="2400" dirty="0">
                <a:highlight>
                  <a:srgbClr val="FFFF00"/>
                </a:highlight>
              </a:rPr>
              <a:t>EK A (</a:t>
            </a:r>
            <a:r>
              <a:rPr lang="tr-TR" sz="2400" dirty="0">
                <a:highlight>
                  <a:srgbClr val="FFFF00"/>
                </a:highlight>
              </a:rPr>
              <a:t>27</a:t>
            </a:r>
            <a:r>
              <a:rPr lang="en-US" sz="2400" dirty="0">
                <a:highlight>
                  <a:srgbClr val="FFFF00"/>
                </a:highlight>
              </a:rPr>
              <a:t>)</a:t>
            </a:r>
            <a:endParaRPr lang="en-US" sz="2400" dirty="0"/>
          </a:p>
        </p:txBody>
      </p:sp>
      <p:sp>
        <p:nvSpPr>
          <p:cNvPr id="6" name="TextBox 5">
            <a:extLst>
              <a:ext uri="{FF2B5EF4-FFF2-40B4-BE49-F238E27FC236}">
                <a16:creationId xmlns:a16="http://schemas.microsoft.com/office/drawing/2014/main" id="{0864B660-6282-DC97-9883-D5B91718CCF6}"/>
              </a:ext>
            </a:extLst>
          </p:cNvPr>
          <p:cNvSpPr txBox="1"/>
          <p:nvPr/>
        </p:nvSpPr>
        <p:spPr>
          <a:xfrm>
            <a:off x="94526" y="703004"/>
            <a:ext cx="11645717" cy="954107"/>
          </a:xfrm>
          <a:prstGeom prst="rect">
            <a:avLst/>
          </a:prstGeom>
          <a:noFill/>
        </p:spPr>
        <p:txBody>
          <a:bodyPr wrap="square">
            <a:spAutoFit/>
          </a:bodyPr>
          <a:lstStyle/>
          <a:p>
            <a:r>
              <a:rPr lang="tr-TR" sz="2400" dirty="0"/>
              <a:t>                                                                     </a:t>
            </a:r>
            <a:r>
              <a:rPr lang="tr-TR" sz="2400" dirty="0">
                <a:highlight>
                  <a:srgbClr val="FFFF00"/>
                </a:highlight>
              </a:rPr>
              <a:t> EK </a:t>
            </a:r>
            <a:r>
              <a:rPr lang="en-US" sz="2400" dirty="0">
                <a:highlight>
                  <a:srgbClr val="FFFF00"/>
                </a:highlight>
              </a:rPr>
              <a:t>A (</a:t>
            </a:r>
            <a:r>
              <a:rPr lang="tr-TR" sz="2400" dirty="0">
                <a:highlight>
                  <a:srgbClr val="FFFF00"/>
                </a:highlight>
              </a:rPr>
              <a:t>2</a:t>
            </a:r>
            <a:r>
              <a:rPr lang="en-US" sz="2400" dirty="0">
                <a:highlight>
                  <a:srgbClr val="FFFF00"/>
                </a:highlight>
              </a:rPr>
              <a:t>8)</a:t>
            </a:r>
            <a:endParaRPr lang="tr-TR" sz="2400" b="1" dirty="0"/>
          </a:p>
          <a:p>
            <a:r>
              <a:rPr lang="fr-FR" sz="1600" b="1" dirty="0"/>
              <a:t>Çizelge </a:t>
            </a:r>
            <a:r>
              <a:rPr lang="fr-FR" sz="1600" b="1" dirty="0" err="1"/>
              <a:t>B2</a:t>
            </a:r>
            <a:r>
              <a:rPr lang="fr-FR" sz="1600" b="1" dirty="0"/>
              <a:t>. EXCEL </a:t>
            </a:r>
            <a:r>
              <a:rPr lang="fr-FR" sz="1600" b="1" dirty="0" err="1"/>
              <a:t>çözücü</a:t>
            </a:r>
            <a:r>
              <a:rPr lang="fr-FR" sz="1600" b="1" dirty="0"/>
              <a:t> </a:t>
            </a:r>
            <a:r>
              <a:rPr lang="fr-FR" sz="1600" b="1" dirty="0" err="1"/>
              <a:t>LP</a:t>
            </a:r>
            <a:r>
              <a:rPr lang="fr-FR" sz="1600" b="1" dirty="0"/>
              <a:t>: </a:t>
            </a:r>
            <a:r>
              <a:rPr lang="fr-FR" sz="1600" b="1" dirty="0" err="1"/>
              <a:t>LCM</a:t>
            </a:r>
            <a:r>
              <a:rPr lang="fr-FR" sz="1600" b="1" baseline="-25000" dirty="0" err="1"/>
              <a:t>ij</a:t>
            </a:r>
            <a:r>
              <a:rPr lang="fr-FR" sz="1600" b="1" dirty="0"/>
              <a:t> (</a:t>
            </a:r>
            <a:r>
              <a:rPr lang="fr-FR" sz="1600" b="1" dirty="0" err="1"/>
              <a:t>B11</a:t>
            </a:r>
            <a:r>
              <a:rPr lang="fr-FR" sz="1600" b="1" dirty="0"/>
              <a:t>: </a:t>
            </a:r>
            <a:r>
              <a:rPr lang="fr-FR" sz="1600" b="1" dirty="0" err="1"/>
              <a:t>U11</a:t>
            </a:r>
            <a:r>
              <a:rPr lang="fr-FR" sz="1600" b="1" dirty="0"/>
              <a:t>), KAYIP ≈ 0,056 (</a:t>
            </a:r>
            <a:r>
              <a:rPr lang="fr-FR" sz="1600" b="1" dirty="0" err="1"/>
              <a:t>V11</a:t>
            </a:r>
            <a:r>
              <a:rPr lang="fr-FR" sz="1600" b="1" dirty="0"/>
              <a:t>), TRR ≈ 0,629 (</a:t>
            </a:r>
            <a:r>
              <a:rPr lang="fr-FR" sz="1600" b="1" dirty="0" err="1"/>
              <a:t>V9</a:t>
            </a:r>
            <a:r>
              <a:rPr lang="fr-FR" sz="1600" b="1" dirty="0"/>
              <a:t>), </a:t>
            </a:r>
            <a:r>
              <a:rPr lang="fr-FR" sz="1600" b="1" dirty="0" err="1"/>
              <a:t>OTRR</a:t>
            </a:r>
            <a:r>
              <a:rPr lang="fr-FR" sz="1600" b="1" dirty="0"/>
              <a:t> = 0,3 (</a:t>
            </a:r>
            <a:r>
              <a:rPr lang="fr-FR" sz="1600" b="1" dirty="0" err="1"/>
              <a:t>V14</a:t>
            </a:r>
            <a:r>
              <a:rPr lang="fr-FR" sz="1600" b="1" dirty="0"/>
              <a:t>), </a:t>
            </a:r>
            <a:r>
              <a:rPr lang="fr-FR" sz="1600" b="1" dirty="0" err="1"/>
              <a:t>Küm</a:t>
            </a:r>
            <a:r>
              <a:rPr lang="fr-FR" sz="1600" b="1" dirty="0"/>
              <a:t>. ∆% </a:t>
            </a:r>
            <a:r>
              <a:rPr lang="fr-FR" sz="1600" b="1" dirty="0" err="1"/>
              <a:t>için</a:t>
            </a:r>
            <a:r>
              <a:rPr lang="fr-FR" sz="1600" b="1" dirty="0"/>
              <a:t> </a:t>
            </a:r>
            <a:r>
              <a:rPr lang="fr-FR" sz="1600" b="1" dirty="0" err="1"/>
              <a:t>uygulanabilir</a:t>
            </a:r>
            <a:r>
              <a:rPr lang="fr-FR" sz="1600" b="1" dirty="0"/>
              <a:t> </a:t>
            </a:r>
            <a:r>
              <a:rPr lang="fr-FR" sz="1600" b="1" dirty="0" err="1"/>
              <a:t>çözüm</a:t>
            </a:r>
            <a:r>
              <a:rPr lang="fr-FR" sz="1600" b="1" dirty="0"/>
              <a:t> ~%142 (</a:t>
            </a:r>
            <a:r>
              <a:rPr lang="fr-FR" sz="1600" b="1" dirty="0" err="1"/>
              <a:t>V16</a:t>
            </a:r>
            <a:r>
              <a:rPr lang="fr-FR" sz="1600" b="1" dirty="0"/>
              <a:t>)</a:t>
            </a:r>
            <a:endParaRPr lang="en-US" sz="1600" dirty="0"/>
          </a:p>
        </p:txBody>
      </p:sp>
    </p:spTree>
    <p:extLst>
      <p:ext uri="{BB962C8B-B14F-4D97-AF65-F5344CB8AC3E}">
        <p14:creationId xmlns:p14="http://schemas.microsoft.com/office/powerpoint/2010/main" val="27505026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2A4A4-0C61-3748-C6E2-8D926F5827DF}"/>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D9E9A9EB-11FF-1A57-20C2-749DE8EE1294}"/>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8F883EE1-624A-4FE7-7F9F-46B2DD15A160}"/>
              </a:ext>
            </a:extLst>
          </p:cNvPr>
          <p:cNvPicPr>
            <a:picLocks noChangeAspect="1"/>
          </p:cNvPicPr>
          <p:nvPr/>
        </p:nvPicPr>
        <p:blipFill>
          <a:blip r:embed="rId2"/>
          <a:stretch>
            <a:fillRect/>
          </a:stretch>
        </p:blipFill>
        <p:spPr>
          <a:xfrm>
            <a:off x="152400" y="1594523"/>
            <a:ext cx="11887200" cy="5851166"/>
          </a:xfrm>
          <a:prstGeom prst="rect">
            <a:avLst/>
          </a:prstGeom>
        </p:spPr>
      </p:pic>
      <p:sp>
        <p:nvSpPr>
          <p:cNvPr id="7" name="TextBox 6">
            <a:extLst>
              <a:ext uri="{FF2B5EF4-FFF2-40B4-BE49-F238E27FC236}">
                <a16:creationId xmlns:a16="http://schemas.microsoft.com/office/drawing/2014/main" id="{91702715-C5E2-54C4-9FE5-A728F5980CF7}"/>
              </a:ext>
            </a:extLst>
          </p:cNvPr>
          <p:cNvSpPr txBox="1"/>
          <p:nvPr/>
        </p:nvSpPr>
        <p:spPr>
          <a:xfrm>
            <a:off x="4542503" y="1071303"/>
            <a:ext cx="3197240" cy="523220"/>
          </a:xfrm>
          <a:prstGeom prst="rect">
            <a:avLst/>
          </a:prstGeom>
          <a:noFill/>
        </p:spPr>
        <p:txBody>
          <a:bodyPr wrap="square">
            <a:spAutoFit/>
          </a:bodyPr>
          <a:lstStyle/>
          <a:p>
            <a:r>
              <a:rPr lang="en-US" sz="2800" dirty="0">
                <a:highlight>
                  <a:srgbClr val="FFFF00"/>
                </a:highlight>
              </a:rPr>
              <a:t>APPENDIX  A (29)</a:t>
            </a:r>
            <a:endParaRPr lang="en-US" sz="2800" dirty="0"/>
          </a:p>
        </p:txBody>
      </p:sp>
    </p:spTree>
    <p:extLst>
      <p:ext uri="{BB962C8B-B14F-4D97-AF65-F5344CB8AC3E}">
        <p14:creationId xmlns:p14="http://schemas.microsoft.com/office/powerpoint/2010/main" val="28559237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ADB85-84A3-F0FB-6CE0-00A0268CA9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190B66-C236-370C-99D1-FB397BE25FF2}"/>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4CA3F55C-9C36-1180-666C-221C543F421F}"/>
              </a:ext>
            </a:extLst>
          </p:cNvPr>
          <p:cNvSpPr>
            <a:spLocks noGrp="1"/>
          </p:cNvSpPr>
          <p:nvPr>
            <p:ph type="subTitle" idx="1"/>
          </p:nvPr>
        </p:nvSpPr>
        <p:spPr/>
        <p:txBody>
          <a:bodyPr/>
          <a:lstStyle/>
          <a:p>
            <a:endParaRPr lang="en-US" dirty="0"/>
          </a:p>
        </p:txBody>
      </p:sp>
      <p:pic>
        <p:nvPicPr>
          <p:cNvPr id="5" name="Picture 4">
            <a:extLst>
              <a:ext uri="{FF2B5EF4-FFF2-40B4-BE49-F238E27FC236}">
                <a16:creationId xmlns:a16="http://schemas.microsoft.com/office/drawing/2014/main" id="{8A69E425-05C0-E369-548B-4CF1994B2E6C}"/>
              </a:ext>
            </a:extLst>
          </p:cNvPr>
          <p:cNvPicPr>
            <a:picLocks noChangeAspect="1"/>
          </p:cNvPicPr>
          <p:nvPr/>
        </p:nvPicPr>
        <p:blipFill>
          <a:blip r:embed="rId2"/>
          <a:srcRect t="3473" r="321"/>
          <a:stretch>
            <a:fillRect/>
          </a:stretch>
        </p:blipFill>
        <p:spPr>
          <a:xfrm>
            <a:off x="152400" y="1632856"/>
            <a:ext cx="11849100" cy="5780175"/>
          </a:xfrm>
          <a:prstGeom prst="rect">
            <a:avLst/>
          </a:prstGeom>
        </p:spPr>
      </p:pic>
      <p:sp>
        <p:nvSpPr>
          <p:cNvPr id="7" name="TextBox 6">
            <a:extLst>
              <a:ext uri="{FF2B5EF4-FFF2-40B4-BE49-F238E27FC236}">
                <a16:creationId xmlns:a16="http://schemas.microsoft.com/office/drawing/2014/main" id="{8E0005F0-9360-E56D-ECBB-DF0B8118D751}"/>
              </a:ext>
            </a:extLst>
          </p:cNvPr>
          <p:cNvSpPr txBox="1"/>
          <p:nvPr/>
        </p:nvSpPr>
        <p:spPr>
          <a:xfrm>
            <a:off x="4653643" y="326571"/>
            <a:ext cx="2249772" cy="523220"/>
          </a:xfrm>
          <a:prstGeom prst="rect">
            <a:avLst/>
          </a:prstGeom>
          <a:noFill/>
        </p:spPr>
        <p:txBody>
          <a:bodyPr wrap="square">
            <a:spAutoFit/>
          </a:bodyPr>
          <a:lstStyle/>
          <a:p>
            <a:r>
              <a:rPr lang="en-US" sz="2800" dirty="0">
                <a:highlight>
                  <a:srgbClr val="FFFF00"/>
                </a:highlight>
              </a:rPr>
              <a:t>EK A (29)</a:t>
            </a:r>
            <a:endParaRPr lang="en-US" sz="2800" dirty="0"/>
          </a:p>
        </p:txBody>
      </p:sp>
      <p:sp>
        <p:nvSpPr>
          <p:cNvPr id="6" name="TextBox 5">
            <a:extLst>
              <a:ext uri="{FF2B5EF4-FFF2-40B4-BE49-F238E27FC236}">
                <a16:creationId xmlns:a16="http://schemas.microsoft.com/office/drawing/2014/main" id="{BA8AA8EE-8C2F-4AC7-87D2-9CA1868BB21C}"/>
              </a:ext>
            </a:extLst>
          </p:cNvPr>
          <p:cNvSpPr txBox="1"/>
          <p:nvPr/>
        </p:nvSpPr>
        <p:spPr>
          <a:xfrm>
            <a:off x="408214" y="849791"/>
            <a:ext cx="11593286" cy="710707"/>
          </a:xfrm>
          <a:prstGeom prst="rect">
            <a:avLst/>
          </a:prstGeom>
          <a:noFill/>
        </p:spPr>
        <p:txBody>
          <a:bodyPr wrap="square">
            <a:spAutoFit/>
          </a:bodyPr>
          <a:lstStyle/>
          <a:p>
            <a:pPr marL="0" marR="0">
              <a:lnSpc>
                <a:spcPct val="115000"/>
              </a:lnSpc>
              <a:spcAft>
                <a:spcPts val="800"/>
              </a:spcAft>
              <a:buNone/>
            </a:pPr>
            <a:r>
              <a:rPr lang="fr-FR" sz="1800" b="1" kern="100" dirty="0">
                <a:effectLst/>
                <a:latin typeface="Calibri" panose="020F0502020204030204" pitchFamily="34" charset="0"/>
                <a:ea typeface="Calibri" panose="020F0502020204030204" pitchFamily="34" charset="0"/>
                <a:cs typeface="Arial" panose="020B0604020202020204" pitchFamily="34" charset="0"/>
              </a:rPr>
              <a:t>Çizelge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B3</a:t>
            </a:r>
            <a:r>
              <a:rPr lang="fr-FR" sz="1800" b="1" kern="100" dirty="0">
                <a:effectLst/>
                <a:latin typeface="Calibri" panose="020F0502020204030204" pitchFamily="34" charset="0"/>
                <a:ea typeface="Calibri" panose="020F0502020204030204" pitchFamily="34" charset="0"/>
                <a:cs typeface="Arial" panose="020B0604020202020204" pitchFamily="34" charset="0"/>
              </a:rPr>
              <a:t>. (49) →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OTRR</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Optimize</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Edilmiş</a:t>
            </a:r>
            <a:r>
              <a:rPr lang="fr-FR" sz="1800" b="1" kern="100" dirty="0">
                <a:effectLst/>
                <a:latin typeface="Calibri" panose="020F0502020204030204" pitchFamily="34" charset="0"/>
                <a:ea typeface="Calibri" panose="020F0502020204030204" pitchFamily="34" charset="0"/>
                <a:cs typeface="Arial" panose="020B0604020202020204" pitchFamily="34" charset="0"/>
              </a:rPr>
              <a:t>) ≈0,2;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A5</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ve</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B1</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çizelgelerinden</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birleştirilmiş</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tehdit</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verilerinin</a:t>
            </a:r>
            <a:r>
              <a:rPr lang="fr-FR" sz="1800" b="1" kern="100" dirty="0">
                <a:effectLst/>
                <a:latin typeface="Calibri" panose="020F0502020204030204" pitchFamily="34" charset="0"/>
                <a:ea typeface="Calibri" panose="020F0502020204030204" pitchFamily="34" charset="0"/>
                <a:cs typeface="Arial" panose="020B0604020202020204" pitchFamily="34" charset="0"/>
              </a:rPr>
              <a:t> XL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çözücü</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risk</a:t>
            </a:r>
            <a:r>
              <a:rPr lang="fr-FR" sz="1800"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yönetimi</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ve</a:t>
            </a:r>
            <a:r>
              <a:rPr lang="fr-FR" sz="1800" b="1" kern="100" dirty="0">
                <a:effectLst/>
                <a:latin typeface="Calibri" panose="020F0502020204030204" pitchFamily="34" charset="0"/>
                <a:ea typeface="Calibri" panose="020F0502020204030204" pitchFamily="34" charset="0"/>
                <a:cs typeface="Arial" panose="020B0604020202020204" pitchFamily="34" charset="0"/>
              </a:rPr>
              <a:t> </a:t>
            </a:r>
            <a:r>
              <a:rPr lang="fr-FR" sz="1800" b="1" kern="100" dirty="0" err="1">
                <a:effectLst/>
                <a:latin typeface="Calibri" panose="020F0502020204030204" pitchFamily="34" charset="0"/>
                <a:ea typeface="Calibri" panose="020F0502020204030204" pitchFamily="34" charset="0"/>
                <a:cs typeface="Arial" panose="020B0604020202020204" pitchFamily="34" charset="0"/>
              </a:rPr>
              <a:t>Küm</a:t>
            </a:r>
            <a:r>
              <a:rPr lang="fr-FR" sz="1800" b="1" kern="100" dirty="0">
                <a:effectLst/>
                <a:latin typeface="Calibri" panose="020F0502020204030204" pitchFamily="34" charset="0"/>
                <a:ea typeface="Calibri" panose="020F0502020204030204" pitchFamily="34" charset="0"/>
                <a:cs typeface="Arial" panose="020B0604020202020204" pitchFamily="34" charset="0"/>
              </a:rPr>
              <a:t>. ∆. %</a:t>
            </a:r>
            <a:r>
              <a:rPr lang="tr-TR" sz="1800" b="1" kern="100" dirty="0">
                <a:effectLst/>
                <a:latin typeface="Calibri" panose="020F0502020204030204" pitchFamily="34" charset="0"/>
                <a:ea typeface="Calibri" panose="020F0502020204030204" pitchFamily="34" charset="0"/>
                <a:cs typeface="Arial" panose="020B0604020202020204" pitchFamily="34" charset="0"/>
              </a:rPr>
              <a:t> </a:t>
            </a:r>
            <a:r>
              <a:rPr lang="tr-TR" sz="1800" b="1" kern="100" dirty="0">
                <a:effectLst/>
                <a:latin typeface="Calibri" panose="020F0502020204030204" pitchFamily="34" charset="0"/>
                <a:ea typeface="Calibri" panose="020F0502020204030204" pitchFamily="34" charset="0"/>
                <a:cs typeface="Calibri" panose="020F0502020204030204" pitchFamily="34" charset="0"/>
              </a:rPr>
              <a:t>≈ %203</a:t>
            </a: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1635631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3BFA2983-F0D4-179F-5598-2A79554AD8E6}"/>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4387ED7A-5641-92CC-C09E-F27BF292A542}"/>
              </a:ext>
            </a:extLst>
          </p:cNvPr>
          <p:cNvSpPr txBox="1">
            <a:spLocks noGrp="1"/>
          </p:cNvSpPr>
          <p:nvPr>
            <p:ph type="title"/>
          </p:nvPr>
        </p:nvSpPr>
        <p:spPr>
          <a:xfrm>
            <a:off x="480060" y="345413"/>
            <a:ext cx="10899140" cy="1011578"/>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APPENDIX  A (</a:t>
            </a:r>
            <a:r>
              <a:rPr lang="tr-TR" sz="3200" dirty="0">
                <a:highlight>
                  <a:srgbClr val="FFFF00"/>
                </a:highlight>
              </a:rPr>
              <a:t>3</a:t>
            </a:r>
            <a:r>
              <a:rPr lang="en-US" sz="3200" dirty="0">
                <a:highlight>
                  <a:srgbClr val="FFFF00"/>
                </a:highlight>
              </a:rPr>
              <a:t>0)</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D703C0BE-1FF4-670C-AA06-0866B1345D1D}"/>
              </a:ext>
            </a:extLst>
          </p:cNvPr>
          <p:cNvSpPr txBox="1">
            <a:spLocks noGrp="1"/>
          </p:cNvSpPr>
          <p:nvPr>
            <p:ph type="subTitle" idx="1"/>
          </p:nvPr>
        </p:nvSpPr>
        <p:spPr>
          <a:xfrm>
            <a:off x="480060" y="998159"/>
            <a:ext cx="11231880" cy="5777345"/>
          </a:xfrm>
          <a:prstGeom prst="rect">
            <a:avLst/>
          </a:prstGeom>
        </p:spPr>
        <p:txBody>
          <a:bodyPr spcFirstLastPara="1" wrap="square" lIns="121900" tIns="121900" rIns="121900" bIns="121900" anchor="t" anchorCtr="0">
            <a:noAutofit/>
          </a:bodyPr>
          <a:lstStyle/>
          <a:p>
            <a:pPr marL="0" indent="0" algn="just"/>
            <a:endParaRPr lang="tr-TR" sz="2200" dirty="0">
              <a:latin typeface="Mongolian Baiti" panose="03000500000000000000" pitchFamily="66" charset="0"/>
              <a:cs typeface="Mongolian Baiti" panose="03000500000000000000" pitchFamily="66" charset="0"/>
            </a:endParaRPr>
          </a:p>
        </p:txBody>
      </p:sp>
      <p:pic>
        <p:nvPicPr>
          <p:cNvPr id="5" name="Picture 4">
            <a:extLst>
              <a:ext uri="{FF2B5EF4-FFF2-40B4-BE49-F238E27FC236}">
                <a16:creationId xmlns:a16="http://schemas.microsoft.com/office/drawing/2014/main" id="{C91ED422-F9A0-53BE-7819-C23944C1410C}"/>
              </a:ext>
            </a:extLst>
          </p:cNvPr>
          <p:cNvPicPr>
            <a:picLocks noChangeAspect="1"/>
          </p:cNvPicPr>
          <p:nvPr/>
        </p:nvPicPr>
        <p:blipFill>
          <a:blip r:embed="rId3"/>
          <a:stretch>
            <a:fillRect/>
          </a:stretch>
        </p:blipFill>
        <p:spPr>
          <a:xfrm>
            <a:off x="147320" y="998159"/>
            <a:ext cx="11231880" cy="5367471"/>
          </a:xfrm>
          <a:prstGeom prst="rect">
            <a:avLst/>
          </a:prstGeom>
        </p:spPr>
      </p:pic>
    </p:spTree>
    <p:extLst>
      <p:ext uri="{BB962C8B-B14F-4D97-AF65-F5344CB8AC3E}">
        <p14:creationId xmlns:p14="http://schemas.microsoft.com/office/powerpoint/2010/main" val="25444146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EF767E1B-2B8A-750D-77FB-DEF043BFEDA1}"/>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E1649A8C-EABC-2317-19A3-E3DE3F4C2E69}"/>
              </a:ext>
            </a:extLst>
          </p:cNvPr>
          <p:cNvSpPr txBox="1">
            <a:spLocks noGrp="1"/>
          </p:cNvSpPr>
          <p:nvPr>
            <p:ph type="title"/>
          </p:nvPr>
        </p:nvSpPr>
        <p:spPr>
          <a:xfrm>
            <a:off x="480060" y="212271"/>
            <a:ext cx="10899140" cy="1291677"/>
          </a:xfrm>
          <a:prstGeom prst="rect">
            <a:avLst/>
          </a:prstGeom>
        </p:spPr>
        <p:txBody>
          <a:bodyPr spcFirstLastPara="1" wrap="square" lIns="121900" tIns="121900" rIns="121900" bIns="121900" anchor="t" anchorCtr="0">
            <a:noAutofit/>
          </a:bodyPr>
          <a:lstStyle/>
          <a:p>
            <a:pPr marL="0" indent="0"/>
            <a:r>
              <a:rPr lang="en-US" sz="3200" dirty="0">
                <a:highlight>
                  <a:srgbClr val="FFFF00"/>
                </a:highlight>
              </a:rPr>
              <a:t>EK  A (</a:t>
            </a:r>
            <a:r>
              <a:rPr lang="tr-TR" sz="3200" dirty="0">
                <a:highlight>
                  <a:srgbClr val="FFFF00"/>
                </a:highlight>
              </a:rPr>
              <a:t>3</a:t>
            </a:r>
            <a:r>
              <a:rPr lang="en-US" sz="3200" dirty="0">
                <a:highlight>
                  <a:srgbClr val="FFFF00"/>
                </a:highlight>
              </a:rPr>
              <a:t>0)</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90AC0763-96FC-3F7E-1915-741F439BCADA}"/>
              </a:ext>
            </a:extLst>
          </p:cNvPr>
          <p:cNvSpPr txBox="1">
            <a:spLocks noGrp="1"/>
          </p:cNvSpPr>
          <p:nvPr>
            <p:ph type="subTitle" idx="1"/>
          </p:nvPr>
        </p:nvSpPr>
        <p:spPr>
          <a:xfrm>
            <a:off x="480060" y="832757"/>
            <a:ext cx="11231880" cy="5942747"/>
          </a:xfrm>
          <a:prstGeom prst="rect">
            <a:avLst/>
          </a:prstGeom>
        </p:spPr>
        <p:txBody>
          <a:bodyPr spcFirstLastPara="1" wrap="square" lIns="121900" tIns="121900" rIns="121900" bIns="121900" anchor="t" anchorCtr="0">
            <a:noAutofit/>
          </a:bodyPr>
          <a:lstStyle/>
          <a:p>
            <a:pPr marL="0" indent="0" algn="just"/>
            <a:r>
              <a:rPr lang="en-US" sz="1600" b="1" dirty="0"/>
              <a:t>Çizelge </a:t>
            </a:r>
            <a:r>
              <a:rPr lang="en-US" sz="1600" b="1" dirty="0" err="1"/>
              <a:t>B4</a:t>
            </a:r>
            <a:r>
              <a:rPr lang="en-US" sz="1600" b="1" dirty="0"/>
              <a:t>. (50) → </a:t>
            </a:r>
            <a:r>
              <a:rPr lang="en-US" sz="1600" b="1" dirty="0" err="1"/>
              <a:t>OTRR</a:t>
            </a:r>
            <a:r>
              <a:rPr lang="en-US" sz="1600" b="1" dirty="0"/>
              <a:t> (Optimize </a:t>
            </a:r>
            <a:r>
              <a:rPr lang="en-US" sz="1600" b="1" dirty="0" err="1"/>
              <a:t>Edilmiş</a:t>
            </a:r>
            <a:r>
              <a:rPr lang="en-US" sz="1600" b="1" dirty="0"/>
              <a:t>) ≈0.3, </a:t>
            </a:r>
            <a:r>
              <a:rPr lang="en-US" sz="1600" b="1" dirty="0" err="1"/>
              <a:t>A5</a:t>
            </a:r>
            <a:r>
              <a:rPr lang="en-US" sz="1600" b="1" dirty="0"/>
              <a:t> </a:t>
            </a:r>
            <a:r>
              <a:rPr lang="en-US" sz="1600" b="1" dirty="0" err="1"/>
              <a:t>ve</a:t>
            </a:r>
            <a:r>
              <a:rPr lang="en-US" sz="1600" b="1" dirty="0"/>
              <a:t> </a:t>
            </a:r>
            <a:r>
              <a:rPr lang="en-US" sz="1600" b="1" dirty="0" err="1"/>
              <a:t>B2</a:t>
            </a:r>
            <a:r>
              <a:rPr lang="en-US" sz="1600" b="1" dirty="0"/>
              <a:t> </a:t>
            </a:r>
            <a:r>
              <a:rPr lang="en-US" sz="1600" b="1" dirty="0" err="1"/>
              <a:t>çizelgelerinden</a:t>
            </a:r>
            <a:r>
              <a:rPr lang="en-US" sz="1600" b="1" dirty="0"/>
              <a:t> </a:t>
            </a:r>
            <a:r>
              <a:rPr lang="en-US" sz="1600" b="1" dirty="0" err="1"/>
              <a:t>birleştirilmiş</a:t>
            </a:r>
            <a:r>
              <a:rPr lang="en-US" sz="1600" b="1" dirty="0"/>
              <a:t> </a:t>
            </a:r>
            <a:r>
              <a:rPr lang="en-US" sz="1600" b="1" dirty="0" err="1"/>
              <a:t>tehdit</a:t>
            </a:r>
            <a:r>
              <a:rPr lang="en-US" sz="1600" b="1" dirty="0"/>
              <a:t> </a:t>
            </a:r>
            <a:r>
              <a:rPr lang="en-US" sz="1600" b="1" dirty="0" err="1"/>
              <a:t>verilerinin</a:t>
            </a:r>
            <a:r>
              <a:rPr lang="en-US" sz="1600" b="1" dirty="0"/>
              <a:t> XL </a:t>
            </a:r>
            <a:r>
              <a:rPr lang="en-US" sz="1600" b="1" dirty="0" err="1"/>
              <a:t>çözücü</a:t>
            </a:r>
            <a:r>
              <a:rPr lang="en-US" sz="1600" b="1" dirty="0"/>
              <a:t> </a:t>
            </a:r>
            <a:endParaRPr lang="tr-TR" sz="1600" b="1" dirty="0"/>
          </a:p>
          <a:p>
            <a:pPr marL="0" indent="0" algn="just"/>
            <a:r>
              <a:rPr lang="en-US" sz="1600" b="1" dirty="0"/>
              <a:t>risk </a:t>
            </a:r>
            <a:r>
              <a:rPr lang="en-US" sz="1600" b="1" dirty="0" err="1"/>
              <a:t>yönetimi</a:t>
            </a:r>
            <a:r>
              <a:rPr lang="en-US" sz="1600" b="1" dirty="0"/>
              <a:t> </a:t>
            </a:r>
            <a:r>
              <a:rPr lang="en-US" sz="1600" b="1" dirty="0" err="1"/>
              <a:t>ve</a:t>
            </a:r>
            <a:r>
              <a:rPr lang="en-US" sz="1600" b="1" dirty="0"/>
              <a:t> </a:t>
            </a:r>
            <a:r>
              <a:rPr lang="en-US" sz="1600" b="1" dirty="0" err="1"/>
              <a:t>Küm</a:t>
            </a:r>
            <a:r>
              <a:rPr lang="en-US" sz="1600" b="1" dirty="0"/>
              <a:t>. </a:t>
            </a:r>
            <a:r>
              <a:rPr lang="fr-FR" sz="1600" b="1" dirty="0"/>
              <a:t>∆%</a:t>
            </a:r>
            <a:r>
              <a:rPr lang="tr-TR" sz="1600" b="1" dirty="0"/>
              <a:t> </a:t>
            </a:r>
            <a:r>
              <a:rPr lang="tr-TR" sz="1600" b="1" kern="100" dirty="0">
                <a:latin typeface="Calibri" panose="020F0502020204030204" pitchFamily="34" charset="0"/>
                <a:ea typeface="Calibri" panose="020F0502020204030204" pitchFamily="34" charset="0"/>
                <a:cs typeface="Calibri" panose="020F0502020204030204" pitchFamily="34" charset="0"/>
              </a:rPr>
              <a:t>≈ %142</a:t>
            </a:r>
            <a:endParaRPr lang="en-US" sz="1600" dirty="0"/>
          </a:p>
          <a:p>
            <a:pPr marL="0" indent="0" algn="just"/>
            <a:endParaRPr lang="tr-TR" sz="2200" dirty="0">
              <a:latin typeface="Mongolian Baiti" panose="03000500000000000000" pitchFamily="66" charset="0"/>
              <a:cs typeface="Mongolian Baiti" panose="03000500000000000000" pitchFamily="66" charset="0"/>
            </a:endParaRPr>
          </a:p>
        </p:txBody>
      </p:sp>
      <p:pic>
        <p:nvPicPr>
          <p:cNvPr id="5" name="Picture 4">
            <a:extLst>
              <a:ext uri="{FF2B5EF4-FFF2-40B4-BE49-F238E27FC236}">
                <a16:creationId xmlns:a16="http://schemas.microsoft.com/office/drawing/2014/main" id="{B91E396D-473B-130A-3EE9-803DA9BE447F}"/>
              </a:ext>
            </a:extLst>
          </p:cNvPr>
          <p:cNvPicPr>
            <a:picLocks noChangeAspect="1"/>
          </p:cNvPicPr>
          <p:nvPr/>
        </p:nvPicPr>
        <p:blipFill>
          <a:blip r:embed="rId3"/>
          <a:srcRect t="5132"/>
          <a:stretch>
            <a:fillRect/>
          </a:stretch>
        </p:blipFill>
        <p:spPr>
          <a:xfrm>
            <a:off x="147320" y="1503948"/>
            <a:ext cx="11231880" cy="4861682"/>
          </a:xfrm>
          <a:prstGeom prst="rect">
            <a:avLst/>
          </a:prstGeom>
        </p:spPr>
      </p:pic>
    </p:spTree>
    <p:extLst>
      <p:ext uri="{BB962C8B-B14F-4D97-AF65-F5344CB8AC3E}">
        <p14:creationId xmlns:p14="http://schemas.microsoft.com/office/powerpoint/2010/main" val="396315714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6024FF0D-ED01-D340-62A1-2CCB2E1911E0}"/>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D828526C-61ED-D5A2-B87D-9417B1201C96}"/>
              </a:ext>
            </a:extLst>
          </p:cNvPr>
          <p:cNvSpPr txBox="1">
            <a:spLocks noGrp="1"/>
          </p:cNvSpPr>
          <p:nvPr>
            <p:ph type="title"/>
          </p:nvPr>
        </p:nvSpPr>
        <p:spPr>
          <a:xfrm>
            <a:off x="480060" y="492369"/>
            <a:ext cx="10899140" cy="1553713"/>
          </a:xfrm>
          <a:prstGeom prst="rect">
            <a:avLst/>
          </a:prstGeom>
        </p:spPr>
        <p:txBody>
          <a:bodyPr spcFirstLastPara="1" wrap="square" lIns="121900" tIns="121900" rIns="121900" bIns="121900" anchor="t" anchorCtr="0">
            <a:noAutofit/>
          </a:bodyPr>
          <a:lstStyle/>
          <a:p>
            <a:pPr marL="0" indent="0"/>
            <a:r>
              <a:rPr lang="tr-TR" sz="3200" dirty="0">
                <a:highlight>
                  <a:srgbClr val="FFFF00"/>
                </a:highlight>
              </a:rPr>
              <a:t>APPENDIX </a:t>
            </a:r>
            <a:r>
              <a:rPr lang="en-US" sz="3200" dirty="0">
                <a:highlight>
                  <a:srgbClr val="FFFF00"/>
                </a:highlight>
              </a:rPr>
              <a:t>A (31)</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40C982EA-0212-96D5-8F77-2B1CD7F106E6}"/>
              </a:ext>
            </a:extLst>
          </p:cNvPr>
          <p:cNvSpPr txBox="1">
            <a:spLocks noGrp="1"/>
          </p:cNvSpPr>
          <p:nvPr>
            <p:ph type="subTitle" idx="1"/>
          </p:nvPr>
        </p:nvSpPr>
        <p:spPr>
          <a:xfrm>
            <a:off x="480060" y="1032387"/>
            <a:ext cx="11231880" cy="5825613"/>
          </a:xfrm>
          <a:prstGeom prst="rect">
            <a:avLst/>
          </a:prstGeom>
        </p:spPr>
        <p:txBody>
          <a:bodyPr spcFirstLastPara="1" wrap="square" lIns="121900" tIns="121900" rIns="121900" bIns="121900" anchor="t" anchorCtr="0">
            <a:noAutofit/>
          </a:bodyPr>
          <a:lstStyle/>
          <a:p>
            <a:pPr algn="just" hangingPunct="0"/>
            <a:r>
              <a:rPr lang="en-US" sz="2800" b="1" cap="small" dirty="0"/>
              <a:t>APPENDIX B</a:t>
            </a:r>
            <a:r>
              <a:rPr lang="en-US" sz="2800" cap="small" dirty="0"/>
              <a:t>: Microsoft Excel Solver Competitive-to–SM (Security Meter) Risk Management Solutıons in Tables </a:t>
            </a:r>
            <a:r>
              <a:rPr lang="en-US" sz="2800" cap="small" dirty="0" err="1"/>
              <a:t>B1</a:t>
            </a:r>
            <a:r>
              <a:rPr lang="en-US" sz="2800" cap="small" dirty="0"/>
              <a:t> to </a:t>
            </a:r>
            <a:r>
              <a:rPr lang="en-US" sz="2800" cap="small" dirty="0" err="1"/>
              <a:t>B4</a:t>
            </a:r>
            <a:endParaRPr lang="en-US" sz="2800" cap="small" dirty="0"/>
          </a:p>
          <a:p>
            <a:pPr algn="just" hangingPunct="0"/>
            <a:endParaRPr lang="en-US" sz="2800" dirty="0"/>
          </a:p>
          <a:p>
            <a:pPr marL="0" indent="0" algn="just"/>
            <a:r>
              <a:rPr lang="en-US" sz="2800" dirty="0">
                <a:latin typeface="Mongolian Baiti" panose="03000500000000000000" pitchFamily="66" charset="0"/>
                <a:cs typeface="Mongolian Baiti" panose="03000500000000000000" pitchFamily="66" charset="0"/>
              </a:rPr>
              <a:t> </a:t>
            </a:r>
            <a:r>
              <a:rPr lang="en-US" sz="3200" dirty="0"/>
              <a:t>These arguments </a:t>
            </a:r>
            <a:r>
              <a:rPr lang="tr-TR" sz="3200" dirty="0"/>
              <a:t>were </a:t>
            </a:r>
            <a:r>
              <a:rPr lang="en-US" sz="3200" dirty="0"/>
              <a:t>verified in Tables </a:t>
            </a:r>
            <a:r>
              <a:rPr lang="en-US" sz="3200" dirty="0" err="1"/>
              <a:t>B1</a:t>
            </a:r>
            <a:r>
              <a:rPr lang="en-US" sz="3200" dirty="0"/>
              <a:t>–</a:t>
            </a:r>
            <a:r>
              <a:rPr lang="en-US" sz="3200" dirty="0" err="1"/>
              <a:t>B4</a:t>
            </a:r>
            <a:r>
              <a:rPr lang="en-US" sz="3200" dirty="0"/>
              <a:t> in Appendix B. The computations illustrate that the SM algorithm is monetarily the most cost-optimal to invest in due to the minimum competing cumulative change percentages, Cum. ∆%, to reach the </a:t>
            </a:r>
            <a:r>
              <a:rPr lang="en-US" sz="3200" dirty="0" err="1"/>
              <a:t>OTRR</a:t>
            </a:r>
            <a:r>
              <a:rPr lang="en-US" sz="3200" dirty="0"/>
              <a:t> = 0.2 and </a:t>
            </a:r>
            <a:r>
              <a:rPr lang="en-US" sz="3200" dirty="0" err="1"/>
              <a:t>OTRR</a:t>
            </a:r>
            <a:r>
              <a:rPr lang="en-US" sz="3200" dirty="0"/>
              <a:t> = 0.3, respectively, using the optimizing LP constraints from </a:t>
            </a:r>
            <a:r>
              <a:rPr lang="en-US" sz="3200" dirty="0" err="1"/>
              <a:t>Eqs</a:t>
            </a:r>
            <a:r>
              <a:rPr lang="en-US" sz="3200" dirty="0"/>
              <a:t>.  (1)–(49) and (1)–(50) skipping (49). </a:t>
            </a:r>
            <a:r>
              <a:rPr lang="en-US" sz="3200" dirty="0" err="1"/>
              <a:t>OTRR</a:t>
            </a:r>
            <a:r>
              <a:rPr lang="en-US" sz="3200" dirty="0"/>
              <a:t> is defined as the Optimal Total Residual Risk. </a:t>
            </a:r>
            <a:r>
              <a:rPr lang="en-US" sz="3200" dirty="0" err="1"/>
              <a:t>OTNRR</a:t>
            </a:r>
            <a:r>
              <a:rPr lang="en-US" sz="3200" dirty="0"/>
              <a:t> is equal to the Optimal Total Non-Residual Risk as the complement of the </a:t>
            </a:r>
            <a:r>
              <a:rPr lang="en-US" sz="3200" dirty="0" err="1"/>
              <a:t>OTRR</a:t>
            </a:r>
            <a:r>
              <a:rPr lang="en-US" sz="3200" dirty="0"/>
              <a:t> [68].</a:t>
            </a:r>
          </a:p>
          <a:p>
            <a:pPr marL="0" indent="0" algn="just"/>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375556670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218D57B5-C4B1-1751-3593-DEBAA780BD7D}"/>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B41C2AEF-02F0-74A7-FE31-BD998C89C253}"/>
              </a:ext>
            </a:extLst>
          </p:cNvPr>
          <p:cNvSpPr txBox="1">
            <a:spLocks noGrp="1"/>
          </p:cNvSpPr>
          <p:nvPr>
            <p:ph type="title"/>
          </p:nvPr>
        </p:nvSpPr>
        <p:spPr>
          <a:xfrm>
            <a:off x="480060" y="492369"/>
            <a:ext cx="10899140" cy="1454125"/>
          </a:xfrm>
          <a:prstGeom prst="rect">
            <a:avLst/>
          </a:prstGeom>
        </p:spPr>
        <p:txBody>
          <a:bodyPr spcFirstLastPara="1" wrap="square" lIns="121900" tIns="121900" rIns="121900" bIns="121900" anchor="t" anchorCtr="0">
            <a:noAutofit/>
          </a:bodyPr>
          <a:lstStyle/>
          <a:p>
            <a:pPr marL="0" indent="0"/>
            <a:r>
              <a:rPr lang="tr-TR" sz="3200" dirty="0">
                <a:highlight>
                  <a:srgbClr val="FFFF00"/>
                </a:highlight>
              </a:rPr>
              <a:t>EK</a:t>
            </a:r>
            <a:r>
              <a:rPr lang="en-US" sz="3200" dirty="0">
                <a:highlight>
                  <a:srgbClr val="FFFF00"/>
                </a:highlight>
              </a:rPr>
              <a:t> A (31)</a:t>
            </a:r>
            <a:br>
              <a:rPr lang="en-US" sz="2000" dirty="0">
                <a:highlight>
                  <a:srgbClr val="FFFF00"/>
                </a:highlight>
              </a:rPr>
            </a:br>
            <a:endParaRPr lang="en-US" sz="3200" dirty="0"/>
          </a:p>
        </p:txBody>
      </p:sp>
      <p:sp>
        <p:nvSpPr>
          <p:cNvPr id="12" name="Google Shape;284;p40">
            <a:extLst>
              <a:ext uri="{FF2B5EF4-FFF2-40B4-BE49-F238E27FC236}">
                <a16:creationId xmlns:a16="http://schemas.microsoft.com/office/drawing/2014/main" id="{7D1495D5-0828-FCDC-7A13-4A2BB498A1F1}"/>
              </a:ext>
            </a:extLst>
          </p:cNvPr>
          <p:cNvSpPr txBox="1">
            <a:spLocks noGrp="1"/>
          </p:cNvSpPr>
          <p:nvPr>
            <p:ph type="subTitle" idx="1"/>
          </p:nvPr>
        </p:nvSpPr>
        <p:spPr>
          <a:xfrm>
            <a:off x="-217283" y="1061357"/>
            <a:ext cx="12231232" cy="6072774"/>
          </a:xfrm>
          <a:prstGeom prst="rect">
            <a:avLst/>
          </a:prstGeom>
        </p:spPr>
        <p:txBody>
          <a:bodyPr spcFirstLastPara="1" wrap="square" lIns="121900" tIns="121900" rIns="121900" bIns="121900" anchor="t" anchorCtr="0">
            <a:noAutofit/>
          </a:bodyPr>
          <a:lstStyle/>
          <a:p>
            <a:r>
              <a:rPr lang="tr-TR" sz="2400" b="1" cap="small" dirty="0"/>
              <a:t>EK </a:t>
            </a:r>
            <a:r>
              <a:rPr lang="en-US" sz="2400" b="1" cap="small" dirty="0"/>
              <a:t>B</a:t>
            </a:r>
            <a:r>
              <a:rPr lang="en-US" sz="2400" cap="small" dirty="0"/>
              <a:t>: </a:t>
            </a:r>
            <a:r>
              <a:rPr lang="en-US" sz="2000" b="1" dirty="0" err="1"/>
              <a:t>B1'DEN</a:t>
            </a:r>
            <a:r>
              <a:rPr lang="en-US" sz="2000" b="1" dirty="0"/>
              <a:t> </a:t>
            </a:r>
            <a:r>
              <a:rPr lang="en-US" sz="2000" b="1" dirty="0" err="1"/>
              <a:t>B4'E</a:t>
            </a:r>
            <a:r>
              <a:rPr lang="en-US" sz="2000" b="1" dirty="0"/>
              <a:t> </a:t>
            </a:r>
            <a:r>
              <a:rPr lang="en-US" sz="2000" b="1" dirty="0" err="1"/>
              <a:t>ÇİZELGELERDE</a:t>
            </a:r>
            <a:r>
              <a:rPr lang="en-US" sz="2000" b="1" dirty="0"/>
              <a:t> </a:t>
            </a:r>
            <a:r>
              <a:rPr lang="tr-TR" sz="2000" b="1" dirty="0"/>
              <a:t>MICROSOFT</a:t>
            </a:r>
            <a:r>
              <a:rPr lang="en-US" sz="2000" b="1" dirty="0"/>
              <a:t> EXCEL SOLVER (</a:t>
            </a:r>
            <a:r>
              <a:rPr lang="en-US" sz="2000" b="1" dirty="0" err="1"/>
              <a:t>ÇÖZÜCÜ</a:t>
            </a:r>
            <a:r>
              <a:rPr lang="en-US" sz="2000" b="1" dirty="0"/>
              <a:t>) </a:t>
            </a:r>
            <a:r>
              <a:rPr lang="en-US" sz="2000" b="1" dirty="0" err="1"/>
              <a:t>RAKİP</a:t>
            </a:r>
            <a:r>
              <a:rPr lang="en-US" sz="2000" b="1" dirty="0"/>
              <a:t> </a:t>
            </a:r>
            <a:r>
              <a:rPr lang="en-US" sz="2000" b="1" dirty="0" err="1"/>
              <a:t>YÖNTEMDEN</a:t>
            </a:r>
            <a:r>
              <a:rPr lang="en-US" sz="2000" b="1" dirty="0"/>
              <a:t> </a:t>
            </a:r>
            <a:r>
              <a:rPr lang="en-US" sz="2000" b="1" dirty="0" err="1"/>
              <a:t>SM'YE</a:t>
            </a:r>
            <a:r>
              <a:rPr lang="en-US" sz="2000" b="1" dirty="0"/>
              <a:t> (</a:t>
            </a:r>
            <a:r>
              <a:rPr lang="en-US" sz="2000" b="1" dirty="0" err="1"/>
              <a:t>GÜVENLİK</a:t>
            </a:r>
            <a:r>
              <a:rPr lang="en-US" sz="2000" b="1" dirty="0"/>
              <a:t> </a:t>
            </a:r>
            <a:r>
              <a:rPr lang="en-US" sz="2000" b="1" dirty="0" err="1"/>
              <a:t>METRE</a:t>
            </a:r>
            <a:r>
              <a:rPr lang="en-US" sz="2000" b="1" dirty="0"/>
              <a:t>) RİSK </a:t>
            </a:r>
            <a:r>
              <a:rPr lang="en-US" sz="2000" b="1" dirty="0" err="1"/>
              <a:t>YÖNETİMİ</a:t>
            </a:r>
            <a:r>
              <a:rPr lang="en-US" sz="2000" b="1" dirty="0"/>
              <a:t> </a:t>
            </a:r>
            <a:r>
              <a:rPr lang="en-US" sz="2000" b="1" dirty="0" err="1"/>
              <a:t>ÇÖZÜMLERİ</a:t>
            </a:r>
            <a:r>
              <a:rPr lang="en-US" sz="2000" b="1" dirty="0"/>
              <a:t> </a:t>
            </a:r>
            <a:endParaRPr lang="en-US" sz="2000" dirty="0"/>
          </a:p>
          <a:p>
            <a:pPr algn="just" hangingPunct="0"/>
            <a:endParaRPr lang="en-US" sz="3000" dirty="0"/>
          </a:p>
          <a:p>
            <a:pPr algn="just"/>
            <a:r>
              <a:rPr lang="en-US" sz="3200" dirty="0">
                <a:latin typeface="Mongolian Baiti" panose="03000500000000000000" pitchFamily="66" charset="0"/>
                <a:cs typeface="Mongolian Baiti" panose="03000500000000000000" pitchFamily="66" charset="0"/>
              </a:rPr>
              <a:t> </a:t>
            </a:r>
            <a:r>
              <a:rPr lang="fr-FR" sz="3200" dirty="0"/>
              <a:t>Bu </a:t>
            </a:r>
            <a:r>
              <a:rPr lang="fr-FR" sz="3200" dirty="0" err="1"/>
              <a:t>saptamalar</a:t>
            </a:r>
            <a:r>
              <a:rPr lang="fr-FR" sz="3200" dirty="0"/>
              <a:t>, </a:t>
            </a:r>
            <a:r>
              <a:rPr lang="fr-FR" sz="3200" dirty="0" err="1"/>
              <a:t>Ek</a:t>
            </a:r>
            <a:r>
              <a:rPr lang="fr-FR" sz="3200" dirty="0"/>
              <a:t> </a:t>
            </a:r>
            <a:r>
              <a:rPr lang="fr-FR" sz="3200" dirty="0" err="1"/>
              <a:t>B'deki</a:t>
            </a:r>
            <a:r>
              <a:rPr lang="fr-FR" sz="3200" dirty="0"/>
              <a:t> </a:t>
            </a:r>
            <a:r>
              <a:rPr lang="fr-FR" sz="3200" dirty="0" err="1"/>
              <a:t>B1</a:t>
            </a:r>
            <a:r>
              <a:rPr lang="fr-FR" sz="3200" dirty="0"/>
              <a:t>–</a:t>
            </a:r>
            <a:r>
              <a:rPr lang="fr-FR" sz="3200" dirty="0" err="1"/>
              <a:t>B4</a:t>
            </a:r>
            <a:r>
              <a:rPr lang="fr-FR" sz="3200" dirty="0"/>
              <a:t> </a:t>
            </a:r>
            <a:r>
              <a:rPr lang="fr-FR" sz="3200" dirty="0" err="1"/>
              <a:t>çizelgelerinde</a:t>
            </a:r>
            <a:r>
              <a:rPr lang="fr-FR" sz="3200" dirty="0"/>
              <a:t> </a:t>
            </a:r>
            <a:r>
              <a:rPr lang="fr-FR" sz="3200" dirty="0" err="1"/>
              <a:t>doğrulanmıştır</a:t>
            </a:r>
            <a:r>
              <a:rPr lang="fr-FR" sz="3200" dirty="0"/>
              <a:t>. </a:t>
            </a:r>
            <a:r>
              <a:rPr lang="fr-FR" sz="3200" dirty="0" err="1"/>
              <a:t>Hesaplamalar</a:t>
            </a:r>
            <a:r>
              <a:rPr lang="fr-FR" sz="3200" dirty="0"/>
              <a:t>, SM </a:t>
            </a:r>
            <a:r>
              <a:rPr lang="fr-FR" sz="3200" dirty="0" err="1"/>
              <a:t>algoritmasının</a:t>
            </a:r>
            <a:r>
              <a:rPr lang="fr-FR" sz="3200" dirty="0"/>
              <a:t> </a:t>
            </a:r>
            <a:r>
              <a:rPr lang="fr-FR" sz="3200" dirty="0" err="1"/>
              <a:t>rekabet</a:t>
            </a:r>
            <a:r>
              <a:rPr lang="fr-FR" sz="3200" dirty="0"/>
              <a:t> </a:t>
            </a:r>
            <a:r>
              <a:rPr lang="fr-FR" sz="3200" dirty="0" err="1"/>
              <a:t>hâlindeki</a:t>
            </a:r>
            <a:r>
              <a:rPr lang="fr-FR" sz="3200" dirty="0"/>
              <a:t> minimum </a:t>
            </a:r>
            <a:r>
              <a:rPr lang="fr-FR" sz="3200" dirty="0" err="1"/>
              <a:t>kümülatif</a:t>
            </a:r>
            <a:r>
              <a:rPr lang="fr-FR" sz="3200" dirty="0"/>
              <a:t> </a:t>
            </a:r>
            <a:r>
              <a:rPr lang="fr-FR" sz="3200" dirty="0" err="1"/>
              <a:t>değişim</a:t>
            </a:r>
            <a:r>
              <a:rPr lang="fr-FR" sz="3200" dirty="0"/>
              <a:t> </a:t>
            </a:r>
            <a:r>
              <a:rPr lang="fr-FR" sz="3200" dirty="0" err="1"/>
              <a:t>yüzdeleri</a:t>
            </a:r>
            <a:r>
              <a:rPr lang="fr-FR" sz="3200" dirty="0"/>
              <a:t> </a:t>
            </a:r>
            <a:r>
              <a:rPr lang="fr-FR" sz="3200" dirty="0" err="1"/>
              <a:t>nedeniyle</a:t>
            </a:r>
            <a:r>
              <a:rPr lang="fr-FR" sz="3200" dirty="0"/>
              <a:t> </a:t>
            </a:r>
            <a:r>
              <a:rPr lang="fr-FR" sz="3200" dirty="0" err="1"/>
              <a:t>yatırım</a:t>
            </a:r>
            <a:r>
              <a:rPr lang="fr-FR" sz="3200" dirty="0"/>
              <a:t> </a:t>
            </a:r>
            <a:r>
              <a:rPr lang="fr-FR" sz="3200" dirty="0" err="1"/>
              <a:t>yapmak</a:t>
            </a:r>
            <a:r>
              <a:rPr lang="fr-FR" sz="3200" dirty="0"/>
              <a:t> </a:t>
            </a:r>
            <a:r>
              <a:rPr lang="fr-FR" sz="3200" dirty="0" err="1"/>
              <a:t>için</a:t>
            </a:r>
            <a:r>
              <a:rPr lang="fr-FR" sz="3200" dirty="0"/>
              <a:t> </a:t>
            </a:r>
            <a:r>
              <a:rPr lang="fr-FR" sz="3200" dirty="0" err="1"/>
              <a:t>parasal</a:t>
            </a:r>
            <a:r>
              <a:rPr lang="fr-FR" sz="3200" dirty="0"/>
              <a:t> </a:t>
            </a:r>
            <a:r>
              <a:rPr lang="fr-FR" sz="3200" dirty="0" err="1"/>
              <a:t>olarak</a:t>
            </a:r>
            <a:r>
              <a:rPr lang="fr-FR" sz="3200" dirty="0"/>
              <a:t> en </a:t>
            </a:r>
            <a:r>
              <a:rPr lang="fr-FR" sz="3200" dirty="0" err="1"/>
              <a:t>uygun</a:t>
            </a:r>
            <a:r>
              <a:rPr lang="fr-FR" sz="3200" dirty="0"/>
              <a:t> </a:t>
            </a:r>
            <a:r>
              <a:rPr lang="fr-FR" sz="3200" dirty="0" err="1"/>
              <a:t>maliyetli</a:t>
            </a:r>
            <a:r>
              <a:rPr lang="fr-FR" sz="3200" dirty="0"/>
              <a:t> </a:t>
            </a:r>
            <a:r>
              <a:rPr lang="fr-FR" sz="3200" dirty="0" err="1"/>
              <a:t>olduğunu</a:t>
            </a:r>
            <a:r>
              <a:rPr lang="fr-FR" sz="3200" dirty="0"/>
              <a:t> </a:t>
            </a:r>
            <a:r>
              <a:rPr lang="fr-FR" sz="3200" dirty="0" err="1"/>
              <a:t>göstermektedir</a:t>
            </a:r>
            <a:r>
              <a:rPr lang="fr-FR" sz="3200" dirty="0"/>
              <a:t>. ∆% </a:t>
            </a:r>
            <a:r>
              <a:rPr lang="fr-FR" sz="3200" dirty="0" err="1"/>
              <a:t>denklemlerden</a:t>
            </a:r>
            <a:r>
              <a:rPr lang="fr-FR" sz="3200" dirty="0"/>
              <a:t>  en </a:t>
            </a:r>
            <a:r>
              <a:rPr lang="fr-FR" sz="3200" dirty="0" err="1"/>
              <a:t>iyi</a:t>
            </a:r>
            <a:r>
              <a:rPr lang="fr-FR" sz="3200" dirty="0"/>
              <a:t> </a:t>
            </a:r>
            <a:r>
              <a:rPr lang="fr-FR" sz="3200" dirty="0" err="1"/>
              <a:t>duruma</a:t>
            </a:r>
            <a:r>
              <a:rPr lang="fr-FR" sz="3200" dirty="0"/>
              <a:t> </a:t>
            </a:r>
            <a:r>
              <a:rPr lang="fr-FR" sz="3200" dirty="0" err="1"/>
              <a:t>getirme</a:t>
            </a:r>
            <a:r>
              <a:rPr lang="fr-FR" sz="3200" dirty="0"/>
              <a:t> </a:t>
            </a:r>
            <a:r>
              <a:rPr lang="fr-FR" sz="3200" dirty="0" err="1"/>
              <a:t>LP</a:t>
            </a:r>
            <a:r>
              <a:rPr lang="fr-FR" sz="3200" dirty="0"/>
              <a:t> </a:t>
            </a:r>
            <a:r>
              <a:rPr lang="fr-FR" sz="3200" dirty="0" err="1"/>
              <a:t>kısıtlamalarını</a:t>
            </a:r>
            <a:r>
              <a:rPr lang="fr-FR" sz="3200" dirty="0"/>
              <a:t> </a:t>
            </a:r>
            <a:r>
              <a:rPr lang="fr-FR" sz="3200" dirty="0" err="1"/>
              <a:t>kullanarak</a:t>
            </a:r>
            <a:r>
              <a:rPr lang="fr-FR" sz="3200" dirty="0"/>
              <a:t> </a:t>
            </a:r>
            <a:r>
              <a:rPr lang="fr-FR" sz="3200" dirty="0" err="1"/>
              <a:t>sırasıyla</a:t>
            </a:r>
            <a:r>
              <a:rPr lang="fr-FR" sz="3200" dirty="0"/>
              <a:t> </a:t>
            </a:r>
            <a:r>
              <a:rPr lang="fr-FR" sz="3200" dirty="0" err="1"/>
              <a:t>OTRR</a:t>
            </a:r>
            <a:r>
              <a:rPr lang="fr-FR" sz="3200" dirty="0"/>
              <a:t> = 0,2 </a:t>
            </a:r>
            <a:r>
              <a:rPr lang="fr-FR" sz="3200" dirty="0" err="1"/>
              <a:t>ve</a:t>
            </a:r>
            <a:r>
              <a:rPr lang="fr-FR" sz="3200" dirty="0"/>
              <a:t> </a:t>
            </a:r>
            <a:r>
              <a:rPr lang="fr-FR" sz="3200" dirty="0" err="1"/>
              <a:t>OTRR</a:t>
            </a:r>
            <a:r>
              <a:rPr lang="fr-FR" sz="3200" dirty="0"/>
              <a:t> = </a:t>
            </a:r>
            <a:r>
              <a:rPr lang="fr-FR" sz="3200" dirty="0" err="1"/>
              <a:t>0,3'e</a:t>
            </a:r>
            <a:r>
              <a:rPr lang="fr-FR" sz="3200" dirty="0"/>
              <a:t> </a:t>
            </a:r>
            <a:r>
              <a:rPr lang="fr-FR" sz="3200" dirty="0" err="1"/>
              <a:t>ulaşmak</a:t>
            </a:r>
            <a:r>
              <a:rPr lang="fr-FR" sz="3200" dirty="0"/>
              <a:t> </a:t>
            </a:r>
            <a:r>
              <a:rPr lang="fr-FR" sz="3200" dirty="0" err="1"/>
              <a:t>için</a:t>
            </a:r>
            <a:r>
              <a:rPr lang="fr-FR" sz="3200" dirty="0"/>
              <a:t>. (1) – (49) </a:t>
            </a:r>
            <a:r>
              <a:rPr lang="fr-FR" sz="3200" dirty="0" err="1"/>
              <a:t>ve</a:t>
            </a:r>
            <a:r>
              <a:rPr lang="fr-FR" sz="3200" dirty="0"/>
              <a:t> (49) </a:t>
            </a:r>
            <a:r>
              <a:rPr lang="fr-FR" sz="3200" dirty="0" err="1"/>
              <a:t>dışlanarak</a:t>
            </a:r>
            <a:r>
              <a:rPr lang="fr-FR" sz="3200" dirty="0"/>
              <a:t> (1) – (50) aras</a:t>
            </a:r>
            <a:r>
              <a:rPr lang="tr-TR" sz="3200" dirty="0"/>
              <a:t>ı denklemler </a:t>
            </a:r>
            <a:r>
              <a:rPr lang="fr-FR" sz="3200" dirty="0" err="1"/>
              <a:t>kullanılır</a:t>
            </a:r>
            <a:r>
              <a:rPr lang="fr-FR" sz="3200" dirty="0"/>
              <a:t>. </a:t>
            </a:r>
            <a:r>
              <a:rPr lang="fr-FR" sz="3200" dirty="0" err="1"/>
              <a:t>OTRR</a:t>
            </a:r>
            <a:r>
              <a:rPr lang="fr-FR" sz="3200" dirty="0"/>
              <a:t>, Optimal </a:t>
            </a:r>
            <a:r>
              <a:rPr lang="fr-FR" sz="3200" dirty="0" err="1"/>
              <a:t>Toplam</a:t>
            </a:r>
            <a:r>
              <a:rPr lang="fr-FR" sz="3200" dirty="0"/>
              <a:t> </a:t>
            </a:r>
            <a:r>
              <a:rPr lang="fr-FR" sz="3200" dirty="0" err="1"/>
              <a:t>Kalıntı</a:t>
            </a:r>
            <a:r>
              <a:rPr lang="fr-FR" sz="3200" dirty="0"/>
              <a:t> </a:t>
            </a:r>
            <a:r>
              <a:rPr lang="fr-FR" sz="3200" dirty="0" err="1"/>
              <a:t>Riski</a:t>
            </a:r>
            <a:r>
              <a:rPr lang="fr-FR" sz="3200" dirty="0"/>
              <a:t> </a:t>
            </a:r>
            <a:r>
              <a:rPr lang="fr-FR" sz="3200" dirty="0" err="1"/>
              <a:t>olarak</a:t>
            </a:r>
            <a:r>
              <a:rPr lang="fr-FR" sz="3200" dirty="0"/>
              <a:t> </a:t>
            </a:r>
            <a:r>
              <a:rPr lang="fr-FR" sz="3200" dirty="0" err="1"/>
              <a:t>tanımlanır</a:t>
            </a:r>
            <a:r>
              <a:rPr lang="fr-FR" sz="3200" dirty="0"/>
              <a:t>. </a:t>
            </a:r>
            <a:r>
              <a:rPr lang="fr-FR" sz="3200" dirty="0" err="1"/>
              <a:t>OTNRR</a:t>
            </a:r>
            <a:r>
              <a:rPr lang="fr-FR" sz="3200" dirty="0"/>
              <a:t>, </a:t>
            </a:r>
            <a:r>
              <a:rPr lang="fr-FR" sz="3200" cap="all" dirty="0" err="1"/>
              <a:t>otrr'</a:t>
            </a:r>
            <a:r>
              <a:rPr lang="fr-FR" sz="3200" dirty="0" err="1"/>
              <a:t>nin</a:t>
            </a:r>
            <a:r>
              <a:rPr lang="fr-FR" sz="3200" dirty="0"/>
              <a:t> </a:t>
            </a:r>
            <a:r>
              <a:rPr lang="fr-FR" sz="3200" dirty="0" err="1"/>
              <a:t>tamamlayıcısı</a:t>
            </a:r>
            <a:r>
              <a:rPr lang="fr-FR" sz="3200" dirty="0"/>
              <a:t> Optimal </a:t>
            </a:r>
            <a:r>
              <a:rPr lang="fr-FR" sz="3200" dirty="0" err="1"/>
              <a:t>Toplam</a:t>
            </a:r>
            <a:r>
              <a:rPr lang="fr-FR" sz="3200" dirty="0"/>
              <a:t> </a:t>
            </a:r>
            <a:r>
              <a:rPr lang="fr-FR" sz="3200" dirty="0" err="1"/>
              <a:t>Kalıntı</a:t>
            </a:r>
            <a:r>
              <a:rPr lang="fr-FR" sz="3200" dirty="0"/>
              <a:t> </a:t>
            </a:r>
            <a:r>
              <a:rPr lang="fr-FR" sz="3200" dirty="0" err="1"/>
              <a:t>Olmayan</a:t>
            </a:r>
            <a:r>
              <a:rPr lang="fr-FR" sz="3200" dirty="0"/>
              <a:t> </a:t>
            </a:r>
            <a:r>
              <a:rPr lang="fr-FR" sz="3200" dirty="0" err="1"/>
              <a:t>Risk’tir</a:t>
            </a:r>
            <a:r>
              <a:rPr lang="fr-FR" sz="3200" dirty="0"/>
              <a:t> [68]. </a:t>
            </a:r>
            <a:endParaRPr lang="en-US" sz="3200" dirty="0"/>
          </a:p>
          <a:p>
            <a:pPr marL="0" indent="0" algn="just"/>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213338237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277">
          <a:extLst>
            <a:ext uri="{FF2B5EF4-FFF2-40B4-BE49-F238E27FC236}">
              <a16:creationId xmlns:a16="http://schemas.microsoft.com/office/drawing/2014/main" id="{3B3EFF52-52A7-555B-AAA7-C8A6FEBCDAF6}"/>
            </a:ext>
          </a:extLst>
        </p:cNvPr>
        <p:cNvGrpSpPr/>
        <p:nvPr/>
      </p:nvGrpSpPr>
      <p:grpSpPr>
        <a:xfrm>
          <a:off x="0" y="0"/>
          <a:ext cx="0" cy="0"/>
          <a:chOff x="0" y="0"/>
          <a:chExt cx="0" cy="0"/>
        </a:xfrm>
      </p:grpSpPr>
      <p:sp>
        <p:nvSpPr>
          <p:cNvPr id="6" name="Google Shape;261;p38">
            <a:extLst>
              <a:ext uri="{FF2B5EF4-FFF2-40B4-BE49-F238E27FC236}">
                <a16:creationId xmlns:a16="http://schemas.microsoft.com/office/drawing/2014/main" id="{26BD4199-D6B5-2D19-7AA2-F26D8B174A3F}"/>
              </a:ext>
            </a:extLst>
          </p:cNvPr>
          <p:cNvSpPr txBox="1">
            <a:spLocks noGrp="1"/>
          </p:cNvSpPr>
          <p:nvPr>
            <p:ph type="title"/>
          </p:nvPr>
        </p:nvSpPr>
        <p:spPr>
          <a:xfrm>
            <a:off x="1043709" y="492370"/>
            <a:ext cx="8950036" cy="568988"/>
          </a:xfrm>
          <a:prstGeom prst="rect">
            <a:avLst/>
          </a:prstGeom>
        </p:spPr>
        <p:txBody>
          <a:bodyPr spcFirstLastPara="1" wrap="square" lIns="121900" tIns="121900" rIns="121900" bIns="121900" anchor="t" anchorCtr="0">
            <a:noAutofit/>
          </a:bodyPr>
          <a:lstStyle/>
          <a:p>
            <a:r>
              <a:rPr lang="fr-FR" sz="3200" b="1" cap="small" dirty="0"/>
              <a:t>REFERENCES (</a:t>
            </a:r>
            <a:r>
              <a:rPr lang="fr-FR" sz="3200" b="1" cap="small" dirty="0" err="1"/>
              <a:t>KAYNAKLAR</a:t>
            </a:r>
            <a:r>
              <a:rPr lang="fr-FR" sz="3200" b="1" cap="small" dirty="0"/>
              <a:t>)</a:t>
            </a:r>
            <a:br>
              <a:rPr lang="en-US" sz="3200" cap="small" dirty="0"/>
            </a:br>
            <a:endParaRPr lang="en-US" sz="3200" dirty="0"/>
          </a:p>
        </p:txBody>
      </p:sp>
      <p:sp>
        <p:nvSpPr>
          <p:cNvPr id="12" name="Google Shape;284;p40">
            <a:extLst>
              <a:ext uri="{FF2B5EF4-FFF2-40B4-BE49-F238E27FC236}">
                <a16:creationId xmlns:a16="http://schemas.microsoft.com/office/drawing/2014/main" id="{92E539A2-3002-9C9F-A35E-7A76B79E2C78}"/>
              </a:ext>
            </a:extLst>
          </p:cNvPr>
          <p:cNvSpPr txBox="1">
            <a:spLocks noGrp="1"/>
          </p:cNvSpPr>
          <p:nvPr>
            <p:ph type="subTitle" idx="1"/>
          </p:nvPr>
        </p:nvSpPr>
        <p:spPr>
          <a:xfrm>
            <a:off x="-217283" y="1061357"/>
            <a:ext cx="12231232" cy="6072774"/>
          </a:xfrm>
          <a:prstGeom prst="rect">
            <a:avLst/>
          </a:prstGeom>
        </p:spPr>
        <p:txBody>
          <a:bodyPr spcFirstLastPara="1" wrap="square" lIns="121900" tIns="121900" rIns="121900" bIns="121900" anchor="t" anchorCtr="0">
            <a:noAutofit/>
          </a:bodyPr>
          <a:lstStyle/>
          <a:p>
            <a:pPr algn="just" hangingPunct="0"/>
            <a:r>
              <a:rPr lang="fr-FR" b="1" cap="small" dirty="0"/>
              <a:t> </a:t>
            </a:r>
            <a:endParaRPr lang="en-US" cap="small" dirty="0"/>
          </a:p>
          <a:p>
            <a:pPr marL="0" lvl="0" indent="0" algn="just" hangingPunct="0"/>
            <a:r>
              <a:rPr lang="en-US" dirty="0"/>
              <a:t>[1] M. Sahinoglu, </a:t>
            </a:r>
            <a:r>
              <a:rPr lang="en-US" i="1" dirty="0"/>
              <a:t>Trustworthy Computing: Analytical and Quantitative Engineering Evaluation</a:t>
            </a:r>
            <a:r>
              <a:rPr lang="en-US" dirty="0"/>
              <a:t>, J. Wiley &amp; Sons Inc., Hoboken, NJ, 2007.</a:t>
            </a:r>
          </a:p>
          <a:p>
            <a:pPr algn="just" hangingPunct="0"/>
            <a:r>
              <a:rPr lang="en-US" dirty="0"/>
              <a:t> </a:t>
            </a:r>
          </a:p>
          <a:p>
            <a:pPr lvl="0" algn="just" hangingPunct="0"/>
            <a:r>
              <a:rPr lang="en-US" dirty="0"/>
              <a:t>[2] </a:t>
            </a:r>
            <a:r>
              <a:rPr lang="fr-FR" dirty="0"/>
              <a:t>SANS Information Security </a:t>
            </a:r>
            <a:r>
              <a:rPr lang="fr-FR" dirty="0" err="1"/>
              <a:t>Resources</a:t>
            </a:r>
            <a:r>
              <a:rPr lang="fr-FR" dirty="0"/>
              <a:t>. [Online]. Available: http://</a:t>
            </a:r>
            <a:r>
              <a:rPr lang="fr-FR" dirty="0" err="1"/>
              <a:t>www.sans.org</a:t>
            </a:r>
            <a:r>
              <a:rPr lang="fr-FR" dirty="0"/>
              <a:t>/information-</a:t>
            </a:r>
            <a:r>
              <a:rPr lang="fr-FR" dirty="0" err="1"/>
              <a:t>security</a:t>
            </a:r>
            <a:r>
              <a:rPr lang="fr-FR" dirty="0"/>
              <a:t>/ </a:t>
            </a:r>
            <a:endParaRPr lang="en-US" dirty="0"/>
          </a:p>
          <a:p>
            <a:pPr algn="just" hangingPunct="0"/>
            <a:r>
              <a:rPr lang="fr-FR" dirty="0"/>
              <a:t> </a:t>
            </a:r>
            <a:endParaRPr lang="en-US" dirty="0"/>
          </a:p>
          <a:p>
            <a:pPr lvl="0" algn="just" hangingPunct="0"/>
            <a:r>
              <a:rPr lang="en-US" dirty="0"/>
              <a:t>[3] M. McLean. (January 4, 2024). 2023 Must-Know Cyber Attack Statistics and Trends. </a:t>
            </a:r>
            <a:r>
              <a:rPr lang="en-US" dirty="0" err="1"/>
              <a:t>Embroker_Blog</a:t>
            </a:r>
            <a:r>
              <a:rPr lang="en-US" dirty="0"/>
              <a:t> Business Advice &amp; Research. [Online]. Available: </a:t>
            </a:r>
            <a:r>
              <a:rPr lang="en-US" u="sng" dirty="0">
                <a:hlinkClick r:id="rId3"/>
              </a:rPr>
              <a:t>https://</a:t>
            </a:r>
            <a:r>
              <a:rPr lang="en-US" u="sng" dirty="0" err="1">
                <a:hlinkClick r:id="rId3"/>
              </a:rPr>
              <a:t>www.embroker.com</a:t>
            </a:r>
            <a:r>
              <a:rPr lang="en-US" u="sng" dirty="0">
                <a:hlinkClick r:id="rId3"/>
              </a:rPr>
              <a:t>/blog/cyber-attack-statistics/</a:t>
            </a:r>
            <a:endParaRPr lang="en-US" dirty="0"/>
          </a:p>
          <a:p>
            <a:pPr algn="just" hangingPunct="0"/>
            <a:r>
              <a:rPr lang="en-US" dirty="0"/>
              <a:t> </a:t>
            </a:r>
          </a:p>
          <a:p>
            <a:pPr lvl="0" algn="just" hangingPunct="0"/>
            <a:r>
              <a:rPr lang="en-US" dirty="0"/>
              <a:t>[4] M. Sahinoglu, </a:t>
            </a:r>
            <a:r>
              <a:rPr lang="en-US" i="1" dirty="0"/>
              <a:t>Cyber-Risk Informatics: Engineering Evaluation with Data Science,</a:t>
            </a:r>
            <a:r>
              <a:rPr lang="en-US" dirty="0"/>
              <a:t> John Wiley and Sons, Hoboken, New Jersey, 2016; </a:t>
            </a:r>
            <a:r>
              <a:rPr lang="tr-TR" dirty="0"/>
              <a:t>ISBN: 9781119087519   </a:t>
            </a:r>
            <a:endParaRPr lang="en-US" dirty="0"/>
          </a:p>
          <a:p>
            <a:pPr algn="just" hangingPunct="0"/>
            <a:r>
              <a:rPr lang="en-US" dirty="0"/>
              <a:t> </a:t>
            </a:r>
          </a:p>
          <a:p>
            <a:pPr lvl="0" algn="just" hangingPunct="0"/>
            <a:r>
              <a:rPr lang="en-US" dirty="0"/>
              <a:t>[5] M. Sahinoglu, “An input-output measurable design for the security meter model to quantify and manage software security risk,” </a:t>
            </a:r>
            <a:r>
              <a:rPr lang="en-US" i="1" dirty="0"/>
              <a:t>IEEE Transactions on Instrumentation and Measurement</a:t>
            </a:r>
            <a:r>
              <a:rPr lang="en-US" dirty="0"/>
              <a:t>, vol. 57, no. 6, pp. 1251–1260, June 2008.</a:t>
            </a:r>
          </a:p>
          <a:p>
            <a:pPr algn="just" hangingPunct="0"/>
            <a:r>
              <a:rPr lang="en-US" dirty="0"/>
              <a:t> </a:t>
            </a:r>
          </a:p>
          <a:p>
            <a:pPr lvl="0" algn="just" hangingPunct="0"/>
            <a:r>
              <a:rPr lang="en-US" dirty="0"/>
              <a:t>[6] Federal Information Security Management Act (FISMA). </a:t>
            </a:r>
            <a:r>
              <a:rPr lang="en-US" dirty="0" err="1"/>
              <a:t>Bing.com</a:t>
            </a:r>
            <a:r>
              <a:rPr lang="en-US" dirty="0"/>
              <a:t>. [Online]. Available: https://</a:t>
            </a:r>
            <a:r>
              <a:rPr lang="en-US" dirty="0" err="1"/>
              <a:t>cn.bing.com</a:t>
            </a:r>
            <a:r>
              <a:rPr lang="en-US" dirty="0"/>
              <a:t>/</a:t>
            </a:r>
            <a:r>
              <a:rPr lang="en-US" dirty="0" err="1"/>
              <a:t>search?q</a:t>
            </a:r>
            <a:r>
              <a:rPr lang="en-US" dirty="0"/>
              <a:t>=</a:t>
            </a:r>
            <a:r>
              <a:rPr lang="en-US" dirty="0" err="1"/>
              <a:t>Federal+Information+Security+Management+Act</a:t>
            </a:r>
            <a:r>
              <a:rPr lang="en-US" dirty="0"/>
              <a:t>+(FISMA).&amp;</a:t>
            </a:r>
            <a:r>
              <a:rPr lang="en-US" dirty="0" err="1"/>
              <a:t>cvid</a:t>
            </a:r>
            <a:r>
              <a:rPr lang="en-US" dirty="0"/>
              <a:t>=</a:t>
            </a:r>
            <a:r>
              <a:rPr lang="en-US" dirty="0" err="1"/>
              <a:t>d743cc85d9e9450b88a534c6693bdcce&amp;aqs</a:t>
            </a:r>
            <a:r>
              <a:rPr lang="en-US" dirty="0"/>
              <a:t>=edge..</a:t>
            </a:r>
            <a:r>
              <a:rPr lang="en-US" dirty="0" err="1"/>
              <a:t>69i57j0.3561j0j4&amp;FORM</a:t>
            </a:r>
            <a:r>
              <a:rPr lang="en-US" dirty="0"/>
              <a:t>=</a:t>
            </a:r>
            <a:r>
              <a:rPr lang="en-US" dirty="0" err="1"/>
              <a:t>ANAB01&amp;PC</a:t>
            </a:r>
            <a:r>
              <a:rPr lang="en-US" dirty="0"/>
              <a:t>=</a:t>
            </a:r>
            <a:r>
              <a:rPr lang="en-US" dirty="0" err="1"/>
              <a:t>HCTS</a:t>
            </a:r>
            <a:endParaRPr lang="en-US" dirty="0"/>
          </a:p>
          <a:p>
            <a:pPr algn="just" hangingPunct="0"/>
            <a:r>
              <a:rPr lang="en-US" dirty="0"/>
              <a:t> </a:t>
            </a:r>
          </a:p>
          <a:p>
            <a:pPr lvl="0" algn="just" hangingPunct="0"/>
            <a:r>
              <a:rPr lang="en-US" dirty="0"/>
              <a:t>[7] Cybersecurity. NIST. [Online]. Available: </a:t>
            </a:r>
            <a:r>
              <a:rPr lang="en-US" u="sng" dirty="0">
                <a:hlinkClick r:id="rId4"/>
              </a:rPr>
              <a:t>https://</a:t>
            </a:r>
            <a:r>
              <a:rPr lang="en-US" u="sng" dirty="0" err="1">
                <a:hlinkClick r:id="rId4"/>
              </a:rPr>
              <a:t>www.nist.gov</a:t>
            </a:r>
            <a:r>
              <a:rPr lang="en-US" u="sng" dirty="0">
                <a:hlinkClick r:id="rId4"/>
              </a:rPr>
              <a:t>/cybersecurity</a:t>
            </a:r>
            <a:endParaRPr lang="en-US" dirty="0"/>
          </a:p>
          <a:p>
            <a:pPr algn="just" hangingPunct="0"/>
            <a:r>
              <a:rPr lang="en-US" dirty="0"/>
              <a:t> </a:t>
            </a:r>
          </a:p>
          <a:p>
            <a:pPr lvl="0" algn="just" hangingPunct="0"/>
            <a:r>
              <a:rPr lang="en-US" dirty="0"/>
              <a:t>[8] M. Sahinoglu, “Quantitative risk assessment of software security and privacy, and risk management with game theory,” presented at </a:t>
            </a:r>
            <a:r>
              <a:rPr lang="en-US" dirty="0" err="1"/>
              <a:t>CERIAS</a:t>
            </a:r>
            <a:r>
              <a:rPr lang="en-US" dirty="0"/>
              <a:t>, the Purdue University Annual Symposium, February 2009.</a:t>
            </a:r>
          </a:p>
          <a:p>
            <a:pPr algn="just" hangingPunct="0"/>
            <a:r>
              <a:rPr lang="en-US" dirty="0"/>
              <a:t> </a:t>
            </a:r>
          </a:p>
          <a:p>
            <a:pPr lvl="0" algn="just" hangingPunct="0"/>
            <a:r>
              <a:rPr lang="en-US" dirty="0"/>
              <a:t>[9] M. Sahinoglu, “Quantitative risk assessment for dependent vulnerabilities,” in </a:t>
            </a:r>
            <a:r>
              <a:rPr lang="en-US" i="1" dirty="0"/>
              <a:t>Proc.</a:t>
            </a:r>
            <a:r>
              <a:rPr lang="en-US" dirty="0"/>
              <a:t> </a:t>
            </a:r>
            <a:r>
              <a:rPr lang="en-US" i="1" dirty="0"/>
              <a:t>RAMS-06, The International Symposium on Product Quality and Reliability (52nd Year)</a:t>
            </a:r>
            <a:r>
              <a:rPr lang="en-US" dirty="0"/>
              <a:t>, Newport Beach, CA, 2006.</a:t>
            </a:r>
          </a:p>
          <a:p>
            <a:pPr algn="just" hangingPunct="0"/>
            <a:r>
              <a:rPr lang="en-US" dirty="0"/>
              <a:t> </a:t>
            </a:r>
          </a:p>
          <a:p>
            <a:pPr lvl="0" algn="just" hangingPunct="0"/>
            <a:r>
              <a:rPr lang="en-US" dirty="0"/>
              <a:t>[10] M. Sahinoglu, “Quantitative risk assessment for software maintenance with Bayesian principles,” in </a:t>
            </a:r>
            <a:r>
              <a:rPr lang="en-US" i="1" dirty="0"/>
              <a:t>Proc. </a:t>
            </a:r>
            <a:r>
              <a:rPr lang="fr-FR" i="1" dirty="0"/>
              <a:t>International </a:t>
            </a:r>
            <a:r>
              <a:rPr lang="fr-FR" i="1" dirty="0" err="1"/>
              <a:t>Conference</a:t>
            </a:r>
            <a:r>
              <a:rPr lang="fr-FR" i="1" dirty="0"/>
              <a:t> on Software Maintenance</a:t>
            </a:r>
            <a:r>
              <a:rPr lang="fr-FR" dirty="0"/>
              <a:t>, Budapest, </a:t>
            </a:r>
            <a:r>
              <a:rPr lang="fr-FR" dirty="0" err="1"/>
              <a:t>Hungary</a:t>
            </a:r>
            <a:r>
              <a:rPr lang="fr-FR" dirty="0"/>
              <a:t>, 2005, pp. 67–70. </a:t>
            </a:r>
            <a:endParaRPr lang="en-US" dirty="0"/>
          </a:p>
          <a:p>
            <a:pPr algn="just" hangingPunct="0"/>
            <a:r>
              <a:rPr lang="fr-FR" dirty="0"/>
              <a:t> </a:t>
            </a:r>
            <a:endParaRPr lang="en-US" dirty="0"/>
          </a:p>
          <a:p>
            <a:pPr lvl="0" algn="just" hangingPunct="0"/>
            <a:r>
              <a:rPr lang="en-US" dirty="0"/>
              <a:t>[11] M. Sahinoglu, “An empirical Bayesian stopping rule in testing and verification of behavioral models,” </a:t>
            </a:r>
            <a:r>
              <a:rPr lang="en-US" i="1" dirty="0"/>
              <a:t>IEEE Trans. </a:t>
            </a:r>
            <a:r>
              <a:rPr lang="fr-FR" i="1" dirty="0"/>
              <a:t>Instrumentation and </a:t>
            </a:r>
            <a:r>
              <a:rPr lang="fr-FR" i="1" dirty="0" err="1"/>
              <a:t>Measurement</a:t>
            </a:r>
            <a:r>
              <a:rPr lang="fr-FR" dirty="0"/>
              <a:t>, vol. 52, no. 5, pp. 1428–1443, 2003. </a:t>
            </a:r>
            <a:endParaRPr lang="en-US" dirty="0"/>
          </a:p>
          <a:p>
            <a:pPr algn="just" hangingPunct="0"/>
            <a:r>
              <a:rPr lang="fr-FR" dirty="0"/>
              <a:t> </a:t>
            </a:r>
            <a:endParaRPr lang="en-US" dirty="0"/>
          </a:p>
          <a:p>
            <a:pPr lvl="0" algn="just" hangingPunct="0"/>
            <a:r>
              <a:rPr lang="en-US" dirty="0"/>
              <a:t>[12] M. Sahinoglu, D. Libby, and S. Das, “Measuring availability indices with small samples for component and network reliability using the Sahinoglu-Libby probability model,” </a:t>
            </a:r>
            <a:r>
              <a:rPr lang="en-US" i="1" dirty="0"/>
              <a:t>IEEE Trans. </a:t>
            </a:r>
            <a:r>
              <a:rPr lang="fr-FR" i="1" dirty="0"/>
              <a:t>Instrumentation and </a:t>
            </a:r>
            <a:r>
              <a:rPr lang="fr-FR" i="1" dirty="0" err="1"/>
              <a:t>Measurement</a:t>
            </a:r>
            <a:r>
              <a:rPr lang="fr-FR" dirty="0"/>
              <a:t>, vol. 54, no. 3, 1283–1295, June 2005. </a:t>
            </a:r>
            <a:endParaRPr lang="en-US" dirty="0"/>
          </a:p>
          <a:p>
            <a:pPr algn="just" hangingPunct="0"/>
            <a:r>
              <a:rPr lang="fr-FR" dirty="0"/>
              <a:t> </a:t>
            </a:r>
            <a:endParaRPr lang="en-US" dirty="0"/>
          </a:p>
          <a:p>
            <a:pPr lvl="0" algn="just" hangingPunct="0"/>
            <a:r>
              <a:rPr lang="en-US" dirty="0"/>
              <a:t>[13] M. Sahinoglu, “Security meter: A probabilistic framework to quantify security risk,” Certificate of Registration, US Copyright Office, </a:t>
            </a:r>
            <a:r>
              <a:rPr lang="en-US" dirty="0" err="1"/>
              <a:t>TXu</a:t>
            </a:r>
            <a:r>
              <a:rPr lang="en-US" dirty="0"/>
              <a:t> 1-134-116, 5 Dec. 2003. </a:t>
            </a:r>
          </a:p>
          <a:p>
            <a:pPr algn="just" hangingPunct="0"/>
            <a:r>
              <a:rPr lang="en-US" dirty="0"/>
              <a:t> </a:t>
            </a:r>
          </a:p>
          <a:p>
            <a:pPr lvl="0" algn="just" hangingPunct="0"/>
            <a:r>
              <a:rPr lang="en-US" dirty="0"/>
              <a:t>[14] M. Sahinoglu, “Security meter: A practical decision tree model to quantify risk,” </a:t>
            </a:r>
            <a:r>
              <a:rPr lang="en-US" i="1" dirty="0"/>
              <a:t>IEEE Security and Privacy</a:t>
            </a:r>
            <a:r>
              <a:rPr lang="en-US" dirty="0"/>
              <a:t>, vol. 3, issue 3, 18–24, 2005. </a:t>
            </a:r>
          </a:p>
          <a:p>
            <a:pPr algn="just" hangingPunct="0"/>
            <a:r>
              <a:rPr lang="en-US" dirty="0"/>
              <a:t> </a:t>
            </a:r>
          </a:p>
          <a:p>
            <a:pPr lvl="0" algn="just" hangingPunct="0"/>
            <a:r>
              <a:rPr lang="en-US" dirty="0"/>
              <a:t>[15] E. Forni. (2002). Certification and accreditation. AUM Lecture Notes, Data Systems Design Laboratories. [Online]. </a:t>
            </a:r>
            <a:r>
              <a:rPr lang="fr-FR" dirty="0"/>
              <a:t>Available: </a:t>
            </a:r>
            <a:r>
              <a:rPr lang="fr-FR" dirty="0" err="1">
                <a:hlinkClick r:id="rId5"/>
              </a:rPr>
              <a:t>www.dsdlabs.com</a:t>
            </a:r>
            <a:r>
              <a:rPr lang="fr-FR" dirty="0">
                <a:hlinkClick r:id="rId5"/>
              </a:rPr>
              <a:t>/</a:t>
            </a:r>
            <a:r>
              <a:rPr lang="fr-FR" dirty="0" err="1">
                <a:hlinkClick r:id="rId5"/>
              </a:rPr>
              <a:t>security.html</a:t>
            </a:r>
            <a:endParaRPr lang="en-US" dirty="0"/>
          </a:p>
          <a:p>
            <a:pPr algn="just" hangingPunct="0"/>
            <a:r>
              <a:rPr lang="fr-FR" dirty="0"/>
              <a:t> </a:t>
            </a:r>
            <a:endParaRPr lang="en-US" dirty="0"/>
          </a:p>
          <a:p>
            <a:pPr lvl="0" algn="just" hangingPunct="0"/>
            <a:r>
              <a:rPr lang="en-US" dirty="0"/>
              <a:t>[16] Definition of Information Risk. IT Auditing. </a:t>
            </a:r>
            <a:r>
              <a:rPr lang="fr-FR" dirty="0"/>
              <a:t>[Online]. Available: </a:t>
            </a:r>
            <a:r>
              <a:rPr lang="fr-FR" u="sng" dirty="0">
                <a:hlinkClick r:id="rId6"/>
              </a:rPr>
              <a:t>http://</a:t>
            </a:r>
            <a:r>
              <a:rPr lang="fr-FR" u="sng" dirty="0" err="1">
                <a:hlinkClick r:id="rId6"/>
              </a:rPr>
              <a:t>it-auditing.wikidot.com</a:t>
            </a:r>
            <a:r>
              <a:rPr lang="fr-FR" u="sng" dirty="0">
                <a:hlinkClick r:id="rId6"/>
              </a:rPr>
              <a:t>/information-</a:t>
            </a:r>
            <a:r>
              <a:rPr lang="fr-FR" u="sng" dirty="0" err="1">
                <a:hlinkClick r:id="rId6"/>
              </a:rPr>
              <a:t>risks</a:t>
            </a:r>
            <a:endParaRPr lang="en-US" dirty="0"/>
          </a:p>
          <a:p>
            <a:pPr algn="just" hangingPunct="0"/>
            <a:r>
              <a:rPr lang="fr-FR" dirty="0"/>
              <a:t> </a:t>
            </a:r>
            <a:endParaRPr lang="en-US" dirty="0"/>
          </a:p>
          <a:p>
            <a:pPr lvl="0" algn="just" hangingPunct="0"/>
            <a:r>
              <a:rPr lang="en-US" dirty="0"/>
              <a:t>[17] Information Systems Audit and Control Association (</a:t>
            </a:r>
            <a:r>
              <a:rPr lang="en-US" dirty="0" err="1"/>
              <a:t>ISACA</a:t>
            </a:r>
            <a:r>
              <a:rPr lang="en-US" dirty="0"/>
              <a:t>). </a:t>
            </a:r>
            <a:r>
              <a:rPr lang="fr-FR" dirty="0"/>
              <a:t>[Online]. Available: </a:t>
            </a:r>
            <a:r>
              <a:rPr lang="fr-FR" u="sng" dirty="0">
                <a:hlinkClick r:id="rId7"/>
              </a:rPr>
              <a:t>https://</a:t>
            </a:r>
            <a:r>
              <a:rPr lang="fr-FR" u="sng" dirty="0" err="1">
                <a:hlinkClick r:id="rId7"/>
              </a:rPr>
              <a:t>www.bing.com</a:t>
            </a:r>
            <a:r>
              <a:rPr lang="fr-FR" u="sng" dirty="0">
                <a:hlinkClick r:id="rId7"/>
              </a:rPr>
              <a:t>/</a:t>
            </a:r>
            <a:r>
              <a:rPr lang="fr-FR" u="sng" dirty="0" err="1">
                <a:hlinkClick r:id="rId7"/>
              </a:rPr>
              <a:t>search?q</a:t>
            </a:r>
            <a:r>
              <a:rPr lang="fr-FR" u="sng" dirty="0">
                <a:hlinkClick r:id="rId7"/>
              </a:rPr>
              <a:t>=</a:t>
            </a:r>
            <a:r>
              <a:rPr lang="fr-FR" u="sng" dirty="0" err="1">
                <a:hlinkClick r:id="rId7"/>
              </a:rPr>
              <a:t>Information+Systems+Audit+and+Control+Association</a:t>
            </a:r>
            <a:r>
              <a:rPr lang="fr-FR" u="sng" dirty="0">
                <a:hlinkClick r:id="rId7"/>
              </a:rPr>
              <a:t>+(ISACA)&amp;</a:t>
            </a:r>
            <a:r>
              <a:rPr lang="fr-FR" u="sng" dirty="0" err="1">
                <a:hlinkClick r:id="rId7"/>
              </a:rPr>
              <a:t>cvid</a:t>
            </a:r>
            <a:r>
              <a:rPr lang="fr-FR" u="sng" dirty="0">
                <a:hlinkClick r:id="rId7"/>
              </a:rPr>
              <a:t>=</a:t>
            </a:r>
            <a:r>
              <a:rPr lang="fr-FR" u="sng" dirty="0" err="1">
                <a:hlinkClick r:id="rId7"/>
              </a:rPr>
              <a:t>480875a832274a0aa9a409f9d045bd2d&amp;aqs</a:t>
            </a:r>
            <a:r>
              <a:rPr lang="fr-FR" u="sng" dirty="0">
                <a:hlinkClick r:id="rId7"/>
              </a:rPr>
              <a:t>=</a:t>
            </a:r>
            <a:r>
              <a:rPr lang="fr-FR" u="sng" dirty="0" err="1">
                <a:hlinkClick r:id="rId7"/>
              </a:rPr>
              <a:t>edge</a:t>
            </a:r>
            <a:r>
              <a:rPr lang="fr-FR" u="sng" dirty="0">
                <a:hlinkClick r:id="rId7"/>
              </a:rPr>
              <a:t>..</a:t>
            </a:r>
            <a:r>
              <a:rPr lang="fr-FR" u="sng" dirty="0" err="1">
                <a:hlinkClick r:id="rId7"/>
              </a:rPr>
              <a:t>69i57.12930j0j1&amp;pglt</a:t>
            </a:r>
            <a:r>
              <a:rPr lang="fr-FR" u="sng" dirty="0">
                <a:hlinkClick r:id="rId7"/>
              </a:rPr>
              <a:t>=</a:t>
            </a:r>
            <a:r>
              <a:rPr lang="fr-FR" u="sng" dirty="0" err="1">
                <a:hlinkClick r:id="rId7"/>
              </a:rPr>
              <a:t>41&amp;FORM</a:t>
            </a:r>
            <a:r>
              <a:rPr lang="fr-FR" u="sng" dirty="0">
                <a:hlinkClick r:id="rId7"/>
              </a:rPr>
              <a:t>=</a:t>
            </a:r>
            <a:r>
              <a:rPr lang="fr-FR" u="sng" dirty="0" err="1">
                <a:hlinkClick r:id="rId7"/>
              </a:rPr>
              <a:t>ANNTA1&amp;PC</a:t>
            </a:r>
            <a:r>
              <a:rPr lang="fr-FR" u="sng" dirty="0">
                <a:hlinkClick r:id="rId7"/>
              </a:rPr>
              <a:t>=</a:t>
            </a:r>
            <a:r>
              <a:rPr lang="fr-FR" u="sng" dirty="0" err="1">
                <a:hlinkClick r:id="rId7"/>
              </a:rPr>
              <a:t>HCTS</a:t>
            </a:r>
            <a:endParaRPr lang="en-US" dirty="0"/>
          </a:p>
          <a:p>
            <a:pPr algn="just" hangingPunct="0"/>
            <a:r>
              <a:rPr lang="fr-FR" dirty="0"/>
              <a:t> </a:t>
            </a:r>
            <a:endParaRPr lang="en-US" dirty="0"/>
          </a:p>
          <a:p>
            <a:pPr lvl="0" algn="just" hangingPunct="0"/>
            <a:r>
              <a:rPr lang="en-US" dirty="0"/>
              <a:t>[18] M. Sahinoglu, Y.-L. Yuan, and D. Banks, “Validation of a security and privacy risk metric using the triple uniform product rule,” </a:t>
            </a:r>
            <a:r>
              <a:rPr lang="en-US" i="1" dirty="0"/>
              <a:t>International Journal of Computers, Information Technology and Engineering</a:t>
            </a:r>
            <a:r>
              <a:rPr lang="en-US" dirty="0"/>
              <a:t>, vol. 4, no. 2, pp. 125–135, December 2010.</a:t>
            </a:r>
          </a:p>
          <a:p>
            <a:pPr algn="just" hangingPunct="0"/>
            <a:r>
              <a:rPr lang="en-US" dirty="0"/>
              <a:t> </a:t>
            </a:r>
          </a:p>
          <a:p>
            <a:pPr lvl="0" algn="just" hangingPunct="0"/>
            <a:r>
              <a:rPr lang="en-US" dirty="0"/>
              <a:t>[19] R. </a:t>
            </a:r>
            <a:r>
              <a:rPr lang="en-US" dirty="0" err="1"/>
              <a:t>Bojanc</a:t>
            </a:r>
            <a:r>
              <a:rPr lang="en-US" dirty="0"/>
              <a:t> and B. Jerman-Blazic, “Quantitative model for information security risk management,” </a:t>
            </a:r>
            <a:r>
              <a:rPr lang="en-US" i="1" dirty="0"/>
              <a:t>Engineering Management Journal</a:t>
            </a:r>
            <a:r>
              <a:rPr lang="en-US" dirty="0"/>
              <a:t>, vol. 25, no. 2, pp. 25–37, 2015. </a:t>
            </a:r>
          </a:p>
          <a:p>
            <a:pPr algn="just"/>
            <a:r>
              <a:rPr lang="en-US" dirty="0"/>
              <a:t> </a:t>
            </a:r>
          </a:p>
          <a:p>
            <a:pPr lvl="0" algn="just" hangingPunct="0"/>
            <a:r>
              <a:rPr lang="en-US" dirty="0"/>
              <a:t>[20] S. Ashokan, “Quantitative risk assessment of vulnerabilities and threats,” M.S. thesis, Auburn University Montgomery, 2015.</a:t>
            </a:r>
          </a:p>
          <a:p>
            <a:pPr algn="just" hangingPunct="0"/>
            <a:r>
              <a:rPr lang="en-US" dirty="0"/>
              <a:t> </a:t>
            </a:r>
          </a:p>
          <a:p>
            <a:pPr lvl="0" algn="just" hangingPunct="0"/>
            <a:r>
              <a:rPr lang="en-US" dirty="0"/>
              <a:t>[21] V. Evrin, </a:t>
            </a:r>
            <a:r>
              <a:rPr lang="en-US" i="1" dirty="0"/>
              <a:t>Risk Assessment and Analysis Methods: Qualitative and Quantitative</a:t>
            </a:r>
            <a:r>
              <a:rPr lang="en-US" dirty="0"/>
              <a:t>, CISA, </a:t>
            </a:r>
            <a:r>
              <a:rPr lang="en-US" dirty="0" err="1"/>
              <a:t>CRISC</a:t>
            </a:r>
            <a:r>
              <a:rPr lang="en-US" dirty="0"/>
              <a:t>, COBIT 2019 Foundation, 2021.</a:t>
            </a:r>
          </a:p>
          <a:p>
            <a:pPr algn="just" hangingPunct="0"/>
            <a:r>
              <a:rPr lang="en-US" dirty="0"/>
              <a:t> </a:t>
            </a:r>
          </a:p>
          <a:p>
            <a:pPr lvl="0" algn="just" hangingPunct="0"/>
            <a:r>
              <a:rPr lang="en-US" dirty="0"/>
              <a:t>[22] W. G. Meyer, “Quantifying risk: Measuring the invisible.” presented at PMI® Global. </a:t>
            </a:r>
            <a:r>
              <a:rPr lang="fr-FR" dirty="0"/>
              <a:t>Congress—</a:t>
            </a:r>
            <a:r>
              <a:rPr lang="fr-FR" dirty="0" err="1"/>
              <a:t>EMEA</a:t>
            </a:r>
            <a:r>
              <a:rPr lang="fr-FR" dirty="0"/>
              <a:t>, London, England, 10 October 2015.</a:t>
            </a:r>
            <a:endParaRPr lang="en-US" dirty="0"/>
          </a:p>
          <a:p>
            <a:pPr algn="just" hangingPunct="0"/>
            <a:r>
              <a:rPr lang="fr-FR" dirty="0"/>
              <a:t> </a:t>
            </a:r>
            <a:endParaRPr lang="en-US" dirty="0"/>
          </a:p>
          <a:p>
            <a:pPr lvl="0" algn="just" hangingPunct="0"/>
            <a:r>
              <a:rPr lang="en-US" dirty="0"/>
              <a:t>[23] D. Tan. (2002). Quantitative risk analysis is step-by-step. </a:t>
            </a:r>
            <a:r>
              <a:rPr lang="fr-FR" dirty="0"/>
              <a:t>SANS White Papers. [Online]. Available: </a:t>
            </a:r>
            <a:r>
              <a:rPr lang="fr-FR" u="sng" dirty="0">
                <a:hlinkClick r:id="rId8"/>
              </a:rPr>
              <a:t>https://</a:t>
            </a:r>
            <a:r>
              <a:rPr lang="fr-FR" u="sng" dirty="0" err="1">
                <a:hlinkClick r:id="rId8"/>
              </a:rPr>
              <a:t>www.sans.org</a:t>
            </a:r>
            <a:r>
              <a:rPr lang="fr-FR" u="sng" dirty="0">
                <a:hlinkClick r:id="rId8"/>
              </a:rPr>
              <a:t>/white-</a:t>
            </a:r>
            <a:r>
              <a:rPr lang="fr-FR" u="sng" dirty="0" err="1">
                <a:hlinkClick r:id="rId8"/>
              </a:rPr>
              <a:t>papers</a:t>
            </a:r>
            <a:r>
              <a:rPr lang="fr-FR" u="sng" dirty="0">
                <a:hlinkClick r:id="rId8"/>
              </a:rPr>
              <a:t>/849/</a:t>
            </a:r>
            <a:endParaRPr lang="en-US" dirty="0"/>
          </a:p>
          <a:p>
            <a:pPr algn="just" hangingPunct="0"/>
            <a:r>
              <a:rPr lang="fr-FR" dirty="0"/>
              <a:t> </a:t>
            </a:r>
            <a:endParaRPr lang="en-US" dirty="0"/>
          </a:p>
          <a:p>
            <a:pPr lvl="0" algn="just" hangingPunct="0"/>
            <a:r>
              <a:rPr lang="en-US" dirty="0"/>
              <a:t>[24] R. Schmittling and A. Munns. (2010). Performing a security risk assessment. </a:t>
            </a:r>
            <a:r>
              <a:rPr lang="fr-FR" dirty="0"/>
              <a:t>[Online]. Available: </a:t>
            </a:r>
            <a:r>
              <a:rPr lang="fr-FR" u="sng" dirty="0">
                <a:hlinkClick r:id="rId9"/>
              </a:rPr>
              <a:t>https://</a:t>
            </a:r>
            <a:r>
              <a:rPr lang="fr-FR" u="sng" dirty="0" err="1">
                <a:hlinkClick r:id="rId9"/>
              </a:rPr>
              <a:t>www.isaca.org</a:t>
            </a:r>
            <a:r>
              <a:rPr lang="fr-FR" u="sng" dirty="0">
                <a:hlinkClick r:id="rId9"/>
              </a:rPr>
              <a:t>/</a:t>
            </a:r>
            <a:r>
              <a:rPr lang="fr-FR" u="sng" dirty="0" err="1">
                <a:hlinkClick r:id="rId9"/>
              </a:rPr>
              <a:t>resources</a:t>
            </a:r>
            <a:r>
              <a:rPr lang="fr-FR" u="sng" dirty="0">
                <a:hlinkClick r:id="rId9"/>
              </a:rPr>
              <a:t>/isaca-journal/</a:t>
            </a:r>
            <a:r>
              <a:rPr lang="fr-FR" u="sng" dirty="0" err="1">
                <a:hlinkClick r:id="rId9"/>
              </a:rPr>
              <a:t>past</a:t>
            </a:r>
            <a:r>
              <a:rPr lang="fr-FR" u="sng" dirty="0">
                <a:hlinkClick r:id="rId9"/>
              </a:rPr>
              <a:t>-issues/2010/</a:t>
            </a:r>
            <a:r>
              <a:rPr lang="fr-FR" u="sng" dirty="0" err="1">
                <a:hlinkClick r:id="rId9"/>
              </a:rPr>
              <a:t>performing</a:t>
            </a:r>
            <a:r>
              <a:rPr lang="fr-FR" u="sng" dirty="0">
                <a:hlinkClick r:id="rId9"/>
              </a:rPr>
              <a:t>-a-</a:t>
            </a:r>
            <a:r>
              <a:rPr lang="fr-FR" u="sng" dirty="0" err="1">
                <a:hlinkClick r:id="rId9"/>
              </a:rPr>
              <a:t>security</a:t>
            </a:r>
            <a:r>
              <a:rPr lang="fr-FR" u="sng" dirty="0">
                <a:hlinkClick r:id="rId9"/>
              </a:rPr>
              <a:t>-</a:t>
            </a:r>
            <a:r>
              <a:rPr lang="fr-FR" u="sng" dirty="0" err="1">
                <a:hlinkClick r:id="rId9"/>
              </a:rPr>
              <a:t>risk-assessment</a:t>
            </a:r>
            <a:endParaRPr lang="en-US" dirty="0"/>
          </a:p>
          <a:p>
            <a:pPr algn="just" hangingPunct="0"/>
            <a:r>
              <a:rPr lang="fr-FR" dirty="0"/>
              <a:t> </a:t>
            </a:r>
            <a:endParaRPr lang="en-US" dirty="0"/>
          </a:p>
          <a:p>
            <a:pPr lvl="0" algn="just" hangingPunct="0"/>
            <a:r>
              <a:rPr lang="en-US" dirty="0"/>
              <a:t>[25] M. Sahinoglu, “Method for cyber‐security risk assessment and cost‐efficient management in wireless sensor networks,” in </a:t>
            </a:r>
            <a:r>
              <a:rPr lang="en-US" i="1" dirty="0"/>
              <a:t>Proc. the 3rd Cyberspace Research Workshop, </a:t>
            </a:r>
            <a:r>
              <a:rPr lang="en-US" i="1" dirty="0" err="1"/>
              <a:t>CRW’10</a:t>
            </a:r>
            <a:r>
              <a:rPr lang="en-US" dirty="0"/>
              <a:t>, Shreveport, LA., 2010, pp. 8–13. </a:t>
            </a:r>
            <a:r>
              <a:rPr lang="fr-FR" u="sng" dirty="0">
                <a:hlinkClick r:id="rId10"/>
              </a:rPr>
              <a:t>http://</a:t>
            </a:r>
            <a:r>
              <a:rPr lang="fr-FR" u="sng" dirty="0" err="1">
                <a:hlinkClick r:id="rId10"/>
              </a:rPr>
              <a:t>csc.test.latech.edu</a:t>
            </a:r>
            <a:r>
              <a:rPr lang="fr-FR" u="sng" dirty="0">
                <a:hlinkClick r:id="rId10"/>
              </a:rPr>
              <a:t>/</a:t>
            </a:r>
            <a:r>
              <a:rPr lang="fr-FR" u="sng" dirty="0" err="1">
                <a:hlinkClick r:id="rId10"/>
              </a:rPr>
              <a:t>crw10</a:t>
            </a:r>
            <a:r>
              <a:rPr lang="fr-FR" u="sng" dirty="0">
                <a:hlinkClick r:id="rId10"/>
              </a:rPr>
              <a:t>/</a:t>
            </a:r>
            <a:r>
              <a:rPr lang="fr-FR" u="sng" dirty="0" err="1">
                <a:hlinkClick r:id="rId10"/>
              </a:rPr>
              <a:t>proceedings.pdf</a:t>
            </a:r>
            <a:endParaRPr lang="en-US" dirty="0"/>
          </a:p>
          <a:p>
            <a:pPr algn="just" hangingPunct="0"/>
            <a:r>
              <a:rPr lang="fr-FR" dirty="0"/>
              <a:t> </a:t>
            </a:r>
            <a:endParaRPr lang="en-US" dirty="0"/>
          </a:p>
          <a:p>
            <a:pPr lvl="0" algn="just" hangingPunct="0"/>
            <a:r>
              <a:rPr lang="en-US" dirty="0"/>
              <a:t> [26] </a:t>
            </a:r>
            <a:r>
              <a:rPr lang="en-US" dirty="0" err="1"/>
              <a:t>S.Bansal</a:t>
            </a:r>
            <a:r>
              <a:rPr lang="en-US" dirty="0"/>
              <a:t>. (2019). Quantitative vs qualitative risk analysis by </a:t>
            </a:r>
            <a:r>
              <a:rPr lang="en-US" dirty="0" err="1"/>
              <a:t>iZenBridge</a:t>
            </a:r>
            <a:r>
              <a:rPr lang="en-US" dirty="0"/>
              <a:t>. </a:t>
            </a:r>
            <a:r>
              <a:rPr lang="fr-FR" dirty="0"/>
              <a:t>[Online]. Available:    </a:t>
            </a:r>
            <a:r>
              <a:rPr lang="fr-FR" u="sng" dirty="0">
                <a:hlinkClick r:id="rId11"/>
              </a:rPr>
              <a:t>https://</a:t>
            </a:r>
            <a:r>
              <a:rPr lang="fr-FR" u="sng" dirty="0" err="1">
                <a:hlinkClick r:id="rId11"/>
              </a:rPr>
              <a:t>www.izenbridge.com</a:t>
            </a:r>
            <a:r>
              <a:rPr lang="fr-FR" u="sng" dirty="0">
                <a:hlinkClick r:id="rId11"/>
              </a:rPr>
              <a:t>/blog/differentiatingquantitative-risk-analysis-and-qualitative-risk-analysis/</a:t>
            </a:r>
            <a:endParaRPr lang="en-US" dirty="0"/>
          </a:p>
          <a:p>
            <a:pPr algn="just" hangingPunct="0"/>
            <a:r>
              <a:rPr lang="fr-FR" dirty="0"/>
              <a:t> </a:t>
            </a:r>
            <a:endParaRPr lang="en-US" dirty="0"/>
          </a:p>
          <a:p>
            <a:pPr lvl="0" algn="just" hangingPunct="0"/>
            <a:r>
              <a:rPr lang="en-US" dirty="0"/>
              <a:t>[27] National Vulnerability Database. [Online]. Available: </a:t>
            </a:r>
            <a:r>
              <a:rPr lang="en-US" u="sng" dirty="0">
                <a:hlinkClick r:id="rId12"/>
              </a:rPr>
              <a:t>https://</a:t>
            </a:r>
            <a:r>
              <a:rPr lang="en-US" u="sng" dirty="0" err="1">
                <a:hlinkClick r:id="rId12"/>
              </a:rPr>
              <a:t>nvd.nist.gov</a:t>
            </a:r>
            <a:r>
              <a:rPr lang="en-US" u="sng" dirty="0">
                <a:hlinkClick r:id="rId12"/>
              </a:rPr>
              <a:t>/</a:t>
            </a:r>
            <a:endParaRPr lang="en-US" dirty="0"/>
          </a:p>
          <a:p>
            <a:pPr algn="just" hangingPunct="0"/>
            <a:r>
              <a:rPr lang="en-US" dirty="0"/>
              <a:t> </a:t>
            </a:r>
          </a:p>
          <a:p>
            <a:pPr lvl="0" algn="just" hangingPunct="0"/>
            <a:r>
              <a:rPr lang="en-US" dirty="0"/>
              <a:t>[28] CVE Terminology. [Online]. Available: </a:t>
            </a:r>
            <a:r>
              <a:rPr lang="en-US" u="sng" dirty="0">
                <a:hlinkClick r:id="rId13"/>
              </a:rPr>
              <a:t>https://</a:t>
            </a:r>
            <a:r>
              <a:rPr lang="en-US" u="sng" dirty="0" err="1">
                <a:hlinkClick r:id="rId13"/>
              </a:rPr>
              <a:t>cve.mitre.org</a:t>
            </a:r>
            <a:r>
              <a:rPr lang="en-US" u="sng" dirty="0">
                <a:hlinkClick r:id="rId13"/>
              </a:rPr>
              <a:t>/about/</a:t>
            </a:r>
            <a:r>
              <a:rPr lang="en-US" u="sng" dirty="0" err="1">
                <a:hlinkClick r:id="rId13"/>
              </a:rPr>
              <a:t>terminology.html</a:t>
            </a:r>
            <a:r>
              <a:rPr lang="fr-FR" dirty="0"/>
              <a:t> </a:t>
            </a:r>
            <a:endParaRPr lang="en-US" dirty="0"/>
          </a:p>
          <a:p>
            <a:pPr algn="just" hangingPunct="0"/>
            <a:r>
              <a:rPr lang="en-US" dirty="0"/>
              <a:t> </a:t>
            </a:r>
          </a:p>
          <a:p>
            <a:pPr lvl="0" algn="just" hangingPunct="0"/>
            <a:r>
              <a:rPr lang="en-US" dirty="0"/>
              <a:t>[29] Common Vulnerabilities and Exposures. [Online]. </a:t>
            </a:r>
            <a:r>
              <a:rPr lang="fr-FR" dirty="0"/>
              <a:t>Available: </a:t>
            </a:r>
            <a:r>
              <a:rPr lang="fr-FR" u="sng" dirty="0">
                <a:hlinkClick r:id="rId14"/>
              </a:rPr>
              <a:t>http://en.wikipedia.org/wiki/</a:t>
            </a:r>
            <a:r>
              <a:rPr lang="fr-FR" u="sng" dirty="0" err="1">
                <a:hlinkClick r:id="rId14"/>
              </a:rPr>
              <a:t>Common_Vulnerabilities_and_Exposures</a:t>
            </a:r>
            <a:endParaRPr lang="en-US" dirty="0"/>
          </a:p>
          <a:p>
            <a:pPr algn="just" hangingPunct="0"/>
            <a:r>
              <a:rPr lang="fr-FR" dirty="0"/>
              <a:t> </a:t>
            </a:r>
            <a:endParaRPr lang="en-US" dirty="0"/>
          </a:p>
          <a:p>
            <a:pPr lvl="0" algn="just" hangingPunct="0"/>
            <a:r>
              <a:rPr lang="en-US" dirty="0"/>
              <a:t>[30] Common Vulnerabilities and Exposures. CVE Detail [Online]. </a:t>
            </a:r>
            <a:r>
              <a:rPr lang="fr-FR" dirty="0"/>
              <a:t>Available: </a:t>
            </a:r>
            <a:r>
              <a:rPr lang="fr-FR" dirty="0">
                <a:hlinkClick r:id="rId15"/>
              </a:rPr>
              <a:t>http://</a:t>
            </a:r>
            <a:r>
              <a:rPr lang="fr-FR" dirty="0" err="1">
                <a:hlinkClick r:id="rId15"/>
              </a:rPr>
              <a:t>www.cvedetails.com</a:t>
            </a:r>
            <a:r>
              <a:rPr lang="fr-FR" dirty="0">
                <a:hlinkClick r:id="rId15"/>
              </a:rPr>
              <a:t>/</a:t>
            </a:r>
            <a:r>
              <a:rPr lang="fr-FR" dirty="0"/>
              <a:t> </a:t>
            </a:r>
            <a:endParaRPr lang="en-US" dirty="0"/>
          </a:p>
          <a:p>
            <a:pPr algn="just" hangingPunct="0"/>
            <a:r>
              <a:rPr lang="fr-FR" dirty="0"/>
              <a:t> </a:t>
            </a:r>
            <a:endParaRPr lang="en-US" dirty="0"/>
          </a:p>
          <a:p>
            <a:pPr lvl="0" algn="just" hangingPunct="0"/>
            <a:r>
              <a:rPr lang="en-US" dirty="0"/>
              <a:t>[31] What is a Buffer Overflow? Learn About Buffer Overrun Vulnerabilities, Exploits &amp; Attacks. [Online]. Available: </a:t>
            </a:r>
            <a:r>
              <a:rPr lang="en-US" dirty="0">
                <a:hlinkClick r:id="rId16"/>
              </a:rPr>
              <a:t>https://</a:t>
            </a:r>
            <a:r>
              <a:rPr lang="en-US" dirty="0" err="1">
                <a:hlinkClick r:id="rId16"/>
              </a:rPr>
              <a:t>www.veracode.com</a:t>
            </a:r>
            <a:r>
              <a:rPr lang="en-US" dirty="0">
                <a:hlinkClick r:id="rId16"/>
              </a:rPr>
              <a:t>/blog/2012/04/what-is-a-buffer-overflow- learn -about-buffer-overrun-</a:t>
            </a:r>
            <a:r>
              <a:rPr lang="en-US" dirty="0"/>
              <a:t>vulnerabilities-exploits-attacks</a:t>
            </a:r>
          </a:p>
          <a:p>
            <a:pPr algn="just" hangingPunct="0"/>
            <a:r>
              <a:rPr lang="en-US" dirty="0"/>
              <a:t> </a:t>
            </a:r>
          </a:p>
          <a:p>
            <a:pPr lvl="0" algn="just" hangingPunct="0"/>
            <a:r>
              <a:rPr lang="en-US" dirty="0"/>
              <a:t>[32] Java Script Security. [Online]. Available: http://</a:t>
            </a:r>
            <a:r>
              <a:rPr lang="en-US" dirty="0" err="1"/>
              <a:t>www.veracode.com</a:t>
            </a:r>
            <a:r>
              <a:rPr lang="en-US" dirty="0"/>
              <a:t>/security/</a:t>
            </a:r>
            <a:r>
              <a:rPr lang="en-US" dirty="0" err="1"/>
              <a:t>javascript</a:t>
            </a:r>
            <a:r>
              <a:rPr lang="en-US" dirty="0"/>
              <a:t>- security. </a:t>
            </a:r>
          </a:p>
          <a:p>
            <a:pPr algn="just" hangingPunct="0"/>
            <a:r>
              <a:rPr lang="en-US" dirty="0"/>
              <a:t> </a:t>
            </a:r>
          </a:p>
          <a:p>
            <a:pPr lvl="0" algn="just" hangingPunct="0"/>
            <a:r>
              <a:rPr lang="en-US" dirty="0"/>
              <a:t>[33] </a:t>
            </a:r>
            <a:r>
              <a:rPr lang="fr-FR" dirty="0"/>
              <a:t>Race Condition. [Online]. Available: </a:t>
            </a:r>
            <a:r>
              <a:rPr lang="fr-FR" u="sng" dirty="0">
                <a:hlinkClick r:id="rId17"/>
              </a:rPr>
              <a:t>http://en.wikipedia.org/wiki/</a:t>
            </a:r>
            <a:r>
              <a:rPr lang="fr-FR" u="sng" dirty="0" err="1">
                <a:hlinkClick r:id="rId17"/>
              </a:rPr>
              <a:t>Race_condition</a:t>
            </a:r>
            <a:r>
              <a:rPr lang="fr-FR" dirty="0"/>
              <a:t>.</a:t>
            </a:r>
            <a:endParaRPr lang="en-US" dirty="0"/>
          </a:p>
          <a:p>
            <a:pPr algn="just" hangingPunct="0"/>
            <a:r>
              <a:rPr lang="fr-FR" dirty="0"/>
              <a:t> </a:t>
            </a:r>
            <a:endParaRPr lang="en-US" dirty="0"/>
          </a:p>
          <a:p>
            <a:pPr lvl="0" algn="just" hangingPunct="0"/>
            <a:r>
              <a:rPr lang="en-US" dirty="0"/>
              <a:t>[34] Cross-site scripting. [Online]. Available: </a:t>
            </a:r>
            <a:r>
              <a:rPr lang="en-US" u="sng" dirty="0">
                <a:hlinkClick r:id="rId18"/>
              </a:rPr>
              <a:t>http://en.wikipedia.org/wiki/Cross-</a:t>
            </a:r>
            <a:r>
              <a:rPr lang="en-US" u="sng" dirty="0" err="1">
                <a:hlinkClick r:id="rId18"/>
              </a:rPr>
              <a:t>site_scripting</a:t>
            </a:r>
            <a:r>
              <a:rPr lang="en-US" dirty="0"/>
              <a:t>. </a:t>
            </a:r>
          </a:p>
          <a:p>
            <a:pPr algn="just" hangingPunct="0"/>
            <a:r>
              <a:rPr lang="en-US" dirty="0"/>
              <a:t> </a:t>
            </a:r>
          </a:p>
          <a:p>
            <a:pPr lvl="0" algn="just" hangingPunct="0"/>
            <a:r>
              <a:rPr lang="en-US" dirty="0"/>
              <a:t>[35] </a:t>
            </a:r>
            <a:r>
              <a:rPr lang="fr-FR" dirty="0"/>
              <a:t>SQL Injection. [Online]. Available: </a:t>
            </a:r>
            <a:r>
              <a:rPr lang="fr-FR" u="sng" dirty="0">
                <a:hlinkClick r:id="rId19"/>
              </a:rPr>
              <a:t>http://en.wikipedia.org/wiki/</a:t>
            </a:r>
            <a:r>
              <a:rPr lang="fr-FR" u="sng" dirty="0" err="1">
                <a:hlinkClick r:id="rId19"/>
              </a:rPr>
              <a:t>SQL_injection</a:t>
            </a:r>
            <a:endParaRPr lang="en-US" dirty="0"/>
          </a:p>
          <a:p>
            <a:pPr algn="just" hangingPunct="0"/>
            <a:r>
              <a:rPr lang="fr-FR" dirty="0"/>
              <a:t> </a:t>
            </a:r>
            <a:endParaRPr lang="en-US" dirty="0"/>
          </a:p>
          <a:p>
            <a:pPr lvl="0" algn="just" hangingPunct="0"/>
            <a:r>
              <a:rPr lang="en-US" dirty="0"/>
              <a:t>[36] </a:t>
            </a:r>
            <a:r>
              <a:rPr lang="fr-FR" dirty="0"/>
              <a:t>File Inclusion. [Online]. Available: </a:t>
            </a:r>
            <a:r>
              <a:rPr lang="fr-FR" u="sng" dirty="0">
                <a:hlinkClick r:id="rId20"/>
              </a:rPr>
              <a:t>http://en.wikipedia.org/wiki/</a:t>
            </a:r>
            <a:r>
              <a:rPr lang="fr-FR" u="sng" dirty="0" err="1">
                <a:hlinkClick r:id="rId20"/>
              </a:rPr>
              <a:t>File_inclusion_vulnerability</a:t>
            </a:r>
            <a:r>
              <a:rPr lang="fr-FR" dirty="0"/>
              <a:t>. </a:t>
            </a:r>
            <a:endParaRPr lang="en-US" dirty="0"/>
          </a:p>
          <a:p>
            <a:pPr algn="just" hangingPunct="0"/>
            <a:r>
              <a:rPr lang="fr-FR" dirty="0"/>
              <a:t> </a:t>
            </a:r>
            <a:endParaRPr lang="en-US" dirty="0"/>
          </a:p>
          <a:p>
            <a:pPr lvl="0" algn="just" hangingPunct="0"/>
            <a:r>
              <a:rPr lang="en-US" dirty="0"/>
              <a:t>[37] Denial of Service Attack. [Online]. </a:t>
            </a:r>
            <a:r>
              <a:rPr lang="fr-FR" dirty="0"/>
              <a:t>Available: </a:t>
            </a:r>
            <a:r>
              <a:rPr lang="fr-FR" u="sng" dirty="0">
                <a:hlinkClick r:id="rId21"/>
              </a:rPr>
              <a:t>http://en.wikipedia.org/wiki/Denial-of-</a:t>
            </a:r>
            <a:r>
              <a:rPr lang="fr-FR" u="sng" dirty="0" err="1">
                <a:hlinkClick r:id="rId21"/>
              </a:rPr>
              <a:t>service_attack</a:t>
            </a:r>
            <a:endParaRPr lang="en-US" dirty="0"/>
          </a:p>
          <a:p>
            <a:pPr algn="just" hangingPunct="0"/>
            <a:r>
              <a:rPr lang="fr-FR" dirty="0"/>
              <a:t> </a:t>
            </a:r>
            <a:endParaRPr lang="en-US" dirty="0"/>
          </a:p>
          <a:p>
            <a:pPr lvl="0" algn="just" hangingPunct="0"/>
            <a:r>
              <a:rPr lang="en-US" dirty="0"/>
              <a:t>[38] Format String Attack. [Online]. Available: </a:t>
            </a:r>
            <a:r>
              <a:rPr lang="en-US" u="sng" dirty="0">
                <a:hlinkClick r:id="rId22"/>
              </a:rPr>
              <a:t>https://</a:t>
            </a:r>
            <a:r>
              <a:rPr lang="en-US" u="sng" dirty="0" err="1">
                <a:hlinkClick r:id="rId22"/>
              </a:rPr>
              <a:t>www.owasp.org</a:t>
            </a:r>
            <a:r>
              <a:rPr lang="en-US" u="sng" dirty="0">
                <a:hlinkClick r:id="rId22"/>
              </a:rPr>
              <a:t>/</a:t>
            </a:r>
            <a:r>
              <a:rPr lang="en-US" u="sng" dirty="0" err="1">
                <a:hlinkClick r:id="rId22"/>
              </a:rPr>
              <a:t>index.php</a:t>
            </a:r>
            <a:r>
              <a:rPr lang="en-US" u="sng" dirty="0">
                <a:hlinkClick r:id="rId22"/>
              </a:rPr>
              <a:t>/</a:t>
            </a:r>
            <a:r>
              <a:rPr lang="en-US" u="sng" dirty="0" err="1">
                <a:hlinkClick r:id="rId22"/>
              </a:rPr>
              <a:t>Format_string_attack</a:t>
            </a:r>
            <a:r>
              <a:rPr lang="en-US" dirty="0"/>
              <a:t>.</a:t>
            </a:r>
          </a:p>
          <a:p>
            <a:pPr algn="just" hangingPunct="0"/>
            <a:r>
              <a:rPr lang="en-US" dirty="0"/>
              <a:t> </a:t>
            </a:r>
          </a:p>
          <a:p>
            <a:pPr lvl="0" algn="just" hangingPunct="0"/>
            <a:r>
              <a:rPr lang="en-US" dirty="0"/>
              <a:t>[39] </a:t>
            </a:r>
            <a:r>
              <a:rPr lang="fr-FR" dirty="0"/>
              <a:t>Directory </a:t>
            </a:r>
            <a:r>
              <a:rPr lang="fr-FR" dirty="0" err="1"/>
              <a:t>Traversal</a:t>
            </a:r>
            <a:r>
              <a:rPr lang="fr-FR" dirty="0"/>
              <a:t>. [Online]. Available: </a:t>
            </a:r>
            <a:r>
              <a:rPr lang="fr-FR" u="sng" dirty="0">
                <a:hlinkClick r:id="rId23"/>
              </a:rPr>
              <a:t>http://en.wikipedia.org/wiki/</a:t>
            </a:r>
            <a:r>
              <a:rPr lang="fr-FR" u="sng" dirty="0" err="1">
                <a:hlinkClick r:id="rId23"/>
              </a:rPr>
              <a:t>Directory_traversal_attack</a:t>
            </a:r>
            <a:r>
              <a:rPr lang="fr-FR" dirty="0"/>
              <a:t> </a:t>
            </a:r>
            <a:endParaRPr lang="en-US" dirty="0"/>
          </a:p>
          <a:p>
            <a:pPr algn="just" hangingPunct="0"/>
            <a:r>
              <a:rPr lang="fr-FR" dirty="0"/>
              <a:t> </a:t>
            </a:r>
            <a:endParaRPr lang="en-US" dirty="0"/>
          </a:p>
          <a:p>
            <a:pPr lvl="0" algn="just" hangingPunct="0"/>
            <a:r>
              <a:rPr lang="en-US" dirty="0"/>
              <a:t>[40] Untrusted Search Paths. [Online]. Available: </a:t>
            </a:r>
            <a:r>
              <a:rPr lang="en-US" u="sng" dirty="0">
                <a:hlinkClick r:id="rId24"/>
              </a:rPr>
              <a:t>https://</a:t>
            </a:r>
            <a:r>
              <a:rPr lang="en-US" u="sng" dirty="0" err="1">
                <a:hlinkClick r:id="rId24"/>
              </a:rPr>
              <a:t>cwe.mitre.org</a:t>
            </a:r>
            <a:r>
              <a:rPr lang="en-US" u="sng" dirty="0">
                <a:hlinkClick r:id="rId24"/>
              </a:rPr>
              <a:t>/data/definitions/</a:t>
            </a:r>
            <a:r>
              <a:rPr lang="en-US" u="sng" dirty="0" err="1">
                <a:hlinkClick r:id="rId24"/>
              </a:rPr>
              <a:t>426.html</a:t>
            </a:r>
            <a:endParaRPr lang="en-US" dirty="0"/>
          </a:p>
          <a:p>
            <a:pPr algn="just" hangingPunct="0"/>
            <a:r>
              <a:rPr lang="en-US" dirty="0"/>
              <a:t> </a:t>
            </a:r>
          </a:p>
          <a:p>
            <a:pPr lvl="0" algn="just" hangingPunct="0"/>
            <a:r>
              <a:rPr lang="en-US" dirty="0"/>
              <a:t>[41] Risk Optimization. [Online]. Available: </a:t>
            </a:r>
            <a:r>
              <a:rPr lang="en-US" dirty="0">
                <a:hlinkClick r:id="rId25"/>
              </a:rPr>
              <a:t>http://</a:t>
            </a:r>
            <a:r>
              <a:rPr lang="en-US" dirty="0" err="1">
                <a:hlinkClick r:id="rId25"/>
              </a:rPr>
              <a:t>www.iadclexicon.org</a:t>
            </a:r>
            <a:r>
              <a:rPr lang="en-US" dirty="0">
                <a:hlinkClick r:id="rId25"/>
              </a:rPr>
              <a:t>/risk-optimization/</a:t>
            </a:r>
            <a:r>
              <a:rPr lang="fr-FR" dirty="0"/>
              <a:t> </a:t>
            </a:r>
            <a:endParaRPr lang="en-US" dirty="0"/>
          </a:p>
          <a:p>
            <a:pPr algn="just" hangingPunct="0"/>
            <a:r>
              <a:rPr lang="en-US" dirty="0"/>
              <a:t> </a:t>
            </a:r>
          </a:p>
          <a:p>
            <a:pPr lvl="0" algn="just" hangingPunct="0"/>
            <a:r>
              <a:rPr lang="en-US" dirty="0"/>
              <a:t>[42] D. Anderson, D. Sweeney, T. Williams, and K. Martin, </a:t>
            </a:r>
            <a:r>
              <a:rPr lang="en-US" i="1" dirty="0"/>
              <a:t>An Introduction to Management Science. Quantitative Approaches to Decision Making,</a:t>
            </a:r>
            <a:r>
              <a:rPr lang="en-US" dirty="0"/>
              <a:t> 13th ed. South-Western Cengage Learning, 2011. </a:t>
            </a:r>
          </a:p>
          <a:p>
            <a:pPr algn="just" hangingPunct="0"/>
            <a:r>
              <a:rPr lang="en-US" dirty="0"/>
              <a:t> </a:t>
            </a:r>
          </a:p>
          <a:p>
            <a:pPr lvl="0" algn="just" hangingPunct="0"/>
            <a:r>
              <a:rPr lang="en-US" dirty="0"/>
              <a:t>[43] G. B. Dantzig, </a:t>
            </a:r>
            <a:r>
              <a:rPr lang="en-US" i="1" dirty="0"/>
              <a:t>Linear Programming and Extensions</a:t>
            </a:r>
            <a:r>
              <a:rPr lang="en-US" dirty="0"/>
              <a:t>, Princeton, NJ, Princeton University Press, 1963.</a:t>
            </a:r>
          </a:p>
          <a:p>
            <a:pPr algn="just" hangingPunct="0"/>
            <a:r>
              <a:rPr lang="en-US" dirty="0"/>
              <a:t> </a:t>
            </a:r>
          </a:p>
          <a:p>
            <a:pPr lvl="0" algn="just" hangingPunct="0"/>
            <a:r>
              <a:rPr lang="en-US" dirty="0"/>
              <a:t>[44] M. Sahinoglu, “Market-centric quantifiable risk management of cloud computing by operational planning,” AUM Research Paper, Invited Seminar, Computer Science, Colorado State U, Ft. </a:t>
            </a:r>
            <a:r>
              <a:rPr lang="fr-FR" dirty="0"/>
              <a:t>Collins, 2017.</a:t>
            </a:r>
            <a:endParaRPr lang="en-US" dirty="0"/>
          </a:p>
          <a:p>
            <a:pPr algn="just" hangingPunct="0"/>
            <a:r>
              <a:rPr lang="fr-FR" dirty="0"/>
              <a:t> </a:t>
            </a:r>
            <a:endParaRPr lang="en-US" dirty="0"/>
          </a:p>
          <a:p>
            <a:pPr lvl="0" algn="just" hangingPunct="0"/>
            <a:r>
              <a:rPr lang="en-US" dirty="0"/>
              <a:t>[45] M. Sahinoglu, “Cloud computing risk assessment and management in modern power systems—Application to Microgrids,” Invitational Seminar at Department of Electrical Engineering and Computer Science and CASE, Syracuse University, 2017.</a:t>
            </a:r>
          </a:p>
          <a:p>
            <a:pPr algn="just" hangingPunct="0"/>
            <a:r>
              <a:rPr lang="en-US" dirty="0"/>
              <a:t> </a:t>
            </a:r>
          </a:p>
          <a:p>
            <a:pPr lvl="0" algn="just" hangingPunct="0"/>
            <a:r>
              <a:rPr lang="en-US" dirty="0"/>
              <a:t>[46] M. Sahinoglu, “Alternative game-theoretical solutions to the quantitative risk assessment algorithm,” in </a:t>
            </a:r>
            <a:r>
              <a:rPr lang="en-US" i="1" dirty="0"/>
              <a:t>Proc. </a:t>
            </a:r>
            <a:r>
              <a:rPr lang="fr-FR" i="1" dirty="0" err="1"/>
              <a:t>INTERFACE’11</a:t>
            </a:r>
            <a:r>
              <a:rPr lang="fr-FR" dirty="0"/>
              <a:t>, Cary, NC, June 2011. </a:t>
            </a:r>
            <a:endParaRPr lang="en-US" dirty="0"/>
          </a:p>
          <a:p>
            <a:pPr algn="just" hangingPunct="0"/>
            <a:r>
              <a:rPr lang="fr-FR" dirty="0"/>
              <a:t> </a:t>
            </a:r>
            <a:endParaRPr lang="en-US" dirty="0"/>
          </a:p>
          <a:p>
            <a:pPr lvl="0" algn="just" hangingPunct="0"/>
            <a:r>
              <a:rPr lang="en-US" dirty="0"/>
              <a:t>[47] M. Sahinoglu, “Cloud computing risk assessment and management—An application to cyber- and power systems,” Invited Seminar at Lawrence Livermore National Lab, February 5, 2018. </a:t>
            </a:r>
          </a:p>
          <a:p>
            <a:pPr algn="just" hangingPunct="0"/>
            <a:r>
              <a:rPr lang="en-US" dirty="0"/>
              <a:t> </a:t>
            </a:r>
          </a:p>
          <a:p>
            <a:pPr lvl="0" algn="just" hangingPunct="0"/>
            <a:r>
              <a:rPr lang="en-US" dirty="0"/>
              <a:t>[48] M. Sahinoglu, “Generalized game theory applications to computer security risk,” in </a:t>
            </a:r>
            <a:r>
              <a:rPr lang="en-US" i="1" dirty="0"/>
              <a:t>Proc. the IEEE Symposium on Security and Privacy</a:t>
            </a:r>
            <a:r>
              <a:rPr lang="en-US" dirty="0"/>
              <a:t>, Oakland, CA. </a:t>
            </a:r>
            <a:r>
              <a:rPr lang="fr-FR" dirty="0"/>
              <a:t>May 18–21, 2008. </a:t>
            </a:r>
            <a:endParaRPr lang="en-US" dirty="0"/>
          </a:p>
          <a:p>
            <a:pPr algn="just" hangingPunct="0"/>
            <a:r>
              <a:rPr lang="fr-FR" dirty="0"/>
              <a:t> </a:t>
            </a:r>
            <a:endParaRPr lang="en-US" dirty="0"/>
          </a:p>
          <a:p>
            <a:pPr lvl="0" algn="just" hangingPunct="0"/>
            <a:r>
              <a:rPr lang="en-US" dirty="0"/>
              <a:t>[49] M. Sahinoglu, L. Cueva-Parra, and D. Ang, “Game-theoretic computing in risk analysis,” </a:t>
            </a:r>
            <a:r>
              <a:rPr lang="en-US" i="1" dirty="0"/>
              <a:t>WIREs Comput. </a:t>
            </a:r>
            <a:r>
              <a:rPr lang="fr-FR" i="1" dirty="0"/>
              <a:t>Stat</a:t>
            </a:r>
            <a:r>
              <a:rPr lang="fr-FR" dirty="0"/>
              <a:t>, vol. 4, 227–248, 2012. </a:t>
            </a:r>
            <a:endParaRPr lang="en-US" dirty="0"/>
          </a:p>
          <a:p>
            <a:pPr algn="just" hangingPunct="0"/>
            <a:r>
              <a:rPr lang="fr-FR" dirty="0"/>
              <a:t> </a:t>
            </a:r>
            <a:endParaRPr lang="en-US" dirty="0"/>
          </a:p>
          <a:p>
            <a:pPr lvl="0" algn="just" hangingPunct="0"/>
            <a:r>
              <a:rPr lang="en-US" dirty="0"/>
              <a:t>[50] M. Sahinoglu, “A universal quantitative risk assessment design to manage and mitigate,” in </a:t>
            </a:r>
            <a:r>
              <a:rPr lang="en-US" i="1" dirty="0"/>
              <a:t>Proc. International Conference on the Digital Information Industry</a:t>
            </a:r>
            <a:r>
              <a:rPr lang="en-US" dirty="0"/>
              <a:t>, Seoul, Korea, 333–40, November 2006.</a:t>
            </a:r>
          </a:p>
          <a:p>
            <a:pPr algn="just" hangingPunct="0"/>
            <a:r>
              <a:rPr lang="en-US" dirty="0"/>
              <a:t> </a:t>
            </a:r>
          </a:p>
          <a:p>
            <a:pPr lvl="0" algn="just" hangingPunct="0"/>
            <a:r>
              <a:rPr lang="en-US" dirty="0"/>
              <a:t>[51] M. Benini and S. Sicari, “Risk assessment in practice: A real case study,” </a:t>
            </a:r>
            <a:r>
              <a:rPr lang="en-US" i="1" dirty="0"/>
              <a:t>Computer Communications</a:t>
            </a:r>
            <a:r>
              <a:rPr lang="en-US" dirty="0"/>
              <a:t>, vol. 31, no. 15, 3691–99, 2008.</a:t>
            </a:r>
          </a:p>
          <a:p>
            <a:pPr hangingPunct="0"/>
            <a:r>
              <a:rPr lang="en-US" dirty="0"/>
              <a:t> </a:t>
            </a:r>
          </a:p>
          <a:p>
            <a:pPr lvl="0" algn="just" hangingPunct="0"/>
            <a:r>
              <a:rPr lang="en-US" dirty="0"/>
              <a:t>[52] S. </a:t>
            </a:r>
            <a:r>
              <a:rPr lang="en-US" dirty="0" err="1"/>
              <a:t>Fenz</a:t>
            </a:r>
            <a:r>
              <a:rPr lang="en-US" dirty="0"/>
              <a:t> and A. </a:t>
            </a:r>
            <a:r>
              <a:rPr lang="en-US" dirty="0" err="1"/>
              <a:t>Ekelhart</a:t>
            </a:r>
            <a:r>
              <a:rPr lang="en-US" dirty="0"/>
              <a:t>, “Verification, validation and evaluation in information security risk management,” </a:t>
            </a:r>
            <a:r>
              <a:rPr lang="en-US" i="1" dirty="0"/>
              <a:t>IEEE Security and Privacy</a:t>
            </a:r>
            <a:r>
              <a:rPr lang="en-US" dirty="0"/>
              <a:t>, 58–65, 2011.</a:t>
            </a:r>
          </a:p>
          <a:p>
            <a:pPr algn="just" hangingPunct="0"/>
            <a:r>
              <a:rPr lang="en-US" dirty="0"/>
              <a:t> </a:t>
            </a:r>
          </a:p>
          <a:p>
            <a:pPr lvl="0" algn="just" hangingPunct="0"/>
            <a:r>
              <a:rPr lang="en-US" dirty="0"/>
              <a:t>[53] About ENISA—The European Union Agency for Cybersecurity. Towards a Trusted and Cyber Secure Europe. </a:t>
            </a:r>
            <a:r>
              <a:rPr lang="fr-FR" dirty="0"/>
              <a:t>[Online]. Available: </a:t>
            </a:r>
            <a:r>
              <a:rPr lang="fr-FR" u="sng" dirty="0">
                <a:hlinkClick r:id="rId26"/>
              </a:rPr>
              <a:t>https://</a:t>
            </a:r>
            <a:r>
              <a:rPr lang="fr-FR" u="sng" dirty="0" err="1">
                <a:hlinkClick r:id="rId26"/>
              </a:rPr>
              <a:t>www.enisa.europa.eu</a:t>
            </a:r>
            <a:r>
              <a:rPr lang="fr-FR" u="sng" dirty="0">
                <a:hlinkClick r:id="rId26"/>
              </a:rPr>
              <a:t>/about-</a:t>
            </a:r>
            <a:r>
              <a:rPr lang="fr-FR" u="sng" dirty="0" err="1">
                <a:hlinkClick r:id="rId26"/>
              </a:rPr>
              <a:t>enisa</a:t>
            </a:r>
            <a:endParaRPr lang="en-US" dirty="0"/>
          </a:p>
          <a:p>
            <a:pPr algn="just"/>
            <a:r>
              <a:rPr lang="fr-FR" dirty="0"/>
              <a:t> </a:t>
            </a:r>
            <a:endParaRPr lang="en-US" dirty="0"/>
          </a:p>
          <a:p>
            <a:pPr lvl="0" algn="just" hangingPunct="0"/>
            <a:r>
              <a:rPr lang="en-US" dirty="0"/>
              <a:t>[54] M. Sahinoglu, “Security‐meter model–a simple probabilistic model to quantify risk,” in</a:t>
            </a:r>
            <a:r>
              <a:rPr lang="en-US" i="1" dirty="0"/>
              <a:t> Proc.</a:t>
            </a:r>
            <a:r>
              <a:rPr lang="en-US" dirty="0"/>
              <a:t> </a:t>
            </a:r>
            <a:r>
              <a:rPr lang="en-US" i="1" dirty="0"/>
              <a:t>55th Session of the International Statistical Institute</a:t>
            </a:r>
            <a:r>
              <a:rPr lang="en-US" dirty="0"/>
              <a:t>, Sydney, Australia, Conference Abstract Book, 2005, p. 163.</a:t>
            </a:r>
          </a:p>
          <a:p>
            <a:pPr algn="just" hangingPunct="0"/>
            <a:r>
              <a:rPr lang="en-US" dirty="0"/>
              <a:t> </a:t>
            </a:r>
          </a:p>
          <a:p>
            <a:pPr lvl="0" algn="just" hangingPunct="0"/>
            <a:r>
              <a:rPr lang="en-US" dirty="0"/>
              <a:t>[55] M. Sahinoglu, Statistical inference to quantify and manage the risk of privacy, in </a:t>
            </a:r>
            <a:r>
              <a:rPr lang="en-US" i="1" dirty="0"/>
              <a:t>Proc. the 56th Session of the International Statistical Institute (ISI), Session 22 (</a:t>
            </a:r>
            <a:r>
              <a:rPr lang="en-US" i="1" dirty="0" err="1"/>
              <a:t>S80:Risk</a:t>
            </a:r>
            <a:r>
              <a:rPr lang="en-US" i="1" dirty="0"/>
              <a:t>)</a:t>
            </a:r>
            <a:r>
              <a:rPr lang="en-US" dirty="0"/>
              <a:t>, Lisbon, Portugal; ISI Book of Abstracts, August 2007, p. 506.</a:t>
            </a:r>
          </a:p>
          <a:p>
            <a:pPr algn="just" hangingPunct="0"/>
            <a:r>
              <a:rPr lang="en-US" dirty="0"/>
              <a:t> </a:t>
            </a:r>
          </a:p>
          <a:p>
            <a:pPr lvl="0" algn="just" hangingPunct="0"/>
            <a:r>
              <a:rPr lang="en-US" dirty="0"/>
              <a:t>[56] M. Sahinoglu, “Optimal risk management of electric power systems with cloud simulation and security meter algorithms,” in</a:t>
            </a:r>
            <a:r>
              <a:rPr lang="en-US" i="1" dirty="0"/>
              <a:t> Handbook of Smart Energy Systems</a:t>
            </a:r>
            <a:r>
              <a:rPr lang="en-US" dirty="0"/>
              <a:t>, M. Fathi, E. Zio, P. M. </a:t>
            </a:r>
            <a:r>
              <a:rPr lang="en-US" dirty="0" err="1"/>
              <a:t>Pardalos</a:t>
            </a:r>
            <a:r>
              <a:rPr lang="en-US" dirty="0"/>
              <a:t>, Eds. </a:t>
            </a:r>
            <a:r>
              <a:rPr lang="fr-FR" dirty="0"/>
              <a:t>Springer, Cham, 2021. </a:t>
            </a:r>
            <a:r>
              <a:rPr lang="fr-FR" dirty="0">
                <a:hlinkClick r:id="rId27"/>
              </a:rPr>
              <a:t>https://doi.org/10.1007/978-3-030-72322-4_85-1</a:t>
            </a:r>
            <a:endParaRPr lang="en-US" dirty="0"/>
          </a:p>
          <a:p>
            <a:pPr algn="just" hangingPunct="0"/>
            <a:r>
              <a:rPr lang="fr-FR" dirty="0"/>
              <a:t> </a:t>
            </a:r>
            <a:endParaRPr lang="en-US" dirty="0"/>
          </a:p>
          <a:p>
            <a:pPr lvl="0" algn="just" hangingPunct="0"/>
            <a:r>
              <a:rPr lang="en-US" dirty="0"/>
              <a:t>[57] M. Sahinoglu, “Risk assessment of electric power generation systems by stochastic simulation using cloud computing,” in </a:t>
            </a:r>
            <a:r>
              <a:rPr lang="en-US" i="1" dirty="0"/>
              <a:t>Handbook of Smart Energy Systems</a:t>
            </a:r>
            <a:r>
              <a:rPr lang="en-US" dirty="0"/>
              <a:t>, M. Fathi, E Zio, P. M. </a:t>
            </a:r>
            <a:r>
              <a:rPr lang="en-US" dirty="0" err="1"/>
              <a:t>Pardalos</a:t>
            </a:r>
            <a:r>
              <a:rPr lang="en-US" dirty="0"/>
              <a:t>, Eds. </a:t>
            </a:r>
            <a:r>
              <a:rPr lang="fr-FR" dirty="0"/>
              <a:t>Springer, Cham, 2022. </a:t>
            </a:r>
            <a:r>
              <a:rPr lang="fr-FR" dirty="0">
                <a:hlinkClick r:id="rId28"/>
              </a:rPr>
              <a:t>https://doi.org/10.1007/978-3-030-72322-4_118-1</a:t>
            </a:r>
            <a:r>
              <a:rPr lang="fr-FR" dirty="0"/>
              <a:t> </a:t>
            </a:r>
            <a:endParaRPr lang="en-US" dirty="0"/>
          </a:p>
          <a:p>
            <a:pPr algn="just" hangingPunct="0"/>
            <a:r>
              <a:rPr lang="fr-FR" dirty="0"/>
              <a:t> </a:t>
            </a:r>
            <a:endParaRPr lang="en-US" dirty="0"/>
          </a:p>
          <a:p>
            <a:pPr lvl="0" algn="just" hangingPunct="0"/>
            <a:r>
              <a:rPr lang="en-US" dirty="0"/>
              <a:t>[58] M. Sahinoglu and L. Cueva-Parra, “Cloud computing,” </a:t>
            </a:r>
            <a:r>
              <a:rPr lang="en-US" i="1" dirty="0"/>
              <a:t>Wiley </a:t>
            </a:r>
            <a:r>
              <a:rPr lang="en-US" i="1" dirty="0" err="1"/>
              <a:t>Interscience</a:t>
            </a:r>
            <a:r>
              <a:rPr lang="en-US" i="1" dirty="0"/>
              <a:t> Interdisciplinary Review Series Computational Statistics</a:t>
            </a:r>
            <a:r>
              <a:rPr lang="en-US" dirty="0"/>
              <a:t>, vol. 3, no. 1, 47–68, 2011. </a:t>
            </a:r>
          </a:p>
          <a:p>
            <a:pPr algn="just" hangingPunct="0"/>
            <a:r>
              <a:rPr lang="en-US" dirty="0"/>
              <a:t> </a:t>
            </a:r>
          </a:p>
          <a:p>
            <a:pPr lvl="0" algn="just" hangingPunct="0"/>
            <a:r>
              <a:rPr lang="en-US" dirty="0"/>
              <a:t>[59] M. Sahinoglu, “Security risk-meter: Software for quantitative risk &amp; cost optimal management in national cyber-security,” presented at Invitational Seminar of Cybersecurity Research and Education Institute, Eric Jonsson School of Engineering &amp; Computer Science, University of Texas at Dallas, 2018.</a:t>
            </a:r>
          </a:p>
          <a:p>
            <a:pPr algn="just" hangingPunct="0"/>
            <a:r>
              <a:rPr lang="en-US" dirty="0"/>
              <a:t> </a:t>
            </a:r>
          </a:p>
          <a:p>
            <a:pPr lvl="0" algn="just" hangingPunct="0"/>
            <a:r>
              <a:rPr lang="en-US" dirty="0"/>
              <a:t>[60] M. Sahinoglu and K. Wool, “Risk assessment and management to estimate and improve the hospital credibility score of a patient’s healthcare quality,” </a:t>
            </a:r>
            <a:r>
              <a:rPr lang="en-US" i="1" dirty="0"/>
              <a:t>Book Chapter (Society of Design and</a:t>
            </a:r>
            <a:r>
              <a:rPr lang="en-US" dirty="0"/>
              <a:t> </a:t>
            </a:r>
            <a:r>
              <a:rPr lang="en-US" i="1" dirty="0"/>
              <a:t>Process Science) Cyber-Physical Systems of the Future: Transdisciplinary Convergence in the</a:t>
            </a:r>
            <a:r>
              <a:rPr lang="en-US" dirty="0"/>
              <a:t> </a:t>
            </a:r>
            <a:r>
              <a:rPr lang="en-US" i="1" dirty="0"/>
              <a:t>21st Century</a:t>
            </a:r>
            <a:r>
              <a:rPr lang="en-US" dirty="0"/>
              <a:t>, S. Suh et al. </a:t>
            </a:r>
            <a:r>
              <a:rPr lang="fr-FR" dirty="0"/>
              <a:t>(</a:t>
            </a:r>
            <a:r>
              <a:rPr lang="fr-FR" dirty="0" err="1"/>
              <a:t>eds</a:t>
            </a:r>
            <a:r>
              <a:rPr lang="fr-FR" dirty="0"/>
              <a:t>.), Springer </a:t>
            </a:r>
            <a:r>
              <a:rPr lang="fr-FR" dirty="0" err="1"/>
              <a:t>Publishing</a:t>
            </a:r>
            <a:r>
              <a:rPr lang="fr-FR" dirty="0"/>
              <a:t> New York, 2013.</a:t>
            </a:r>
            <a:endParaRPr lang="en-US" dirty="0"/>
          </a:p>
          <a:p>
            <a:pPr algn="just" hangingPunct="0"/>
            <a:r>
              <a:rPr lang="fr-FR" dirty="0"/>
              <a:t> </a:t>
            </a:r>
            <a:endParaRPr lang="en-US" dirty="0"/>
          </a:p>
          <a:p>
            <a:pPr lvl="0" algn="just" hangingPunct="0"/>
            <a:r>
              <a:rPr lang="en-US" dirty="0"/>
              <a:t>[61] M. Sahinoglu., S. Morton, D. Ang, P. Vasudev, and W. Kramer, “Quantitative metrics to assess and manage business contracting risk using Risk‐O‐Meter software,” </a:t>
            </a:r>
            <a:r>
              <a:rPr lang="en-US" i="1" dirty="0" err="1"/>
              <a:t>IJBI</a:t>
            </a:r>
            <a:r>
              <a:rPr lang="en-US" i="1" dirty="0"/>
              <a:t> (International Journal of Business and Information)</a:t>
            </a:r>
            <a:r>
              <a:rPr lang="en-US" dirty="0"/>
              <a:t>, 2016.</a:t>
            </a:r>
          </a:p>
          <a:p>
            <a:pPr algn="just" hangingPunct="0"/>
            <a:r>
              <a:rPr lang="en-US" dirty="0"/>
              <a:t> </a:t>
            </a:r>
          </a:p>
          <a:p>
            <a:pPr lvl="0" algn="just" hangingPunct="0"/>
            <a:r>
              <a:rPr lang="en-US" dirty="0"/>
              <a:t>[62] M. Sahinoglu, S. Simmons, L. Cahoon, “Ecological Risk‐O‐Meter: A risk assessor and manager software for decision‐making in ecosystems,” </a:t>
            </a:r>
            <a:r>
              <a:rPr lang="en-US" i="1" dirty="0"/>
              <a:t>Environmetrics</a:t>
            </a:r>
            <a:r>
              <a:rPr lang="en-US" dirty="0"/>
              <a:t>, vol. 23, pp. 729–737, 2012.</a:t>
            </a:r>
          </a:p>
          <a:p>
            <a:pPr algn="just" hangingPunct="0"/>
            <a:r>
              <a:rPr lang="en-US" dirty="0"/>
              <a:t> </a:t>
            </a:r>
          </a:p>
          <a:p>
            <a:pPr lvl="0" algn="just" hangingPunct="0"/>
            <a:r>
              <a:rPr lang="en-US" dirty="0"/>
              <a:t>[63] M. Sahinoglu, S. Stockton, R. Barclay, and S. Morton, “Metrics-based risk assessment and management of digital forensics,” </a:t>
            </a:r>
            <a:r>
              <a:rPr lang="en-US" i="1" dirty="0"/>
              <a:t>Defense </a:t>
            </a:r>
            <a:r>
              <a:rPr lang="en-US" i="1" dirty="0" err="1"/>
              <a:t>A.R.J</a:t>
            </a:r>
            <a:r>
              <a:rPr lang="en-US" dirty="0"/>
              <a:t>., vol. 23, no. 2, pp. 152–177, April 2016.</a:t>
            </a:r>
          </a:p>
          <a:p>
            <a:pPr algn="just" hangingPunct="0"/>
            <a:r>
              <a:rPr lang="en-US" dirty="0"/>
              <a:t> </a:t>
            </a:r>
          </a:p>
          <a:p>
            <a:pPr lvl="0" algn="just" hangingPunct="0"/>
            <a:r>
              <a:rPr lang="en-US" dirty="0"/>
              <a:t>[64] M. Sahinoglu, D. Marghitu, and V. Phoha, </a:t>
            </a:r>
            <a:r>
              <a:rPr lang="en-US" i="1" dirty="0"/>
              <a:t>Risk Studies of Operational Variations for Onshore &amp; Offshore Oil-Rigs</a:t>
            </a:r>
            <a:r>
              <a:rPr lang="en-US" dirty="0"/>
              <a:t>, Lambert Academic Publishing, 2017.</a:t>
            </a:r>
          </a:p>
          <a:p>
            <a:pPr algn="just" hangingPunct="0"/>
            <a:r>
              <a:rPr lang="en-US" dirty="0"/>
              <a:t> </a:t>
            </a:r>
          </a:p>
          <a:p>
            <a:pPr lvl="0" algn="just" hangingPunct="0"/>
            <a:r>
              <a:rPr lang="en-US" dirty="0"/>
              <a:t>[65] M. Sahinoglu, S. Morton, and N. Gokul, </a:t>
            </a:r>
            <a:r>
              <a:rPr lang="en-US" i="1" dirty="0"/>
              <a:t>How to Quantify Metrics to Assess and Manage Wireless Security Risk</a:t>
            </a:r>
            <a:r>
              <a:rPr lang="en-US" dirty="0"/>
              <a:t>, Lambert Academic Publishing, 2017.</a:t>
            </a:r>
          </a:p>
          <a:p>
            <a:pPr algn="just"/>
            <a:r>
              <a:rPr lang="en-US" dirty="0"/>
              <a:t> </a:t>
            </a:r>
          </a:p>
          <a:p>
            <a:pPr lvl="0" algn="just" hangingPunct="0"/>
            <a:r>
              <a:rPr lang="en-US" dirty="0"/>
              <a:t>[66] M. Sahinoglu and J. C. Petty, “Quantitative risk assessment and management of national defense acquisition with a game-theoretic security risk meter tool,” </a:t>
            </a:r>
            <a:r>
              <a:rPr lang="en-US" i="1" dirty="0"/>
              <a:t>International Journal of Computer Theory and Engineering</a:t>
            </a:r>
            <a:r>
              <a:rPr lang="en-US" dirty="0"/>
              <a:t>, vol. 15, no. 4, pp. 152–177, 2023. doi: 10.763/</a:t>
            </a:r>
            <a:r>
              <a:rPr lang="en-US" dirty="0" err="1"/>
              <a:t>IJCTE.V15.1344</a:t>
            </a:r>
            <a:endParaRPr lang="en-US" dirty="0"/>
          </a:p>
          <a:p>
            <a:pPr algn="just" hangingPunct="0"/>
            <a:r>
              <a:rPr lang="en-US" dirty="0"/>
              <a:t> </a:t>
            </a:r>
          </a:p>
          <a:p>
            <a:pPr lvl="0" algn="just" hangingPunct="0"/>
            <a:r>
              <a:rPr lang="en-US" dirty="0"/>
              <a:t>[67] M. Sahinoglu, L. Cueva-Parra, and D. Ang, “The modeling and simulation in engineering,”</a:t>
            </a:r>
            <a:r>
              <a:rPr lang="en-US" i="1" dirty="0"/>
              <a:t> WIREs Computational Statistics</a:t>
            </a:r>
            <a:r>
              <a:rPr lang="en-US" dirty="0"/>
              <a:t>, vol. 5, 239–266, 2013. doi: 10.1002/wics. 1254 </a:t>
            </a:r>
          </a:p>
          <a:p>
            <a:pPr algn="just" hangingPunct="0"/>
            <a:r>
              <a:rPr lang="en-US" dirty="0"/>
              <a:t> </a:t>
            </a:r>
          </a:p>
          <a:p>
            <a:pPr algn="just"/>
            <a:r>
              <a:rPr lang="en-US" dirty="0"/>
              <a:t>[68] M. Sahinoglu, “Cyber Security Assessment and Optimal Risk Management of a National Vulnerability Database,” International Journal of Computer Theory and Engineering (IJCTE), Vol. 16, </a:t>
            </a:r>
            <a:r>
              <a:rPr lang="en-US" dirty="0" err="1"/>
              <a:t>No.4</a:t>
            </a:r>
            <a:r>
              <a:rPr lang="en-US" dirty="0"/>
              <a:t>, 2024, 104-126. </a:t>
            </a:r>
            <a:endParaRPr lang="tr-TR" sz="2200" dirty="0">
              <a:latin typeface="Mongolian Baiti" panose="03000500000000000000" pitchFamily="66" charset="0"/>
              <a:cs typeface="Mongolian Baiti" panose="03000500000000000000" pitchFamily="66" charset="0"/>
            </a:endParaRPr>
          </a:p>
        </p:txBody>
      </p:sp>
    </p:spTree>
    <p:extLst>
      <p:ext uri="{BB962C8B-B14F-4D97-AF65-F5344CB8AC3E}">
        <p14:creationId xmlns:p14="http://schemas.microsoft.com/office/powerpoint/2010/main" val="96744490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108825</TotalTime>
  <Words>23168</Words>
  <Application>Microsoft Office PowerPoint</Application>
  <PresentationFormat>Widescreen</PresentationFormat>
  <Paragraphs>826</Paragraphs>
  <Slides>121</Slides>
  <Notes>112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121</vt:i4>
      </vt:variant>
    </vt:vector>
  </HeadingPairs>
  <TitlesOfParts>
    <vt:vector size="133" baseType="lpstr">
      <vt:lpstr>Aptos</vt:lpstr>
      <vt:lpstr>Aptos Display</vt:lpstr>
      <vt:lpstr>Arial</vt:lpstr>
      <vt:lpstr>Calibri</vt:lpstr>
      <vt:lpstr>Calibri Light</vt:lpstr>
      <vt:lpstr>Cambria Math</vt:lpstr>
      <vt:lpstr>Crimson Text</vt:lpstr>
      <vt:lpstr>Mongolian Baiti</vt:lpstr>
      <vt:lpstr>Symbol</vt:lpstr>
      <vt:lpstr>Times New Roman</vt:lpstr>
      <vt:lpstr>Office Teması</vt:lpstr>
      <vt:lpstr>Office Theme</vt:lpstr>
      <vt:lpstr>Cyber Security Risk Assessment and Optimal Risk Management of a National Vulnerability Database</vt:lpstr>
      <vt:lpstr>                          Ulusal Güvenlik Açığı Veritabanı Siber Güvenlik Risk Değerlendirmesi ve  Optimal Risk Yönetimi  "Mehmet Sahinoglu, Prof.,  Auburn University Montgomery,  USA"   Anahtar Sözcükler - Nicel, Güvenlik Açığı, Tehdit, Karşı Önlemler, Ortak Güvenlik Açıkları ve Karşı Karşıya  Kalmalar , Doğrusal Programlama (LP)-Uygulanabilir, Maliyet, Güvenlik Ölçer (SM), EXCEL (XL) Çözücü, Oyun Kuramı, tem Yöneticisi, Denetim, Ağ Oluşturma ve Güvenlik (SANS), Ulusal Standartlar Enstitüsü ve TeknoSisloji (NIST), MITRE Corporation, Bilgisayar Acil Durum Hazırlık Ekibi (CERT)</vt:lpstr>
      <vt:lpstr>Abstract</vt:lpstr>
      <vt:lpstr>Öz</vt:lpstr>
      <vt:lpstr>I. Introduction and Motivation (1)</vt:lpstr>
      <vt:lpstr>I. Introduction and Motivation (2)</vt:lpstr>
      <vt:lpstr>I. Introduction and Motivation (3)</vt:lpstr>
      <vt:lpstr>I. Introduction and Motivation (4)</vt:lpstr>
      <vt:lpstr>I. Giriş ve Güdüm (1)</vt:lpstr>
      <vt:lpstr>I. Giriş ve Güdüm (2)</vt:lpstr>
      <vt:lpstr>I. Giriş ve Güdüm (3)</vt:lpstr>
      <vt:lpstr>I. Giriş ve Güdüm (4)</vt:lpstr>
      <vt:lpstr>    II. RISK, RISK ASSESSMENT, AND  RISK MANAGEMENT</vt:lpstr>
      <vt:lpstr>               II. Risk, Risk Değerlendirmesi ve Risk Yönetimi (1)</vt:lpstr>
      <vt:lpstr>                 II. Risk, Risk Değerlendirmesi ve Risk Yönetimi (2)</vt:lpstr>
      <vt:lpstr>III. Literature Survey, Comparisons, and Contrasts (1) </vt:lpstr>
      <vt:lpstr>III. Literature Survey, Comparisons, and Contrasts (2) </vt:lpstr>
      <vt:lpstr>III. Literature Survey, Comparisons, and Contrasts (3) </vt:lpstr>
      <vt:lpstr>III. Literature Survey, Comparisons, and Contrasts (4) </vt:lpstr>
      <vt:lpstr>III. Literature Survey, Comparisons, and Contrasts (5) </vt:lpstr>
      <vt:lpstr>III. Literatür Taraması, Karşılaştırmalar, Benzerlİkler ve Karşıtlıklar (1)  </vt:lpstr>
      <vt:lpstr>    III. Literatür Taraması, Karşılaştırmalar, Benzerlİkler ve Karşıtlıklar (2) </vt:lpstr>
      <vt:lpstr> III. Literatür Taraması, Karşılaştırmalar, Benzerlİkler ve Karşıtlıklar (3)</vt:lpstr>
      <vt:lpstr> III. Literatür Taraması, Karşılaştırmalar, Benzerlikler ve Karşıtlıklar (4)</vt:lpstr>
      <vt:lpstr> III. Literatür Taraması, Karşılaştırmalar, Benzerlİkler ve Karşıtlıklar (5)</vt:lpstr>
      <vt:lpstr>IV.  Methodology (1) </vt:lpstr>
      <vt:lpstr>IV.  Methodology (2) </vt:lpstr>
      <vt:lpstr>IV.  Methodology (3) </vt:lpstr>
      <vt:lpstr>IV.  Methodology (4) </vt:lpstr>
      <vt:lpstr>IV.  Methodology (5)</vt:lpstr>
      <vt:lpstr>IV.  Methodology (6)</vt:lpstr>
      <vt:lpstr>IV.  YÖNTEMBİLİM (1) </vt:lpstr>
      <vt:lpstr>IV.  yöntembilim (2)</vt:lpstr>
      <vt:lpstr>IV. yöntembilim (3)</vt:lpstr>
      <vt:lpstr>IV.  YÖNTEMBİLİM (4) </vt:lpstr>
      <vt:lpstr>IV. YÖNTEMBİLİM (5) </vt:lpstr>
      <vt:lpstr>IV.  YÖNTEMBİLİM (6)</vt:lpstr>
      <vt:lpstr>IV.  YÖNTEMBİLİM (7)</vt:lpstr>
      <vt:lpstr>V.  SAHINOGLU’S SECURITY METER (SM) AND EXCEL SOLVER</vt:lpstr>
      <vt:lpstr>V. ŞAHİNOĞLU GÜVENLİK ÖLÇER (SM) YÖNTEMİ VE MİCROSOFT EXCEL (XL) ÇÖZÜCÜ</vt:lpstr>
      <vt:lpstr>A. Linear Programming (LP) </vt:lpstr>
      <vt:lpstr>A. Doğrusal Programlama (LP)  </vt:lpstr>
      <vt:lpstr>B. Constraints and Variables, and Governing LP Equations (1) </vt:lpstr>
      <vt:lpstr>B.  Kısıtlamalar, Değişkenler ve LP Eşitsizlik Denklemlerini Yönetme (1) </vt:lpstr>
      <vt:lpstr>B. Constraints and Variables, and Governing LP Equations (2) A constraint for improving the lack of countermeasures is to minimize the given LCMi,j vector for the vulnerability Vi and the threat Tj; that is, ViTj, expressed in the constraint of Eq. (6)   LCMi,j (optimal) ≤ LCMi,j (original); i = 1, ..., 10; j = 1,2  (6)  Follow the constraints of Eqs. (7)–(26) (i.e., 20 constraints) per Appendix A and Appendix C:   LCM11 &lt; 0.9180795  (7)   LCM12 &lt; 0.2520777 (8)  LCM21 &lt; 0.0311604  (9)  LCM22 &lt; 0.8917579  (10)  LCM31 &lt; 0.6319202 (11)   LCM32 &lt; 0.2626705 (12)   LCM41 &lt; 0.5665642  (13)                        LCM42 &lt; 0.0786773  (14)   LCM51 &lt; 0.8208223 (15)   LCM52 &lt; 0.9718796  (16)  LCM61 &lt; 0.4384332   (17)   LCM62 &lt; 0.6243588 (18)  LCM71 &lt; 0.5990462  (19)   LCM72 &lt; 0.2798739 (20)  LCM81 &lt; 0.996674  (21)   LCM82 &lt; 0.1558227 (22)  LCM91 &lt; 0.3038783 (23)   LCM92 &lt; 0.08006754  (24)  LCM10, 1 &lt; 0.7718623 (25)   LCM10, 2 &lt; 0.6743795 (26)       </vt:lpstr>
      <vt:lpstr> Karşı önlem eksikliğinin iyileştirilmesi (optimize) için bir kısıtlama, verilen güvenlik açığı Vi için ve gözdağı Tj   vektörü bileşimi olan LCMi,j vektörünü en aza indirmektir.        LCMi,j (optimal) ≤ LCMi,j (orjinal); i = 1, ..., 10; j = 1,2                                                                       (6)               Böylece (7) – (26) denklemlerin kısıtlamalarına uyarak  20 tane kısıt verildi. (Bknz. Ek A ve Ek C):    LCM11 &lt; 0.9180795     (7)   LCM12 &lt; 0.2520777    (8)  LCM21 &lt; 0.0311604    (9)   LCM22 &lt; 0.8917579  (10)  LCM31 &lt; 0.6319202 (11)   LCM32 &lt; 0.2626705 (12)   LCM41 &lt; 0.5665642  (13)   LCM42 &lt; 0.0786773  (14)  LCM51 &lt; 0.8208223 (15)   LCM52 &lt; 0.9718796  (16)  LCM61 &lt; 0.4384332   (17)   LCM62 &lt; 0.6243588 (18)  LCM71 &lt; 0.5990462  (19)   LCM72 &lt; 0.2798739 (20)  LCM81 &lt; 0.996674  (21)   LCM82 &lt; 0.1558227 (22)  LCM91 &lt; 0.3038783 (23)   LCM92 &lt; 0.08006754  (24)  LCM10, 1 &lt; 0.7718623 (25)   LCM10, 2 &lt; 0.6743795 (26) </vt:lpstr>
      <vt:lpstr>The game-theoretic constraints are to minimize the LOSS. In the constraint of Eq. (27), P(Vi) and P(Tj |Vi) are the probability of vulnerability and the conditional probability of threat given vulnerability, respectively, as follows:   P(Vi) × P(Tj | Vi) × LCMi,j − LOSS &lt; 0; i = 1, ... ,10; j = 1,2 (27)  The game-theoretic 20 constraints of LCMij (opt.) from the constraint of Eq. (28) on to Eq. (47) are as follows:  0.18141960  LCM11 – LOSS &lt; 0  (28)  0.03658040  LCM12 – LOSS &lt; 0  (29)  0.03508485  LCM21 – LOSS &lt; 0 (30)   0.01021515  LCM22 – LOSS &lt; 0  (31)  0.00706024  LCM31 – LOSS &lt; 0  (32)  0.00003976  LCM32 – LOSS &lt; 0  (33)  0.00375375  LCM41 – LOSS &lt; 0  (34)   0.00874625  LCM42 – LOSS &lt; 0 (35)   0.28869096  LCM51 – LOSS &lt; 0  (36)   0.00150904  LCM52 – LOSS &lt; 0  (37)   0.21235830  LCM61 – LOSS &lt; 0  (38)   0.00954170  LCM62 – LOSS &lt; 0  (39)   0.08186191  LCM71 – LOSS &lt; 0 (40)  0.00023809  LCM72 – LOSS &lt; 0 (41)  0.01322541  LCM81 – LOSS &lt; 0   (42)  0.00507459  LCM82 – LOSS &lt; 0   (43)  0.08342112  LCM91 – LOSS &lt; 0  (44)   0.00697888  LCM92 – LOSS &lt; 0 (45)   0.00180056  LCM10,1 – LOSS &lt; 0 (46)  0.01239944  LCM10,2 – LOSS &lt; 0  (47)                                                              LOSS &gt;0  (48)</vt:lpstr>
      <vt:lpstr>PowerPoint Presentation</vt:lpstr>
      <vt:lpstr>PowerPoint Presentation</vt:lpstr>
      <vt:lpstr>B.  Kısıtlamalar, Değişkenler ve LP Eşitsizlik Denklemlerini Yönetme (4)</vt:lpstr>
      <vt:lpstr>Conclusions and Discussions (1)</vt:lpstr>
      <vt:lpstr>Conclusions and Discussions (2)</vt:lpstr>
      <vt:lpstr>Conclusions and Discussions (3)</vt:lpstr>
      <vt:lpstr>Conclusions and Discussions (4)</vt:lpstr>
      <vt:lpstr>TARTIŞMA VE SONUÇ (1)</vt:lpstr>
      <vt:lpstr>TARTIŞMA VE SONUÇ (2)</vt:lpstr>
      <vt:lpstr>TARTIŞMA VE SONUÇ (3)</vt:lpstr>
      <vt:lpstr>TARTIŞMA VE SONUÇ (4)</vt:lpstr>
      <vt:lpstr>APPENDIX a (1) </vt:lpstr>
      <vt:lpstr>EK  a (1) </vt:lpstr>
      <vt:lpstr>APPENDIX  A (2)</vt:lpstr>
      <vt:lpstr>EK  A (2)</vt:lpstr>
      <vt:lpstr>APPENDIX  A (3)</vt:lpstr>
      <vt:lpstr>EK A (3)</vt:lpstr>
      <vt:lpstr>APPENDIX  A (4)</vt:lpstr>
      <vt:lpstr>EK A (4)</vt:lpstr>
      <vt:lpstr>APPENDIX  A (5) Tables A4–A14 and Figs. A4–A15 will show the quantitative route by which the SM algorithmic framework can be used to arrive at a solution and will be justified in detail by the tabulated spreadsheets in Tables A6 and A7 by the SM software for example 2, whereas example 1 covers input and output in Tables A1–A3. </vt:lpstr>
      <vt:lpstr>EK A (5) Çizelge  A4-A14 ve Şekil A4-A15, SM algoritmik çerçevesinin bir çözüme ulaşması için kolaylaştırılabilmesiyle ilgili nicel rotayı gösterecek ve Örnek 2 için SM yazılımı tarafından Çizelge A6 ve A7'nin elektronik cetvelleri sayesinde ayrıntılı olarak gerekçelendirilecek. Örnek 1 için, Çizelge A1–A3 girdi ve çıktıları kapsar.  </vt:lpstr>
      <vt:lpstr>APPENDIX  A (6) </vt:lpstr>
      <vt:lpstr>EK A (6) </vt:lpstr>
      <vt:lpstr>APPENDIX  A (7) </vt:lpstr>
      <vt:lpstr>EK A (7) </vt:lpstr>
      <vt:lpstr>APPENDIX  A (8)  Table A4. The original sample of vulnerabilities and threats modified from Common Vulnerabilities and Exposures, www.cvedetails.com, in example 2   </vt:lpstr>
      <vt:lpstr>EK A (8)  Çizelge A4. Ortak Güvenlik Açıkları ve Tetikleyicilerle değiştirilen güvenlik açıkları ve gözdağlarının orijinal örneği, www.cvedetails.com (Örnek 2).     </vt:lpstr>
      <vt:lpstr>                                                                                      APPENDIX  A (9) </vt:lpstr>
      <vt:lpstr>                                                                                      EK A (9) </vt:lpstr>
      <vt:lpstr>APPENDIX  A (10) </vt:lpstr>
      <vt:lpstr>EK A (10) </vt:lpstr>
      <vt:lpstr>APPENDIX  A (11) </vt:lpstr>
      <vt:lpstr>EK  A (11) </vt:lpstr>
      <vt:lpstr>APPENDIX  A (12) </vt:lpstr>
      <vt:lpstr>EK A (12)                                           Çizelge A7. Birleştirilmiş Çizelge A5'in EXCEL tekdüze U(0,1) rastgele sayı üreteci RANDC () ile TRR ≈ 0,629 veren girdi verilerinin risk değerlendirmesi </vt:lpstr>
      <vt:lpstr>APPENDIX  A (13) </vt:lpstr>
      <vt:lpstr>EK A (13) </vt:lpstr>
      <vt:lpstr>APPENDIX  A (14) </vt:lpstr>
      <vt:lpstr> </vt:lpstr>
      <vt:lpstr>APPENDIX  A (15) </vt:lpstr>
      <vt:lpstr>EK A (15) </vt:lpstr>
      <vt:lpstr>APPENDIX  A (16) </vt:lpstr>
      <vt:lpstr>EK A (16) </vt:lpstr>
      <vt:lpstr>APPENDIX  A (17) </vt:lpstr>
      <vt:lpstr>EK A (17) </vt:lpstr>
      <vt:lpstr>APPENDIX  A (18) </vt:lpstr>
      <vt:lpstr>EK  A (18) </vt:lpstr>
      <vt:lpstr>APPENDIX  A (19) </vt:lpstr>
      <vt:lpstr>EK A (19) </vt:lpstr>
      <vt:lpstr>APPENDIX  A (20) </vt:lpstr>
      <vt:lpstr>EK A (20) </vt:lpstr>
      <vt:lpstr>APPENDIX  A (21) </vt:lpstr>
      <vt:lpstr>EK A (21) </vt:lpstr>
      <vt:lpstr>APPENDIX  A (22) </vt:lpstr>
      <vt:lpstr>EK  A (22) </vt:lpstr>
      <vt:lpstr>APPENDIX  A (23) </vt:lpstr>
      <vt:lpstr>EK  A (23) </vt:lpstr>
      <vt:lpstr>APPENDIX  A (24) </vt:lpstr>
      <vt:lpstr>EK A (24) </vt:lpstr>
      <vt:lpstr>APPENDIX  A (25) </vt:lpstr>
      <vt:lpstr>EK A (25) </vt:lpstr>
      <vt:lpstr>APPENDIX  A (26) </vt:lpstr>
      <vt:lpstr>EK  A (26) </vt:lpstr>
      <vt:lpstr>APPENDIX  A (27) </vt:lpstr>
      <vt:lpstr>EK A (27) </vt:lpstr>
      <vt:lpstr>PowerPoint Presentation</vt:lpstr>
      <vt:lpstr>PowerPoint Presentation</vt:lpstr>
      <vt:lpstr>PowerPoint Presentation</vt:lpstr>
      <vt:lpstr>PowerPoint Presentation</vt:lpstr>
      <vt:lpstr>APPENDIX  A (30) </vt:lpstr>
      <vt:lpstr>EK  A (30) </vt:lpstr>
      <vt:lpstr>APPENDIX A (31) </vt:lpstr>
      <vt:lpstr>EK A (31) </vt:lpstr>
      <vt:lpstr>REFERENCES (KAYNAKLAR)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Minimalist Business Slides</dc:title>
  <dc:creator>meltem uzuner</dc:creator>
  <cp:lastModifiedBy>Mehmet Sahinoglu</cp:lastModifiedBy>
  <cp:revision>537</cp:revision>
  <cp:lastPrinted>2022-04-18T23:33:19Z</cp:lastPrinted>
  <dcterms:created xsi:type="dcterms:W3CDTF">2021-11-20T16:29:30Z</dcterms:created>
  <dcterms:modified xsi:type="dcterms:W3CDTF">2026-09-20T18:31:01Z</dcterms:modified>
</cp:coreProperties>
</file>