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QWkG0saVbl2YY1yewROsCymy/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Resume Breakdown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92722" y="386347"/>
            <a:ext cx="7006556" cy="4781203"/>
          </a:xfrm>
          <a:prstGeom prst="rect">
            <a:avLst/>
          </a:prstGeom>
          <a:noFill/>
          <a:ln cap="sq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  <p:sp>
        <p:nvSpPr>
          <p:cNvPr id="160" name="Google Shape;160;p10"/>
          <p:cNvSpPr txBox="1"/>
          <p:nvPr/>
        </p:nvSpPr>
        <p:spPr>
          <a:xfrm>
            <a:off x="1571348" y="5575177"/>
            <a:ext cx="901971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in reverse chronological order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Highlight your important achievements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Disclaimer</a:t>
            </a:r>
            <a:endParaRPr/>
          </a:p>
        </p:txBody>
      </p:sp>
      <p:sp>
        <p:nvSpPr>
          <p:cNvPr id="90" name="Google Shape;90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This is an old and fake version of my resume made as an example, please do not distribute it outside of the class. You may freely use it as a reference for your own use.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These comments and tips are based on my experiences, online resources and comments from peers who are actively engaged in hiring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Lecture Goals	</a:t>
            </a:r>
            <a:endParaRPr/>
          </a:p>
        </p:txBody>
      </p:sp>
      <p:sp>
        <p:nvSpPr>
          <p:cNvPr id="96" name="Google Shape;96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Go through a resume section by section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List the essential information expected in each section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Provide clear examples of how to frame achievements, skills and results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1931" y="156969"/>
            <a:ext cx="10648137" cy="6701031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"/>
          <p:cNvSpPr/>
          <p:nvPr/>
        </p:nvSpPr>
        <p:spPr>
          <a:xfrm>
            <a:off x="1190875" y="372127"/>
            <a:ext cx="4634144" cy="825623"/>
          </a:xfrm>
          <a:prstGeom prst="rect">
            <a:avLst/>
          </a:prstGeom>
          <a:noFill/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1190875" y="1224383"/>
            <a:ext cx="4634144" cy="584446"/>
          </a:xfrm>
          <a:prstGeom prst="rect">
            <a:avLst/>
          </a:prstGeom>
          <a:noFill/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1190875" y="1838424"/>
            <a:ext cx="4634144" cy="744243"/>
          </a:xfrm>
          <a:prstGeom prst="rect">
            <a:avLst/>
          </a:prstGeom>
          <a:noFill/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1190875" y="2610781"/>
            <a:ext cx="4634144" cy="2928884"/>
          </a:xfrm>
          <a:prstGeom prst="rect">
            <a:avLst/>
          </a:prstGeom>
          <a:noFill/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/>
          <p:nvPr/>
        </p:nvSpPr>
        <p:spPr>
          <a:xfrm>
            <a:off x="1190875" y="5567779"/>
            <a:ext cx="4634144" cy="727235"/>
          </a:xfrm>
          <a:prstGeom prst="rect">
            <a:avLst/>
          </a:prstGeom>
          <a:noFill/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6305471" y="1002443"/>
            <a:ext cx="4634144" cy="3152308"/>
          </a:xfrm>
          <a:prstGeom prst="rect">
            <a:avLst/>
          </a:prstGeom>
          <a:noFill/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/>
        </p:nvSpPr>
        <p:spPr>
          <a:xfrm>
            <a:off x="631794" y="2732125"/>
            <a:ext cx="10928411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Required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Location (general is fine, just so there are no questions about moving, etc.)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Information (Phone and email)</a:t>
            </a:r>
            <a:endParaRPr/>
          </a:p>
          <a:p>
            <a:pPr indent="-1333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Optional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Portfolios / Social Media (Github repos, LinkedIn)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Professional Summary / Objective Summary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1-2 sentence statement encapsulating your most relevant experiences and immediate goals</a:t>
            </a:r>
            <a:endParaRPr/>
          </a:p>
        </p:txBody>
      </p:sp>
      <p:pic>
        <p:nvPicPr>
          <p:cNvPr id="113" name="Google Shape;11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0919" y="527837"/>
            <a:ext cx="10755226" cy="1705213"/>
          </a:xfrm>
          <a:prstGeom prst="rect">
            <a:avLst/>
          </a:prstGeom>
          <a:noFill/>
          <a:ln cap="sq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2004" y="534657"/>
            <a:ext cx="10917174" cy="1600423"/>
          </a:xfrm>
          <a:prstGeom prst="rect">
            <a:avLst/>
          </a:prstGeom>
          <a:noFill/>
          <a:ln cap="sq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  <p:sp>
        <p:nvSpPr>
          <p:cNvPr id="119" name="Google Shape;119;p6"/>
          <p:cNvSpPr txBox="1"/>
          <p:nvPr/>
        </p:nvSpPr>
        <p:spPr>
          <a:xfrm>
            <a:off x="622397" y="3073894"/>
            <a:ext cx="107163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sure to include skills that are mentioned in the job description (spell them exactly the same)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meant to be exhaustive, choose the ones that you think are most likely to attract attention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“assumed skills” like basic computer skills, soft skills, and languages (unless you’re at a conversational level or higher)</a:t>
            </a:r>
            <a:endParaRPr/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0729" y="458967"/>
            <a:ext cx="11050542" cy="1838582"/>
          </a:xfrm>
          <a:prstGeom prst="rect">
            <a:avLst/>
          </a:prstGeom>
          <a:noFill/>
          <a:ln cap="sq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  <p:cxnSp>
        <p:nvCxnSpPr>
          <p:cNvPr id="125" name="Google Shape;125;p7"/>
          <p:cNvCxnSpPr/>
          <p:nvPr/>
        </p:nvCxnSpPr>
        <p:spPr>
          <a:xfrm flipH="1" rot="10800000">
            <a:off x="8292984" y="2099750"/>
            <a:ext cx="550415" cy="69245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26" name="Google Shape;126;p7"/>
          <p:cNvCxnSpPr/>
          <p:nvPr/>
        </p:nvCxnSpPr>
        <p:spPr>
          <a:xfrm flipH="1" rot="10800000">
            <a:off x="10371838" y="2099750"/>
            <a:ext cx="550415" cy="69245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27" name="Google Shape;127;p7"/>
          <p:cNvCxnSpPr/>
          <p:nvPr/>
        </p:nvCxnSpPr>
        <p:spPr>
          <a:xfrm flipH="1" rot="10800000">
            <a:off x="3394230" y="2099750"/>
            <a:ext cx="550415" cy="69245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8" name="Google Shape;128;p7"/>
          <p:cNvSpPr txBox="1"/>
          <p:nvPr/>
        </p:nvSpPr>
        <p:spPr>
          <a:xfrm>
            <a:off x="2651704" y="2792208"/>
            <a:ext cx="24946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Degree name</a:t>
            </a:r>
            <a:endParaRPr/>
          </a:p>
        </p:txBody>
      </p:sp>
      <p:sp>
        <p:nvSpPr>
          <p:cNvPr id="129" name="Google Shape;129;p7"/>
          <p:cNvSpPr txBox="1"/>
          <p:nvPr/>
        </p:nvSpPr>
        <p:spPr>
          <a:xfrm>
            <a:off x="7596086" y="2796828"/>
            <a:ext cx="24946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University</a:t>
            </a:r>
            <a:endParaRPr/>
          </a:p>
        </p:txBody>
      </p:sp>
      <p:sp>
        <p:nvSpPr>
          <p:cNvPr id="130" name="Google Shape;130;p7"/>
          <p:cNvSpPr txBox="1"/>
          <p:nvPr/>
        </p:nvSpPr>
        <p:spPr>
          <a:xfrm>
            <a:off x="9879127" y="2792208"/>
            <a:ext cx="24946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of graduation</a:t>
            </a:r>
            <a:endParaRPr/>
          </a:p>
        </p:txBody>
      </p:sp>
      <p:sp>
        <p:nvSpPr>
          <p:cNvPr id="131" name="Google Shape;131;p7"/>
          <p:cNvSpPr txBox="1"/>
          <p:nvPr/>
        </p:nvSpPr>
        <p:spPr>
          <a:xfrm>
            <a:off x="674703" y="4012707"/>
            <a:ext cx="109467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in reverse chronological order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Include year of graduation or if still enrolled, expected graduation date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Early career you can list your GPAs, later on as you accumulate more work experience, it will not matter as much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8"/>
          <p:cNvGrpSpPr/>
          <p:nvPr/>
        </p:nvGrpSpPr>
        <p:grpSpPr>
          <a:xfrm>
            <a:off x="618476" y="1698190"/>
            <a:ext cx="11475869" cy="4958972"/>
            <a:chOff x="716131" y="1156652"/>
            <a:chExt cx="11475869" cy="4958972"/>
          </a:xfrm>
        </p:grpSpPr>
        <p:sp>
          <p:nvSpPr>
            <p:cNvPr id="137" name="Google Shape;137;p8"/>
            <p:cNvSpPr txBox="1"/>
            <p:nvPr/>
          </p:nvSpPr>
          <p:spPr>
            <a:xfrm>
              <a:off x="5950998" y="1156652"/>
              <a:ext cx="6241002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Institution / Company and dates of employment</a:t>
              </a:r>
              <a:endParaRPr/>
            </a:p>
          </p:txBody>
        </p:sp>
        <p:grpSp>
          <p:nvGrpSpPr>
            <p:cNvPr id="138" name="Google Shape;138;p8"/>
            <p:cNvGrpSpPr/>
            <p:nvPr/>
          </p:nvGrpSpPr>
          <p:grpSpPr>
            <a:xfrm>
              <a:off x="716131" y="1240570"/>
              <a:ext cx="10047770" cy="4875054"/>
              <a:chOff x="716131" y="1240570"/>
              <a:chExt cx="10047770" cy="4875054"/>
            </a:xfrm>
          </p:grpSpPr>
          <p:pic>
            <p:nvPicPr>
              <p:cNvPr id="139" name="Google Shape;139;p8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428098" y="2058042"/>
                <a:ext cx="9335803" cy="2067213"/>
              </a:xfrm>
              <a:prstGeom prst="rect">
                <a:avLst/>
              </a:prstGeom>
              <a:noFill/>
              <a:ln cap="sq" cmpd="sng" w="12700">
                <a:solidFill>
                  <a:srgbClr val="000000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0800" rotWithShape="0" algn="tl" dir="2700000" dist="38100">
                  <a:srgbClr val="000000">
                    <a:alpha val="42745"/>
                  </a:srgbClr>
                </a:outerShdw>
              </a:effectLst>
            </p:spPr>
          </p:pic>
          <p:cxnSp>
            <p:nvCxnSpPr>
              <p:cNvPr id="140" name="Google Shape;140;p8"/>
              <p:cNvCxnSpPr/>
              <p:nvPr/>
            </p:nvCxnSpPr>
            <p:spPr>
              <a:xfrm>
                <a:off x="1784410" y="1580226"/>
                <a:ext cx="719092" cy="639192"/>
              </a:xfrm>
              <a:prstGeom prst="straightConnector1">
                <a:avLst/>
              </a:prstGeom>
              <a:noFill/>
              <a:ln cap="flat" cmpd="sng" w="9525">
                <a:solidFill>
                  <a:srgbClr val="FF0000"/>
                </a:solidFill>
                <a:prstDash val="solid"/>
                <a:miter lim="800000"/>
                <a:headEnd len="sm" w="sm" type="none"/>
                <a:tailEnd len="med" w="med" type="triangle"/>
              </a:ln>
            </p:spPr>
          </p:cxnSp>
          <p:cxnSp>
            <p:nvCxnSpPr>
              <p:cNvPr id="141" name="Google Shape;141;p8"/>
              <p:cNvCxnSpPr/>
              <p:nvPr/>
            </p:nvCxnSpPr>
            <p:spPr>
              <a:xfrm>
                <a:off x="7867094" y="1580226"/>
                <a:ext cx="719092" cy="639192"/>
              </a:xfrm>
              <a:prstGeom prst="straightConnector1">
                <a:avLst/>
              </a:prstGeom>
              <a:noFill/>
              <a:ln cap="flat" cmpd="sng" w="9525">
                <a:solidFill>
                  <a:srgbClr val="FF0000"/>
                </a:solidFill>
                <a:prstDash val="solid"/>
                <a:miter lim="800000"/>
                <a:headEnd len="sm" w="sm" type="none"/>
                <a:tailEnd len="med" w="med" type="triangle"/>
              </a:ln>
            </p:spPr>
          </p:cxnSp>
          <p:cxnSp>
            <p:nvCxnSpPr>
              <p:cNvPr id="142" name="Google Shape;142;p8"/>
              <p:cNvCxnSpPr/>
              <p:nvPr/>
            </p:nvCxnSpPr>
            <p:spPr>
              <a:xfrm rot="10800000">
                <a:off x="1976760" y="2682584"/>
                <a:ext cx="0" cy="1685230"/>
              </a:xfrm>
              <a:prstGeom prst="straightConnector1">
                <a:avLst/>
              </a:prstGeom>
              <a:noFill/>
              <a:ln cap="flat" cmpd="sng" w="9525">
                <a:solidFill>
                  <a:srgbClr val="FF0000"/>
                </a:solidFill>
                <a:prstDash val="solid"/>
                <a:miter lim="800000"/>
                <a:headEnd len="sm" w="sm" type="none"/>
                <a:tailEnd len="med" w="med" type="triangle"/>
              </a:ln>
            </p:spPr>
          </p:cxnSp>
          <p:sp>
            <p:nvSpPr>
              <p:cNvPr id="143" name="Google Shape;143;p8"/>
              <p:cNvSpPr txBox="1"/>
              <p:nvPr/>
            </p:nvSpPr>
            <p:spPr>
              <a:xfrm>
                <a:off x="716131" y="1240570"/>
                <a:ext cx="253901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Job / position title</a:t>
                </a:r>
                <a:endParaRPr/>
              </a:p>
            </p:txBody>
          </p:sp>
          <p:sp>
            <p:nvSpPr>
              <p:cNvPr id="144" name="Google Shape;144;p8"/>
              <p:cNvSpPr txBox="1"/>
              <p:nvPr/>
            </p:nvSpPr>
            <p:spPr>
              <a:xfrm>
                <a:off x="870012" y="4403755"/>
                <a:ext cx="269881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Name of PI / Supervisor</a:t>
                </a:r>
                <a:endParaRPr/>
              </a:p>
            </p:txBody>
          </p:sp>
          <p:cxnSp>
            <p:nvCxnSpPr>
              <p:cNvPr id="145" name="Google Shape;145;p8"/>
              <p:cNvCxnSpPr/>
              <p:nvPr/>
            </p:nvCxnSpPr>
            <p:spPr>
              <a:xfrm rot="10800000">
                <a:off x="6701160" y="3577774"/>
                <a:ext cx="1022413" cy="1337521"/>
              </a:xfrm>
              <a:prstGeom prst="straightConnector1">
                <a:avLst/>
              </a:prstGeom>
              <a:noFill/>
              <a:ln cap="flat" cmpd="sng" w="9525">
                <a:solidFill>
                  <a:srgbClr val="FF0000"/>
                </a:solidFill>
                <a:prstDash val="solid"/>
                <a:miter lim="800000"/>
                <a:headEnd len="sm" w="sm" type="none"/>
                <a:tailEnd len="med" w="med" type="triangle"/>
              </a:ln>
            </p:spPr>
          </p:cxnSp>
          <p:sp>
            <p:nvSpPr>
              <p:cNvPr id="146" name="Google Shape;146;p8"/>
              <p:cNvSpPr txBox="1"/>
              <p:nvPr/>
            </p:nvSpPr>
            <p:spPr>
              <a:xfrm>
                <a:off x="5850384" y="4915295"/>
                <a:ext cx="434118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Bullet points with your main results / achievements. Use action verbs and quantify your results with numbers and real life examples when possible</a:t>
                </a:r>
                <a:endParaRPr/>
              </a:p>
            </p:txBody>
          </p:sp>
        </p:grpSp>
      </p:grpSp>
      <p:sp>
        <p:nvSpPr>
          <p:cNvPr id="147" name="Google Shape;147;p8"/>
          <p:cNvSpPr txBox="1"/>
          <p:nvPr/>
        </p:nvSpPr>
        <p:spPr>
          <a:xfrm>
            <a:off x="556332" y="373838"/>
            <a:ext cx="10884023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Quick formatting guide for research / work experience sections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31768" y="317729"/>
            <a:ext cx="9097645" cy="3515216"/>
          </a:xfrm>
          <a:prstGeom prst="rect">
            <a:avLst/>
          </a:prstGeom>
          <a:noFill/>
          <a:ln cap="sq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  <p:sp>
        <p:nvSpPr>
          <p:cNvPr id="153" name="Google Shape;153;p9"/>
          <p:cNvSpPr txBox="1"/>
          <p:nvPr/>
        </p:nvSpPr>
        <p:spPr>
          <a:xfrm>
            <a:off x="1662587" y="1305017"/>
            <a:ext cx="539075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54" name="Google Shape;154;p9"/>
          <p:cNvSpPr txBox="1"/>
          <p:nvPr/>
        </p:nvSpPr>
        <p:spPr>
          <a:xfrm>
            <a:off x="719091" y="4332303"/>
            <a:ext cx="10688715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rabicPeriod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 using a summary statement of your project – a few sentences that quickly describe the high level goals of your work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rabicPeriod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Put your most important accomplishments first – in this case, I list my first author paper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rabicPeriod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Quantify your achievements – specific numbers seem more real and demonstrate your ability to produce tangible results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rabicPeriod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 real examples of your work – publications, code repositories, abstracts, etc.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rabicPeriod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Prove your soft skills using your accomplishments – mentoring students demonstrates management and leadership experience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2023-06-05T19:33:34Z</dcterms:created>
  <dc:creator>Orofino, Joseph Lee</dc:creator>
</cp:coreProperties>
</file>