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f91d215f_1_16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f91d215f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f7947973_0_40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f7947973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597536" y="1745172"/>
            <a:ext cx="4514278" cy="3293503"/>
            <a:chOff x="1705800" y="2059550"/>
            <a:chExt cx="4718100" cy="3518700"/>
          </a:xfrm>
        </p:grpSpPr>
        <p:sp>
          <p:nvSpPr>
            <p:cNvPr id="55" name="Google Shape;55;p13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D9D9D9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1597536" y="5570597"/>
            <a:ext cx="4514278" cy="3293503"/>
            <a:chOff x="1705800" y="2059550"/>
            <a:chExt cx="4718100" cy="3518700"/>
          </a:xfrm>
        </p:grpSpPr>
        <p:sp>
          <p:nvSpPr>
            <p:cNvPr id="58" name="Google Shape;58;p13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D9D9D9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721100" y="2070879"/>
              <a:ext cx="4686000" cy="91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4218" l="0" r="0" t="779"/>
          <a:stretch/>
        </p:blipFill>
        <p:spPr>
          <a:xfrm>
            <a:off x="1599950" y="6448800"/>
            <a:ext cx="4507350" cy="24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658275" y="1799575"/>
            <a:ext cx="4389900" cy="5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433875" y="1806275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Make sure you have all your supplies. Your experiment set-up should look like this:</a:t>
            </a:r>
            <a:endParaRPr sz="1300"/>
          </a:p>
        </p:txBody>
      </p:sp>
      <p:sp>
        <p:nvSpPr>
          <p:cNvPr id="63" name="Google Shape;63;p13"/>
          <p:cNvSpPr txBox="1"/>
          <p:nvPr/>
        </p:nvSpPr>
        <p:spPr>
          <a:xfrm>
            <a:off x="1709925" y="1809275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Step 1</a:t>
            </a:r>
            <a:endParaRPr b="1" sz="1300"/>
          </a:p>
        </p:txBody>
      </p:sp>
      <p:sp>
        <p:nvSpPr>
          <p:cNvPr id="64" name="Google Shape;64;p13"/>
          <p:cNvSpPr txBox="1"/>
          <p:nvPr/>
        </p:nvSpPr>
        <p:spPr>
          <a:xfrm>
            <a:off x="1720250" y="5650200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Step 2</a:t>
            </a:r>
            <a:endParaRPr b="1" sz="1300"/>
          </a:p>
        </p:txBody>
      </p:sp>
      <p:sp>
        <p:nvSpPr>
          <p:cNvPr id="65" name="Google Shape;65;p13"/>
          <p:cNvSpPr txBox="1"/>
          <p:nvPr/>
        </p:nvSpPr>
        <p:spPr>
          <a:xfrm>
            <a:off x="535125" y="670200"/>
            <a:ext cx="45144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Oswald"/>
                <a:ea typeface="Oswald"/>
                <a:cs typeface="Oswald"/>
                <a:sym typeface="Oswald"/>
              </a:rPr>
              <a:t>Be the Vibration!</a:t>
            </a:r>
            <a:endParaRPr sz="4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060975" y="735300"/>
            <a:ext cx="2624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 ___________________</a:t>
            </a:r>
            <a:endParaRPr sz="1100"/>
          </a:p>
        </p:txBody>
      </p:sp>
      <p:cxnSp>
        <p:nvCxnSpPr>
          <p:cNvPr id="67" name="Google Shape;67;p13"/>
          <p:cNvCxnSpPr/>
          <p:nvPr/>
        </p:nvCxnSpPr>
        <p:spPr>
          <a:xfrm rot="10800000">
            <a:off x="2184000" y="6670900"/>
            <a:ext cx="1051200" cy="610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3"/>
          <p:cNvSpPr txBox="1"/>
          <p:nvPr/>
        </p:nvSpPr>
        <p:spPr>
          <a:xfrm>
            <a:off x="546675" y="2736875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1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46675" y="6652900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2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690400" y="7544250"/>
            <a:ext cx="1863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Experiment with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how tight you pull the rope and how far you move your hand. 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437250" y="5647200"/>
            <a:ext cx="36111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Make a vibration by jerking your hand to the side and back. Try to make a wave that travels to the end of the rope. </a:t>
            </a:r>
            <a:endParaRPr sz="1300"/>
          </a:p>
        </p:txBody>
      </p:sp>
      <p:sp>
        <p:nvSpPr>
          <p:cNvPr id="72" name="Google Shape;72;p13"/>
          <p:cNvSpPr txBox="1"/>
          <p:nvPr/>
        </p:nvSpPr>
        <p:spPr>
          <a:xfrm>
            <a:off x="6622950" y="4965675"/>
            <a:ext cx="914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Get ready to vibrate!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751150" y="9106650"/>
            <a:ext cx="25314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Take turns so everyone can try.  </a:t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2504949" y="2434276"/>
            <a:ext cx="3614125" cy="2513398"/>
            <a:chOff x="2576125" y="3130992"/>
            <a:chExt cx="3614125" cy="2617033"/>
          </a:xfrm>
        </p:grpSpPr>
        <p:pic>
          <p:nvPicPr>
            <p:cNvPr id="75" name="Google Shape;75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6125" y="32686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 rotWithShape="1">
            <a:blip r:embed="rId4">
              <a:alphaModFix/>
            </a:blip>
            <a:srcRect b="93473" l="0" r="9090" t="0"/>
            <a:stretch/>
          </p:blipFill>
          <p:spPr>
            <a:xfrm>
              <a:off x="2579151" y="3130992"/>
              <a:ext cx="3611099" cy="311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3"/>
          <p:cNvSpPr txBox="1"/>
          <p:nvPr/>
        </p:nvSpPr>
        <p:spPr>
          <a:xfrm>
            <a:off x="3681550" y="4468575"/>
            <a:ext cx="1684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Get ready to vibrate!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2504949" y="2525284"/>
            <a:ext cx="3614124" cy="2513390"/>
            <a:chOff x="2576125" y="3131000"/>
            <a:chExt cx="3614124" cy="2617025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6125" y="32686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9150" y="31310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3"/>
          <p:cNvSpPr txBox="1"/>
          <p:nvPr/>
        </p:nvSpPr>
        <p:spPr>
          <a:xfrm>
            <a:off x="1597525" y="2434275"/>
            <a:ext cx="999300" cy="260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668675" y="3927350"/>
            <a:ext cx="914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Be sure you’re on a smooth, hard floor.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628950" y="2771750"/>
            <a:ext cx="9993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Tie the rope at one end, or have someone hold it still.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13"/>
          <p:cNvCxnSpPr/>
          <p:nvPr/>
        </p:nvCxnSpPr>
        <p:spPr>
          <a:xfrm flipH="1">
            <a:off x="2272725" y="2666775"/>
            <a:ext cx="303600" cy="155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5" name="Google Shape;85;p13"/>
          <p:cNvSpPr txBox="1"/>
          <p:nvPr/>
        </p:nvSpPr>
        <p:spPr>
          <a:xfrm>
            <a:off x="546675" y="-320925"/>
            <a:ext cx="6652200" cy="30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✎  </a:t>
            </a:r>
            <a:r>
              <a:rPr b="1" lang="en" sz="1600">
                <a:solidFill>
                  <a:srgbClr val="000000"/>
                </a:solidFill>
              </a:rPr>
              <a:t>Want to edit this</a:t>
            </a:r>
            <a:r>
              <a:rPr b="1" lang="en" sz="1600"/>
              <a:t> </a:t>
            </a:r>
            <a:r>
              <a:rPr b="1" lang="en" sz="1600">
                <a:solidFill>
                  <a:srgbClr val="000000"/>
                </a:solidFill>
              </a:rPr>
              <a:t>or print? </a:t>
            </a:r>
            <a:r>
              <a:rPr lang="en" sz="1000">
                <a:solidFill>
                  <a:srgbClr val="000000"/>
                </a:solidFill>
              </a:rPr>
              <a:t>Go to File &gt; Make a Copy, and edit away</a:t>
            </a:r>
            <a:r>
              <a:rPr lang="en" sz="1000"/>
              <a:t>--or </a:t>
            </a:r>
            <a:r>
              <a:rPr lang="en" sz="1000">
                <a:solidFill>
                  <a:srgbClr val="000000"/>
                </a:solidFill>
              </a:rPr>
              <a:t>go to File &gt; Print </a:t>
            </a:r>
            <a:endParaRPr sz="1000"/>
          </a:p>
        </p:txBody>
      </p:sp>
      <p:grpSp>
        <p:nvGrpSpPr>
          <p:cNvPr id="86" name="Google Shape;86;p13"/>
          <p:cNvGrpSpPr/>
          <p:nvPr/>
        </p:nvGrpSpPr>
        <p:grpSpPr>
          <a:xfrm>
            <a:off x="2478050" y="9363788"/>
            <a:ext cx="2827500" cy="419713"/>
            <a:chOff x="3582650" y="7080400"/>
            <a:chExt cx="2827500" cy="419713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3582650" y="7282013"/>
              <a:ext cx="2827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are some sounds high and some sounds low?</a:t>
              </a:r>
              <a:endParaRPr sz="900"/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2008336" y="4976247"/>
            <a:ext cx="4514278" cy="3293503"/>
            <a:chOff x="1705800" y="2059550"/>
            <a:chExt cx="4718100" cy="3518700"/>
          </a:xfrm>
        </p:grpSpPr>
        <p:sp>
          <p:nvSpPr>
            <p:cNvPr id="94" name="Google Shape;94;p14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B7B7B7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2008336" y="236422"/>
            <a:ext cx="4514278" cy="3293503"/>
            <a:chOff x="1705800" y="2059550"/>
            <a:chExt cx="4718100" cy="3518700"/>
          </a:xfrm>
        </p:grpSpPr>
        <p:sp>
          <p:nvSpPr>
            <p:cNvPr id="97" name="Google Shape;97;p14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B7B7B7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2275100" y="3731750"/>
            <a:ext cx="42291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do you have to vibrate your hand to make waves that are squished together like this?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2247475" y="8381925"/>
            <a:ext cx="43215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How do you have to vibrate your hand</a:t>
            </a:r>
            <a:r>
              <a:rPr lang="en" sz="1300"/>
              <a:t> to make waves that are spread out like this?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________________________________________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844675" y="297525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Challenge! Make waves that look like this oscilloscope picture of a</a:t>
            </a:r>
            <a:r>
              <a:rPr b="1" lang="en" sz="1300"/>
              <a:t> high</a:t>
            </a:r>
            <a:r>
              <a:rPr lang="en" sz="1300"/>
              <a:t>-pitched sound:</a:t>
            </a:r>
            <a:endParaRPr sz="1300"/>
          </a:p>
        </p:txBody>
      </p:sp>
      <p:sp>
        <p:nvSpPr>
          <p:cNvPr id="102" name="Google Shape;102;p14"/>
          <p:cNvSpPr txBox="1"/>
          <p:nvPr/>
        </p:nvSpPr>
        <p:spPr>
          <a:xfrm>
            <a:off x="2120725" y="605325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Step 3</a:t>
            </a:r>
            <a:endParaRPr b="1" sz="1300"/>
          </a:p>
        </p:txBody>
      </p:sp>
      <p:sp>
        <p:nvSpPr>
          <p:cNvPr id="103" name="Google Shape;103;p14"/>
          <p:cNvSpPr txBox="1"/>
          <p:nvPr/>
        </p:nvSpPr>
        <p:spPr>
          <a:xfrm>
            <a:off x="2844675" y="5052850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Challenge! Make waves that look like this oscilloscope picture of a</a:t>
            </a:r>
            <a:r>
              <a:rPr b="1" lang="en" sz="1300"/>
              <a:t> low</a:t>
            </a:r>
            <a:r>
              <a:rPr lang="en" sz="1300"/>
              <a:t>-pitched sound:</a:t>
            </a:r>
            <a:endParaRPr sz="1300"/>
          </a:p>
        </p:txBody>
      </p:sp>
      <p:sp>
        <p:nvSpPr>
          <p:cNvPr id="104" name="Google Shape;104;p14"/>
          <p:cNvSpPr/>
          <p:nvPr/>
        </p:nvSpPr>
        <p:spPr>
          <a:xfrm>
            <a:off x="1443075" y="2289100"/>
            <a:ext cx="757813" cy="1638725"/>
          </a:xfrm>
          <a:custGeom>
            <a:rect b="b" l="l" r="r" t="t"/>
            <a:pathLst>
              <a:path extrusionOk="0" h="65549" w="36980">
                <a:moveTo>
                  <a:pt x="23418" y="0"/>
                </a:moveTo>
                <a:cubicBezTo>
                  <a:pt x="7921" y="3873"/>
                  <a:pt x="-3784" y="27340"/>
                  <a:pt x="1267" y="42494"/>
                </a:cubicBezTo>
                <a:cubicBezTo>
                  <a:pt x="5747" y="55936"/>
                  <a:pt x="22811" y="65549"/>
                  <a:pt x="36980" y="655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4"/>
          <p:cNvSpPr/>
          <p:nvPr/>
        </p:nvSpPr>
        <p:spPr>
          <a:xfrm>
            <a:off x="1443075" y="7013500"/>
            <a:ext cx="757813" cy="1638725"/>
          </a:xfrm>
          <a:custGeom>
            <a:rect b="b" l="l" r="r" t="t"/>
            <a:pathLst>
              <a:path extrusionOk="0" h="65549" w="36980">
                <a:moveTo>
                  <a:pt x="23418" y="0"/>
                </a:moveTo>
                <a:cubicBezTo>
                  <a:pt x="7921" y="3873"/>
                  <a:pt x="-3784" y="27340"/>
                  <a:pt x="1267" y="42494"/>
                </a:cubicBezTo>
                <a:cubicBezTo>
                  <a:pt x="5747" y="55936"/>
                  <a:pt x="22811" y="65549"/>
                  <a:pt x="36980" y="655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Google Shape;106;p14"/>
          <p:cNvSpPr txBox="1"/>
          <p:nvPr/>
        </p:nvSpPr>
        <p:spPr>
          <a:xfrm>
            <a:off x="988425" y="1380525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3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88425" y="6058550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4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-5099" l="0" r="47737" t="12386"/>
          <a:stretch/>
        </p:blipFill>
        <p:spPr>
          <a:xfrm flipH="1">
            <a:off x="381000" y="3222925"/>
            <a:ext cx="1830001" cy="17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2120725" y="5055850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Step 4</a:t>
            </a:r>
            <a:endParaRPr b="1" sz="1300"/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-5099" l="0" r="47737" t="12386"/>
          <a:stretch/>
        </p:blipFill>
        <p:spPr>
          <a:xfrm flipH="1">
            <a:off x="381000" y="7902050"/>
            <a:ext cx="1830001" cy="17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 b="3798" l="3959" r="3950" t="4010"/>
          <a:stretch/>
        </p:blipFill>
        <p:spPr>
          <a:xfrm>
            <a:off x="2962175" y="949825"/>
            <a:ext cx="2732375" cy="25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4229" l="4250" r="3549" t="3630"/>
          <a:stretch/>
        </p:blipFill>
        <p:spPr>
          <a:xfrm>
            <a:off x="2899287" y="5686850"/>
            <a:ext cx="2732375" cy="2556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2478050" y="9363788"/>
            <a:ext cx="2827500" cy="419713"/>
            <a:chOff x="3582650" y="7080400"/>
            <a:chExt cx="2827500" cy="419713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3582650" y="7282013"/>
              <a:ext cx="2827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are some sounds high and some sounds low?</a:t>
              </a:r>
              <a:endParaRPr sz="900"/>
            </a:p>
          </p:txBody>
        </p:sp>
        <p:pic>
          <p:nvPicPr>
            <p:cNvPr id="115" name="Google Shape;115;p14"/>
            <p:cNvPicPr preferRelativeResize="0"/>
            <p:nvPr/>
          </p:nvPicPr>
          <p:blipFill rotWithShape="1">
            <a:blip r:embed="rId6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