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5143500" cx="9144000"/>
  <p:notesSz cx="6858000" cy="9144000"/>
  <p:embeddedFontLst>
    <p:embeddedFont>
      <p:font typeface="Roboto"/>
      <p:regular r:id="rId48"/>
      <p:bold r:id="rId49"/>
      <p:italic r:id="rId50"/>
      <p:boldItalic r:id="rId51"/>
    </p:embeddedFont>
    <p:embeddedFont>
      <p:font typeface="Lato"/>
      <p:regular r:id="rId52"/>
      <p:bold r:id="rId53"/>
      <p:italic r:id="rId54"/>
      <p:boldItalic r:id="rId55"/>
    </p:embeddedFont>
    <p:embeddedFont>
      <p:font typeface="Lato Light"/>
      <p:regular r:id="rId56"/>
      <p:bold r:id="rId57"/>
      <p:italic r:id="rId58"/>
      <p:boldItalic r:id="rId59"/>
    </p:embeddedFont>
    <p:embeddedFont>
      <p:font typeface="Lato Black"/>
      <p:bold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2" roundtripDataSignature="AMtx7miYgLKdqVxogFD+MXeLPo15y94k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D83E6CB-DAF6-4F10-A846-F738DB1033ED}">
  <a:tblStyle styleId="{1D83E6CB-DAF6-4F10-A846-F738DB1033E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regular.fntdata"/><Relationship Id="rId47" Type="http://schemas.openxmlformats.org/officeDocument/2006/relationships/slide" Target="slides/slide41.xml"/><Relationship Id="rId49"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customschemas.google.com/relationships/presentationmetadata" Target="metadata"/><Relationship Id="rId61" Type="http://schemas.openxmlformats.org/officeDocument/2006/relationships/font" Target="fonts/LatoBlack-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LatoBlack-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Lato-bold.fntdata"/><Relationship Id="rId52" Type="http://schemas.openxmlformats.org/officeDocument/2006/relationships/font" Target="fonts/Lato-regular.fntdata"/><Relationship Id="rId11" Type="http://schemas.openxmlformats.org/officeDocument/2006/relationships/slide" Target="slides/slide5.xml"/><Relationship Id="rId55" Type="http://schemas.openxmlformats.org/officeDocument/2006/relationships/font" Target="fonts/Lato-boldItalic.fntdata"/><Relationship Id="rId10" Type="http://schemas.openxmlformats.org/officeDocument/2006/relationships/slide" Target="slides/slide4.xml"/><Relationship Id="rId54" Type="http://schemas.openxmlformats.org/officeDocument/2006/relationships/font" Target="fonts/Lato-italic.fntdata"/><Relationship Id="rId13" Type="http://schemas.openxmlformats.org/officeDocument/2006/relationships/slide" Target="slides/slide7.xml"/><Relationship Id="rId57" Type="http://schemas.openxmlformats.org/officeDocument/2006/relationships/font" Target="fonts/LatoLight-bold.fntdata"/><Relationship Id="rId12" Type="http://schemas.openxmlformats.org/officeDocument/2006/relationships/slide" Target="slides/slide6.xml"/><Relationship Id="rId56" Type="http://schemas.openxmlformats.org/officeDocument/2006/relationships/font" Target="fonts/LatoLight-regular.fntdata"/><Relationship Id="rId15" Type="http://schemas.openxmlformats.org/officeDocument/2006/relationships/slide" Target="slides/slide9.xml"/><Relationship Id="rId59" Type="http://schemas.openxmlformats.org/officeDocument/2006/relationships/font" Target="fonts/LatoLight-boldItalic.fntdata"/><Relationship Id="rId14" Type="http://schemas.openxmlformats.org/officeDocument/2006/relationships/slide" Target="slides/slide8.xml"/><Relationship Id="rId58" Type="http://schemas.openxmlformats.org/officeDocument/2006/relationships/font" Target="fonts/LatoLight-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crimeagency.gov.uk/moneymuling"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west.mymoneysense.com/teachers/resources-16-18s/topic-9-how-can-my-money-choices-affect-my-mental-wellbeing/video/"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crimeagency.gov.uk/moneymuling"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fas.org.uk/secure/contentPORT/uploads/documents/Protective%20Registration/Lesson%201-%20%20Is%20it%20fraud%20sort%20card-%202022.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fas.org.uk/secure/contentPORT/uploads/documents/Protective%20Registration/Lesson%201-%20%20Is%20it%20fraud%20sort%20card-%202022.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25ec235186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 name="Google Shape;43;g25ec235186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fb2e8a79f5_0_327: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g1fb2e8a79f5_0_327: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fb2e8a79f5_0_487: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g1fb2e8a79f5_0_487: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fb2e8a79f5_0_495: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1fb2e8a79f5_0_495: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fb2e8a79f5_0_503: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1fb2e8a79f5_0_503: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fb2e8a79f5_0_511: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g1fb2e8a79f5_0_511: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fb2e8a79f5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fb2e8a79f5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fb2e8a79f5_0_521: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1fb2e8a79f5_0_521: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fb2e8a79f5_0_527: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1fb2e8a79f5_0_527: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fb2e8a79f5_0_535: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1fb2e8a79f5_0_535: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0b68516be2_0_1: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30b68516be2_0_1: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141cf22378f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g141cf22378f_1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fb2e8a79f5_0_543: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g1fb2e8a79f5_0_543: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0b68516be2_0_24: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30b68516be2_0_24: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fb2e8a79f5_0_551: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g1fb2e8a79f5_0_551: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0b68516be2_0_36: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30b68516be2_0_36: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fb2e8a79f5_0_559: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g1fb2e8a79f5_0_559: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0b68516be2_0_48: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g30b68516be2_0_48: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41edf18d2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41edf18d2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Prompt questions</a:t>
            </a:r>
            <a:endParaRPr b="1"/>
          </a:p>
          <a:p>
            <a:pPr indent="0" lvl="0" marL="0" rtl="0" algn="l">
              <a:spcBef>
                <a:spcPts val="0"/>
              </a:spcBef>
              <a:spcAft>
                <a:spcPts val="0"/>
              </a:spcAft>
              <a:buNone/>
            </a:pPr>
            <a:r>
              <a:rPr lang="en-GB"/>
              <a:t>Who was the money mule?</a:t>
            </a:r>
            <a:endParaRPr/>
          </a:p>
          <a:p>
            <a:pPr indent="0" lvl="0" marL="0" rtl="0" algn="l">
              <a:spcBef>
                <a:spcPts val="0"/>
              </a:spcBef>
              <a:spcAft>
                <a:spcPts val="0"/>
              </a:spcAft>
              <a:buNone/>
            </a:pPr>
            <a:r>
              <a:rPr lang="en-GB"/>
              <a:t>Did you consider Mike to be a criminal?</a:t>
            </a:r>
            <a:endParaRPr/>
          </a:p>
          <a:p>
            <a:pPr indent="0" lvl="0" marL="0" rtl="0" algn="l">
              <a:spcBef>
                <a:spcPts val="0"/>
              </a:spcBef>
              <a:spcAft>
                <a:spcPts val="0"/>
              </a:spcAft>
              <a:buNone/>
            </a:pPr>
            <a:r>
              <a:rPr lang="en-GB"/>
              <a:t>When do people typically need to share their bank details</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41cf22378f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41cf22378f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Prompt questions</a:t>
            </a:r>
            <a:endParaRPr b="1"/>
          </a:p>
          <a:p>
            <a:pPr indent="0" lvl="0" marL="0" rtl="0" algn="l">
              <a:spcBef>
                <a:spcPts val="0"/>
              </a:spcBef>
              <a:spcAft>
                <a:spcPts val="0"/>
              </a:spcAft>
              <a:buNone/>
            </a:pPr>
            <a:r>
              <a:rPr lang="en-GB"/>
              <a:t>Who was the </a:t>
            </a:r>
            <a:r>
              <a:rPr lang="en-GB"/>
              <a:t>money</a:t>
            </a:r>
            <a:r>
              <a:rPr lang="en-GB"/>
              <a:t> mule?</a:t>
            </a:r>
            <a:endParaRPr/>
          </a:p>
          <a:p>
            <a:pPr indent="0" lvl="0" marL="0" rtl="0" algn="l">
              <a:spcBef>
                <a:spcPts val="0"/>
              </a:spcBef>
              <a:spcAft>
                <a:spcPts val="0"/>
              </a:spcAft>
              <a:buNone/>
            </a:pPr>
            <a:r>
              <a:rPr lang="en-GB"/>
              <a:t>Did you consider Mike to be a criminal?</a:t>
            </a:r>
            <a:endParaRPr/>
          </a:p>
          <a:p>
            <a:pPr indent="0" lvl="0" marL="0" rtl="0" algn="l">
              <a:spcBef>
                <a:spcPts val="0"/>
              </a:spcBef>
              <a:spcAft>
                <a:spcPts val="0"/>
              </a:spcAft>
              <a:buNone/>
            </a:pPr>
            <a:r>
              <a:rPr lang="en-GB"/>
              <a:t>When do people typically need to share their bank details</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0b21e690a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0b21e690a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Further information</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GB"/>
              <a:t>More information </a:t>
            </a:r>
            <a:r>
              <a:rPr lang="en-GB" u="sng">
                <a:solidFill>
                  <a:schemeClr val="hlink"/>
                </a:solidFill>
                <a:hlinkClick r:id="rId2"/>
              </a:rPr>
              <a:t>here</a:t>
            </a:r>
            <a:r>
              <a:rPr lang="en-GB"/>
              <a:t> on e.g.: </a:t>
            </a:r>
            <a:endParaRPr/>
          </a:p>
          <a:p>
            <a:pPr indent="-298450" lvl="0" marL="457200" rtl="0" algn="l">
              <a:spcBef>
                <a:spcPts val="0"/>
              </a:spcBef>
              <a:spcAft>
                <a:spcPts val="0"/>
              </a:spcAft>
              <a:buSzPts val="1100"/>
              <a:buChar char="-"/>
            </a:pPr>
            <a:r>
              <a:rPr lang="en-GB"/>
              <a:t>Money mule networks</a:t>
            </a:r>
            <a:endParaRPr/>
          </a:p>
          <a:p>
            <a:pPr indent="-298450" lvl="0" marL="457200" rtl="0" algn="l">
              <a:spcBef>
                <a:spcPts val="0"/>
              </a:spcBef>
              <a:spcAft>
                <a:spcPts val="0"/>
              </a:spcAft>
              <a:buSzPts val="1100"/>
              <a:buChar char="-"/>
            </a:pPr>
            <a:r>
              <a:rPr lang="en-GB"/>
              <a:t>Risks involved: criminal record, access to services like credit cards, jobs</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04c165f9b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204c165f9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5ec235186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g25ec2351865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04937879d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04937879d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fb2e8a79f5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fb2e8a79f5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a:t>
            </a:r>
            <a:endParaRPr/>
          </a:p>
          <a:p>
            <a:pPr indent="0" lvl="0" marL="0" rtl="0" algn="l">
              <a:spcBef>
                <a:spcPts val="0"/>
              </a:spcBef>
              <a:spcAft>
                <a:spcPts val="0"/>
              </a:spcAft>
              <a:buNone/>
            </a:pPr>
            <a:r>
              <a:rPr lang="en-GB"/>
              <a:t>Alternative video: </a:t>
            </a:r>
            <a:r>
              <a:rPr lang="en-GB" u="sng">
                <a:solidFill>
                  <a:schemeClr val="hlink"/>
                </a:solidFill>
                <a:hlinkClick r:id="rId2"/>
              </a:rPr>
              <a:t>https://natwest.mymoneysense.com/teachers/resources-16-18s/topic-9-how-can-my-money-choices-affect-my-mental-wellbeing/video/</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79796095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79796095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09d99e68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09d99e68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Transferring criminal money is a crime. If you let someone else use your bank account to transfer money, you could be funding serious organised crime. You may think it is easy money, but you could be landed with a criminal record.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Source: </a:t>
            </a:r>
            <a:r>
              <a:rPr lang="en-GB" u="sng">
                <a:solidFill>
                  <a:schemeClr val="hlink"/>
                </a:solidFill>
                <a:hlinkClick r:id="rId2"/>
              </a:rPr>
              <a:t>Money Mules - National Crime Agency</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fb2e8a79f5_0_5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1fb2e8a79f5_0_5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04c165f9b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04c165f9b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7b47ed74f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7b47ed74f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93df0ce3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93df0ce3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04937879d8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g204937879d8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575e96a1fb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1575e96a1fb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5ec2351865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25ec2351865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7635228c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g27635228cc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575e96a1fb_0_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g1575e96a1fb_0_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575e96a1fb_0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1575e96a1fb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69999" rtl="0" algn="l">
              <a:spcBef>
                <a:spcPts val="0"/>
              </a:spcBef>
              <a:spcAft>
                <a:spcPts val="0"/>
              </a:spcAft>
              <a:buNone/>
            </a:pPr>
            <a:r>
              <a:t/>
            </a:r>
            <a:endParaRPr sz="10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fb2e8a79f5_0_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fb2e8a79f5_0_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Source </a:t>
            </a:r>
            <a:r>
              <a:rPr lang="en-GB" u="sng">
                <a:solidFill>
                  <a:schemeClr val="hlink"/>
                </a:solidFill>
                <a:hlinkClick r:id="rId2"/>
              </a:rPr>
              <a:t>here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NB:</a:t>
            </a:r>
            <a:endParaRPr b="1"/>
          </a:p>
          <a:p>
            <a:pPr indent="-298450" lvl="0" marL="457200" rtl="0" algn="l">
              <a:spcBef>
                <a:spcPts val="0"/>
              </a:spcBef>
              <a:spcAft>
                <a:spcPts val="0"/>
              </a:spcAft>
              <a:buSzPts val="1100"/>
              <a:buChar char="-"/>
            </a:pPr>
            <a:r>
              <a:rPr lang="en-GB"/>
              <a:t>If anything in students’ responses indicates risk / safeguarding concern, e.g. mention that they have been exposed to/invited to engage in similar </a:t>
            </a:r>
            <a:r>
              <a:rPr lang="en-GB"/>
              <a:t>activities, report to safeguarding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41edf18d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41edf18d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Source </a:t>
            </a:r>
            <a:r>
              <a:rPr lang="en-GB" u="sng">
                <a:solidFill>
                  <a:schemeClr val="hlink"/>
                </a:solidFill>
                <a:hlinkClick r:id="rId2"/>
              </a:rPr>
              <a:t>here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NB:</a:t>
            </a:r>
            <a:endParaRPr b="1"/>
          </a:p>
          <a:p>
            <a:pPr indent="-298450" lvl="0" marL="457200" rtl="0" algn="l">
              <a:spcBef>
                <a:spcPts val="0"/>
              </a:spcBef>
              <a:spcAft>
                <a:spcPts val="0"/>
              </a:spcAft>
              <a:buSzPts val="1100"/>
              <a:buChar char="-"/>
            </a:pPr>
            <a:r>
              <a:rPr lang="en-GB"/>
              <a:t>If anything in students’ responses indicates risk / safeguarding concern, e.g. mention that they have been exposed to/invited to engage in similar activities, report to safeguarding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fb2e8a79f5_0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fb2e8a79f5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fb2e8a79f5_0_321:notes"/>
          <p:cNvSpPr txBox="1"/>
          <p:nvPr>
            <p:ph idx="1" type="body"/>
          </p:nvPr>
        </p:nvSpPr>
        <p:spPr>
          <a:xfrm>
            <a:off x="685644" y="4399990"/>
            <a:ext cx="54867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g1fb2e8a79f5_0_321:notes"/>
          <p:cNvSpPr/>
          <p:nvPr>
            <p:ph idx="2" type="sldImg"/>
          </p:nvPr>
        </p:nvSpPr>
        <p:spPr>
          <a:xfrm>
            <a:off x="434200" y="1143000"/>
            <a:ext cx="5989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6" name="Shape 6"/>
        <p:cNvGrpSpPr/>
        <p:nvPr/>
      </p:nvGrpSpPr>
      <p:grpSpPr>
        <a:xfrm>
          <a:off x="0" y="0"/>
          <a:ext cx="0" cy="0"/>
          <a:chOff x="0" y="0"/>
          <a:chExt cx="0" cy="0"/>
        </a:xfrm>
      </p:grpSpPr>
      <p:sp>
        <p:nvSpPr>
          <p:cNvPr id="7" name="Google Shape;7;g33dcbe57f58_0_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 name="Google Shape;8;g33dcbe57f58_0_1"/>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p:cSld name="TITLE_ONLY_2">
    <p:bg>
      <p:bgPr>
        <a:solidFill>
          <a:srgbClr val="262A33"/>
        </a:solidFill>
      </p:bgPr>
    </p:bg>
    <p:spTree>
      <p:nvGrpSpPr>
        <p:cNvPr id="29" name="Shape 29"/>
        <p:cNvGrpSpPr/>
        <p:nvPr/>
      </p:nvGrpSpPr>
      <p:grpSpPr>
        <a:xfrm>
          <a:off x="0" y="0"/>
          <a:ext cx="0" cy="0"/>
          <a:chOff x="0" y="0"/>
          <a:chExt cx="0" cy="0"/>
        </a:xfrm>
      </p:grpSpPr>
      <p:pic>
        <p:nvPicPr>
          <p:cNvPr id="30" name="Google Shape;30;g33dcbe57f58_0_2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31" name="Shape 31"/>
        <p:cNvGrpSpPr/>
        <p:nvPr/>
      </p:nvGrpSpPr>
      <p:grpSpPr>
        <a:xfrm>
          <a:off x="0" y="0"/>
          <a:ext cx="0" cy="0"/>
          <a:chOff x="0" y="0"/>
          <a:chExt cx="0" cy="0"/>
        </a:xfrm>
      </p:grpSpPr>
      <p:pic>
        <p:nvPicPr>
          <p:cNvPr id="32" name="Google Shape;32;g33dcbe57f58_0_26"/>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2">
  <p:cSld name="TITLE_AND_BODY_1_1">
    <p:bg>
      <p:bgPr>
        <a:solidFill>
          <a:srgbClr val="0543B3"/>
        </a:solidFill>
      </p:bgPr>
    </p:bg>
    <p:spTree>
      <p:nvGrpSpPr>
        <p:cNvPr id="33" name="Shape 33"/>
        <p:cNvGrpSpPr/>
        <p:nvPr/>
      </p:nvGrpSpPr>
      <p:grpSpPr>
        <a:xfrm>
          <a:off x="0" y="0"/>
          <a:ext cx="0" cy="0"/>
          <a:chOff x="0" y="0"/>
          <a:chExt cx="0" cy="0"/>
        </a:xfrm>
      </p:grpSpPr>
      <p:pic>
        <p:nvPicPr>
          <p:cNvPr id="34" name="Google Shape;34;g33dcbe57f58_0_28"/>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
        <p:nvSpPr>
          <p:cNvPr id="35" name="Google Shape;35;g33dcbe57f58_0_28"/>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900"/>
              <a:buFont typeface="Lato"/>
              <a:buNone/>
              <a:defRPr b="1" sz="2900">
                <a:solidFill>
                  <a:schemeClr val="lt1"/>
                </a:solidFill>
                <a:latin typeface="Lato"/>
                <a:ea typeface="Lato"/>
                <a:cs typeface="Lato"/>
                <a:sym typeface="Lato"/>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1">
  <p:cSld name="Section slide 1_1_1">
    <p:spTree>
      <p:nvGrpSpPr>
        <p:cNvPr id="36" name="Shape 36"/>
        <p:cNvGrpSpPr/>
        <p:nvPr/>
      </p:nvGrpSpPr>
      <p:grpSpPr>
        <a:xfrm>
          <a:off x="0" y="0"/>
          <a:ext cx="0" cy="0"/>
          <a:chOff x="0" y="0"/>
          <a:chExt cx="0" cy="0"/>
        </a:xfrm>
      </p:grpSpPr>
      <p:sp>
        <p:nvSpPr>
          <p:cNvPr id="37" name="Google Shape;37;g33dcbe57f58_0_3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2">
  <p:cSld name="TITLE_ONLY_3">
    <p:bg>
      <p:bgPr>
        <a:solidFill>
          <a:srgbClr val="262A33"/>
        </a:solidFill>
      </p:bgPr>
    </p:bg>
    <p:spTree>
      <p:nvGrpSpPr>
        <p:cNvPr id="38" name="Shape 38"/>
        <p:cNvGrpSpPr/>
        <p:nvPr/>
      </p:nvGrpSpPr>
      <p:grpSpPr>
        <a:xfrm>
          <a:off x="0" y="0"/>
          <a:ext cx="0" cy="0"/>
          <a:chOff x="0" y="0"/>
          <a:chExt cx="0" cy="0"/>
        </a:xfrm>
      </p:grpSpPr>
      <p:pic>
        <p:nvPicPr>
          <p:cNvPr id="39" name="Google Shape;39;g33dcbe57f58_0_33"/>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40" name="Google Shape;40;g33dcbe57f58_0_3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2">
  <p:cSld name="TITLE_AND_TWO_COLUMNS_1_2">
    <p:spTree>
      <p:nvGrpSpPr>
        <p:cNvPr id="9" name="Shape 9"/>
        <p:cNvGrpSpPr/>
        <p:nvPr/>
      </p:nvGrpSpPr>
      <p:grpSpPr>
        <a:xfrm>
          <a:off x="0" y="0"/>
          <a:ext cx="0" cy="0"/>
          <a:chOff x="0" y="0"/>
          <a:chExt cx="0" cy="0"/>
        </a:xfrm>
      </p:grpSpPr>
      <p:sp>
        <p:nvSpPr>
          <p:cNvPr id="10" name="Google Shape;10;g33dcbe57f58_0_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g33dcbe57f58_0_4"/>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2" name="Google Shape;12;g33dcbe57f58_0_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900"/>
              <a:buFont typeface="Lato"/>
              <a:buNone/>
              <a:defRPr b="1" sz="2900">
                <a:solidFill>
                  <a:schemeClr val="lt1"/>
                </a:solidFill>
                <a:latin typeface="Lato"/>
                <a:ea typeface="Lato"/>
                <a:cs typeface="Lato"/>
                <a:sym typeface="Lato"/>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TITLE_AND_TWO_COLUMNS_1_1">
    <p:spTree>
      <p:nvGrpSpPr>
        <p:cNvPr id="13" name="Shape 13"/>
        <p:cNvGrpSpPr/>
        <p:nvPr/>
      </p:nvGrpSpPr>
      <p:grpSpPr>
        <a:xfrm>
          <a:off x="0" y="0"/>
          <a:ext cx="0" cy="0"/>
          <a:chOff x="0" y="0"/>
          <a:chExt cx="0" cy="0"/>
        </a:xfrm>
      </p:grpSpPr>
      <p:sp>
        <p:nvSpPr>
          <p:cNvPr id="14" name="Google Shape;14;g33dcbe57f58_0_8"/>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5" name="Shape 15"/>
        <p:cNvGrpSpPr/>
        <p:nvPr/>
      </p:nvGrpSpPr>
      <p:grpSpPr>
        <a:xfrm>
          <a:off x="0" y="0"/>
          <a:ext cx="0" cy="0"/>
          <a:chOff x="0" y="0"/>
          <a:chExt cx="0" cy="0"/>
        </a:xfrm>
      </p:grpSpPr>
      <p:pic>
        <p:nvPicPr>
          <p:cNvPr id="16" name="Google Shape;16;g33dcbe57f58_0_10"/>
          <p:cNvPicPr preferRelativeResize="0"/>
          <p:nvPr/>
        </p:nvPicPr>
        <p:blipFill rotWithShape="1">
          <a:blip r:embed="rId2">
            <a:alphaModFix/>
          </a:blip>
          <a:srcRect b="-2281" l="-4222" r="-3757" t="-2440"/>
          <a:stretch/>
        </p:blipFill>
        <p:spPr>
          <a:xfrm rot="-5400000">
            <a:off x="7182681" y="3219806"/>
            <a:ext cx="2039601" cy="1978026"/>
          </a:xfrm>
          <a:prstGeom prst="rect">
            <a:avLst/>
          </a:prstGeom>
          <a:noFill/>
          <a:ln>
            <a:noFill/>
          </a:ln>
        </p:spPr>
      </p:pic>
      <p:pic>
        <p:nvPicPr>
          <p:cNvPr id="17" name="Google Shape;17;g33dcbe57f58_0_10"/>
          <p:cNvPicPr preferRelativeResize="0"/>
          <p:nvPr/>
        </p:nvPicPr>
        <p:blipFill rotWithShape="1">
          <a:blip r:embed="rId3">
            <a:alphaModFix/>
          </a:blip>
          <a:srcRect b="-5224" l="-1905" r="-1091" t="-5235"/>
          <a:stretch/>
        </p:blipFill>
        <p:spPr>
          <a:xfrm>
            <a:off x="426625" y="302950"/>
            <a:ext cx="2516427" cy="696225"/>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g33dcbe57f58_0_13"/>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0" name="Shape 20"/>
        <p:cNvGrpSpPr/>
        <p:nvPr/>
      </p:nvGrpSpPr>
      <p:grpSpPr>
        <a:xfrm>
          <a:off x="0" y="0"/>
          <a:ext cx="0" cy="0"/>
          <a:chOff x="0" y="0"/>
          <a:chExt cx="0" cy="0"/>
        </a:xfrm>
      </p:grpSpPr>
      <p:pic>
        <p:nvPicPr>
          <p:cNvPr id="21" name="Google Shape;21;g33dcbe57f58_0_15"/>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g33dcbe57f58_0_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g33dcbe57f58_0_17"/>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25" name="Shape 2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26" name="Shape 26"/>
        <p:cNvGrpSpPr/>
        <p:nvPr/>
      </p:nvGrpSpPr>
      <p:grpSpPr>
        <a:xfrm>
          <a:off x="0" y="0"/>
          <a:ext cx="0" cy="0"/>
          <a:chOff x="0" y="0"/>
          <a:chExt cx="0" cy="0"/>
        </a:xfrm>
      </p:grpSpPr>
      <p:sp>
        <p:nvSpPr>
          <p:cNvPr id="27" name="Google Shape;27;g33dcbe57f58_0_2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 name="Google Shape;28;g33dcbe57f58_0_21"/>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hyperlink" Target="https://youtu.be/HX6PYjA_gfc" TargetMode="External"/><Relationship Id="rId4" Type="http://schemas.openxmlformats.org/officeDocument/2006/relationships/hyperlink" Target="https://youtu.be/HX6PYjA_gfc" TargetMode="External"/><Relationship Id="rId5" Type="http://schemas.openxmlformats.org/officeDocument/2006/relationships/hyperlink" Target="http://www.youtube.com/watch?v=HX6PYjA_gfc" TargetMode="External"/><Relationship Id="rId6"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18.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reportfraud.police.uk/reporting-a-fraud/"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hyperlink" Target="https://www.citizensadvice.org.uk/debt-and-money/" TargetMode="External"/><Relationship Id="rId4" Type="http://schemas.openxmlformats.org/officeDocument/2006/relationships/image" Target="../media/image22.png"/><Relationship Id="rId5" Type="http://schemas.openxmlformats.org/officeDocument/2006/relationships/hyperlink" Target="https://crimestoppers-uk.org/give-information/forms/give-information-anonymously" TargetMode="External"/><Relationship Id="rId6" Type="http://schemas.openxmlformats.org/officeDocument/2006/relationships/image" Target="../media/image19.png"/><Relationship Id="rId7" Type="http://schemas.openxmlformats.org/officeDocument/2006/relationships/image" Target="../media/image21.png"/></Relationships>
</file>

<file path=ppt/slides/_rels/slide41.xml.rels><?xml version="1.0" encoding="UTF-8" standalone="yes"?><Relationships xmlns="http://schemas.openxmlformats.org/package/2006/relationships"><Relationship Id="rId11" Type="http://schemas.openxmlformats.org/officeDocument/2006/relationships/hyperlink" Target="https://www.moneyhelper.org.uk/en/blog/scams-and-fraud/money-mules-what-are-they-and-could-you-fall-victim" TargetMode="External"/><Relationship Id="rId10" Type="http://schemas.openxmlformats.org/officeDocument/2006/relationships/hyperlink" Target="https://nationalcrimeagency.gov.uk/moneymuling" TargetMode="External"/><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hyperlink" Target="https://resources.ftflic.com/" TargetMode="External"/><Relationship Id="rId4" Type="http://schemas.openxmlformats.org/officeDocument/2006/relationships/hyperlink" Target="https://www.ft.com/content/a49c366c-3bc5-4bbf-a22c-ac41e6e0c423" TargetMode="External"/><Relationship Id="rId9" Type="http://schemas.openxmlformats.org/officeDocument/2006/relationships/hyperlink" Target="https://nationalcrimeagency.gov.uk/moneymuling" TargetMode="External"/><Relationship Id="rId5" Type="http://schemas.openxmlformats.org/officeDocument/2006/relationships/hyperlink" Target="https://www.takefive-stopfraud.org.uk/" TargetMode="External"/><Relationship Id="rId6" Type="http://schemas.openxmlformats.org/officeDocument/2006/relationships/hyperlink" Target="https://www.takefive-stopfraud.org.uk/" TargetMode="External"/><Relationship Id="rId7" Type="http://schemas.openxmlformats.org/officeDocument/2006/relationships/hyperlink" Target="https://crimestoppers-uk.org/news-campaigns/campaigns/tackling-the-financial-exploitation-of-students" TargetMode="External"/><Relationship Id="rId8" Type="http://schemas.openxmlformats.org/officeDocument/2006/relationships/hyperlink" Target="https://nationalcrimeagency.gov.uk/moneymul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44" name="Shape 44"/>
        <p:cNvGrpSpPr/>
        <p:nvPr/>
      </p:nvGrpSpPr>
      <p:grpSpPr>
        <a:xfrm>
          <a:off x="0" y="0"/>
          <a:ext cx="0" cy="0"/>
          <a:chOff x="0" y="0"/>
          <a:chExt cx="0" cy="0"/>
        </a:xfrm>
      </p:grpSpPr>
      <p:sp>
        <p:nvSpPr>
          <p:cNvPr id="45" name="Google Shape;45;g25ec2351865_0_0"/>
          <p:cNvSpPr txBox="1"/>
          <p:nvPr>
            <p:ph type="ctrTitle"/>
          </p:nvPr>
        </p:nvSpPr>
        <p:spPr>
          <a:xfrm>
            <a:off x="360375" y="1253100"/>
            <a:ext cx="80121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a:t>
            </a:r>
            <a:r>
              <a:rPr b="1" lang="en-GB" sz="4800">
                <a:solidFill>
                  <a:schemeClr val="lt1"/>
                </a:solidFill>
                <a:latin typeface="Lato Black"/>
                <a:ea typeface="Lato Black"/>
                <a:cs typeface="Lato Black"/>
                <a:sym typeface="Lato Black"/>
              </a:rPr>
              <a:t>manage </a:t>
            </a:r>
            <a:endParaRPr b="1" sz="4800">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rPr b="1" lang="en-GB" sz="4800">
                <a:solidFill>
                  <a:schemeClr val="lt1"/>
                </a:solidFill>
                <a:latin typeface="Lato Black"/>
                <a:ea typeface="Lato Black"/>
                <a:cs typeface="Lato Black"/>
                <a:sym typeface="Lato Black"/>
              </a:rPr>
              <a:t>financial risk</a:t>
            </a:r>
            <a:endParaRPr b="1" i="0" sz="4800" u="none" cap="none" strike="noStrike">
              <a:solidFill>
                <a:schemeClr val="lt1"/>
              </a:solidFill>
              <a:latin typeface="Lato Black"/>
              <a:ea typeface="Lato Black"/>
              <a:cs typeface="Lato Black"/>
              <a:sym typeface="Lato Black"/>
            </a:endParaRPr>
          </a:p>
        </p:txBody>
      </p:sp>
      <p:sp>
        <p:nvSpPr>
          <p:cNvPr id="46" name="Google Shape;46;g25ec2351865_0_0"/>
          <p:cNvSpPr txBox="1"/>
          <p:nvPr/>
        </p:nvSpPr>
        <p:spPr>
          <a:xfrm>
            <a:off x="360375" y="4529800"/>
            <a:ext cx="6681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000"/>
              <a:buFont typeface="Arial"/>
              <a:buNone/>
            </a:pPr>
            <a:r>
              <a:rPr b="1" lang="en-GB" sz="1000">
                <a:solidFill>
                  <a:schemeClr val="accent2"/>
                </a:solidFill>
              </a:rPr>
              <a:t>This session is aimed at Year 9 and is also appropriate for KS4 and KS5</a:t>
            </a:r>
            <a:endParaRPr b="1" sz="1000">
              <a:solidFill>
                <a:schemeClr val="accent2"/>
              </a:solidFill>
            </a:endParaRPr>
          </a:p>
          <a:p>
            <a:pPr indent="0" lvl="0" marL="0" marR="0" rtl="0" algn="l">
              <a:lnSpc>
                <a:spcPct val="100000"/>
              </a:lnSpc>
              <a:spcBef>
                <a:spcPts val="0"/>
              </a:spcBef>
              <a:spcAft>
                <a:spcPts val="0"/>
              </a:spcAft>
              <a:buClr>
                <a:srgbClr val="000000"/>
              </a:buClr>
              <a:buSzPts val="1000"/>
              <a:buFont typeface="Arial"/>
              <a:buNone/>
            </a:pPr>
            <a:r>
              <a:t/>
            </a:r>
            <a:endParaRPr b="1" sz="100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1fb2e8a79f5_0_327"/>
          <p:cNvSpPr txBox="1"/>
          <p:nvPr>
            <p:ph idx="1" type="body"/>
          </p:nvPr>
        </p:nvSpPr>
        <p:spPr>
          <a:xfrm>
            <a:off x="251523" y="2037600"/>
            <a:ext cx="4419000" cy="33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On Monday, Yaz arrives at Adnam’s house as normal.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As they walk to school they both tell each other about all the things they did at the weekend.</a:t>
            </a:r>
            <a:endParaRPr sz="1800">
              <a:latin typeface="Lato"/>
              <a:ea typeface="Lato"/>
              <a:cs typeface="Lato"/>
              <a:sym typeface="Lato"/>
            </a:endParaRPr>
          </a:p>
        </p:txBody>
      </p:sp>
      <p:pic>
        <p:nvPicPr>
          <p:cNvPr id="122" name="Google Shape;122;g1fb2e8a79f5_0_327"/>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23" name="Google Shape;123;g1fb2e8a79f5_0_327"/>
          <p:cNvSpPr txBox="1"/>
          <p:nvPr/>
        </p:nvSpPr>
        <p:spPr>
          <a:xfrm>
            <a:off x="244297" y="1575900"/>
            <a:ext cx="4375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GB" sz="2400" u="none" cap="none" strike="noStrike">
                <a:solidFill>
                  <a:schemeClr val="dk1"/>
                </a:solidFill>
                <a:latin typeface="Lato"/>
                <a:ea typeface="Lato"/>
                <a:cs typeface="Lato"/>
                <a:sym typeface="Lato"/>
              </a:rPr>
              <a:t>Monday</a:t>
            </a:r>
            <a:endParaRPr i="0" sz="2400" u="none" cap="none" strike="noStrike">
              <a:solidFill>
                <a:srgbClr val="000000"/>
              </a:solidFill>
              <a:latin typeface="Lato"/>
              <a:ea typeface="Lato"/>
              <a:cs typeface="Lato"/>
              <a:sym typeface="Lato"/>
            </a:endParaRPr>
          </a:p>
        </p:txBody>
      </p:sp>
      <p:sp>
        <p:nvSpPr>
          <p:cNvPr id="124" name="Google Shape;124;g1fb2e8a79f5_0_327"/>
          <p:cNvSpPr/>
          <p:nvPr/>
        </p:nvSpPr>
        <p:spPr>
          <a:xfrm>
            <a:off x="57283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g1fb2e8a79f5_0_32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1fb2e8a79f5_0_487"/>
          <p:cNvSpPr txBox="1"/>
          <p:nvPr>
            <p:ph idx="1" type="body"/>
          </p:nvPr>
        </p:nvSpPr>
        <p:spPr>
          <a:xfrm>
            <a:off x="251525" y="2037600"/>
            <a:ext cx="4577100" cy="2804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their way to school Yaz and Adnam meet up with Mike. </a:t>
            </a:r>
            <a:endParaRPr sz="1600">
              <a:latin typeface="Lato"/>
              <a:ea typeface="Lato"/>
              <a:cs typeface="Lato"/>
              <a:sym typeface="Lato"/>
            </a:endParaRPr>
          </a:p>
          <a:p>
            <a:pPr indent="0" lvl="0" marL="0" rtl="0" algn="l">
              <a:spcBef>
                <a:spcPts val="0"/>
              </a:spcBef>
              <a:spcAft>
                <a:spcPts val="0"/>
              </a:spcAft>
              <a:buClr>
                <a:schemeClr val="dk1"/>
              </a:buClr>
              <a:buSzPts val="3200"/>
              <a:buNone/>
            </a:pPr>
            <a:r>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Mike has two heavy bags full of energy drinks with him. </a:t>
            </a:r>
            <a:endParaRPr sz="1600">
              <a:latin typeface="Lato"/>
              <a:ea typeface="Lato"/>
              <a:cs typeface="Lato"/>
              <a:sym typeface="Lato"/>
            </a:endParaRPr>
          </a:p>
          <a:p>
            <a:pPr indent="0" lvl="0" marL="0" rtl="0" algn="l">
              <a:spcBef>
                <a:spcPts val="0"/>
              </a:spcBef>
              <a:spcAft>
                <a:spcPts val="0"/>
              </a:spcAft>
              <a:buClr>
                <a:schemeClr val="dk1"/>
              </a:buClr>
              <a:buSzPts val="3200"/>
              <a:buNone/>
            </a:pPr>
            <a:r>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Mike asks Adnam to take one of the bags to school for him and offers to pay £2. </a:t>
            </a:r>
            <a:endParaRPr sz="1600">
              <a:latin typeface="Lato"/>
              <a:ea typeface="Lato"/>
              <a:cs typeface="Lato"/>
              <a:sym typeface="Lato"/>
            </a:endParaRPr>
          </a:p>
          <a:p>
            <a:pPr indent="0" lvl="0" marL="0" rtl="0" algn="l">
              <a:spcBef>
                <a:spcPts val="0"/>
              </a:spcBef>
              <a:spcAft>
                <a:spcPts val="0"/>
              </a:spcAft>
              <a:buClr>
                <a:schemeClr val="dk1"/>
              </a:buClr>
              <a:buSzPts val="3200"/>
              <a:buNone/>
            </a:pPr>
            <a:r>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When they arrive at school Adnam gives Mike the bag back in the playground.</a:t>
            </a:r>
            <a:endParaRPr sz="1800">
              <a:latin typeface="Lato"/>
              <a:ea typeface="Lato"/>
              <a:cs typeface="Lato"/>
              <a:sym typeface="Lato"/>
            </a:endParaRPr>
          </a:p>
        </p:txBody>
      </p:sp>
      <p:pic>
        <p:nvPicPr>
          <p:cNvPr id="131" name="Google Shape;131;g1fb2e8a79f5_0_487"/>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32" name="Google Shape;132;g1fb2e8a79f5_0_487"/>
          <p:cNvSpPr txBox="1"/>
          <p:nvPr/>
        </p:nvSpPr>
        <p:spPr>
          <a:xfrm>
            <a:off x="251522" y="15759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Tuesday</a:t>
            </a:r>
            <a:r>
              <a:rPr b="1" lang="en-GB" sz="2400">
                <a:solidFill>
                  <a:schemeClr val="dk1"/>
                </a:solidFill>
                <a:latin typeface="Lato"/>
                <a:ea typeface="Lato"/>
                <a:cs typeface="Lato"/>
                <a:sym typeface="Lato"/>
              </a:rPr>
              <a:t> </a:t>
            </a:r>
            <a:endParaRPr b="1" i="0" sz="2400" u="none" cap="none" strike="noStrike">
              <a:solidFill>
                <a:srgbClr val="000000"/>
              </a:solidFill>
              <a:latin typeface="Lato"/>
              <a:ea typeface="Lato"/>
              <a:cs typeface="Lato"/>
              <a:sym typeface="Lato"/>
            </a:endParaRPr>
          </a:p>
        </p:txBody>
      </p:sp>
      <p:sp>
        <p:nvSpPr>
          <p:cNvPr id="133" name="Google Shape;133;g1fb2e8a79f5_0_487"/>
          <p:cNvSpPr/>
          <p:nvPr/>
        </p:nvSpPr>
        <p:spPr>
          <a:xfrm>
            <a:off x="61855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g1fb2e8a79f5_0_48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1fb2e8a79f5_0_495"/>
          <p:cNvSpPr txBox="1"/>
          <p:nvPr>
            <p:ph idx="1" type="body"/>
          </p:nvPr>
        </p:nvSpPr>
        <p:spPr>
          <a:xfrm>
            <a:off x="251525" y="2037600"/>
            <a:ext cx="4783500" cy="258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Wednesday, Mike tells Yaz that he is having problems with his bank account and asks if he can pay some money into her bank and then she can take it out and give it to him.</a:t>
            </a:r>
            <a:endParaRPr sz="1600">
              <a:latin typeface="Lato"/>
              <a:ea typeface="Lato"/>
              <a:cs typeface="Lato"/>
              <a:sym typeface="Lato"/>
            </a:endParaRPr>
          </a:p>
          <a:p>
            <a:pPr indent="0" lvl="0" marL="0" rtl="0" algn="l">
              <a:spcBef>
                <a:spcPts val="0"/>
              </a:spcBef>
              <a:spcAft>
                <a:spcPts val="0"/>
              </a:spcAft>
              <a:buClr>
                <a:schemeClr val="dk1"/>
              </a:buClr>
              <a:buSzPts val="3200"/>
              <a:buNone/>
            </a:pPr>
            <a:r>
              <a:t/>
            </a:r>
            <a:endParaRPr sz="1600">
              <a:latin typeface="Lato"/>
              <a:ea typeface="Lato"/>
              <a:cs typeface="Lato"/>
              <a:sym typeface="Lato"/>
            </a:endParaRPr>
          </a:p>
          <a:p>
            <a:pPr indent="0" lvl="0" marL="0" rtl="0" algn="l">
              <a:spcBef>
                <a:spcPts val="640"/>
              </a:spcBef>
              <a:spcAft>
                <a:spcPts val="0"/>
              </a:spcAft>
              <a:buClr>
                <a:schemeClr val="dk1"/>
              </a:buClr>
              <a:buSzPts val="3200"/>
              <a:buNone/>
            </a:pPr>
            <a:r>
              <a:rPr lang="en-GB" sz="1600">
                <a:latin typeface="Lato"/>
                <a:ea typeface="Lato"/>
                <a:cs typeface="Lato"/>
                <a:sym typeface="Lato"/>
              </a:rPr>
              <a:t>Mike offers Yaz £20  if she does this for him. </a:t>
            </a:r>
            <a:endParaRPr sz="1600">
              <a:latin typeface="Lato"/>
              <a:ea typeface="Lato"/>
              <a:cs typeface="Lato"/>
              <a:sym typeface="Lato"/>
            </a:endParaRPr>
          </a:p>
          <a:p>
            <a:pPr indent="0" lvl="0" marL="0" rtl="0" algn="l">
              <a:spcBef>
                <a:spcPts val="640"/>
              </a:spcBef>
              <a:spcAft>
                <a:spcPts val="0"/>
              </a:spcAft>
              <a:buClr>
                <a:schemeClr val="dk1"/>
              </a:buClr>
              <a:buSzPts val="3200"/>
              <a:buNone/>
            </a:pPr>
            <a:r>
              <a:t/>
            </a:r>
            <a:endParaRPr sz="1600">
              <a:latin typeface="Lato"/>
              <a:ea typeface="Lato"/>
              <a:cs typeface="Lato"/>
              <a:sym typeface="Lato"/>
            </a:endParaRPr>
          </a:p>
          <a:p>
            <a:pPr indent="0" lvl="0" marL="0" rtl="0" algn="l">
              <a:spcBef>
                <a:spcPts val="640"/>
              </a:spcBef>
              <a:spcAft>
                <a:spcPts val="0"/>
              </a:spcAft>
              <a:buClr>
                <a:schemeClr val="dk1"/>
              </a:buClr>
              <a:buSzPts val="3200"/>
              <a:buNone/>
            </a:pPr>
            <a:r>
              <a:rPr lang="en-GB" sz="1600">
                <a:latin typeface="Lato"/>
                <a:ea typeface="Lato"/>
                <a:cs typeface="Lato"/>
                <a:sym typeface="Lato"/>
              </a:rPr>
              <a:t>On the way home they visit the bank and make the payments.</a:t>
            </a:r>
            <a:endParaRPr sz="1800">
              <a:latin typeface="Lato"/>
              <a:ea typeface="Lato"/>
              <a:cs typeface="Lato"/>
              <a:sym typeface="Lato"/>
            </a:endParaRPr>
          </a:p>
        </p:txBody>
      </p:sp>
      <p:pic>
        <p:nvPicPr>
          <p:cNvPr id="140" name="Google Shape;140;g1fb2e8a79f5_0_495"/>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41" name="Google Shape;141;g1fb2e8a79f5_0_495"/>
          <p:cNvSpPr/>
          <p:nvPr/>
        </p:nvSpPr>
        <p:spPr>
          <a:xfrm>
            <a:off x="65665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g1fb2e8a79f5_0_495"/>
          <p:cNvSpPr txBox="1"/>
          <p:nvPr/>
        </p:nvSpPr>
        <p:spPr>
          <a:xfrm>
            <a:off x="251522" y="15759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Wednesday</a:t>
            </a:r>
            <a:r>
              <a:rPr b="1" lang="en-GB" sz="2400">
                <a:solidFill>
                  <a:schemeClr val="dk1"/>
                </a:solidFill>
                <a:latin typeface="Lato"/>
                <a:ea typeface="Lato"/>
                <a:cs typeface="Lato"/>
                <a:sym typeface="Lato"/>
              </a:rPr>
              <a:t> </a:t>
            </a:r>
            <a:endParaRPr b="1" i="0" sz="2400" u="none" cap="none" strike="noStrike">
              <a:solidFill>
                <a:srgbClr val="000000"/>
              </a:solidFill>
              <a:latin typeface="Lato"/>
              <a:ea typeface="Lato"/>
              <a:cs typeface="Lato"/>
              <a:sym typeface="Lato"/>
            </a:endParaRPr>
          </a:p>
        </p:txBody>
      </p:sp>
      <p:sp>
        <p:nvSpPr>
          <p:cNvPr id="143" name="Google Shape;143;g1fb2e8a79f5_0_49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g1fb2e8a79f5_0_503"/>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49" name="Google Shape;149;g1fb2e8a79f5_0_503"/>
          <p:cNvSpPr/>
          <p:nvPr/>
        </p:nvSpPr>
        <p:spPr>
          <a:xfrm>
            <a:off x="7000301"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0" name="Google Shape;150;g1fb2e8a79f5_0_503"/>
          <p:cNvSpPr txBox="1"/>
          <p:nvPr>
            <p:ph idx="1" type="body"/>
          </p:nvPr>
        </p:nvSpPr>
        <p:spPr>
          <a:xfrm>
            <a:off x="251525" y="2037600"/>
            <a:ext cx="4783500" cy="1884000"/>
          </a:xfrm>
          <a:prstGeom prst="rect">
            <a:avLst/>
          </a:prstGeom>
          <a:noFill/>
          <a:ln>
            <a:noFill/>
          </a:ln>
        </p:spPr>
        <p:txBody>
          <a:bodyPr anchorCtr="0" anchor="t" bIns="45700" lIns="91425" spcFirstLastPara="1" rIns="91425" wrap="square" tIns="45700">
            <a:noAutofit/>
          </a:bodyPr>
          <a:lstStyle/>
          <a:p>
            <a:pPr indent="0" lvl="0" marL="0" rtl="0" algn="l">
              <a:spcBef>
                <a:spcPts val="640"/>
              </a:spcBef>
              <a:spcAft>
                <a:spcPts val="0"/>
              </a:spcAft>
              <a:buNone/>
            </a:pPr>
            <a:r>
              <a:rPr lang="en-GB" sz="1600">
                <a:latin typeface="Lato"/>
                <a:ea typeface="Lato"/>
                <a:cs typeface="Lato"/>
                <a:sym typeface="Lato"/>
              </a:rPr>
              <a:t>On Thursday, Mike offers Yaz and Adnam a lift home in his brother’s car. </a:t>
            </a:r>
            <a:endParaRPr sz="1600">
              <a:latin typeface="Lato"/>
              <a:ea typeface="Lato"/>
              <a:cs typeface="Lato"/>
              <a:sym typeface="Lato"/>
            </a:endParaRPr>
          </a:p>
          <a:p>
            <a:pPr indent="0" lvl="0" marL="0" rtl="0" algn="l">
              <a:spcBef>
                <a:spcPts val="640"/>
              </a:spcBef>
              <a:spcAft>
                <a:spcPts val="0"/>
              </a:spcAft>
              <a:buNone/>
            </a:pPr>
            <a:r>
              <a:t/>
            </a:r>
            <a:endParaRPr sz="1600">
              <a:latin typeface="Lato"/>
              <a:ea typeface="Lato"/>
              <a:cs typeface="Lato"/>
              <a:sym typeface="Lato"/>
            </a:endParaRPr>
          </a:p>
          <a:p>
            <a:pPr indent="0" lvl="0" marL="0" rtl="0" algn="l">
              <a:spcBef>
                <a:spcPts val="640"/>
              </a:spcBef>
              <a:spcAft>
                <a:spcPts val="0"/>
              </a:spcAft>
              <a:buNone/>
            </a:pPr>
            <a:r>
              <a:rPr lang="en-GB" sz="1600">
                <a:latin typeface="Lato"/>
                <a:ea typeface="Lato"/>
                <a:cs typeface="Lato"/>
                <a:sym typeface="Lato"/>
              </a:rPr>
              <a:t>On the way home, Mike’s brother asks Adnam if he can use his bank account to pay the money into for some things that he is selling on eBay. </a:t>
            </a:r>
            <a:endParaRPr sz="1600">
              <a:latin typeface="Lato"/>
              <a:ea typeface="Lato"/>
              <a:cs typeface="Lato"/>
              <a:sym typeface="Lato"/>
            </a:endParaRPr>
          </a:p>
          <a:p>
            <a:pPr indent="0" lvl="0" marL="0" rtl="0" algn="l">
              <a:spcBef>
                <a:spcPts val="640"/>
              </a:spcBef>
              <a:spcAft>
                <a:spcPts val="0"/>
              </a:spcAft>
              <a:buNone/>
            </a:pPr>
            <a:r>
              <a:t/>
            </a:r>
            <a:endParaRPr sz="1600">
              <a:latin typeface="Lato"/>
              <a:ea typeface="Lato"/>
              <a:cs typeface="Lato"/>
              <a:sym typeface="Lato"/>
            </a:endParaRPr>
          </a:p>
          <a:p>
            <a:pPr indent="0" lvl="0" marL="0" rtl="0" algn="l">
              <a:spcBef>
                <a:spcPts val="640"/>
              </a:spcBef>
              <a:spcAft>
                <a:spcPts val="0"/>
              </a:spcAft>
              <a:buNone/>
            </a:pPr>
            <a:r>
              <a:rPr lang="en-GB" sz="1600">
                <a:latin typeface="Lato"/>
                <a:ea typeface="Lato"/>
                <a:cs typeface="Lato"/>
                <a:sym typeface="Lato"/>
              </a:rPr>
              <a:t>Adnam agrees and passes over his bank account details.</a:t>
            </a:r>
            <a:endParaRPr sz="1600">
              <a:latin typeface="Lato"/>
              <a:ea typeface="Lato"/>
              <a:cs typeface="Lato"/>
              <a:sym typeface="Lato"/>
            </a:endParaRPr>
          </a:p>
        </p:txBody>
      </p:sp>
      <p:sp>
        <p:nvSpPr>
          <p:cNvPr id="151" name="Google Shape;151;g1fb2e8a79f5_0_503"/>
          <p:cNvSpPr txBox="1"/>
          <p:nvPr/>
        </p:nvSpPr>
        <p:spPr>
          <a:xfrm>
            <a:off x="251522" y="15759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Thursday</a:t>
            </a:r>
            <a:endParaRPr b="1" i="0" sz="2400" u="none" cap="none" strike="noStrike">
              <a:solidFill>
                <a:srgbClr val="000000"/>
              </a:solidFill>
              <a:latin typeface="Lato"/>
              <a:ea typeface="Lato"/>
              <a:cs typeface="Lato"/>
              <a:sym typeface="Lato"/>
            </a:endParaRPr>
          </a:p>
        </p:txBody>
      </p:sp>
      <p:sp>
        <p:nvSpPr>
          <p:cNvPr id="152" name="Google Shape;152;g1fb2e8a79f5_0_503"/>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g1fb2e8a79f5_0_511"/>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58" name="Google Shape;158;g1fb2e8a79f5_0_511"/>
          <p:cNvSpPr/>
          <p:nvPr/>
        </p:nvSpPr>
        <p:spPr>
          <a:xfrm>
            <a:off x="74047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g1fb2e8a79f5_0_51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sp>
        <p:nvSpPr>
          <p:cNvPr id="160" name="Google Shape;160;g1fb2e8a79f5_0_511"/>
          <p:cNvSpPr txBox="1"/>
          <p:nvPr>
            <p:ph idx="1" type="body"/>
          </p:nvPr>
        </p:nvSpPr>
        <p:spPr>
          <a:xfrm>
            <a:off x="251525" y="2037600"/>
            <a:ext cx="4783500" cy="1884000"/>
          </a:xfrm>
          <a:prstGeom prst="rect">
            <a:avLst/>
          </a:prstGeom>
          <a:noFill/>
          <a:ln>
            <a:noFill/>
          </a:ln>
        </p:spPr>
        <p:txBody>
          <a:bodyPr anchorCtr="0" anchor="t" bIns="45700" lIns="91425" spcFirstLastPara="1" rIns="91425" wrap="square" tIns="45700">
            <a:noAutofit/>
          </a:bodyPr>
          <a:lstStyle/>
          <a:p>
            <a:pPr indent="0" lvl="0" marL="0" rtl="0" algn="l">
              <a:spcBef>
                <a:spcPts val="640"/>
              </a:spcBef>
              <a:spcAft>
                <a:spcPts val="0"/>
              </a:spcAft>
              <a:buNone/>
            </a:pPr>
            <a:r>
              <a:rPr lang="en-GB" sz="1600">
                <a:latin typeface="Lato"/>
                <a:ea typeface="Lato"/>
                <a:cs typeface="Lato"/>
                <a:sym typeface="Lato"/>
              </a:rPr>
              <a:t>On Friday, Adnam shows Yaz an online advert which offers £10 for volunteers to help by taking wage payments for people without a bank account. </a:t>
            </a:r>
            <a:endParaRPr sz="1600">
              <a:latin typeface="Lato"/>
              <a:ea typeface="Lato"/>
              <a:cs typeface="Lato"/>
              <a:sym typeface="Lato"/>
            </a:endParaRPr>
          </a:p>
          <a:p>
            <a:pPr indent="0" lvl="0" marL="0" rtl="0" algn="l">
              <a:spcBef>
                <a:spcPts val="640"/>
              </a:spcBef>
              <a:spcAft>
                <a:spcPts val="0"/>
              </a:spcAft>
              <a:buNone/>
            </a:pPr>
            <a:r>
              <a:t/>
            </a:r>
            <a:endParaRPr sz="1600">
              <a:latin typeface="Lato"/>
              <a:ea typeface="Lato"/>
              <a:cs typeface="Lato"/>
              <a:sym typeface="Lato"/>
            </a:endParaRPr>
          </a:p>
          <a:p>
            <a:pPr indent="0" lvl="0" marL="0" rtl="0" algn="l">
              <a:spcBef>
                <a:spcPts val="640"/>
              </a:spcBef>
              <a:spcAft>
                <a:spcPts val="0"/>
              </a:spcAft>
              <a:buNone/>
            </a:pPr>
            <a:r>
              <a:rPr lang="en-GB" sz="1600">
                <a:latin typeface="Lato"/>
                <a:ea typeface="Lato"/>
                <a:cs typeface="Lato"/>
                <a:sym typeface="Lato"/>
              </a:rPr>
              <a:t>Yaz is interested; she signs up through the advert and provides her bank details.</a:t>
            </a:r>
            <a:endParaRPr sz="1600">
              <a:latin typeface="Lato"/>
              <a:ea typeface="Lato"/>
              <a:cs typeface="Lato"/>
              <a:sym typeface="Lato"/>
            </a:endParaRPr>
          </a:p>
        </p:txBody>
      </p:sp>
      <p:sp>
        <p:nvSpPr>
          <p:cNvPr id="161" name="Google Shape;161;g1fb2e8a79f5_0_511"/>
          <p:cNvSpPr txBox="1"/>
          <p:nvPr/>
        </p:nvSpPr>
        <p:spPr>
          <a:xfrm>
            <a:off x="251522" y="15759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Friday</a:t>
            </a:r>
            <a:endParaRPr b="1" i="0" sz="2400" u="none" cap="none" strike="noStrike">
              <a:solidFill>
                <a:srgbClr val="000000"/>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fb2e8a79f5_0_584"/>
          <p:cNvSpPr txBox="1"/>
          <p:nvPr/>
        </p:nvSpPr>
        <p:spPr>
          <a:xfrm>
            <a:off x="2581225" y="1378250"/>
            <a:ext cx="58782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What were the red flags?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Discuss with your partner where you have identified risks to financial exploitation. </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Be prepared to feed back to the class.</a:t>
            </a:r>
            <a:endParaRPr sz="1800">
              <a:latin typeface="Lato"/>
              <a:ea typeface="Lato"/>
              <a:cs typeface="Lato"/>
              <a:sym typeface="Lato"/>
            </a:endParaRPr>
          </a:p>
        </p:txBody>
      </p:sp>
      <p:pic>
        <p:nvPicPr>
          <p:cNvPr id="167" name="Google Shape;167;g1fb2e8a79f5_0_584"/>
          <p:cNvPicPr preferRelativeResize="0"/>
          <p:nvPr/>
        </p:nvPicPr>
        <p:blipFill>
          <a:blip r:embed="rId3">
            <a:alphaModFix/>
          </a:blip>
          <a:stretch>
            <a:fillRect/>
          </a:stretch>
        </p:blipFill>
        <p:spPr>
          <a:xfrm>
            <a:off x="283650" y="1266100"/>
            <a:ext cx="2143125" cy="2143125"/>
          </a:xfrm>
          <a:prstGeom prst="rect">
            <a:avLst/>
          </a:prstGeom>
          <a:noFill/>
          <a:ln>
            <a:noFill/>
          </a:ln>
        </p:spPr>
      </p:pic>
      <p:sp>
        <p:nvSpPr>
          <p:cNvPr id="168" name="Google Shape;168;g1fb2e8a79f5_0_584"/>
          <p:cNvSpPr txBox="1"/>
          <p:nvPr/>
        </p:nvSpPr>
        <p:spPr>
          <a:xfrm>
            <a:off x="622350" y="3526950"/>
            <a:ext cx="79158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600">
                <a:solidFill>
                  <a:schemeClr val="accent1"/>
                </a:solidFill>
                <a:latin typeface="Lato"/>
                <a:ea typeface="Lato"/>
                <a:cs typeface="Lato"/>
                <a:sym typeface="Lato"/>
              </a:rPr>
              <a:t>As we go through the answers again, make a note of any </a:t>
            </a:r>
            <a:r>
              <a:rPr b="1" lang="en-GB" sz="1600">
                <a:solidFill>
                  <a:schemeClr val="accent1"/>
                </a:solidFill>
                <a:latin typeface="Lato"/>
                <a:ea typeface="Lato"/>
                <a:cs typeface="Lato"/>
                <a:sym typeface="Lato"/>
              </a:rPr>
              <a:t>warning</a:t>
            </a:r>
            <a:r>
              <a:rPr b="1" lang="en-GB" sz="1600">
                <a:solidFill>
                  <a:schemeClr val="accent1"/>
                </a:solidFill>
                <a:latin typeface="Lato"/>
                <a:ea typeface="Lato"/>
                <a:cs typeface="Lato"/>
                <a:sym typeface="Lato"/>
              </a:rPr>
              <a:t> signs you missed. These will be highlighted in orange and </a:t>
            </a:r>
            <a:r>
              <a:rPr b="1" lang="en-GB" sz="1600">
                <a:solidFill>
                  <a:schemeClr val="accent1"/>
                </a:solidFill>
                <a:latin typeface="Lato"/>
                <a:ea typeface="Lato"/>
                <a:cs typeface="Lato"/>
                <a:sym typeface="Lato"/>
              </a:rPr>
              <a:t>explained in a blue box like this.</a:t>
            </a:r>
            <a:endParaRPr b="1" sz="1600">
              <a:solidFill>
                <a:schemeClr val="accent1"/>
              </a:solidFill>
              <a:latin typeface="Lato"/>
              <a:ea typeface="Lato"/>
              <a:cs typeface="Lato"/>
              <a:sym typeface="Lato"/>
            </a:endParaRPr>
          </a:p>
        </p:txBody>
      </p:sp>
      <p:sp>
        <p:nvSpPr>
          <p:cNvPr id="169" name="Google Shape;169;g1fb2e8a79f5_0_58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1fb2e8a79f5_0_521"/>
          <p:cNvSpPr txBox="1"/>
          <p:nvPr>
            <p:ph idx="1" type="body"/>
          </p:nvPr>
        </p:nvSpPr>
        <p:spPr>
          <a:xfrm>
            <a:off x="438725" y="2004025"/>
            <a:ext cx="5443800" cy="181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Yaz and Adnam are best friends.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They always meet at Adnam's house and then walk to school together.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After school they always meet in the playground and walk home together.</a:t>
            </a:r>
            <a:endParaRPr sz="1800">
              <a:latin typeface="Lato"/>
              <a:ea typeface="Lato"/>
              <a:cs typeface="Lato"/>
              <a:sym typeface="Lato"/>
            </a:endParaRPr>
          </a:p>
        </p:txBody>
      </p:sp>
      <p:pic>
        <p:nvPicPr>
          <p:cNvPr id="175" name="Google Shape;175;g1fb2e8a79f5_0_521"/>
          <p:cNvPicPr preferRelativeResize="0"/>
          <p:nvPr/>
        </p:nvPicPr>
        <p:blipFill rotWithShape="1">
          <a:blip r:embed="rId3">
            <a:alphaModFix/>
          </a:blip>
          <a:srcRect b="11816" l="0" r="0" t="0"/>
          <a:stretch/>
        </p:blipFill>
        <p:spPr>
          <a:xfrm>
            <a:off x="6079575" y="1610726"/>
            <a:ext cx="2802325" cy="2665650"/>
          </a:xfrm>
          <a:prstGeom prst="rect">
            <a:avLst/>
          </a:prstGeom>
          <a:noFill/>
          <a:ln>
            <a:noFill/>
          </a:ln>
        </p:spPr>
      </p:pic>
      <p:sp>
        <p:nvSpPr>
          <p:cNvPr id="176" name="Google Shape;176;g1fb2e8a79f5_0_52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fb2e8a79f5_0_527"/>
          <p:cNvSpPr txBox="1"/>
          <p:nvPr>
            <p:ph idx="1" type="body"/>
          </p:nvPr>
        </p:nvSpPr>
        <p:spPr>
          <a:xfrm>
            <a:off x="251525" y="2037600"/>
            <a:ext cx="4419000" cy="1879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On Monday, Yaz arrives at Adnam’s house as normal.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As they walk to school they both tell each other about all the things they did at the weekend.</a:t>
            </a:r>
            <a:endParaRPr sz="1800">
              <a:latin typeface="Lato"/>
              <a:ea typeface="Lato"/>
              <a:cs typeface="Lato"/>
              <a:sym typeface="Lato"/>
            </a:endParaRPr>
          </a:p>
        </p:txBody>
      </p:sp>
      <p:pic>
        <p:nvPicPr>
          <p:cNvPr id="182" name="Google Shape;182;g1fb2e8a79f5_0_527"/>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83" name="Google Shape;183;g1fb2e8a79f5_0_527"/>
          <p:cNvSpPr txBox="1"/>
          <p:nvPr/>
        </p:nvSpPr>
        <p:spPr>
          <a:xfrm>
            <a:off x="251520" y="1575902"/>
            <a:ext cx="9252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GB" sz="2400" u="none" cap="none" strike="noStrike">
                <a:solidFill>
                  <a:schemeClr val="dk1"/>
                </a:solidFill>
                <a:latin typeface="Lato"/>
                <a:ea typeface="Lato"/>
                <a:cs typeface="Lato"/>
                <a:sym typeface="Lato"/>
              </a:rPr>
              <a:t>Monday</a:t>
            </a:r>
            <a:endParaRPr i="0" sz="2400" u="none" cap="none" strike="noStrike">
              <a:solidFill>
                <a:srgbClr val="000000"/>
              </a:solidFill>
              <a:latin typeface="Lato"/>
              <a:ea typeface="Lato"/>
              <a:cs typeface="Lato"/>
              <a:sym typeface="Lato"/>
            </a:endParaRPr>
          </a:p>
        </p:txBody>
      </p:sp>
      <p:sp>
        <p:nvSpPr>
          <p:cNvPr id="184" name="Google Shape;184;g1fb2e8a79f5_0_527"/>
          <p:cNvSpPr/>
          <p:nvPr/>
        </p:nvSpPr>
        <p:spPr>
          <a:xfrm>
            <a:off x="57283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5" name="Google Shape;185;g1fb2e8a79f5_0_52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fb2e8a79f5_0_535"/>
          <p:cNvSpPr txBox="1"/>
          <p:nvPr>
            <p:ph idx="1" type="body"/>
          </p:nvPr>
        </p:nvSpPr>
        <p:spPr>
          <a:xfrm>
            <a:off x="203350" y="2037600"/>
            <a:ext cx="4783500" cy="2801400"/>
          </a:xfrm>
          <a:prstGeom prst="rect">
            <a:avLst/>
          </a:prstGeom>
          <a:solidFill>
            <a:schemeClr val="lt1"/>
          </a:solid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On their way to school Yaz and Adnam meet up with Mike.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Mike has two heavy bags full of energy drinks with him.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Mike asks Adnam to take one of the bags to school for him and offers to pay £2.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When they arrive at school Adnam gives Mike the bag back in the playground.</a:t>
            </a:r>
            <a:endParaRPr sz="1800">
              <a:solidFill>
                <a:schemeClr val="dk1"/>
              </a:solidFill>
              <a:latin typeface="Lato"/>
              <a:ea typeface="Lato"/>
              <a:cs typeface="Lato"/>
              <a:sym typeface="Lato"/>
            </a:endParaRPr>
          </a:p>
        </p:txBody>
      </p:sp>
      <p:pic>
        <p:nvPicPr>
          <p:cNvPr id="191" name="Google Shape;191;g1fb2e8a79f5_0_535"/>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192" name="Google Shape;192;g1fb2e8a79f5_0_535"/>
          <p:cNvSpPr txBox="1"/>
          <p:nvPr/>
        </p:nvSpPr>
        <p:spPr>
          <a:xfrm>
            <a:off x="251522" y="15759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Tuesday </a:t>
            </a:r>
            <a:endParaRPr b="1" i="0" sz="2400" u="none" cap="none" strike="noStrike">
              <a:solidFill>
                <a:srgbClr val="000000"/>
              </a:solidFill>
              <a:latin typeface="Lato"/>
              <a:ea typeface="Lato"/>
              <a:cs typeface="Lato"/>
              <a:sym typeface="Lato"/>
            </a:endParaRPr>
          </a:p>
        </p:txBody>
      </p:sp>
      <p:sp>
        <p:nvSpPr>
          <p:cNvPr id="193" name="Google Shape;193;g1fb2e8a79f5_0_535"/>
          <p:cNvSpPr/>
          <p:nvPr/>
        </p:nvSpPr>
        <p:spPr>
          <a:xfrm>
            <a:off x="61855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g1fb2e8a79f5_0_53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g30b68516be2_0_1"/>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200" name="Google Shape;200;g30b68516be2_0_1"/>
          <p:cNvSpPr txBox="1"/>
          <p:nvPr/>
        </p:nvSpPr>
        <p:spPr>
          <a:xfrm>
            <a:off x="251522" y="15759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Tuesday </a:t>
            </a:r>
            <a:endParaRPr b="1" i="0" sz="2400" u="none" cap="none" strike="noStrike">
              <a:solidFill>
                <a:srgbClr val="000000"/>
              </a:solidFill>
              <a:latin typeface="Lato"/>
              <a:ea typeface="Lato"/>
              <a:cs typeface="Lato"/>
              <a:sym typeface="Lato"/>
            </a:endParaRPr>
          </a:p>
        </p:txBody>
      </p:sp>
      <p:sp>
        <p:nvSpPr>
          <p:cNvPr id="201" name="Google Shape;201;g30b68516be2_0_1"/>
          <p:cNvSpPr/>
          <p:nvPr/>
        </p:nvSpPr>
        <p:spPr>
          <a:xfrm>
            <a:off x="61855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2" name="Google Shape;202;g30b68516be2_0_1"/>
          <p:cNvSpPr txBox="1"/>
          <p:nvPr/>
        </p:nvSpPr>
        <p:spPr>
          <a:xfrm>
            <a:off x="256500" y="4221350"/>
            <a:ext cx="75240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600">
                <a:solidFill>
                  <a:schemeClr val="accent1"/>
                </a:solidFill>
                <a:latin typeface="Lato"/>
                <a:ea typeface="Lato"/>
                <a:cs typeface="Lato"/>
                <a:sym typeface="Lato"/>
              </a:rPr>
              <a:t>This could be the beginning of a grooming process: checking if a young person is open to exchanging a request for money.</a:t>
            </a:r>
            <a:endParaRPr b="1" sz="1600">
              <a:solidFill>
                <a:schemeClr val="accent1"/>
              </a:solidFill>
              <a:latin typeface="Lato"/>
              <a:ea typeface="Lato"/>
              <a:cs typeface="Lato"/>
              <a:sym typeface="Lato"/>
            </a:endParaRPr>
          </a:p>
        </p:txBody>
      </p:sp>
      <p:sp>
        <p:nvSpPr>
          <p:cNvPr id="203" name="Google Shape;203;g30b68516be2_0_1"/>
          <p:cNvSpPr txBox="1"/>
          <p:nvPr>
            <p:ph idx="1" type="body"/>
          </p:nvPr>
        </p:nvSpPr>
        <p:spPr>
          <a:xfrm>
            <a:off x="203350" y="2037600"/>
            <a:ext cx="4783500" cy="2053800"/>
          </a:xfrm>
          <a:prstGeom prst="rect">
            <a:avLst/>
          </a:prstGeom>
          <a:solidFill>
            <a:schemeClr val="lt1"/>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their way to school Yaz and Adnam meet up with Mike.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Mike has two heavy bags full of energy drinks with him. </a:t>
            </a:r>
            <a:endParaRPr sz="1600">
              <a:latin typeface="Lato"/>
              <a:ea typeface="Lato"/>
              <a:cs typeface="Lato"/>
              <a:sym typeface="Lato"/>
            </a:endParaRPr>
          </a:p>
          <a:p>
            <a:pPr indent="0" lvl="0" marL="0" rtl="0" algn="l">
              <a:spcBef>
                <a:spcPts val="0"/>
              </a:spcBef>
              <a:spcAft>
                <a:spcPts val="0"/>
              </a:spcAft>
              <a:buClr>
                <a:schemeClr val="dk1"/>
              </a:buClr>
              <a:buSzPts val="3200"/>
              <a:buNone/>
            </a:pPr>
            <a:r>
              <a:rPr b="1" lang="en-GB" sz="1600">
                <a:solidFill>
                  <a:schemeClr val="accent2"/>
                </a:solidFill>
                <a:latin typeface="Lato"/>
                <a:ea typeface="Lato"/>
                <a:cs typeface="Lato"/>
                <a:sym typeface="Lato"/>
              </a:rPr>
              <a:t>Mike asks Adnam to take one of the bags to school for him and offers to pay £2. </a:t>
            </a:r>
            <a:endParaRPr b="1" sz="1600">
              <a:solidFill>
                <a:schemeClr val="accent2"/>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When they arrive at school Adnam gives Mike the bag back in the playground.</a:t>
            </a:r>
            <a:endParaRPr sz="16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204" name="Google Shape;204;g30b68516be2_0_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141cf22378f_1_3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Unit outline</a:t>
            </a:r>
            <a:endParaRPr b="1" i="0" sz="2900" u="none" cap="none" strike="noStrike">
              <a:latin typeface="Lato"/>
              <a:ea typeface="Lato"/>
              <a:cs typeface="Lato"/>
              <a:sym typeface="Lato"/>
            </a:endParaRPr>
          </a:p>
        </p:txBody>
      </p:sp>
      <p:graphicFrame>
        <p:nvGraphicFramePr>
          <p:cNvPr id="52" name="Google Shape;52;g141cf22378f_1_39"/>
          <p:cNvGraphicFramePr/>
          <p:nvPr/>
        </p:nvGraphicFramePr>
        <p:xfrm>
          <a:off x="526375" y="1721850"/>
          <a:ext cx="3000000" cy="3000000"/>
        </p:xfrm>
        <a:graphic>
          <a:graphicData uri="http://schemas.openxmlformats.org/drawingml/2006/table">
            <a:tbl>
              <a:tblPr>
                <a:noFill/>
                <a:tableStyleId>{1D83E6CB-DAF6-4F10-A846-F738DB1033ED}</a:tableStyleId>
              </a:tblPr>
              <a:tblGrid>
                <a:gridCol w="1344825"/>
                <a:gridCol w="1395650"/>
                <a:gridCol w="1294000"/>
                <a:gridCol w="1344825"/>
                <a:gridCol w="1344825"/>
                <a:gridCol w="1344825"/>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193800">
                <a:tc>
                  <a:txBody>
                    <a:bodyPr/>
                    <a:lstStyle/>
                    <a:p>
                      <a:pPr indent="0" lvl="0" marL="0" rtl="0" algn="ctr">
                        <a:spcBef>
                          <a:spcPts val="0"/>
                        </a:spcBef>
                        <a:spcAft>
                          <a:spcPts val="0"/>
                        </a:spcAft>
                        <a:buNone/>
                      </a:pPr>
                      <a:r>
                        <a:rPr b="1" lang="en-GB">
                          <a:solidFill>
                            <a:schemeClr val="dk1"/>
                          </a:solidFill>
                          <a:latin typeface="Lato"/>
                          <a:ea typeface="Lato"/>
                          <a:cs typeface="Lato"/>
                          <a:sym typeface="Lato"/>
                        </a:rPr>
                        <a:t>Mobile phone products</a:t>
                      </a:r>
                      <a:endParaRPr b="1">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latin typeface="Lato"/>
                          <a:ea typeface="Lato"/>
                          <a:cs typeface="Lato"/>
                          <a:sym typeface="Lato"/>
                        </a:rPr>
                        <a:t>Cryptocurrency</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chemeClr val="accent2"/>
                          </a:solidFill>
                          <a:latin typeface="Lato"/>
                          <a:ea typeface="Lato"/>
                          <a:cs typeface="Lato"/>
                          <a:sym typeface="Lato"/>
                        </a:rPr>
                        <a:t>Financial exploitation </a:t>
                      </a:r>
                      <a:endParaRPr b="1">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latin typeface="Lato"/>
                          <a:ea typeface="Lato"/>
                          <a:cs typeface="Lato"/>
                          <a:sym typeface="Lato"/>
                        </a:rPr>
                        <a:t>Online gaming</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latin typeface="Lato"/>
                          <a:ea typeface="Lato"/>
                          <a:cs typeface="Lato"/>
                          <a:sym typeface="Lato"/>
                        </a:rPr>
                        <a:t>Online safety</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latin typeface="Lato"/>
                          <a:ea typeface="Lato"/>
                          <a:cs typeface="Lato"/>
                          <a:sym typeface="Lato"/>
                        </a:rPr>
                        <a:t>Pocket money debate</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g1fb2e8a79f5_0_543"/>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210" name="Google Shape;210;g1fb2e8a79f5_0_543"/>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Wednesday</a:t>
            </a:r>
            <a:endParaRPr b="1" i="0" sz="2400" u="none" cap="none" strike="noStrike">
              <a:solidFill>
                <a:srgbClr val="000000"/>
              </a:solidFill>
              <a:latin typeface="Lato"/>
              <a:ea typeface="Lato"/>
              <a:cs typeface="Lato"/>
              <a:sym typeface="Lato"/>
            </a:endParaRPr>
          </a:p>
        </p:txBody>
      </p:sp>
      <p:sp>
        <p:nvSpPr>
          <p:cNvPr id="211" name="Google Shape;211;g1fb2e8a79f5_0_543"/>
          <p:cNvSpPr/>
          <p:nvPr/>
        </p:nvSpPr>
        <p:spPr>
          <a:xfrm>
            <a:off x="65665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2" name="Google Shape;212;g1fb2e8a79f5_0_543"/>
          <p:cNvSpPr txBox="1"/>
          <p:nvPr>
            <p:ph idx="1" type="body"/>
          </p:nvPr>
        </p:nvSpPr>
        <p:spPr>
          <a:xfrm>
            <a:off x="212050" y="1885200"/>
            <a:ext cx="4783500" cy="2555100"/>
          </a:xfrm>
          <a:prstGeom prst="rect">
            <a:avLst/>
          </a:prstGeom>
          <a:solidFill>
            <a:schemeClr val="lt1"/>
          </a:solid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On Wednesday, Mike tells Yaz that he is having problems with his bank account and asks if he can pay some money into her bank and then she can take it out and give it to him.</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t/>
            </a:r>
            <a:endParaRPr sz="1600">
              <a:solidFill>
                <a:schemeClr val="dk1"/>
              </a:solidFill>
              <a:latin typeface="Lato"/>
              <a:ea typeface="Lato"/>
              <a:cs typeface="Lato"/>
              <a:sym typeface="Lato"/>
            </a:endParaRPr>
          </a:p>
          <a:p>
            <a:pPr indent="0" lvl="0" marL="0" rtl="0" algn="l">
              <a:spcBef>
                <a:spcPts val="640"/>
              </a:spcBef>
              <a:spcAft>
                <a:spcPts val="0"/>
              </a:spcAft>
              <a:buClr>
                <a:schemeClr val="dk1"/>
              </a:buClr>
              <a:buSzPts val="3200"/>
              <a:buNone/>
            </a:pPr>
            <a:r>
              <a:rPr lang="en-GB" sz="1600">
                <a:solidFill>
                  <a:schemeClr val="dk1"/>
                </a:solidFill>
                <a:latin typeface="Lato"/>
                <a:ea typeface="Lato"/>
                <a:cs typeface="Lato"/>
                <a:sym typeface="Lato"/>
              </a:rPr>
              <a:t>Mike offers Yaz £20  if she does this for him. </a:t>
            </a:r>
            <a:endParaRPr sz="1600">
              <a:solidFill>
                <a:schemeClr val="dk1"/>
              </a:solidFill>
              <a:latin typeface="Lato"/>
              <a:ea typeface="Lato"/>
              <a:cs typeface="Lato"/>
              <a:sym typeface="Lato"/>
            </a:endParaRPr>
          </a:p>
          <a:p>
            <a:pPr indent="0" lvl="0" marL="0" rtl="0" algn="l">
              <a:spcBef>
                <a:spcPts val="640"/>
              </a:spcBef>
              <a:spcAft>
                <a:spcPts val="0"/>
              </a:spcAft>
              <a:buClr>
                <a:schemeClr val="dk1"/>
              </a:buClr>
              <a:buSzPts val="3200"/>
              <a:buNone/>
            </a:pPr>
            <a:r>
              <a:t/>
            </a:r>
            <a:endParaRPr sz="1600">
              <a:solidFill>
                <a:schemeClr val="dk1"/>
              </a:solidFill>
              <a:latin typeface="Lato"/>
              <a:ea typeface="Lato"/>
              <a:cs typeface="Lato"/>
              <a:sym typeface="Lato"/>
            </a:endParaRPr>
          </a:p>
          <a:p>
            <a:pPr indent="0" lvl="0" marL="0" rtl="0" algn="l">
              <a:spcBef>
                <a:spcPts val="640"/>
              </a:spcBef>
              <a:spcAft>
                <a:spcPts val="0"/>
              </a:spcAft>
              <a:buClr>
                <a:schemeClr val="dk1"/>
              </a:buClr>
              <a:buSzPts val="3200"/>
              <a:buNone/>
            </a:pPr>
            <a:r>
              <a:rPr lang="en-GB" sz="1600">
                <a:solidFill>
                  <a:schemeClr val="dk1"/>
                </a:solidFill>
                <a:latin typeface="Lato"/>
                <a:ea typeface="Lato"/>
                <a:cs typeface="Lato"/>
                <a:sym typeface="Lato"/>
              </a:rPr>
              <a:t>On the way home they visit the bank and make the payments.</a:t>
            </a:r>
            <a:endParaRPr sz="1800">
              <a:solidFill>
                <a:schemeClr val="dk1"/>
              </a:solidFill>
              <a:latin typeface="Lato"/>
              <a:ea typeface="Lato"/>
              <a:cs typeface="Lato"/>
              <a:sym typeface="Lato"/>
            </a:endParaRPr>
          </a:p>
        </p:txBody>
      </p:sp>
      <p:sp>
        <p:nvSpPr>
          <p:cNvPr id="213" name="Google Shape;213;g1fb2e8a79f5_0_543"/>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g30b68516be2_0_24"/>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219" name="Google Shape;219;g30b68516be2_0_24"/>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Wednesday</a:t>
            </a:r>
            <a:endParaRPr b="1" i="0" sz="2400" u="none" cap="none" strike="noStrike">
              <a:solidFill>
                <a:srgbClr val="000000"/>
              </a:solidFill>
              <a:latin typeface="Lato"/>
              <a:ea typeface="Lato"/>
              <a:cs typeface="Lato"/>
              <a:sym typeface="Lato"/>
            </a:endParaRPr>
          </a:p>
        </p:txBody>
      </p:sp>
      <p:sp>
        <p:nvSpPr>
          <p:cNvPr id="220" name="Google Shape;220;g30b68516be2_0_24"/>
          <p:cNvSpPr/>
          <p:nvPr/>
        </p:nvSpPr>
        <p:spPr>
          <a:xfrm>
            <a:off x="65665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g30b68516be2_0_24"/>
          <p:cNvSpPr txBox="1"/>
          <p:nvPr/>
        </p:nvSpPr>
        <p:spPr>
          <a:xfrm>
            <a:off x="175325" y="4203650"/>
            <a:ext cx="73758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600">
                <a:solidFill>
                  <a:schemeClr val="accent1"/>
                </a:solidFill>
                <a:latin typeface="Lato"/>
                <a:ea typeface="Lato"/>
                <a:cs typeface="Lato"/>
                <a:sym typeface="Lato"/>
              </a:rPr>
              <a:t>Again, this could be part of the grooming process. However, it has escalated from the previous request as the young person is now using their bank account.</a:t>
            </a:r>
            <a:endParaRPr b="1" sz="1600">
              <a:solidFill>
                <a:schemeClr val="accent1"/>
              </a:solidFill>
              <a:latin typeface="Lato"/>
              <a:ea typeface="Lato"/>
              <a:cs typeface="Lato"/>
              <a:sym typeface="Lato"/>
            </a:endParaRPr>
          </a:p>
        </p:txBody>
      </p:sp>
      <p:sp>
        <p:nvSpPr>
          <p:cNvPr id="222" name="Google Shape;222;g30b68516be2_0_24"/>
          <p:cNvSpPr txBox="1"/>
          <p:nvPr>
            <p:ph idx="1" type="body"/>
          </p:nvPr>
        </p:nvSpPr>
        <p:spPr>
          <a:xfrm>
            <a:off x="212050" y="1885200"/>
            <a:ext cx="4783500" cy="2053800"/>
          </a:xfrm>
          <a:prstGeom prst="rect">
            <a:avLst/>
          </a:prstGeom>
          <a:solidFill>
            <a:schemeClr val="lt1"/>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Wednesday, Mike tells Yaz that he is having problems with his bank account and asks if he can </a:t>
            </a:r>
            <a:r>
              <a:rPr b="1" lang="en-GB" sz="1600">
                <a:solidFill>
                  <a:schemeClr val="accent2"/>
                </a:solidFill>
                <a:latin typeface="Lato"/>
                <a:ea typeface="Lato"/>
                <a:cs typeface="Lato"/>
                <a:sym typeface="Lato"/>
              </a:rPr>
              <a:t>pay some money into her bank and then she can take it out and give it to him.</a:t>
            </a:r>
            <a:endParaRPr b="1" sz="1600">
              <a:solidFill>
                <a:schemeClr val="accent2"/>
              </a:solidFill>
              <a:latin typeface="Lato"/>
              <a:ea typeface="Lato"/>
              <a:cs typeface="Lato"/>
              <a:sym typeface="Lato"/>
            </a:endParaRPr>
          </a:p>
          <a:p>
            <a:pPr indent="0" lvl="0" marL="0" rtl="0" algn="l">
              <a:spcBef>
                <a:spcPts val="640"/>
              </a:spcBef>
              <a:spcAft>
                <a:spcPts val="0"/>
              </a:spcAft>
              <a:buClr>
                <a:schemeClr val="dk1"/>
              </a:buClr>
              <a:buSzPts val="3200"/>
              <a:buNone/>
            </a:pPr>
            <a:r>
              <a:rPr b="1" lang="en-GB" sz="1600">
                <a:solidFill>
                  <a:schemeClr val="accent2"/>
                </a:solidFill>
                <a:latin typeface="Lato"/>
                <a:ea typeface="Lato"/>
                <a:cs typeface="Lato"/>
                <a:sym typeface="Lato"/>
              </a:rPr>
              <a:t>Mike offers Yaz £20  if she does this for him. </a:t>
            </a:r>
            <a:endParaRPr b="1" sz="1600">
              <a:solidFill>
                <a:schemeClr val="accent2"/>
              </a:solidFill>
              <a:latin typeface="Lato"/>
              <a:ea typeface="Lato"/>
              <a:cs typeface="Lato"/>
              <a:sym typeface="Lato"/>
            </a:endParaRPr>
          </a:p>
          <a:p>
            <a:pPr indent="0" lvl="0" marL="0" rtl="0" algn="l">
              <a:spcBef>
                <a:spcPts val="640"/>
              </a:spcBef>
              <a:spcAft>
                <a:spcPts val="0"/>
              </a:spcAft>
              <a:buClr>
                <a:schemeClr val="dk1"/>
              </a:buClr>
              <a:buSzPts val="3200"/>
              <a:buNone/>
            </a:pPr>
            <a:r>
              <a:rPr lang="en-GB" sz="1600">
                <a:latin typeface="Lato"/>
                <a:ea typeface="Lato"/>
                <a:cs typeface="Lato"/>
                <a:sym typeface="Lato"/>
              </a:rPr>
              <a:t>On the way home they visit the bank and make the payments.</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223" name="Google Shape;223;g30b68516be2_0_2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g1fb2e8a79f5_0_551"/>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229" name="Google Shape;229;g1fb2e8a79f5_0_551"/>
          <p:cNvSpPr txBox="1"/>
          <p:nvPr>
            <p:ph idx="1" type="body"/>
          </p:nvPr>
        </p:nvSpPr>
        <p:spPr>
          <a:xfrm>
            <a:off x="175325" y="1885200"/>
            <a:ext cx="4783500" cy="2308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On Thursday, Mike offers Yaz and Adnam a lift home in his brother’s car.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On the way home, Mike’s brother asks Adnam if he can use his bank account to pay the money into from some things that he is selling on eBay.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Adnam agrees and passes over his bank account details.</a:t>
            </a:r>
            <a:endParaRPr sz="1800">
              <a:solidFill>
                <a:schemeClr val="dk1"/>
              </a:solidFill>
              <a:latin typeface="Lato"/>
              <a:ea typeface="Lato"/>
              <a:cs typeface="Lato"/>
              <a:sym typeface="Lato"/>
            </a:endParaRPr>
          </a:p>
        </p:txBody>
      </p:sp>
      <p:sp>
        <p:nvSpPr>
          <p:cNvPr id="230" name="Google Shape;230;g1fb2e8a79f5_0_551"/>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Thursday</a:t>
            </a:r>
            <a:endParaRPr b="1" i="0" sz="2400" u="none" cap="none" strike="noStrike">
              <a:solidFill>
                <a:srgbClr val="000000"/>
              </a:solidFill>
              <a:latin typeface="Lato"/>
              <a:ea typeface="Lato"/>
              <a:cs typeface="Lato"/>
              <a:sym typeface="Lato"/>
            </a:endParaRPr>
          </a:p>
        </p:txBody>
      </p:sp>
      <p:sp>
        <p:nvSpPr>
          <p:cNvPr id="231" name="Google Shape;231;g1fb2e8a79f5_0_551"/>
          <p:cNvSpPr/>
          <p:nvPr/>
        </p:nvSpPr>
        <p:spPr>
          <a:xfrm>
            <a:off x="70237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2" name="Google Shape;232;g1fb2e8a79f5_0_55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g30b68516be2_0_36"/>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238" name="Google Shape;238;g30b68516be2_0_36"/>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Thursday</a:t>
            </a:r>
            <a:endParaRPr b="1" i="0" sz="2400" u="none" cap="none" strike="noStrike">
              <a:solidFill>
                <a:srgbClr val="000000"/>
              </a:solidFill>
              <a:latin typeface="Lato"/>
              <a:ea typeface="Lato"/>
              <a:cs typeface="Lato"/>
              <a:sym typeface="Lato"/>
            </a:endParaRPr>
          </a:p>
        </p:txBody>
      </p:sp>
      <p:sp>
        <p:nvSpPr>
          <p:cNvPr id="239" name="Google Shape;239;g30b68516be2_0_36"/>
          <p:cNvSpPr/>
          <p:nvPr/>
        </p:nvSpPr>
        <p:spPr>
          <a:xfrm>
            <a:off x="70237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 name="Google Shape;240;g30b68516be2_0_36"/>
          <p:cNvSpPr txBox="1"/>
          <p:nvPr/>
        </p:nvSpPr>
        <p:spPr>
          <a:xfrm>
            <a:off x="175325" y="4203650"/>
            <a:ext cx="73758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600">
                <a:solidFill>
                  <a:schemeClr val="accent1"/>
                </a:solidFill>
                <a:latin typeface="Lato"/>
                <a:ea typeface="Lato"/>
                <a:cs typeface="Lato"/>
                <a:sym typeface="Lato"/>
              </a:rPr>
              <a:t>The young person has now shared their bank details with someone they are unfamiliar with. They cannot be certain where this transaction is coming from.</a:t>
            </a:r>
            <a:endParaRPr b="1" sz="1600">
              <a:solidFill>
                <a:schemeClr val="accent1"/>
              </a:solidFill>
              <a:latin typeface="Lato"/>
              <a:ea typeface="Lato"/>
              <a:cs typeface="Lato"/>
              <a:sym typeface="Lato"/>
            </a:endParaRPr>
          </a:p>
        </p:txBody>
      </p:sp>
      <p:sp>
        <p:nvSpPr>
          <p:cNvPr id="241" name="Google Shape;241;g30b68516be2_0_36"/>
          <p:cNvSpPr txBox="1"/>
          <p:nvPr>
            <p:ph idx="1" type="body"/>
          </p:nvPr>
        </p:nvSpPr>
        <p:spPr>
          <a:xfrm>
            <a:off x="171375" y="1885200"/>
            <a:ext cx="4783500" cy="1997700"/>
          </a:xfrm>
          <a:prstGeom prst="rect">
            <a:avLst/>
          </a:prstGeom>
          <a:solidFill>
            <a:schemeClr val="lt1"/>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Thursday, Mike offers Yaz and Adnam a lift home in his brother’s car. </a:t>
            </a:r>
            <a:endParaRPr sz="1600">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On the way home, Mike’s brother </a:t>
            </a:r>
            <a:r>
              <a:rPr b="1" lang="en-GB" sz="1600">
                <a:solidFill>
                  <a:schemeClr val="accent2"/>
                </a:solidFill>
                <a:latin typeface="Lato"/>
                <a:ea typeface="Lato"/>
                <a:cs typeface="Lato"/>
                <a:sym typeface="Lato"/>
              </a:rPr>
              <a:t>asks Adnam if he can use his bank account to pay the money into </a:t>
            </a:r>
            <a:r>
              <a:rPr lang="en-GB" sz="1600">
                <a:latin typeface="Lato"/>
                <a:ea typeface="Lato"/>
                <a:cs typeface="Lato"/>
                <a:sym typeface="Lato"/>
              </a:rPr>
              <a:t>from some things that he is selling on Ebay. </a:t>
            </a:r>
            <a:endParaRPr sz="1600">
              <a:latin typeface="Lato"/>
              <a:ea typeface="Lato"/>
              <a:cs typeface="Lato"/>
              <a:sym typeface="Lato"/>
            </a:endParaRPr>
          </a:p>
          <a:p>
            <a:pPr indent="0" lvl="0" marL="0" rtl="0" algn="l">
              <a:spcBef>
                <a:spcPts val="0"/>
              </a:spcBef>
              <a:spcAft>
                <a:spcPts val="0"/>
              </a:spcAft>
              <a:buClr>
                <a:schemeClr val="dk1"/>
              </a:buClr>
              <a:buSzPts val="3200"/>
              <a:buNone/>
            </a:pPr>
            <a:r>
              <a:rPr b="1" lang="en-GB" sz="1600">
                <a:solidFill>
                  <a:schemeClr val="accent2"/>
                </a:solidFill>
                <a:latin typeface="Lato"/>
                <a:ea typeface="Lato"/>
                <a:cs typeface="Lato"/>
                <a:sym typeface="Lato"/>
              </a:rPr>
              <a:t>Adnam agrees and passes over his bank account details.</a:t>
            </a:r>
            <a:endParaRPr b="1" sz="1800">
              <a:solidFill>
                <a:schemeClr val="accent2"/>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242" name="Google Shape;242;g30b68516be2_0_3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g1fb2e8a79f5_0_559"/>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248" name="Google Shape;248;g1fb2e8a79f5_0_559"/>
          <p:cNvSpPr txBox="1"/>
          <p:nvPr>
            <p:ph idx="1" type="body"/>
          </p:nvPr>
        </p:nvSpPr>
        <p:spPr>
          <a:xfrm>
            <a:off x="175325" y="1885200"/>
            <a:ext cx="47835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On Friday, Adnam shows Yaz an online advert which offers £10 for volunteers to help by taking wage payments for people without a bank account. </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dk1"/>
                </a:solidFill>
                <a:latin typeface="Lato"/>
                <a:ea typeface="Lato"/>
                <a:cs typeface="Lato"/>
                <a:sym typeface="Lato"/>
              </a:rPr>
              <a:t>Yaz is interested; she signs up through the advert and provides her bank details.</a:t>
            </a:r>
            <a:endParaRPr sz="1800">
              <a:solidFill>
                <a:schemeClr val="dk1"/>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solidFill>
                <a:schemeClr val="dk1"/>
              </a:solidFill>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solidFill>
                <a:schemeClr val="dk1"/>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solidFill>
                <a:schemeClr val="dk1"/>
              </a:solidFill>
              <a:latin typeface="Lato"/>
              <a:ea typeface="Lato"/>
              <a:cs typeface="Lato"/>
              <a:sym typeface="Lato"/>
            </a:endParaRPr>
          </a:p>
        </p:txBody>
      </p:sp>
      <p:sp>
        <p:nvSpPr>
          <p:cNvPr id="249" name="Google Shape;249;g1fb2e8a79f5_0_559"/>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Friday</a:t>
            </a:r>
            <a:endParaRPr b="1" i="0" sz="2400" u="none" cap="none" strike="noStrike">
              <a:solidFill>
                <a:srgbClr val="000000"/>
              </a:solidFill>
              <a:latin typeface="Lato"/>
              <a:ea typeface="Lato"/>
              <a:cs typeface="Lato"/>
              <a:sym typeface="Lato"/>
            </a:endParaRPr>
          </a:p>
        </p:txBody>
      </p:sp>
      <p:sp>
        <p:nvSpPr>
          <p:cNvPr id="250" name="Google Shape;250;g1fb2e8a79f5_0_559"/>
          <p:cNvSpPr/>
          <p:nvPr/>
        </p:nvSpPr>
        <p:spPr>
          <a:xfrm>
            <a:off x="74047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1" name="Google Shape;251;g1fb2e8a79f5_0_55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g30b68516be2_0_48"/>
          <p:cNvPicPr preferRelativeResize="0"/>
          <p:nvPr/>
        </p:nvPicPr>
        <p:blipFill rotWithShape="1">
          <a:blip r:embed="rId3">
            <a:alphaModFix/>
          </a:blip>
          <a:srcRect b="1538" l="0" r="0" t="5230"/>
          <a:stretch/>
        </p:blipFill>
        <p:spPr>
          <a:xfrm>
            <a:off x="5372475" y="1772525"/>
            <a:ext cx="2899225" cy="2053825"/>
          </a:xfrm>
          <a:prstGeom prst="rect">
            <a:avLst/>
          </a:prstGeom>
          <a:noFill/>
          <a:ln>
            <a:noFill/>
          </a:ln>
        </p:spPr>
      </p:pic>
      <p:sp>
        <p:nvSpPr>
          <p:cNvPr id="257" name="Google Shape;257;g30b68516be2_0_48"/>
          <p:cNvSpPr txBox="1"/>
          <p:nvPr/>
        </p:nvSpPr>
        <p:spPr>
          <a:xfrm>
            <a:off x="175322" y="1423500"/>
            <a:ext cx="3423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lang="en-GB" sz="2400">
                <a:solidFill>
                  <a:schemeClr val="dk1"/>
                </a:solidFill>
                <a:latin typeface="Lato"/>
                <a:ea typeface="Lato"/>
                <a:cs typeface="Lato"/>
                <a:sym typeface="Lato"/>
              </a:rPr>
              <a:t>Friday</a:t>
            </a:r>
            <a:endParaRPr b="1" i="0" sz="2400" u="none" cap="none" strike="noStrike">
              <a:solidFill>
                <a:srgbClr val="000000"/>
              </a:solidFill>
              <a:latin typeface="Lato"/>
              <a:ea typeface="Lato"/>
              <a:cs typeface="Lato"/>
              <a:sym typeface="Lato"/>
            </a:endParaRPr>
          </a:p>
        </p:txBody>
      </p:sp>
      <p:sp>
        <p:nvSpPr>
          <p:cNvPr id="258" name="Google Shape;258;g30b68516be2_0_48"/>
          <p:cNvSpPr/>
          <p:nvPr/>
        </p:nvSpPr>
        <p:spPr>
          <a:xfrm>
            <a:off x="7404723" y="1848725"/>
            <a:ext cx="486600" cy="4860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9" name="Google Shape;259;g30b68516be2_0_48"/>
          <p:cNvSpPr txBox="1"/>
          <p:nvPr/>
        </p:nvSpPr>
        <p:spPr>
          <a:xfrm>
            <a:off x="152700" y="4005850"/>
            <a:ext cx="7472100" cy="9465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500">
                <a:solidFill>
                  <a:schemeClr val="accent1"/>
                </a:solidFill>
                <a:latin typeface="Lato"/>
                <a:ea typeface="Lato"/>
                <a:cs typeface="Lato"/>
                <a:sym typeface="Lato"/>
              </a:rPr>
              <a:t>This can be considered as a ‘get-rich-quick’ scam. </a:t>
            </a:r>
            <a:endParaRPr b="1" sz="1500">
              <a:solidFill>
                <a:schemeClr val="accent1"/>
              </a:solidFill>
              <a:latin typeface="Lato"/>
              <a:ea typeface="Lato"/>
              <a:cs typeface="Lato"/>
              <a:sym typeface="Lato"/>
            </a:endParaRPr>
          </a:p>
          <a:p>
            <a:pPr indent="0" lvl="0" marL="0" rtl="0" algn="l">
              <a:lnSpc>
                <a:spcPct val="115000"/>
              </a:lnSpc>
              <a:spcBef>
                <a:spcPts val="0"/>
              </a:spcBef>
              <a:spcAft>
                <a:spcPts val="0"/>
              </a:spcAft>
              <a:buNone/>
            </a:pPr>
            <a:r>
              <a:rPr b="1" lang="en-GB" sz="1500">
                <a:solidFill>
                  <a:schemeClr val="accent1"/>
                </a:solidFill>
                <a:highlight>
                  <a:srgbClr val="FFFFFF"/>
                </a:highlight>
                <a:latin typeface="Lato"/>
                <a:ea typeface="Lato"/>
                <a:cs typeface="Lato"/>
                <a:sym typeface="Lato"/>
              </a:rPr>
              <a:t>They create the impression that users can obtain a rate of return with little skill, effort, or time, and with minimal risk.</a:t>
            </a:r>
            <a:endParaRPr b="1" sz="1500">
              <a:solidFill>
                <a:schemeClr val="accent1"/>
              </a:solidFill>
              <a:latin typeface="Lato"/>
              <a:ea typeface="Lato"/>
              <a:cs typeface="Lato"/>
              <a:sym typeface="Lato"/>
            </a:endParaRPr>
          </a:p>
        </p:txBody>
      </p:sp>
      <p:sp>
        <p:nvSpPr>
          <p:cNvPr id="260" name="Google Shape;260;g30b68516be2_0_48"/>
          <p:cNvSpPr txBox="1"/>
          <p:nvPr>
            <p:ph idx="1" type="body"/>
          </p:nvPr>
        </p:nvSpPr>
        <p:spPr>
          <a:xfrm>
            <a:off x="175325" y="1885200"/>
            <a:ext cx="4783500" cy="1535700"/>
          </a:xfrm>
          <a:prstGeom prst="rect">
            <a:avLst/>
          </a:prstGeom>
          <a:solidFill>
            <a:schemeClr val="lt1"/>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GB" sz="1600">
                <a:latin typeface="Lato"/>
                <a:ea typeface="Lato"/>
                <a:cs typeface="Lato"/>
                <a:sym typeface="Lato"/>
              </a:rPr>
              <a:t>On Friday, Adnam shows </a:t>
            </a:r>
            <a:r>
              <a:rPr b="1" lang="en-GB" sz="1600">
                <a:solidFill>
                  <a:schemeClr val="accent2"/>
                </a:solidFill>
                <a:latin typeface="Lato"/>
                <a:ea typeface="Lato"/>
                <a:cs typeface="Lato"/>
                <a:sym typeface="Lato"/>
              </a:rPr>
              <a:t>Yaz an online advert which offers £10 for volunteers to help by taking wage payments for people without a bank account. </a:t>
            </a:r>
            <a:endParaRPr b="1" sz="1600">
              <a:solidFill>
                <a:schemeClr val="accent2"/>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latin typeface="Lato"/>
                <a:ea typeface="Lato"/>
                <a:cs typeface="Lato"/>
                <a:sym typeface="Lato"/>
              </a:rPr>
              <a:t>Yaz is interested; she signs up through the advert and provides her bank details.</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261" name="Google Shape;261;g30b68516be2_0_48"/>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341edf18d21_0_31"/>
          <p:cNvSpPr txBox="1"/>
          <p:nvPr/>
        </p:nvSpPr>
        <p:spPr>
          <a:xfrm>
            <a:off x="208275" y="1076725"/>
            <a:ext cx="6416700" cy="30990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000"/>
              </a:spcBef>
              <a:spcAft>
                <a:spcPts val="0"/>
              </a:spcAft>
              <a:buSzPts val="2000"/>
              <a:buFont typeface="Lato"/>
              <a:buChar char="●"/>
            </a:pPr>
            <a:r>
              <a:rPr lang="en-GB" sz="2000">
                <a:latin typeface="Lato"/>
                <a:ea typeface="Lato"/>
                <a:cs typeface="Lato"/>
                <a:sym typeface="Lato"/>
              </a:rPr>
              <a:t>A money mule is a person who transfers illegal money on behalf of others, usually through their bank account, and receives money for doing so. </a:t>
            </a:r>
            <a:endParaRPr sz="2000">
              <a:latin typeface="Lato"/>
              <a:ea typeface="Lato"/>
              <a:cs typeface="Lato"/>
              <a:sym typeface="Lato"/>
            </a:endParaRPr>
          </a:p>
          <a:p>
            <a:pPr indent="-355600" lvl="0" marL="457200" rtl="0" algn="l">
              <a:lnSpc>
                <a:spcPct val="115000"/>
              </a:lnSpc>
              <a:spcBef>
                <a:spcPts val="1000"/>
              </a:spcBef>
              <a:spcAft>
                <a:spcPts val="1000"/>
              </a:spcAft>
              <a:buSzPts val="2000"/>
              <a:buFont typeface="Lato"/>
              <a:buChar char="●"/>
            </a:pPr>
            <a:r>
              <a:rPr lang="en-GB" sz="2000">
                <a:latin typeface="Lato"/>
                <a:ea typeface="Lato"/>
                <a:cs typeface="Lato"/>
                <a:sym typeface="Lato"/>
              </a:rPr>
              <a:t>Criminals contact people and offer them cash/commission to receive money into their bank account and transfer it to another account. The person who is moving money between criminals is called a ‘money mule.’ </a:t>
            </a:r>
            <a:endParaRPr sz="2000">
              <a:latin typeface="Lato"/>
              <a:ea typeface="Lato"/>
              <a:cs typeface="Lato"/>
              <a:sym typeface="Lato"/>
            </a:endParaRPr>
          </a:p>
        </p:txBody>
      </p:sp>
      <p:sp>
        <p:nvSpPr>
          <p:cNvPr id="267" name="Google Shape;267;g341edf18d21_0_3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 </a:t>
            </a:r>
            <a:r>
              <a:rPr lang="en-GB"/>
              <a:t>m</a:t>
            </a:r>
            <a:r>
              <a:rPr b="1" lang="en-GB" sz="2900">
                <a:latin typeface="Lato"/>
                <a:ea typeface="Lato"/>
                <a:cs typeface="Lato"/>
                <a:sym typeface="Lato"/>
              </a:rPr>
              <a:t>oney </a:t>
            </a:r>
            <a:r>
              <a:rPr lang="en-GB"/>
              <a:t>m</a:t>
            </a:r>
            <a:r>
              <a:rPr b="1" lang="en-GB" sz="2900">
                <a:latin typeface="Lato"/>
                <a:ea typeface="Lato"/>
                <a:cs typeface="Lato"/>
                <a:sym typeface="Lato"/>
              </a:rPr>
              <a:t>ules</a:t>
            </a:r>
            <a:endParaRPr b="1" i="0" sz="2900" u="none" cap="none" strike="noStrike">
              <a:latin typeface="Lato"/>
              <a:ea typeface="Lato"/>
              <a:cs typeface="Lato"/>
              <a:sym typeface="Lato"/>
            </a:endParaRPr>
          </a:p>
        </p:txBody>
      </p:sp>
      <p:pic>
        <p:nvPicPr>
          <p:cNvPr id="268" name="Google Shape;268;g341edf18d21_0_31"/>
          <p:cNvPicPr preferRelativeResize="0"/>
          <p:nvPr/>
        </p:nvPicPr>
        <p:blipFill>
          <a:blip r:embed="rId3">
            <a:alphaModFix/>
          </a:blip>
          <a:stretch>
            <a:fillRect/>
          </a:stretch>
        </p:blipFill>
        <p:spPr>
          <a:xfrm>
            <a:off x="6847650" y="1535400"/>
            <a:ext cx="1745325" cy="1956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141cf22378f_1_10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a:t>
            </a:r>
            <a:r>
              <a:rPr b="1" lang="en-GB" sz="2900">
                <a:latin typeface="Lato"/>
                <a:ea typeface="Lato"/>
                <a:cs typeface="Lato"/>
                <a:sym typeface="Lato"/>
              </a:rPr>
              <a:t>ung people and fraud: </a:t>
            </a:r>
            <a:r>
              <a:rPr lang="en-GB"/>
              <a:t>m</a:t>
            </a:r>
            <a:r>
              <a:rPr b="1" lang="en-GB" sz="2900">
                <a:latin typeface="Lato"/>
                <a:ea typeface="Lato"/>
                <a:cs typeface="Lato"/>
                <a:sym typeface="Lato"/>
              </a:rPr>
              <a:t>oney </a:t>
            </a:r>
            <a:r>
              <a:rPr lang="en-GB"/>
              <a:t>m</a:t>
            </a:r>
            <a:r>
              <a:rPr b="1" lang="en-GB" sz="2900">
                <a:latin typeface="Lato"/>
                <a:ea typeface="Lato"/>
                <a:cs typeface="Lato"/>
                <a:sym typeface="Lato"/>
              </a:rPr>
              <a:t>ules</a:t>
            </a:r>
            <a:endParaRPr b="1" i="0" sz="2900" u="none" cap="none" strike="noStrike">
              <a:latin typeface="Lato"/>
              <a:ea typeface="Lato"/>
              <a:cs typeface="Lato"/>
              <a:sym typeface="Lato"/>
            </a:endParaRPr>
          </a:p>
        </p:txBody>
      </p:sp>
      <p:sp>
        <p:nvSpPr>
          <p:cNvPr id="274" name="Google Shape;274;g141cf22378f_1_102"/>
          <p:cNvSpPr txBox="1"/>
          <p:nvPr/>
        </p:nvSpPr>
        <p:spPr>
          <a:xfrm>
            <a:off x="1036625" y="2048400"/>
            <a:ext cx="7469100" cy="13545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900">
                <a:latin typeface="Lato"/>
                <a:ea typeface="Lato"/>
                <a:cs typeface="Lato"/>
                <a:sym typeface="Lato"/>
              </a:rPr>
              <a:t>Based on the previous activity; </a:t>
            </a:r>
            <a:endParaRPr sz="1900">
              <a:latin typeface="Lato"/>
              <a:ea typeface="Lato"/>
              <a:cs typeface="Lato"/>
              <a:sym typeface="Lato"/>
            </a:endParaRPr>
          </a:p>
          <a:p>
            <a:pPr indent="-349250" lvl="0" marL="457200" rtl="0" algn="l">
              <a:spcBef>
                <a:spcPts val="0"/>
              </a:spcBef>
              <a:spcAft>
                <a:spcPts val="0"/>
              </a:spcAft>
              <a:buSzPts val="1900"/>
              <a:buFont typeface="Lato"/>
              <a:buAutoNum type="arabicPeriod"/>
            </a:pPr>
            <a:r>
              <a:rPr lang="en-GB" sz="1900">
                <a:latin typeface="Lato"/>
                <a:ea typeface="Lato"/>
                <a:cs typeface="Lato"/>
                <a:sym typeface="Lato"/>
              </a:rPr>
              <a:t>Who was the money mule?</a:t>
            </a:r>
            <a:endParaRPr sz="1900">
              <a:latin typeface="Lato"/>
              <a:ea typeface="Lato"/>
              <a:cs typeface="Lato"/>
              <a:sym typeface="Lato"/>
            </a:endParaRPr>
          </a:p>
          <a:p>
            <a:pPr indent="-349250" lvl="0" marL="457200" rtl="0" algn="l">
              <a:spcBef>
                <a:spcPts val="0"/>
              </a:spcBef>
              <a:spcAft>
                <a:spcPts val="0"/>
              </a:spcAft>
              <a:buSzPts val="1900"/>
              <a:buFont typeface="Lato"/>
              <a:buAutoNum type="arabicPeriod"/>
            </a:pPr>
            <a:r>
              <a:rPr lang="en-GB" sz="1900">
                <a:latin typeface="Lato"/>
                <a:ea typeface="Lato"/>
                <a:cs typeface="Lato"/>
                <a:sym typeface="Lato"/>
              </a:rPr>
              <a:t>Did you consider Mike to be a criminal?</a:t>
            </a:r>
            <a:endParaRPr sz="1900">
              <a:latin typeface="Lato"/>
              <a:ea typeface="Lato"/>
              <a:cs typeface="Lato"/>
              <a:sym typeface="Lato"/>
            </a:endParaRPr>
          </a:p>
          <a:p>
            <a:pPr indent="-349250" lvl="0" marL="457200" rtl="0" algn="l">
              <a:spcBef>
                <a:spcPts val="0"/>
              </a:spcBef>
              <a:spcAft>
                <a:spcPts val="0"/>
              </a:spcAft>
              <a:buSzPts val="1900"/>
              <a:buFont typeface="Lato"/>
              <a:buAutoNum type="arabicPeriod"/>
            </a:pPr>
            <a:r>
              <a:rPr lang="en-GB" sz="1900">
                <a:latin typeface="Lato"/>
                <a:ea typeface="Lato"/>
                <a:cs typeface="Lato"/>
                <a:sym typeface="Lato"/>
              </a:rPr>
              <a:t>When do people typically need to share their bank details?</a:t>
            </a:r>
            <a:endParaRPr sz="1900">
              <a:latin typeface="Lato"/>
              <a:ea typeface="Lato"/>
              <a:cs typeface="Lato"/>
              <a:sym typeface="Lato"/>
            </a:endParaRPr>
          </a:p>
        </p:txBody>
      </p:sp>
      <p:pic>
        <p:nvPicPr>
          <p:cNvPr id="275" name="Google Shape;275;g141cf22378f_1_102"/>
          <p:cNvPicPr preferRelativeResize="0"/>
          <p:nvPr/>
        </p:nvPicPr>
        <p:blipFill>
          <a:blip r:embed="rId3">
            <a:alphaModFix/>
          </a:blip>
          <a:stretch>
            <a:fillRect/>
          </a:stretch>
        </p:blipFill>
        <p:spPr>
          <a:xfrm>
            <a:off x="93825" y="2300525"/>
            <a:ext cx="850250" cy="850250"/>
          </a:xfrm>
          <a:prstGeom prst="rect">
            <a:avLst/>
          </a:prstGeom>
          <a:noFill/>
          <a:ln>
            <a:noFill/>
          </a:ln>
        </p:spPr>
      </p:pic>
      <p:sp>
        <p:nvSpPr>
          <p:cNvPr id="276" name="Google Shape;276;g141cf22378f_1_102"/>
          <p:cNvSpPr txBox="1"/>
          <p:nvPr/>
        </p:nvSpPr>
        <p:spPr>
          <a:xfrm>
            <a:off x="1036625" y="1391175"/>
            <a:ext cx="55029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latin typeface="Lato"/>
                <a:ea typeface="Lato"/>
                <a:cs typeface="Lato"/>
                <a:sym typeface="Lato"/>
              </a:rPr>
              <a:t>Write down your answers to the three questions:</a:t>
            </a:r>
            <a:endParaRPr sz="1900">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0b21e690a0_0_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Money </a:t>
            </a:r>
            <a:r>
              <a:rPr lang="en-GB"/>
              <a:t>m</a:t>
            </a:r>
            <a:r>
              <a:rPr b="1" lang="en-GB" sz="2900">
                <a:latin typeface="Lato"/>
                <a:ea typeface="Lato"/>
                <a:cs typeface="Lato"/>
                <a:sym typeface="Lato"/>
              </a:rPr>
              <a:t>ules: </a:t>
            </a:r>
            <a:r>
              <a:rPr lang="en-GB"/>
              <a:t>w</a:t>
            </a:r>
            <a:r>
              <a:rPr b="1" lang="en-GB" sz="2900">
                <a:latin typeface="Lato"/>
                <a:ea typeface="Lato"/>
                <a:cs typeface="Lato"/>
                <a:sym typeface="Lato"/>
              </a:rPr>
              <a:t>hat’s the point?</a:t>
            </a:r>
            <a:endParaRPr b="1" i="0" sz="2900" u="none" cap="none" strike="noStrike">
              <a:latin typeface="Lato"/>
              <a:ea typeface="Lato"/>
              <a:cs typeface="Lato"/>
              <a:sym typeface="Lato"/>
            </a:endParaRPr>
          </a:p>
        </p:txBody>
      </p:sp>
      <p:sp>
        <p:nvSpPr>
          <p:cNvPr id="282" name="Google Shape;282;g30b21e690a0_0_6"/>
          <p:cNvSpPr/>
          <p:nvPr/>
        </p:nvSpPr>
        <p:spPr>
          <a:xfrm>
            <a:off x="622700" y="1222225"/>
            <a:ext cx="7503900" cy="1131000"/>
          </a:xfrm>
          <a:prstGeom prst="flowChartAlternateProcess">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83" name="Google Shape;283;g30b21e690a0_0_6"/>
          <p:cNvGrpSpPr/>
          <p:nvPr/>
        </p:nvGrpSpPr>
        <p:grpSpPr>
          <a:xfrm>
            <a:off x="622675" y="1398350"/>
            <a:ext cx="5367050" cy="850250"/>
            <a:chOff x="294500" y="1141175"/>
            <a:chExt cx="5367050" cy="850250"/>
          </a:xfrm>
        </p:grpSpPr>
        <p:sp>
          <p:nvSpPr>
            <p:cNvPr id="284" name="Google Shape;284;g30b21e690a0_0_6"/>
            <p:cNvSpPr txBox="1"/>
            <p:nvPr/>
          </p:nvSpPr>
          <p:spPr>
            <a:xfrm>
              <a:off x="1144750" y="1303425"/>
              <a:ext cx="45168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100">
                  <a:solidFill>
                    <a:schemeClr val="accent1"/>
                  </a:solidFill>
                  <a:latin typeface="Lato"/>
                  <a:ea typeface="Lato"/>
                  <a:cs typeface="Lato"/>
                  <a:sym typeface="Lato"/>
                </a:rPr>
                <a:t>Why do criminals use money mules? </a:t>
              </a:r>
              <a:endParaRPr b="1" sz="2100">
                <a:solidFill>
                  <a:schemeClr val="accent1"/>
                </a:solidFill>
                <a:latin typeface="Lato"/>
                <a:ea typeface="Lato"/>
                <a:cs typeface="Lato"/>
                <a:sym typeface="Lato"/>
              </a:endParaRPr>
            </a:p>
          </p:txBody>
        </p:sp>
        <p:pic>
          <p:nvPicPr>
            <p:cNvPr id="285" name="Google Shape;285;g30b21e690a0_0_6"/>
            <p:cNvPicPr preferRelativeResize="0"/>
            <p:nvPr/>
          </p:nvPicPr>
          <p:blipFill>
            <a:blip r:embed="rId3">
              <a:alphaModFix/>
            </a:blip>
            <a:stretch>
              <a:fillRect/>
            </a:stretch>
          </p:blipFill>
          <p:spPr>
            <a:xfrm>
              <a:off x="294500" y="1141175"/>
              <a:ext cx="850250" cy="850250"/>
            </a:xfrm>
            <a:prstGeom prst="rect">
              <a:avLst/>
            </a:prstGeom>
            <a:noFill/>
            <a:ln>
              <a:noFill/>
            </a:ln>
          </p:spPr>
        </p:pic>
      </p:grpSp>
      <p:sp>
        <p:nvSpPr>
          <p:cNvPr id="286" name="Google Shape;286;g30b21e690a0_0_6"/>
          <p:cNvSpPr txBox="1"/>
          <p:nvPr/>
        </p:nvSpPr>
        <p:spPr>
          <a:xfrm>
            <a:off x="1472384" y="2463700"/>
            <a:ext cx="7090800" cy="16740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000"/>
              </a:spcBef>
              <a:spcAft>
                <a:spcPts val="0"/>
              </a:spcAft>
              <a:buClr>
                <a:schemeClr val="accent1"/>
              </a:buClr>
              <a:buSzPts val="1800"/>
              <a:buFont typeface="Lato"/>
              <a:buChar char="●"/>
            </a:pPr>
            <a:r>
              <a:rPr b="1" lang="en-GB" sz="1800">
                <a:solidFill>
                  <a:schemeClr val="accent1"/>
                </a:solidFill>
                <a:latin typeface="Lato"/>
                <a:ea typeface="Lato"/>
                <a:cs typeface="Lato"/>
                <a:sym typeface="Lato"/>
              </a:rPr>
              <a:t>So their money is harder to trace</a:t>
            </a:r>
            <a:endParaRPr b="1" sz="1800">
              <a:solidFill>
                <a:schemeClr val="accent1"/>
              </a:solidFill>
              <a:latin typeface="Lato"/>
              <a:ea typeface="Lato"/>
              <a:cs typeface="Lato"/>
              <a:sym typeface="Lato"/>
            </a:endParaRPr>
          </a:p>
          <a:p>
            <a:pPr indent="-342900" lvl="0" marL="457200" rtl="0" algn="l">
              <a:lnSpc>
                <a:spcPct val="115000"/>
              </a:lnSpc>
              <a:spcBef>
                <a:spcPts val="1000"/>
              </a:spcBef>
              <a:spcAft>
                <a:spcPts val="0"/>
              </a:spcAft>
              <a:buClr>
                <a:schemeClr val="accent1"/>
              </a:buClr>
              <a:buSzPts val="1800"/>
              <a:buFont typeface="Lato"/>
              <a:buChar char="●"/>
            </a:pPr>
            <a:r>
              <a:rPr b="1" lang="en-GB" sz="1800">
                <a:solidFill>
                  <a:schemeClr val="accent1"/>
                </a:solidFill>
                <a:latin typeface="Lato"/>
                <a:ea typeface="Lato"/>
                <a:cs typeface="Lato"/>
                <a:sym typeface="Lato"/>
              </a:rPr>
              <a:t>They might transfer money between </a:t>
            </a:r>
            <a:r>
              <a:rPr b="1" lang="en-GB" sz="1800" u="sng">
                <a:solidFill>
                  <a:schemeClr val="accent1"/>
                </a:solidFill>
                <a:latin typeface="Lato"/>
                <a:ea typeface="Lato"/>
                <a:cs typeface="Lato"/>
                <a:sym typeface="Lato"/>
              </a:rPr>
              <a:t>lots of</a:t>
            </a:r>
            <a:r>
              <a:rPr b="1" lang="en-GB" sz="1800">
                <a:solidFill>
                  <a:schemeClr val="accent1"/>
                </a:solidFill>
                <a:latin typeface="Lato"/>
                <a:ea typeface="Lato"/>
                <a:cs typeface="Lato"/>
                <a:sym typeface="Lato"/>
              </a:rPr>
              <a:t> people, </a:t>
            </a:r>
            <a:r>
              <a:rPr b="1" lang="en-GB" sz="1800">
                <a:solidFill>
                  <a:schemeClr val="accent1"/>
                </a:solidFill>
                <a:latin typeface="Lato"/>
                <a:ea typeface="Lato"/>
                <a:cs typeface="Lato"/>
                <a:sym typeface="Lato"/>
              </a:rPr>
              <a:t>making</a:t>
            </a:r>
            <a:r>
              <a:rPr b="1" lang="en-GB" sz="1800">
                <a:solidFill>
                  <a:schemeClr val="accent1"/>
                </a:solidFill>
                <a:latin typeface="Lato"/>
                <a:ea typeface="Lato"/>
                <a:cs typeface="Lato"/>
                <a:sym typeface="Lato"/>
              </a:rPr>
              <a:t> it </a:t>
            </a:r>
            <a:r>
              <a:rPr b="1" lang="en-GB" sz="1800" u="sng">
                <a:solidFill>
                  <a:schemeClr val="accent1"/>
                </a:solidFill>
                <a:latin typeface="Lato"/>
                <a:ea typeface="Lato"/>
                <a:cs typeface="Lato"/>
                <a:sym typeface="Lato"/>
              </a:rPr>
              <a:t>even harder</a:t>
            </a:r>
            <a:r>
              <a:rPr b="1" lang="en-GB" sz="1800">
                <a:solidFill>
                  <a:schemeClr val="accent1"/>
                </a:solidFill>
                <a:latin typeface="Lato"/>
                <a:ea typeface="Lato"/>
                <a:cs typeface="Lato"/>
                <a:sym typeface="Lato"/>
              </a:rPr>
              <a:t> for the police to track where it ends up</a:t>
            </a:r>
            <a:endParaRPr b="1" sz="1800">
              <a:solidFill>
                <a:schemeClr val="accent1"/>
              </a:solidFill>
              <a:latin typeface="Lato"/>
              <a:ea typeface="Lato"/>
              <a:cs typeface="Lato"/>
              <a:sym typeface="Lato"/>
            </a:endParaRPr>
          </a:p>
          <a:p>
            <a:pPr indent="-342900" lvl="0" marL="457200" rtl="0" algn="l">
              <a:lnSpc>
                <a:spcPct val="115000"/>
              </a:lnSpc>
              <a:spcBef>
                <a:spcPts val="1000"/>
              </a:spcBef>
              <a:spcAft>
                <a:spcPts val="0"/>
              </a:spcAft>
              <a:buClr>
                <a:schemeClr val="accent1"/>
              </a:buClr>
              <a:buSzPts val="1800"/>
              <a:buFont typeface="Lato"/>
              <a:buChar char="●"/>
            </a:pPr>
            <a:r>
              <a:rPr b="1" lang="en-GB" sz="1800">
                <a:solidFill>
                  <a:schemeClr val="accent1"/>
                </a:solidFill>
                <a:latin typeface="Lato"/>
                <a:ea typeface="Lato"/>
                <a:cs typeface="Lato"/>
                <a:sym typeface="Lato"/>
              </a:rPr>
              <a:t>Their money may be from illegal sources</a:t>
            </a:r>
            <a:endParaRPr b="1" sz="1800">
              <a:solidFill>
                <a:schemeClr val="accent1"/>
              </a:solidFill>
              <a:latin typeface="Lato"/>
              <a:ea typeface="Lato"/>
              <a:cs typeface="Lato"/>
              <a:sym typeface="Lato"/>
            </a:endParaRPr>
          </a:p>
        </p:txBody>
      </p:sp>
      <p:pic>
        <p:nvPicPr>
          <p:cNvPr id="287" name="Google Shape;287;g30b21e690a0_0_6"/>
          <p:cNvPicPr preferRelativeResize="0"/>
          <p:nvPr/>
        </p:nvPicPr>
        <p:blipFill>
          <a:blip r:embed="rId4">
            <a:alphaModFix/>
          </a:blip>
          <a:stretch>
            <a:fillRect/>
          </a:stretch>
        </p:blipFill>
        <p:spPr>
          <a:xfrm>
            <a:off x="99475" y="2888200"/>
            <a:ext cx="1130950" cy="1130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04c165f9b2_0_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204c165f9b2_0_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94" name="Google Shape;294;g204c165f9b2_0_0"/>
          <p:cNvSpPr txBox="1"/>
          <p:nvPr/>
        </p:nvSpPr>
        <p:spPr>
          <a:xfrm>
            <a:off x="443102" y="1279525"/>
            <a:ext cx="8257800" cy="2832300"/>
          </a:xfrm>
          <a:prstGeom prst="rect">
            <a:avLst/>
          </a:prstGeom>
          <a:noFill/>
          <a:ln>
            <a:noFill/>
          </a:ln>
        </p:spPr>
        <p:txBody>
          <a:bodyPr anchorCtr="0" anchor="t" bIns="91425" lIns="91425" spcFirstLastPara="1" rIns="91425" wrap="square" tIns="91425">
            <a:spAutoFit/>
          </a:bodyPr>
          <a:lstStyle/>
          <a:p>
            <a:pPr indent="-368300" lvl="0" marL="269999"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Identify situations where young people are vulnerable to exploitation </a:t>
            </a:r>
            <a:endParaRPr b="1" sz="2200">
              <a:solidFill>
                <a:srgbClr val="00FF00"/>
              </a:solidFill>
              <a:latin typeface="Lato"/>
              <a:ea typeface="Lato"/>
              <a:cs typeface="Lato"/>
              <a:sym typeface="Lato"/>
            </a:endParaRPr>
          </a:p>
          <a:p>
            <a:pPr indent="0" lvl="0" marL="269999" rtl="0" algn="l">
              <a:spcBef>
                <a:spcPts val="0"/>
              </a:spcBef>
              <a:spcAft>
                <a:spcPts val="0"/>
              </a:spcAft>
              <a:buNone/>
            </a:pPr>
            <a:r>
              <a:t/>
            </a:r>
            <a:endParaRPr b="1" sz="2200">
              <a:solidFill>
                <a:schemeClr val="lt1"/>
              </a:solidFill>
              <a:latin typeface="Lato"/>
              <a:ea typeface="Lato"/>
              <a:cs typeface="Lato"/>
              <a:sym typeface="Lato"/>
              <a:extLst>
                <a:ext uri="http://customooxmlschemas.google.com/">
                  <go:slidesCustomData xmlns:go="http://customooxmlschemas.google.com/" textRoundtripDataId="1"/>
                </a:ext>
              </a:extLst>
            </a:endParaRPr>
          </a:p>
          <a:p>
            <a:pPr indent="-368300" lvl="0" marL="269999"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Explain the impact of financial exploitation</a:t>
            </a:r>
            <a:endParaRPr b="1" sz="2200">
              <a:solidFill>
                <a:schemeClr val="lt1"/>
              </a:solidFill>
              <a:latin typeface="Lato"/>
              <a:ea typeface="Lato"/>
              <a:cs typeface="Lato"/>
              <a:sym typeface="Lato"/>
            </a:endParaRPr>
          </a:p>
          <a:p>
            <a:pPr indent="0" lvl="0" marL="269999" rtl="0" algn="l">
              <a:spcBef>
                <a:spcPts val="0"/>
              </a:spcBef>
              <a:spcAft>
                <a:spcPts val="0"/>
              </a:spcAft>
              <a:buNone/>
            </a:pPr>
            <a:r>
              <a:t/>
            </a:r>
            <a:endParaRPr b="1" sz="2200">
              <a:solidFill>
                <a:schemeClr val="lt1"/>
              </a:solidFill>
              <a:latin typeface="Lato"/>
              <a:ea typeface="Lato"/>
              <a:cs typeface="Lato"/>
              <a:sym typeface="Lato"/>
            </a:endParaRPr>
          </a:p>
          <a:p>
            <a:pPr indent="-368300" lvl="0" marL="269999"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Rehearse strategies to respond to unwanted pressures </a:t>
            </a:r>
            <a:endParaRPr b="1" sz="2200">
              <a:solidFill>
                <a:schemeClr val="lt1"/>
              </a:solidFill>
              <a:latin typeface="Lato"/>
              <a:ea typeface="Lato"/>
              <a:cs typeface="Lato"/>
              <a:sym typeface="Lato"/>
            </a:endParaRPr>
          </a:p>
          <a:p>
            <a:pPr indent="0" lvl="0" marL="269999" rtl="0" algn="l">
              <a:spcBef>
                <a:spcPts val="0"/>
              </a:spcBef>
              <a:spcAft>
                <a:spcPts val="0"/>
              </a:spcAft>
              <a:buNone/>
            </a:pPr>
            <a:r>
              <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FFFFFF"/>
              </a:solidFill>
              <a:latin typeface="Lato Light"/>
              <a:ea typeface="Lato Light"/>
              <a:cs typeface="Lato Light"/>
              <a:sym typeface="La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g25ec2351865_0_5"/>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58" name="Google Shape;58;g25ec2351865_0_5"/>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9" name="Google Shape;59;g25ec2351865_0_5"/>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g204937879d8_0_49"/>
          <p:cNvPicPr preferRelativeResize="0"/>
          <p:nvPr/>
        </p:nvPicPr>
        <p:blipFill rotWithShape="1">
          <a:blip r:embed="rId3">
            <a:alphaModFix/>
          </a:blip>
          <a:srcRect b="11816" l="0" r="0" t="0"/>
          <a:stretch/>
        </p:blipFill>
        <p:spPr>
          <a:xfrm>
            <a:off x="130000" y="1491876"/>
            <a:ext cx="2802325" cy="2665650"/>
          </a:xfrm>
          <a:prstGeom prst="rect">
            <a:avLst/>
          </a:prstGeom>
          <a:noFill/>
          <a:ln>
            <a:noFill/>
          </a:ln>
        </p:spPr>
      </p:pic>
      <p:sp>
        <p:nvSpPr>
          <p:cNvPr id="300" name="Google Shape;300;g204937879d8_0_49"/>
          <p:cNvSpPr txBox="1"/>
          <p:nvPr>
            <p:ph idx="1" type="body"/>
          </p:nvPr>
        </p:nvSpPr>
        <p:spPr>
          <a:xfrm>
            <a:off x="2616300" y="1787125"/>
            <a:ext cx="6081000" cy="175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200"/>
              <a:buNone/>
            </a:pPr>
            <a:r>
              <a:rPr lang="en-GB" sz="1800">
                <a:latin typeface="Lato"/>
                <a:ea typeface="Lato"/>
                <a:cs typeface="Lato"/>
                <a:sym typeface="Lato"/>
              </a:rPr>
              <a:t>An alert has been raised on </a:t>
            </a:r>
            <a:r>
              <a:rPr lang="en-GB" sz="1800">
                <a:latin typeface="Lato"/>
                <a:ea typeface="Lato"/>
                <a:cs typeface="Lato"/>
                <a:sym typeface="Lato"/>
              </a:rPr>
              <a:t>Adnam and </a:t>
            </a:r>
            <a:r>
              <a:rPr lang="en-GB" sz="1800">
                <a:solidFill>
                  <a:schemeClr val="dk1"/>
                </a:solidFill>
                <a:latin typeface="Lato"/>
                <a:ea typeface="Lato"/>
                <a:cs typeface="Lato"/>
                <a:sym typeface="Lato"/>
              </a:rPr>
              <a:t>Yaz’s bank account as they are </a:t>
            </a:r>
            <a:r>
              <a:rPr lang="en-GB" sz="1800">
                <a:solidFill>
                  <a:schemeClr val="dk1"/>
                </a:solidFill>
                <a:latin typeface="Lato"/>
                <a:ea typeface="Lato"/>
                <a:cs typeface="Lato"/>
                <a:sym typeface="Lato"/>
              </a:rPr>
              <a:t>receiving</a:t>
            </a:r>
            <a:r>
              <a:rPr lang="en-GB" sz="1800">
                <a:solidFill>
                  <a:schemeClr val="dk1"/>
                </a:solidFill>
                <a:latin typeface="Lato"/>
                <a:ea typeface="Lato"/>
                <a:cs typeface="Lato"/>
                <a:sym typeface="Lato"/>
              </a:rPr>
              <a:t> money from unfamiliar sources. </a:t>
            </a:r>
            <a:endParaRPr sz="18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800">
                <a:solidFill>
                  <a:schemeClr val="dk1"/>
                </a:solidFill>
                <a:latin typeface="Lato"/>
                <a:ea typeface="Lato"/>
                <a:cs typeface="Lato"/>
                <a:sym typeface="Lato"/>
              </a:rPr>
              <a:t>The bank start to investigate as they are suspicious of the unusual account </a:t>
            </a:r>
            <a:r>
              <a:rPr lang="en-GB" sz="1800">
                <a:solidFill>
                  <a:schemeClr val="dk1"/>
                </a:solidFill>
                <a:latin typeface="Lato"/>
                <a:ea typeface="Lato"/>
                <a:cs typeface="Lato"/>
                <a:sym typeface="Lato"/>
              </a:rPr>
              <a:t>activity.</a:t>
            </a:r>
            <a:endParaRPr sz="18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t/>
            </a:r>
            <a:endParaRPr sz="18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b="1" lang="en-GB" sz="1800">
                <a:solidFill>
                  <a:schemeClr val="accent2"/>
                </a:solidFill>
                <a:latin typeface="Lato"/>
                <a:ea typeface="Lato"/>
                <a:cs typeface="Lato"/>
                <a:sym typeface="Lato"/>
              </a:rPr>
              <a:t>What do you think might happen next?</a:t>
            </a:r>
            <a:endParaRPr sz="1800">
              <a:latin typeface="Lato"/>
              <a:ea typeface="Lato"/>
              <a:cs typeface="Lato"/>
              <a:sym typeface="Lato"/>
            </a:endParaRPr>
          </a:p>
        </p:txBody>
      </p:sp>
      <p:sp>
        <p:nvSpPr>
          <p:cNvPr id="301" name="Google Shape;301;g204937879d8_0_49"/>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What is the impact of financial exploitation?</a:t>
            </a:r>
            <a:endParaRPr/>
          </a:p>
        </p:txBody>
      </p:sp>
      <p:sp>
        <p:nvSpPr>
          <p:cNvPr id="302" name="Google Shape;302;g204937879d8_0_49"/>
          <p:cNvSpPr txBox="1"/>
          <p:nvPr/>
        </p:nvSpPr>
        <p:spPr>
          <a:xfrm>
            <a:off x="2616300" y="3718325"/>
            <a:ext cx="6006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accent1"/>
                </a:solidFill>
                <a:latin typeface="Lato"/>
                <a:ea typeface="Lato"/>
                <a:cs typeface="Lato"/>
                <a:sym typeface="Lato"/>
              </a:rPr>
              <a:t>2 minute discussion: Talk to your partner</a:t>
            </a:r>
            <a:endParaRPr b="1" sz="1800">
              <a:solidFill>
                <a:schemeClr val="accen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1fb2e8a79f5_0_602"/>
          <p:cNvSpPr txBox="1"/>
          <p:nvPr/>
        </p:nvSpPr>
        <p:spPr>
          <a:xfrm>
            <a:off x="272750" y="1668200"/>
            <a:ext cx="3822900" cy="22524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lt1"/>
              </a:buClr>
              <a:buSzPts val="1800"/>
              <a:buFont typeface="Lato"/>
              <a:buAutoNum type="arabicPeriod"/>
            </a:pPr>
            <a:r>
              <a:rPr b="1" lang="en-GB" sz="1800">
                <a:solidFill>
                  <a:schemeClr val="lt1"/>
                </a:solidFill>
                <a:latin typeface="Lato"/>
                <a:ea typeface="Lato"/>
                <a:cs typeface="Lato"/>
                <a:sym typeface="Lato"/>
              </a:rPr>
              <a:t>Write down the </a:t>
            </a:r>
            <a:r>
              <a:rPr b="1" lang="en-GB" sz="1800" u="sng">
                <a:solidFill>
                  <a:schemeClr val="lt1"/>
                </a:solidFill>
                <a:latin typeface="Lato"/>
                <a:ea typeface="Lato"/>
                <a:cs typeface="Lato"/>
                <a:sym typeface="Lato"/>
              </a:rPr>
              <a:t>consequences</a:t>
            </a:r>
            <a:r>
              <a:rPr b="1" lang="en-GB" sz="1800">
                <a:solidFill>
                  <a:schemeClr val="lt1"/>
                </a:solidFill>
                <a:latin typeface="Lato"/>
                <a:ea typeface="Lato"/>
                <a:cs typeface="Lato"/>
                <a:sym typeface="Lato"/>
              </a:rPr>
              <a:t> of being a money mule</a:t>
            </a:r>
            <a:endParaRPr b="1" sz="1800">
              <a:solidFill>
                <a:schemeClr val="lt1"/>
              </a:solidFill>
              <a:latin typeface="Lato"/>
              <a:ea typeface="Lato"/>
              <a:cs typeface="Lato"/>
              <a:sym typeface="Lato"/>
            </a:endParaRPr>
          </a:p>
          <a:p>
            <a:pPr indent="-342900" lvl="0" marL="457200" rtl="0" algn="l">
              <a:spcBef>
                <a:spcPts val="1000"/>
              </a:spcBef>
              <a:spcAft>
                <a:spcPts val="1000"/>
              </a:spcAft>
              <a:buClr>
                <a:schemeClr val="lt1"/>
              </a:buClr>
              <a:buSzPts val="1800"/>
              <a:buFont typeface="Lato"/>
              <a:buAutoNum type="arabicPeriod"/>
            </a:pPr>
            <a:r>
              <a:rPr b="1" lang="en-GB" sz="1800">
                <a:solidFill>
                  <a:schemeClr val="lt1"/>
                </a:solidFill>
                <a:latin typeface="Lato"/>
                <a:ea typeface="Lato"/>
                <a:cs typeface="Lato"/>
                <a:sym typeface="Lato"/>
              </a:rPr>
              <a:t>How do people react when asked to briefly have someone else’s money in their account? Would you have answered the same thing? </a:t>
            </a:r>
            <a:endParaRPr b="1" sz="1800">
              <a:solidFill>
                <a:schemeClr val="lt1"/>
              </a:solidFill>
              <a:latin typeface="Lato"/>
              <a:ea typeface="Lato"/>
              <a:cs typeface="Lato"/>
              <a:sym typeface="Lato"/>
            </a:endParaRPr>
          </a:p>
        </p:txBody>
      </p:sp>
      <p:sp>
        <p:nvSpPr>
          <p:cNvPr id="308" name="Google Shape;308;g1fb2e8a79f5_0_602"/>
          <p:cNvSpPr txBox="1"/>
          <p:nvPr/>
        </p:nvSpPr>
        <p:spPr>
          <a:xfrm>
            <a:off x="59125" y="4683025"/>
            <a:ext cx="7874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chemeClr val="accent2"/>
                </a:solidFill>
                <a:latin typeface="Lato"/>
                <a:ea typeface="Lato"/>
                <a:cs typeface="Lato"/>
                <a:sym typeface="Lato"/>
              </a:rPr>
              <a:t>Source: </a:t>
            </a:r>
            <a:r>
              <a:rPr lang="en-GB" sz="1100">
                <a:solidFill>
                  <a:schemeClr val="accent2"/>
                </a:solidFill>
                <a:latin typeface="Lato"/>
                <a:ea typeface="Lato"/>
                <a:cs typeface="Lato"/>
                <a:sym typeface="Lato"/>
              </a:rPr>
              <a:t>Natwest </a:t>
            </a:r>
            <a:r>
              <a:rPr b="1" lang="en-GB" sz="1100">
                <a:solidFill>
                  <a:schemeClr val="accent2"/>
                </a:solidFill>
                <a:latin typeface="Lato"/>
                <a:ea typeface="Lato"/>
                <a:cs typeface="Lato"/>
                <a:sym typeface="Lato"/>
              </a:rPr>
              <a:t>-</a:t>
            </a:r>
            <a:r>
              <a:rPr b="1" lang="en-GB" sz="1100">
                <a:solidFill>
                  <a:schemeClr val="accent2"/>
                </a:solidFill>
                <a:latin typeface="Lato"/>
                <a:ea typeface="Lato"/>
                <a:cs typeface="Lato"/>
                <a:sym typeface="Lato"/>
              </a:rPr>
              <a:t> </a:t>
            </a:r>
            <a:r>
              <a:rPr lang="en-GB" sz="1100">
                <a:solidFill>
                  <a:schemeClr val="accent2"/>
                </a:solidFill>
                <a:uFill>
                  <a:noFill/>
                </a:uFill>
                <a:latin typeface="Roboto"/>
                <a:ea typeface="Roboto"/>
                <a:cs typeface="Roboto"/>
                <a:sym typeface="Roboto"/>
                <a:hlinkClick r:id="rId3">
                  <a:extLst>
                    <a:ext uri="{A12FA001-AC4F-418D-AE19-62706E023703}">
                      <ahyp:hlinkClr val="tx"/>
                    </a:ext>
                  </a:extLst>
                </a:hlinkClick>
              </a:rPr>
              <a:t>https://youtu.be/HX6PYjA_gfc</a:t>
            </a:r>
            <a:endParaRPr sz="1100">
              <a:solidFill>
                <a:schemeClr val="accent2"/>
              </a:solidFill>
              <a:uFill>
                <a:noFill/>
              </a:uFill>
              <a:latin typeface="Roboto"/>
              <a:ea typeface="Roboto"/>
              <a:cs typeface="Roboto"/>
              <a:sym typeface="Roboto"/>
              <a:hlinkClick r:id="rId4">
                <a:extLst>
                  <a:ext uri="{A12FA001-AC4F-418D-AE19-62706E023703}">
                    <ahyp:hlinkClr val="tx"/>
                  </a:ext>
                </a:extLst>
              </a:hlinkClick>
            </a:endParaRPr>
          </a:p>
          <a:p>
            <a:pPr indent="0" lvl="0" marL="0" rtl="0" algn="l">
              <a:spcBef>
                <a:spcPts val="0"/>
              </a:spcBef>
              <a:spcAft>
                <a:spcPts val="0"/>
              </a:spcAft>
              <a:buNone/>
            </a:pPr>
            <a:r>
              <a:t/>
            </a:r>
            <a:endParaRPr sz="1100">
              <a:solidFill>
                <a:schemeClr val="accent2"/>
              </a:solidFill>
            </a:endParaRPr>
          </a:p>
          <a:p>
            <a:pPr indent="0" lvl="0" marL="0" rtl="0" algn="l">
              <a:spcBef>
                <a:spcPts val="0"/>
              </a:spcBef>
              <a:spcAft>
                <a:spcPts val="0"/>
              </a:spcAft>
              <a:buNone/>
            </a:pPr>
            <a:r>
              <a:rPr b="1" lang="en-GB" sz="1100">
                <a:solidFill>
                  <a:schemeClr val="accent2"/>
                </a:solidFill>
                <a:latin typeface="Lato"/>
                <a:ea typeface="Lato"/>
                <a:cs typeface="Lato"/>
                <a:sym typeface="Lato"/>
              </a:rPr>
              <a:t>  </a:t>
            </a:r>
            <a:endParaRPr b="1" sz="1100">
              <a:solidFill>
                <a:schemeClr val="accent2"/>
              </a:solidFill>
              <a:latin typeface="Lato"/>
              <a:ea typeface="Lato"/>
              <a:cs typeface="Lato"/>
              <a:sym typeface="Lato"/>
            </a:endParaRPr>
          </a:p>
        </p:txBody>
      </p:sp>
      <p:pic>
        <p:nvPicPr>
          <p:cNvPr descr="Paul Black is on a mission to tackle money mule schemes. Here’s what happened when Paul took to the streets during the Edinburgh Festivals to see just how savvy people are when it comes to making a quick buck. &#10;&#10;Money muling is when someone asks you to hold money in your account for a short time in exchange for cash and this type of fraudulent activity is on the rise.&#10;&#10;(Some people were awarded £100 for taking part in the video)" id="309" name="Google Shape;309;g1fb2e8a79f5_0_602" title="Paul Black - The Money Mule Man | NatWest">
            <a:hlinkClick r:id="rId5"/>
          </p:cNvPr>
          <p:cNvPicPr preferRelativeResize="0"/>
          <p:nvPr/>
        </p:nvPicPr>
        <p:blipFill>
          <a:blip r:embed="rId6">
            <a:alphaModFix/>
          </a:blip>
          <a:stretch>
            <a:fillRect/>
          </a:stretch>
        </p:blipFill>
        <p:spPr>
          <a:xfrm>
            <a:off x="4475600" y="1462150"/>
            <a:ext cx="4540500" cy="2554025"/>
          </a:xfrm>
          <a:prstGeom prst="rect">
            <a:avLst/>
          </a:prstGeom>
          <a:noFill/>
          <a:ln>
            <a:noFill/>
          </a:ln>
          <a:effectLst>
            <a:outerShdw blurRad="57150" rotWithShape="0" algn="bl" dir="5400000" dist="19050">
              <a:srgbClr val="000000">
                <a:alpha val="50000"/>
              </a:srgbClr>
            </a:outerShdw>
          </a:effectLst>
        </p:spPr>
      </p:pic>
      <p:sp>
        <p:nvSpPr>
          <p:cNvPr id="310" name="Google Shape;310;g1fb2e8a79f5_0_602"/>
          <p:cNvSpPr txBox="1"/>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900">
                <a:solidFill>
                  <a:srgbClr val="FFFFFF"/>
                </a:solidFill>
                <a:latin typeface="Lato"/>
                <a:ea typeface="Lato"/>
                <a:cs typeface="Lato"/>
                <a:sym typeface="Lato"/>
              </a:rPr>
              <a:t>How easily can people spot a scam?</a:t>
            </a:r>
            <a:endParaRPr b="1" sz="2900">
              <a:solidFill>
                <a:srgbClr val="FFFFFF"/>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797960957b_0_0"/>
          <p:cNvSpPr/>
          <p:nvPr/>
        </p:nvSpPr>
        <p:spPr>
          <a:xfrm>
            <a:off x="1004050" y="1308562"/>
            <a:ext cx="2898300" cy="3936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chemeClr val="accent1"/>
              </a:solidFill>
              <a:latin typeface="Lato"/>
              <a:ea typeface="Lato"/>
              <a:cs typeface="Lato"/>
              <a:sym typeface="Lato"/>
            </a:endParaRPr>
          </a:p>
          <a:p>
            <a:pPr indent="0" lvl="0" marL="0" rtl="0" algn="ctr">
              <a:spcBef>
                <a:spcPts val="0"/>
              </a:spcBef>
              <a:spcAft>
                <a:spcPts val="0"/>
              </a:spcAft>
              <a:buNone/>
            </a:pPr>
            <a:r>
              <a:rPr b="1" lang="en-GB" sz="1800">
                <a:solidFill>
                  <a:schemeClr val="accent1"/>
                </a:solidFill>
                <a:latin typeface="Lato"/>
                <a:ea typeface="Lato"/>
                <a:cs typeface="Lato"/>
                <a:sym typeface="Lato"/>
              </a:rPr>
              <a:t>SOCIAL</a:t>
            </a:r>
            <a:endParaRPr b="1" sz="1800">
              <a:solidFill>
                <a:schemeClr val="accent1"/>
              </a:solidFill>
              <a:latin typeface="Lato"/>
              <a:ea typeface="Lato"/>
              <a:cs typeface="Lato"/>
              <a:sym typeface="Lato"/>
            </a:endParaRPr>
          </a:p>
          <a:p>
            <a:pPr indent="0" lvl="0" marL="0" rtl="0" algn="ctr">
              <a:spcBef>
                <a:spcPts val="0"/>
              </a:spcBef>
              <a:spcAft>
                <a:spcPts val="0"/>
              </a:spcAft>
              <a:buNone/>
            </a:pPr>
            <a:r>
              <a:t/>
            </a:r>
            <a:endParaRPr b="1" sz="1800">
              <a:solidFill>
                <a:schemeClr val="accent1"/>
              </a:solidFill>
              <a:latin typeface="Lato"/>
              <a:ea typeface="Lato"/>
              <a:cs typeface="Lato"/>
              <a:sym typeface="Lato"/>
            </a:endParaRPr>
          </a:p>
        </p:txBody>
      </p:sp>
      <p:sp>
        <p:nvSpPr>
          <p:cNvPr id="316" name="Google Shape;316;g2797960957b_0_0"/>
          <p:cNvSpPr/>
          <p:nvPr/>
        </p:nvSpPr>
        <p:spPr>
          <a:xfrm>
            <a:off x="1004050" y="3069539"/>
            <a:ext cx="2898300" cy="3936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accent1"/>
                </a:solidFill>
                <a:latin typeface="Lato"/>
                <a:ea typeface="Lato"/>
                <a:cs typeface="Lato"/>
                <a:sym typeface="Lato"/>
              </a:rPr>
              <a:t>PERSONAL</a:t>
            </a:r>
            <a:endParaRPr b="1" sz="1800">
              <a:solidFill>
                <a:schemeClr val="accent1"/>
              </a:solidFill>
              <a:latin typeface="Lato"/>
              <a:ea typeface="Lato"/>
              <a:cs typeface="Lato"/>
              <a:sym typeface="Lato"/>
            </a:endParaRPr>
          </a:p>
        </p:txBody>
      </p:sp>
      <p:sp>
        <p:nvSpPr>
          <p:cNvPr id="317" name="Google Shape;317;g2797960957b_0_0"/>
          <p:cNvSpPr/>
          <p:nvPr/>
        </p:nvSpPr>
        <p:spPr>
          <a:xfrm>
            <a:off x="4467075" y="1308562"/>
            <a:ext cx="2898300" cy="3936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accent1"/>
                </a:solidFill>
                <a:latin typeface="Lato"/>
                <a:ea typeface="Lato"/>
                <a:cs typeface="Lato"/>
                <a:sym typeface="Lato"/>
              </a:rPr>
              <a:t>FINANCIAL</a:t>
            </a:r>
            <a:endParaRPr b="1" sz="1800">
              <a:solidFill>
                <a:schemeClr val="accent1"/>
              </a:solidFill>
              <a:latin typeface="Lato"/>
              <a:ea typeface="Lato"/>
              <a:cs typeface="Lato"/>
              <a:sym typeface="Lato"/>
            </a:endParaRPr>
          </a:p>
        </p:txBody>
      </p:sp>
      <p:sp>
        <p:nvSpPr>
          <p:cNvPr id="318" name="Google Shape;318;g2797960957b_0_0"/>
          <p:cNvSpPr/>
          <p:nvPr/>
        </p:nvSpPr>
        <p:spPr>
          <a:xfrm>
            <a:off x="4467075" y="3062006"/>
            <a:ext cx="2898300" cy="3936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chemeClr val="accent1"/>
                </a:solidFill>
                <a:latin typeface="Lato"/>
                <a:ea typeface="Lato"/>
                <a:cs typeface="Lato"/>
                <a:sym typeface="Lato"/>
              </a:rPr>
              <a:t>LEGAL</a:t>
            </a:r>
            <a:endParaRPr b="1" sz="1800">
              <a:solidFill>
                <a:schemeClr val="accent1"/>
              </a:solidFill>
              <a:latin typeface="Lato"/>
              <a:ea typeface="Lato"/>
              <a:cs typeface="Lato"/>
              <a:sym typeface="Lato"/>
            </a:endParaRPr>
          </a:p>
        </p:txBody>
      </p:sp>
      <p:sp>
        <p:nvSpPr>
          <p:cNvPr id="319" name="Google Shape;319;g2797960957b_0_0"/>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What is the impact of financial exploitation?</a:t>
            </a:r>
            <a:endParaRPr/>
          </a:p>
        </p:txBody>
      </p:sp>
      <p:grpSp>
        <p:nvGrpSpPr>
          <p:cNvPr id="320" name="Google Shape;320;g2797960957b_0_0"/>
          <p:cNvGrpSpPr/>
          <p:nvPr/>
        </p:nvGrpSpPr>
        <p:grpSpPr>
          <a:xfrm>
            <a:off x="1004045" y="1782137"/>
            <a:ext cx="2967997" cy="1072200"/>
            <a:chOff x="1004045" y="1782137"/>
            <a:chExt cx="2967997" cy="1072200"/>
          </a:xfrm>
        </p:grpSpPr>
        <p:sp>
          <p:nvSpPr>
            <p:cNvPr id="321" name="Google Shape;321;g2797960957b_0_0"/>
            <p:cNvSpPr txBox="1"/>
            <p:nvPr/>
          </p:nvSpPr>
          <p:spPr>
            <a:xfrm>
              <a:off x="1085142" y="1782137"/>
              <a:ext cx="2886900" cy="893400"/>
            </a:xfrm>
            <a:prstGeom prst="rect">
              <a:avLst/>
            </a:prstGeom>
            <a:noFill/>
            <a:ln>
              <a:noFill/>
            </a:ln>
          </p:spPr>
          <p:txBody>
            <a:bodyPr anchorCtr="0" anchor="t" bIns="91425" lIns="91425" spcFirstLastPara="1" rIns="91425" wrap="square" tIns="91425">
              <a:noAutofit/>
            </a:bodyPr>
            <a:lstStyle/>
            <a:p>
              <a:pPr indent="-317500" lvl="0" marL="269999" rtl="0" algn="l">
                <a:spcBef>
                  <a:spcPts val="0"/>
                </a:spcBef>
                <a:spcAft>
                  <a:spcPts val="0"/>
                </a:spcAft>
                <a:buSzPts val="1400"/>
                <a:buFont typeface="Lato"/>
                <a:buChar char="●"/>
              </a:pPr>
              <a:r>
                <a:rPr lang="en-GB">
                  <a:latin typeface="Lato"/>
                  <a:ea typeface="Lato"/>
                  <a:cs typeface="Lato"/>
                  <a:sym typeface="Lato"/>
                </a:rPr>
                <a:t>Feel isolated or disconnected from friends</a:t>
              </a:r>
              <a:endParaRPr>
                <a:latin typeface="Lato"/>
                <a:ea typeface="Lato"/>
                <a:cs typeface="Lato"/>
                <a:sym typeface="Lato"/>
              </a:endParaRPr>
            </a:p>
            <a:p>
              <a:pPr indent="-317500" lvl="0" marL="269999" rtl="0" algn="l">
                <a:spcBef>
                  <a:spcPts val="0"/>
                </a:spcBef>
                <a:spcAft>
                  <a:spcPts val="0"/>
                </a:spcAft>
                <a:buSzPts val="1400"/>
                <a:buFont typeface="Lato"/>
                <a:buChar char="●"/>
              </a:pPr>
              <a:r>
                <a:rPr lang="en-GB">
                  <a:latin typeface="Lato"/>
                  <a:ea typeface="Lato"/>
                  <a:cs typeface="Lato"/>
                  <a:sym typeface="Lato"/>
                </a:rPr>
                <a:t>Struggle to access banking or transfer money</a:t>
              </a:r>
              <a:endParaRPr>
                <a:latin typeface="Lato"/>
                <a:ea typeface="Lato"/>
                <a:cs typeface="Lato"/>
                <a:sym typeface="Lato"/>
              </a:endParaRPr>
            </a:p>
          </p:txBody>
        </p:sp>
        <p:sp>
          <p:nvSpPr>
            <p:cNvPr id="322" name="Google Shape;322;g2797960957b_0_0"/>
            <p:cNvSpPr/>
            <p:nvPr/>
          </p:nvSpPr>
          <p:spPr>
            <a:xfrm>
              <a:off x="1004045" y="1782137"/>
              <a:ext cx="2898300" cy="10722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grpSp>
      <p:grpSp>
        <p:nvGrpSpPr>
          <p:cNvPr id="323" name="Google Shape;323;g2797960957b_0_0"/>
          <p:cNvGrpSpPr/>
          <p:nvPr/>
        </p:nvGrpSpPr>
        <p:grpSpPr>
          <a:xfrm>
            <a:off x="4461370" y="1782137"/>
            <a:ext cx="2898305" cy="1072200"/>
            <a:chOff x="4461370" y="1782137"/>
            <a:chExt cx="2898305" cy="1072200"/>
          </a:xfrm>
        </p:grpSpPr>
        <p:sp>
          <p:nvSpPr>
            <p:cNvPr id="324" name="Google Shape;324;g2797960957b_0_0"/>
            <p:cNvSpPr txBox="1"/>
            <p:nvPr/>
          </p:nvSpPr>
          <p:spPr>
            <a:xfrm>
              <a:off x="4461375" y="1787362"/>
              <a:ext cx="2898300" cy="893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GB">
                  <a:latin typeface="Lato"/>
                  <a:ea typeface="Lato"/>
                  <a:cs typeface="Lato"/>
                  <a:sym typeface="Lato"/>
                </a:rPr>
                <a:t>Risk future credit issues (e.g., bank accounts, phone contracts, credit cards)</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p:txBody>
        </p:sp>
        <p:sp>
          <p:nvSpPr>
            <p:cNvPr id="325" name="Google Shape;325;g2797960957b_0_0"/>
            <p:cNvSpPr/>
            <p:nvPr/>
          </p:nvSpPr>
          <p:spPr>
            <a:xfrm>
              <a:off x="4461370" y="1782137"/>
              <a:ext cx="2898300" cy="10722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grpSp>
      <p:grpSp>
        <p:nvGrpSpPr>
          <p:cNvPr id="326" name="Google Shape;326;g2797960957b_0_0"/>
          <p:cNvGrpSpPr/>
          <p:nvPr/>
        </p:nvGrpSpPr>
        <p:grpSpPr>
          <a:xfrm>
            <a:off x="1004045" y="3552539"/>
            <a:ext cx="2898300" cy="1072211"/>
            <a:chOff x="1004045" y="3552539"/>
            <a:chExt cx="2898300" cy="1072211"/>
          </a:xfrm>
        </p:grpSpPr>
        <p:sp>
          <p:nvSpPr>
            <p:cNvPr id="327" name="Google Shape;327;g2797960957b_0_0"/>
            <p:cNvSpPr txBox="1"/>
            <p:nvPr/>
          </p:nvSpPr>
          <p:spPr>
            <a:xfrm>
              <a:off x="1009750" y="3552539"/>
              <a:ext cx="2886900" cy="893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GB">
                  <a:latin typeface="Lato"/>
                  <a:ea typeface="Lato"/>
                  <a:cs typeface="Lato"/>
                  <a:sym typeface="Lato"/>
                </a:rPr>
                <a:t>Experience stress, anxiety, or strained relationships</a:t>
              </a:r>
              <a:endParaRPr>
                <a:latin typeface="Lato"/>
                <a:ea typeface="Lato"/>
                <a:cs typeface="Lato"/>
                <a:sym typeface="Lato"/>
              </a:endParaRPr>
            </a:p>
          </p:txBody>
        </p:sp>
        <p:sp>
          <p:nvSpPr>
            <p:cNvPr id="328" name="Google Shape;328;g2797960957b_0_0"/>
            <p:cNvSpPr/>
            <p:nvPr/>
          </p:nvSpPr>
          <p:spPr>
            <a:xfrm>
              <a:off x="1004045" y="3552550"/>
              <a:ext cx="2898300" cy="10722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grpSp>
      <p:grpSp>
        <p:nvGrpSpPr>
          <p:cNvPr id="329" name="Google Shape;329;g2797960957b_0_0"/>
          <p:cNvGrpSpPr/>
          <p:nvPr/>
        </p:nvGrpSpPr>
        <p:grpSpPr>
          <a:xfrm>
            <a:off x="4461370" y="3552539"/>
            <a:ext cx="2898305" cy="1072211"/>
            <a:chOff x="4461370" y="3552539"/>
            <a:chExt cx="2898305" cy="1072211"/>
          </a:xfrm>
        </p:grpSpPr>
        <p:sp>
          <p:nvSpPr>
            <p:cNvPr id="330" name="Google Shape;330;g2797960957b_0_0"/>
            <p:cNvSpPr txBox="1"/>
            <p:nvPr/>
          </p:nvSpPr>
          <p:spPr>
            <a:xfrm>
              <a:off x="4472775" y="3552539"/>
              <a:ext cx="2886900" cy="893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GB">
                  <a:latin typeface="Lato"/>
                  <a:ea typeface="Lato"/>
                  <a:cs typeface="Lato"/>
                  <a:sym typeface="Lato"/>
                </a:rPr>
                <a:t>Face legal consequences, including jail time</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May unknowingly fund criminal activities</a:t>
              </a:r>
              <a:endParaRPr>
                <a:latin typeface="Lato"/>
                <a:ea typeface="Lato"/>
                <a:cs typeface="Lato"/>
                <a:sym typeface="Lato"/>
              </a:endParaRPr>
            </a:p>
          </p:txBody>
        </p:sp>
        <p:sp>
          <p:nvSpPr>
            <p:cNvPr id="331" name="Google Shape;331;g2797960957b_0_0"/>
            <p:cNvSpPr/>
            <p:nvPr/>
          </p:nvSpPr>
          <p:spPr>
            <a:xfrm>
              <a:off x="4461370" y="3552550"/>
              <a:ext cx="2898300" cy="10722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35" name="Shape 335"/>
        <p:cNvGrpSpPr/>
        <p:nvPr/>
      </p:nvGrpSpPr>
      <p:grpSpPr>
        <a:xfrm>
          <a:off x="0" y="0"/>
          <a:ext cx="0" cy="0"/>
          <a:chOff x="0" y="0"/>
          <a:chExt cx="0" cy="0"/>
        </a:xfrm>
      </p:grpSpPr>
      <p:sp>
        <p:nvSpPr>
          <p:cNvPr id="336" name="Google Shape;336;g309d99e6819_0_0"/>
          <p:cNvSpPr txBox="1"/>
          <p:nvPr/>
        </p:nvSpPr>
        <p:spPr>
          <a:xfrm>
            <a:off x="1332025" y="1339800"/>
            <a:ext cx="6522000" cy="2182200"/>
          </a:xfrm>
          <a:prstGeom prst="rect">
            <a:avLst/>
          </a:prstGeom>
          <a:noFill/>
          <a:ln cap="flat" cmpd="sng" w="28575">
            <a:solidFill>
              <a:schemeClr val="accent2"/>
            </a:solidFill>
            <a:prstDash val="dash"/>
            <a:round/>
            <a:headEnd len="sm" w="sm" type="none"/>
            <a:tailEnd len="sm" w="sm" type="none"/>
          </a:ln>
        </p:spPr>
        <p:txBody>
          <a:bodyPr anchorCtr="0" anchor="ctr" bIns="91425" lIns="91425" spcFirstLastPara="1" rIns="91425" wrap="square" tIns="91425">
            <a:noAutofit/>
          </a:bodyPr>
          <a:lstStyle/>
          <a:p>
            <a:pPr indent="0" lvl="0" marL="107999" marR="107999" rtl="0" algn="l">
              <a:spcBef>
                <a:spcPts val="0"/>
              </a:spcBef>
              <a:spcAft>
                <a:spcPts val="0"/>
              </a:spcAft>
              <a:buNone/>
            </a:pPr>
            <a:r>
              <a:rPr lang="en-GB" sz="2300">
                <a:solidFill>
                  <a:srgbClr val="FF8022"/>
                </a:solidFill>
                <a:latin typeface="Lato"/>
                <a:ea typeface="Lato"/>
                <a:cs typeface="Lato"/>
                <a:sym typeface="Lato"/>
              </a:rPr>
              <a:t>Unfortunately, even though they have been targeted by a criminal, the ‘money mule’ can also be convicted of a crime.</a:t>
            </a:r>
            <a:endParaRPr sz="2300">
              <a:solidFill>
                <a:srgbClr val="FF8022"/>
              </a:solidFill>
              <a:latin typeface="Lato"/>
              <a:ea typeface="Lato"/>
              <a:cs typeface="Lato"/>
              <a:sym typeface="Lato"/>
            </a:endParaRPr>
          </a:p>
          <a:p>
            <a:pPr indent="0" lvl="0" marL="107999" marR="107999" rtl="0" algn="ctr">
              <a:spcBef>
                <a:spcPts val="0"/>
              </a:spcBef>
              <a:spcAft>
                <a:spcPts val="0"/>
              </a:spcAft>
              <a:buNone/>
            </a:pPr>
            <a:r>
              <a:t/>
            </a:r>
            <a:endParaRPr sz="2300">
              <a:solidFill>
                <a:srgbClr val="FF8022"/>
              </a:solidFill>
              <a:latin typeface="Lato Black"/>
              <a:ea typeface="Lato Black"/>
              <a:cs typeface="Lato Black"/>
              <a:sym typeface="Lato Black"/>
            </a:endParaRPr>
          </a:p>
          <a:p>
            <a:pPr indent="0" lvl="0" marL="107999" marR="107999" rtl="0" algn="l">
              <a:spcBef>
                <a:spcPts val="0"/>
              </a:spcBef>
              <a:spcAft>
                <a:spcPts val="0"/>
              </a:spcAft>
              <a:buNone/>
            </a:pPr>
            <a:r>
              <a:rPr lang="en-GB" sz="2300">
                <a:solidFill>
                  <a:srgbClr val="FF8022"/>
                </a:solidFill>
                <a:latin typeface="Lato Black"/>
                <a:ea typeface="Lato Black"/>
                <a:cs typeface="Lato Black"/>
                <a:sym typeface="Lato Black"/>
              </a:rPr>
              <a:t>It is a crime to transfer criminal money.</a:t>
            </a:r>
            <a:endParaRPr sz="2300">
              <a:solidFill>
                <a:srgbClr val="FF8022"/>
              </a:solidFill>
              <a:latin typeface="Lato Black"/>
              <a:ea typeface="Lato Black"/>
              <a:cs typeface="Lato Black"/>
              <a:sym typeface="Lato Black"/>
            </a:endParaRPr>
          </a:p>
        </p:txBody>
      </p:sp>
      <p:pic>
        <p:nvPicPr>
          <p:cNvPr id="337" name="Google Shape;337;g309d99e6819_0_0"/>
          <p:cNvPicPr preferRelativeResize="0"/>
          <p:nvPr/>
        </p:nvPicPr>
        <p:blipFill rotWithShape="1">
          <a:blip r:embed="rId3">
            <a:alphaModFix/>
          </a:blip>
          <a:srcRect b="29954" l="1785" r="2236" t="22650"/>
          <a:stretch/>
        </p:blipFill>
        <p:spPr>
          <a:xfrm>
            <a:off x="3495888" y="4066976"/>
            <a:ext cx="1584550" cy="899424"/>
          </a:xfrm>
          <a:prstGeom prst="rect">
            <a:avLst/>
          </a:prstGeom>
          <a:noFill/>
          <a:ln>
            <a:noFill/>
          </a:ln>
        </p:spPr>
      </p:pic>
      <p:pic>
        <p:nvPicPr>
          <p:cNvPr id="338" name="Google Shape;338;g309d99e6819_0_0"/>
          <p:cNvPicPr preferRelativeResize="0"/>
          <p:nvPr/>
        </p:nvPicPr>
        <p:blipFill>
          <a:blip r:embed="rId4">
            <a:alphaModFix/>
          </a:blip>
          <a:stretch>
            <a:fillRect/>
          </a:stretch>
        </p:blipFill>
        <p:spPr>
          <a:xfrm>
            <a:off x="3776383" y="37025"/>
            <a:ext cx="1023573" cy="108938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1fb2e8a79f5_0_59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g1fb2e8a79f5_0_590"/>
          <p:cNvSpPr txBox="1"/>
          <p:nvPr/>
        </p:nvSpPr>
        <p:spPr>
          <a:xfrm>
            <a:off x="443102" y="1279525"/>
            <a:ext cx="8257800" cy="2216400"/>
          </a:xfrm>
          <a:prstGeom prst="rect">
            <a:avLst/>
          </a:prstGeom>
          <a:noFill/>
          <a:ln>
            <a:noFill/>
          </a:ln>
        </p:spPr>
        <p:txBody>
          <a:bodyPr anchorCtr="0" anchor="t" bIns="91425" lIns="91425" spcFirstLastPara="1" rIns="91425" wrap="square" tIns="91425">
            <a:spAutoFit/>
          </a:bodyPr>
          <a:lstStyle/>
          <a:p>
            <a:pPr indent="-368300" lvl="0" marL="269999"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Identify </a:t>
            </a:r>
            <a:r>
              <a:rPr lang="en-GB" sz="2200">
                <a:solidFill>
                  <a:srgbClr val="00FF00"/>
                </a:solidFill>
                <a:latin typeface="Lato"/>
                <a:ea typeface="Lato"/>
                <a:cs typeface="Lato"/>
                <a:sym typeface="Lato"/>
              </a:rPr>
              <a:t>situations where young people are vulnerable to exploitation </a:t>
            </a:r>
            <a:endParaRPr sz="2200">
              <a:solidFill>
                <a:srgbClr val="00FF00"/>
              </a:solidFill>
              <a:latin typeface="Lato"/>
              <a:ea typeface="Lato"/>
              <a:cs typeface="Lato"/>
              <a:sym typeface="Lato"/>
            </a:endParaRPr>
          </a:p>
          <a:p>
            <a:pPr indent="0" lvl="0" marL="269999" rtl="0" algn="l">
              <a:spcBef>
                <a:spcPts val="0"/>
              </a:spcBef>
              <a:spcAft>
                <a:spcPts val="0"/>
              </a:spcAft>
              <a:buNone/>
            </a:pPr>
            <a:r>
              <a:t/>
            </a:r>
            <a:endParaRPr sz="2200">
              <a:solidFill>
                <a:srgbClr val="00FF00"/>
              </a:solidFill>
              <a:latin typeface="Lato"/>
              <a:ea typeface="Lato"/>
              <a:cs typeface="Lato"/>
              <a:sym typeface="Lato"/>
              <a:extLst>
                <a:ext uri="http://customooxmlschemas.google.com/">
                  <go:slidesCustomData xmlns:go="http://customooxmlschemas.google.com/" textRoundtripDataId="2"/>
                </a:ext>
              </a:extLst>
            </a:endParaRPr>
          </a:p>
          <a:p>
            <a:pPr indent="-368300" lvl="0" marL="269999"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a:t>
            </a:r>
            <a:r>
              <a:rPr lang="en-GB" sz="2200">
                <a:solidFill>
                  <a:srgbClr val="00FF00"/>
                </a:solidFill>
                <a:latin typeface="Lato"/>
                <a:ea typeface="Lato"/>
                <a:cs typeface="Lato"/>
                <a:sym typeface="Lato"/>
              </a:rPr>
              <a:t>the impact of financial exploitation</a:t>
            </a:r>
            <a:endParaRPr b="1" sz="2200">
              <a:solidFill>
                <a:srgbClr val="00FF00"/>
              </a:solidFill>
              <a:latin typeface="Lato"/>
              <a:ea typeface="Lato"/>
              <a:cs typeface="Lato"/>
              <a:sym typeface="Lato"/>
            </a:endParaRPr>
          </a:p>
          <a:p>
            <a:pPr indent="0" lvl="0" marL="269999" rtl="0" algn="l">
              <a:spcBef>
                <a:spcPts val="0"/>
              </a:spcBef>
              <a:spcAft>
                <a:spcPts val="0"/>
              </a:spcAft>
              <a:buNone/>
            </a:pPr>
            <a:r>
              <a:t/>
            </a:r>
            <a:endParaRPr b="1" sz="2200">
              <a:solidFill>
                <a:schemeClr val="lt1"/>
              </a:solidFill>
              <a:latin typeface="Lato"/>
              <a:ea typeface="Lato"/>
              <a:cs typeface="Lato"/>
              <a:sym typeface="Lato"/>
            </a:endParaRPr>
          </a:p>
          <a:p>
            <a:pPr indent="-368300" lvl="0" marL="269999" rtl="0" algn="l">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Rehearse strategies to respond to unwanted pressures </a:t>
            </a:r>
            <a:endParaRPr b="0" i="0" sz="2200" u="none" cap="none" strike="noStrike">
              <a:solidFill>
                <a:schemeClr val="lt1"/>
              </a:solidFill>
              <a:latin typeface="Lato Light"/>
              <a:ea typeface="Lato Light"/>
              <a:cs typeface="Lato Light"/>
              <a:sym typeface="Lato Light"/>
            </a:endParaRPr>
          </a:p>
        </p:txBody>
      </p:sp>
      <p:sp>
        <p:nvSpPr>
          <p:cNvPr id="345" name="Google Shape;345;g1fb2e8a79f5_0_59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204c165f9b2_0_13"/>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Keeping safe</a:t>
            </a:r>
            <a:endParaRPr/>
          </a:p>
        </p:txBody>
      </p:sp>
      <p:sp>
        <p:nvSpPr>
          <p:cNvPr id="351" name="Google Shape;351;g204c165f9b2_0_13"/>
          <p:cNvSpPr txBox="1"/>
          <p:nvPr>
            <p:ph idx="1" type="body"/>
          </p:nvPr>
        </p:nvSpPr>
        <p:spPr>
          <a:xfrm>
            <a:off x="303925" y="1933900"/>
            <a:ext cx="2521500" cy="2690700"/>
          </a:xfrm>
          <a:prstGeom prst="rect">
            <a:avLst/>
          </a:pr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200"/>
              <a:buNone/>
            </a:pPr>
            <a:r>
              <a:rPr lang="en-GB">
                <a:latin typeface="Lato"/>
                <a:ea typeface="Lato"/>
                <a:cs typeface="Lato"/>
                <a:sym typeface="Lato"/>
              </a:rPr>
              <a:t>On Thursday, Mike offers Yaz and Adnam a lift home in his brother’s car. </a:t>
            </a:r>
            <a:endParaRPr>
              <a:latin typeface="Lato"/>
              <a:ea typeface="Lato"/>
              <a:cs typeface="Lato"/>
              <a:sym typeface="Lato"/>
            </a:endParaRPr>
          </a:p>
          <a:p>
            <a:pPr indent="0" lvl="0" marL="0" rtl="0" algn="l">
              <a:spcBef>
                <a:spcPts val="0"/>
              </a:spcBef>
              <a:spcAft>
                <a:spcPts val="0"/>
              </a:spcAft>
              <a:buClr>
                <a:schemeClr val="dk1"/>
              </a:buClr>
              <a:buSzPts val="3200"/>
              <a:buNone/>
            </a:pPr>
            <a:r>
              <a:rPr lang="en-GB">
                <a:latin typeface="Lato"/>
                <a:ea typeface="Lato"/>
                <a:cs typeface="Lato"/>
                <a:sym typeface="Lato"/>
              </a:rPr>
              <a:t>On the way home, Mike’s brother </a:t>
            </a:r>
            <a:r>
              <a:rPr b="1" lang="en-GB">
                <a:solidFill>
                  <a:schemeClr val="accent2"/>
                </a:solidFill>
                <a:latin typeface="Lato"/>
                <a:ea typeface="Lato"/>
                <a:cs typeface="Lato"/>
                <a:sym typeface="Lato"/>
              </a:rPr>
              <a:t>asks Adnam if he can use his bank account to pay the money into </a:t>
            </a:r>
            <a:r>
              <a:rPr lang="en-GB">
                <a:latin typeface="Lato"/>
                <a:ea typeface="Lato"/>
                <a:cs typeface="Lato"/>
                <a:sym typeface="Lato"/>
              </a:rPr>
              <a:t>from some things that he is selling on Ebay. </a:t>
            </a:r>
            <a:endParaRPr>
              <a:latin typeface="Lato"/>
              <a:ea typeface="Lato"/>
              <a:cs typeface="Lato"/>
              <a:sym typeface="Lato"/>
            </a:endParaRPr>
          </a:p>
          <a:p>
            <a:pPr indent="0" lvl="0" marL="0" rtl="0" algn="l">
              <a:spcBef>
                <a:spcPts val="0"/>
              </a:spcBef>
              <a:spcAft>
                <a:spcPts val="0"/>
              </a:spcAft>
              <a:buClr>
                <a:schemeClr val="dk1"/>
              </a:buClr>
              <a:buSzPts val="3200"/>
              <a:buNone/>
            </a:pPr>
            <a:r>
              <a:rPr b="1" lang="en-GB">
                <a:solidFill>
                  <a:schemeClr val="accent2"/>
                </a:solidFill>
                <a:latin typeface="Lato"/>
                <a:ea typeface="Lato"/>
                <a:cs typeface="Lato"/>
                <a:sym typeface="Lato"/>
              </a:rPr>
              <a:t>Adnam agrees and passes over his bank account details.</a:t>
            </a:r>
            <a:endParaRPr>
              <a:latin typeface="Lato"/>
              <a:ea typeface="Lato"/>
              <a:cs typeface="Lato"/>
              <a:sym typeface="Lato"/>
            </a:endParaRPr>
          </a:p>
        </p:txBody>
      </p:sp>
      <p:sp>
        <p:nvSpPr>
          <p:cNvPr id="352" name="Google Shape;352;g204c165f9b2_0_13"/>
          <p:cNvSpPr/>
          <p:nvPr/>
        </p:nvSpPr>
        <p:spPr>
          <a:xfrm>
            <a:off x="3259950" y="1983150"/>
            <a:ext cx="1468200" cy="719400"/>
          </a:xfrm>
          <a:prstGeom prst="wedgeRoundRectCallout">
            <a:avLst>
              <a:gd fmla="val -68119" name="adj1"/>
              <a:gd fmla="val 41771" name="adj2"/>
              <a:gd fmla="val 0" name="adj3"/>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accent1"/>
                </a:solidFill>
                <a:latin typeface="Lato"/>
                <a:ea typeface="Lato"/>
                <a:cs typeface="Lato"/>
                <a:sym typeface="Lato"/>
              </a:rPr>
              <a:t>What if Adnam is quite shy?</a:t>
            </a:r>
            <a:endParaRPr>
              <a:solidFill>
                <a:schemeClr val="accent1"/>
              </a:solidFill>
              <a:latin typeface="Lato"/>
              <a:ea typeface="Lato"/>
              <a:cs typeface="Lato"/>
              <a:sym typeface="Lato"/>
            </a:endParaRPr>
          </a:p>
        </p:txBody>
      </p:sp>
      <p:sp>
        <p:nvSpPr>
          <p:cNvPr id="353" name="Google Shape;353;g204c165f9b2_0_13"/>
          <p:cNvSpPr/>
          <p:nvPr/>
        </p:nvSpPr>
        <p:spPr>
          <a:xfrm>
            <a:off x="3259950" y="2879475"/>
            <a:ext cx="1468200" cy="719400"/>
          </a:xfrm>
          <a:prstGeom prst="wedgeRoundRectCallout">
            <a:avLst>
              <a:gd fmla="val -66777" name="adj1"/>
              <a:gd fmla="val -3381" name="adj2"/>
              <a:gd fmla="val 0" name="adj3"/>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accent1"/>
                </a:solidFill>
                <a:latin typeface="Lato"/>
                <a:ea typeface="Lato"/>
                <a:cs typeface="Lato"/>
                <a:sym typeface="Lato"/>
              </a:rPr>
              <a:t>What if Mike becomes threatening?</a:t>
            </a:r>
            <a:endParaRPr/>
          </a:p>
        </p:txBody>
      </p:sp>
      <p:sp>
        <p:nvSpPr>
          <p:cNvPr id="354" name="Google Shape;354;g204c165f9b2_0_13"/>
          <p:cNvSpPr/>
          <p:nvPr/>
        </p:nvSpPr>
        <p:spPr>
          <a:xfrm>
            <a:off x="3259950" y="3775825"/>
            <a:ext cx="1468200" cy="719400"/>
          </a:xfrm>
          <a:prstGeom prst="wedgeRoundRectCallout">
            <a:avLst>
              <a:gd fmla="val -71475" name="adj1"/>
              <a:gd fmla="val 42" name="adj2"/>
              <a:gd fmla="val 0" name="adj3"/>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accent1"/>
                </a:solidFill>
                <a:latin typeface="Lato"/>
                <a:ea typeface="Lato"/>
                <a:cs typeface="Lato"/>
                <a:sym typeface="Lato"/>
              </a:rPr>
              <a:t>What if Mike is begging and pleading?</a:t>
            </a:r>
            <a:endParaRPr/>
          </a:p>
        </p:txBody>
      </p:sp>
      <p:sp>
        <p:nvSpPr>
          <p:cNvPr id="355" name="Google Shape;355;g204c165f9b2_0_13"/>
          <p:cNvSpPr txBox="1"/>
          <p:nvPr/>
        </p:nvSpPr>
        <p:spPr>
          <a:xfrm>
            <a:off x="152688" y="1158925"/>
            <a:ext cx="88386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dk1"/>
                </a:solidFill>
                <a:latin typeface="Lato"/>
                <a:ea typeface="Lato"/>
                <a:cs typeface="Lato"/>
                <a:sym typeface="Lato"/>
              </a:rPr>
              <a:t>Write down a few sentences that a young person could use if faced with a </a:t>
            </a:r>
            <a:r>
              <a:rPr b="1" lang="en-GB" sz="1600">
                <a:solidFill>
                  <a:schemeClr val="dk1"/>
                </a:solidFill>
                <a:latin typeface="Lato"/>
                <a:ea typeface="Lato"/>
                <a:cs typeface="Lato"/>
                <a:sym typeface="Lato"/>
              </a:rPr>
              <a:t>situation</a:t>
            </a:r>
            <a:r>
              <a:rPr b="1" lang="en-GB" sz="1600">
                <a:solidFill>
                  <a:schemeClr val="dk1"/>
                </a:solidFill>
                <a:latin typeface="Lato"/>
                <a:ea typeface="Lato"/>
                <a:cs typeface="Lato"/>
                <a:sym typeface="Lato"/>
              </a:rPr>
              <a:t> like Adnam.</a:t>
            </a:r>
            <a:endParaRPr b="1" sz="1600">
              <a:solidFill>
                <a:schemeClr val="dk1"/>
              </a:solidFill>
              <a:latin typeface="Lato"/>
              <a:ea typeface="Lato"/>
              <a:cs typeface="Lato"/>
              <a:sym typeface="Lato"/>
            </a:endParaRPr>
          </a:p>
        </p:txBody>
      </p:sp>
      <p:sp>
        <p:nvSpPr>
          <p:cNvPr id="356" name="Google Shape;356;g204c165f9b2_0_13"/>
          <p:cNvSpPr txBox="1"/>
          <p:nvPr/>
        </p:nvSpPr>
        <p:spPr>
          <a:xfrm>
            <a:off x="5116100" y="1955500"/>
            <a:ext cx="3570900" cy="21549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lt1"/>
                </a:solidFill>
                <a:latin typeface="Lato"/>
                <a:ea typeface="Lato"/>
                <a:cs typeface="Lato"/>
                <a:sym typeface="Lato"/>
              </a:rPr>
              <a:t>Rate your partner’s answer. </a:t>
            </a:r>
            <a:endParaRPr sz="1600">
              <a:solidFill>
                <a:schemeClr val="lt1"/>
              </a:solidFill>
              <a:latin typeface="Lato"/>
              <a:ea typeface="Lato"/>
              <a:cs typeface="Lato"/>
              <a:sym typeface="Lato"/>
            </a:endParaRPr>
          </a:p>
          <a:p>
            <a:pPr indent="0" lvl="0" marL="0" rtl="0" algn="l">
              <a:spcBef>
                <a:spcPts val="0"/>
              </a:spcBef>
              <a:spcAft>
                <a:spcPts val="0"/>
              </a:spcAft>
              <a:buNone/>
            </a:pPr>
            <a:r>
              <a:t/>
            </a:r>
            <a:endParaRPr sz="1600">
              <a:solidFill>
                <a:schemeClr val="lt1"/>
              </a:solidFill>
              <a:latin typeface="Lato"/>
              <a:ea typeface="Lato"/>
              <a:cs typeface="Lato"/>
              <a:sym typeface="Lato"/>
            </a:endParaRPr>
          </a:p>
          <a:p>
            <a:pPr indent="0" lvl="0" marL="0" rtl="0" algn="l">
              <a:spcBef>
                <a:spcPts val="0"/>
              </a:spcBef>
              <a:spcAft>
                <a:spcPts val="0"/>
              </a:spcAft>
              <a:buNone/>
            </a:pPr>
            <a:r>
              <a:rPr b="1" lang="en-GB" sz="1600">
                <a:solidFill>
                  <a:schemeClr val="lt1"/>
                </a:solidFill>
                <a:latin typeface="Lato"/>
                <a:ea typeface="Lato"/>
                <a:cs typeface="Lato"/>
                <a:sym typeface="Lato"/>
              </a:rPr>
              <a:t>Ask these when assessing:</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lang="en-GB" sz="1600">
                <a:solidFill>
                  <a:schemeClr val="lt1"/>
                </a:solidFill>
                <a:latin typeface="Lato"/>
                <a:ea typeface="Lato"/>
                <a:cs typeface="Lato"/>
                <a:sym typeface="Lato"/>
              </a:rPr>
              <a:t>Ke</a:t>
            </a:r>
            <a:r>
              <a:rPr lang="en-GB" sz="1600">
                <a:solidFill>
                  <a:schemeClr val="lt1"/>
                </a:solidFill>
                <a:latin typeface="Lato"/>
                <a:ea typeface="Lato"/>
                <a:cs typeface="Lato"/>
                <a:sym typeface="Lato"/>
              </a:rPr>
              <a:t>eps a young person safe?</a:t>
            </a:r>
            <a:endParaRPr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lang="en-GB" sz="1600">
                <a:solidFill>
                  <a:schemeClr val="lt1"/>
                </a:solidFill>
                <a:latin typeface="Lato"/>
                <a:ea typeface="Lato"/>
                <a:cs typeface="Lato"/>
                <a:sym typeface="Lato"/>
              </a:rPr>
              <a:t>Realistic response in this situation?</a:t>
            </a:r>
            <a:endParaRPr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Char char="●"/>
            </a:pPr>
            <a:r>
              <a:rPr lang="en-GB" sz="1600">
                <a:solidFill>
                  <a:schemeClr val="lt1"/>
                </a:solidFill>
                <a:latin typeface="Lato"/>
                <a:ea typeface="Lato"/>
                <a:cs typeface="Lato"/>
                <a:sym typeface="Lato"/>
              </a:rPr>
              <a:t>Highlights consequences?</a:t>
            </a:r>
            <a:endParaRPr sz="1600">
              <a:solidFill>
                <a:schemeClr val="lt1"/>
              </a:solidFill>
              <a:latin typeface="Lato"/>
              <a:ea typeface="Lato"/>
              <a:cs typeface="Lato"/>
              <a:sym typeface="Lato"/>
            </a:endParaRPr>
          </a:p>
          <a:p>
            <a:pPr indent="0" lvl="0" marL="457200" rtl="0" algn="l">
              <a:spcBef>
                <a:spcPts val="0"/>
              </a:spcBef>
              <a:spcAft>
                <a:spcPts val="0"/>
              </a:spcAft>
              <a:buNone/>
            </a:pPr>
            <a:r>
              <a:t/>
            </a:r>
            <a:endParaRPr sz="16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27b47ed74fa_0_8"/>
          <p:cNvSpPr txBox="1"/>
          <p:nvPr>
            <p:ph idx="1" type="body"/>
          </p:nvPr>
        </p:nvSpPr>
        <p:spPr>
          <a:xfrm>
            <a:off x="1175800" y="1670425"/>
            <a:ext cx="2521500" cy="2573700"/>
          </a:xfrm>
          <a:prstGeom prst="rect">
            <a:avLst/>
          </a:pr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200"/>
              <a:buNone/>
            </a:pPr>
            <a:r>
              <a:rPr lang="en-GB">
                <a:latin typeface="Lato"/>
                <a:ea typeface="Lato"/>
                <a:cs typeface="Lato"/>
                <a:sym typeface="Lato"/>
              </a:rPr>
              <a:t>On Thursday, Mike offers Yaz and Adnam a lift home in his brother’s car. </a:t>
            </a:r>
            <a:endParaRPr>
              <a:latin typeface="Lato"/>
              <a:ea typeface="Lato"/>
              <a:cs typeface="Lato"/>
              <a:sym typeface="Lato"/>
            </a:endParaRPr>
          </a:p>
          <a:p>
            <a:pPr indent="0" lvl="0" marL="0" rtl="0" algn="l">
              <a:spcBef>
                <a:spcPts val="0"/>
              </a:spcBef>
              <a:spcAft>
                <a:spcPts val="0"/>
              </a:spcAft>
              <a:buClr>
                <a:schemeClr val="dk1"/>
              </a:buClr>
              <a:buSzPts val="3200"/>
              <a:buNone/>
            </a:pPr>
            <a:r>
              <a:rPr lang="en-GB">
                <a:latin typeface="Lato"/>
                <a:ea typeface="Lato"/>
                <a:cs typeface="Lato"/>
                <a:sym typeface="Lato"/>
              </a:rPr>
              <a:t>On the way home, Mike’s brother </a:t>
            </a:r>
            <a:r>
              <a:rPr b="1" lang="en-GB">
                <a:solidFill>
                  <a:schemeClr val="accent2"/>
                </a:solidFill>
                <a:latin typeface="Lato"/>
                <a:ea typeface="Lato"/>
                <a:cs typeface="Lato"/>
                <a:sym typeface="Lato"/>
              </a:rPr>
              <a:t>asks Adnam if he can use his bank account to pay the money into </a:t>
            </a:r>
            <a:r>
              <a:rPr lang="en-GB">
                <a:latin typeface="Lato"/>
                <a:ea typeface="Lato"/>
                <a:cs typeface="Lato"/>
                <a:sym typeface="Lato"/>
              </a:rPr>
              <a:t>from some things that he is selling on Ebay. </a:t>
            </a:r>
            <a:endParaRPr>
              <a:latin typeface="Lato"/>
              <a:ea typeface="Lato"/>
              <a:cs typeface="Lato"/>
              <a:sym typeface="Lato"/>
            </a:endParaRPr>
          </a:p>
          <a:p>
            <a:pPr indent="0" lvl="0" marL="0" rtl="0" algn="l">
              <a:spcBef>
                <a:spcPts val="0"/>
              </a:spcBef>
              <a:spcAft>
                <a:spcPts val="0"/>
              </a:spcAft>
              <a:buClr>
                <a:schemeClr val="dk1"/>
              </a:buClr>
              <a:buSzPts val="3200"/>
              <a:buNone/>
            </a:pPr>
            <a:r>
              <a:rPr b="1" lang="en-GB">
                <a:solidFill>
                  <a:schemeClr val="accent2"/>
                </a:solidFill>
                <a:latin typeface="Lato"/>
                <a:ea typeface="Lato"/>
                <a:cs typeface="Lato"/>
                <a:sym typeface="Lato"/>
              </a:rPr>
              <a:t>Adnam agrees and passes over his bank account details.</a:t>
            </a:r>
            <a:endParaRPr>
              <a:latin typeface="Lato"/>
              <a:ea typeface="Lato"/>
              <a:cs typeface="Lato"/>
              <a:sym typeface="Lato"/>
            </a:endParaRPr>
          </a:p>
        </p:txBody>
      </p:sp>
      <p:sp>
        <p:nvSpPr>
          <p:cNvPr id="362" name="Google Shape;362;g27b47ed74fa_0_8"/>
          <p:cNvSpPr txBox="1"/>
          <p:nvPr/>
        </p:nvSpPr>
        <p:spPr>
          <a:xfrm>
            <a:off x="152688" y="1158925"/>
            <a:ext cx="88386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1600">
                <a:solidFill>
                  <a:schemeClr val="dk1"/>
                </a:solidFill>
                <a:latin typeface="Lato"/>
                <a:ea typeface="Lato"/>
                <a:cs typeface="Lato"/>
                <a:sym typeface="Lato"/>
              </a:rPr>
              <a:t>Example responses</a:t>
            </a:r>
            <a:endParaRPr b="1" sz="1600">
              <a:solidFill>
                <a:schemeClr val="dk1"/>
              </a:solidFill>
              <a:latin typeface="Lato"/>
              <a:ea typeface="Lato"/>
              <a:cs typeface="Lato"/>
              <a:sym typeface="Lato"/>
            </a:endParaRPr>
          </a:p>
        </p:txBody>
      </p:sp>
      <p:sp>
        <p:nvSpPr>
          <p:cNvPr id="363" name="Google Shape;363;g27b47ed74fa_0_8"/>
          <p:cNvSpPr/>
          <p:nvPr/>
        </p:nvSpPr>
        <p:spPr>
          <a:xfrm>
            <a:off x="5318775" y="1705300"/>
            <a:ext cx="3357000" cy="719400"/>
          </a:xfrm>
          <a:prstGeom prst="wedgeRoundRectCallout">
            <a:avLst>
              <a:gd fmla="val -68119" name="adj1"/>
              <a:gd fmla="val 41771" name="adj2"/>
              <a:gd fmla="val 0" name="adj3"/>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“Sorry, I don’t feel comfortable </a:t>
            </a:r>
            <a:r>
              <a:rPr b="1" lang="en-GB">
                <a:solidFill>
                  <a:schemeClr val="lt1"/>
                </a:solidFill>
                <a:latin typeface="Lato"/>
                <a:ea typeface="Lato"/>
                <a:cs typeface="Lato"/>
                <a:sym typeface="Lato"/>
              </a:rPr>
              <a:t>sharing bank details</a:t>
            </a:r>
            <a:r>
              <a:rPr b="1" lang="en-GB">
                <a:solidFill>
                  <a:schemeClr val="lt1"/>
                </a:solidFill>
                <a:latin typeface="Lato"/>
                <a:ea typeface="Lato"/>
                <a:cs typeface="Lato"/>
                <a:sym typeface="Lato"/>
              </a:rPr>
              <a:t>”</a:t>
            </a:r>
            <a:endParaRPr b="1">
              <a:solidFill>
                <a:schemeClr val="lt1"/>
              </a:solidFill>
              <a:latin typeface="Lato"/>
              <a:ea typeface="Lato"/>
              <a:cs typeface="Lato"/>
              <a:sym typeface="Lato"/>
            </a:endParaRPr>
          </a:p>
        </p:txBody>
      </p:sp>
      <p:sp>
        <p:nvSpPr>
          <p:cNvPr id="364" name="Google Shape;364;g27b47ed74fa_0_8"/>
          <p:cNvSpPr/>
          <p:nvPr/>
        </p:nvSpPr>
        <p:spPr>
          <a:xfrm>
            <a:off x="5318775" y="2599225"/>
            <a:ext cx="3357000" cy="719400"/>
          </a:xfrm>
          <a:prstGeom prst="wedgeRoundRectCallout">
            <a:avLst>
              <a:gd fmla="val -68119" name="adj1"/>
              <a:gd fmla="val 41771" name="adj2"/>
              <a:gd fmla="val 0" name="adj3"/>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“My parent/ carer checks my bank account online, so I have to ask them first”</a:t>
            </a:r>
            <a:endParaRPr b="1">
              <a:solidFill>
                <a:schemeClr val="lt1"/>
              </a:solidFill>
              <a:latin typeface="Lato"/>
              <a:ea typeface="Lato"/>
              <a:cs typeface="Lato"/>
              <a:sym typeface="Lato"/>
            </a:endParaRPr>
          </a:p>
        </p:txBody>
      </p:sp>
      <p:sp>
        <p:nvSpPr>
          <p:cNvPr id="365" name="Google Shape;365;g27b47ed74fa_0_8"/>
          <p:cNvSpPr/>
          <p:nvPr/>
        </p:nvSpPr>
        <p:spPr>
          <a:xfrm>
            <a:off x="1175800" y="4431500"/>
            <a:ext cx="6112800" cy="556800"/>
          </a:xfrm>
          <a:prstGeom prst="roundRect">
            <a:avLst>
              <a:gd fmla="val 16667" name="adj"/>
            </a:avLst>
          </a:prstGeom>
          <a:solidFill>
            <a:schemeClr val="accent2"/>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chemeClr val="dk1"/>
                </a:solidFill>
                <a:latin typeface="Lato"/>
                <a:ea typeface="Lato"/>
                <a:cs typeface="Lato"/>
                <a:sym typeface="Lato"/>
              </a:rPr>
              <a:t>If anyone threatens you, you should speak to an adult</a:t>
            </a:r>
            <a:endParaRPr b="1" sz="1700">
              <a:solidFill>
                <a:schemeClr val="dk1"/>
              </a:solidFill>
              <a:latin typeface="Lato"/>
              <a:ea typeface="Lato"/>
              <a:cs typeface="Lato"/>
              <a:sym typeface="Lato"/>
            </a:endParaRPr>
          </a:p>
        </p:txBody>
      </p:sp>
      <p:sp>
        <p:nvSpPr>
          <p:cNvPr id="366" name="Google Shape;366;g27b47ed74fa_0_8"/>
          <p:cNvSpPr/>
          <p:nvPr/>
        </p:nvSpPr>
        <p:spPr>
          <a:xfrm>
            <a:off x="5318775" y="3513625"/>
            <a:ext cx="3357000" cy="719400"/>
          </a:xfrm>
          <a:prstGeom prst="wedgeRoundRectCallout">
            <a:avLst>
              <a:gd fmla="val -68119" name="adj1"/>
              <a:gd fmla="val 41771" name="adj2"/>
              <a:gd fmla="val 0" name="adj3"/>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“I don’t have my own bank account”</a:t>
            </a:r>
            <a:endParaRPr b="1">
              <a:solidFill>
                <a:schemeClr val="lt1"/>
              </a:solidFill>
              <a:latin typeface="Lato"/>
              <a:ea typeface="Lato"/>
              <a:cs typeface="Lato"/>
              <a:sym typeface="Lato"/>
            </a:endParaRPr>
          </a:p>
        </p:txBody>
      </p:sp>
      <p:sp>
        <p:nvSpPr>
          <p:cNvPr id="367" name="Google Shape;367;g27b47ed74fa_0_8"/>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Keeping safe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393df0ce300_0_0"/>
          <p:cNvSpPr txBox="1"/>
          <p:nvPr>
            <p:ph type="title"/>
          </p:nvPr>
        </p:nvSpPr>
        <p:spPr>
          <a:xfrm>
            <a:off x="272750" y="220200"/>
            <a:ext cx="8349900" cy="57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Reporting Fraud</a:t>
            </a:r>
            <a:endParaRPr/>
          </a:p>
        </p:txBody>
      </p:sp>
      <p:sp>
        <p:nvSpPr>
          <p:cNvPr id="373" name="Google Shape;373;g393df0ce300_0_0"/>
          <p:cNvSpPr txBox="1"/>
          <p:nvPr>
            <p:ph idx="1" type="body"/>
          </p:nvPr>
        </p:nvSpPr>
        <p:spPr>
          <a:xfrm>
            <a:off x="1061275" y="1694400"/>
            <a:ext cx="6081000" cy="3140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200"/>
              <a:buNone/>
            </a:pPr>
            <a:r>
              <a:rPr lang="en-GB" sz="1800">
                <a:solidFill>
                  <a:schemeClr val="dk1"/>
                </a:solidFill>
                <a:latin typeface="Lato"/>
                <a:ea typeface="Lato"/>
                <a:cs typeface="Lato"/>
                <a:sym typeface="Lato"/>
              </a:rPr>
              <a:t>You can report fraud, scams, and cybercrime to </a:t>
            </a:r>
            <a:r>
              <a:rPr b="1" lang="en-GB" sz="1800">
                <a:solidFill>
                  <a:srgbClr val="FF8022"/>
                </a:solidFill>
                <a:latin typeface="Lato"/>
                <a:ea typeface="Lato"/>
                <a:cs typeface="Lato"/>
                <a:sym typeface="Lato"/>
              </a:rPr>
              <a:t>Action Fraud</a:t>
            </a:r>
            <a:r>
              <a:rPr lang="en-GB" sz="1800">
                <a:solidFill>
                  <a:schemeClr val="dk1"/>
                </a:solidFill>
                <a:latin typeface="Lato"/>
                <a:ea typeface="Lato"/>
                <a:cs typeface="Lato"/>
                <a:sym typeface="Lato"/>
              </a:rPr>
              <a:t> by using their </a:t>
            </a:r>
            <a:r>
              <a:rPr lang="en-GB" sz="1800" u="sng">
                <a:solidFill>
                  <a:schemeClr val="hlink"/>
                </a:solidFill>
                <a:latin typeface="Lato"/>
                <a:ea typeface="Lato"/>
                <a:cs typeface="Lato"/>
                <a:sym typeface="Lato"/>
                <a:hlinkClick r:id="rId3"/>
              </a:rPr>
              <a:t>online tool</a:t>
            </a:r>
            <a:r>
              <a:rPr lang="en-GB" sz="1800">
                <a:latin typeface="Lato"/>
                <a:ea typeface="Lato"/>
                <a:cs typeface="Lato"/>
                <a:sym typeface="Lato"/>
              </a:rPr>
              <a:t> or calling 0300 123 2040.</a:t>
            </a:r>
            <a:endParaRPr sz="1800">
              <a:latin typeface="Lato"/>
              <a:ea typeface="Lato"/>
              <a:cs typeface="Lato"/>
              <a:sym typeface="Lato"/>
            </a:endParaRPr>
          </a:p>
          <a:p>
            <a:pPr indent="0" lvl="0" marL="0" rtl="0" algn="l">
              <a:spcBef>
                <a:spcPts val="0"/>
              </a:spcBef>
              <a:spcAft>
                <a:spcPts val="0"/>
              </a:spcAft>
              <a:buClr>
                <a:schemeClr val="dk1"/>
              </a:buClr>
              <a:buSzPts val="3200"/>
              <a:buNone/>
            </a:pPr>
            <a:r>
              <a:t/>
            </a:r>
            <a:endParaRPr sz="1800">
              <a:latin typeface="Lato"/>
              <a:ea typeface="Lato"/>
              <a:cs typeface="Lato"/>
              <a:sym typeface="Lato"/>
            </a:endParaRPr>
          </a:p>
          <a:p>
            <a:pPr indent="0" lvl="0" marL="0" rtl="0" algn="l">
              <a:spcBef>
                <a:spcPts val="0"/>
              </a:spcBef>
              <a:spcAft>
                <a:spcPts val="0"/>
              </a:spcAft>
              <a:buClr>
                <a:schemeClr val="dk1"/>
              </a:buClr>
              <a:buSzPts val="3200"/>
              <a:buNone/>
            </a:pPr>
            <a:r>
              <a:rPr lang="en-GB" sz="1800">
                <a:latin typeface="Lato"/>
                <a:ea typeface="Lato"/>
                <a:cs typeface="Lato"/>
                <a:sym typeface="Lato"/>
              </a:rPr>
              <a:t>If you are in </a:t>
            </a:r>
            <a:r>
              <a:rPr b="1" lang="en-GB" sz="1800">
                <a:solidFill>
                  <a:schemeClr val="accent2"/>
                </a:solidFill>
                <a:latin typeface="Lato"/>
                <a:ea typeface="Lato"/>
                <a:cs typeface="Lato"/>
                <a:sym typeface="Lato"/>
              </a:rPr>
              <a:t>Scotland</a:t>
            </a:r>
            <a:r>
              <a:rPr lang="en-GB" sz="1800">
                <a:latin typeface="Lato"/>
                <a:ea typeface="Lato"/>
                <a:cs typeface="Lato"/>
                <a:sym typeface="Lato"/>
              </a:rPr>
              <a:t>, you can call the police directly on </a:t>
            </a:r>
            <a:r>
              <a:rPr lang="en-GB" sz="1800">
                <a:solidFill>
                  <a:srgbClr val="FF8022"/>
                </a:solidFill>
                <a:latin typeface="Lato"/>
                <a:ea typeface="Lato"/>
                <a:cs typeface="Lato"/>
                <a:sym typeface="Lato"/>
              </a:rPr>
              <a:t>101</a:t>
            </a:r>
            <a:r>
              <a:rPr lang="en-GB" sz="1800">
                <a:latin typeface="Lato"/>
                <a:ea typeface="Lato"/>
                <a:cs typeface="Lato"/>
                <a:sym typeface="Lato"/>
              </a:rPr>
              <a:t>.</a:t>
            </a:r>
            <a:endParaRPr sz="1800">
              <a:latin typeface="Lato"/>
              <a:ea typeface="Lato"/>
              <a:cs typeface="Lato"/>
              <a:sym typeface="Lato"/>
            </a:endParaRPr>
          </a:p>
          <a:p>
            <a:pPr indent="0" lvl="0" marL="0" rtl="0" algn="l">
              <a:spcBef>
                <a:spcPts val="0"/>
              </a:spcBef>
              <a:spcAft>
                <a:spcPts val="0"/>
              </a:spcAft>
              <a:buClr>
                <a:schemeClr val="dk1"/>
              </a:buClr>
              <a:buSzPts val="3200"/>
              <a:buNone/>
            </a:pPr>
            <a:r>
              <a:t/>
            </a:r>
            <a:endParaRPr sz="1800">
              <a:latin typeface="Lato"/>
              <a:ea typeface="Lato"/>
              <a:cs typeface="Lato"/>
              <a:sym typeface="Lato"/>
            </a:endParaRPr>
          </a:p>
          <a:p>
            <a:pPr indent="0" lvl="0" marL="0" rtl="0" algn="l">
              <a:spcBef>
                <a:spcPts val="0"/>
              </a:spcBef>
              <a:spcAft>
                <a:spcPts val="0"/>
              </a:spcAft>
              <a:buClr>
                <a:schemeClr val="dk1"/>
              </a:buClr>
              <a:buSzPts val="3200"/>
              <a:buNone/>
            </a:pPr>
            <a:r>
              <a:rPr lang="en-GB" sz="1800">
                <a:latin typeface="Lato"/>
                <a:ea typeface="Lato"/>
                <a:cs typeface="Lato"/>
                <a:sym typeface="Lato"/>
              </a:rPr>
              <a:t>If your bank account is involved, you can also call your bank using the number on your card, or call </a:t>
            </a:r>
            <a:r>
              <a:rPr b="1" lang="en-GB" sz="1800">
                <a:solidFill>
                  <a:schemeClr val="accent2"/>
                </a:solidFill>
                <a:latin typeface="Lato"/>
                <a:ea typeface="Lato"/>
                <a:cs typeface="Lato"/>
                <a:sym typeface="Lato"/>
              </a:rPr>
              <a:t>159</a:t>
            </a:r>
            <a:r>
              <a:rPr lang="en-GB" sz="1800">
                <a:latin typeface="Lato"/>
                <a:ea typeface="Lato"/>
                <a:cs typeface="Lato"/>
                <a:sym typeface="Lato"/>
              </a:rPr>
              <a:t> to be connected to your bank’s fraud department.</a:t>
            </a:r>
            <a:endParaRPr sz="1800">
              <a:latin typeface="Lato"/>
              <a:ea typeface="Lato"/>
              <a:cs typeface="Lato"/>
              <a:sym typeface="Lato"/>
            </a:endParaRPr>
          </a:p>
          <a:p>
            <a:pPr indent="0" lvl="0" marL="0" rtl="0" algn="l">
              <a:spcBef>
                <a:spcPts val="0"/>
              </a:spcBef>
              <a:spcAft>
                <a:spcPts val="0"/>
              </a:spcAft>
              <a:buClr>
                <a:schemeClr val="dk1"/>
              </a:buClr>
              <a:buSzPts val="3200"/>
              <a:buNone/>
            </a:pPr>
            <a:r>
              <a:t/>
            </a:r>
            <a:endParaRPr sz="1800">
              <a:latin typeface="Lato"/>
              <a:ea typeface="Lato"/>
              <a:cs typeface="Lato"/>
              <a:sym typeface="Lato"/>
            </a:endParaRPr>
          </a:p>
          <a:p>
            <a:pPr indent="0" lvl="0" marL="0" rtl="0" algn="l">
              <a:spcBef>
                <a:spcPts val="0"/>
              </a:spcBef>
              <a:spcAft>
                <a:spcPts val="0"/>
              </a:spcAft>
              <a:buClr>
                <a:schemeClr val="dk1"/>
              </a:buClr>
              <a:buSzPts val="3200"/>
              <a:buNone/>
            </a:pPr>
            <a:r>
              <a:t/>
            </a:r>
            <a:endParaRPr sz="1800">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204937879d8_0_6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g204937879d8_0_6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80" name="Google Shape;380;g204937879d8_0_60"/>
          <p:cNvSpPr txBox="1"/>
          <p:nvPr/>
        </p:nvSpPr>
        <p:spPr>
          <a:xfrm>
            <a:off x="443102" y="1279525"/>
            <a:ext cx="8257800" cy="2216400"/>
          </a:xfrm>
          <a:prstGeom prst="rect">
            <a:avLst/>
          </a:prstGeom>
          <a:noFill/>
          <a:ln>
            <a:noFill/>
          </a:ln>
        </p:spPr>
        <p:txBody>
          <a:bodyPr anchorCtr="0" anchor="t" bIns="91425" lIns="91425" spcFirstLastPara="1" rIns="91425" wrap="square" tIns="91425">
            <a:spAutoFit/>
          </a:bodyPr>
          <a:lstStyle/>
          <a:p>
            <a:pPr indent="-368300" lvl="0" marL="269999"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Identify </a:t>
            </a:r>
            <a:r>
              <a:rPr lang="en-GB" sz="2200">
                <a:solidFill>
                  <a:srgbClr val="00FF00"/>
                </a:solidFill>
                <a:latin typeface="Lato"/>
                <a:ea typeface="Lato"/>
                <a:cs typeface="Lato"/>
                <a:sym typeface="Lato"/>
              </a:rPr>
              <a:t>situations where young people are vulnerable to exploitation </a:t>
            </a:r>
            <a:endParaRPr sz="2200">
              <a:solidFill>
                <a:srgbClr val="00FF00"/>
              </a:solidFill>
              <a:latin typeface="Lato"/>
              <a:ea typeface="Lato"/>
              <a:cs typeface="Lato"/>
              <a:sym typeface="Lato"/>
            </a:endParaRPr>
          </a:p>
          <a:p>
            <a:pPr indent="0" lvl="0" marL="269999" rtl="0" algn="l">
              <a:spcBef>
                <a:spcPts val="0"/>
              </a:spcBef>
              <a:spcAft>
                <a:spcPts val="0"/>
              </a:spcAft>
              <a:buNone/>
            </a:pPr>
            <a:r>
              <a:t/>
            </a:r>
            <a:endParaRPr sz="2200">
              <a:solidFill>
                <a:srgbClr val="00FF00"/>
              </a:solidFill>
              <a:latin typeface="Lato"/>
              <a:ea typeface="Lato"/>
              <a:cs typeface="Lato"/>
              <a:sym typeface="Lato"/>
              <a:extLst>
                <a:ext uri="http://customooxmlschemas.google.com/">
                  <go:slidesCustomData xmlns:go="http://customooxmlschemas.google.com/" textRoundtripDataId="3"/>
                </a:ext>
              </a:extLst>
            </a:endParaRPr>
          </a:p>
          <a:p>
            <a:pPr indent="-368300" lvl="0" marL="269999"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a:t>
            </a:r>
            <a:r>
              <a:rPr lang="en-GB" sz="2200">
                <a:solidFill>
                  <a:srgbClr val="00FF00"/>
                </a:solidFill>
                <a:latin typeface="Lato"/>
                <a:ea typeface="Lato"/>
                <a:cs typeface="Lato"/>
                <a:sym typeface="Lato"/>
              </a:rPr>
              <a:t>the impact of financial exploitation</a:t>
            </a:r>
            <a:endParaRPr b="1" sz="2200">
              <a:solidFill>
                <a:srgbClr val="00FF00"/>
              </a:solidFill>
              <a:latin typeface="Lato"/>
              <a:ea typeface="Lato"/>
              <a:cs typeface="Lato"/>
              <a:sym typeface="Lato"/>
            </a:endParaRPr>
          </a:p>
          <a:p>
            <a:pPr indent="0" lvl="0" marL="269999" rtl="0" algn="l">
              <a:spcBef>
                <a:spcPts val="0"/>
              </a:spcBef>
              <a:spcAft>
                <a:spcPts val="0"/>
              </a:spcAft>
              <a:buNone/>
            </a:pPr>
            <a:r>
              <a:t/>
            </a:r>
            <a:endParaRPr b="1" sz="2200">
              <a:solidFill>
                <a:srgbClr val="00FF00"/>
              </a:solidFill>
              <a:latin typeface="Lato"/>
              <a:ea typeface="Lato"/>
              <a:cs typeface="Lato"/>
              <a:sym typeface="Lato"/>
            </a:endParaRPr>
          </a:p>
          <a:p>
            <a:pPr indent="-368300" lvl="0" marL="269999"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Rehearse strategies to respond to unwanted pressures 0</a:t>
            </a:r>
            <a:endParaRPr b="0" i="0" sz="2200" u="none" cap="none" strike="noStrike">
              <a:solidFill>
                <a:srgbClr val="00FF00"/>
              </a:solidFill>
              <a:latin typeface="Lato Light"/>
              <a:ea typeface="Lato Light"/>
              <a:cs typeface="Lato Light"/>
              <a:sym typeface="Lato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1575e96a1fb_0_29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386" name="Google Shape;386;g1575e96a1fb_0_29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25ec2351865_0_5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65" name="Google Shape;65;g25ec2351865_0_5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g25ec2351865_0_50"/>
          <p:cNvSpPr txBox="1"/>
          <p:nvPr/>
        </p:nvSpPr>
        <p:spPr>
          <a:xfrm>
            <a:off x="125" y="12625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3</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Financial e</a:t>
            </a:r>
            <a:r>
              <a:rPr b="1" lang="en-GB" sz="5600">
                <a:solidFill>
                  <a:schemeClr val="lt1"/>
                </a:solidFill>
                <a:latin typeface="Lato Black"/>
                <a:ea typeface="Lato Black"/>
                <a:cs typeface="Lato Black"/>
                <a:sym typeface="Lato Black"/>
              </a:rPr>
              <a:t>xploitation </a:t>
            </a:r>
            <a:endParaRPr b="1" sz="5600">
              <a:solidFill>
                <a:schemeClr val="lt1"/>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27635228ccd_0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27635228ccd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4"/>
                  </a:ext>
                </a:extLst>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393" name="Google Shape;393;g27635228ccd_0_0"/>
          <p:cNvGrpSpPr/>
          <p:nvPr/>
        </p:nvGrpSpPr>
        <p:grpSpPr>
          <a:xfrm>
            <a:off x="151999" y="1183981"/>
            <a:ext cx="2846301" cy="2013581"/>
            <a:chOff x="463400" y="1321175"/>
            <a:chExt cx="2914500" cy="2113109"/>
          </a:xfrm>
        </p:grpSpPr>
        <p:sp>
          <p:nvSpPr>
            <p:cNvPr id="394" name="Google Shape;394;g27635228ccd_0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27635228ccd_0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396" name="Google Shape;396;g27635228ccd_0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397" name="Google Shape;397;g27635228ccd_0_0"/>
          <p:cNvSpPr txBox="1"/>
          <p:nvPr/>
        </p:nvSpPr>
        <p:spPr>
          <a:xfrm>
            <a:off x="198525" y="331295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At school, you can speak with an adult you trust. </a:t>
            </a:r>
            <a:endParaRPr b="1" sz="1800">
              <a:solidFill>
                <a:schemeClr val="lt1"/>
              </a:solidFill>
              <a:latin typeface="Lato"/>
              <a:ea typeface="Lato"/>
              <a:cs typeface="Lato"/>
              <a:sym typeface="Lato"/>
            </a:endParaRPr>
          </a:p>
          <a:p>
            <a:pPr indent="0" lvl="0" marL="0" rtl="0" algn="ctr">
              <a:spcBef>
                <a:spcPts val="0"/>
              </a:spcBef>
              <a:spcAft>
                <a:spcPts val="0"/>
              </a:spcAft>
              <a:buNone/>
            </a:pPr>
            <a:r>
              <a:rPr b="1" lang="en-GB" sz="1800">
                <a:solidFill>
                  <a:schemeClr val="lt1"/>
                </a:solidFill>
                <a:latin typeface="Lato"/>
                <a:ea typeface="Lato"/>
                <a:cs typeface="Lato"/>
                <a:sym typeface="Lato"/>
              </a:rPr>
              <a:t>This could be your form tutor, head of year or the school’s safeguarding officer.</a:t>
            </a:r>
            <a:endParaRPr b="1" sz="1800">
              <a:solidFill>
                <a:schemeClr val="lt1"/>
              </a:solidFill>
              <a:latin typeface="Lato"/>
              <a:ea typeface="Lato"/>
              <a:cs typeface="Lato"/>
              <a:sym typeface="Lato"/>
            </a:endParaRPr>
          </a:p>
        </p:txBody>
      </p:sp>
      <p:sp>
        <p:nvSpPr>
          <p:cNvPr id="398" name="Google Shape;398;g27635228ccd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399" name="Google Shape;399;g27635228ccd_0_0"/>
          <p:cNvGrpSpPr/>
          <p:nvPr/>
        </p:nvGrpSpPr>
        <p:grpSpPr>
          <a:xfrm>
            <a:off x="3164819" y="1184021"/>
            <a:ext cx="2846301" cy="1995658"/>
            <a:chOff x="3237025" y="1184050"/>
            <a:chExt cx="2914500" cy="2094300"/>
          </a:xfrm>
        </p:grpSpPr>
        <p:sp>
          <p:nvSpPr>
            <p:cNvPr id="400" name="Google Shape;400;g27635228ccd_0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27635228ccd_0_0"/>
            <p:cNvSpPr txBox="1"/>
            <p:nvPr/>
          </p:nvSpPr>
          <p:spPr>
            <a:xfrm>
              <a:off x="4318436" y="1358600"/>
              <a:ext cx="1782300" cy="1772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rPr lang="en-GB" sz="1300" u="sng">
                  <a:solidFill>
                    <a:schemeClr val="accent6"/>
                  </a:solidFill>
                  <a:latin typeface="Lato"/>
                  <a:ea typeface="Lato"/>
                  <a:cs typeface="Lato"/>
                  <a:sym typeface="Lato"/>
                  <a:hlinkClick r:id="rId5">
                    <a:extLst>
                      <a:ext uri="{A12FA001-AC4F-418D-AE19-62706E023703}">
                        <ahyp:hlinkClr val="tx"/>
                      </a:ext>
                    </a:extLst>
                  </a:hlinkClick>
                </a:rPr>
                <a:t>Crimestoppers </a:t>
              </a:r>
              <a:r>
                <a:rPr b="0" i="0" lang="en-GB" sz="1300" u="none" cap="none" strike="noStrike">
                  <a:solidFill>
                    <a:schemeClr val="accent6"/>
                  </a:solidFill>
                  <a:latin typeface="Lato"/>
                  <a:ea typeface="Lato"/>
                  <a:cs typeface="Lato"/>
                  <a:sym typeface="Lato"/>
                </a:rPr>
                <a:t>– </a:t>
              </a:r>
              <a:r>
                <a:rPr lang="en-GB" sz="1300">
                  <a:solidFill>
                    <a:schemeClr val="accent6"/>
                  </a:solidFill>
                </a:rPr>
                <a:t>an independent charity where information can be reported anonymously.</a:t>
              </a:r>
              <a:endParaRPr sz="1300">
                <a:solidFill>
                  <a:schemeClr val="accent6"/>
                </a:solidFill>
              </a:endParaRPr>
            </a:p>
            <a:p>
              <a:pPr indent="0" lvl="0" marL="0" marR="0" rtl="0" algn="l">
                <a:lnSpc>
                  <a:spcPct val="115000"/>
                </a:lnSpc>
                <a:spcBef>
                  <a:spcPts val="1200"/>
                </a:spcBef>
                <a:spcAft>
                  <a:spcPts val="1200"/>
                </a:spcAft>
                <a:buClr>
                  <a:srgbClr val="000000"/>
                </a:buClr>
                <a:buSzPts val="1300"/>
                <a:buFont typeface="Arial"/>
                <a:buNone/>
              </a:pPr>
              <a:r>
                <a:rPr lang="en-GB" sz="1300">
                  <a:solidFill>
                    <a:schemeClr val="accent6"/>
                  </a:solidFill>
                  <a:latin typeface="Lato"/>
                  <a:ea typeface="Lato"/>
                  <a:cs typeface="Lato"/>
                  <a:sym typeface="Lato"/>
                </a:rPr>
                <a:t>0800 555 111</a:t>
              </a:r>
              <a:endParaRPr sz="1300">
                <a:solidFill>
                  <a:schemeClr val="accent6"/>
                </a:solidFill>
                <a:latin typeface="Lato"/>
                <a:ea typeface="Lato"/>
                <a:cs typeface="Lato"/>
                <a:sym typeface="Lato"/>
              </a:endParaRPr>
            </a:p>
          </p:txBody>
        </p:sp>
      </p:grpSp>
      <p:pic>
        <p:nvPicPr>
          <p:cNvPr id="402" name="Google Shape;402;g27635228ccd_0_0"/>
          <p:cNvPicPr preferRelativeResize="0"/>
          <p:nvPr/>
        </p:nvPicPr>
        <p:blipFill>
          <a:blip r:embed="rId6">
            <a:alphaModFix/>
          </a:blip>
          <a:stretch>
            <a:fillRect/>
          </a:stretch>
        </p:blipFill>
        <p:spPr>
          <a:xfrm>
            <a:off x="6250823" y="1485300"/>
            <a:ext cx="876125" cy="490636"/>
          </a:xfrm>
          <a:prstGeom prst="rect">
            <a:avLst/>
          </a:prstGeom>
          <a:noFill/>
          <a:ln>
            <a:noFill/>
          </a:ln>
        </p:spPr>
      </p:pic>
      <p:sp>
        <p:nvSpPr>
          <p:cNvPr id="403" name="Google Shape;403;g27635228ccd_0_0"/>
          <p:cNvSpPr txBox="1"/>
          <p:nvPr/>
        </p:nvSpPr>
        <p:spPr>
          <a:xfrm>
            <a:off x="7217328" y="1423113"/>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6"/>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6"/>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pic>
        <p:nvPicPr>
          <p:cNvPr id="404" name="Google Shape;404;g27635228ccd_0_0"/>
          <p:cNvPicPr preferRelativeResize="0"/>
          <p:nvPr/>
        </p:nvPicPr>
        <p:blipFill>
          <a:blip r:embed="rId7">
            <a:alphaModFix/>
          </a:blip>
          <a:stretch>
            <a:fillRect/>
          </a:stretch>
        </p:blipFill>
        <p:spPr>
          <a:xfrm>
            <a:off x="3283025" y="1422678"/>
            <a:ext cx="937902" cy="4906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08" name="Shape 408"/>
        <p:cNvGrpSpPr/>
        <p:nvPr/>
      </p:nvGrpSpPr>
      <p:grpSpPr>
        <a:xfrm>
          <a:off x="0" y="0"/>
          <a:ext cx="0" cy="0"/>
          <a:chOff x="0" y="0"/>
          <a:chExt cx="0" cy="0"/>
        </a:xfrm>
      </p:grpSpPr>
      <p:sp>
        <p:nvSpPr>
          <p:cNvPr id="409" name="Google Shape;409;g1575e96a1fb_0_330"/>
          <p:cNvSpPr txBox="1"/>
          <p:nvPr/>
        </p:nvSpPr>
        <p:spPr>
          <a:xfrm>
            <a:off x="102250" y="1142575"/>
            <a:ext cx="8965800" cy="280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200">
                <a:solidFill>
                  <a:schemeClr val="lt1"/>
                </a:solidFill>
                <a:latin typeface="Lato Black"/>
                <a:ea typeface="Lato Black"/>
                <a:cs typeface="Lato Black"/>
                <a:sym typeface="Lato Black"/>
              </a:rPr>
              <a:t>ARTICLES TO EXTEND LEARNING</a:t>
            </a:r>
            <a:endParaRPr b="1" sz="1200">
              <a:solidFill>
                <a:schemeClr val="lt1"/>
              </a:solidFill>
              <a:latin typeface="Lato Black"/>
              <a:ea typeface="Lato Black"/>
              <a:cs typeface="Lato Black"/>
              <a:sym typeface="Lato Black"/>
            </a:endParaRPr>
          </a:p>
          <a:p>
            <a:pPr indent="0" lvl="0" marL="457200" rtl="0" algn="l">
              <a:lnSpc>
                <a:spcPct val="150000"/>
              </a:lnSpc>
              <a:spcBef>
                <a:spcPts val="0"/>
              </a:spcBef>
              <a:spcAft>
                <a:spcPts val="0"/>
              </a:spcAft>
              <a:buNone/>
            </a:pPr>
            <a:r>
              <a:t/>
            </a:r>
            <a:endParaRPr b="1" sz="1200">
              <a:solidFill>
                <a:schemeClr val="lt1"/>
              </a:solidFill>
              <a:latin typeface="Lato Black"/>
              <a:ea typeface="Lato Black"/>
              <a:cs typeface="Lato Black"/>
              <a:sym typeface="Lato Black"/>
            </a:endParaRPr>
          </a:p>
          <a:p>
            <a:pPr indent="0" lvl="0" marL="0" rtl="0" algn="l">
              <a:lnSpc>
                <a:spcPct val="115000"/>
              </a:lnSpc>
              <a:spcBef>
                <a:spcPts val="0"/>
              </a:spcBef>
              <a:spcAft>
                <a:spcPts val="0"/>
              </a:spcAft>
              <a:buNone/>
            </a:pPr>
            <a:r>
              <a:rPr lang="en-GB" sz="1200">
                <a:solidFill>
                  <a:schemeClr val="lt1"/>
                </a:solidFill>
                <a:latin typeface="Lato"/>
                <a:ea typeface="Lato"/>
                <a:cs typeface="Lato"/>
                <a:sym typeface="Lato"/>
              </a:rPr>
              <a:t>Please visit the  FLIC learning hub for further resources: </a:t>
            </a:r>
            <a:r>
              <a:rPr lang="en-GB" sz="1200" u="sng">
                <a:solidFill>
                  <a:schemeClr val="lt1"/>
                </a:solidFill>
                <a:latin typeface="Lato"/>
                <a:ea typeface="Lato"/>
                <a:cs typeface="Lato"/>
                <a:sym typeface="Lato"/>
                <a:hlinkClick r:id="rId3">
                  <a:extLst>
                    <a:ext uri="{A12FA001-AC4F-418D-AE19-62706E023703}">
                      <ahyp:hlinkClr val="tx"/>
                    </a:ext>
                  </a:extLst>
                </a:hlinkClick>
              </a:rPr>
              <a:t>Learning Hub FT FLIC</a:t>
            </a:r>
            <a:endParaRPr sz="12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sz="1200" u="sng">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4">
                  <a:extLst>
                    <a:ext uri="{A12FA001-AC4F-418D-AE19-62706E023703}">
                      <ahyp:hlinkClr val="tx"/>
                    </a:ext>
                  </a:extLst>
                </a:hlinkClick>
              </a:rPr>
              <a:t>Could your child be recruited as a money mule? </a:t>
            </a:r>
            <a:r>
              <a:rPr lang="en-GB" sz="1200" u="sng">
                <a:solidFill>
                  <a:schemeClr val="lt1"/>
                </a:solidFill>
                <a:latin typeface="Lato"/>
                <a:ea typeface="Lato"/>
                <a:cs typeface="Lato"/>
                <a:sym typeface="Lato"/>
              </a:rPr>
              <a:t>(The Financial Times, 2023)</a:t>
            </a:r>
            <a:endParaRPr sz="1200" u="sng">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5">
                  <a:extLst>
                    <a:ext uri="{A12FA001-AC4F-418D-AE19-62706E023703}">
                      <ahyp:hlinkClr val="tx"/>
                    </a:ext>
                  </a:extLst>
                </a:hlinkClick>
              </a:rPr>
              <a:t>Take five to stop </a:t>
            </a:r>
            <a:r>
              <a:rPr lang="en-GB" sz="1200" u="sng">
                <a:solidFill>
                  <a:schemeClr val="lt1"/>
                </a:solidFill>
                <a:latin typeface="Lato"/>
                <a:ea typeface="Lato"/>
                <a:cs typeface="Lato"/>
                <a:sym typeface="Lato"/>
                <a:hlinkClick r:id="rId6">
                  <a:extLst>
                    <a:ext uri="{A12FA001-AC4F-418D-AE19-62706E023703}">
                      <ahyp:hlinkClr val="tx"/>
                    </a:ext>
                  </a:extLst>
                </a:hlinkClick>
              </a:rPr>
              <a:t>fraud</a:t>
            </a:r>
            <a:endParaRPr sz="1200" u="sng">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7">
                  <a:extLst>
                    <a:ext uri="{A12FA001-AC4F-418D-AE19-62706E023703}">
                      <ahyp:hlinkClr val="tx"/>
                    </a:ext>
                  </a:extLst>
                </a:hlinkClick>
              </a:rPr>
              <a:t>Tackling the financial exploitation of students</a:t>
            </a:r>
            <a:endParaRPr sz="1200" u="sng">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sz="1200" u="sng">
                <a:solidFill>
                  <a:schemeClr val="lt1"/>
                </a:solidFill>
                <a:latin typeface="Lato"/>
                <a:ea typeface="Lato"/>
                <a:cs typeface="Lato"/>
                <a:sym typeface="Lato"/>
                <a:hlinkClick r:id="rId8">
                  <a:extLst>
                    <a:ext uri="{A12FA001-AC4F-418D-AE19-62706E023703}">
                      <ahyp:hlinkClr val="tx"/>
                    </a:ext>
                  </a:extLst>
                </a:hlinkClick>
              </a:rPr>
              <a:t>National </a:t>
            </a:r>
            <a:r>
              <a:rPr lang="en-GB" sz="1200" u="sng">
                <a:solidFill>
                  <a:schemeClr val="lt1"/>
                </a:solidFill>
                <a:latin typeface="Lato"/>
                <a:ea typeface="Lato"/>
                <a:cs typeface="Lato"/>
                <a:sym typeface="Lato"/>
                <a:hlinkClick r:id="rId9">
                  <a:extLst>
                    <a:ext uri="{A12FA001-AC4F-418D-AE19-62706E023703}">
                      <ahyp:hlinkClr val="tx"/>
                    </a:ext>
                  </a:extLst>
                </a:hlinkClick>
              </a:rPr>
              <a:t>crime</a:t>
            </a:r>
            <a:r>
              <a:rPr lang="en-GB" sz="1200" u="sng">
                <a:solidFill>
                  <a:schemeClr val="lt1"/>
                </a:solidFill>
                <a:latin typeface="Lato"/>
                <a:ea typeface="Lato"/>
                <a:cs typeface="Lato"/>
                <a:sym typeface="Lato"/>
                <a:hlinkClick r:id="rId10">
                  <a:extLst>
                    <a:ext uri="{A12FA001-AC4F-418D-AE19-62706E023703}">
                      <ahyp:hlinkClr val="tx"/>
                    </a:ext>
                  </a:extLst>
                </a:hlinkClick>
              </a:rPr>
              <a:t> agency - #DontBeUsed</a:t>
            </a:r>
            <a:endParaRPr sz="1200" u="sng">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GB" sz="1200" u="sng">
                <a:solidFill>
                  <a:schemeClr val="lt1"/>
                </a:solidFill>
                <a:latin typeface="Lato"/>
                <a:ea typeface="Lato"/>
                <a:cs typeface="Lato"/>
                <a:sym typeface="Lato"/>
                <a:hlinkClick r:id="rId11">
                  <a:extLst>
                    <a:ext uri="{A12FA001-AC4F-418D-AE19-62706E023703}">
                      <ahyp:hlinkClr val="tx"/>
                    </a:ext>
                  </a:extLst>
                </a:hlinkClick>
              </a:rPr>
              <a:t>Money Helper- Money mules – what are they and could you fall victim?</a:t>
            </a:r>
            <a:r>
              <a:rPr lang="en-GB" sz="1200">
                <a:solidFill>
                  <a:schemeClr val="lt1"/>
                </a:solidFill>
                <a:latin typeface="Lato"/>
                <a:ea typeface="Lato"/>
                <a:cs typeface="Lato"/>
                <a:sym typeface="Lato"/>
              </a:rPr>
              <a:t> (2021)</a:t>
            </a:r>
            <a:endParaRPr sz="12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sz="1200" u="sng">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sz="12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410" name="Google Shape;410;g1575e96a1fb_0_33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 </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1575e96a1fb_0_25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a:t>
            </a:r>
            <a:r>
              <a:rPr b="1" i="0" lang="en-GB" sz="2000" u="none" cap="none" strike="noStrike">
                <a:solidFill>
                  <a:schemeClr val="accent2"/>
                </a:solidFill>
                <a:latin typeface="Lato"/>
                <a:ea typeface="Lato"/>
                <a:cs typeface="Lato"/>
                <a:sym typeface="Lato"/>
                <a:extLst>
                  <a:ext uri="http://customooxmlschemas.google.com/">
                    <go:slidesCustomData xmlns:go="http://customooxmlschemas.google.com/" textRoundtripDataId="0"/>
                  </a:ext>
                </a:extLst>
              </a:rPr>
              <a:t>will </a:t>
            </a:r>
            <a:r>
              <a:rPr b="1" i="0" lang="en-GB" sz="2000" u="none" cap="none" strike="noStrike">
                <a:solidFill>
                  <a:schemeClr val="accent2"/>
                </a:solidFill>
                <a:latin typeface="Lato"/>
                <a:ea typeface="Lato"/>
                <a:cs typeface="Lato"/>
                <a:sym typeface="Lato"/>
              </a:rPr>
              <a:t>be able to:</a:t>
            </a:r>
            <a:endParaRPr b="1" i="0" sz="2000" u="none" cap="none" strike="noStrike">
              <a:solidFill>
                <a:schemeClr val="accent2"/>
              </a:solidFill>
              <a:latin typeface="Lato"/>
              <a:ea typeface="Lato"/>
              <a:cs typeface="Lato"/>
              <a:sym typeface="Lato"/>
            </a:endParaRPr>
          </a:p>
        </p:txBody>
      </p:sp>
      <p:sp>
        <p:nvSpPr>
          <p:cNvPr id="72" name="Google Shape;72;g1575e96a1fb_0_257"/>
          <p:cNvSpPr txBox="1"/>
          <p:nvPr/>
        </p:nvSpPr>
        <p:spPr>
          <a:xfrm>
            <a:off x="443102" y="1279525"/>
            <a:ext cx="8257800" cy="25551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Identify situations where young people are vulnerable to exploitation </a:t>
            </a:r>
            <a:endParaRPr b="1" sz="2200">
              <a:solidFill>
                <a:schemeClr val="lt1"/>
              </a:solidFill>
              <a:latin typeface="Lato"/>
              <a:ea typeface="Lato"/>
              <a:cs typeface="Lato"/>
              <a:sym typeface="Lato"/>
            </a:endParaRPr>
          </a:p>
          <a:p>
            <a:pPr indent="0" lvl="0" marL="457200" rtl="0" algn="l">
              <a:spcBef>
                <a:spcPts val="0"/>
              </a:spcBef>
              <a:spcAft>
                <a:spcPts val="0"/>
              </a:spcAft>
              <a:buNone/>
            </a:pPr>
            <a:r>
              <a:t/>
            </a:r>
            <a:endParaRPr b="1" sz="2200">
              <a:solidFill>
                <a:schemeClr val="lt1"/>
              </a:solidFill>
              <a:latin typeface="Lato"/>
              <a:ea typeface="Lato"/>
              <a:cs typeface="Lato"/>
              <a:sym typeface="Lato"/>
            </a:endParaRPr>
          </a:p>
          <a:p>
            <a:pPr indent="-368300" lvl="0" marL="457200"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 Explain the impact of financial exploitation</a:t>
            </a:r>
            <a:endParaRPr b="1" sz="2200">
              <a:solidFill>
                <a:schemeClr val="lt1"/>
              </a:solidFill>
              <a:latin typeface="Lato"/>
              <a:ea typeface="Lato"/>
              <a:cs typeface="Lato"/>
              <a:sym typeface="Lato"/>
            </a:endParaRPr>
          </a:p>
          <a:p>
            <a:pPr indent="0" lvl="0" marL="457200" rtl="0" algn="l">
              <a:spcBef>
                <a:spcPts val="0"/>
              </a:spcBef>
              <a:spcAft>
                <a:spcPts val="0"/>
              </a:spcAft>
              <a:buNone/>
            </a:pPr>
            <a:r>
              <a:t/>
            </a:r>
            <a:endParaRPr b="1" sz="2200">
              <a:solidFill>
                <a:schemeClr val="lt1"/>
              </a:solidFill>
              <a:latin typeface="Lato"/>
              <a:ea typeface="Lato"/>
              <a:cs typeface="Lato"/>
              <a:sym typeface="Lato"/>
            </a:endParaRPr>
          </a:p>
          <a:p>
            <a:pPr indent="-368300" lvl="0" marL="457200" rtl="0" algn="l">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Rehearse strategies to </a:t>
            </a:r>
            <a:r>
              <a:rPr b="1" lang="en-GB" sz="2200">
                <a:solidFill>
                  <a:schemeClr val="lt1"/>
                </a:solidFill>
                <a:latin typeface="Lato"/>
                <a:ea typeface="Lato"/>
                <a:cs typeface="Lato"/>
                <a:sym typeface="Lato"/>
              </a:rPr>
              <a:t>respond</a:t>
            </a:r>
            <a:r>
              <a:rPr b="1" lang="en-GB" sz="2200">
                <a:solidFill>
                  <a:schemeClr val="lt1"/>
                </a:solidFill>
                <a:latin typeface="Lato"/>
                <a:ea typeface="Lato"/>
                <a:cs typeface="Lato"/>
                <a:sym typeface="Lato"/>
              </a:rPr>
              <a:t> to unwanted pressures </a:t>
            </a:r>
            <a:endParaRPr b="1" i="0" sz="2200" u="none" cap="none" strike="noStrike">
              <a:solidFill>
                <a:srgbClr val="FFFFFF"/>
              </a:solidFill>
              <a:latin typeface="Lato"/>
              <a:ea typeface="Lato"/>
              <a:cs typeface="Lato"/>
              <a:sym typeface="Lato"/>
            </a:endParaRPr>
          </a:p>
          <a:p>
            <a:pPr indent="0" lvl="0" marL="914400" marR="0" rtl="0" algn="l">
              <a:lnSpc>
                <a:spcPct val="107000"/>
              </a:lnSpc>
              <a:spcBef>
                <a:spcPts val="0"/>
              </a:spcBef>
              <a:spcAft>
                <a:spcPts val="0"/>
              </a:spcAft>
              <a:buNone/>
            </a:pPr>
            <a:r>
              <a:t/>
            </a:r>
            <a:endParaRPr b="1" i="0" sz="2200" u="none" cap="none" strike="noStrike">
              <a:solidFill>
                <a:srgbClr val="FFFFFF"/>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1fb2e8a79f5_0_58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What is fraud?</a:t>
            </a:r>
            <a:endParaRPr b="1" i="0" sz="2900" u="none" cap="none" strike="noStrike">
              <a:latin typeface="Lato"/>
              <a:ea typeface="Lato"/>
              <a:cs typeface="Lato"/>
              <a:sym typeface="Lato"/>
            </a:endParaRPr>
          </a:p>
        </p:txBody>
      </p:sp>
      <p:sp>
        <p:nvSpPr>
          <p:cNvPr id="78" name="Google Shape;78;g1fb2e8a79f5_0_580"/>
          <p:cNvSpPr txBox="1"/>
          <p:nvPr/>
        </p:nvSpPr>
        <p:spPr>
          <a:xfrm>
            <a:off x="59125" y="4835425"/>
            <a:ext cx="4710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00">
                <a:solidFill>
                  <a:srgbClr val="FF8022"/>
                </a:solidFill>
                <a:latin typeface="Lato"/>
                <a:ea typeface="Lato"/>
                <a:cs typeface="Lato"/>
                <a:sym typeface="Lato"/>
              </a:rPr>
              <a:t>Source: adapted from </a:t>
            </a:r>
            <a:r>
              <a:rPr b="1" lang="en-GB" sz="800">
                <a:solidFill>
                  <a:srgbClr val="FF8022"/>
                </a:solidFill>
                <a:latin typeface="Lato"/>
                <a:ea typeface="Lato"/>
                <a:cs typeface="Lato"/>
                <a:sym typeface="Lato"/>
              </a:rPr>
              <a:t>https://www.cifas.org.uk/</a:t>
            </a:r>
            <a:endParaRPr b="1" sz="800">
              <a:solidFill>
                <a:srgbClr val="FF8022"/>
              </a:solidFill>
              <a:latin typeface="Lato"/>
              <a:ea typeface="Lato"/>
              <a:cs typeface="Lato"/>
              <a:sym typeface="Lato"/>
            </a:endParaRPr>
          </a:p>
        </p:txBody>
      </p:sp>
      <p:sp>
        <p:nvSpPr>
          <p:cNvPr id="79" name="Google Shape;79;g1fb2e8a79f5_0_580"/>
          <p:cNvSpPr txBox="1"/>
          <p:nvPr/>
        </p:nvSpPr>
        <p:spPr>
          <a:xfrm>
            <a:off x="152688" y="1158925"/>
            <a:ext cx="8838600" cy="714300"/>
          </a:xfrm>
          <a:prstGeom prst="rect">
            <a:avLst/>
          </a:prstGeom>
          <a:noFill/>
          <a:ln cap="flat" cmpd="sng" w="9525">
            <a:solidFill>
              <a:schemeClr val="accent2"/>
            </a:solidFill>
            <a:prstDash val="dot"/>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600" u="sng">
                <a:solidFill>
                  <a:schemeClr val="lt2"/>
                </a:solidFill>
                <a:latin typeface="Lato"/>
                <a:ea typeface="Lato"/>
                <a:cs typeface="Lato"/>
                <a:sym typeface="Lato"/>
              </a:rPr>
              <a:t>Read</a:t>
            </a:r>
            <a:r>
              <a:rPr b="1" lang="en-GB" sz="1600">
                <a:solidFill>
                  <a:schemeClr val="lt2"/>
                </a:solidFill>
                <a:latin typeface="Lato"/>
                <a:ea typeface="Lato"/>
                <a:cs typeface="Lato"/>
                <a:sym typeface="Lato"/>
              </a:rPr>
              <a:t> the scenarios below</a:t>
            </a:r>
            <a:endParaRPr b="1" sz="1600">
              <a:solidFill>
                <a:schemeClr val="lt2"/>
              </a:solidFill>
              <a:latin typeface="Lato"/>
              <a:ea typeface="Lato"/>
              <a:cs typeface="Lato"/>
              <a:sym typeface="Lato"/>
            </a:endParaRPr>
          </a:p>
          <a:p>
            <a:pPr indent="0" lvl="0" marL="0" rtl="0" algn="l">
              <a:lnSpc>
                <a:spcPct val="115000"/>
              </a:lnSpc>
              <a:spcBef>
                <a:spcPts val="0"/>
              </a:spcBef>
              <a:spcAft>
                <a:spcPts val="0"/>
              </a:spcAft>
              <a:buNone/>
            </a:pPr>
            <a:r>
              <a:rPr b="1" lang="en-GB" sz="1600" u="sng">
                <a:solidFill>
                  <a:schemeClr val="lt2"/>
                </a:solidFill>
                <a:latin typeface="Lato"/>
                <a:ea typeface="Lato"/>
                <a:cs typeface="Lato"/>
                <a:sym typeface="Lato"/>
              </a:rPr>
              <a:t>Discussion</a:t>
            </a:r>
            <a:r>
              <a:rPr b="1" lang="en-GB" sz="1600">
                <a:solidFill>
                  <a:schemeClr val="lt2"/>
                </a:solidFill>
                <a:latin typeface="Lato"/>
                <a:ea typeface="Lato"/>
                <a:cs typeface="Lato"/>
                <a:sym typeface="Lato"/>
              </a:rPr>
              <a:t>: Are there any problems with what is being described?</a:t>
            </a:r>
            <a:endParaRPr b="1" sz="1600">
              <a:solidFill>
                <a:schemeClr val="lt2"/>
              </a:solidFill>
              <a:latin typeface="Lato"/>
              <a:ea typeface="Lato"/>
              <a:cs typeface="Lato"/>
              <a:sym typeface="Lato"/>
            </a:endParaRPr>
          </a:p>
        </p:txBody>
      </p:sp>
      <p:pic>
        <p:nvPicPr>
          <p:cNvPr id="80" name="Google Shape;80;g1fb2e8a79f5_0_580"/>
          <p:cNvPicPr preferRelativeResize="0"/>
          <p:nvPr/>
        </p:nvPicPr>
        <p:blipFill rotWithShape="1">
          <a:blip r:embed="rId3">
            <a:alphaModFix/>
          </a:blip>
          <a:srcRect b="69799" l="74670" r="11125" t="15881"/>
          <a:stretch/>
        </p:blipFill>
        <p:spPr>
          <a:xfrm>
            <a:off x="1046175" y="1983100"/>
            <a:ext cx="2209977" cy="1390026"/>
          </a:xfrm>
          <a:prstGeom prst="rect">
            <a:avLst/>
          </a:prstGeom>
          <a:noFill/>
          <a:ln cap="flat" cmpd="sng" w="28575">
            <a:solidFill>
              <a:schemeClr val="accent2"/>
            </a:solidFill>
            <a:prstDash val="solid"/>
            <a:round/>
            <a:headEnd len="sm" w="sm" type="none"/>
            <a:tailEnd len="sm" w="sm" type="none"/>
          </a:ln>
        </p:spPr>
      </p:pic>
      <p:pic>
        <p:nvPicPr>
          <p:cNvPr id="81" name="Google Shape;81;g1fb2e8a79f5_0_580"/>
          <p:cNvPicPr preferRelativeResize="0"/>
          <p:nvPr/>
        </p:nvPicPr>
        <p:blipFill rotWithShape="1">
          <a:blip r:embed="rId3">
            <a:alphaModFix/>
          </a:blip>
          <a:srcRect b="69817" l="30713" r="55082" t="15161"/>
          <a:stretch/>
        </p:blipFill>
        <p:spPr>
          <a:xfrm>
            <a:off x="3443200" y="1982650"/>
            <a:ext cx="2209977" cy="1390026"/>
          </a:xfrm>
          <a:prstGeom prst="rect">
            <a:avLst/>
          </a:prstGeom>
          <a:noFill/>
          <a:ln cap="flat" cmpd="sng" w="28575">
            <a:solidFill>
              <a:schemeClr val="accent2"/>
            </a:solidFill>
            <a:prstDash val="solid"/>
            <a:round/>
            <a:headEnd len="sm" w="sm" type="none"/>
            <a:tailEnd len="sm" w="sm" type="none"/>
          </a:ln>
        </p:spPr>
      </p:pic>
      <p:sp>
        <p:nvSpPr>
          <p:cNvPr id="82" name="Google Shape;82;g1fb2e8a79f5_0_580"/>
          <p:cNvSpPr txBox="1"/>
          <p:nvPr/>
        </p:nvSpPr>
        <p:spPr>
          <a:xfrm>
            <a:off x="3545870" y="3372671"/>
            <a:ext cx="20361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rgbClr val="351C75"/>
                </a:solidFill>
                <a:latin typeface="Lato"/>
                <a:ea typeface="Lato"/>
                <a:cs typeface="Lato"/>
                <a:sym typeface="Lato"/>
              </a:rPr>
              <a:t>Allowing a stranger to transfer money through a personal bank account</a:t>
            </a:r>
            <a:endParaRPr b="1" sz="1600">
              <a:solidFill>
                <a:srgbClr val="351C75"/>
              </a:solidFill>
              <a:latin typeface="Lato"/>
              <a:ea typeface="Lato"/>
              <a:cs typeface="Lato"/>
              <a:sym typeface="Lato"/>
            </a:endParaRPr>
          </a:p>
        </p:txBody>
      </p:sp>
      <p:pic>
        <p:nvPicPr>
          <p:cNvPr id="83" name="Google Shape;83;g1fb2e8a79f5_0_580"/>
          <p:cNvPicPr preferRelativeResize="0"/>
          <p:nvPr/>
        </p:nvPicPr>
        <p:blipFill rotWithShape="1">
          <a:blip r:embed="rId3">
            <a:alphaModFix/>
          </a:blip>
          <a:srcRect b="45391" l="60017" r="25779" t="39679"/>
          <a:stretch/>
        </p:blipFill>
        <p:spPr>
          <a:xfrm>
            <a:off x="5810925" y="1964050"/>
            <a:ext cx="2157527" cy="1408624"/>
          </a:xfrm>
          <a:prstGeom prst="rect">
            <a:avLst/>
          </a:prstGeom>
          <a:noFill/>
          <a:ln cap="flat" cmpd="sng" w="28575">
            <a:solidFill>
              <a:schemeClr val="accent2"/>
            </a:solidFill>
            <a:prstDash val="solid"/>
            <a:round/>
            <a:headEnd len="sm" w="sm" type="none"/>
            <a:tailEnd len="sm" w="sm" type="none"/>
          </a:ln>
        </p:spPr>
      </p:pic>
      <p:sp>
        <p:nvSpPr>
          <p:cNvPr id="84" name="Google Shape;84;g1fb2e8a79f5_0_580"/>
          <p:cNvSpPr txBox="1"/>
          <p:nvPr/>
        </p:nvSpPr>
        <p:spPr>
          <a:xfrm>
            <a:off x="5871662" y="3372671"/>
            <a:ext cx="20361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rgbClr val="351C75"/>
                </a:solidFill>
                <a:latin typeface="Lato"/>
                <a:ea typeface="Lato"/>
                <a:cs typeface="Lato"/>
                <a:sym typeface="Lato"/>
              </a:rPr>
              <a:t>Giving credit card details to someone you don’t know</a:t>
            </a:r>
            <a:endParaRPr b="1" sz="1600">
              <a:solidFill>
                <a:srgbClr val="351C75"/>
              </a:solidFill>
              <a:latin typeface="Lato"/>
              <a:ea typeface="Lato"/>
              <a:cs typeface="Lato"/>
              <a:sym typeface="Lato"/>
            </a:endParaRPr>
          </a:p>
        </p:txBody>
      </p:sp>
      <p:sp>
        <p:nvSpPr>
          <p:cNvPr id="85" name="Google Shape;85;g1fb2e8a79f5_0_580"/>
          <p:cNvSpPr txBox="1"/>
          <p:nvPr/>
        </p:nvSpPr>
        <p:spPr>
          <a:xfrm>
            <a:off x="1067308" y="3372671"/>
            <a:ext cx="21573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rgbClr val="351C75"/>
                </a:solidFill>
                <a:latin typeface="Lato"/>
                <a:ea typeface="Lato"/>
                <a:cs typeface="Lato"/>
                <a:sym typeface="Lato"/>
              </a:rPr>
              <a:t>Using parents’ bank account details to pay for online shopping without them knowing</a:t>
            </a:r>
            <a:endParaRPr b="1" sz="1600">
              <a:solidFill>
                <a:srgbClr val="351C75"/>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341edf18d21_0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What is fraud?</a:t>
            </a:r>
            <a:endParaRPr b="1" i="0" sz="2900" u="none" cap="none" strike="noStrike">
              <a:latin typeface="Lato"/>
              <a:ea typeface="Lato"/>
              <a:cs typeface="Lato"/>
              <a:sym typeface="Lato"/>
            </a:endParaRPr>
          </a:p>
        </p:txBody>
      </p:sp>
      <p:sp>
        <p:nvSpPr>
          <p:cNvPr id="91" name="Google Shape;91;g341edf18d21_0_0"/>
          <p:cNvSpPr txBox="1"/>
          <p:nvPr/>
        </p:nvSpPr>
        <p:spPr>
          <a:xfrm>
            <a:off x="59125" y="4835425"/>
            <a:ext cx="4710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00">
                <a:solidFill>
                  <a:srgbClr val="FF8022"/>
                </a:solidFill>
                <a:latin typeface="Lato"/>
                <a:ea typeface="Lato"/>
                <a:cs typeface="Lato"/>
                <a:sym typeface="Lato"/>
              </a:rPr>
              <a:t>Source: adapted from https://www.cifas.org.uk/</a:t>
            </a:r>
            <a:endParaRPr b="1" sz="800">
              <a:solidFill>
                <a:srgbClr val="FF8022"/>
              </a:solidFill>
              <a:latin typeface="Lato"/>
              <a:ea typeface="Lato"/>
              <a:cs typeface="Lato"/>
              <a:sym typeface="Lato"/>
            </a:endParaRPr>
          </a:p>
        </p:txBody>
      </p:sp>
      <p:sp>
        <p:nvSpPr>
          <p:cNvPr id="92" name="Google Shape;92;g341edf18d21_0_0"/>
          <p:cNvSpPr txBox="1"/>
          <p:nvPr/>
        </p:nvSpPr>
        <p:spPr>
          <a:xfrm>
            <a:off x="1046175" y="4063050"/>
            <a:ext cx="6922200" cy="7143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600">
                <a:solidFill>
                  <a:schemeClr val="dk1"/>
                </a:solidFill>
                <a:latin typeface="Lato"/>
                <a:ea typeface="Lato"/>
                <a:cs typeface="Lato"/>
                <a:sym typeface="Lato"/>
              </a:rPr>
              <a:t>The scenarios described are examples of making </a:t>
            </a:r>
            <a:r>
              <a:rPr b="1" lang="en-GB" sz="1600" u="sng">
                <a:solidFill>
                  <a:schemeClr val="dk1"/>
                </a:solidFill>
                <a:latin typeface="Lato"/>
                <a:ea typeface="Lato"/>
                <a:cs typeface="Lato"/>
                <a:sym typeface="Lato"/>
              </a:rPr>
              <a:t>personal account details</a:t>
            </a:r>
            <a:r>
              <a:rPr b="1" lang="en-GB" sz="1600">
                <a:solidFill>
                  <a:schemeClr val="dk1"/>
                </a:solidFill>
                <a:latin typeface="Lato"/>
                <a:ea typeface="Lato"/>
                <a:cs typeface="Lato"/>
                <a:sym typeface="Lato"/>
              </a:rPr>
              <a:t> vulnerable to </a:t>
            </a:r>
            <a:r>
              <a:rPr b="1" lang="en-GB" sz="1600" u="sng">
                <a:solidFill>
                  <a:schemeClr val="dk1"/>
                </a:solidFill>
                <a:latin typeface="Lato"/>
                <a:ea typeface="Lato"/>
                <a:cs typeface="Lato"/>
                <a:sym typeface="Lato"/>
              </a:rPr>
              <a:t>criminal activity</a:t>
            </a:r>
            <a:r>
              <a:rPr b="1" lang="en-GB" sz="1600">
                <a:solidFill>
                  <a:schemeClr val="dk1"/>
                </a:solidFill>
                <a:latin typeface="Lato"/>
                <a:ea typeface="Lato"/>
                <a:cs typeface="Lato"/>
                <a:sym typeface="Lato"/>
              </a:rPr>
              <a:t>. </a:t>
            </a:r>
            <a:endParaRPr b="1" sz="1600">
              <a:solidFill>
                <a:schemeClr val="dk1"/>
              </a:solidFill>
              <a:latin typeface="Lato"/>
              <a:ea typeface="Lato"/>
              <a:cs typeface="Lato"/>
              <a:sym typeface="Lato"/>
            </a:endParaRPr>
          </a:p>
        </p:txBody>
      </p:sp>
      <p:sp>
        <p:nvSpPr>
          <p:cNvPr id="93" name="Google Shape;93;g341edf18d21_0_0"/>
          <p:cNvSpPr txBox="1"/>
          <p:nvPr/>
        </p:nvSpPr>
        <p:spPr>
          <a:xfrm>
            <a:off x="152688" y="1158925"/>
            <a:ext cx="88386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600">
                <a:solidFill>
                  <a:schemeClr val="dk1"/>
                </a:solidFill>
                <a:latin typeface="Lato"/>
                <a:ea typeface="Lato"/>
                <a:cs typeface="Lato"/>
                <a:sym typeface="Lato"/>
              </a:rPr>
              <a:t>Fraud is “wrongful or criminal </a:t>
            </a:r>
            <a:r>
              <a:rPr b="1" lang="en-GB" sz="1600" u="sng">
                <a:solidFill>
                  <a:schemeClr val="dk1"/>
                </a:solidFill>
                <a:latin typeface="Lato"/>
                <a:ea typeface="Lato"/>
                <a:cs typeface="Lato"/>
                <a:sym typeface="Lato"/>
              </a:rPr>
              <a:t>deception</a:t>
            </a:r>
            <a:r>
              <a:rPr b="1" lang="en-GB" sz="1600">
                <a:solidFill>
                  <a:schemeClr val="dk1"/>
                </a:solidFill>
                <a:latin typeface="Lato"/>
                <a:ea typeface="Lato"/>
                <a:cs typeface="Lato"/>
                <a:sym typeface="Lato"/>
              </a:rPr>
              <a:t> intended to result in financial or personal </a:t>
            </a:r>
            <a:r>
              <a:rPr b="1" lang="en-GB" sz="1600" u="sng">
                <a:solidFill>
                  <a:schemeClr val="dk1"/>
                </a:solidFill>
                <a:latin typeface="Lato"/>
                <a:ea typeface="Lato"/>
                <a:cs typeface="Lato"/>
                <a:sym typeface="Lato"/>
              </a:rPr>
              <a:t>gain</a:t>
            </a:r>
            <a:r>
              <a:rPr b="1" lang="en-GB" sz="1600">
                <a:solidFill>
                  <a:schemeClr val="dk1"/>
                </a:solidFill>
                <a:latin typeface="Lato"/>
                <a:ea typeface="Lato"/>
                <a:cs typeface="Lato"/>
                <a:sym typeface="Lato"/>
              </a:rPr>
              <a:t>.”</a:t>
            </a:r>
            <a:endParaRPr b="1" sz="1600">
              <a:solidFill>
                <a:schemeClr val="dk1"/>
              </a:solidFill>
              <a:latin typeface="Lato"/>
              <a:ea typeface="Lato"/>
              <a:cs typeface="Lato"/>
              <a:sym typeface="Lato"/>
            </a:endParaRPr>
          </a:p>
        </p:txBody>
      </p:sp>
      <p:sp>
        <p:nvSpPr>
          <p:cNvPr id="94" name="Google Shape;94;g341edf18d21_0_0"/>
          <p:cNvSpPr txBox="1"/>
          <p:nvPr/>
        </p:nvSpPr>
        <p:spPr>
          <a:xfrm>
            <a:off x="4026875" y="4431650"/>
            <a:ext cx="3851400" cy="681000"/>
          </a:xfrm>
          <a:prstGeom prst="rect">
            <a:avLst/>
          </a:prstGeom>
          <a:solidFill>
            <a:schemeClr val="lt1"/>
          </a:solidFill>
          <a:ln cap="flat" cmpd="sng" w="2857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500">
                <a:solidFill>
                  <a:schemeClr val="dk1"/>
                </a:solidFill>
                <a:latin typeface="Lato"/>
                <a:ea typeface="Lato"/>
                <a:cs typeface="Lato"/>
                <a:sym typeface="Lato"/>
              </a:rPr>
              <a:t>Just</a:t>
            </a:r>
            <a:r>
              <a:rPr b="1" lang="en-GB" sz="1500">
                <a:solidFill>
                  <a:schemeClr val="dk1"/>
                </a:solidFill>
                <a:latin typeface="Lato"/>
                <a:ea typeface="Lato"/>
                <a:cs typeface="Lato"/>
                <a:sym typeface="Lato"/>
              </a:rPr>
              <a:t> borrowing card details from your parent or carer is technically a crime</a:t>
            </a:r>
            <a:endParaRPr sz="1300"/>
          </a:p>
        </p:txBody>
      </p:sp>
      <p:grpSp>
        <p:nvGrpSpPr>
          <p:cNvPr id="95" name="Google Shape;95;g341edf18d21_0_0"/>
          <p:cNvGrpSpPr/>
          <p:nvPr/>
        </p:nvGrpSpPr>
        <p:grpSpPr>
          <a:xfrm>
            <a:off x="1046175" y="1735450"/>
            <a:ext cx="6922277" cy="2270457"/>
            <a:chOff x="360374" y="2150821"/>
            <a:chExt cx="6502233" cy="2016929"/>
          </a:xfrm>
        </p:grpSpPr>
        <p:pic>
          <p:nvPicPr>
            <p:cNvPr id="96" name="Google Shape;96;g341edf18d21_0_0"/>
            <p:cNvPicPr preferRelativeResize="0"/>
            <p:nvPr/>
          </p:nvPicPr>
          <p:blipFill rotWithShape="1">
            <a:blip r:embed="rId3">
              <a:alphaModFix/>
            </a:blip>
            <a:srcRect b="69799" l="74670" r="11125" t="15881"/>
            <a:stretch/>
          </p:blipFill>
          <p:spPr>
            <a:xfrm>
              <a:off x="360374" y="2167744"/>
              <a:ext cx="2075875" cy="1234810"/>
            </a:xfrm>
            <a:prstGeom prst="rect">
              <a:avLst/>
            </a:prstGeom>
            <a:noFill/>
            <a:ln cap="flat" cmpd="sng" w="28575">
              <a:solidFill>
                <a:schemeClr val="accent2"/>
              </a:solidFill>
              <a:prstDash val="solid"/>
              <a:round/>
              <a:headEnd len="sm" w="sm" type="none"/>
              <a:tailEnd len="sm" w="sm" type="none"/>
            </a:ln>
          </p:spPr>
        </p:pic>
        <p:grpSp>
          <p:nvGrpSpPr>
            <p:cNvPr id="97" name="Google Shape;97;g341edf18d21_0_0"/>
            <p:cNvGrpSpPr/>
            <p:nvPr/>
          </p:nvGrpSpPr>
          <p:grpSpPr>
            <a:xfrm>
              <a:off x="2611947" y="2167344"/>
              <a:ext cx="2075875" cy="1850106"/>
              <a:chOff x="4996497" y="2185119"/>
              <a:chExt cx="2075875" cy="1850106"/>
            </a:xfrm>
          </p:grpSpPr>
          <p:pic>
            <p:nvPicPr>
              <p:cNvPr id="98" name="Google Shape;98;g341edf18d21_0_0"/>
              <p:cNvPicPr preferRelativeResize="0"/>
              <p:nvPr/>
            </p:nvPicPr>
            <p:blipFill rotWithShape="1">
              <a:blip r:embed="rId3">
                <a:alphaModFix/>
              </a:blip>
              <a:srcRect b="69817" l="30713" r="55082" t="15161"/>
              <a:stretch/>
            </p:blipFill>
            <p:spPr>
              <a:xfrm>
                <a:off x="4996497" y="2185119"/>
                <a:ext cx="2075875" cy="1234810"/>
              </a:xfrm>
              <a:prstGeom prst="rect">
                <a:avLst/>
              </a:prstGeom>
              <a:noFill/>
              <a:ln cap="flat" cmpd="sng" w="28575">
                <a:solidFill>
                  <a:schemeClr val="accent2"/>
                </a:solidFill>
                <a:prstDash val="solid"/>
                <a:round/>
                <a:headEnd len="sm" w="sm" type="none"/>
                <a:tailEnd len="sm" w="sm" type="none"/>
              </a:ln>
            </p:spPr>
          </p:pic>
          <p:sp>
            <p:nvSpPr>
              <p:cNvPr id="99" name="Google Shape;99;g341edf18d21_0_0"/>
              <p:cNvSpPr txBox="1"/>
              <p:nvPr/>
            </p:nvSpPr>
            <p:spPr>
              <a:xfrm>
                <a:off x="5092937" y="3419925"/>
                <a:ext cx="1912500" cy="61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rgbClr val="351C75"/>
                    </a:solidFill>
                    <a:latin typeface="Lato"/>
                    <a:ea typeface="Lato"/>
                    <a:cs typeface="Lato"/>
                    <a:sym typeface="Lato"/>
                  </a:rPr>
                  <a:t>Allowing a stranger to transfer money through a personal bank account</a:t>
                </a:r>
                <a:endParaRPr b="1" sz="1100">
                  <a:solidFill>
                    <a:srgbClr val="351C75"/>
                  </a:solidFill>
                  <a:latin typeface="Lato"/>
                  <a:ea typeface="Lato"/>
                  <a:cs typeface="Lato"/>
                  <a:sym typeface="Lato"/>
                </a:endParaRPr>
              </a:p>
            </p:txBody>
          </p:sp>
        </p:grpSp>
        <p:pic>
          <p:nvPicPr>
            <p:cNvPr id="100" name="Google Shape;100;g341edf18d21_0_0"/>
            <p:cNvPicPr preferRelativeResize="0"/>
            <p:nvPr/>
          </p:nvPicPr>
          <p:blipFill rotWithShape="1">
            <a:blip r:embed="rId3">
              <a:alphaModFix/>
            </a:blip>
            <a:srcRect b="45391" l="60017" r="25779" t="39679"/>
            <a:stretch/>
          </p:blipFill>
          <p:spPr>
            <a:xfrm>
              <a:off x="4835999" y="2150821"/>
              <a:ext cx="2026608" cy="1251331"/>
            </a:xfrm>
            <a:prstGeom prst="rect">
              <a:avLst/>
            </a:prstGeom>
            <a:noFill/>
            <a:ln cap="flat" cmpd="sng" w="28575">
              <a:solidFill>
                <a:schemeClr val="accent2"/>
              </a:solidFill>
              <a:prstDash val="solid"/>
              <a:round/>
              <a:headEnd len="sm" w="sm" type="none"/>
              <a:tailEnd len="sm" w="sm" type="none"/>
            </a:ln>
          </p:spPr>
        </p:pic>
        <p:sp>
          <p:nvSpPr>
            <p:cNvPr id="101" name="Google Shape;101;g341edf18d21_0_0"/>
            <p:cNvSpPr txBox="1"/>
            <p:nvPr/>
          </p:nvSpPr>
          <p:spPr>
            <a:xfrm>
              <a:off x="4893050" y="3402150"/>
              <a:ext cx="1912500" cy="46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rgbClr val="351C75"/>
                  </a:solidFill>
                  <a:latin typeface="Lato"/>
                  <a:ea typeface="Lato"/>
                  <a:cs typeface="Lato"/>
                  <a:sym typeface="Lato"/>
                </a:rPr>
                <a:t>Giving credit card details to someone you don’t know</a:t>
              </a:r>
              <a:endParaRPr b="1" sz="1100">
                <a:solidFill>
                  <a:srgbClr val="351C75"/>
                </a:solidFill>
                <a:latin typeface="Lato"/>
                <a:ea typeface="Lato"/>
                <a:cs typeface="Lato"/>
                <a:sym typeface="Lato"/>
              </a:endParaRPr>
            </a:p>
          </p:txBody>
        </p:sp>
        <p:sp>
          <p:nvSpPr>
            <p:cNvPr id="102" name="Google Shape;102;g341edf18d21_0_0"/>
            <p:cNvSpPr txBox="1"/>
            <p:nvPr/>
          </p:nvSpPr>
          <p:spPr>
            <a:xfrm>
              <a:off x="380225" y="3402150"/>
              <a:ext cx="2026500" cy="76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rgbClr val="351C75"/>
                  </a:solidFill>
                  <a:latin typeface="Lato"/>
                  <a:ea typeface="Lato"/>
                  <a:cs typeface="Lato"/>
                  <a:sym typeface="Lato"/>
                </a:rPr>
                <a:t>Using parents’ bank account details to pay for online shopping without them knowing</a:t>
              </a:r>
              <a:endParaRPr b="1" sz="1100">
                <a:solidFill>
                  <a:srgbClr val="351C75"/>
                </a:solidFill>
                <a:latin typeface="Lato"/>
                <a:ea typeface="Lato"/>
                <a:cs typeface="Lato"/>
                <a:sym typeface="La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1fb2e8a79f5_0_57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sp>
        <p:nvSpPr>
          <p:cNvPr id="108" name="Google Shape;108;g1fb2e8a79f5_0_574"/>
          <p:cNvSpPr txBox="1"/>
          <p:nvPr/>
        </p:nvSpPr>
        <p:spPr>
          <a:xfrm>
            <a:off x="2366325" y="1336750"/>
            <a:ext cx="6409500" cy="26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1800">
                <a:latin typeface="Lato"/>
                <a:ea typeface="Lato"/>
                <a:cs typeface="Lato"/>
                <a:sym typeface="Lato"/>
              </a:rPr>
              <a:t>Financial troubles</a:t>
            </a:r>
            <a:r>
              <a:rPr lang="en-GB" sz="1800">
                <a:latin typeface="Lato"/>
                <a:ea typeface="Lato"/>
                <a:cs typeface="Lato"/>
                <a:sym typeface="Lato"/>
              </a:rPr>
              <a:t> can arise quickly, especially if someone doesn’t recognize the warning signs or know how to protect themselves.</a:t>
            </a:r>
            <a:endParaRPr sz="1800">
              <a:latin typeface="Lato"/>
              <a:ea typeface="Lato"/>
              <a:cs typeface="Lato"/>
              <a:sym typeface="Lato"/>
            </a:endParaRPr>
          </a:p>
          <a:p>
            <a:pPr indent="0" lvl="0" marL="0" rtl="0" algn="l">
              <a:lnSpc>
                <a:spcPct val="115000"/>
              </a:lnSpc>
              <a:spcBef>
                <a:spcPts val="1200"/>
              </a:spcBef>
              <a:spcAft>
                <a:spcPts val="0"/>
              </a:spcAft>
              <a:buNone/>
            </a:pPr>
            <a:r>
              <a:rPr lang="en-GB" sz="1800">
                <a:latin typeface="Lato"/>
                <a:ea typeface="Lato"/>
                <a:cs typeface="Lato"/>
                <a:sym typeface="Lato"/>
              </a:rPr>
              <a:t>We'll follow </a:t>
            </a:r>
            <a:r>
              <a:rPr b="1" lang="en-GB" sz="1800">
                <a:latin typeface="Lato"/>
                <a:ea typeface="Lato"/>
                <a:cs typeface="Lato"/>
                <a:sym typeface="Lato"/>
              </a:rPr>
              <a:t>two young people</a:t>
            </a:r>
            <a:r>
              <a:rPr lang="en-GB" sz="1800">
                <a:latin typeface="Lato"/>
                <a:ea typeface="Lato"/>
                <a:cs typeface="Lato"/>
                <a:sym typeface="Lato"/>
              </a:rPr>
              <a:t> over five days to see what happens.</a:t>
            </a:r>
            <a:endParaRPr sz="1800">
              <a:latin typeface="Lato"/>
              <a:ea typeface="Lato"/>
              <a:cs typeface="Lato"/>
              <a:sym typeface="Lato"/>
            </a:endParaRPr>
          </a:p>
          <a:p>
            <a:pPr indent="0" lvl="0" marL="0" rtl="0" algn="l">
              <a:lnSpc>
                <a:spcPct val="115000"/>
              </a:lnSpc>
              <a:spcBef>
                <a:spcPts val="1200"/>
              </a:spcBef>
              <a:spcAft>
                <a:spcPts val="1200"/>
              </a:spcAft>
              <a:buNone/>
            </a:pPr>
            <a:r>
              <a:rPr lang="en-GB" sz="1800">
                <a:latin typeface="Lato"/>
                <a:ea typeface="Lato"/>
                <a:cs typeface="Lato"/>
                <a:sym typeface="Lato"/>
              </a:rPr>
              <a:t>As you go through the information, note any signs of </a:t>
            </a:r>
            <a:r>
              <a:rPr b="1" lang="en-GB" sz="1800">
                <a:latin typeface="Lato"/>
                <a:ea typeface="Lato"/>
                <a:cs typeface="Lato"/>
                <a:sym typeface="Lato"/>
              </a:rPr>
              <a:t>financial exploitation</a:t>
            </a:r>
            <a:r>
              <a:rPr lang="en-GB" sz="1800">
                <a:latin typeface="Lato"/>
                <a:ea typeface="Lato"/>
                <a:cs typeface="Lato"/>
                <a:sym typeface="Lato"/>
              </a:rPr>
              <a:t>.</a:t>
            </a:r>
            <a:endParaRPr sz="1800">
              <a:latin typeface="Lato"/>
              <a:ea typeface="Lato"/>
              <a:cs typeface="Lato"/>
              <a:sym typeface="Lato"/>
            </a:endParaRPr>
          </a:p>
        </p:txBody>
      </p:sp>
      <p:pic>
        <p:nvPicPr>
          <p:cNvPr id="109" name="Google Shape;109;g1fb2e8a79f5_0_574"/>
          <p:cNvPicPr preferRelativeResize="0"/>
          <p:nvPr/>
        </p:nvPicPr>
        <p:blipFill>
          <a:blip r:embed="rId3">
            <a:alphaModFix/>
          </a:blip>
          <a:stretch>
            <a:fillRect/>
          </a:stretch>
        </p:blipFill>
        <p:spPr>
          <a:xfrm>
            <a:off x="83725" y="1625550"/>
            <a:ext cx="2143125" cy="214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fb2e8a79f5_0_321"/>
          <p:cNvSpPr txBox="1"/>
          <p:nvPr>
            <p:ph idx="1" type="body"/>
          </p:nvPr>
        </p:nvSpPr>
        <p:spPr>
          <a:xfrm>
            <a:off x="438725" y="2004025"/>
            <a:ext cx="5443800" cy="162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Yaz </a:t>
            </a:r>
            <a:r>
              <a:rPr lang="en-GB" sz="1800">
                <a:latin typeface="Lato"/>
                <a:ea typeface="Lato"/>
                <a:cs typeface="Lato"/>
                <a:sym typeface="Lato"/>
              </a:rPr>
              <a:t>and Adnam are best friends.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They always meet at Adnam's house and then walk to school together. </a:t>
            </a:r>
            <a:endParaRPr sz="1800">
              <a:latin typeface="Lato"/>
              <a:ea typeface="Lato"/>
              <a:cs typeface="Lato"/>
              <a:sym typeface="Lato"/>
            </a:endParaRPr>
          </a:p>
          <a:p>
            <a:pPr indent="0" lvl="0" marL="0" rtl="0" algn="l">
              <a:lnSpc>
                <a:spcPct val="100000"/>
              </a:lnSpc>
              <a:spcBef>
                <a:spcPts val="0"/>
              </a:spcBef>
              <a:spcAft>
                <a:spcPts val="0"/>
              </a:spcAft>
              <a:buClr>
                <a:schemeClr val="dk1"/>
              </a:buClr>
              <a:buSzPts val="3200"/>
              <a:buNone/>
            </a:pPr>
            <a:r>
              <a:rPr lang="en-GB" sz="1800">
                <a:latin typeface="Lato"/>
                <a:ea typeface="Lato"/>
                <a:cs typeface="Lato"/>
                <a:sym typeface="Lato"/>
              </a:rPr>
              <a:t>After school they always meet in the playground and walk home together.</a:t>
            </a:r>
            <a:endParaRPr sz="1800">
              <a:latin typeface="Lato"/>
              <a:ea typeface="Lato"/>
              <a:cs typeface="Lato"/>
              <a:sym typeface="Lato"/>
            </a:endParaRPr>
          </a:p>
        </p:txBody>
      </p:sp>
      <p:sp>
        <p:nvSpPr>
          <p:cNvPr id="115" name="Google Shape;115;g1fb2e8a79f5_0_32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latin typeface="Lato"/>
                <a:ea typeface="Lato"/>
                <a:cs typeface="Lato"/>
                <a:sym typeface="Lato"/>
              </a:rPr>
              <a:t>Young people and fraud</a:t>
            </a:r>
            <a:endParaRPr b="1" i="0" sz="2900" u="none" cap="none" strike="noStrike">
              <a:latin typeface="Lato"/>
              <a:ea typeface="Lato"/>
              <a:cs typeface="Lato"/>
              <a:sym typeface="Lato"/>
            </a:endParaRPr>
          </a:p>
        </p:txBody>
      </p:sp>
      <p:pic>
        <p:nvPicPr>
          <p:cNvPr id="116" name="Google Shape;116;g1fb2e8a79f5_0_321"/>
          <p:cNvPicPr preferRelativeResize="0"/>
          <p:nvPr/>
        </p:nvPicPr>
        <p:blipFill rotWithShape="1">
          <a:blip r:embed="rId3">
            <a:alphaModFix/>
          </a:blip>
          <a:srcRect b="11816" l="0" r="0" t="0"/>
          <a:stretch/>
        </p:blipFill>
        <p:spPr>
          <a:xfrm>
            <a:off x="6079575" y="1610726"/>
            <a:ext cx="2802325" cy="2665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