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 id="214748368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y="5143500" cx="9144000"/>
  <p:notesSz cx="6858000" cy="9144000"/>
  <p:embeddedFontLst>
    <p:embeddedFont>
      <p:font typeface="Lato"/>
      <p:regular r:id="rId48"/>
      <p:bold r:id="rId49"/>
      <p:italic r:id="rId50"/>
      <p:boldItalic r:id="rId51"/>
    </p:embeddedFont>
    <p:embeddedFont>
      <p:font typeface="Lato Black"/>
      <p:bold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h65WtiE6oDCwUhrT4Li1YBgMd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100EF5B-AB89-4C06-8F56-8FC5414785C8}">
  <a:tblStyle styleId="{D100EF5B-AB89-4C06-8F56-8FC5414785C8}"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font" Target="fonts/Lato-regular.fntdata"/><Relationship Id="rId49" Type="http://schemas.openxmlformats.org/officeDocument/2006/relationships/font" Target="fonts/Lato-bold.fntdata"/><Relationship Id="rId50" Type="http://schemas.openxmlformats.org/officeDocument/2006/relationships/font" Target="fonts/Lato-italic.fntdata"/><Relationship Id="rId51" Type="http://schemas.openxmlformats.org/officeDocument/2006/relationships/font" Target="fonts/Lato-boldItalic.fntdata"/><Relationship Id="rId52" Type="http://schemas.openxmlformats.org/officeDocument/2006/relationships/font" Target="fonts/LatoBlack-bold.fntdata"/><Relationship Id="rId53" Type="http://schemas.openxmlformats.org/officeDocument/2006/relationships/font" Target="fonts/LatoBlack-boldItalic.fntdata"/><Relationship Id="rId5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uk/government/publications/money-mule-action-plan/money-laundering-linked-financial-exploitation-guidance-for-frontline-professionals-accessible"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ionalcrimeagency.gov.uk/moneymuling"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uk/government/publications/money-mule-action-plan/money-laundering-linked-financial-exploitation-guidance-for-frontline-professionals-accessible"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ifas.org.uk/secure/contentPORT/uploads/documents/Protective%20Registration/Lesson%201-%20%20Is%20it%20fraud%20sort%20card-%202022.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ifas.org.uk/secure/contentPORT/uploads/documents/Protective%20Registration/Lesson%201-%20%20Is%20it%20fraud%20sort%20card-%202022.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531dc0338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g3f531dc0338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82f9d326_0_641: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g3f582f9d326_0_641: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582f9d326_0_882: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5" name="Google Shape;245;g3f582f9d326_0_882: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582f9d326_0_1262: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g3f582f9d326_0_1262: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582f9d326_0_1458: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g3f582f9d326_0_1458: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f582f9d326_0_1657: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7" name="Google Shape;297;g3f582f9d326_0_1657: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fb2e8a79f5_0_5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1fb2e8a79f5_0_5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1fb2e8a79f5_0_521: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1fb2e8a79f5_0_521: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f58c005707_0_13: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g3f58c005707_0_13: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8c005707_0_29: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g3f58c005707_0_29: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58c005707_0_45: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g3f58c005707_0_45: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41cf22378f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g141cf22378f_1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f58c005707_0_62: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g3f58c005707_0_62: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58c005707_0_77: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8" name="Google Shape;408;g3f58c005707_0_77: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f58c005707_0_94: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g3f58c005707_0_94: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f58c005707_0_112: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g3f58c005707_0_112: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f58c005707_0_131: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g3f58c005707_0_131: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f58c005707_0_147: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0" name="Google Shape;480;g3f58c005707_0_147: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41edf18d2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41edf18d2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Teacher note: some young people may have experienced this first hand, so </a:t>
            </a:r>
            <a:r>
              <a:rPr lang="en-GB"/>
              <a:t>sensitivity</a:t>
            </a:r>
            <a:r>
              <a:rPr lang="en-GB"/>
              <a:t> is advised.</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GB"/>
              <a:t>Depersonalise: What might </a:t>
            </a:r>
            <a:r>
              <a:rPr b="1" lang="en-GB"/>
              <a:t>someone</a:t>
            </a:r>
            <a:r>
              <a:rPr lang="en-GB"/>
              <a:t> in this situation do? Rather than ‘What would </a:t>
            </a:r>
            <a:r>
              <a:rPr b="1" lang="en-GB"/>
              <a:t>you</a:t>
            </a:r>
            <a:r>
              <a:rPr lang="en-GB"/>
              <a:t> do?’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141cf22378f_1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141cf22378f_1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Prompt questions</a:t>
            </a:r>
            <a:endParaRPr b="1"/>
          </a:p>
          <a:p>
            <a:pPr indent="0" lvl="0" marL="0" rtl="0" algn="l">
              <a:spcBef>
                <a:spcPts val="0"/>
              </a:spcBef>
              <a:spcAft>
                <a:spcPts val="0"/>
              </a:spcAft>
              <a:buNone/>
            </a:pPr>
            <a:r>
              <a:rPr lang="en-GB"/>
              <a:t>Who was being coerced into potentially laundering money? </a:t>
            </a:r>
            <a:endParaRPr/>
          </a:p>
          <a:p>
            <a:pPr indent="-298450" lvl="0" marL="457200" rtl="0" algn="l">
              <a:spcBef>
                <a:spcPts val="0"/>
              </a:spcBef>
              <a:spcAft>
                <a:spcPts val="0"/>
              </a:spcAft>
              <a:buSzPts val="1100"/>
              <a:buChar char="●"/>
            </a:pPr>
            <a:r>
              <a:rPr lang="en-GB"/>
              <a:t>Adnam: “Mike’s brother asks Adnam if he can use his bank account” and “Adnam agrees and passes over his bank account details.”</a:t>
            </a:r>
            <a:endParaRPr/>
          </a:p>
          <a:p>
            <a:pPr indent="-298450" lvl="0" marL="457200" rtl="0" algn="l">
              <a:spcBef>
                <a:spcPts val="0"/>
              </a:spcBef>
              <a:spcAft>
                <a:spcPts val="0"/>
              </a:spcAft>
              <a:buSzPts val="1100"/>
              <a:buChar char="●"/>
            </a:pPr>
            <a:r>
              <a:rPr lang="en-GB"/>
              <a:t>Yaz: “Mike tells Yaz that he is having problems with his bank account and asks if he can pay some money into her bank” </a:t>
            </a:r>
            <a:endParaRPr/>
          </a:p>
          <a:p>
            <a:pPr indent="-298450" lvl="0" marL="457200" rtl="0" algn="l">
              <a:spcBef>
                <a:spcPts val="0"/>
              </a:spcBef>
              <a:spcAft>
                <a:spcPts val="0"/>
              </a:spcAft>
              <a:buSzPts val="1100"/>
              <a:buChar char="●"/>
            </a:pPr>
            <a:r>
              <a:rPr lang="en-GB"/>
              <a:t>Adnam then convinces Yaz to spend money on a </a:t>
            </a:r>
            <a:r>
              <a:rPr lang="en-GB"/>
              <a:t>suspicious</a:t>
            </a:r>
            <a:r>
              <a:rPr lang="en-GB"/>
              <a:t> advert: “Adnam shows Yaz an online advert which offers £10”</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Did you consider Mike to be a criminal?</a:t>
            </a:r>
            <a:endParaRPr/>
          </a:p>
          <a:p>
            <a:pPr indent="-298450" lvl="0" marL="457200" rtl="0" algn="l">
              <a:spcBef>
                <a:spcPts val="0"/>
              </a:spcBef>
              <a:spcAft>
                <a:spcPts val="0"/>
              </a:spcAft>
              <a:buSzPts val="1100"/>
              <a:buChar char="●"/>
            </a:pPr>
            <a:r>
              <a:rPr lang="en-GB"/>
              <a:t>It’s not clear what the origin of Mike’s money is. It’s also up to law enforcement to decide who is a criminal.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When do people typically need to share their bank details</a:t>
            </a:r>
            <a:endParaRPr/>
          </a:p>
          <a:p>
            <a:pPr indent="-298450" lvl="0" marL="457200" rtl="0" algn="l">
              <a:spcBef>
                <a:spcPts val="0"/>
              </a:spcBef>
              <a:spcAft>
                <a:spcPts val="0"/>
              </a:spcAft>
              <a:buSzPts val="1100"/>
              <a:buChar char="●"/>
            </a:pPr>
            <a:r>
              <a:rPr lang="en-GB"/>
              <a:t>Examples include setting up Direct Debit bill payments, or receiving refunds.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f582f9d326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g3f582f9d326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0b21e690a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0b21e690a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Further information</a:t>
            </a:r>
            <a:endParaRPr b="1"/>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GB" sz="1200">
                <a:solidFill>
                  <a:schemeClr val="dk1"/>
                </a:solidFill>
                <a:latin typeface="Lato"/>
                <a:ea typeface="Lato"/>
                <a:cs typeface="Lato"/>
                <a:sym typeface="Lato"/>
              </a:rPr>
              <a:t>Language note: current UK Gov guidance advises against using the term “money mule”: </a:t>
            </a:r>
            <a:endParaRPr sz="1200">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GB" sz="1200">
                <a:solidFill>
                  <a:schemeClr val="dk1"/>
                </a:solidFill>
                <a:latin typeface="Lato"/>
                <a:ea typeface="Lato"/>
                <a:cs typeface="Lato"/>
                <a:sym typeface="Lato"/>
              </a:rPr>
              <a:t>“the term ‘money mule’ should not be used to describe victims of financial exploitation due to the risk of dehumanising and stigmatising them.” Source </a:t>
            </a:r>
            <a:r>
              <a:rPr lang="en-GB" sz="1200" u="sng">
                <a:solidFill>
                  <a:schemeClr val="hlink"/>
                </a:solidFill>
                <a:latin typeface="Lato"/>
                <a:ea typeface="Lato"/>
                <a:cs typeface="Lato"/>
                <a:sym typeface="Lato"/>
                <a:hlinkClick r:id="rId2"/>
              </a:rPr>
              <a:t>gov.uk</a:t>
            </a:r>
            <a:endParaRPr sz="1200">
              <a:solidFill>
                <a:schemeClr val="dk1"/>
              </a:solidFill>
              <a:latin typeface="Lato"/>
              <a:ea typeface="Lato"/>
              <a:cs typeface="Lato"/>
              <a:sym typeface="Lato"/>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531dc0338_0_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3f531dc0338_0_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79796095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279796095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Facilitate a short paired discussion, then take feedback from 2–3 pairs.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Prompt for a range of consequences if not raised: </a:t>
            </a:r>
            <a:endParaRPr/>
          </a:p>
          <a:p>
            <a:pPr indent="-298450" lvl="0" marL="457200" rtl="0" algn="l">
              <a:spcBef>
                <a:spcPts val="0"/>
              </a:spcBef>
              <a:spcAft>
                <a:spcPts val="0"/>
              </a:spcAft>
              <a:buSzPts val="1100"/>
              <a:buChar char="●"/>
            </a:pPr>
            <a:r>
              <a:rPr lang="en-GB"/>
              <a:t>criminal record</a:t>
            </a:r>
            <a:endParaRPr/>
          </a:p>
          <a:p>
            <a:pPr indent="-298450" lvl="0" marL="457200" rtl="0" algn="l">
              <a:spcBef>
                <a:spcPts val="0"/>
              </a:spcBef>
              <a:spcAft>
                <a:spcPts val="0"/>
              </a:spcAft>
              <a:buSzPts val="1100"/>
              <a:buChar char="●"/>
            </a:pPr>
            <a:r>
              <a:rPr lang="en-GB"/>
              <a:t>losing their bank account</a:t>
            </a:r>
            <a:endParaRPr/>
          </a:p>
          <a:p>
            <a:pPr indent="-298450" lvl="0" marL="457200" rtl="0" algn="l">
              <a:spcBef>
                <a:spcPts val="0"/>
              </a:spcBef>
              <a:spcAft>
                <a:spcPts val="0"/>
              </a:spcAft>
              <a:buSzPts val="1100"/>
              <a:buChar char="●"/>
            </a:pPr>
            <a:r>
              <a:rPr lang="en-GB"/>
              <a:t>being unable to open accounts elsewhere</a:t>
            </a:r>
            <a:endParaRPr/>
          </a:p>
          <a:p>
            <a:pPr indent="-298450" lvl="0" marL="457200" rtl="0" algn="l">
              <a:spcBef>
                <a:spcPts val="0"/>
              </a:spcBef>
              <a:spcAft>
                <a:spcPts val="0"/>
              </a:spcAft>
              <a:buSzPts val="1100"/>
              <a:buChar char="●"/>
            </a:pPr>
            <a:r>
              <a:rPr lang="en-GB"/>
              <a:t>family or relationship impact: shame, stigma, isolation</a:t>
            </a:r>
            <a:endParaRPr/>
          </a:p>
          <a:p>
            <a:pPr indent="-298450" lvl="0" marL="457200" rtl="0" algn="l">
              <a:spcBef>
                <a:spcPts val="0"/>
              </a:spcBef>
              <a:spcAft>
                <a:spcPts val="0"/>
              </a:spcAft>
              <a:buSzPts val="1100"/>
              <a:buChar char="●"/>
            </a:pPr>
            <a:r>
              <a:rPr lang="en-GB"/>
              <a:t>Risks associated with contact with criminals</a:t>
            </a:r>
            <a:endParaRPr/>
          </a:p>
          <a:p>
            <a:pPr indent="0" lvl="0" marL="457200" rtl="0" algn="l">
              <a:spcBef>
                <a:spcPts val="0"/>
              </a:spcBef>
              <a:spcAft>
                <a:spcPts val="0"/>
              </a:spcAft>
              <a:buNone/>
            </a:pPr>
            <a:r>
              <a:t/>
            </a:r>
            <a:endParaRPr/>
          </a:p>
          <a:p>
            <a:pPr indent="0" lvl="0" marL="0" rtl="0" algn="l">
              <a:spcBef>
                <a:spcPts val="0"/>
              </a:spcBef>
              <a:spcAft>
                <a:spcPts val="0"/>
              </a:spcAft>
              <a:buNone/>
            </a:pPr>
            <a:r>
              <a:rPr lang="en-GB"/>
              <a:t>Emphasise that someone doesn't need to understand the full scheme to be legally responsible for their part in it.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f37db9cc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3f37db9cc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09d99e681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09d99e68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Transferring criminal money is a crime. If you let someone else use your bank account to transfer money, you could be funding serious organised crime. You may think it is easy money, but you could be landed with a criminal record.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Source: </a:t>
            </a:r>
            <a:r>
              <a:rPr lang="en-GB" u="sng">
                <a:solidFill>
                  <a:schemeClr val="hlink"/>
                </a:solidFill>
                <a:hlinkClick r:id="rId2"/>
              </a:rPr>
              <a:t>Money Mules - National Crime Agency</a:t>
            </a:r>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f582f9d32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g3f582f9d326_0_1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04c165f9b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204c165f9b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7b47ed74f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27b47ed74f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93df0ce30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393df0ce30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f582f9d326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5" name="Google Shape;645;g3f582f9d326_0_1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1575e96a1fb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0" name="Google Shape;670;g1575e96a1fb_0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7635228c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g27635228cc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5ec2351865_0_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25ec2351865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1200">
                <a:latin typeface="Lato"/>
                <a:ea typeface="Lato"/>
                <a:cs typeface="Lato"/>
                <a:sym typeface="Lato"/>
              </a:rPr>
              <a:t>Language note: current UK Gov guidance advises against using the term “money mule”: </a:t>
            </a:r>
            <a:endParaRPr sz="1200">
              <a:latin typeface="Lato"/>
              <a:ea typeface="Lato"/>
              <a:cs typeface="Lato"/>
              <a:sym typeface="Lato"/>
            </a:endParaRPr>
          </a:p>
          <a:p>
            <a:pPr indent="-304800" lvl="0" marL="457200" rtl="0" algn="l">
              <a:lnSpc>
                <a:spcPct val="100000"/>
              </a:lnSpc>
              <a:spcBef>
                <a:spcPts val="0"/>
              </a:spcBef>
              <a:spcAft>
                <a:spcPts val="0"/>
              </a:spcAft>
              <a:buSzPts val="1200"/>
              <a:buFont typeface="Lato"/>
              <a:buChar char="●"/>
            </a:pPr>
            <a:r>
              <a:rPr lang="en-GB" sz="1200">
                <a:latin typeface="Lato"/>
                <a:ea typeface="Lato"/>
                <a:cs typeface="Lato"/>
                <a:sym typeface="Lato"/>
              </a:rPr>
              <a:t>“the term ‘money mule’ should not be used to describe victims of financial exploitation due to the risk of dehumanising and stigmatising them.” Source </a:t>
            </a:r>
            <a:r>
              <a:rPr lang="en-GB" sz="1200" u="sng">
                <a:solidFill>
                  <a:schemeClr val="hlink"/>
                </a:solidFill>
                <a:latin typeface="Lato"/>
                <a:ea typeface="Lato"/>
                <a:cs typeface="Lato"/>
                <a:sym typeface="Lato"/>
                <a:hlinkClick r:id="rId2"/>
              </a:rPr>
              <a:t>gov.uk</a:t>
            </a:r>
            <a:endParaRPr sz="1200">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1575e96a1fb_0_3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4" name="Google Shape;694;g1575e96a1fb_0_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582f9d32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g3f582f9d326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fb2e8a79f5_0_5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fb2e8a79f5_0_5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Source </a:t>
            </a:r>
            <a:r>
              <a:rPr lang="en-GB" u="sng">
                <a:solidFill>
                  <a:schemeClr val="hlink"/>
                </a:solidFill>
                <a:hlinkClick r:id="rId2"/>
              </a:rPr>
              <a:t>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Using parents’ bank details:</a:t>
            </a:r>
            <a:endParaRPr/>
          </a:p>
          <a:p>
            <a:pPr indent="-298450" lvl="0" marL="457200" rtl="0" algn="l">
              <a:spcBef>
                <a:spcPts val="0"/>
              </a:spcBef>
              <a:spcAft>
                <a:spcPts val="0"/>
              </a:spcAft>
              <a:buSzPts val="1100"/>
              <a:buChar char="●"/>
            </a:pPr>
            <a:r>
              <a:rPr lang="en-GB"/>
              <a:t>Could cause large spending bill</a:t>
            </a:r>
            <a:endParaRPr/>
          </a:p>
          <a:p>
            <a:pPr indent="-298450" lvl="0" marL="457200" rtl="0" algn="l">
              <a:spcBef>
                <a:spcPts val="0"/>
              </a:spcBef>
              <a:spcAft>
                <a:spcPts val="0"/>
              </a:spcAft>
              <a:buSzPts val="1100"/>
              <a:buChar char="●"/>
            </a:pPr>
            <a:r>
              <a:rPr lang="en-GB"/>
              <a:t>Parents/carers may be struggling with finances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Stranger transferring money:</a:t>
            </a:r>
            <a:endParaRPr/>
          </a:p>
          <a:p>
            <a:pPr indent="-298450" lvl="0" marL="457200" rtl="0" algn="l">
              <a:spcBef>
                <a:spcPts val="0"/>
              </a:spcBef>
              <a:spcAft>
                <a:spcPts val="0"/>
              </a:spcAft>
              <a:buSzPts val="1100"/>
              <a:buChar char="●"/>
            </a:pPr>
            <a:r>
              <a:rPr lang="en-GB"/>
              <a:t>Unknown reason for transfer</a:t>
            </a:r>
            <a:endParaRPr/>
          </a:p>
          <a:p>
            <a:pPr indent="-298450" lvl="0" marL="457200" rtl="0" algn="l">
              <a:spcBef>
                <a:spcPts val="0"/>
              </a:spcBef>
              <a:spcAft>
                <a:spcPts val="0"/>
              </a:spcAft>
              <a:buSzPts val="1100"/>
              <a:buChar char="●"/>
            </a:pPr>
            <a:r>
              <a:rPr lang="en-GB"/>
              <a:t>Should raise suspicion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Card details to a stranger</a:t>
            </a:r>
            <a:endParaRPr/>
          </a:p>
          <a:p>
            <a:pPr indent="-298450" lvl="0" marL="457200" rtl="0" algn="l">
              <a:spcBef>
                <a:spcPts val="0"/>
              </a:spcBef>
              <a:spcAft>
                <a:spcPts val="0"/>
              </a:spcAft>
              <a:buSzPts val="1100"/>
              <a:buChar char="●"/>
            </a:pPr>
            <a:r>
              <a:rPr lang="en-GB"/>
              <a:t>Could lose money - they might spend on something</a:t>
            </a:r>
            <a:endParaRPr/>
          </a:p>
          <a:p>
            <a:pPr indent="-298450" lvl="0" marL="457200" rtl="0" algn="l">
              <a:spcBef>
                <a:spcPts val="0"/>
              </a:spcBef>
              <a:spcAft>
                <a:spcPts val="0"/>
              </a:spcAft>
              <a:buSzPts val="1100"/>
              <a:buChar char="●"/>
            </a:pPr>
            <a:r>
              <a:rPr lang="en-GB"/>
              <a:t>Always be wary of sharing bank details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NB:</a:t>
            </a:r>
            <a:endParaRPr b="1"/>
          </a:p>
          <a:p>
            <a:pPr indent="-298450" lvl="0" marL="457200" rtl="0" algn="l">
              <a:spcBef>
                <a:spcPts val="0"/>
              </a:spcBef>
              <a:spcAft>
                <a:spcPts val="0"/>
              </a:spcAft>
              <a:buSzPts val="1100"/>
              <a:buChar char="-"/>
            </a:pPr>
            <a:r>
              <a:rPr lang="en-GB"/>
              <a:t>If anything in students’ responses indicates risk / safeguarding concern, e.g. mentioning that they have been exposed to/invited to engage in similar </a:t>
            </a:r>
            <a:r>
              <a:rPr lang="en-GB"/>
              <a:t>activities, report to safeguarding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41edf18d2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41edf18d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Source </a:t>
            </a:r>
            <a:r>
              <a:rPr lang="en-GB" u="sng">
                <a:solidFill>
                  <a:schemeClr val="hlink"/>
                </a:solidFill>
                <a:hlinkClick r:id="rId2"/>
              </a:rPr>
              <a:t>here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NB:</a:t>
            </a:r>
            <a:endParaRPr b="1"/>
          </a:p>
          <a:p>
            <a:pPr indent="-298450" lvl="0" marL="457200" rtl="0" algn="l">
              <a:spcBef>
                <a:spcPts val="0"/>
              </a:spcBef>
              <a:spcAft>
                <a:spcPts val="0"/>
              </a:spcAft>
              <a:buSzPts val="1100"/>
              <a:buChar char="-"/>
            </a:pPr>
            <a:r>
              <a:rPr lang="en-GB"/>
              <a:t>If anything in students’ responses indicates risk / safeguarding concern, e.g. mention that they have been exposed to/invited to engage in similar activities, report to safeguarding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fb2e8a79f5_0_5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fb2e8a79f5_0_5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Teacher note: emphasise that we will be looking at a fictional scenario to try to spot any warning signs. Students may recognise elements of things they’ve seen in real life, in the scenarios - there is no expectation of revealing personal information.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f582f9d326_0_452:notes"/>
          <p:cNvSpPr txBox="1"/>
          <p:nvPr>
            <p:ph idx="1" type="body"/>
          </p:nvPr>
        </p:nvSpPr>
        <p:spPr>
          <a:xfrm>
            <a:off x="685644" y="4399990"/>
            <a:ext cx="54867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g3f582f9d326_0_452:notes"/>
          <p:cNvSpPr/>
          <p:nvPr>
            <p:ph idx="2" type="sldImg"/>
          </p:nvPr>
        </p:nvSpPr>
        <p:spPr>
          <a:xfrm>
            <a:off x="434200" y="1143000"/>
            <a:ext cx="59898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6" name="Shape 6"/>
        <p:cNvGrpSpPr/>
        <p:nvPr/>
      </p:nvGrpSpPr>
      <p:grpSpPr>
        <a:xfrm>
          <a:off x="0" y="0"/>
          <a:ext cx="0" cy="0"/>
          <a:chOff x="0" y="0"/>
          <a:chExt cx="0" cy="0"/>
        </a:xfrm>
      </p:grpSpPr>
      <p:sp>
        <p:nvSpPr>
          <p:cNvPr id="7" name="Google Shape;7;g33dcbe57f58_0_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 name="Google Shape;8;g33dcbe57f58_0_1"/>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p:cSld name="TITLE_ONLY_2">
    <p:bg>
      <p:bgPr>
        <a:solidFill>
          <a:srgbClr val="262A33"/>
        </a:solidFill>
      </p:bgPr>
    </p:bg>
    <p:spTree>
      <p:nvGrpSpPr>
        <p:cNvPr id="29" name="Shape 29"/>
        <p:cNvGrpSpPr/>
        <p:nvPr/>
      </p:nvGrpSpPr>
      <p:grpSpPr>
        <a:xfrm>
          <a:off x="0" y="0"/>
          <a:ext cx="0" cy="0"/>
          <a:chOff x="0" y="0"/>
          <a:chExt cx="0" cy="0"/>
        </a:xfrm>
      </p:grpSpPr>
      <p:pic>
        <p:nvPicPr>
          <p:cNvPr id="30" name="Google Shape;30;g33dcbe57f58_0_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31" name="Shape 31"/>
        <p:cNvGrpSpPr/>
        <p:nvPr/>
      </p:nvGrpSpPr>
      <p:grpSpPr>
        <a:xfrm>
          <a:off x="0" y="0"/>
          <a:ext cx="0" cy="0"/>
          <a:chOff x="0" y="0"/>
          <a:chExt cx="0" cy="0"/>
        </a:xfrm>
      </p:grpSpPr>
      <p:pic>
        <p:nvPicPr>
          <p:cNvPr id="32" name="Google Shape;32;g33dcbe57f58_0_26"/>
          <p:cNvPicPr preferRelativeResize="0"/>
          <p:nvPr/>
        </p:nvPicPr>
        <p:blipFill rotWithShape="1">
          <a:blip r:embed="rId2">
            <a:alphaModFix/>
          </a:blip>
          <a:srcRect b="-8418" l="-5677" r="-7637" t="-10644"/>
          <a:stretch/>
        </p:blipFill>
        <p:spPr>
          <a:xfrm>
            <a:off x="8069450" y="4311925"/>
            <a:ext cx="835000" cy="6444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2">
  <p:cSld name="TITLE_AND_BODY_1_1">
    <p:bg>
      <p:bgPr>
        <a:solidFill>
          <a:srgbClr val="0543B3"/>
        </a:solidFill>
      </p:bgPr>
    </p:bg>
    <p:spTree>
      <p:nvGrpSpPr>
        <p:cNvPr id="33" name="Shape 33"/>
        <p:cNvGrpSpPr/>
        <p:nvPr/>
      </p:nvGrpSpPr>
      <p:grpSpPr>
        <a:xfrm>
          <a:off x="0" y="0"/>
          <a:ext cx="0" cy="0"/>
          <a:chOff x="0" y="0"/>
          <a:chExt cx="0" cy="0"/>
        </a:xfrm>
      </p:grpSpPr>
      <p:pic>
        <p:nvPicPr>
          <p:cNvPr id="34" name="Google Shape;34;g33dcbe57f58_0_28"/>
          <p:cNvPicPr preferRelativeResize="0"/>
          <p:nvPr/>
        </p:nvPicPr>
        <p:blipFill rotWithShape="1">
          <a:blip r:embed="rId2">
            <a:alphaModFix/>
          </a:blip>
          <a:srcRect b="-8418" l="-5677" r="-7637" t="-10644"/>
          <a:stretch/>
        </p:blipFill>
        <p:spPr>
          <a:xfrm>
            <a:off x="8069450" y="4311925"/>
            <a:ext cx="835000" cy="644400"/>
          </a:xfrm>
          <a:prstGeom prst="rect">
            <a:avLst/>
          </a:prstGeom>
          <a:noFill/>
          <a:ln>
            <a:noFill/>
          </a:ln>
        </p:spPr>
      </p:pic>
      <p:sp>
        <p:nvSpPr>
          <p:cNvPr id="35" name="Google Shape;35;g33dcbe57f58_0_2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1">
  <p:cSld name="Section slide 1_1_1">
    <p:spTree>
      <p:nvGrpSpPr>
        <p:cNvPr id="36" name="Shape 36"/>
        <p:cNvGrpSpPr/>
        <p:nvPr/>
      </p:nvGrpSpPr>
      <p:grpSpPr>
        <a:xfrm>
          <a:off x="0" y="0"/>
          <a:ext cx="0" cy="0"/>
          <a:chOff x="0" y="0"/>
          <a:chExt cx="0" cy="0"/>
        </a:xfrm>
      </p:grpSpPr>
      <p:sp>
        <p:nvSpPr>
          <p:cNvPr id="37" name="Google Shape;37;g33dcbe57f58_0_3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2">
  <p:cSld name="TITLE_ONLY_3">
    <p:bg>
      <p:bgPr>
        <a:solidFill>
          <a:srgbClr val="262A33"/>
        </a:solidFill>
      </p:bgPr>
    </p:bg>
    <p:spTree>
      <p:nvGrpSpPr>
        <p:cNvPr id="38" name="Shape 38"/>
        <p:cNvGrpSpPr/>
        <p:nvPr/>
      </p:nvGrpSpPr>
      <p:grpSpPr>
        <a:xfrm>
          <a:off x="0" y="0"/>
          <a:ext cx="0" cy="0"/>
          <a:chOff x="0" y="0"/>
          <a:chExt cx="0" cy="0"/>
        </a:xfrm>
      </p:grpSpPr>
      <p:pic>
        <p:nvPicPr>
          <p:cNvPr id="39" name="Google Shape;39;g33dcbe57f58_0_3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40" name="Google Shape;40;g33dcbe57f58_0_3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1">
  <p:cSld name="Section slide 1 2 (g3f582f9d326_64_0)">
    <p:spTree>
      <p:nvGrpSpPr>
        <p:cNvPr id="41" name="Shape 41"/>
        <p:cNvGrpSpPr/>
        <p:nvPr/>
      </p:nvGrpSpPr>
      <p:grpSpPr>
        <a:xfrm>
          <a:off x="0" y="0"/>
          <a:ext cx="0" cy="0"/>
          <a:chOff x="0" y="0"/>
          <a:chExt cx="0" cy="0"/>
        </a:xfrm>
      </p:grpSpPr>
      <p:sp>
        <p:nvSpPr>
          <p:cNvPr id="42" name="Google Shape;42;g3f582f9d326_0_159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44" name="Shape 44"/>
        <p:cNvGrpSpPr/>
        <p:nvPr/>
      </p:nvGrpSpPr>
      <p:grpSpPr>
        <a:xfrm>
          <a:off x="0" y="0"/>
          <a:ext cx="0" cy="0"/>
          <a:chOff x="0" y="0"/>
          <a:chExt cx="0" cy="0"/>
        </a:xfrm>
      </p:grpSpPr>
      <p:sp>
        <p:nvSpPr>
          <p:cNvPr id="45" name="Google Shape;45;g3f531dc0338_0_10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46" name="Google Shape;46;g3f531dc0338_0_109"/>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47" name="Google Shape;47;g3f531dc0338_0_109"/>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48" name="Shape 48"/>
        <p:cNvGrpSpPr/>
        <p:nvPr/>
      </p:nvGrpSpPr>
      <p:grpSpPr>
        <a:xfrm>
          <a:off x="0" y="0"/>
          <a:ext cx="0" cy="0"/>
          <a:chOff x="0" y="0"/>
          <a:chExt cx="0" cy="0"/>
        </a:xfrm>
      </p:grpSpPr>
      <p:sp>
        <p:nvSpPr>
          <p:cNvPr id="49" name="Google Shape;49;g3f531dc0338_0_11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 name="Google Shape;50;g3f531dc0338_0_113"/>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51" name="Shape 51"/>
        <p:cNvGrpSpPr/>
        <p:nvPr/>
      </p:nvGrpSpPr>
      <p:grpSpPr>
        <a:xfrm>
          <a:off x="0" y="0"/>
          <a:ext cx="0" cy="0"/>
          <a:chOff x="0" y="0"/>
          <a:chExt cx="0" cy="0"/>
        </a:xfrm>
      </p:grpSpPr>
      <p:pic>
        <p:nvPicPr>
          <p:cNvPr id="52" name="Google Shape;52;g3f531dc0338_0_11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53" name="Shape 53"/>
        <p:cNvGrpSpPr/>
        <p:nvPr/>
      </p:nvGrpSpPr>
      <p:grpSpPr>
        <a:xfrm>
          <a:off x="0" y="0"/>
          <a:ext cx="0" cy="0"/>
          <a:chOff x="0" y="0"/>
          <a:chExt cx="0" cy="0"/>
        </a:xfrm>
      </p:grpSpPr>
      <p:pic>
        <p:nvPicPr>
          <p:cNvPr id="54" name="Google Shape;54;g3f531dc0338_0_11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9" name="Shape 9"/>
        <p:cNvGrpSpPr/>
        <p:nvPr/>
      </p:nvGrpSpPr>
      <p:grpSpPr>
        <a:xfrm>
          <a:off x="0" y="0"/>
          <a:ext cx="0" cy="0"/>
          <a:chOff x="0" y="0"/>
          <a:chExt cx="0" cy="0"/>
        </a:xfrm>
      </p:grpSpPr>
      <p:sp>
        <p:nvSpPr>
          <p:cNvPr id="10" name="Google Shape;10;g33dcbe57f58_0_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g33dcbe57f58_0_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12" name="Google Shape;12;g33dcbe57f58_0_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55" name="Shape 55"/>
        <p:cNvGrpSpPr/>
        <p:nvPr/>
      </p:nvGrpSpPr>
      <p:grpSpPr>
        <a:xfrm>
          <a:off x="0" y="0"/>
          <a:ext cx="0" cy="0"/>
          <a:chOff x="0" y="0"/>
          <a:chExt cx="0" cy="0"/>
        </a:xfrm>
      </p:grpSpPr>
      <p:pic>
        <p:nvPicPr>
          <p:cNvPr id="56" name="Google Shape;56;g3f531dc0338_0_12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57" name="Shape 57"/>
        <p:cNvGrpSpPr/>
        <p:nvPr/>
      </p:nvGrpSpPr>
      <p:grpSpPr>
        <a:xfrm>
          <a:off x="0" y="0"/>
          <a:ext cx="0" cy="0"/>
          <a:chOff x="0" y="0"/>
          <a:chExt cx="0" cy="0"/>
        </a:xfrm>
      </p:grpSpPr>
      <p:pic>
        <p:nvPicPr>
          <p:cNvPr id="58" name="Google Shape;58;g3f531dc0338_0_12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59" name="Shape 59"/>
        <p:cNvGrpSpPr/>
        <p:nvPr/>
      </p:nvGrpSpPr>
      <p:grpSpPr>
        <a:xfrm>
          <a:off x="0" y="0"/>
          <a:ext cx="0" cy="0"/>
          <a:chOff x="0" y="0"/>
          <a:chExt cx="0" cy="0"/>
        </a:xfrm>
      </p:grpSpPr>
      <p:sp>
        <p:nvSpPr>
          <p:cNvPr id="60" name="Google Shape;60;g3f531dc0338_0_124"/>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61" name="Google Shape;61;g3f531dc0338_0_1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62" name="Google Shape;62;g3f531dc0338_0_12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63" name="Shape 63"/>
        <p:cNvGrpSpPr/>
        <p:nvPr/>
      </p:nvGrpSpPr>
      <p:grpSpPr>
        <a:xfrm>
          <a:off x="0" y="0"/>
          <a:ext cx="0" cy="0"/>
          <a:chOff x="0" y="0"/>
          <a:chExt cx="0" cy="0"/>
        </a:xfrm>
      </p:grpSpPr>
      <p:pic>
        <p:nvPicPr>
          <p:cNvPr id="64" name="Google Shape;64;g3f531dc0338_0_12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65" name="Shape 65"/>
        <p:cNvGrpSpPr/>
        <p:nvPr/>
      </p:nvGrpSpPr>
      <p:grpSpPr>
        <a:xfrm>
          <a:off x="0" y="0"/>
          <a:ext cx="0" cy="0"/>
          <a:chOff x="0" y="0"/>
          <a:chExt cx="0" cy="0"/>
        </a:xfrm>
      </p:grpSpPr>
      <p:sp>
        <p:nvSpPr>
          <p:cNvPr id="66" name="Google Shape;66;g3f531dc0338_0_130"/>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 name="Google Shape;67;g3f531dc0338_0_130"/>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68" name="Shape 6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69" name="Shape 69"/>
        <p:cNvGrpSpPr/>
        <p:nvPr/>
      </p:nvGrpSpPr>
      <p:grpSpPr>
        <a:xfrm>
          <a:off x="0" y="0"/>
          <a:ext cx="0" cy="0"/>
          <a:chOff x="0" y="0"/>
          <a:chExt cx="0" cy="0"/>
        </a:xfrm>
      </p:grpSpPr>
      <p:sp>
        <p:nvSpPr>
          <p:cNvPr id="70" name="Google Shape;70;g3f531dc0338_0_13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 name="Google Shape;71;g3f531dc0338_0_13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72" name="Shape 72"/>
        <p:cNvGrpSpPr/>
        <p:nvPr/>
      </p:nvGrpSpPr>
      <p:grpSpPr>
        <a:xfrm>
          <a:off x="0" y="0"/>
          <a:ext cx="0" cy="0"/>
          <a:chOff x="0" y="0"/>
          <a:chExt cx="0" cy="0"/>
        </a:xfrm>
      </p:grpSpPr>
      <p:pic>
        <p:nvPicPr>
          <p:cNvPr id="73" name="Google Shape;73;g3f531dc0338_0_137"/>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74" name="Google Shape;74;g3f531dc0338_0_137"/>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75" name="Shape 75"/>
        <p:cNvGrpSpPr/>
        <p:nvPr/>
      </p:nvGrpSpPr>
      <p:grpSpPr>
        <a:xfrm>
          <a:off x="0" y="0"/>
          <a:ext cx="0" cy="0"/>
          <a:chOff x="0" y="0"/>
          <a:chExt cx="0" cy="0"/>
        </a:xfrm>
      </p:grpSpPr>
      <p:pic>
        <p:nvPicPr>
          <p:cNvPr id="76" name="Google Shape;76;g3f531dc0338_0_14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77" name="Shape 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13" name="Shape 13"/>
        <p:cNvGrpSpPr/>
        <p:nvPr/>
      </p:nvGrpSpPr>
      <p:grpSpPr>
        <a:xfrm>
          <a:off x="0" y="0"/>
          <a:ext cx="0" cy="0"/>
          <a:chOff x="0" y="0"/>
          <a:chExt cx="0" cy="0"/>
        </a:xfrm>
      </p:grpSpPr>
      <p:sp>
        <p:nvSpPr>
          <p:cNvPr id="14" name="Google Shape;14;g33dcbe57f58_0_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78" name="Shape 78"/>
        <p:cNvGrpSpPr/>
        <p:nvPr/>
      </p:nvGrpSpPr>
      <p:grpSpPr>
        <a:xfrm>
          <a:off x="0" y="0"/>
          <a:ext cx="0" cy="0"/>
          <a:chOff x="0" y="0"/>
          <a:chExt cx="0" cy="0"/>
        </a:xfrm>
      </p:grpSpPr>
      <p:sp>
        <p:nvSpPr>
          <p:cNvPr id="79" name="Google Shape;79;g3f531dc0338_0_14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0" name="Google Shape;80;g3f531dc0338_0_143"/>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81" name="Shape 81"/>
        <p:cNvGrpSpPr/>
        <p:nvPr/>
      </p:nvGrpSpPr>
      <p:grpSpPr>
        <a:xfrm>
          <a:off x="0" y="0"/>
          <a:ext cx="0" cy="0"/>
          <a:chOff x="0" y="0"/>
          <a:chExt cx="0" cy="0"/>
        </a:xfrm>
      </p:grpSpPr>
      <p:sp>
        <p:nvSpPr>
          <p:cNvPr id="82" name="Google Shape;82;g3f531dc0338_0_14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83" name="Shape 83"/>
        <p:cNvGrpSpPr/>
        <p:nvPr/>
      </p:nvGrpSpPr>
      <p:grpSpPr>
        <a:xfrm>
          <a:off x="0" y="0"/>
          <a:ext cx="0" cy="0"/>
          <a:chOff x="0" y="0"/>
          <a:chExt cx="0" cy="0"/>
        </a:xfrm>
      </p:grpSpPr>
      <p:pic>
        <p:nvPicPr>
          <p:cNvPr id="84" name="Google Shape;84;g3f531dc0338_0_148"/>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86" name="Shape 86"/>
        <p:cNvGrpSpPr/>
        <p:nvPr/>
      </p:nvGrpSpPr>
      <p:grpSpPr>
        <a:xfrm>
          <a:off x="0" y="0"/>
          <a:ext cx="0" cy="0"/>
          <a:chOff x="0" y="0"/>
          <a:chExt cx="0" cy="0"/>
        </a:xfrm>
      </p:grpSpPr>
      <p:sp>
        <p:nvSpPr>
          <p:cNvPr id="87" name="Google Shape;87;g3f582f9d326_0_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88" name="Google Shape;88;g3f582f9d326_0_93"/>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89" name="Google Shape;89;g3f582f9d326_0_93"/>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90" name="Shape 90"/>
        <p:cNvGrpSpPr/>
        <p:nvPr/>
      </p:nvGrpSpPr>
      <p:grpSpPr>
        <a:xfrm>
          <a:off x="0" y="0"/>
          <a:ext cx="0" cy="0"/>
          <a:chOff x="0" y="0"/>
          <a:chExt cx="0" cy="0"/>
        </a:xfrm>
      </p:grpSpPr>
      <p:sp>
        <p:nvSpPr>
          <p:cNvPr id="91" name="Google Shape;91;g3f582f9d326_0_9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 name="Google Shape;92;g3f582f9d326_0_9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93" name="Shape 93"/>
        <p:cNvGrpSpPr/>
        <p:nvPr/>
      </p:nvGrpSpPr>
      <p:grpSpPr>
        <a:xfrm>
          <a:off x="0" y="0"/>
          <a:ext cx="0" cy="0"/>
          <a:chOff x="0" y="0"/>
          <a:chExt cx="0" cy="0"/>
        </a:xfrm>
      </p:grpSpPr>
      <p:pic>
        <p:nvPicPr>
          <p:cNvPr id="94" name="Google Shape;94;g3f582f9d326_0_10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95" name="Shape 95"/>
        <p:cNvGrpSpPr/>
        <p:nvPr/>
      </p:nvGrpSpPr>
      <p:grpSpPr>
        <a:xfrm>
          <a:off x="0" y="0"/>
          <a:ext cx="0" cy="0"/>
          <a:chOff x="0" y="0"/>
          <a:chExt cx="0" cy="0"/>
        </a:xfrm>
      </p:grpSpPr>
      <p:pic>
        <p:nvPicPr>
          <p:cNvPr id="96" name="Google Shape;96;g3f582f9d326_0_10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97" name="Shape 97"/>
        <p:cNvGrpSpPr/>
        <p:nvPr/>
      </p:nvGrpSpPr>
      <p:grpSpPr>
        <a:xfrm>
          <a:off x="0" y="0"/>
          <a:ext cx="0" cy="0"/>
          <a:chOff x="0" y="0"/>
          <a:chExt cx="0" cy="0"/>
        </a:xfrm>
      </p:grpSpPr>
      <p:pic>
        <p:nvPicPr>
          <p:cNvPr id="98" name="Google Shape;98;g3f582f9d326_0_10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99" name="Shape 99"/>
        <p:cNvGrpSpPr/>
        <p:nvPr/>
      </p:nvGrpSpPr>
      <p:grpSpPr>
        <a:xfrm>
          <a:off x="0" y="0"/>
          <a:ext cx="0" cy="0"/>
          <a:chOff x="0" y="0"/>
          <a:chExt cx="0" cy="0"/>
        </a:xfrm>
      </p:grpSpPr>
      <p:pic>
        <p:nvPicPr>
          <p:cNvPr id="100" name="Google Shape;100;g3f582f9d326_0_10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101" name="Shape 101"/>
        <p:cNvGrpSpPr/>
        <p:nvPr/>
      </p:nvGrpSpPr>
      <p:grpSpPr>
        <a:xfrm>
          <a:off x="0" y="0"/>
          <a:ext cx="0" cy="0"/>
          <a:chOff x="0" y="0"/>
          <a:chExt cx="0" cy="0"/>
        </a:xfrm>
      </p:grpSpPr>
      <p:sp>
        <p:nvSpPr>
          <p:cNvPr id="102" name="Google Shape;102;g3f582f9d326_0_108"/>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103" name="Google Shape;103;g3f582f9d326_0_10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104" name="Google Shape;104;g3f582f9d326_0_10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15" name="Shape 15"/>
        <p:cNvGrpSpPr/>
        <p:nvPr/>
      </p:nvGrpSpPr>
      <p:grpSpPr>
        <a:xfrm>
          <a:off x="0" y="0"/>
          <a:ext cx="0" cy="0"/>
          <a:chOff x="0" y="0"/>
          <a:chExt cx="0" cy="0"/>
        </a:xfrm>
      </p:grpSpPr>
      <p:pic>
        <p:nvPicPr>
          <p:cNvPr id="16" name="Google Shape;16;g33dcbe57f58_0_10"/>
          <p:cNvPicPr preferRelativeResize="0"/>
          <p:nvPr/>
        </p:nvPicPr>
        <p:blipFill rotWithShape="1">
          <a:blip r:embed="rId2">
            <a:alphaModFix/>
          </a:blip>
          <a:srcRect b="-2282" l="-4222" r="-3757" t="-2440"/>
          <a:stretch/>
        </p:blipFill>
        <p:spPr>
          <a:xfrm rot="-5400000">
            <a:off x="7182681" y="3219806"/>
            <a:ext cx="2039601" cy="1978026"/>
          </a:xfrm>
          <a:prstGeom prst="rect">
            <a:avLst/>
          </a:prstGeom>
          <a:noFill/>
          <a:ln>
            <a:noFill/>
          </a:ln>
        </p:spPr>
      </p:pic>
      <p:pic>
        <p:nvPicPr>
          <p:cNvPr id="17" name="Google Shape;17;g33dcbe57f58_0_10"/>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105" name="Shape 105"/>
        <p:cNvGrpSpPr/>
        <p:nvPr/>
      </p:nvGrpSpPr>
      <p:grpSpPr>
        <a:xfrm>
          <a:off x="0" y="0"/>
          <a:ext cx="0" cy="0"/>
          <a:chOff x="0" y="0"/>
          <a:chExt cx="0" cy="0"/>
        </a:xfrm>
      </p:grpSpPr>
      <p:pic>
        <p:nvPicPr>
          <p:cNvPr id="106" name="Google Shape;106;g3f582f9d326_0_11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107" name="Shape 107"/>
        <p:cNvGrpSpPr/>
        <p:nvPr/>
      </p:nvGrpSpPr>
      <p:grpSpPr>
        <a:xfrm>
          <a:off x="0" y="0"/>
          <a:ext cx="0" cy="0"/>
          <a:chOff x="0" y="0"/>
          <a:chExt cx="0" cy="0"/>
        </a:xfrm>
      </p:grpSpPr>
      <p:sp>
        <p:nvSpPr>
          <p:cNvPr id="108" name="Google Shape;108;g3f582f9d326_0_11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 name="Google Shape;109;g3f582f9d326_0_11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110" name="Shape 110"/>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111" name="Shape 111"/>
        <p:cNvGrpSpPr/>
        <p:nvPr/>
      </p:nvGrpSpPr>
      <p:grpSpPr>
        <a:xfrm>
          <a:off x="0" y="0"/>
          <a:ext cx="0" cy="0"/>
          <a:chOff x="0" y="0"/>
          <a:chExt cx="0" cy="0"/>
        </a:xfrm>
      </p:grpSpPr>
      <p:sp>
        <p:nvSpPr>
          <p:cNvPr id="112" name="Google Shape;112;g3f582f9d326_0_118"/>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3" name="Google Shape;113;g3f582f9d326_0_11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114" name="Shape 114"/>
        <p:cNvGrpSpPr/>
        <p:nvPr/>
      </p:nvGrpSpPr>
      <p:grpSpPr>
        <a:xfrm>
          <a:off x="0" y="0"/>
          <a:ext cx="0" cy="0"/>
          <a:chOff x="0" y="0"/>
          <a:chExt cx="0" cy="0"/>
        </a:xfrm>
      </p:grpSpPr>
      <p:pic>
        <p:nvPicPr>
          <p:cNvPr id="115" name="Google Shape;115;g3f582f9d326_0_121"/>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116" name="Google Shape;116;g3f582f9d326_0_121"/>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117" name="Shape 117"/>
        <p:cNvGrpSpPr/>
        <p:nvPr/>
      </p:nvGrpSpPr>
      <p:grpSpPr>
        <a:xfrm>
          <a:off x="0" y="0"/>
          <a:ext cx="0" cy="0"/>
          <a:chOff x="0" y="0"/>
          <a:chExt cx="0" cy="0"/>
        </a:xfrm>
      </p:grpSpPr>
      <p:pic>
        <p:nvPicPr>
          <p:cNvPr id="118" name="Google Shape;118;g3f582f9d326_0_1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119" name="Shape 119"/>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120" name="Shape 120"/>
        <p:cNvGrpSpPr/>
        <p:nvPr/>
      </p:nvGrpSpPr>
      <p:grpSpPr>
        <a:xfrm>
          <a:off x="0" y="0"/>
          <a:ext cx="0" cy="0"/>
          <a:chOff x="0" y="0"/>
          <a:chExt cx="0" cy="0"/>
        </a:xfrm>
      </p:grpSpPr>
      <p:sp>
        <p:nvSpPr>
          <p:cNvPr id="121" name="Google Shape;121;g3f582f9d326_0_12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2" name="Google Shape;122;g3f582f9d326_0_12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123" name="Shape 123"/>
        <p:cNvGrpSpPr/>
        <p:nvPr/>
      </p:nvGrpSpPr>
      <p:grpSpPr>
        <a:xfrm>
          <a:off x="0" y="0"/>
          <a:ext cx="0" cy="0"/>
          <a:chOff x="0" y="0"/>
          <a:chExt cx="0" cy="0"/>
        </a:xfrm>
      </p:grpSpPr>
      <p:sp>
        <p:nvSpPr>
          <p:cNvPr id="124" name="Google Shape;124;g3f582f9d326_0_130"/>
          <p:cNvSpPr/>
          <p:nvPr/>
        </p:nvSpPr>
        <p:spPr>
          <a:xfrm>
            <a:off x="0" y="0"/>
            <a:ext cx="9144000" cy="1373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125" name="Shape 125"/>
        <p:cNvGrpSpPr/>
        <p:nvPr/>
      </p:nvGrpSpPr>
      <p:grpSpPr>
        <a:xfrm>
          <a:off x="0" y="0"/>
          <a:ext cx="0" cy="0"/>
          <a:chOff x="0" y="0"/>
          <a:chExt cx="0" cy="0"/>
        </a:xfrm>
      </p:grpSpPr>
      <p:pic>
        <p:nvPicPr>
          <p:cNvPr id="126" name="Google Shape;126;g3f582f9d326_0_132"/>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8" name="Shape 18"/>
        <p:cNvGrpSpPr/>
        <p:nvPr/>
      </p:nvGrpSpPr>
      <p:grpSpPr>
        <a:xfrm>
          <a:off x="0" y="0"/>
          <a:ext cx="0" cy="0"/>
          <a:chOff x="0" y="0"/>
          <a:chExt cx="0" cy="0"/>
        </a:xfrm>
      </p:grpSpPr>
      <p:pic>
        <p:nvPicPr>
          <p:cNvPr id="19" name="Google Shape;19;g33dcbe57f58_0_1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20" name="Shape 20"/>
        <p:cNvGrpSpPr/>
        <p:nvPr/>
      </p:nvGrpSpPr>
      <p:grpSpPr>
        <a:xfrm>
          <a:off x="0" y="0"/>
          <a:ext cx="0" cy="0"/>
          <a:chOff x="0" y="0"/>
          <a:chExt cx="0" cy="0"/>
        </a:xfrm>
      </p:grpSpPr>
      <p:pic>
        <p:nvPicPr>
          <p:cNvPr id="21" name="Google Shape;21;g33dcbe57f58_0_15"/>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22" name="Shape 22"/>
        <p:cNvGrpSpPr/>
        <p:nvPr/>
      </p:nvGrpSpPr>
      <p:grpSpPr>
        <a:xfrm>
          <a:off x="0" y="0"/>
          <a:ext cx="0" cy="0"/>
          <a:chOff x="0" y="0"/>
          <a:chExt cx="0" cy="0"/>
        </a:xfrm>
      </p:grpSpPr>
      <p:sp>
        <p:nvSpPr>
          <p:cNvPr id="23" name="Google Shape;23;g33dcbe57f58_0_1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g33dcbe57f58_0_1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25" name="Shape 2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26" name="Shape 26"/>
        <p:cNvGrpSpPr/>
        <p:nvPr/>
      </p:nvGrpSpPr>
      <p:grpSpPr>
        <a:xfrm>
          <a:off x="0" y="0"/>
          <a:ext cx="0" cy="0"/>
          <a:chOff x="0" y="0"/>
          <a:chExt cx="0" cy="0"/>
        </a:xfrm>
      </p:grpSpPr>
      <p:sp>
        <p:nvSpPr>
          <p:cNvPr id="27" name="Google Shape;27;g33dcbe57f58_0_2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 name="Google Shape;28;g33dcbe57f58_0_21"/>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 Id="rId9" Type="http://schemas.openxmlformats.org/officeDocument/2006/relationships/slideLayout" Target="../slideLayouts/slideLayout24.xml"/><Relationship Id="rId10" Type="http://schemas.openxmlformats.org/officeDocument/2006/relationships/slideLayout" Target="../slideLayouts/slideLayout25.xml"/><Relationship Id="rId11" Type="http://schemas.openxmlformats.org/officeDocument/2006/relationships/slideLayout" Target="../slideLayouts/slideLayout26.xml"/><Relationship Id="rId12" Type="http://schemas.openxmlformats.org/officeDocument/2006/relationships/slideLayout" Target="../slideLayouts/slideLayout27.xml"/><Relationship Id="rId13" Type="http://schemas.openxmlformats.org/officeDocument/2006/relationships/slideLayout" Target="../slideLayouts/slideLayout28.xml"/><Relationship Id="rId14" Type="http://schemas.openxmlformats.org/officeDocument/2006/relationships/slideLayout" Target="../slideLayouts/slideLayout29.xml"/><Relationship Id="rId15" Type="http://schemas.openxmlformats.org/officeDocument/2006/relationships/slideLayout" Target="../slideLayouts/slideLayout30.xml"/><Relationship Id="rId16" Type="http://schemas.openxmlformats.org/officeDocument/2006/relationships/slideLayout" Target="../slideLayouts/slideLayout31.xml"/><Relationship Id="rId17" Type="http://schemas.openxmlformats.org/officeDocument/2006/relationships/slideLayout" Target="../slideLayouts/slideLayout32.xml"/><Relationship Id="rId18"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slideLayout" Target="../slideLayouts/slideLayout45.xml"/><Relationship Id="rId14" Type="http://schemas.openxmlformats.org/officeDocument/2006/relationships/slideLayout" Target="../slideLayouts/slideLayout46.xml"/><Relationship Id="rId15" Type="http://schemas.openxmlformats.org/officeDocument/2006/relationships/slideLayout" Target="../slideLayouts/slideLayout47.xml"/><Relationship Id="rId16" Type="http://schemas.openxmlformats.org/officeDocument/2006/relationships/slideLayout" Target="../slideLayouts/slideLayout48.xml"/><Relationship Id="rId17" Type="http://schemas.openxmlformats.org/officeDocument/2006/relationships/slideLayout" Target="../slideLayouts/slideLayout49.xml"/><Relationship Id="rId1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3" name="Shape 4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5" name="Shape 8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5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0.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0.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4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4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28.xml"/><Relationship Id="rId3"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5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42.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33.xml"/><Relationship Id="rId3" Type="http://schemas.openxmlformats.org/officeDocument/2006/relationships/image" Target="../media/image4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s://www.reportfraud.police.uk/reporting-a-fraud/" TargetMode="External"/><Relationship Id="rId4" Type="http://schemas.openxmlformats.org/officeDocument/2006/relationships/image" Target="../media/image48.png"/><Relationship Id="rId5" Type="http://schemas.openxmlformats.org/officeDocument/2006/relationships/image" Target="../media/image45.png"/><Relationship Id="rId6" Type="http://schemas.openxmlformats.org/officeDocument/2006/relationships/image" Target="../media/image4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37.xml"/><Relationship Id="rId3" Type="http://schemas.openxmlformats.org/officeDocument/2006/relationships/image" Target="../media/image4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hyperlink" Target="https://www.citizensadvice.org.uk/debt-and-money/" TargetMode="External"/><Relationship Id="rId4" Type="http://schemas.openxmlformats.org/officeDocument/2006/relationships/image" Target="../media/image47.png"/><Relationship Id="rId5" Type="http://schemas.openxmlformats.org/officeDocument/2006/relationships/hyperlink" Target="https://www.reportfraud.police.uk/" TargetMode="External"/><Relationship Id="rId6" Type="http://schemas.openxmlformats.org/officeDocument/2006/relationships/image" Target="../media/image46.png"/><Relationship Id="rId7"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hyperlink" Target="https://resources.ftflic.com/" TargetMode="External"/><Relationship Id="rId4" Type="http://schemas.openxmlformats.org/officeDocument/2006/relationships/hyperlink" Target="https://www.ft.com/content/a49c366c-3bc5-4bbf-a22c-ac41e6e0c423" TargetMode="External"/><Relationship Id="rId5" Type="http://schemas.openxmlformats.org/officeDocument/2006/relationships/hyperlink" Target="https://www.takefive-stopfraud.org.uk/" TargetMode="External"/><Relationship Id="rId6" Type="http://schemas.openxmlformats.org/officeDocument/2006/relationships/hyperlink" Target="https://www.takefive-stopfraud.org.uk/" TargetMode="External"/><Relationship Id="rId7" Type="http://schemas.openxmlformats.org/officeDocument/2006/relationships/hyperlink" Target="https://crimestoppers-uk.org/news-campaigns/campaigns/tackling-the-financial-exploitation-of-students" TargetMode="External"/><Relationship Id="rId8" Type="http://schemas.openxmlformats.org/officeDocument/2006/relationships/hyperlink" Target="https://nationalcrimeagency.gov.uk/moneymuling" TargetMode="External"/><Relationship Id="rId9" Type="http://schemas.openxmlformats.org/officeDocument/2006/relationships/hyperlink" Target="https://nationalcrimeagency.gov.uk/moneymuling" TargetMode="External"/><Relationship Id="rId10" Type="http://schemas.openxmlformats.org/officeDocument/2006/relationships/hyperlink" Target="https://nationalcrimeagency.gov.uk/moneymul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130" name="Shape 130"/>
        <p:cNvGrpSpPr/>
        <p:nvPr/>
      </p:nvGrpSpPr>
      <p:grpSpPr>
        <a:xfrm>
          <a:off x="0" y="0"/>
          <a:ext cx="0" cy="0"/>
          <a:chOff x="0" y="0"/>
          <a:chExt cx="0" cy="0"/>
        </a:xfrm>
      </p:grpSpPr>
      <p:sp>
        <p:nvSpPr>
          <p:cNvPr id="131" name="Google Shape;131;g3f531dc0338_0_76"/>
          <p:cNvSpPr txBox="1"/>
          <p:nvPr>
            <p:ph type="ctrTitle"/>
          </p:nvPr>
        </p:nvSpPr>
        <p:spPr>
          <a:xfrm>
            <a:off x="360375" y="1253100"/>
            <a:ext cx="80121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How to </a:t>
            </a:r>
            <a:r>
              <a:rPr b="1" lang="en-GB" sz="4800">
                <a:solidFill>
                  <a:schemeClr val="lt1"/>
                </a:solidFill>
                <a:latin typeface="Lato Black"/>
                <a:ea typeface="Lato Black"/>
                <a:cs typeface="Lato Black"/>
                <a:sym typeface="Lato Black"/>
              </a:rPr>
              <a:t>manage </a:t>
            </a:r>
            <a:endParaRPr b="1" sz="4800">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3600"/>
              <a:buFont typeface="Arial"/>
              <a:buNone/>
            </a:pPr>
            <a:r>
              <a:rPr b="1" lang="en-GB" sz="4800">
                <a:solidFill>
                  <a:schemeClr val="lt1"/>
                </a:solidFill>
                <a:latin typeface="Lato Black"/>
                <a:ea typeface="Lato Black"/>
                <a:cs typeface="Lato Black"/>
                <a:sym typeface="Lato Black"/>
              </a:rPr>
              <a:t>financial risk</a:t>
            </a:r>
            <a:r>
              <a:rPr b="1" i="0" lang="en-GB" sz="4800" u="none" cap="none" strike="noStrike">
                <a:solidFill>
                  <a:schemeClr val="lt1"/>
                </a:solidFill>
                <a:latin typeface="Lato Black"/>
                <a:ea typeface="Lato Black"/>
                <a:cs typeface="Lato Black"/>
                <a:sym typeface="Lato Black"/>
              </a:rPr>
              <a:t> </a:t>
            </a:r>
            <a:endParaRPr b="1" i="0" sz="4800" u="none" cap="none" strike="noStrike">
              <a:solidFill>
                <a:schemeClr val="lt1"/>
              </a:solidFill>
              <a:latin typeface="Lato Black"/>
              <a:ea typeface="Lato Black"/>
              <a:cs typeface="Lato Black"/>
              <a:sym typeface="Lato Black"/>
            </a:endParaRPr>
          </a:p>
        </p:txBody>
      </p:sp>
      <p:sp>
        <p:nvSpPr>
          <p:cNvPr id="132" name="Google Shape;132;g3f531dc0338_0_76"/>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Arial"/>
                <a:ea typeface="Arial"/>
                <a:cs typeface="Arial"/>
                <a:sym typeface="Arial"/>
              </a:rPr>
              <a:t>This session is aimed at Year 9 and</a:t>
            </a:r>
            <a:r>
              <a:rPr b="1" lang="en-GB" sz="1000">
                <a:solidFill>
                  <a:schemeClr val="accent2"/>
                </a:solidFill>
              </a:rPr>
              <a:t> is also appropriate for KS4 and KS5</a:t>
            </a:r>
            <a:endParaRPr b="1" i="0" sz="1000" u="none" cap="none" strike="noStrike">
              <a:solidFill>
                <a:schemeClr val="accent2"/>
              </a:solidFill>
              <a:latin typeface="Arial"/>
              <a:ea typeface="Arial"/>
              <a:cs typeface="Arial"/>
              <a:sym typeface="Arial"/>
            </a:endParaRPr>
          </a:p>
        </p:txBody>
      </p:sp>
      <p:pic>
        <p:nvPicPr>
          <p:cNvPr id="133" name="Google Shape;133;g3f531dc0338_0_76" title="noun-crowdfunding-16247.png"/>
          <p:cNvPicPr preferRelativeResize="0"/>
          <p:nvPr/>
        </p:nvPicPr>
        <p:blipFill rotWithShape="1">
          <a:blip r:embed="rId3">
            <a:alphaModFix/>
          </a:blip>
          <a:srcRect b="14296" l="0" r="0" t="0"/>
          <a:stretch/>
        </p:blipFill>
        <p:spPr>
          <a:xfrm>
            <a:off x="479425" y="3175500"/>
            <a:ext cx="1048000" cy="8981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3f582f9d326_0_641"/>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31" name="Google Shape;231;g3f582f9d326_0_641"/>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232" name="Google Shape;232;g3f582f9d326_0_641"/>
          <p:cNvSpPr/>
          <p:nvPr/>
        </p:nvSpPr>
        <p:spPr>
          <a:xfrm>
            <a:off x="5861301" y="1619252"/>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33" name="Google Shape;233;g3f582f9d326_0_641"/>
          <p:cNvSpPr txBox="1"/>
          <p:nvPr/>
        </p:nvSpPr>
        <p:spPr>
          <a:xfrm>
            <a:off x="438150" y="1285875"/>
            <a:ext cx="47625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Monday</a:t>
            </a:r>
            <a:endParaRPr b="1" sz="2400">
              <a:solidFill>
                <a:srgbClr val="0543B3"/>
              </a:solidFill>
              <a:latin typeface="Lato"/>
              <a:ea typeface="Lato"/>
              <a:cs typeface="Lato"/>
              <a:sym typeface="Lato"/>
            </a:endParaRPr>
          </a:p>
        </p:txBody>
      </p:sp>
      <p:sp>
        <p:nvSpPr>
          <p:cNvPr id="234" name="Google Shape;234;g3f582f9d326_0_64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235" name="Google Shape;235;g3f582f9d326_0_641"/>
          <p:cNvGrpSpPr/>
          <p:nvPr/>
        </p:nvGrpSpPr>
        <p:grpSpPr>
          <a:xfrm>
            <a:off x="438150" y="1857304"/>
            <a:ext cx="4572000" cy="1078341"/>
            <a:chOff x="438150" y="1857375"/>
            <a:chExt cx="4572000" cy="904800"/>
          </a:xfrm>
        </p:grpSpPr>
        <p:sp>
          <p:nvSpPr>
            <p:cNvPr id="236" name="Google Shape;236;g3f582f9d326_0_641"/>
            <p:cNvSpPr/>
            <p:nvPr/>
          </p:nvSpPr>
          <p:spPr>
            <a:xfrm>
              <a:off x="438150" y="1857375"/>
              <a:ext cx="45720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2000"/>
            </a:p>
          </p:txBody>
        </p:sp>
        <p:sp>
          <p:nvSpPr>
            <p:cNvPr id="237" name="Google Shape;237;g3f582f9d326_0_641"/>
            <p:cNvSpPr txBox="1"/>
            <p:nvPr/>
          </p:nvSpPr>
          <p:spPr>
            <a:xfrm>
              <a:off x="628650" y="21543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home</a:t>
              </a:r>
              <a:endParaRPr sz="3000">
                <a:solidFill>
                  <a:srgbClr val="0543B3"/>
                </a:solidFill>
                <a:latin typeface="Material Icons"/>
                <a:ea typeface="Material Icons"/>
                <a:cs typeface="Material Icons"/>
                <a:sym typeface="Material Icons"/>
              </a:endParaRPr>
            </a:p>
          </p:txBody>
        </p:sp>
        <p:sp>
          <p:nvSpPr>
            <p:cNvPr id="238" name="Google Shape;238;g3f582f9d326_0_641"/>
            <p:cNvSpPr txBox="1"/>
            <p:nvPr/>
          </p:nvSpPr>
          <p:spPr>
            <a:xfrm>
              <a:off x="1162050" y="1952625"/>
              <a:ext cx="3657600" cy="714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Meeting up</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On Monday, Yaz arrives at Adnam’s house as normal.</a:t>
              </a:r>
              <a:endParaRPr b="0" sz="1700">
                <a:solidFill>
                  <a:srgbClr val="262A33"/>
                </a:solidFill>
                <a:latin typeface="Lato"/>
                <a:ea typeface="Lato"/>
                <a:cs typeface="Lato"/>
                <a:sym typeface="Lato"/>
              </a:endParaRPr>
            </a:p>
          </p:txBody>
        </p:sp>
      </p:grpSp>
      <p:grpSp>
        <p:nvGrpSpPr>
          <p:cNvPr id="239" name="Google Shape;239;g3f582f9d326_0_641"/>
          <p:cNvGrpSpPr/>
          <p:nvPr/>
        </p:nvGrpSpPr>
        <p:grpSpPr>
          <a:xfrm>
            <a:off x="438150" y="3206997"/>
            <a:ext cx="4572000" cy="1345166"/>
            <a:chOff x="438150" y="2905125"/>
            <a:chExt cx="4572000" cy="904800"/>
          </a:xfrm>
        </p:grpSpPr>
        <p:sp>
          <p:nvSpPr>
            <p:cNvPr id="240" name="Google Shape;240;g3f582f9d326_0_641"/>
            <p:cNvSpPr/>
            <p:nvPr/>
          </p:nvSpPr>
          <p:spPr>
            <a:xfrm>
              <a:off x="438150" y="2905125"/>
              <a:ext cx="45720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2000"/>
            </a:p>
          </p:txBody>
        </p:sp>
        <p:sp>
          <p:nvSpPr>
            <p:cNvPr id="241" name="Google Shape;241;g3f582f9d326_0_641"/>
            <p:cNvSpPr txBox="1"/>
            <p:nvPr/>
          </p:nvSpPr>
          <p:spPr>
            <a:xfrm>
              <a:off x="628650" y="320211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directions_walk</a:t>
              </a:r>
              <a:endParaRPr sz="3000">
                <a:solidFill>
                  <a:srgbClr val="0543B3"/>
                </a:solidFill>
                <a:latin typeface="Material Icons"/>
                <a:ea typeface="Material Icons"/>
                <a:cs typeface="Material Icons"/>
                <a:sym typeface="Material Icons"/>
              </a:endParaRPr>
            </a:p>
          </p:txBody>
        </p:sp>
        <p:sp>
          <p:nvSpPr>
            <p:cNvPr id="242" name="Google Shape;242;g3f582f9d326_0_641"/>
            <p:cNvSpPr txBox="1"/>
            <p:nvPr/>
          </p:nvSpPr>
          <p:spPr>
            <a:xfrm>
              <a:off x="1162050" y="3000375"/>
              <a:ext cx="3657600" cy="714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Walking to school</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As they walk to school they both tell each other about all the things they did at the weekend.</a:t>
              </a:r>
              <a:endParaRPr b="0" sz="1700">
                <a:solidFill>
                  <a:srgbClr val="262A33"/>
                </a:solidFill>
                <a:latin typeface="Lato"/>
                <a:ea typeface="Lato"/>
                <a:cs typeface="Lato"/>
                <a:sym typeface="Lato"/>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3f582f9d326_0_882"/>
          <p:cNvSpPr txBox="1"/>
          <p:nvPr/>
        </p:nvSpPr>
        <p:spPr>
          <a:xfrm>
            <a:off x="438150" y="1285875"/>
            <a:ext cx="47625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Tuesday</a:t>
            </a:r>
            <a:endParaRPr b="1" sz="2400">
              <a:solidFill>
                <a:srgbClr val="0543B3"/>
              </a:solidFill>
              <a:latin typeface="Lato"/>
              <a:ea typeface="Lato"/>
              <a:cs typeface="Lato"/>
              <a:sym typeface="Lato"/>
            </a:endParaRPr>
          </a:p>
        </p:txBody>
      </p:sp>
      <p:grpSp>
        <p:nvGrpSpPr>
          <p:cNvPr id="248" name="Google Shape;248;g3f582f9d326_0_882"/>
          <p:cNvGrpSpPr/>
          <p:nvPr/>
        </p:nvGrpSpPr>
        <p:grpSpPr>
          <a:xfrm>
            <a:off x="438150" y="1857376"/>
            <a:ext cx="4572000" cy="1637727"/>
            <a:chOff x="438150" y="1857375"/>
            <a:chExt cx="4572000" cy="1000200"/>
          </a:xfrm>
        </p:grpSpPr>
        <p:sp>
          <p:nvSpPr>
            <p:cNvPr id="249" name="Google Shape;249;g3f582f9d326_0_882"/>
            <p:cNvSpPr/>
            <p:nvPr/>
          </p:nvSpPr>
          <p:spPr>
            <a:xfrm>
              <a:off x="438150" y="1857375"/>
              <a:ext cx="4572000" cy="1000200"/>
            </a:xfrm>
            <a:prstGeom prst="roundRect">
              <a:avLst>
                <a:gd fmla="val 761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700"/>
            </a:p>
          </p:txBody>
        </p:sp>
        <p:sp>
          <p:nvSpPr>
            <p:cNvPr id="250" name="Google Shape;250;g3f582f9d326_0_882"/>
            <p:cNvSpPr txBox="1"/>
            <p:nvPr/>
          </p:nvSpPr>
          <p:spPr>
            <a:xfrm>
              <a:off x="628650" y="2206371"/>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group</a:t>
              </a:r>
              <a:endParaRPr sz="3000">
                <a:solidFill>
                  <a:srgbClr val="0543B3"/>
                </a:solidFill>
                <a:latin typeface="Material Icons"/>
                <a:ea typeface="Material Icons"/>
                <a:cs typeface="Material Icons"/>
                <a:sym typeface="Material Icons"/>
              </a:endParaRPr>
            </a:p>
          </p:txBody>
        </p:sp>
        <p:sp>
          <p:nvSpPr>
            <p:cNvPr id="251" name="Google Shape;251;g3f582f9d326_0_882"/>
            <p:cNvSpPr txBox="1"/>
            <p:nvPr/>
          </p:nvSpPr>
          <p:spPr>
            <a:xfrm>
              <a:off x="1162050" y="1952625"/>
              <a:ext cx="3657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88">
                  <a:solidFill>
                    <a:srgbClr val="0543B3"/>
                  </a:solidFill>
                  <a:latin typeface="Lato"/>
                  <a:ea typeface="Lato"/>
                  <a:cs typeface="Lato"/>
                  <a:sym typeface="Lato"/>
                </a:rPr>
                <a:t>Meeting Mike</a:t>
              </a:r>
              <a:endParaRPr b="1" sz="1788">
                <a:solidFill>
                  <a:srgbClr val="0543B3"/>
                </a:solidFill>
                <a:latin typeface="Lato"/>
                <a:ea typeface="Lato"/>
                <a:cs typeface="Lato"/>
                <a:sym typeface="Lato"/>
              </a:endParaRPr>
            </a:p>
            <a:p>
              <a:pPr indent="0" lvl="0" marL="0" rtl="0" algn="l">
                <a:spcBef>
                  <a:spcPts val="225"/>
                </a:spcBef>
                <a:spcAft>
                  <a:spcPts val="0"/>
                </a:spcAft>
                <a:buNone/>
              </a:pPr>
              <a:r>
                <a:rPr lang="en-GB" sz="1556">
                  <a:solidFill>
                    <a:srgbClr val="262A33"/>
                  </a:solidFill>
                  <a:latin typeface="Lato"/>
                  <a:ea typeface="Lato"/>
                  <a:cs typeface="Lato"/>
                  <a:sym typeface="Lato"/>
                </a:rPr>
                <a:t>On their way to school Yaz and Adnam meet up with Mike. </a:t>
              </a:r>
              <a:endParaRPr sz="1556">
                <a:solidFill>
                  <a:srgbClr val="262A33"/>
                </a:solidFill>
                <a:latin typeface="Lato"/>
                <a:ea typeface="Lato"/>
                <a:cs typeface="Lato"/>
                <a:sym typeface="Lato"/>
              </a:endParaRPr>
            </a:p>
            <a:p>
              <a:pPr indent="0" lvl="0" marL="0" rtl="0" algn="l">
                <a:spcBef>
                  <a:spcPts val="0"/>
                </a:spcBef>
                <a:spcAft>
                  <a:spcPts val="0"/>
                </a:spcAft>
                <a:buNone/>
              </a:pPr>
              <a:r>
                <a:t/>
              </a:r>
              <a:endParaRPr sz="1556">
                <a:solidFill>
                  <a:srgbClr val="262A33"/>
                </a:solidFill>
                <a:latin typeface="Lato"/>
                <a:ea typeface="Lato"/>
                <a:cs typeface="Lato"/>
                <a:sym typeface="Lato"/>
              </a:endParaRPr>
            </a:p>
            <a:p>
              <a:pPr indent="0" lvl="0" marL="0" rtl="0" algn="l">
                <a:spcBef>
                  <a:spcPts val="0"/>
                </a:spcBef>
                <a:spcAft>
                  <a:spcPts val="0"/>
                </a:spcAft>
                <a:buNone/>
              </a:pPr>
              <a:r>
                <a:rPr lang="en-GB" sz="1556">
                  <a:solidFill>
                    <a:srgbClr val="262A33"/>
                  </a:solidFill>
                  <a:latin typeface="Lato"/>
                  <a:ea typeface="Lato"/>
                  <a:cs typeface="Lato"/>
                  <a:sym typeface="Lato"/>
                </a:rPr>
                <a:t>Mike has two heavy bags full of energy drinks with him. </a:t>
              </a:r>
              <a:endParaRPr sz="1556">
                <a:solidFill>
                  <a:srgbClr val="262A33"/>
                </a:solidFill>
                <a:latin typeface="Lato"/>
                <a:ea typeface="Lato"/>
                <a:cs typeface="Lato"/>
                <a:sym typeface="Lato"/>
              </a:endParaRPr>
            </a:p>
          </p:txBody>
        </p:sp>
      </p:grpSp>
      <p:grpSp>
        <p:nvGrpSpPr>
          <p:cNvPr id="252" name="Google Shape;252;g3f582f9d326_0_882"/>
          <p:cNvGrpSpPr/>
          <p:nvPr/>
        </p:nvGrpSpPr>
        <p:grpSpPr>
          <a:xfrm>
            <a:off x="438150" y="3596798"/>
            <a:ext cx="4572000" cy="1402087"/>
            <a:chOff x="438150" y="3000364"/>
            <a:chExt cx="4572000" cy="1181700"/>
          </a:xfrm>
        </p:grpSpPr>
        <p:sp>
          <p:nvSpPr>
            <p:cNvPr id="253" name="Google Shape;253;g3f582f9d326_0_882"/>
            <p:cNvSpPr/>
            <p:nvPr/>
          </p:nvSpPr>
          <p:spPr>
            <a:xfrm>
              <a:off x="438150" y="3000364"/>
              <a:ext cx="4572000" cy="1181700"/>
            </a:xfrm>
            <a:prstGeom prst="roundRect">
              <a:avLst>
                <a:gd fmla="val 761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800"/>
            </a:p>
          </p:txBody>
        </p:sp>
        <p:sp>
          <p:nvSpPr>
            <p:cNvPr id="254" name="Google Shape;254;g3f582f9d326_0_882"/>
            <p:cNvSpPr txBox="1"/>
            <p:nvPr/>
          </p:nvSpPr>
          <p:spPr>
            <a:xfrm>
              <a:off x="1162050" y="3191959"/>
              <a:ext cx="3657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88">
                  <a:solidFill>
                    <a:srgbClr val="0543B3"/>
                  </a:solidFill>
                  <a:latin typeface="Lato"/>
                  <a:ea typeface="Lato"/>
                  <a:cs typeface="Lato"/>
                  <a:sym typeface="Lato"/>
                </a:rPr>
                <a:t>Asking a favour</a:t>
              </a:r>
              <a:endParaRPr b="1" sz="1788">
                <a:solidFill>
                  <a:srgbClr val="0543B3"/>
                </a:solidFill>
                <a:latin typeface="Lato"/>
                <a:ea typeface="Lato"/>
                <a:cs typeface="Lato"/>
                <a:sym typeface="Lato"/>
              </a:endParaRPr>
            </a:p>
            <a:p>
              <a:pPr indent="0" lvl="0" marL="0" rtl="0" algn="l">
                <a:spcBef>
                  <a:spcPts val="225"/>
                </a:spcBef>
                <a:spcAft>
                  <a:spcPts val="0"/>
                </a:spcAft>
                <a:buNone/>
              </a:pPr>
              <a:r>
                <a:rPr b="0" lang="en-GB" sz="1556">
                  <a:solidFill>
                    <a:srgbClr val="262A33"/>
                  </a:solidFill>
                  <a:latin typeface="Lato"/>
                  <a:ea typeface="Lato"/>
                  <a:cs typeface="Lato"/>
                  <a:sym typeface="Lato"/>
                </a:rPr>
                <a:t>Mike asks Adnam to take one of the bags to school for £2. </a:t>
              </a:r>
              <a:r>
                <a:rPr lang="en-GB" sz="1556">
                  <a:solidFill>
                    <a:srgbClr val="262A33"/>
                  </a:solidFill>
                  <a:latin typeface="Lato"/>
                  <a:ea typeface="Lato"/>
                  <a:cs typeface="Lato"/>
                  <a:sym typeface="Lato"/>
                </a:rPr>
                <a:t>When they arrive at school Adnam gives Mike the bag back in the playground.</a:t>
              </a:r>
              <a:endParaRPr sz="1556">
                <a:solidFill>
                  <a:srgbClr val="262A33"/>
                </a:solidFill>
                <a:latin typeface="Lato"/>
                <a:ea typeface="Lato"/>
                <a:cs typeface="Lato"/>
                <a:sym typeface="Lato"/>
              </a:endParaRPr>
            </a:p>
          </p:txBody>
        </p:sp>
      </p:grpSp>
      <p:sp>
        <p:nvSpPr>
          <p:cNvPr id="255" name="Google Shape;255;g3f582f9d326_0_882"/>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56" name="Google Shape;256;g3f582f9d326_0_88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pic>
        <p:nvPicPr>
          <p:cNvPr id="257" name="Google Shape;257;g3f582f9d326_0_882"/>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258" name="Google Shape;258;g3f582f9d326_0_882"/>
          <p:cNvSpPr/>
          <p:nvPr/>
        </p:nvSpPr>
        <p:spPr>
          <a:xfrm>
            <a:off x="6318504" y="1619250"/>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59" name="Google Shape;259;g3f582f9d326_0_882" title="noun-pound-sign-8314228.png"/>
          <p:cNvPicPr preferRelativeResize="0"/>
          <p:nvPr/>
        </p:nvPicPr>
        <p:blipFill rotWithShape="1">
          <a:blip r:embed="rId4">
            <a:alphaModFix/>
          </a:blip>
          <a:srcRect b="17164" l="0" r="0" t="0"/>
          <a:stretch/>
        </p:blipFill>
        <p:spPr>
          <a:xfrm>
            <a:off x="587200" y="3858625"/>
            <a:ext cx="456249" cy="3779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3f582f9d326_0_1262"/>
          <p:cNvSpPr/>
          <p:nvPr/>
        </p:nvSpPr>
        <p:spPr>
          <a:xfrm>
            <a:off x="438150" y="3286125"/>
            <a:ext cx="4572000" cy="1524000"/>
          </a:xfrm>
          <a:prstGeom prst="roundRect">
            <a:avLst>
              <a:gd fmla="val 888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5" name="Google Shape;265;g3f582f9d326_0_1262"/>
          <p:cNvSpPr txBox="1"/>
          <p:nvPr/>
        </p:nvSpPr>
        <p:spPr>
          <a:xfrm>
            <a:off x="1162050" y="3367274"/>
            <a:ext cx="3657600" cy="13236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The offer &amp; payment</a:t>
            </a:r>
            <a:endParaRPr b="1" sz="1900">
              <a:solidFill>
                <a:srgbClr val="0543B3"/>
              </a:solidFill>
              <a:latin typeface="Lato"/>
              <a:ea typeface="Lato"/>
              <a:cs typeface="Lato"/>
              <a:sym typeface="Lato"/>
            </a:endParaRPr>
          </a:p>
          <a:p>
            <a:pPr indent="0" lvl="0" marL="0" rtl="0" algn="l">
              <a:spcBef>
                <a:spcPts val="300"/>
              </a:spcBef>
              <a:spcAft>
                <a:spcPts val="0"/>
              </a:spcAft>
              <a:buNone/>
            </a:pPr>
            <a:r>
              <a:rPr lang="en-GB" sz="1550">
                <a:solidFill>
                  <a:srgbClr val="262A33"/>
                </a:solidFill>
                <a:latin typeface="Lato"/>
                <a:ea typeface="Lato"/>
                <a:cs typeface="Lato"/>
                <a:sym typeface="Lato"/>
              </a:rPr>
              <a:t>Mike offers Yaz £20  if she does this for him. </a:t>
            </a:r>
            <a:endParaRPr sz="1550">
              <a:solidFill>
                <a:srgbClr val="262A33"/>
              </a:solidFill>
              <a:latin typeface="Lato"/>
              <a:ea typeface="Lato"/>
              <a:cs typeface="Lato"/>
              <a:sym typeface="Lato"/>
            </a:endParaRPr>
          </a:p>
          <a:p>
            <a:pPr indent="0" lvl="0" marL="0" rtl="0" algn="l">
              <a:spcBef>
                <a:spcPts val="300"/>
              </a:spcBef>
              <a:spcAft>
                <a:spcPts val="300"/>
              </a:spcAft>
              <a:buNone/>
            </a:pPr>
            <a:r>
              <a:rPr lang="en-GB" sz="1550">
                <a:solidFill>
                  <a:srgbClr val="262A33"/>
                </a:solidFill>
                <a:latin typeface="Lato"/>
                <a:ea typeface="Lato"/>
                <a:cs typeface="Lato"/>
                <a:sym typeface="Lato"/>
              </a:rPr>
              <a:t>On the way home they visit the bank and make the payments.</a:t>
            </a:r>
            <a:endParaRPr sz="1550">
              <a:solidFill>
                <a:srgbClr val="262A33"/>
              </a:solidFill>
              <a:latin typeface="Lato"/>
              <a:ea typeface="Lato"/>
              <a:cs typeface="Lato"/>
              <a:sym typeface="Lato"/>
            </a:endParaRPr>
          </a:p>
        </p:txBody>
      </p:sp>
      <p:sp>
        <p:nvSpPr>
          <p:cNvPr id="266" name="Google Shape;266;g3f582f9d326_0_1262"/>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67" name="Google Shape;267;g3f582f9d326_0_1262"/>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268" name="Google Shape;268;g3f582f9d326_0_1262"/>
          <p:cNvSpPr/>
          <p:nvPr/>
        </p:nvSpPr>
        <p:spPr>
          <a:xfrm>
            <a:off x="6775701" y="1619252"/>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9" name="Google Shape;269;g3f582f9d326_0_1262"/>
          <p:cNvSpPr txBox="1"/>
          <p:nvPr/>
        </p:nvSpPr>
        <p:spPr>
          <a:xfrm>
            <a:off x="438150" y="1141688"/>
            <a:ext cx="4762500" cy="3693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Wednesday</a:t>
            </a:r>
            <a:endParaRPr b="1" sz="2400">
              <a:solidFill>
                <a:srgbClr val="0543B3"/>
              </a:solidFill>
              <a:latin typeface="Lato"/>
              <a:ea typeface="Lato"/>
              <a:cs typeface="Lato"/>
              <a:sym typeface="Lato"/>
            </a:endParaRPr>
          </a:p>
        </p:txBody>
      </p:sp>
      <p:sp>
        <p:nvSpPr>
          <p:cNvPr id="270" name="Google Shape;270;g3f582f9d326_0_126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271" name="Google Shape;271;g3f582f9d326_0_1262"/>
          <p:cNvGrpSpPr/>
          <p:nvPr/>
        </p:nvGrpSpPr>
        <p:grpSpPr>
          <a:xfrm>
            <a:off x="438150" y="1619257"/>
            <a:ext cx="4572000" cy="1523930"/>
            <a:chOff x="438150" y="1857375"/>
            <a:chExt cx="4572000" cy="1285800"/>
          </a:xfrm>
        </p:grpSpPr>
        <p:sp>
          <p:nvSpPr>
            <p:cNvPr id="272" name="Google Shape;272;g3f582f9d326_0_1262"/>
            <p:cNvSpPr/>
            <p:nvPr/>
          </p:nvSpPr>
          <p:spPr>
            <a:xfrm>
              <a:off x="438150" y="1857375"/>
              <a:ext cx="4572000" cy="1285800"/>
            </a:xfrm>
            <a:prstGeom prst="roundRect">
              <a:avLst>
                <a:gd fmla="val 888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3" name="Google Shape;273;g3f582f9d326_0_1262"/>
            <p:cNvSpPr txBox="1"/>
            <p:nvPr/>
          </p:nvSpPr>
          <p:spPr>
            <a:xfrm>
              <a:off x="628650" y="2353628"/>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help</a:t>
              </a:r>
              <a:endParaRPr b="0" sz="3000">
                <a:solidFill>
                  <a:srgbClr val="0543B3"/>
                </a:solidFill>
                <a:latin typeface="Material Icons"/>
                <a:ea typeface="Material Icons"/>
                <a:cs typeface="Material Icons"/>
                <a:sym typeface="Material Icons"/>
              </a:endParaRPr>
            </a:p>
          </p:txBody>
        </p:sp>
        <p:sp>
          <p:nvSpPr>
            <p:cNvPr id="274" name="Google Shape;274;g3f582f9d326_0_1262"/>
            <p:cNvSpPr txBox="1"/>
            <p:nvPr/>
          </p:nvSpPr>
          <p:spPr>
            <a:xfrm>
              <a:off x="1162050" y="1897657"/>
              <a:ext cx="3657600" cy="11502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8">
                  <a:solidFill>
                    <a:srgbClr val="0543B3"/>
                  </a:solidFill>
                  <a:latin typeface="Lato"/>
                  <a:ea typeface="Lato"/>
                  <a:cs typeface="Lato"/>
                  <a:sym typeface="Lato"/>
                </a:rPr>
                <a:t>A</a:t>
              </a:r>
              <a:r>
                <a:rPr b="1" lang="en-GB" sz="1758">
                  <a:solidFill>
                    <a:srgbClr val="0543B3"/>
                  </a:solidFill>
                  <a:latin typeface="Lato"/>
                  <a:ea typeface="Lato"/>
                  <a:cs typeface="Lato"/>
                  <a:sym typeface="Lato"/>
                </a:rPr>
                <a:t> request</a:t>
              </a:r>
              <a:endParaRPr b="1" sz="1758">
                <a:solidFill>
                  <a:srgbClr val="0543B3"/>
                </a:solidFill>
                <a:latin typeface="Lato"/>
                <a:ea typeface="Lato"/>
                <a:cs typeface="Lato"/>
                <a:sym typeface="Lato"/>
              </a:endParaRPr>
            </a:p>
            <a:p>
              <a:pPr indent="0" lvl="0" marL="0" rtl="0" algn="l">
                <a:spcBef>
                  <a:spcPts val="300"/>
                </a:spcBef>
                <a:spcAft>
                  <a:spcPts val="300"/>
                </a:spcAft>
                <a:buNone/>
              </a:pPr>
              <a:r>
                <a:rPr lang="en-GB" sz="1434">
                  <a:solidFill>
                    <a:srgbClr val="262A33"/>
                  </a:solidFill>
                  <a:latin typeface="Lato"/>
                  <a:ea typeface="Lato"/>
                  <a:cs typeface="Lato"/>
                  <a:sym typeface="Lato"/>
                </a:rPr>
                <a:t>On Wednesday, Mike tells Yaz that he is having problems with his bank account and asks if he can pay some money into her bank and then she can take it out and give it to him.</a:t>
              </a:r>
              <a:endParaRPr sz="1434">
                <a:solidFill>
                  <a:srgbClr val="262A33"/>
                </a:solidFill>
                <a:latin typeface="Lato"/>
                <a:ea typeface="Lato"/>
                <a:cs typeface="Lato"/>
                <a:sym typeface="Lato"/>
              </a:endParaRPr>
            </a:p>
          </p:txBody>
        </p:sp>
      </p:grpSp>
      <p:pic>
        <p:nvPicPr>
          <p:cNvPr id="275" name="Google Shape;275;g3f582f9d326_0_1262" title="noun-pound-sign-8314228.png"/>
          <p:cNvPicPr preferRelativeResize="0"/>
          <p:nvPr/>
        </p:nvPicPr>
        <p:blipFill rotWithShape="1">
          <a:blip r:embed="rId4">
            <a:alphaModFix/>
          </a:blip>
          <a:srcRect b="17164" l="0" r="0" t="0"/>
          <a:stretch/>
        </p:blipFill>
        <p:spPr>
          <a:xfrm>
            <a:off x="587200" y="3858625"/>
            <a:ext cx="456249" cy="3779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3f582f9d326_0_145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81" name="Google Shape;281;g3f582f9d326_0_1458"/>
          <p:cNvPicPr preferRelativeResize="0"/>
          <p:nvPr/>
        </p:nvPicPr>
        <p:blipFill rotWithShape="1">
          <a:blip r:embed="rId3">
            <a:alphaModFix/>
          </a:blip>
          <a:srcRect b="-9684" l="-7535" r="-5779" t="-8129"/>
          <a:stretch/>
        </p:blipFill>
        <p:spPr>
          <a:xfrm>
            <a:off x="8055750" y="4325600"/>
            <a:ext cx="835000" cy="643375"/>
          </a:xfrm>
          <a:prstGeom prst="rect">
            <a:avLst/>
          </a:prstGeom>
          <a:noFill/>
          <a:ln>
            <a:noFill/>
          </a:ln>
        </p:spPr>
      </p:pic>
      <p:sp>
        <p:nvSpPr>
          <p:cNvPr id="282" name="Google Shape;282;g3f582f9d326_0_1458"/>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283" name="Google Shape;283;g3f582f9d326_0_1458"/>
          <p:cNvPicPr preferRelativeResize="0"/>
          <p:nvPr/>
        </p:nvPicPr>
        <p:blipFill rotWithShape="1">
          <a:blip r:embed="rId4">
            <a:alphaModFix/>
          </a:blip>
          <a:srcRect b="1538" l="20" r="10" t="5230"/>
          <a:stretch/>
        </p:blipFill>
        <p:spPr>
          <a:xfrm>
            <a:off x="5505450" y="1543050"/>
            <a:ext cx="2899200" cy="2053800"/>
          </a:xfrm>
          <a:prstGeom prst="rect">
            <a:avLst/>
          </a:prstGeom>
          <a:noFill/>
          <a:ln>
            <a:noFill/>
          </a:ln>
        </p:spPr>
      </p:pic>
      <p:sp>
        <p:nvSpPr>
          <p:cNvPr id="284" name="Google Shape;284;g3f582f9d326_0_1458"/>
          <p:cNvSpPr/>
          <p:nvPr/>
        </p:nvSpPr>
        <p:spPr>
          <a:xfrm>
            <a:off x="7133651" y="1620128"/>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5" name="Google Shape;285;g3f582f9d326_0_1458"/>
          <p:cNvSpPr txBox="1"/>
          <p:nvPr/>
        </p:nvSpPr>
        <p:spPr>
          <a:xfrm>
            <a:off x="438150" y="1141667"/>
            <a:ext cx="4762500" cy="36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Thursday</a:t>
            </a:r>
            <a:endParaRPr b="1" sz="2400">
              <a:solidFill>
                <a:srgbClr val="0543B3"/>
              </a:solidFill>
              <a:latin typeface="Lato"/>
              <a:ea typeface="Lato"/>
              <a:cs typeface="Lato"/>
              <a:sym typeface="Lato"/>
            </a:endParaRPr>
          </a:p>
        </p:txBody>
      </p:sp>
      <p:grpSp>
        <p:nvGrpSpPr>
          <p:cNvPr id="286" name="Google Shape;286;g3f582f9d326_0_1458"/>
          <p:cNvGrpSpPr/>
          <p:nvPr/>
        </p:nvGrpSpPr>
        <p:grpSpPr>
          <a:xfrm>
            <a:off x="438150" y="1619250"/>
            <a:ext cx="4572000" cy="1238400"/>
            <a:chOff x="438150" y="1619250"/>
            <a:chExt cx="4572000" cy="1238400"/>
          </a:xfrm>
        </p:grpSpPr>
        <p:sp>
          <p:nvSpPr>
            <p:cNvPr id="287" name="Google Shape;287;g3f582f9d326_0_1458"/>
            <p:cNvSpPr/>
            <p:nvPr/>
          </p:nvSpPr>
          <p:spPr>
            <a:xfrm>
              <a:off x="438150" y="1619250"/>
              <a:ext cx="4572000" cy="1238400"/>
            </a:xfrm>
            <a:prstGeom prst="roundRect">
              <a:avLst>
                <a:gd fmla="val 1076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88" name="Google Shape;288;g3f582f9d326_0_1458"/>
            <p:cNvSpPr txBox="1"/>
            <p:nvPr/>
          </p:nvSpPr>
          <p:spPr>
            <a:xfrm>
              <a:off x="628650" y="2091690"/>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directions_car</a:t>
              </a:r>
              <a:endParaRPr sz="3000">
                <a:solidFill>
                  <a:srgbClr val="0543B3"/>
                </a:solidFill>
                <a:latin typeface="Material Icons"/>
                <a:ea typeface="Material Icons"/>
                <a:cs typeface="Material Icons"/>
                <a:sym typeface="Material Icons"/>
              </a:endParaRPr>
            </a:p>
          </p:txBody>
        </p:sp>
        <p:sp>
          <p:nvSpPr>
            <p:cNvPr id="289" name="Google Shape;289;g3f582f9d326_0_1458"/>
            <p:cNvSpPr txBox="1"/>
            <p:nvPr/>
          </p:nvSpPr>
          <p:spPr>
            <a:xfrm>
              <a:off x="1162050" y="1714500"/>
              <a:ext cx="36576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A</a:t>
              </a:r>
              <a:r>
                <a:rPr b="1" lang="en-GB" sz="1750">
                  <a:solidFill>
                    <a:srgbClr val="0543B3"/>
                  </a:solidFill>
                  <a:latin typeface="Lato"/>
                  <a:ea typeface="Lato"/>
                  <a:cs typeface="Lato"/>
                  <a:sym typeface="Lato"/>
                </a:rPr>
                <a:t> lift home</a:t>
              </a:r>
              <a:endParaRPr b="1" sz="1750">
                <a:solidFill>
                  <a:srgbClr val="0543B3"/>
                </a:solidFill>
                <a:latin typeface="Lato"/>
                <a:ea typeface="Lato"/>
                <a:cs typeface="Lato"/>
                <a:sym typeface="Lato"/>
              </a:endParaRPr>
            </a:p>
            <a:p>
              <a:pPr indent="0" lvl="0" marL="0" rtl="0" algn="l">
                <a:spcBef>
                  <a:spcPts val="300"/>
                </a:spcBef>
                <a:spcAft>
                  <a:spcPts val="0"/>
                </a:spcAft>
                <a:buNone/>
              </a:pPr>
              <a:r>
                <a:rPr lang="en-GB" sz="1430">
                  <a:solidFill>
                    <a:srgbClr val="262A33"/>
                  </a:solidFill>
                  <a:latin typeface="Lato"/>
                  <a:ea typeface="Lato"/>
                  <a:cs typeface="Lato"/>
                  <a:sym typeface="Lato"/>
                </a:rPr>
                <a:t>On Thursday, Mike offers Yaz and Adnam a lift home in his brother’s car.</a:t>
              </a:r>
              <a:endParaRPr b="0" sz="1430">
                <a:solidFill>
                  <a:srgbClr val="262A33"/>
                </a:solidFill>
                <a:latin typeface="Lato"/>
                <a:ea typeface="Lato"/>
                <a:cs typeface="Lato"/>
                <a:sym typeface="Lato"/>
              </a:endParaRPr>
            </a:p>
          </p:txBody>
        </p:sp>
      </p:grpSp>
      <p:sp>
        <p:nvSpPr>
          <p:cNvPr id="290" name="Google Shape;290;g3f582f9d326_0_145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291" name="Google Shape;291;g3f582f9d326_0_1458"/>
          <p:cNvGrpSpPr/>
          <p:nvPr/>
        </p:nvGrpSpPr>
        <p:grpSpPr>
          <a:xfrm>
            <a:off x="438150" y="3000375"/>
            <a:ext cx="4572000" cy="1809600"/>
            <a:chOff x="438150" y="3000375"/>
            <a:chExt cx="4572000" cy="1809600"/>
          </a:xfrm>
        </p:grpSpPr>
        <p:sp>
          <p:nvSpPr>
            <p:cNvPr id="292" name="Google Shape;292;g3f582f9d326_0_1458"/>
            <p:cNvSpPr/>
            <p:nvPr/>
          </p:nvSpPr>
          <p:spPr>
            <a:xfrm>
              <a:off x="438150" y="3000375"/>
              <a:ext cx="4572000" cy="1809600"/>
            </a:xfrm>
            <a:prstGeom prst="roundRect">
              <a:avLst>
                <a:gd fmla="val 736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93" name="Google Shape;293;g3f582f9d326_0_1458"/>
            <p:cNvSpPr txBox="1"/>
            <p:nvPr/>
          </p:nvSpPr>
          <p:spPr>
            <a:xfrm>
              <a:off x="628650" y="37585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account_balance</a:t>
              </a:r>
              <a:endParaRPr sz="3000">
                <a:solidFill>
                  <a:srgbClr val="0543B3"/>
                </a:solidFill>
                <a:latin typeface="Material Icons"/>
                <a:ea typeface="Material Icons"/>
                <a:cs typeface="Material Icons"/>
                <a:sym typeface="Material Icons"/>
              </a:endParaRPr>
            </a:p>
          </p:txBody>
        </p:sp>
        <p:sp>
          <p:nvSpPr>
            <p:cNvPr id="294" name="Google Shape;294;g3f582f9d326_0_1458"/>
            <p:cNvSpPr txBox="1"/>
            <p:nvPr/>
          </p:nvSpPr>
          <p:spPr>
            <a:xfrm>
              <a:off x="1162050" y="3095625"/>
              <a:ext cx="3657600" cy="16191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619">
                  <a:solidFill>
                    <a:srgbClr val="0543B3"/>
                  </a:solidFill>
                  <a:latin typeface="Lato"/>
                  <a:ea typeface="Lato"/>
                  <a:cs typeface="Lato"/>
                  <a:sym typeface="Lato"/>
                </a:rPr>
                <a:t>Selling on eBay</a:t>
              </a:r>
              <a:endParaRPr b="1" sz="1619">
                <a:solidFill>
                  <a:srgbClr val="0543B3"/>
                </a:solidFill>
                <a:latin typeface="Lato"/>
                <a:ea typeface="Lato"/>
                <a:cs typeface="Lato"/>
                <a:sym typeface="Lato"/>
              </a:endParaRPr>
            </a:p>
            <a:p>
              <a:pPr indent="0" lvl="0" marL="0" rtl="0" algn="l">
                <a:spcBef>
                  <a:spcPts val="300"/>
                </a:spcBef>
                <a:spcAft>
                  <a:spcPts val="0"/>
                </a:spcAft>
                <a:buNone/>
              </a:pPr>
              <a:r>
                <a:rPr lang="en-GB" sz="1323">
                  <a:solidFill>
                    <a:srgbClr val="262A33"/>
                  </a:solidFill>
                  <a:latin typeface="Lato"/>
                  <a:ea typeface="Lato"/>
                  <a:cs typeface="Lato"/>
                  <a:sym typeface="Lato"/>
                </a:rPr>
                <a:t>On the way home, Mike’s brother asks Adnam if he can use his bank account to pay the money into for some things that he is selling on eBay. </a:t>
              </a:r>
              <a:endParaRPr sz="1323">
                <a:solidFill>
                  <a:srgbClr val="262A33"/>
                </a:solidFill>
                <a:latin typeface="Lato"/>
                <a:ea typeface="Lato"/>
                <a:cs typeface="Lato"/>
                <a:sym typeface="Lato"/>
              </a:endParaRPr>
            </a:p>
            <a:p>
              <a:pPr indent="0" lvl="0" marL="0" rtl="0" algn="l">
                <a:spcBef>
                  <a:spcPts val="0"/>
                </a:spcBef>
                <a:spcAft>
                  <a:spcPts val="0"/>
                </a:spcAft>
                <a:buNone/>
              </a:pPr>
              <a:r>
                <a:rPr lang="en-GB" sz="1323">
                  <a:solidFill>
                    <a:srgbClr val="262A33"/>
                  </a:solidFill>
                  <a:latin typeface="Lato"/>
                  <a:ea typeface="Lato"/>
                  <a:cs typeface="Lato"/>
                  <a:sym typeface="Lato"/>
                </a:rPr>
                <a:t>Adnam agrees and passes over his bank account details.</a:t>
              </a:r>
              <a:endParaRPr sz="1323">
                <a:solidFill>
                  <a:srgbClr val="262A33"/>
                </a:solidFill>
                <a:latin typeface="Lato"/>
                <a:ea typeface="Lato"/>
                <a:cs typeface="Lato"/>
                <a:sym typeface="Lato"/>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g3f582f9d326_0_1657"/>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00" name="Google Shape;300;g3f582f9d326_0_1657"/>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301" name="Google Shape;301;g3f582f9d326_0_165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sp>
        <p:nvSpPr>
          <p:cNvPr id="302" name="Google Shape;302;g3f582f9d326_0_1657"/>
          <p:cNvSpPr/>
          <p:nvPr/>
        </p:nvSpPr>
        <p:spPr>
          <a:xfrm>
            <a:off x="7537701" y="1619252"/>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3" name="Google Shape;303;g3f582f9d326_0_1657"/>
          <p:cNvSpPr txBox="1"/>
          <p:nvPr/>
        </p:nvSpPr>
        <p:spPr>
          <a:xfrm>
            <a:off x="438150" y="1141667"/>
            <a:ext cx="4762500" cy="36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Friday</a:t>
            </a:r>
            <a:endParaRPr b="1" sz="2400">
              <a:solidFill>
                <a:srgbClr val="0543B3"/>
              </a:solidFill>
              <a:latin typeface="Lato"/>
              <a:ea typeface="Lato"/>
              <a:cs typeface="Lato"/>
              <a:sym typeface="Lato"/>
            </a:endParaRPr>
          </a:p>
        </p:txBody>
      </p:sp>
      <p:grpSp>
        <p:nvGrpSpPr>
          <p:cNvPr id="304" name="Google Shape;304;g3f582f9d326_0_1657"/>
          <p:cNvGrpSpPr/>
          <p:nvPr/>
        </p:nvGrpSpPr>
        <p:grpSpPr>
          <a:xfrm>
            <a:off x="438150" y="1619250"/>
            <a:ext cx="4572000" cy="1428900"/>
            <a:chOff x="438150" y="1619250"/>
            <a:chExt cx="4572000" cy="1428900"/>
          </a:xfrm>
        </p:grpSpPr>
        <p:sp>
          <p:nvSpPr>
            <p:cNvPr id="305" name="Google Shape;305;g3f582f9d326_0_1657"/>
            <p:cNvSpPr/>
            <p:nvPr/>
          </p:nvSpPr>
          <p:spPr>
            <a:xfrm>
              <a:off x="438150" y="1619250"/>
              <a:ext cx="4572000" cy="1428900"/>
            </a:xfrm>
            <a:prstGeom prst="roundRect">
              <a:avLst>
                <a:gd fmla="val 9334"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06" name="Google Shape;306;g3f582f9d326_0_1657"/>
            <p:cNvSpPr txBox="1"/>
            <p:nvPr/>
          </p:nvSpPr>
          <p:spPr>
            <a:xfrm>
              <a:off x="628650" y="2186940"/>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computer</a:t>
              </a:r>
              <a:endParaRPr b="0" sz="3000">
                <a:solidFill>
                  <a:srgbClr val="0543B3"/>
                </a:solidFill>
                <a:latin typeface="Material Icons"/>
                <a:ea typeface="Material Icons"/>
                <a:cs typeface="Material Icons"/>
                <a:sym typeface="Material Icons"/>
              </a:endParaRPr>
            </a:p>
          </p:txBody>
        </p:sp>
        <p:sp>
          <p:nvSpPr>
            <p:cNvPr id="307" name="Google Shape;307;g3f582f9d326_0_1657"/>
            <p:cNvSpPr txBox="1"/>
            <p:nvPr/>
          </p:nvSpPr>
          <p:spPr>
            <a:xfrm>
              <a:off x="1162050" y="1714500"/>
              <a:ext cx="36576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Online advert</a:t>
              </a:r>
              <a:endParaRPr b="1" sz="1750">
                <a:solidFill>
                  <a:srgbClr val="0543B3"/>
                </a:solidFill>
                <a:latin typeface="Lato"/>
                <a:ea typeface="Lato"/>
                <a:cs typeface="Lato"/>
                <a:sym typeface="Lato"/>
              </a:endParaRPr>
            </a:p>
            <a:p>
              <a:pPr indent="0" lvl="0" marL="0" rtl="0" algn="l">
                <a:spcBef>
                  <a:spcPts val="300"/>
                </a:spcBef>
                <a:spcAft>
                  <a:spcPts val="300"/>
                </a:spcAft>
                <a:buNone/>
              </a:pPr>
              <a:r>
                <a:rPr lang="en-GB" sz="1430">
                  <a:solidFill>
                    <a:srgbClr val="262A33"/>
                  </a:solidFill>
                  <a:latin typeface="Lato"/>
                  <a:ea typeface="Lato"/>
                  <a:cs typeface="Lato"/>
                  <a:sym typeface="Lato"/>
                </a:rPr>
                <a:t>On Friday, Adnam shows Yaz an online advert which offers £10 for volunteers to help by taking wage payments for people without a bank account. </a:t>
              </a:r>
              <a:endParaRPr b="1" sz="1430">
                <a:solidFill>
                  <a:srgbClr val="0543B3"/>
                </a:solidFill>
                <a:latin typeface="Lato"/>
                <a:ea typeface="Lato"/>
                <a:cs typeface="Lato"/>
                <a:sym typeface="Lato"/>
              </a:endParaRPr>
            </a:p>
          </p:txBody>
        </p:sp>
      </p:grpSp>
      <p:grpSp>
        <p:nvGrpSpPr>
          <p:cNvPr id="308" name="Google Shape;308;g3f582f9d326_0_1657"/>
          <p:cNvGrpSpPr/>
          <p:nvPr/>
        </p:nvGrpSpPr>
        <p:grpSpPr>
          <a:xfrm>
            <a:off x="438150" y="3190875"/>
            <a:ext cx="4572000" cy="1428900"/>
            <a:chOff x="438150" y="3190875"/>
            <a:chExt cx="4572000" cy="1428900"/>
          </a:xfrm>
        </p:grpSpPr>
        <p:sp>
          <p:nvSpPr>
            <p:cNvPr id="309" name="Google Shape;309;g3f582f9d326_0_1657"/>
            <p:cNvSpPr/>
            <p:nvPr/>
          </p:nvSpPr>
          <p:spPr>
            <a:xfrm>
              <a:off x="438150" y="3190875"/>
              <a:ext cx="4572000" cy="1428900"/>
            </a:xfrm>
            <a:prstGeom prst="roundRect">
              <a:avLst>
                <a:gd fmla="val 9332"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10" name="Google Shape;310;g3f582f9d326_0_1657"/>
            <p:cNvSpPr txBox="1"/>
            <p:nvPr/>
          </p:nvSpPr>
          <p:spPr>
            <a:xfrm>
              <a:off x="628650" y="37585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assignment</a:t>
              </a:r>
              <a:endParaRPr b="0" sz="3000">
                <a:solidFill>
                  <a:srgbClr val="0543B3"/>
                </a:solidFill>
                <a:latin typeface="Material Icons"/>
                <a:ea typeface="Material Icons"/>
                <a:cs typeface="Material Icons"/>
                <a:sym typeface="Material Icons"/>
              </a:endParaRPr>
            </a:p>
          </p:txBody>
        </p:sp>
        <p:sp>
          <p:nvSpPr>
            <p:cNvPr id="311" name="Google Shape;311;g3f582f9d326_0_1657"/>
            <p:cNvSpPr txBox="1"/>
            <p:nvPr/>
          </p:nvSpPr>
          <p:spPr>
            <a:xfrm>
              <a:off x="1162050" y="3286125"/>
              <a:ext cx="36576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Providing details</a:t>
              </a:r>
              <a:endParaRPr b="1" sz="1750">
                <a:solidFill>
                  <a:srgbClr val="0543B3"/>
                </a:solidFill>
                <a:latin typeface="Lato"/>
                <a:ea typeface="Lato"/>
                <a:cs typeface="Lato"/>
                <a:sym typeface="Lato"/>
              </a:endParaRPr>
            </a:p>
            <a:p>
              <a:pPr indent="0" lvl="0" marL="0" rtl="0" algn="l">
                <a:spcBef>
                  <a:spcPts val="300"/>
                </a:spcBef>
                <a:spcAft>
                  <a:spcPts val="300"/>
                </a:spcAft>
                <a:buNone/>
              </a:pPr>
              <a:r>
                <a:rPr lang="en-GB" sz="1430">
                  <a:solidFill>
                    <a:srgbClr val="262A33"/>
                  </a:solidFill>
                  <a:latin typeface="Lato"/>
                  <a:ea typeface="Lato"/>
                  <a:cs typeface="Lato"/>
                  <a:sym typeface="Lato"/>
                </a:rPr>
                <a:t>Yaz is interested; she signs up through the advert and provides her bank details.</a:t>
              </a:r>
              <a:endParaRPr sz="1430">
                <a:solidFill>
                  <a:srgbClr val="262A33"/>
                </a:solidFill>
                <a:latin typeface="Lato"/>
                <a:ea typeface="Lato"/>
                <a:cs typeface="Lato"/>
                <a:sym typeface="Lato"/>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g1fb2e8a79f5_0_584"/>
          <p:cNvSpPr txBox="1"/>
          <p:nvPr/>
        </p:nvSpPr>
        <p:spPr>
          <a:xfrm>
            <a:off x="2581225" y="1378250"/>
            <a:ext cx="58782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What were the red flags?</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Discuss with your partner where you have identified risks of financial exploitation and money laundering. </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Be prepared to feed back to the class.</a:t>
            </a:r>
            <a:endParaRPr sz="1800">
              <a:latin typeface="Lato"/>
              <a:ea typeface="Lato"/>
              <a:cs typeface="Lato"/>
              <a:sym typeface="Lato"/>
            </a:endParaRPr>
          </a:p>
        </p:txBody>
      </p:sp>
      <p:pic>
        <p:nvPicPr>
          <p:cNvPr id="317" name="Google Shape;317;g1fb2e8a79f5_0_584"/>
          <p:cNvPicPr preferRelativeResize="0"/>
          <p:nvPr/>
        </p:nvPicPr>
        <p:blipFill>
          <a:blip r:embed="rId3">
            <a:alphaModFix/>
          </a:blip>
          <a:stretch>
            <a:fillRect/>
          </a:stretch>
        </p:blipFill>
        <p:spPr>
          <a:xfrm>
            <a:off x="283650" y="1266100"/>
            <a:ext cx="2143125" cy="2143125"/>
          </a:xfrm>
          <a:prstGeom prst="rect">
            <a:avLst/>
          </a:prstGeom>
          <a:noFill/>
          <a:ln>
            <a:noFill/>
          </a:ln>
        </p:spPr>
      </p:pic>
      <p:sp>
        <p:nvSpPr>
          <p:cNvPr id="318" name="Google Shape;318;g1fb2e8a79f5_0_584"/>
          <p:cNvSpPr txBox="1"/>
          <p:nvPr/>
        </p:nvSpPr>
        <p:spPr>
          <a:xfrm>
            <a:off x="622350" y="3526950"/>
            <a:ext cx="7915800" cy="7143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a:solidFill>
                  <a:schemeClr val="accent1"/>
                </a:solidFill>
                <a:latin typeface="Lato"/>
                <a:ea typeface="Lato"/>
                <a:cs typeface="Lato"/>
                <a:sym typeface="Lato"/>
              </a:rPr>
              <a:t>As we go through the answers again, make a note of any </a:t>
            </a:r>
            <a:r>
              <a:rPr b="1" lang="en-GB" sz="1600">
                <a:solidFill>
                  <a:schemeClr val="accent1"/>
                </a:solidFill>
                <a:latin typeface="Lato"/>
                <a:ea typeface="Lato"/>
                <a:cs typeface="Lato"/>
                <a:sym typeface="Lato"/>
              </a:rPr>
              <a:t>warning</a:t>
            </a:r>
            <a:r>
              <a:rPr b="1" lang="en-GB" sz="1600">
                <a:solidFill>
                  <a:schemeClr val="accent1"/>
                </a:solidFill>
                <a:latin typeface="Lato"/>
                <a:ea typeface="Lato"/>
                <a:cs typeface="Lato"/>
                <a:sym typeface="Lato"/>
              </a:rPr>
              <a:t> signs you missed. These will be highlighted and </a:t>
            </a:r>
            <a:r>
              <a:rPr b="1" lang="en-GB" sz="1600">
                <a:solidFill>
                  <a:schemeClr val="accent1"/>
                </a:solidFill>
                <a:latin typeface="Lato"/>
                <a:ea typeface="Lato"/>
                <a:cs typeface="Lato"/>
                <a:sym typeface="Lato"/>
              </a:rPr>
              <a:t>explained in a blue box like this.</a:t>
            </a:r>
            <a:endParaRPr b="1" sz="1600">
              <a:solidFill>
                <a:schemeClr val="accent1"/>
              </a:solidFill>
              <a:latin typeface="Lato"/>
              <a:ea typeface="Lato"/>
              <a:cs typeface="Lato"/>
              <a:sym typeface="Lato"/>
            </a:endParaRPr>
          </a:p>
        </p:txBody>
      </p:sp>
      <p:sp>
        <p:nvSpPr>
          <p:cNvPr id="319" name="Google Shape;319;g1fb2e8a79f5_0_58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1fb2e8a79f5_0_521"/>
          <p:cNvSpPr/>
          <p:nvPr/>
        </p:nvSpPr>
        <p:spPr>
          <a:xfrm>
            <a:off x="5524500" y="1333500"/>
            <a:ext cx="2476500" cy="21363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25" name="Google Shape;325;g1fb2e8a79f5_0_521"/>
          <p:cNvSpPr txBox="1"/>
          <p:nvPr/>
        </p:nvSpPr>
        <p:spPr>
          <a:xfrm>
            <a:off x="438150" y="1333500"/>
            <a:ext cx="47625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GB" sz="2200">
                <a:solidFill>
                  <a:srgbClr val="0543B3"/>
                </a:solidFill>
                <a:latin typeface="Lato"/>
                <a:ea typeface="Lato"/>
                <a:cs typeface="Lato"/>
                <a:sym typeface="Lato"/>
              </a:rPr>
              <a:t>Yaz and Adnam are best friends</a:t>
            </a:r>
            <a:endParaRPr b="1" sz="2200">
              <a:solidFill>
                <a:srgbClr val="0543B3"/>
              </a:solidFill>
              <a:latin typeface="Lato"/>
              <a:ea typeface="Lato"/>
              <a:cs typeface="Lato"/>
              <a:sym typeface="Lato"/>
            </a:endParaRPr>
          </a:p>
        </p:txBody>
      </p:sp>
      <p:grpSp>
        <p:nvGrpSpPr>
          <p:cNvPr id="326" name="Google Shape;326;g1fb2e8a79f5_0_521"/>
          <p:cNvGrpSpPr/>
          <p:nvPr/>
        </p:nvGrpSpPr>
        <p:grpSpPr>
          <a:xfrm>
            <a:off x="438150" y="2047836"/>
            <a:ext cx="4762500" cy="1116433"/>
            <a:chOff x="438150" y="2047875"/>
            <a:chExt cx="4762500" cy="904800"/>
          </a:xfrm>
        </p:grpSpPr>
        <p:sp>
          <p:nvSpPr>
            <p:cNvPr id="327" name="Google Shape;327;g1fb2e8a79f5_0_521"/>
            <p:cNvSpPr/>
            <p:nvPr/>
          </p:nvSpPr>
          <p:spPr>
            <a:xfrm>
              <a:off x="438150" y="2047875"/>
              <a:ext cx="47625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900"/>
            </a:p>
          </p:txBody>
        </p:sp>
        <p:sp>
          <p:nvSpPr>
            <p:cNvPr id="328" name="Google Shape;328;g1fb2e8a79f5_0_521"/>
            <p:cNvSpPr txBox="1"/>
            <p:nvPr/>
          </p:nvSpPr>
          <p:spPr>
            <a:xfrm>
              <a:off x="628650" y="2340102"/>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900">
                  <a:solidFill>
                    <a:srgbClr val="0543B3"/>
                  </a:solidFill>
                  <a:latin typeface="Material Icons"/>
                  <a:ea typeface="Material Icons"/>
                  <a:cs typeface="Material Icons"/>
                  <a:sym typeface="Material Icons"/>
                </a:rPr>
                <a:t>home</a:t>
              </a:r>
              <a:endParaRPr sz="2900">
                <a:solidFill>
                  <a:srgbClr val="0543B3"/>
                </a:solidFill>
                <a:latin typeface="Material Icons"/>
                <a:ea typeface="Material Icons"/>
                <a:cs typeface="Material Icons"/>
                <a:sym typeface="Material Icons"/>
              </a:endParaRPr>
            </a:p>
          </p:txBody>
        </p:sp>
        <p:sp>
          <p:nvSpPr>
            <p:cNvPr id="329" name="Google Shape;329;g1fb2e8a79f5_0_521"/>
            <p:cNvSpPr txBox="1"/>
            <p:nvPr/>
          </p:nvSpPr>
          <p:spPr>
            <a:xfrm>
              <a:off x="1162050" y="2143125"/>
              <a:ext cx="38481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Before school</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They always meet at Adnam's house and then walk to school together.</a:t>
              </a:r>
              <a:endParaRPr b="0" sz="1700">
                <a:solidFill>
                  <a:srgbClr val="262A33"/>
                </a:solidFill>
                <a:latin typeface="Lato"/>
                <a:ea typeface="Lato"/>
                <a:cs typeface="Lato"/>
                <a:sym typeface="Lato"/>
              </a:endParaRPr>
            </a:p>
          </p:txBody>
        </p:sp>
      </p:grpSp>
      <p:grpSp>
        <p:nvGrpSpPr>
          <p:cNvPr id="330" name="Google Shape;330;g1fb2e8a79f5_0_521"/>
          <p:cNvGrpSpPr/>
          <p:nvPr/>
        </p:nvGrpSpPr>
        <p:grpSpPr>
          <a:xfrm>
            <a:off x="438150" y="3666980"/>
            <a:ext cx="4762500" cy="1116433"/>
            <a:chOff x="438150" y="3095625"/>
            <a:chExt cx="4762500" cy="904800"/>
          </a:xfrm>
        </p:grpSpPr>
        <p:sp>
          <p:nvSpPr>
            <p:cNvPr id="331" name="Google Shape;331;g1fb2e8a79f5_0_521"/>
            <p:cNvSpPr/>
            <p:nvPr/>
          </p:nvSpPr>
          <p:spPr>
            <a:xfrm>
              <a:off x="438150" y="3095625"/>
              <a:ext cx="47625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2000"/>
            </a:p>
          </p:txBody>
        </p:sp>
        <p:sp>
          <p:nvSpPr>
            <p:cNvPr id="332" name="Google Shape;332;g1fb2e8a79f5_0_521"/>
            <p:cNvSpPr txBox="1"/>
            <p:nvPr/>
          </p:nvSpPr>
          <p:spPr>
            <a:xfrm>
              <a:off x="628650" y="3387852"/>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school</a:t>
              </a:r>
              <a:endParaRPr sz="3000">
                <a:solidFill>
                  <a:srgbClr val="0543B3"/>
                </a:solidFill>
                <a:latin typeface="Material Icons"/>
                <a:ea typeface="Material Icons"/>
                <a:cs typeface="Material Icons"/>
                <a:sym typeface="Material Icons"/>
              </a:endParaRPr>
            </a:p>
          </p:txBody>
        </p:sp>
        <p:sp>
          <p:nvSpPr>
            <p:cNvPr id="333" name="Google Shape;333;g1fb2e8a79f5_0_521"/>
            <p:cNvSpPr txBox="1"/>
            <p:nvPr/>
          </p:nvSpPr>
          <p:spPr>
            <a:xfrm>
              <a:off x="1162050" y="3190875"/>
              <a:ext cx="38481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After school</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They always meet in the playground and walk home together.</a:t>
              </a:r>
              <a:endParaRPr b="0" sz="1700">
                <a:solidFill>
                  <a:srgbClr val="262A33"/>
                </a:solidFill>
                <a:latin typeface="Lato"/>
                <a:ea typeface="Lato"/>
                <a:cs typeface="Lato"/>
                <a:sym typeface="Lato"/>
              </a:endParaRPr>
            </a:p>
          </p:txBody>
        </p:sp>
      </p:grpSp>
      <p:sp>
        <p:nvSpPr>
          <p:cNvPr id="334" name="Google Shape;334;g1fb2e8a79f5_0_52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pic>
        <p:nvPicPr>
          <p:cNvPr id="335" name="Google Shape;335;g1fb2e8a79f5_0_521"/>
          <p:cNvPicPr preferRelativeResize="0"/>
          <p:nvPr/>
        </p:nvPicPr>
        <p:blipFill rotWithShape="1">
          <a:blip r:embed="rId3">
            <a:alphaModFix/>
          </a:blip>
          <a:srcRect b="13585" l="0" r="0" t="0"/>
          <a:stretch/>
        </p:blipFill>
        <p:spPr>
          <a:xfrm>
            <a:off x="5799650" y="1561700"/>
            <a:ext cx="1958600" cy="1692575"/>
          </a:xfrm>
          <a:prstGeom prst="rect">
            <a:avLst/>
          </a:prstGeom>
          <a:noFill/>
          <a:ln>
            <a:noFill/>
          </a:ln>
        </p:spPr>
      </p:pic>
      <p:sp>
        <p:nvSpPr>
          <p:cNvPr id="336" name="Google Shape;336;g1fb2e8a79f5_0_521"/>
          <p:cNvSpPr txBox="1"/>
          <p:nvPr/>
        </p:nvSpPr>
        <p:spPr>
          <a:xfrm>
            <a:off x="5587825" y="3709025"/>
            <a:ext cx="2413200" cy="495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Lato"/>
                <a:ea typeface="Lato"/>
                <a:cs typeface="Lato"/>
                <a:sym typeface="Lato"/>
              </a:rPr>
              <a:t>No red flags</a:t>
            </a:r>
            <a:endParaRPr>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3f58c005707_0_13"/>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42" name="Google Shape;342;g3f58c005707_0_13"/>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343" name="Google Shape;343;g3f58c005707_0_13"/>
          <p:cNvSpPr/>
          <p:nvPr/>
        </p:nvSpPr>
        <p:spPr>
          <a:xfrm>
            <a:off x="5861301" y="1619252"/>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44" name="Google Shape;344;g3f58c005707_0_13"/>
          <p:cNvSpPr txBox="1"/>
          <p:nvPr/>
        </p:nvSpPr>
        <p:spPr>
          <a:xfrm>
            <a:off x="438150" y="1285875"/>
            <a:ext cx="47625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Monday</a:t>
            </a:r>
            <a:endParaRPr b="1" sz="2400">
              <a:solidFill>
                <a:srgbClr val="0543B3"/>
              </a:solidFill>
              <a:latin typeface="Lato"/>
              <a:ea typeface="Lato"/>
              <a:cs typeface="Lato"/>
              <a:sym typeface="Lato"/>
            </a:endParaRPr>
          </a:p>
        </p:txBody>
      </p:sp>
      <p:sp>
        <p:nvSpPr>
          <p:cNvPr id="345" name="Google Shape;345;g3f58c005707_0_1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346" name="Google Shape;346;g3f58c005707_0_13"/>
          <p:cNvGrpSpPr/>
          <p:nvPr/>
        </p:nvGrpSpPr>
        <p:grpSpPr>
          <a:xfrm>
            <a:off x="438150" y="1857304"/>
            <a:ext cx="4572000" cy="1078341"/>
            <a:chOff x="438150" y="1857375"/>
            <a:chExt cx="4572000" cy="904800"/>
          </a:xfrm>
        </p:grpSpPr>
        <p:sp>
          <p:nvSpPr>
            <p:cNvPr id="347" name="Google Shape;347;g3f58c005707_0_13"/>
            <p:cNvSpPr/>
            <p:nvPr/>
          </p:nvSpPr>
          <p:spPr>
            <a:xfrm>
              <a:off x="438150" y="1857375"/>
              <a:ext cx="45720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2000"/>
            </a:p>
          </p:txBody>
        </p:sp>
        <p:sp>
          <p:nvSpPr>
            <p:cNvPr id="348" name="Google Shape;348;g3f58c005707_0_13"/>
            <p:cNvSpPr txBox="1"/>
            <p:nvPr/>
          </p:nvSpPr>
          <p:spPr>
            <a:xfrm>
              <a:off x="628650" y="21543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home</a:t>
              </a:r>
              <a:endParaRPr sz="3000">
                <a:solidFill>
                  <a:srgbClr val="0543B3"/>
                </a:solidFill>
                <a:latin typeface="Material Icons"/>
                <a:ea typeface="Material Icons"/>
                <a:cs typeface="Material Icons"/>
                <a:sym typeface="Material Icons"/>
              </a:endParaRPr>
            </a:p>
          </p:txBody>
        </p:sp>
        <p:sp>
          <p:nvSpPr>
            <p:cNvPr id="349" name="Google Shape;349;g3f58c005707_0_13"/>
            <p:cNvSpPr txBox="1"/>
            <p:nvPr/>
          </p:nvSpPr>
          <p:spPr>
            <a:xfrm>
              <a:off x="1162050" y="1952625"/>
              <a:ext cx="3657600" cy="714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Meeting up</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On Monday, Yaz arrives at Adnam’s house as normal.</a:t>
              </a:r>
              <a:endParaRPr b="0" sz="1700">
                <a:solidFill>
                  <a:srgbClr val="262A33"/>
                </a:solidFill>
                <a:latin typeface="Lato"/>
                <a:ea typeface="Lato"/>
                <a:cs typeface="Lato"/>
                <a:sym typeface="Lato"/>
              </a:endParaRPr>
            </a:p>
          </p:txBody>
        </p:sp>
      </p:grpSp>
      <p:grpSp>
        <p:nvGrpSpPr>
          <p:cNvPr id="350" name="Google Shape;350;g3f58c005707_0_13"/>
          <p:cNvGrpSpPr/>
          <p:nvPr/>
        </p:nvGrpSpPr>
        <p:grpSpPr>
          <a:xfrm>
            <a:off x="438150" y="3206997"/>
            <a:ext cx="4572000" cy="1345166"/>
            <a:chOff x="438150" y="2905125"/>
            <a:chExt cx="4572000" cy="904800"/>
          </a:xfrm>
        </p:grpSpPr>
        <p:sp>
          <p:nvSpPr>
            <p:cNvPr id="351" name="Google Shape;351;g3f58c005707_0_13"/>
            <p:cNvSpPr/>
            <p:nvPr/>
          </p:nvSpPr>
          <p:spPr>
            <a:xfrm>
              <a:off x="438150" y="2905125"/>
              <a:ext cx="45720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2000"/>
            </a:p>
          </p:txBody>
        </p:sp>
        <p:sp>
          <p:nvSpPr>
            <p:cNvPr id="352" name="Google Shape;352;g3f58c005707_0_13"/>
            <p:cNvSpPr txBox="1"/>
            <p:nvPr/>
          </p:nvSpPr>
          <p:spPr>
            <a:xfrm>
              <a:off x="628650" y="320211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directions_walk</a:t>
              </a:r>
              <a:endParaRPr sz="3000">
                <a:solidFill>
                  <a:srgbClr val="0543B3"/>
                </a:solidFill>
                <a:latin typeface="Material Icons"/>
                <a:ea typeface="Material Icons"/>
                <a:cs typeface="Material Icons"/>
                <a:sym typeface="Material Icons"/>
              </a:endParaRPr>
            </a:p>
          </p:txBody>
        </p:sp>
        <p:sp>
          <p:nvSpPr>
            <p:cNvPr id="353" name="Google Shape;353;g3f58c005707_0_13"/>
            <p:cNvSpPr txBox="1"/>
            <p:nvPr/>
          </p:nvSpPr>
          <p:spPr>
            <a:xfrm>
              <a:off x="1162050" y="3000375"/>
              <a:ext cx="3657600" cy="714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Walking to school</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As they walk to school they both tell each other about all the things they did at the weekend.</a:t>
              </a:r>
              <a:endParaRPr b="0" sz="1700">
                <a:solidFill>
                  <a:srgbClr val="262A33"/>
                </a:solidFill>
                <a:latin typeface="Lato"/>
                <a:ea typeface="Lato"/>
                <a:cs typeface="Lato"/>
                <a:sym typeface="Lato"/>
              </a:endParaRPr>
            </a:p>
          </p:txBody>
        </p:sp>
      </p:grpSp>
      <p:sp>
        <p:nvSpPr>
          <p:cNvPr id="354" name="Google Shape;354;g3f58c005707_0_13"/>
          <p:cNvSpPr txBox="1"/>
          <p:nvPr/>
        </p:nvSpPr>
        <p:spPr>
          <a:xfrm>
            <a:off x="5334000" y="4119125"/>
            <a:ext cx="2413200" cy="495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Lato"/>
                <a:ea typeface="Lato"/>
                <a:cs typeface="Lato"/>
                <a:sym typeface="Lato"/>
              </a:rPr>
              <a:t>No red flags</a:t>
            </a:r>
            <a:endParaRPr>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g3f58c005707_0_29"/>
          <p:cNvSpPr txBox="1"/>
          <p:nvPr/>
        </p:nvSpPr>
        <p:spPr>
          <a:xfrm>
            <a:off x="438150" y="1285875"/>
            <a:ext cx="47625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Tuesday</a:t>
            </a:r>
            <a:endParaRPr b="1" sz="2400">
              <a:solidFill>
                <a:srgbClr val="0543B3"/>
              </a:solidFill>
              <a:latin typeface="Lato"/>
              <a:ea typeface="Lato"/>
              <a:cs typeface="Lato"/>
              <a:sym typeface="Lato"/>
            </a:endParaRPr>
          </a:p>
        </p:txBody>
      </p:sp>
      <p:grpSp>
        <p:nvGrpSpPr>
          <p:cNvPr id="360" name="Google Shape;360;g3f58c005707_0_29"/>
          <p:cNvGrpSpPr/>
          <p:nvPr/>
        </p:nvGrpSpPr>
        <p:grpSpPr>
          <a:xfrm>
            <a:off x="438150" y="1857376"/>
            <a:ext cx="4572000" cy="1637727"/>
            <a:chOff x="438150" y="1857375"/>
            <a:chExt cx="4572000" cy="1000200"/>
          </a:xfrm>
        </p:grpSpPr>
        <p:sp>
          <p:nvSpPr>
            <p:cNvPr id="361" name="Google Shape;361;g3f58c005707_0_29"/>
            <p:cNvSpPr/>
            <p:nvPr/>
          </p:nvSpPr>
          <p:spPr>
            <a:xfrm>
              <a:off x="438150" y="1857375"/>
              <a:ext cx="4572000" cy="1000200"/>
            </a:xfrm>
            <a:prstGeom prst="roundRect">
              <a:avLst>
                <a:gd fmla="val 761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700"/>
            </a:p>
          </p:txBody>
        </p:sp>
        <p:sp>
          <p:nvSpPr>
            <p:cNvPr id="362" name="Google Shape;362;g3f58c005707_0_29"/>
            <p:cNvSpPr txBox="1"/>
            <p:nvPr/>
          </p:nvSpPr>
          <p:spPr>
            <a:xfrm>
              <a:off x="628650" y="2206371"/>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group</a:t>
              </a:r>
              <a:endParaRPr sz="3000">
                <a:solidFill>
                  <a:srgbClr val="0543B3"/>
                </a:solidFill>
                <a:latin typeface="Material Icons"/>
                <a:ea typeface="Material Icons"/>
                <a:cs typeface="Material Icons"/>
                <a:sym typeface="Material Icons"/>
              </a:endParaRPr>
            </a:p>
          </p:txBody>
        </p:sp>
        <p:sp>
          <p:nvSpPr>
            <p:cNvPr id="363" name="Google Shape;363;g3f58c005707_0_29"/>
            <p:cNvSpPr txBox="1"/>
            <p:nvPr/>
          </p:nvSpPr>
          <p:spPr>
            <a:xfrm>
              <a:off x="1162050" y="1952625"/>
              <a:ext cx="3657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88">
                  <a:solidFill>
                    <a:srgbClr val="0543B3"/>
                  </a:solidFill>
                  <a:latin typeface="Lato"/>
                  <a:ea typeface="Lato"/>
                  <a:cs typeface="Lato"/>
                  <a:sym typeface="Lato"/>
                </a:rPr>
                <a:t>Meeting Mike</a:t>
              </a:r>
              <a:endParaRPr b="1" sz="1788">
                <a:solidFill>
                  <a:srgbClr val="0543B3"/>
                </a:solidFill>
                <a:latin typeface="Lato"/>
                <a:ea typeface="Lato"/>
                <a:cs typeface="Lato"/>
                <a:sym typeface="Lato"/>
              </a:endParaRPr>
            </a:p>
            <a:p>
              <a:pPr indent="0" lvl="0" marL="0" rtl="0" algn="l">
                <a:spcBef>
                  <a:spcPts val="225"/>
                </a:spcBef>
                <a:spcAft>
                  <a:spcPts val="0"/>
                </a:spcAft>
                <a:buNone/>
              </a:pPr>
              <a:r>
                <a:rPr lang="en-GB" sz="1556">
                  <a:solidFill>
                    <a:srgbClr val="262A33"/>
                  </a:solidFill>
                  <a:latin typeface="Lato"/>
                  <a:ea typeface="Lato"/>
                  <a:cs typeface="Lato"/>
                  <a:sym typeface="Lato"/>
                </a:rPr>
                <a:t>On their way to school Yaz and Adnam meet up with Mike. </a:t>
              </a:r>
              <a:endParaRPr sz="1556">
                <a:solidFill>
                  <a:srgbClr val="262A33"/>
                </a:solidFill>
                <a:latin typeface="Lato"/>
                <a:ea typeface="Lato"/>
                <a:cs typeface="Lato"/>
                <a:sym typeface="Lato"/>
              </a:endParaRPr>
            </a:p>
            <a:p>
              <a:pPr indent="0" lvl="0" marL="0" rtl="0" algn="l">
                <a:spcBef>
                  <a:spcPts val="0"/>
                </a:spcBef>
                <a:spcAft>
                  <a:spcPts val="0"/>
                </a:spcAft>
                <a:buNone/>
              </a:pPr>
              <a:r>
                <a:t/>
              </a:r>
              <a:endParaRPr sz="1556">
                <a:solidFill>
                  <a:srgbClr val="262A33"/>
                </a:solidFill>
                <a:latin typeface="Lato"/>
                <a:ea typeface="Lato"/>
                <a:cs typeface="Lato"/>
                <a:sym typeface="Lato"/>
              </a:endParaRPr>
            </a:p>
            <a:p>
              <a:pPr indent="0" lvl="0" marL="0" rtl="0" algn="l">
                <a:spcBef>
                  <a:spcPts val="0"/>
                </a:spcBef>
                <a:spcAft>
                  <a:spcPts val="0"/>
                </a:spcAft>
                <a:buNone/>
              </a:pPr>
              <a:r>
                <a:rPr lang="en-GB" sz="1556">
                  <a:solidFill>
                    <a:srgbClr val="262A33"/>
                  </a:solidFill>
                  <a:latin typeface="Lato"/>
                  <a:ea typeface="Lato"/>
                  <a:cs typeface="Lato"/>
                  <a:sym typeface="Lato"/>
                </a:rPr>
                <a:t>Mike has two heavy bags full of energy drinks with him. </a:t>
              </a:r>
              <a:endParaRPr sz="1556">
                <a:solidFill>
                  <a:srgbClr val="262A33"/>
                </a:solidFill>
                <a:latin typeface="Lato"/>
                <a:ea typeface="Lato"/>
                <a:cs typeface="Lato"/>
                <a:sym typeface="Lato"/>
              </a:endParaRPr>
            </a:p>
          </p:txBody>
        </p:sp>
      </p:grpSp>
      <p:grpSp>
        <p:nvGrpSpPr>
          <p:cNvPr id="364" name="Google Shape;364;g3f58c005707_0_29"/>
          <p:cNvGrpSpPr/>
          <p:nvPr/>
        </p:nvGrpSpPr>
        <p:grpSpPr>
          <a:xfrm>
            <a:off x="438150" y="3596798"/>
            <a:ext cx="4572000" cy="1402087"/>
            <a:chOff x="438150" y="3000364"/>
            <a:chExt cx="4572000" cy="1181700"/>
          </a:xfrm>
        </p:grpSpPr>
        <p:sp>
          <p:nvSpPr>
            <p:cNvPr id="365" name="Google Shape;365;g3f58c005707_0_29"/>
            <p:cNvSpPr/>
            <p:nvPr/>
          </p:nvSpPr>
          <p:spPr>
            <a:xfrm>
              <a:off x="438150" y="3000364"/>
              <a:ext cx="4572000" cy="1181700"/>
            </a:xfrm>
            <a:prstGeom prst="roundRect">
              <a:avLst>
                <a:gd fmla="val 761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800"/>
            </a:p>
          </p:txBody>
        </p:sp>
        <p:sp>
          <p:nvSpPr>
            <p:cNvPr id="366" name="Google Shape;366;g3f58c005707_0_29"/>
            <p:cNvSpPr txBox="1"/>
            <p:nvPr/>
          </p:nvSpPr>
          <p:spPr>
            <a:xfrm>
              <a:off x="1162050" y="3191959"/>
              <a:ext cx="3657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88">
                  <a:solidFill>
                    <a:srgbClr val="0543B3"/>
                  </a:solidFill>
                  <a:latin typeface="Lato"/>
                  <a:ea typeface="Lato"/>
                  <a:cs typeface="Lato"/>
                  <a:sym typeface="Lato"/>
                </a:rPr>
                <a:t>Asking a favour</a:t>
              </a:r>
              <a:endParaRPr b="1" sz="1788">
                <a:solidFill>
                  <a:srgbClr val="0543B3"/>
                </a:solidFill>
                <a:latin typeface="Lato"/>
                <a:ea typeface="Lato"/>
                <a:cs typeface="Lato"/>
                <a:sym typeface="Lato"/>
              </a:endParaRPr>
            </a:p>
            <a:p>
              <a:pPr indent="0" lvl="0" marL="0" rtl="0" algn="l">
                <a:spcBef>
                  <a:spcPts val="225"/>
                </a:spcBef>
                <a:spcAft>
                  <a:spcPts val="0"/>
                </a:spcAft>
                <a:buNone/>
              </a:pPr>
              <a:r>
                <a:rPr b="0" lang="en-GB" sz="1556">
                  <a:solidFill>
                    <a:srgbClr val="262A33"/>
                  </a:solidFill>
                  <a:latin typeface="Lato"/>
                  <a:ea typeface="Lato"/>
                  <a:cs typeface="Lato"/>
                  <a:sym typeface="Lato"/>
                </a:rPr>
                <a:t>Mike asks Adnam to take one of the bags to school for £2. </a:t>
              </a:r>
              <a:r>
                <a:rPr lang="en-GB" sz="1556">
                  <a:solidFill>
                    <a:srgbClr val="262A33"/>
                  </a:solidFill>
                  <a:latin typeface="Lato"/>
                  <a:ea typeface="Lato"/>
                  <a:cs typeface="Lato"/>
                  <a:sym typeface="Lato"/>
                </a:rPr>
                <a:t>When they arrive at school Adnam gives Mike the bag back in the playground.</a:t>
              </a:r>
              <a:endParaRPr sz="1556">
                <a:solidFill>
                  <a:srgbClr val="262A33"/>
                </a:solidFill>
                <a:latin typeface="Lato"/>
                <a:ea typeface="Lato"/>
                <a:cs typeface="Lato"/>
                <a:sym typeface="Lato"/>
              </a:endParaRPr>
            </a:p>
          </p:txBody>
        </p:sp>
      </p:grpSp>
      <p:sp>
        <p:nvSpPr>
          <p:cNvPr id="367" name="Google Shape;367;g3f58c005707_0_29"/>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68" name="Google Shape;368;g3f58c005707_0_2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pic>
        <p:nvPicPr>
          <p:cNvPr id="369" name="Google Shape;369;g3f58c005707_0_29"/>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370" name="Google Shape;370;g3f58c005707_0_29"/>
          <p:cNvSpPr/>
          <p:nvPr/>
        </p:nvSpPr>
        <p:spPr>
          <a:xfrm>
            <a:off x="6318504" y="1619250"/>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71" name="Google Shape;371;g3f58c005707_0_29" title="noun-pound-sign-8314228.png"/>
          <p:cNvPicPr preferRelativeResize="0"/>
          <p:nvPr/>
        </p:nvPicPr>
        <p:blipFill rotWithShape="1">
          <a:blip r:embed="rId4">
            <a:alphaModFix/>
          </a:blip>
          <a:srcRect b="17164" l="0" r="0" t="0"/>
          <a:stretch/>
        </p:blipFill>
        <p:spPr>
          <a:xfrm>
            <a:off x="587200" y="3858625"/>
            <a:ext cx="456249" cy="3779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3f58c005707_0_45"/>
          <p:cNvSpPr txBox="1"/>
          <p:nvPr/>
        </p:nvSpPr>
        <p:spPr>
          <a:xfrm>
            <a:off x="438150" y="1285875"/>
            <a:ext cx="4762500" cy="476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Tuesday</a:t>
            </a:r>
            <a:endParaRPr b="1" sz="2400">
              <a:solidFill>
                <a:srgbClr val="0543B3"/>
              </a:solidFill>
              <a:latin typeface="Lato"/>
              <a:ea typeface="Lato"/>
              <a:cs typeface="Lato"/>
              <a:sym typeface="Lato"/>
            </a:endParaRPr>
          </a:p>
        </p:txBody>
      </p:sp>
      <p:grpSp>
        <p:nvGrpSpPr>
          <p:cNvPr id="377" name="Google Shape;377;g3f58c005707_0_45"/>
          <p:cNvGrpSpPr/>
          <p:nvPr/>
        </p:nvGrpSpPr>
        <p:grpSpPr>
          <a:xfrm>
            <a:off x="438150" y="1857376"/>
            <a:ext cx="4572000" cy="1637727"/>
            <a:chOff x="438150" y="1857375"/>
            <a:chExt cx="4572000" cy="1000200"/>
          </a:xfrm>
        </p:grpSpPr>
        <p:sp>
          <p:nvSpPr>
            <p:cNvPr id="378" name="Google Shape;378;g3f58c005707_0_45"/>
            <p:cNvSpPr/>
            <p:nvPr/>
          </p:nvSpPr>
          <p:spPr>
            <a:xfrm>
              <a:off x="438150" y="1857375"/>
              <a:ext cx="4572000" cy="1000200"/>
            </a:xfrm>
            <a:prstGeom prst="roundRect">
              <a:avLst>
                <a:gd fmla="val 761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700"/>
            </a:p>
          </p:txBody>
        </p:sp>
        <p:sp>
          <p:nvSpPr>
            <p:cNvPr id="379" name="Google Shape;379;g3f58c005707_0_45"/>
            <p:cNvSpPr txBox="1"/>
            <p:nvPr/>
          </p:nvSpPr>
          <p:spPr>
            <a:xfrm>
              <a:off x="628650" y="2206371"/>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group</a:t>
              </a:r>
              <a:endParaRPr sz="3000">
                <a:solidFill>
                  <a:srgbClr val="0543B3"/>
                </a:solidFill>
                <a:latin typeface="Material Icons"/>
                <a:ea typeface="Material Icons"/>
                <a:cs typeface="Material Icons"/>
                <a:sym typeface="Material Icons"/>
              </a:endParaRPr>
            </a:p>
          </p:txBody>
        </p:sp>
        <p:sp>
          <p:nvSpPr>
            <p:cNvPr id="380" name="Google Shape;380;g3f58c005707_0_45"/>
            <p:cNvSpPr txBox="1"/>
            <p:nvPr/>
          </p:nvSpPr>
          <p:spPr>
            <a:xfrm>
              <a:off x="1162050" y="1952625"/>
              <a:ext cx="3657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88">
                  <a:solidFill>
                    <a:srgbClr val="0543B3"/>
                  </a:solidFill>
                  <a:latin typeface="Lato"/>
                  <a:ea typeface="Lato"/>
                  <a:cs typeface="Lato"/>
                  <a:sym typeface="Lato"/>
                </a:rPr>
                <a:t>Meeting Mike</a:t>
              </a:r>
              <a:endParaRPr b="1" sz="1788">
                <a:solidFill>
                  <a:srgbClr val="0543B3"/>
                </a:solidFill>
                <a:latin typeface="Lato"/>
                <a:ea typeface="Lato"/>
                <a:cs typeface="Lato"/>
                <a:sym typeface="Lato"/>
              </a:endParaRPr>
            </a:p>
            <a:p>
              <a:pPr indent="0" lvl="0" marL="0" rtl="0" algn="l">
                <a:spcBef>
                  <a:spcPts val="225"/>
                </a:spcBef>
                <a:spcAft>
                  <a:spcPts val="0"/>
                </a:spcAft>
                <a:buNone/>
              </a:pPr>
              <a:r>
                <a:rPr lang="en-GB" sz="1556">
                  <a:solidFill>
                    <a:srgbClr val="262A33"/>
                  </a:solidFill>
                  <a:latin typeface="Lato"/>
                  <a:ea typeface="Lato"/>
                  <a:cs typeface="Lato"/>
                  <a:sym typeface="Lato"/>
                </a:rPr>
                <a:t>On their way to school Yaz and Adnam meet up with Mike. </a:t>
              </a:r>
              <a:endParaRPr sz="1556">
                <a:solidFill>
                  <a:srgbClr val="262A33"/>
                </a:solidFill>
                <a:latin typeface="Lato"/>
                <a:ea typeface="Lato"/>
                <a:cs typeface="Lato"/>
                <a:sym typeface="Lato"/>
              </a:endParaRPr>
            </a:p>
            <a:p>
              <a:pPr indent="0" lvl="0" marL="0" rtl="0" algn="l">
                <a:spcBef>
                  <a:spcPts val="0"/>
                </a:spcBef>
                <a:spcAft>
                  <a:spcPts val="0"/>
                </a:spcAft>
                <a:buNone/>
              </a:pPr>
              <a:r>
                <a:t/>
              </a:r>
              <a:endParaRPr sz="1556">
                <a:solidFill>
                  <a:srgbClr val="262A33"/>
                </a:solidFill>
                <a:latin typeface="Lato"/>
                <a:ea typeface="Lato"/>
                <a:cs typeface="Lato"/>
                <a:sym typeface="Lato"/>
              </a:endParaRPr>
            </a:p>
            <a:p>
              <a:pPr indent="0" lvl="0" marL="0" rtl="0" algn="l">
                <a:spcBef>
                  <a:spcPts val="0"/>
                </a:spcBef>
                <a:spcAft>
                  <a:spcPts val="0"/>
                </a:spcAft>
                <a:buNone/>
              </a:pPr>
              <a:r>
                <a:rPr lang="en-GB" sz="1556">
                  <a:solidFill>
                    <a:srgbClr val="262A33"/>
                  </a:solidFill>
                  <a:latin typeface="Lato"/>
                  <a:ea typeface="Lato"/>
                  <a:cs typeface="Lato"/>
                  <a:sym typeface="Lato"/>
                </a:rPr>
                <a:t>Mike has two heavy bags full of energy drinks with him. </a:t>
              </a:r>
              <a:endParaRPr sz="1556">
                <a:solidFill>
                  <a:srgbClr val="262A33"/>
                </a:solidFill>
                <a:latin typeface="Lato"/>
                <a:ea typeface="Lato"/>
                <a:cs typeface="Lato"/>
                <a:sym typeface="Lato"/>
              </a:endParaRPr>
            </a:p>
          </p:txBody>
        </p:sp>
      </p:grpSp>
      <p:grpSp>
        <p:nvGrpSpPr>
          <p:cNvPr id="381" name="Google Shape;381;g3f58c005707_0_45"/>
          <p:cNvGrpSpPr/>
          <p:nvPr/>
        </p:nvGrpSpPr>
        <p:grpSpPr>
          <a:xfrm>
            <a:off x="438150" y="3596798"/>
            <a:ext cx="4572000" cy="1402087"/>
            <a:chOff x="438150" y="3000364"/>
            <a:chExt cx="4572000" cy="1181700"/>
          </a:xfrm>
        </p:grpSpPr>
        <p:sp>
          <p:nvSpPr>
            <p:cNvPr id="382" name="Google Shape;382;g3f58c005707_0_45"/>
            <p:cNvSpPr/>
            <p:nvPr/>
          </p:nvSpPr>
          <p:spPr>
            <a:xfrm>
              <a:off x="438150" y="3000364"/>
              <a:ext cx="4572000" cy="1181700"/>
            </a:xfrm>
            <a:prstGeom prst="roundRect">
              <a:avLst>
                <a:gd fmla="val 761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800"/>
            </a:p>
          </p:txBody>
        </p:sp>
        <p:sp>
          <p:nvSpPr>
            <p:cNvPr id="383" name="Google Shape;383;g3f58c005707_0_45"/>
            <p:cNvSpPr txBox="1"/>
            <p:nvPr/>
          </p:nvSpPr>
          <p:spPr>
            <a:xfrm>
              <a:off x="1162050" y="3191959"/>
              <a:ext cx="3657600" cy="8097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88">
                  <a:solidFill>
                    <a:srgbClr val="0543B3"/>
                  </a:solidFill>
                  <a:latin typeface="Lato"/>
                  <a:ea typeface="Lato"/>
                  <a:cs typeface="Lato"/>
                  <a:sym typeface="Lato"/>
                </a:rPr>
                <a:t>Asking a favour</a:t>
              </a:r>
              <a:endParaRPr b="1" sz="1788">
                <a:solidFill>
                  <a:srgbClr val="0543B3"/>
                </a:solidFill>
                <a:latin typeface="Lato"/>
                <a:ea typeface="Lato"/>
                <a:cs typeface="Lato"/>
                <a:sym typeface="Lato"/>
              </a:endParaRPr>
            </a:p>
            <a:p>
              <a:pPr indent="0" lvl="0" marL="0" rtl="0" algn="l">
                <a:spcBef>
                  <a:spcPts val="225"/>
                </a:spcBef>
                <a:spcAft>
                  <a:spcPts val="0"/>
                </a:spcAft>
                <a:buNone/>
              </a:pPr>
              <a:r>
                <a:rPr b="0" lang="en-GB" sz="1556" u="sng">
                  <a:solidFill>
                    <a:srgbClr val="262A33"/>
                  </a:solidFill>
                  <a:latin typeface="Lato"/>
                  <a:ea typeface="Lato"/>
                  <a:cs typeface="Lato"/>
                  <a:sym typeface="Lato"/>
                </a:rPr>
                <a:t>Mike asks Adnam to take one of the bags to school for £2.</a:t>
              </a:r>
              <a:r>
                <a:rPr b="0" lang="en-GB" sz="1556">
                  <a:solidFill>
                    <a:srgbClr val="262A33"/>
                  </a:solidFill>
                  <a:latin typeface="Lato"/>
                  <a:ea typeface="Lato"/>
                  <a:cs typeface="Lato"/>
                  <a:sym typeface="Lato"/>
                </a:rPr>
                <a:t> </a:t>
              </a:r>
              <a:r>
                <a:rPr lang="en-GB" sz="1556">
                  <a:solidFill>
                    <a:srgbClr val="262A33"/>
                  </a:solidFill>
                  <a:latin typeface="Lato"/>
                  <a:ea typeface="Lato"/>
                  <a:cs typeface="Lato"/>
                  <a:sym typeface="Lato"/>
                </a:rPr>
                <a:t>When they arrive at school Adnam gives Mike the bag back in the playground.</a:t>
              </a:r>
              <a:endParaRPr sz="1556">
                <a:solidFill>
                  <a:srgbClr val="262A33"/>
                </a:solidFill>
                <a:latin typeface="Lato"/>
                <a:ea typeface="Lato"/>
                <a:cs typeface="Lato"/>
                <a:sym typeface="Lato"/>
              </a:endParaRPr>
            </a:p>
          </p:txBody>
        </p:sp>
      </p:grpSp>
      <p:sp>
        <p:nvSpPr>
          <p:cNvPr id="384" name="Google Shape;384;g3f58c005707_0_45"/>
          <p:cNvSpPr/>
          <p:nvPr/>
        </p:nvSpPr>
        <p:spPr>
          <a:xfrm>
            <a:off x="5883850" y="1641100"/>
            <a:ext cx="2258400" cy="1727100"/>
          </a:xfrm>
          <a:prstGeom prst="roundRect">
            <a:avLst>
              <a:gd fmla="val 4615" name="adj"/>
            </a:avLst>
          </a:prstGeom>
          <a:solidFill>
            <a:srgbClr val="FFFFFF"/>
          </a:solidFill>
          <a:ln cap="flat" cmpd="sng" w="66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5" name="Google Shape;385;g3f58c005707_0_45"/>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Young people and fraud</a:t>
            </a:r>
            <a:endParaRPr b="1" i="0" sz="2900" u="none" cap="none" strike="noStrike">
              <a:solidFill>
                <a:schemeClr val="lt1"/>
              </a:solidFill>
              <a:latin typeface="Lato"/>
              <a:ea typeface="Lato"/>
              <a:cs typeface="Lato"/>
              <a:sym typeface="Lato"/>
            </a:endParaRPr>
          </a:p>
        </p:txBody>
      </p:sp>
      <p:pic>
        <p:nvPicPr>
          <p:cNvPr id="386" name="Google Shape;386;g3f58c005707_0_45"/>
          <p:cNvPicPr preferRelativeResize="0"/>
          <p:nvPr/>
        </p:nvPicPr>
        <p:blipFill rotWithShape="1">
          <a:blip r:embed="rId3">
            <a:alphaModFix/>
          </a:blip>
          <a:srcRect b="1538" l="20" r="10" t="5230"/>
          <a:stretch/>
        </p:blipFill>
        <p:spPr>
          <a:xfrm>
            <a:off x="6003415" y="1787235"/>
            <a:ext cx="2021700" cy="1432200"/>
          </a:xfrm>
          <a:prstGeom prst="rect">
            <a:avLst/>
          </a:prstGeom>
          <a:noFill/>
          <a:ln>
            <a:noFill/>
          </a:ln>
        </p:spPr>
      </p:pic>
      <p:sp>
        <p:nvSpPr>
          <p:cNvPr id="387" name="Google Shape;387;g3f58c005707_0_45"/>
          <p:cNvSpPr/>
          <p:nvPr/>
        </p:nvSpPr>
        <p:spPr>
          <a:xfrm>
            <a:off x="6570419" y="1840375"/>
            <a:ext cx="339300" cy="339000"/>
          </a:xfrm>
          <a:prstGeom prst="ellipse">
            <a:avLst/>
          </a:prstGeom>
          <a:solidFill>
            <a:srgbClr val="000000">
              <a:alpha val="0"/>
            </a:srgbClr>
          </a:solidFill>
          <a:ln cap="flat" cmpd="sng" w="398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88" name="Google Shape;388;g3f58c005707_0_45" title="noun-pound-sign-8314228.png"/>
          <p:cNvPicPr preferRelativeResize="0"/>
          <p:nvPr/>
        </p:nvPicPr>
        <p:blipFill rotWithShape="1">
          <a:blip r:embed="rId4">
            <a:alphaModFix/>
          </a:blip>
          <a:srcRect b="17164" l="0" r="0" t="0"/>
          <a:stretch/>
        </p:blipFill>
        <p:spPr>
          <a:xfrm>
            <a:off x="587200" y="3858625"/>
            <a:ext cx="456249" cy="377949"/>
          </a:xfrm>
          <a:prstGeom prst="rect">
            <a:avLst/>
          </a:prstGeom>
          <a:noFill/>
          <a:ln>
            <a:noFill/>
          </a:ln>
        </p:spPr>
      </p:pic>
      <p:sp>
        <p:nvSpPr>
          <p:cNvPr id="389" name="Google Shape;389;g3f58c005707_0_45"/>
          <p:cNvSpPr txBox="1"/>
          <p:nvPr/>
        </p:nvSpPr>
        <p:spPr>
          <a:xfrm>
            <a:off x="5288800" y="3718175"/>
            <a:ext cx="3448500" cy="1280700"/>
          </a:xfrm>
          <a:prstGeom prst="rect">
            <a:avLst/>
          </a:prstGeom>
          <a:noFill/>
          <a:ln cap="flat" cmpd="sng" w="19050">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a:solidFill>
                  <a:schemeClr val="accent1"/>
                </a:solidFill>
                <a:latin typeface="Lato"/>
                <a:ea typeface="Lato"/>
                <a:cs typeface="Lato"/>
                <a:sym typeface="Lato"/>
              </a:rPr>
              <a:t>This could be the beginning of a grooming process: checking if a young person is open to exchanging a request for money.</a:t>
            </a:r>
            <a:endParaRPr b="1" sz="1600">
              <a:solidFill>
                <a:schemeClr val="accen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141cf22378f_1_3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139" name="Google Shape;139;g141cf22378f_1_39"/>
          <p:cNvGraphicFramePr/>
          <p:nvPr/>
        </p:nvGraphicFramePr>
        <p:xfrm>
          <a:off x="526375" y="1721850"/>
          <a:ext cx="3000000" cy="3000000"/>
        </p:xfrm>
        <a:graphic>
          <a:graphicData uri="http://schemas.openxmlformats.org/drawingml/2006/table">
            <a:tbl>
              <a:tblPr>
                <a:noFill/>
                <a:tableStyleId>{D100EF5B-AB89-4C06-8F56-8FC5414785C8}</a:tableStyleId>
              </a:tblPr>
              <a:tblGrid>
                <a:gridCol w="1344825"/>
                <a:gridCol w="1395650"/>
                <a:gridCol w="1294000"/>
                <a:gridCol w="1344825"/>
                <a:gridCol w="1344825"/>
                <a:gridCol w="1344825"/>
              </a:tblGrid>
              <a:tr h="3962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1</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2</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3</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4</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5</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6</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r>
              <a:tr h="1193800">
                <a:tc>
                  <a:txBody>
                    <a:bodyPr/>
                    <a:lstStyle/>
                    <a:p>
                      <a:pPr indent="0" lvl="0" marL="0" rtl="0" algn="ctr">
                        <a:spcBef>
                          <a:spcPts val="0"/>
                        </a:spcBef>
                        <a:spcAft>
                          <a:spcPts val="0"/>
                        </a:spcAft>
                        <a:buNone/>
                      </a:pPr>
                      <a:r>
                        <a:rPr b="1" lang="en-GB">
                          <a:solidFill>
                            <a:schemeClr val="dk1"/>
                          </a:solidFill>
                          <a:latin typeface="Lato"/>
                          <a:ea typeface="Lato"/>
                          <a:cs typeface="Lato"/>
                          <a:sym typeface="Lato"/>
                        </a:rPr>
                        <a:t>Mobile phone products</a:t>
                      </a:r>
                      <a:endParaRPr b="1">
                        <a:solidFill>
                          <a:schemeClr val="dk1"/>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b="1" lang="en-GB">
                          <a:latin typeface="Lato"/>
                          <a:ea typeface="Lato"/>
                          <a:cs typeface="Lato"/>
                          <a:sym typeface="Lato"/>
                        </a:rPr>
                        <a:t>Cryptocurrency</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b="1" lang="en-GB">
                          <a:solidFill>
                            <a:schemeClr val="accent2"/>
                          </a:solidFill>
                          <a:latin typeface="Lato"/>
                          <a:ea typeface="Lato"/>
                          <a:cs typeface="Lato"/>
                          <a:sym typeface="Lato"/>
                        </a:rPr>
                        <a:t>Financial exploitation </a:t>
                      </a:r>
                      <a:endParaRPr b="1">
                        <a:solidFill>
                          <a:schemeClr val="accent2"/>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b="1" lang="en-GB">
                          <a:latin typeface="Lato"/>
                          <a:ea typeface="Lato"/>
                          <a:cs typeface="Lato"/>
                          <a:sym typeface="Lato"/>
                        </a:rPr>
                        <a:t>Online gaming</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b="1" lang="en-GB">
                          <a:latin typeface="Lato"/>
                          <a:ea typeface="Lato"/>
                          <a:cs typeface="Lato"/>
                          <a:sym typeface="Lato"/>
                        </a:rPr>
                        <a:t>Online safety</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b="1" lang="en-GB">
                          <a:latin typeface="Lato"/>
                          <a:ea typeface="Lato"/>
                          <a:cs typeface="Lato"/>
                          <a:sym typeface="Lato"/>
                        </a:rPr>
                        <a:t>Pocket money debate</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g3f58c005707_0_62"/>
          <p:cNvSpPr/>
          <p:nvPr/>
        </p:nvSpPr>
        <p:spPr>
          <a:xfrm>
            <a:off x="438150" y="3286125"/>
            <a:ext cx="4572000" cy="1524000"/>
          </a:xfrm>
          <a:prstGeom prst="roundRect">
            <a:avLst>
              <a:gd fmla="val 888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5" name="Google Shape;395;g3f58c005707_0_62"/>
          <p:cNvSpPr txBox="1"/>
          <p:nvPr/>
        </p:nvSpPr>
        <p:spPr>
          <a:xfrm>
            <a:off x="1162050" y="3367274"/>
            <a:ext cx="3657600" cy="13236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The offer &amp; payment</a:t>
            </a:r>
            <a:endParaRPr b="1" sz="1900">
              <a:solidFill>
                <a:srgbClr val="0543B3"/>
              </a:solidFill>
              <a:latin typeface="Lato"/>
              <a:ea typeface="Lato"/>
              <a:cs typeface="Lato"/>
              <a:sym typeface="Lato"/>
            </a:endParaRPr>
          </a:p>
          <a:p>
            <a:pPr indent="0" lvl="0" marL="0" rtl="0" algn="l">
              <a:spcBef>
                <a:spcPts val="300"/>
              </a:spcBef>
              <a:spcAft>
                <a:spcPts val="0"/>
              </a:spcAft>
              <a:buNone/>
            </a:pPr>
            <a:r>
              <a:rPr lang="en-GB" sz="1550">
                <a:solidFill>
                  <a:srgbClr val="262A33"/>
                </a:solidFill>
                <a:latin typeface="Lato"/>
                <a:ea typeface="Lato"/>
                <a:cs typeface="Lato"/>
                <a:sym typeface="Lato"/>
              </a:rPr>
              <a:t>Mike offers Yaz £20  if she does this for him. </a:t>
            </a:r>
            <a:endParaRPr sz="1550">
              <a:solidFill>
                <a:srgbClr val="262A33"/>
              </a:solidFill>
              <a:latin typeface="Lato"/>
              <a:ea typeface="Lato"/>
              <a:cs typeface="Lato"/>
              <a:sym typeface="Lato"/>
            </a:endParaRPr>
          </a:p>
          <a:p>
            <a:pPr indent="0" lvl="0" marL="0" rtl="0" algn="l">
              <a:spcBef>
                <a:spcPts val="300"/>
              </a:spcBef>
              <a:spcAft>
                <a:spcPts val="300"/>
              </a:spcAft>
              <a:buNone/>
            </a:pPr>
            <a:r>
              <a:rPr lang="en-GB" sz="1550">
                <a:solidFill>
                  <a:srgbClr val="262A33"/>
                </a:solidFill>
                <a:latin typeface="Lato"/>
                <a:ea typeface="Lato"/>
                <a:cs typeface="Lato"/>
                <a:sym typeface="Lato"/>
              </a:rPr>
              <a:t>On the way home they visit the bank and make the payments.</a:t>
            </a:r>
            <a:endParaRPr sz="1550">
              <a:solidFill>
                <a:srgbClr val="262A33"/>
              </a:solidFill>
              <a:latin typeface="Lato"/>
              <a:ea typeface="Lato"/>
              <a:cs typeface="Lato"/>
              <a:sym typeface="Lato"/>
            </a:endParaRPr>
          </a:p>
        </p:txBody>
      </p:sp>
      <p:sp>
        <p:nvSpPr>
          <p:cNvPr id="396" name="Google Shape;396;g3f58c005707_0_62"/>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397" name="Google Shape;397;g3f58c005707_0_62"/>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398" name="Google Shape;398;g3f58c005707_0_62"/>
          <p:cNvSpPr/>
          <p:nvPr/>
        </p:nvSpPr>
        <p:spPr>
          <a:xfrm>
            <a:off x="6775701" y="1619252"/>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9" name="Google Shape;399;g3f58c005707_0_62"/>
          <p:cNvSpPr txBox="1"/>
          <p:nvPr/>
        </p:nvSpPr>
        <p:spPr>
          <a:xfrm>
            <a:off x="438150" y="1141688"/>
            <a:ext cx="4762500" cy="3693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Wednesday</a:t>
            </a:r>
            <a:endParaRPr b="1" sz="2400">
              <a:solidFill>
                <a:srgbClr val="0543B3"/>
              </a:solidFill>
              <a:latin typeface="Lato"/>
              <a:ea typeface="Lato"/>
              <a:cs typeface="Lato"/>
              <a:sym typeface="Lato"/>
            </a:endParaRPr>
          </a:p>
        </p:txBody>
      </p:sp>
      <p:sp>
        <p:nvSpPr>
          <p:cNvPr id="400" name="Google Shape;400;g3f58c005707_0_6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401" name="Google Shape;401;g3f58c005707_0_62"/>
          <p:cNvGrpSpPr/>
          <p:nvPr/>
        </p:nvGrpSpPr>
        <p:grpSpPr>
          <a:xfrm>
            <a:off x="438150" y="1619257"/>
            <a:ext cx="4572000" cy="1523930"/>
            <a:chOff x="438150" y="1857375"/>
            <a:chExt cx="4572000" cy="1285800"/>
          </a:xfrm>
        </p:grpSpPr>
        <p:sp>
          <p:nvSpPr>
            <p:cNvPr id="402" name="Google Shape;402;g3f58c005707_0_62"/>
            <p:cNvSpPr/>
            <p:nvPr/>
          </p:nvSpPr>
          <p:spPr>
            <a:xfrm>
              <a:off x="438150" y="1857375"/>
              <a:ext cx="4572000" cy="1285800"/>
            </a:xfrm>
            <a:prstGeom prst="roundRect">
              <a:avLst>
                <a:gd fmla="val 888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03" name="Google Shape;403;g3f58c005707_0_62"/>
            <p:cNvSpPr txBox="1"/>
            <p:nvPr/>
          </p:nvSpPr>
          <p:spPr>
            <a:xfrm>
              <a:off x="628650" y="2353628"/>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help</a:t>
              </a:r>
              <a:endParaRPr b="0" sz="3000">
                <a:solidFill>
                  <a:srgbClr val="0543B3"/>
                </a:solidFill>
                <a:latin typeface="Material Icons"/>
                <a:ea typeface="Material Icons"/>
                <a:cs typeface="Material Icons"/>
                <a:sym typeface="Material Icons"/>
              </a:endParaRPr>
            </a:p>
          </p:txBody>
        </p:sp>
        <p:sp>
          <p:nvSpPr>
            <p:cNvPr id="404" name="Google Shape;404;g3f58c005707_0_62"/>
            <p:cNvSpPr txBox="1"/>
            <p:nvPr/>
          </p:nvSpPr>
          <p:spPr>
            <a:xfrm>
              <a:off x="1162050" y="1897657"/>
              <a:ext cx="3657600" cy="11502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8">
                  <a:solidFill>
                    <a:srgbClr val="0543B3"/>
                  </a:solidFill>
                  <a:latin typeface="Lato"/>
                  <a:ea typeface="Lato"/>
                  <a:cs typeface="Lato"/>
                  <a:sym typeface="Lato"/>
                </a:rPr>
                <a:t>A request</a:t>
              </a:r>
              <a:endParaRPr b="1" sz="1758">
                <a:solidFill>
                  <a:srgbClr val="0543B3"/>
                </a:solidFill>
                <a:latin typeface="Lato"/>
                <a:ea typeface="Lato"/>
                <a:cs typeface="Lato"/>
                <a:sym typeface="Lato"/>
              </a:endParaRPr>
            </a:p>
            <a:p>
              <a:pPr indent="0" lvl="0" marL="0" rtl="0" algn="l">
                <a:spcBef>
                  <a:spcPts val="300"/>
                </a:spcBef>
                <a:spcAft>
                  <a:spcPts val="300"/>
                </a:spcAft>
                <a:buNone/>
              </a:pPr>
              <a:r>
                <a:rPr lang="en-GB" sz="1434">
                  <a:solidFill>
                    <a:srgbClr val="262A33"/>
                  </a:solidFill>
                  <a:latin typeface="Lato"/>
                  <a:ea typeface="Lato"/>
                  <a:cs typeface="Lato"/>
                  <a:sym typeface="Lato"/>
                </a:rPr>
                <a:t>On Wednesday, Mike tells Yaz that he is having problems with his bank account and asks if he can pay some money into her bank and then she can take it out and give it to him.</a:t>
              </a:r>
              <a:endParaRPr sz="1434">
                <a:solidFill>
                  <a:srgbClr val="262A33"/>
                </a:solidFill>
                <a:latin typeface="Lato"/>
                <a:ea typeface="Lato"/>
                <a:cs typeface="Lato"/>
                <a:sym typeface="Lato"/>
              </a:endParaRPr>
            </a:p>
          </p:txBody>
        </p:sp>
      </p:grpSp>
      <p:pic>
        <p:nvPicPr>
          <p:cNvPr id="405" name="Google Shape;405;g3f58c005707_0_62" title="noun-pound-sign-8314228.png"/>
          <p:cNvPicPr preferRelativeResize="0"/>
          <p:nvPr/>
        </p:nvPicPr>
        <p:blipFill rotWithShape="1">
          <a:blip r:embed="rId4">
            <a:alphaModFix/>
          </a:blip>
          <a:srcRect b="17164" l="0" r="0" t="0"/>
          <a:stretch/>
        </p:blipFill>
        <p:spPr>
          <a:xfrm>
            <a:off x="587200" y="3858625"/>
            <a:ext cx="456249" cy="3779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g3f58c005707_0_77"/>
          <p:cNvSpPr/>
          <p:nvPr/>
        </p:nvSpPr>
        <p:spPr>
          <a:xfrm>
            <a:off x="438150" y="3286125"/>
            <a:ext cx="4572000" cy="1524000"/>
          </a:xfrm>
          <a:prstGeom prst="roundRect">
            <a:avLst>
              <a:gd fmla="val 888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1" name="Google Shape;411;g3f58c005707_0_77"/>
          <p:cNvSpPr txBox="1"/>
          <p:nvPr/>
        </p:nvSpPr>
        <p:spPr>
          <a:xfrm>
            <a:off x="1162050" y="3367274"/>
            <a:ext cx="3657600" cy="13236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The offer &amp; payment</a:t>
            </a:r>
            <a:endParaRPr b="1" sz="1900">
              <a:solidFill>
                <a:srgbClr val="0543B3"/>
              </a:solidFill>
              <a:latin typeface="Lato"/>
              <a:ea typeface="Lato"/>
              <a:cs typeface="Lato"/>
              <a:sym typeface="Lato"/>
            </a:endParaRPr>
          </a:p>
          <a:p>
            <a:pPr indent="0" lvl="0" marL="0" rtl="0" algn="l">
              <a:spcBef>
                <a:spcPts val="300"/>
              </a:spcBef>
              <a:spcAft>
                <a:spcPts val="0"/>
              </a:spcAft>
              <a:buNone/>
            </a:pPr>
            <a:r>
              <a:rPr lang="en-GB" sz="1550" u="sng">
                <a:solidFill>
                  <a:srgbClr val="262A33"/>
                </a:solidFill>
                <a:latin typeface="Lato"/>
                <a:ea typeface="Lato"/>
                <a:cs typeface="Lato"/>
                <a:sym typeface="Lato"/>
              </a:rPr>
              <a:t>Mike offers Yaz £20  if she does this for him. </a:t>
            </a:r>
            <a:endParaRPr sz="1550" u="sng">
              <a:solidFill>
                <a:srgbClr val="262A33"/>
              </a:solidFill>
              <a:latin typeface="Lato"/>
              <a:ea typeface="Lato"/>
              <a:cs typeface="Lato"/>
              <a:sym typeface="Lato"/>
            </a:endParaRPr>
          </a:p>
          <a:p>
            <a:pPr indent="0" lvl="0" marL="0" rtl="0" algn="l">
              <a:spcBef>
                <a:spcPts val="300"/>
              </a:spcBef>
              <a:spcAft>
                <a:spcPts val="300"/>
              </a:spcAft>
              <a:buNone/>
            </a:pPr>
            <a:r>
              <a:rPr lang="en-GB" sz="1550">
                <a:solidFill>
                  <a:srgbClr val="262A33"/>
                </a:solidFill>
                <a:latin typeface="Lato"/>
                <a:ea typeface="Lato"/>
                <a:cs typeface="Lato"/>
                <a:sym typeface="Lato"/>
              </a:rPr>
              <a:t>On the way home they visit the bank and make the payments.</a:t>
            </a:r>
            <a:endParaRPr sz="1550">
              <a:solidFill>
                <a:srgbClr val="262A33"/>
              </a:solidFill>
              <a:latin typeface="Lato"/>
              <a:ea typeface="Lato"/>
              <a:cs typeface="Lato"/>
              <a:sym typeface="Lato"/>
            </a:endParaRPr>
          </a:p>
        </p:txBody>
      </p:sp>
      <p:sp>
        <p:nvSpPr>
          <p:cNvPr id="412" name="Google Shape;412;g3f58c005707_0_77"/>
          <p:cNvSpPr/>
          <p:nvPr/>
        </p:nvSpPr>
        <p:spPr>
          <a:xfrm>
            <a:off x="6476400" y="1333500"/>
            <a:ext cx="2096100" cy="1602900"/>
          </a:xfrm>
          <a:prstGeom prst="roundRect">
            <a:avLst>
              <a:gd fmla="val 4615" name="adj"/>
            </a:avLst>
          </a:prstGeom>
          <a:solidFill>
            <a:srgbClr val="FFFFFF"/>
          </a:solidFill>
          <a:ln cap="flat" cmpd="sng" w="617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13" name="Google Shape;413;g3f58c005707_0_77"/>
          <p:cNvPicPr preferRelativeResize="0"/>
          <p:nvPr/>
        </p:nvPicPr>
        <p:blipFill rotWithShape="1">
          <a:blip r:embed="rId3">
            <a:alphaModFix/>
          </a:blip>
          <a:srcRect b="1538" l="20" r="10" t="5230"/>
          <a:stretch/>
        </p:blipFill>
        <p:spPr>
          <a:xfrm>
            <a:off x="6587372" y="1469131"/>
            <a:ext cx="1876500" cy="1329000"/>
          </a:xfrm>
          <a:prstGeom prst="rect">
            <a:avLst/>
          </a:prstGeom>
          <a:noFill/>
          <a:ln>
            <a:noFill/>
          </a:ln>
        </p:spPr>
      </p:pic>
      <p:sp>
        <p:nvSpPr>
          <p:cNvPr id="414" name="Google Shape;414;g3f58c005707_0_77"/>
          <p:cNvSpPr/>
          <p:nvPr/>
        </p:nvSpPr>
        <p:spPr>
          <a:xfrm>
            <a:off x="7409548" y="1518453"/>
            <a:ext cx="315000" cy="314700"/>
          </a:xfrm>
          <a:prstGeom prst="ellipse">
            <a:avLst/>
          </a:prstGeom>
          <a:solidFill>
            <a:srgbClr val="000000">
              <a:alpha val="0"/>
            </a:srgbClr>
          </a:solidFill>
          <a:ln cap="flat" cmpd="sng" w="36975">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5" name="Google Shape;415;g3f58c005707_0_77"/>
          <p:cNvSpPr txBox="1"/>
          <p:nvPr/>
        </p:nvSpPr>
        <p:spPr>
          <a:xfrm>
            <a:off x="438150" y="1141688"/>
            <a:ext cx="4762500" cy="3693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Wednesday</a:t>
            </a:r>
            <a:endParaRPr b="1" sz="2400">
              <a:solidFill>
                <a:srgbClr val="0543B3"/>
              </a:solidFill>
              <a:latin typeface="Lato"/>
              <a:ea typeface="Lato"/>
              <a:cs typeface="Lato"/>
              <a:sym typeface="Lato"/>
            </a:endParaRPr>
          </a:p>
        </p:txBody>
      </p:sp>
      <p:sp>
        <p:nvSpPr>
          <p:cNvPr id="416" name="Google Shape;416;g3f58c005707_0_7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Young people and fraud</a:t>
            </a:r>
            <a:endParaRPr b="1" i="0" sz="2900" u="none" cap="none" strike="noStrike">
              <a:solidFill>
                <a:schemeClr val="lt1"/>
              </a:solidFill>
              <a:latin typeface="Lato"/>
              <a:ea typeface="Lato"/>
              <a:cs typeface="Lato"/>
              <a:sym typeface="Lato"/>
            </a:endParaRPr>
          </a:p>
        </p:txBody>
      </p:sp>
      <p:grpSp>
        <p:nvGrpSpPr>
          <p:cNvPr id="417" name="Google Shape;417;g3f58c005707_0_77"/>
          <p:cNvGrpSpPr/>
          <p:nvPr/>
        </p:nvGrpSpPr>
        <p:grpSpPr>
          <a:xfrm>
            <a:off x="438150" y="1619257"/>
            <a:ext cx="4572000" cy="1523930"/>
            <a:chOff x="438150" y="1857375"/>
            <a:chExt cx="4572000" cy="1285800"/>
          </a:xfrm>
        </p:grpSpPr>
        <p:sp>
          <p:nvSpPr>
            <p:cNvPr id="418" name="Google Shape;418;g3f58c005707_0_77"/>
            <p:cNvSpPr/>
            <p:nvPr/>
          </p:nvSpPr>
          <p:spPr>
            <a:xfrm>
              <a:off x="438150" y="1857375"/>
              <a:ext cx="4572000" cy="1285800"/>
            </a:xfrm>
            <a:prstGeom prst="roundRect">
              <a:avLst>
                <a:gd fmla="val 888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9" name="Google Shape;419;g3f58c005707_0_77"/>
            <p:cNvSpPr txBox="1"/>
            <p:nvPr/>
          </p:nvSpPr>
          <p:spPr>
            <a:xfrm>
              <a:off x="628650" y="2353628"/>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help</a:t>
              </a:r>
              <a:endParaRPr b="0" sz="3000">
                <a:solidFill>
                  <a:srgbClr val="0543B3"/>
                </a:solidFill>
                <a:latin typeface="Material Icons"/>
                <a:ea typeface="Material Icons"/>
                <a:cs typeface="Material Icons"/>
                <a:sym typeface="Material Icons"/>
              </a:endParaRPr>
            </a:p>
          </p:txBody>
        </p:sp>
        <p:sp>
          <p:nvSpPr>
            <p:cNvPr id="420" name="Google Shape;420;g3f58c005707_0_77"/>
            <p:cNvSpPr txBox="1"/>
            <p:nvPr/>
          </p:nvSpPr>
          <p:spPr>
            <a:xfrm>
              <a:off x="1162050" y="1897657"/>
              <a:ext cx="3657600" cy="11502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8">
                  <a:solidFill>
                    <a:srgbClr val="0543B3"/>
                  </a:solidFill>
                  <a:latin typeface="Lato"/>
                  <a:ea typeface="Lato"/>
                  <a:cs typeface="Lato"/>
                  <a:sym typeface="Lato"/>
                </a:rPr>
                <a:t>A request</a:t>
              </a:r>
              <a:endParaRPr b="1" sz="1758">
                <a:solidFill>
                  <a:srgbClr val="0543B3"/>
                </a:solidFill>
                <a:latin typeface="Lato"/>
                <a:ea typeface="Lato"/>
                <a:cs typeface="Lato"/>
                <a:sym typeface="Lato"/>
              </a:endParaRPr>
            </a:p>
            <a:p>
              <a:pPr indent="0" lvl="0" marL="0" rtl="0" algn="l">
                <a:spcBef>
                  <a:spcPts val="300"/>
                </a:spcBef>
                <a:spcAft>
                  <a:spcPts val="300"/>
                </a:spcAft>
                <a:buNone/>
              </a:pPr>
              <a:r>
                <a:rPr lang="en-GB" sz="1434">
                  <a:solidFill>
                    <a:srgbClr val="262A33"/>
                  </a:solidFill>
                  <a:latin typeface="Lato"/>
                  <a:ea typeface="Lato"/>
                  <a:cs typeface="Lato"/>
                  <a:sym typeface="Lato"/>
                </a:rPr>
                <a:t>On Wednesday, Mike tells Yaz that he is having problems with his bank account and asks if he can </a:t>
              </a:r>
              <a:r>
                <a:rPr lang="en-GB" sz="1434" u="sng">
                  <a:solidFill>
                    <a:srgbClr val="262A33"/>
                  </a:solidFill>
                  <a:latin typeface="Lato"/>
                  <a:ea typeface="Lato"/>
                  <a:cs typeface="Lato"/>
                  <a:sym typeface="Lato"/>
                </a:rPr>
                <a:t>pay some money into her bank and then she can take it out and give it to him.</a:t>
              </a:r>
              <a:endParaRPr sz="1434" u="sng">
                <a:solidFill>
                  <a:srgbClr val="262A33"/>
                </a:solidFill>
                <a:latin typeface="Lato"/>
                <a:ea typeface="Lato"/>
                <a:cs typeface="Lato"/>
                <a:sym typeface="Lato"/>
              </a:endParaRPr>
            </a:p>
          </p:txBody>
        </p:sp>
      </p:grpSp>
      <p:pic>
        <p:nvPicPr>
          <p:cNvPr id="421" name="Google Shape;421;g3f58c005707_0_77" title="noun-pound-sign-8314228.png"/>
          <p:cNvPicPr preferRelativeResize="0"/>
          <p:nvPr/>
        </p:nvPicPr>
        <p:blipFill rotWithShape="1">
          <a:blip r:embed="rId4">
            <a:alphaModFix/>
          </a:blip>
          <a:srcRect b="17164" l="0" r="0" t="0"/>
          <a:stretch/>
        </p:blipFill>
        <p:spPr>
          <a:xfrm>
            <a:off x="587200" y="3858625"/>
            <a:ext cx="456249" cy="377949"/>
          </a:xfrm>
          <a:prstGeom prst="rect">
            <a:avLst/>
          </a:prstGeom>
          <a:noFill/>
          <a:ln>
            <a:noFill/>
          </a:ln>
        </p:spPr>
      </p:pic>
      <p:sp>
        <p:nvSpPr>
          <p:cNvPr id="422" name="Google Shape;422;g3f58c005707_0_77"/>
          <p:cNvSpPr txBox="1"/>
          <p:nvPr/>
        </p:nvSpPr>
        <p:spPr>
          <a:xfrm>
            <a:off x="5429600" y="3068100"/>
            <a:ext cx="3142800" cy="1563900"/>
          </a:xfrm>
          <a:prstGeom prst="rect">
            <a:avLst/>
          </a:prstGeom>
          <a:noFill/>
          <a:ln cap="flat" cmpd="sng" w="19050">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a:solidFill>
                  <a:schemeClr val="accent1"/>
                </a:solidFill>
                <a:latin typeface="Lato"/>
                <a:ea typeface="Lato"/>
                <a:cs typeface="Lato"/>
                <a:sym typeface="Lato"/>
              </a:rPr>
              <a:t>Again, this could be part of a grooming process. However, it has escalated from the previous request as the young person is now using their bank account.</a:t>
            </a:r>
            <a:endParaRPr b="1" sz="1600">
              <a:solidFill>
                <a:schemeClr val="accent1"/>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g3f58c005707_0_9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8" name="Google Shape;428;g3f58c005707_0_94"/>
          <p:cNvPicPr preferRelativeResize="0"/>
          <p:nvPr/>
        </p:nvPicPr>
        <p:blipFill rotWithShape="1">
          <a:blip r:embed="rId3">
            <a:alphaModFix/>
          </a:blip>
          <a:srcRect b="-9684" l="-7535" r="-5779" t="-8129"/>
          <a:stretch/>
        </p:blipFill>
        <p:spPr>
          <a:xfrm>
            <a:off x="8055750" y="4325600"/>
            <a:ext cx="835000" cy="643375"/>
          </a:xfrm>
          <a:prstGeom prst="rect">
            <a:avLst/>
          </a:prstGeom>
          <a:noFill/>
          <a:ln>
            <a:noFill/>
          </a:ln>
        </p:spPr>
      </p:pic>
      <p:sp>
        <p:nvSpPr>
          <p:cNvPr id="429" name="Google Shape;429;g3f58c005707_0_94"/>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30" name="Google Shape;430;g3f58c005707_0_94"/>
          <p:cNvPicPr preferRelativeResize="0"/>
          <p:nvPr/>
        </p:nvPicPr>
        <p:blipFill rotWithShape="1">
          <a:blip r:embed="rId4">
            <a:alphaModFix/>
          </a:blip>
          <a:srcRect b="1538" l="20" r="10" t="5230"/>
          <a:stretch/>
        </p:blipFill>
        <p:spPr>
          <a:xfrm>
            <a:off x="5505450" y="1543050"/>
            <a:ext cx="2899200" cy="2053800"/>
          </a:xfrm>
          <a:prstGeom prst="rect">
            <a:avLst/>
          </a:prstGeom>
          <a:noFill/>
          <a:ln>
            <a:noFill/>
          </a:ln>
        </p:spPr>
      </p:pic>
      <p:sp>
        <p:nvSpPr>
          <p:cNvPr id="431" name="Google Shape;431;g3f58c005707_0_94"/>
          <p:cNvSpPr/>
          <p:nvPr/>
        </p:nvSpPr>
        <p:spPr>
          <a:xfrm>
            <a:off x="7133651" y="1620128"/>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2" name="Google Shape;432;g3f58c005707_0_94"/>
          <p:cNvSpPr txBox="1"/>
          <p:nvPr/>
        </p:nvSpPr>
        <p:spPr>
          <a:xfrm>
            <a:off x="438150" y="1141667"/>
            <a:ext cx="4762500" cy="36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Thursday</a:t>
            </a:r>
            <a:endParaRPr b="1" sz="2400">
              <a:solidFill>
                <a:srgbClr val="0543B3"/>
              </a:solidFill>
              <a:latin typeface="Lato"/>
              <a:ea typeface="Lato"/>
              <a:cs typeface="Lato"/>
              <a:sym typeface="Lato"/>
            </a:endParaRPr>
          </a:p>
        </p:txBody>
      </p:sp>
      <p:grpSp>
        <p:nvGrpSpPr>
          <p:cNvPr id="433" name="Google Shape;433;g3f58c005707_0_94"/>
          <p:cNvGrpSpPr/>
          <p:nvPr/>
        </p:nvGrpSpPr>
        <p:grpSpPr>
          <a:xfrm>
            <a:off x="438150" y="1619250"/>
            <a:ext cx="4572000" cy="1238400"/>
            <a:chOff x="438150" y="1619250"/>
            <a:chExt cx="4572000" cy="1238400"/>
          </a:xfrm>
        </p:grpSpPr>
        <p:sp>
          <p:nvSpPr>
            <p:cNvPr id="434" name="Google Shape;434;g3f58c005707_0_94"/>
            <p:cNvSpPr/>
            <p:nvPr/>
          </p:nvSpPr>
          <p:spPr>
            <a:xfrm>
              <a:off x="438150" y="1619250"/>
              <a:ext cx="4572000" cy="1238400"/>
            </a:xfrm>
            <a:prstGeom prst="roundRect">
              <a:avLst>
                <a:gd fmla="val 1076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5" name="Google Shape;435;g3f58c005707_0_94"/>
            <p:cNvSpPr txBox="1"/>
            <p:nvPr/>
          </p:nvSpPr>
          <p:spPr>
            <a:xfrm>
              <a:off x="628650" y="2091690"/>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directions_car</a:t>
              </a:r>
              <a:endParaRPr sz="3000">
                <a:solidFill>
                  <a:srgbClr val="0543B3"/>
                </a:solidFill>
                <a:latin typeface="Material Icons"/>
                <a:ea typeface="Material Icons"/>
                <a:cs typeface="Material Icons"/>
                <a:sym typeface="Material Icons"/>
              </a:endParaRPr>
            </a:p>
          </p:txBody>
        </p:sp>
        <p:sp>
          <p:nvSpPr>
            <p:cNvPr id="436" name="Google Shape;436;g3f58c005707_0_94"/>
            <p:cNvSpPr txBox="1"/>
            <p:nvPr/>
          </p:nvSpPr>
          <p:spPr>
            <a:xfrm>
              <a:off x="1162050" y="1714500"/>
              <a:ext cx="36576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A lift home</a:t>
              </a:r>
              <a:endParaRPr b="1" sz="1750">
                <a:solidFill>
                  <a:srgbClr val="0543B3"/>
                </a:solidFill>
                <a:latin typeface="Lato"/>
                <a:ea typeface="Lato"/>
                <a:cs typeface="Lato"/>
                <a:sym typeface="Lato"/>
              </a:endParaRPr>
            </a:p>
            <a:p>
              <a:pPr indent="0" lvl="0" marL="0" rtl="0" algn="l">
                <a:spcBef>
                  <a:spcPts val="300"/>
                </a:spcBef>
                <a:spcAft>
                  <a:spcPts val="0"/>
                </a:spcAft>
                <a:buNone/>
              </a:pPr>
              <a:r>
                <a:rPr lang="en-GB" sz="1430">
                  <a:solidFill>
                    <a:srgbClr val="262A33"/>
                  </a:solidFill>
                  <a:latin typeface="Lato"/>
                  <a:ea typeface="Lato"/>
                  <a:cs typeface="Lato"/>
                  <a:sym typeface="Lato"/>
                </a:rPr>
                <a:t>On Thursday, Mike offers Yaz and Adnam a lift home in his brother’s car.</a:t>
              </a:r>
              <a:endParaRPr b="0" sz="1430">
                <a:solidFill>
                  <a:srgbClr val="262A33"/>
                </a:solidFill>
                <a:latin typeface="Lato"/>
                <a:ea typeface="Lato"/>
                <a:cs typeface="Lato"/>
                <a:sym typeface="Lato"/>
              </a:endParaRPr>
            </a:p>
          </p:txBody>
        </p:sp>
      </p:grpSp>
      <p:sp>
        <p:nvSpPr>
          <p:cNvPr id="437" name="Google Shape;437;g3f58c005707_0_9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438" name="Google Shape;438;g3f58c005707_0_94"/>
          <p:cNvGrpSpPr/>
          <p:nvPr/>
        </p:nvGrpSpPr>
        <p:grpSpPr>
          <a:xfrm>
            <a:off x="438150" y="3000375"/>
            <a:ext cx="4572000" cy="1809600"/>
            <a:chOff x="438150" y="3000375"/>
            <a:chExt cx="4572000" cy="1809600"/>
          </a:xfrm>
        </p:grpSpPr>
        <p:sp>
          <p:nvSpPr>
            <p:cNvPr id="439" name="Google Shape;439;g3f58c005707_0_94"/>
            <p:cNvSpPr/>
            <p:nvPr/>
          </p:nvSpPr>
          <p:spPr>
            <a:xfrm>
              <a:off x="438150" y="3000375"/>
              <a:ext cx="4572000" cy="1809600"/>
            </a:xfrm>
            <a:prstGeom prst="roundRect">
              <a:avLst>
                <a:gd fmla="val 736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0" name="Google Shape;440;g3f58c005707_0_94"/>
            <p:cNvSpPr txBox="1"/>
            <p:nvPr/>
          </p:nvSpPr>
          <p:spPr>
            <a:xfrm>
              <a:off x="628650" y="37585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account_balance</a:t>
              </a:r>
              <a:endParaRPr sz="3000">
                <a:solidFill>
                  <a:srgbClr val="0543B3"/>
                </a:solidFill>
                <a:latin typeface="Material Icons"/>
                <a:ea typeface="Material Icons"/>
                <a:cs typeface="Material Icons"/>
                <a:sym typeface="Material Icons"/>
              </a:endParaRPr>
            </a:p>
          </p:txBody>
        </p:sp>
        <p:sp>
          <p:nvSpPr>
            <p:cNvPr id="441" name="Google Shape;441;g3f58c005707_0_94"/>
            <p:cNvSpPr txBox="1"/>
            <p:nvPr/>
          </p:nvSpPr>
          <p:spPr>
            <a:xfrm>
              <a:off x="1162050" y="3095625"/>
              <a:ext cx="3657600" cy="16191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619">
                  <a:solidFill>
                    <a:srgbClr val="0543B3"/>
                  </a:solidFill>
                  <a:latin typeface="Lato"/>
                  <a:ea typeface="Lato"/>
                  <a:cs typeface="Lato"/>
                  <a:sym typeface="Lato"/>
                </a:rPr>
                <a:t>Selling on eBay</a:t>
              </a:r>
              <a:endParaRPr b="1" sz="1619">
                <a:solidFill>
                  <a:srgbClr val="0543B3"/>
                </a:solidFill>
                <a:latin typeface="Lato"/>
                <a:ea typeface="Lato"/>
                <a:cs typeface="Lato"/>
                <a:sym typeface="Lato"/>
              </a:endParaRPr>
            </a:p>
            <a:p>
              <a:pPr indent="0" lvl="0" marL="0" rtl="0" algn="l">
                <a:spcBef>
                  <a:spcPts val="300"/>
                </a:spcBef>
                <a:spcAft>
                  <a:spcPts val="0"/>
                </a:spcAft>
                <a:buNone/>
              </a:pPr>
              <a:r>
                <a:rPr lang="en-GB" sz="1323">
                  <a:solidFill>
                    <a:srgbClr val="262A33"/>
                  </a:solidFill>
                  <a:latin typeface="Lato"/>
                  <a:ea typeface="Lato"/>
                  <a:cs typeface="Lato"/>
                  <a:sym typeface="Lato"/>
                </a:rPr>
                <a:t>On the way home, Mike’s brother asks Adnam if he can use his bank account to pay the money into for some things that he is selling on eBay. </a:t>
              </a:r>
              <a:endParaRPr sz="1323">
                <a:solidFill>
                  <a:srgbClr val="262A33"/>
                </a:solidFill>
                <a:latin typeface="Lato"/>
                <a:ea typeface="Lato"/>
                <a:cs typeface="Lato"/>
                <a:sym typeface="Lato"/>
              </a:endParaRPr>
            </a:p>
            <a:p>
              <a:pPr indent="0" lvl="0" marL="0" rtl="0" algn="l">
                <a:spcBef>
                  <a:spcPts val="0"/>
                </a:spcBef>
                <a:spcAft>
                  <a:spcPts val="0"/>
                </a:spcAft>
                <a:buNone/>
              </a:pPr>
              <a:r>
                <a:t/>
              </a:r>
              <a:endParaRPr sz="1323">
                <a:solidFill>
                  <a:srgbClr val="262A33"/>
                </a:solidFill>
                <a:latin typeface="Lato"/>
                <a:ea typeface="Lato"/>
                <a:cs typeface="Lato"/>
                <a:sym typeface="Lato"/>
              </a:endParaRPr>
            </a:p>
            <a:p>
              <a:pPr indent="0" lvl="0" marL="0" rtl="0" algn="l">
                <a:spcBef>
                  <a:spcPts val="0"/>
                </a:spcBef>
                <a:spcAft>
                  <a:spcPts val="0"/>
                </a:spcAft>
                <a:buNone/>
              </a:pPr>
              <a:r>
                <a:rPr lang="en-GB" sz="1323">
                  <a:solidFill>
                    <a:srgbClr val="262A33"/>
                  </a:solidFill>
                  <a:latin typeface="Lato"/>
                  <a:ea typeface="Lato"/>
                  <a:cs typeface="Lato"/>
                  <a:sym typeface="Lato"/>
                </a:rPr>
                <a:t>Adnam agrees and passes over his bank account details.</a:t>
              </a:r>
              <a:endParaRPr sz="1323">
                <a:solidFill>
                  <a:srgbClr val="262A33"/>
                </a:solidFill>
                <a:latin typeface="Lato"/>
                <a:ea typeface="Lato"/>
                <a:cs typeface="Lato"/>
                <a:sym typeface="Lato"/>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g3f58c005707_0_11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g3f58c005707_0_112"/>
          <p:cNvSpPr/>
          <p:nvPr/>
        </p:nvSpPr>
        <p:spPr>
          <a:xfrm>
            <a:off x="6749800" y="1333500"/>
            <a:ext cx="1822800" cy="1393800"/>
          </a:xfrm>
          <a:prstGeom prst="roundRect">
            <a:avLst>
              <a:gd fmla="val 4615" name="adj"/>
            </a:avLst>
          </a:prstGeom>
          <a:solidFill>
            <a:srgbClr val="FFFFFF"/>
          </a:solidFill>
          <a:ln cap="flat" cmpd="sng" w="53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48" name="Google Shape;448;g3f58c005707_0_112"/>
          <p:cNvPicPr preferRelativeResize="0"/>
          <p:nvPr/>
        </p:nvPicPr>
        <p:blipFill rotWithShape="1">
          <a:blip r:embed="rId3">
            <a:alphaModFix/>
          </a:blip>
          <a:srcRect b="1538" l="20" r="10" t="5230"/>
          <a:stretch/>
        </p:blipFill>
        <p:spPr>
          <a:xfrm>
            <a:off x="6846296" y="1451439"/>
            <a:ext cx="1631700" cy="1155900"/>
          </a:xfrm>
          <a:prstGeom prst="rect">
            <a:avLst/>
          </a:prstGeom>
          <a:noFill/>
          <a:ln>
            <a:noFill/>
          </a:ln>
        </p:spPr>
      </p:pic>
      <p:sp>
        <p:nvSpPr>
          <p:cNvPr id="449" name="Google Shape;449;g3f58c005707_0_112"/>
          <p:cNvSpPr/>
          <p:nvPr/>
        </p:nvSpPr>
        <p:spPr>
          <a:xfrm>
            <a:off x="7762684" y="1494820"/>
            <a:ext cx="273900" cy="273600"/>
          </a:xfrm>
          <a:prstGeom prst="ellipse">
            <a:avLst/>
          </a:prstGeom>
          <a:solidFill>
            <a:srgbClr val="000000">
              <a:alpha val="0"/>
            </a:srgbClr>
          </a:solidFill>
          <a:ln cap="flat" cmpd="sng" w="32175">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0" name="Google Shape;450;g3f58c005707_0_112"/>
          <p:cNvSpPr txBox="1"/>
          <p:nvPr/>
        </p:nvSpPr>
        <p:spPr>
          <a:xfrm>
            <a:off x="438150" y="1141667"/>
            <a:ext cx="4762500" cy="36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Thursday</a:t>
            </a:r>
            <a:endParaRPr b="1" sz="2400">
              <a:solidFill>
                <a:srgbClr val="0543B3"/>
              </a:solidFill>
              <a:latin typeface="Lato"/>
              <a:ea typeface="Lato"/>
              <a:cs typeface="Lato"/>
              <a:sym typeface="Lato"/>
            </a:endParaRPr>
          </a:p>
        </p:txBody>
      </p:sp>
      <p:grpSp>
        <p:nvGrpSpPr>
          <p:cNvPr id="451" name="Google Shape;451;g3f58c005707_0_112"/>
          <p:cNvGrpSpPr/>
          <p:nvPr/>
        </p:nvGrpSpPr>
        <p:grpSpPr>
          <a:xfrm>
            <a:off x="438150" y="1619250"/>
            <a:ext cx="4572000" cy="1238400"/>
            <a:chOff x="438150" y="1619250"/>
            <a:chExt cx="4572000" cy="1238400"/>
          </a:xfrm>
        </p:grpSpPr>
        <p:sp>
          <p:nvSpPr>
            <p:cNvPr id="452" name="Google Shape;452;g3f58c005707_0_112"/>
            <p:cNvSpPr/>
            <p:nvPr/>
          </p:nvSpPr>
          <p:spPr>
            <a:xfrm>
              <a:off x="438150" y="1619250"/>
              <a:ext cx="4572000" cy="1238400"/>
            </a:xfrm>
            <a:prstGeom prst="roundRect">
              <a:avLst>
                <a:gd fmla="val 10769"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3" name="Google Shape;453;g3f58c005707_0_112"/>
            <p:cNvSpPr txBox="1"/>
            <p:nvPr/>
          </p:nvSpPr>
          <p:spPr>
            <a:xfrm>
              <a:off x="628650" y="2091690"/>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directions_car</a:t>
              </a:r>
              <a:endParaRPr sz="3000">
                <a:solidFill>
                  <a:srgbClr val="0543B3"/>
                </a:solidFill>
                <a:latin typeface="Material Icons"/>
                <a:ea typeface="Material Icons"/>
                <a:cs typeface="Material Icons"/>
                <a:sym typeface="Material Icons"/>
              </a:endParaRPr>
            </a:p>
          </p:txBody>
        </p:sp>
        <p:sp>
          <p:nvSpPr>
            <p:cNvPr id="454" name="Google Shape;454;g3f58c005707_0_112"/>
            <p:cNvSpPr txBox="1"/>
            <p:nvPr/>
          </p:nvSpPr>
          <p:spPr>
            <a:xfrm>
              <a:off x="1162050" y="1714500"/>
              <a:ext cx="3657600" cy="10479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A lift home</a:t>
              </a:r>
              <a:endParaRPr b="1" sz="1750">
                <a:solidFill>
                  <a:srgbClr val="0543B3"/>
                </a:solidFill>
                <a:latin typeface="Lato"/>
                <a:ea typeface="Lato"/>
                <a:cs typeface="Lato"/>
                <a:sym typeface="Lato"/>
              </a:endParaRPr>
            </a:p>
            <a:p>
              <a:pPr indent="0" lvl="0" marL="0" rtl="0" algn="l">
                <a:spcBef>
                  <a:spcPts val="300"/>
                </a:spcBef>
                <a:spcAft>
                  <a:spcPts val="0"/>
                </a:spcAft>
                <a:buNone/>
              </a:pPr>
              <a:r>
                <a:rPr lang="en-GB" sz="1430">
                  <a:solidFill>
                    <a:srgbClr val="262A33"/>
                  </a:solidFill>
                  <a:latin typeface="Lato"/>
                  <a:ea typeface="Lato"/>
                  <a:cs typeface="Lato"/>
                  <a:sym typeface="Lato"/>
                </a:rPr>
                <a:t>On Thursday, Mike offers Yaz and Adnam a lift home in his brother’s car.</a:t>
              </a:r>
              <a:endParaRPr b="0" sz="1430">
                <a:solidFill>
                  <a:srgbClr val="262A33"/>
                </a:solidFill>
                <a:latin typeface="Lato"/>
                <a:ea typeface="Lato"/>
                <a:cs typeface="Lato"/>
                <a:sym typeface="Lato"/>
              </a:endParaRPr>
            </a:p>
          </p:txBody>
        </p:sp>
      </p:grpSp>
      <p:sp>
        <p:nvSpPr>
          <p:cNvPr id="455" name="Google Shape;455;g3f58c005707_0_11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grpSp>
        <p:nvGrpSpPr>
          <p:cNvPr id="456" name="Google Shape;456;g3f58c005707_0_112"/>
          <p:cNvGrpSpPr/>
          <p:nvPr/>
        </p:nvGrpSpPr>
        <p:grpSpPr>
          <a:xfrm>
            <a:off x="438150" y="3000375"/>
            <a:ext cx="4572000" cy="1809600"/>
            <a:chOff x="438150" y="3000375"/>
            <a:chExt cx="4572000" cy="1809600"/>
          </a:xfrm>
        </p:grpSpPr>
        <p:sp>
          <p:nvSpPr>
            <p:cNvPr id="457" name="Google Shape;457;g3f58c005707_0_112"/>
            <p:cNvSpPr/>
            <p:nvPr/>
          </p:nvSpPr>
          <p:spPr>
            <a:xfrm>
              <a:off x="438150" y="3000375"/>
              <a:ext cx="4572000" cy="1809600"/>
            </a:xfrm>
            <a:prstGeom prst="roundRect">
              <a:avLst>
                <a:gd fmla="val 7368"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58" name="Google Shape;458;g3f58c005707_0_112"/>
            <p:cNvSpPr txBox="1"/>
            <p:nvPr/>
          </p:nvSpPr>
          <p:spPr>
            <a:xfrm>
              <a:off x="628650" y="37585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account_balance</a:t>
              </a:r>
              <a:endParaRPr sz="3000">
                <a:solidFill>
                  <a:srgbClr val="0543B3"/>
                </a:solidFill>
                <a:latin typeface="Material Icons"/>
                <a:ea typeface="Material Icons"/>
                <a:cs typeface="Material Icons"/>
                <a:sym typeface="Material Icons"/>
              </a:endParaRPr>
            </a:p>
          </p:txBody>
        </p:sp>
        <p:sp>
          <p:nvSpPr>
            <p:cNvPr id="459" name="Google Shape;459;g3f58c005707_0_112"/>
            <p:cNvSpPr txBox="1"/>
            <p:nvPr/>
          </p:nvSpPr>
          <p:spPr>
            <a:xfrm>
              <a:off x="1162050" y="3095625"/>
              <a:ext cx="3657600" cy="16191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619">
                  <a:solidFill>
                    <a:srgbClr val="0543B3"/>
                  </a:solidFill>
                  <a:latin typeface="Lato"/>
                  <a:ea typeface="Lato"/>
                  <a:cs typeface="Lato"/>
                  <a:sym typeface="Lato"/>
                </a:rPr>
                <a:t>Selling on eBay</a:t>
              </a:r>
              <a:endParaRPr b="1" sz="1619">
                <a:solidFill>
                  <a:srgbClr val="0543B3"/>
                </a:solidFill>
                <a:latin typeface="Lato"/>
                <a:ea typeface="Lato"/>
                <a:cs typeface="Lato"/>
                <a:sym typeface="Lato"/>
              </a:endParaRPr>
            </a:p>
            <a:p>
              <a:pPr indent="0" lvl="0" marL="0" rtl="0" algn="l">
                <a:spcBef>
                  <a:spcPts val="300"/>
                </a:spcBef>
                <a:spcAft>
                  <a:spcPts val="0"/>
                </a:spcAft>
                <a:buNone/>
              </a:pPr>
              <a:r>
                <a:rPr lang="en-GB" sz="1323">
                  <a:solidFill>
                    <a:srgbClr val="262A33"/>
                  </a:solidFill>
                  <a:latin typeface="Lato"/>
                  <a:ea typeface="Lato"/>
                  <a:cs typeface="Lato"/>
                  <a:sym typeface="Lato"/>
                </a:rPr>
                <a:t>On the way home, Mike’s brother </a:t>
              </a:r>
              <a:r>
                <a:rPr lang="en-GB" sz="1323" u="sng">
                  <a:solidFill>
                    <a:srgbClr val="262A33"/>
                  </a:solidFill>
                  <a:latin typeface="Lato"/>
                  <a:ea typeface="Lato"/>
                  <a:cs typeface="Lato"/>
                  <a:sym typeface="Lato"/>
                </a:rPr>
                <a:t>asks Adnam if he can use his bank account to pay the money into</a:t>
              </a:r>
              <a:r>
                <a:rPr lang="en-GB" sz="1323">
                  <a:solidFill>
                    <a:srgbClr val="262A33"/>
                  </a:solidFill>
                  <a:latin typeface="Lato"/>
                  <a:ea typeface="Lato"/>
                  <a:cs typeface="Lato"/>
                  <a:sym typeface="Lato"/>
                </a:rPr>
                <a:t> for some things that he is selling on eBay. </a:t>
              </a:r>
              <a:endParaRPr sz="1323">
                <a:solidFill>
                  <a:srgbClr val="262A33"/>
                </a:solidFill>
                <a:latin typeface="Lato"/>
                <a:ea typeface="Lato"/>
                <a:cs typeface="Lato"/>
                <a:sym typeface="Lato"/>
              </a:endParaRPr>
            </a:p>
            <a:p>
              <a:pPr indent="0" lvl="0" marL="0" rtl="0" algn="l">
                <a:spcBef>
                  <a:spcPts val="0"/>
                </a:spcBef>
                <a:spcAft>
                  <a:spcPts val="0"/>
                </a:spcAft>
                <a:buNone/>
              </a:pPr>
              <a:r>
                <a:t/>
              </a:r>
              <a:endParaRPr sz="1323">
                <a:solidFill>
                  <a:srgbClr val="262A33"/>
                </a:solidFill>
                <a:latin typeface="Lato"/>
                <a:ea typeface="Lato"/>
                <a:cs typeface="Lato"/>
                <a:sym typeface="Lato"/>
              </a:endParaRPr>
            </a:p>
            <a:p>
              <a:pPr indent="0" lvl="0" marL="0" rtl="0" algn="l">
                <a:spcBef>
                  <a:spcPts val="0"/>
                </a:spcBef>
                <a:spcAft>
                  <a:spcPts val="0"/>
                </a:spcAft>
                <a:buNone/>
              </a:pPr>
              <a:r>
                <a:rPr lang="en-GB" sz="1323">
                  <a:solidFill>
                    <a:srgbClr val="262A33"/>
                  </a:solidFill>
                  <a:latin typeface="Lato"/>
                  <a:ea typeface="Lato"/>
                  <a:cs typeface="Lato"/>
                  <a:sym typeface="Lato"/>
                </a:rPr>
                <a:t>Adnam agrees and passes over his bank account details.</a:t>
              </a:r>
              <a:endParaRPr sz="1323">
                <a:solidFill>
                  <a:srgbClr val="262A33"/>
                </a:solidFill>
                <a:latin typeface="Lato"/>
                <a:ea typeface="Lato"/>
                <a:cs typeface="Lato"/>
                <a:sym typeface="Lato"/>
              </a:endParaRPr>
            </a:p>
          </p:txBody>
        </p:sp>
      </p:grpSp>
      <p:sp>
        <p:nvSpPr>
          <p:cNvPr id="460" name="Google Shape;460;g3f58c005707_0_112"/>
          <p:cNvSpPr txBox="1"/>
          <p:nvPr/>
        </p:nvSpPr>
        <p:spPr>
          <a:xfrm>
            <a:off x="5249400" y="2959625"/>
            <a:ext cx="3738900" cy="1280700"/>
          </a:xfrm>
          <a:prstGeom prst="rect">
            <a:avLst/>
          </a:prstGeom>
          <a:noFill/>
          <a:ln cap="flat" cmpd="sng" w="19050">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a:solidFill>
                  <a:schemeClr val="accent1"/>
                </a:solidFill>
                <a:latin typeface="Lato"/>
                <a:ea typeface="Lato"/>
                <a:cs typeface="Lato"/>
                <a:sym typeface="Lato"/>
              </a:rPr>
              <a:t>The young person has now shared their bank details with someone they are unfamiliar with. They cannot be certain where this transaction is coming from.</a:t>
            </a:r>
            <a:endParaRPr b="1" sz="1600">
              <a:solidFill>
                <a:schemeClr val="accent1"/>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g3f58c005707_0_131"/>
          <p:cNvSpPr/>
          <p:nvPr/>
        </p:nvSpPr>
        <p:spPr>
          <a:xfrm>
            <a:off x="5334000" y="1333500"/>
            <a:ext cx="3238500" cy="24765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66" name="Google Shape;466;g3f58c005707_0_131"/>
          <p:cNvPicPr preferRelativeResize="0"/>
          <p:nvPr/>
        </p:nvPicPr>
        <p:blipFill rotWithShape="1">
          <a:blip r:embed="rId3">
            <a:alphaModFix/>
          </a:blip>
          <a:srcRect b="1538" l="20" r="10" t="5230"/>
          <a:stretch/>
        </p:blipFill>
        <p:spPr>
          <a:xfrm>
            <a:off x="5505450" y="1543050"/>
            <a:ext cx="2899200" cy="2053800"/>
          </a:xfrm>
          <a:prstGeom prst="rect">
            <a:avLst/>
          </a:prstGeom>
          <a:noFill/>
          <a:ln>
            <a:noFill/>
          </a:ln>
        </p:spPr>
      </p:pic>
      <p:sp>
        <p:nvSpPr>
          <p:cNvPr id="467" name="Google Shape;467;g3f58c005707_0_13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sp>
        <p:nvSpPr>
          <p:cNvPr id="468" name="Google Shape;468;g3f58c005707_0_131"/>
          <p:cNvSpPr/>
          <p:nvPr/>
        </p:nvSpPr>
        <p:spPr>
          <a:xfrm>
            <a:off x="7537701" y="1619252"/>
            <a:ext cx="486600" cy="486000"/>
          </a:xfrm>
          <a:prstGeom prst="ellipse">
            <a:avLst/>
          </a:prstGeom>
          <a:solidFill>
            <a:srgbClr val="000000">
              <a:alpha val="0"/>
            </a:srgbClr>
          </a:solidFill>
          <a:ln cap="flat" cmpd="sng" w="57150">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69" name="Google Shape;469;g3f58c005707_0_131"/>
          <p:cNvSpPr txBox="1"/>
          <p:nvPr/>
        </p:nvSpPr>
        <p:spPr>
          <a:xfrm>
            <a:off x="438150" y="1141667"/>
            <a:ext cx="4762500" cy="36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Friday</a:t>
            </a:r>
            <a:endParaRPr b="1" sz="2400">
              <a:solidFill>
                <a:srgbClr val="0543B3"/>
              </a:solidFill>
              <a:latin typeface="Lato"/>
              <a:ea typeface="Lato"/>
              <a:cs typeface="Lato"/>
              <a:sym typeface="Lato"/>
            </a:endParaRPr>
          </a:p>
        </p:txBody>
      </p:sp>
      <p:grpSp>
        <p:nvGrpSpPr>
          <p:cNvPr id="470" name="Google Shape;470;g3f58c005707_0_131"/>
          <p:cNvGrpSpPr/>
          <p:nvPr/>
        </p:nvGrpSpPr>
        <p:grpSpPr>
          <a:xfrm>
            <a:off x="438150" y="1619250"/>
            <a:ext cx="4572000" cy="1428900"/>
            <a:chOff x="438150" y="1619250"/>
            <a:chExt cx="4572000" cy="1428900"/>
          </a:xfrm>
        </p:grpSpPr>
        <p:sp>
          <p:nvSpPr>
            <p:cNvPr id="471" name="Google Shape;471;g3f58c005707_0_131"/>
            <p:cNvSpPr/>
            <p:nvPr/>
          </p:nvSpPr>
          <p:spPr>
            <a:xfrm>
              <a:off x="438150" y="1619250"/>
              <a:ext cx="4572000" cy="1428900"/>
            </a:xfrm>
            <a:prstGeom prst="roundRect">
              <a:avLst>
                <a:gd fmla="val 9334"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72" name="Google Shape;472;g3f58c005707_0_131"/>
            <p:cNvSpPr txBox="1"/>
            <p:nvPr/>
          </p:nvSpPr>
          <p:spPr>
            <a:xfrm>
              <a:off x="628650" y="2186940"/>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computer</a:t>
              </a:r>
              <a:endParaRPr b="0" sz="3000">
                <a:solidFill>
                  <a:srgbClr val="0543B3"/>
                </a:solidFill>
                <a:latin typeface="Material Icons"/>
                <a:ea typeface="Material Icons"/>
                <a:cs typeface="Material Icons"/>
                <a:sym typeface="Material Icons"/>
              </a:endParaRPr>
            </a:p>
          </p:txBody>
        </p:sp>
        <p:sp>
          <p:nvSpPr>
            <p:cNvPr id="473" name="Google Shape;473;g3f58c005707_0_131"/>
            <p:cNvSpPr txBox="1"/>
            <p:nvPr/>
          </p:nvSpPr>
          <p:spPr>
            <a:xfrm>
              <a:off x="1162050" y="1714500"/>
              <a:ext cx="36576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Online advert</a:t>
              </a:r>
              <a:endParaRPr b="1" sz="1750">
                <a:solidFill>
                  <a:srgbClr val="0543B3"/>
                </a:solidFill>
                <a:latin typeface="Lato"/>
                <a:ea typeface="Lato"/>
                <a:cs typeface="Lato"/>
                <a:sym typeface="Lato"/>
              </a:endParaRPr>
            </a:p>
            <a:p>
              <a:pPr indent="0" lvl="0" marL="0" rtl="0" algn="l">
                <a:spcBef>
                  <a:spcPts val="300"/>
                </a:spcBef>
                <a:spcAft>
                  <a:spcPts val="300"/>
                </a:spcAft>
                <a:buNone/>
              </a:pPr>
              <a:r>
                <a:rPr lang="en-GB" sz="1430">
                  <a:solidFill>
                    <a:srgbClr val="262A33"/>
                  </a:solidFill>
                  <a:latin typeface="Lato"/>
                  <a:ea typeface="Lato"/>
                  <a:cs typeface="Lato"/>
                  <a:sym typeface="Lato"/>
                </a:rPr>
                <a:t>On Friday, Adnam shows Yaz an online advert which offers £10 for volunteers to help by taking wage payments for people without a bank account. </a:t>
              </a:r>
              <a:endParaRPr b="1" sz="1430">
                <a:solidFill>
                  <a:srgbClr val="0543B3"/>
                </a:solidFill>
                <a:latin typeface="Lato"/>
                <a:ea typeface="Lato"/>
                <a:cs typeface="Lato"/>
                <a:sym typeface="Lato"/>
              </a:endParaRPr>
            </a:p>
          </p:txBody>
        </p:sp>
      </p:grpSp>
      <p:grpSp>
        <p:nvGrpSpPr>
          <p:cNvPr id="474" name="Google Shape;474;g3f58c005707_0_131"/>
          <p:cNvGrpSpPr/>
          <p:nvPr/>
        </p:nvGrpSpPr>
        <p:grpSpPr>
          <a:xfrm>
            <a:off x="438150" y="3190875"/>
            <a:ext cx="4572000" cy="1428900"/>
            <a:chOff x="438150" y="3190875"/>
            <a:chExt cx="4572000" cy="1428900"/>
          </a:xfrm>
        </p:grpSpPr>
        <p:sp>
          <p:nvSpPr>
            <p:cNvPr id="475" name="Google Shape;475;g3f58c005707_0_131"/>
            <p:cNvSpPr/>
            <p:nvPr/>
          </p:nvSpPr>
          <p:spPr>
            <a:xfrm>
              <a:off x="438150" y="3190875"/>
              <a:ext cx="4572000" cy="1428900"/>
            </a:xfrm>
            <a:prstGeom prst="roundRect">
              <a:avLst>
                <a:gd fmla="val 9332"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76" name="Google Shape;476;g3f58c005707_0_131"/>
            <p:cNvSpPr txBox="1"/>
            <p:nvPr/>
          </p:nvSpPr>
          <p:spPr>
            <a:xfrm>
              <a:off x="628650" y="37585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assignment</a:t>
              </a:r>
              <a:endParaRPr b="0" sz="3000">
                <a:solidFill>
                  <a:srgbClr val="0543B3"/>
                </a:solidFill>
                <a:latin typeface="Material Icons"/>
                <a:ea typeface="Material Icons"/>
                <a:cs typeface="Material Icons"/>
                <a:sym typeface="Material Icons"/>
              </a:endParaRPr>
            </a:p>
          </p:txBody>
        </p:sp>
        <p:sp>
          <p:nvSpPr>
            <p:cNvPr id="477" name="Google Shape;477;g3f58c005707_0_131"/>
            <p:cNvSpPr txBox="1"/>
            <p:nvPr/>
          </p:nvSpPr>
          <p:spPr>
            <a:xfrm>
              <a:off x="1162050" y="3286125"/>
              <a:ext cx="36576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Providing details</a:t>
              </a:r>
              <a:endParaRPr b="1" sz="1750">
                <a:solidFill>
                  <a:srgbClr val="0543B3"/>
                </a:solidFill>
                <a:latin typeface="Lato"/>
                <a:ea typeface="Lato"/>
                <a:cs typeface="Lato"/>
                <a:sym typeface="Lato"/>
              </a:endParaRPr>
            </a:p>
            <a:p>
              <a:pPr indent="0" lvl="0" marL="0" rtl="0" algn="l">
                <a:spcBef>
                  <a:spcPts val="300"/>
                </a:spcBef>
                <a:spcAft>
                  <a:spcPts val="300"/>
                </a:spcAft>
                <a:buNone/>
              </a:pPr>
              <a:r>
                <a:rPr lang="en-GB" sz="1430">
                  <a:solidFill>
                    <a:srgbClr val="262A33"/>
                  </a:solidFill>
                  <a:latin typeface="Lato"/>
                  <a:ea typeface="Lato"/>
                  <a:cs typeface="Lato"/>
                  <a:sym typeface="Lato"/>
                </a:rPr>
                <a:t>Yaz is interested; she signs up through the advert and provides her bank details.</a:t>
              </a:r>
              <a:endParaRPr sz="1430">
                <a:solidFill>
                  <a:srgbClr val="262A33"/>
                </a:solidFill>
                <a:latin typeface="Lato"/>
                <a:ea typeface="Lato"/>
                <a:cs typeface="Lato"/>
                <a:sym typeface="Lato"/>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g3f58c005707_0_147"/>
          <p:cNvSpPr/>
          <p:nvPr/>
        </p:nvSpPr>
        <p:spPr>
          <a:xfrm>
            <a:off x="7086375" y="1136950"/>
            <a:ext cx="1944600" cy="1487100"/>
          </a:xfrm>
          <a:prstGeom prst="roundRect">
            <a:avLst>
              <a:gd fmla="val 4615" name="adj"/>
            </a:avLst>
          </a:prstGeom>
          <a:solidFill>
            <a:srgbClr val="FFFFFF"/>
          </a:solidFill>
          <a:ln cap="flat" cmpd="sng" w="57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483" name="Google Shape;483;g3f58c005707_0_147"/>
          <p:cNvPicPr preferRelativeResize="0"/>
          <p:nvPr/>
        </p:nvPicPr>
        <p:blipFill rotWithShape="1">
          <a:blip r:embed="rId3">
            <a:alphaModFix/>
          </a:blip>
          <a:srcRect b="1538" l="20" r="10" t="5230"/>
          <a:stretch/>
        </p:blipFill>
        <p:spPr>
          <a:xfrm>
            <a:off x="7189318" y="1262769"/>
            <a:ext cx="1740900" cy="1233300"/>
          </a:xfrm>
          <a:prstGeom prst="rect">
            <a:avLst/>
          </a:prstGeom>
          <a:noFill/>
          <a:ln>
            <a:noFill/>
          </a:ln>
        </p:spPr>
      </p:pic>
      <p:sp>
        <p:nvSpPr>
          <p:cNvPr id="484" name="Google Shape;484;g3f58c005707_0_14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Young people and fraud</a:t>
            </a:r>
            <a:endParaRPr b="1" i="0" sz="2900" u="none" cap="none" strike="noStrike">
              <a:solidFill>
                <a:schemeClr val="lt1"/>
              </a:solidFill>
              <a:latin typeface="Lato"/>
              <a:ea typeface="Lato"/>
              <a:cs typeface="Lato"/>
              <a:sym typeface="Lato"/>
            </a:endParaRPr>
          </a:p>
        </p:txBody>
      </p:sp>
      <p:sp>
        <p:nvSpPr>
          <p:cNvPr id="485" name="Google Shape;485;g3f58c005707_0_147"/>
          <p:cNvSpPr/>
          <p:nvPr/>
        </p:nvSpPr>
        <p:spPr>
          <a:xfrm>
            <a:off x="8409531" y="1308522"/>
            <a:ext cx="292200" cy="291900"/>
          </a:xfrm>
          <a:prstGeom prst="ellipse">
            <a:avLst/>
          </a:prstGeom>
          <a:solidFill>
            <a:srgbClr val="000000">
              <a:alpha val="0"/>
            </a:srgbClr>
          </a:solidFill>
          <a:ln cap="flat" cmpd="sng" w="34325">
            <a:solidFill>
              <a:srgbClr val="FF000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86" name="Google Shape;486;g3f58c005707_0_147"/>
          <p:cNvSpPr txBox="1"/>
          <p:nvPr/>
        </p:nvSpPr>
        <p:spPr>
          <a:xfrm>
            <a:off x="438150" y="1141667"/>
            <a:ext cx="4762500" cy="3693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2400">
                <a:solidFill>
                  <a:srgbClr val="0543B3"/>
                </a:solidFill>
                <a:latin typeface="Lato"/>
                <a:ea typeface="Lato"/>
                <a:cs typeface="Lato"/>
                <a:sym typeface="Lato"/>
              </a:rPr>
              <a:t>Friday</a:t>
            </a:r>
            <a:endParaRPr b="1" sz="2400">
              <a:solidFill>
                <a:srgbClr val="0543B3"/>
              </a:solidFill>
              <a:latin typeface="Lato"/>
              <a:ea typeface="Lato"/>
              <a:cs typeface="Lato"/>
              <a:sym typeface="Lato"/>
            </a:endParaRPr>
          </a:p>
        </p:txBody>
      </p:sp>
      <p:grpSp>
        <p:nvGrpSpPr>
          <p:cNvPr id="487" name="Google Shape;487;g3f58c005707_0_147"/>
          <p:cNvGrpSpPr/>
          <p:nvPr/>
        </p:nvGrpSpPr>
        <p:grpSpPr>
          <a:xfrm>
            <a:off x="438150" y="1619250"/>
            <a:ext cx="4572000" cy="1428900"/>
            <a:chOff x="438150" y="1619250"/>
            <a:chExt cx="4572000" cy="1428900"/>
          </a:xfrm>
        </p:grpSpPr>
        <p:sp>
          <p:nvSpPr>
            <p:cNvPr id="488" name="Google Shape;488;g3f58c005707_0_147"/>
            <p:cNvSpPr/>
            <p:nvPr/>
          </p:nvSpPr>
          <p:spPr>
            <a:xfrm>
              <a:off x="438150" y="1619250"/>
              <a:ext cx="4572000" cy="1428900"/>
            </a:xfrm>
            <a:prstGeom prst="roundRect">
              <a:avLst>
                <a:gd fmla="val 9334"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89" name="Google Shape;489;g3f58c005707_0_147"/>
            <p:cNvSpPr txBox="1"/>
            <p:nvPr/>
          </p:nvSpPr>
          <p:spPr>
            <a:xfrm>
              <a:off x="628650" y="2186940"/>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computer</a:t>
              </a:r>
              <a:endParaRPr b="0" sz="3000">
                <a:solidFill>
                  <a:srgbClr val="0543B3"/>
                </a:solidFill>
                <a:latin typeface="Material Icons"/>
                <a:ea typeface="Material Icons"/>
                <a:cs typeface="Material Icons"/>
                <a:sym typeface="Material Icons"/>
              </a:endParaRPr>
            </a:p>
          </p:txBody>
        </p:sp>
        <p:sp>
          <p:nvSpPr>
            <p:cNvPr id="490" name="Google Shape;490;g3f58c005707_0_147"/>
            <p:cNvSpPr txBox="1"/>
            <p:nvPr/>
          </p:nvSpPr>
          <p:spPr>
            <a:xfrm>
              <a:off x="1162050" y="1714500"/>
              <a:ext cx="36576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Online advert</a:t>
              </a:r>
              <a:endParaRPr b="1" sz="1750">
                <a:solidFill>
                  <a:srgbClr val="0543B3"/>
                </a:solidFill>
                <a:latin typeface="Lato"/>
                <a:ea typeface="Lato"/>
                <a:cs typeface="Lato"/>
                <a:sym typeface="Lato"/>
              </a:endParaRPr>
            </a:p>
            <a:p>
              <a:pPr indent="0" lvl="0" marL="0" rtl="0" algn="l">
                <a:spcBef>
                  <a:spcPts val="300"/>
                </a:spcBef>
                <a:spcAft>
                  <a:spcPts val="300"/>
                </a:spcAft>
                <a:buNone/>
              </a:pPr>
              <a:r>
                <a:rPr lang="en-GB" sz="1430">
                  <a:solidFill>
                    <a:srgbClr val="262A33"/>
                  </a:solidFill>
                  <a:latin typeface="Lato"/>
                  <a:ea typeface="Lato"/>
                  <a:cs typeface="Lato"/>
                  <a:sym typeface="Lato"/>
                </a:rPr>
                <a:t>On Friday, Adnam shows </a:t>
              </a:r>
              <a:r>
                <a:rPr lang="en-GB" sz="1430" u="sng">
                  <a:solidFill>
                    <a:srgbClr val="262A33"/>
                  </a:solidFill>
                  <a:latin typeface="Lato"/>
                  <a:ea typeface="Lato"/>
                  <a:cs typeface="Lato"/>
                  <a:sym typeface="Lato"/>
                </a:rPr>
                <a:t>Yaz an online advert which offers £10 for volunteers to help by taking wage payments for people without a bank account.</a:t>
              </a:r>
              <a:r>
                <a:rPr lang="en-GB" sz="1430">
                  <a:solidFill>
                    <a:srgbClr val="262A33"/>
                  </a:solidFill>
                  <a:latin typeface="Lato"/>
                  <a:ea typeface="Lato"/>
                  <a:cs typeface="Lato"/>
                  <a:sym typeface="Lato"/>
                </a:rPr>
                <a:t> </a:t>
              </a:r>
              <a:endParaRPr b="1" sz="1430">
                <a:solidFill>
                  <a:srgbClr val="0543B3"/>
                </a:solidFill>
                <a:latin typeface="Lato"/>
                <a:ea typeface="Lato"/>
                <a:cs typeface="Lato"/>
                <a:sym typeface="Lato"/>
              </a:endParaRPr>
            </a:p>
          </p:txBody>
        </p:sp>
      </p:grpSp>
      <p:grpSp>
        <p:nvGrpSpPr>
          <p:cNvPr id="491" name="Google Shape;491;g3f58c005707_0_147"/>
          <p:cNvGrpSpPr/>
          <p:nvPr/>
        </p:nvGrpSpPr>
        <p:grpSpPr>
          <a:xfrm>
            <a:off x="438150" y="3190875"/>
            <a:ext cx="4572000" cy="1428900"/>
            <a:chOff x="438150" y="3190875"/>
            <a:chExt cx="4572000" cy="1428900"/>
          </a:xfrm>
        </p:grpSpPr>
        <p:sp>
          <p:nvSpPr>
            <p:cNvPr id="492" name="Google Shape;492;g3f58c005707_0_147"/>
            <p:cNvSpPr/>
            <p:nvPr/>
          </p:nvSpPr>
          <p:spPr>
            <a:xfrm>
              <a:off x="438150" y="3190875"/>
              <a:ext cx="4572000" cy="1428900"/>
            </a:xfrm>
            <a:prstGeom prst="roundRect">
              <a:avLst>
                <a:gd fmla="val 9332"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93" name="Google Shape;493;g3f58c005707_0_147"/>
            <p:cNvSpPr txBox="1"/>
            <p:nvPr/>
          </p:nvSpPr>
          <p:spPr>
            <a:xfrm>
              <a:off x="628650" y="3758565"/>
              <a:ext cx="381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en-GB" sz="3000">
                  <a:solidFill>
                    <a:srgbClr val="0543B3"/>
                  </a:solidFill>
                  <a:latin typeface="Material Icons"/>
                  <a:ea typeface="Material Icons"/>
                  <a:cs typeface="Material Icons"/>
                  <a:sym typeface="Material Icons"/>
                </a:rPr>
                <a:t>assignment</a:t>
              </a:r>
              <a:endParaRPr b="0" sz="3000">
                <a:solidFill>
                  <a:srgbClr val="0543B3"/>
                </a:solidFill>
                <a:latin typeface="Material Icons"/>
                <a:ea typeface="Material Icons"/>
                <a:cs typeface="Material Icons"/>
                <a:sym typeface="Material Icons"/>
              </a:endParaRPr>
            </a:p>
          </p:txBody>
        </p:sp>
        <p:sp>
          <p:nvSpPr>
            <p:cNvPr id="494" name="Google Shape;494;g3f58c005707_0_147"/>
            <p:cNvSpPr txBox="1"/>
            <p:nvPr/>
          </p:nvSpPr>
          <p:spPr>
            <a:xfrm>
              <a:off x="1162050" y="3286125"/>
              <a:ext cx="3657600" cy="12384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GB" sz="1750">
                  <a:solidFill>
                    <a:srgbClr val="0543B3"/>
                  </a:solidFill>
                  <a:latin typeface="Lato"/>
                  <a:ea typeface="Lato"/>
                  <a:cs typeface="Lato"/>
                  <a:sym typeface="Lato"/>
                </a:rPr>
                <a:t>Providing details</a:t>
              </a:r>
              <a:endParaRPr b="1" sz="1750">
                <a:solidFill>
                  <a:srgbClr val="0543B3"/>
                </a:solidFill>
                <a:latin typeface="Lato"/>
                <a:ea typeface="Lato"/>
                <a:cs typeface="Lato"/>
                <a:sym typeface="Lato"/>
              </a:endParaRPr>
            </a:p>
            <a:p>
              <a:pPr indent="0" lvl="0" marL="0" rtl="0" algn="l">
                <a:spcBef>
                  <a:spcPts val="300"/>
                </a:spcBef>
                <a:spcAft>
                  <a:spcPts val="300"/>
                </a:spcAft>
                <a:buNone/>
              </a:pPr>
              <a:r>
                <a:rPr lang="en-GB" sz="1430">
                  <a:solidFill>
                    <a:srgbClr val="262A33"/>
                  </a:solidFill>
                  <a:latin typeface="Lato"/>
                  <a:ea typeface="Lato"/>
                  <a:cs typeface="Lato"/>
                  <a:sym typeface="Lato"/>
                </a:rPr>
                <a:t>Yaz is interested; she signs up through the advert and provides her bank details.</a:t>
              </a:r>
              <a:endParaRPr sz="1430">
                <a:solidFill>
                  <a:srgbClr val="262A33"/>
                </a:solidFill>
                <a:latin typeface="Lato"/>
                <a:ea typeface="Lato"/>
                <a:cs typeface="Lato"/>
                <a:sym typeface="Lato"/>
              </a:endParaRPr>
            </a:p>
          </p:txBody>
        </p:sp>
      </p:grpSp>
      <p:sp>
        <p:nvSpPr>
          <p:cNvPr id="495" name="Google Shape;495;g3f58c005707_0_147"/>
          <p:cNvSpPr txBox="1"/>
          <p:nvPr/>
        </p:nvSpPr>
        <p:spPr>
          <a:xfrm>
            <a:off x="5286075" y="2965700"/>
            <a:ext cx="3044400" cy="1743300"/>
          </a:xfrm>
          <a:prstGeom prst="rect">
            <a:avLst/>
          </a:prstGeom>
          <a:noFill/>
          <a:ln cap="flat" cmpd="sng" w="19050">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500">
                <a:solidFill>
                  <a:schemeClr val="accent1"/>
                </a:solidFill>
                <a:latin typeface="Lato"/>
                <a:ea typeface="Lato"/>
                <a:cs typeface="Lato"/>
                <a:sym typeface="Lato"/>
              </a:rPr>
              <a:t>This can be considered as a ‘get-rich-quick’ scam. </a:t>
            </a:r>
            <a:endParaRPr b="1" sz="1500">
              <a:solidFill>
                <a:schemeClr val="accent1"/>
              </a:solidFill>
              <a:latin typeface="Lato"/>
              <a:ea typeface="Lato"/>
              <a:cs typeface="Lato"/>
              <a:sym typeface="Lato"/>
            </a:endParaRPr>
          </a:p>
          <a:p>
            <a:pPr indent="0" lvl="0" marL="0" rtl="0" algn="l">
              <a:lnSpc>
                <a:spcPct val="115000"/>
              </a:lnSpc>
              <a:spcBef>
                <a:spcPts val="0"/>
              </a:spcBef>
              <a:spcAft>
                <a:spcPts val="0"/>
              </a:spcAft>
              <a:buNone/>
            </a:pPr>
            <a:r>
              <a:rPr b="1" lang="en-GB" sz="1500">
                <a:solidFill>
                  <a:schemeClr val="accent1"/>
                </a:solidFill>
                <a:highlight>
                  <a:srgbClr val="FFFFFF"/>
                </a:highlight>
                <a:latin typeface="Lato"/>
                <a:ea typeface="Lato"/>
                <a:cs typeface="Lato"/>
                <a:sym typeface="Lato"/>
              </a:rPr>
              <a:t>They create the impression that users can obtain a rate of return with little skill, effort, or time, and with minimal risk.</a:t>
            </a:r>
            <a:endParaRPr b="1" sz="1500">
              <a:solidFill>
                <a:schemeClr val="accent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g341edf18d21_0_31"/>
          <p:cNvSpPr txBox="1"/>
          <p:nvPr/>
        </p:nvSpPr>
        <p:spPr>
          <a:xfrm>
            <a:off x="208275" y="1076725"/>
            <a:ext cx="6416700" cy="3453000"/>
          </a:xfrm>
          <a:prstGeom prst="rect">
            <a:avLst/>
          </a:prstGeom>
          <a:noFill/>
          <a:ln>
            <a:noFill/>
          </a:ln>
        </p:spPr>
        <p:txBody>
          <a:bodyPr anchorCtr="0" anchor="t" bIns="91425" lIns="91425" spcFirstLastPara="1" rIns="91425" wrap="square" tIns="91425">
            <a:spAutoFit/>
          </a:bodyPr>
          <a:lstStyle/>
          <a:p>
            <a:pPr indent="-355600" lvl="0" marL="457200" rtl="0" algn="l">
              <a:lnSpc>
                <a:spcPct val="115000"/>
              </a:lnSpc>
              <a:spcBef>
                <a:spcPts val="1000"/>
              </a:spcBef>
              <a:spcAft>
                <a:spcPts val="0"/>
              </a:spcAft>
              <a:buSzPts val="2000"/>
              <a:buFont typeface="Lato"/>
              <a:buChar char="●"/>
            </a:pPr>
            <a:r>
              <a:rPr lang="en-GB" sz="2000">
                <a:latin typeface="Lato"/>
                <a:ea typeface="Lato"/>
                <a:cs typeface="Lato"/>
                <a:sym typeface="Lato"/>
              </a:rPr>
              <a:t>Some people are forced into transferring money on behalf of others, usually through their bank account, and receive money for doing so. If used for criminal reasons, this is </a:t>
            </a:r>
            <a:r>
              <a:rPr b="1" lang="en-GB" sz="2000">
                <a:latin typeface="Lato"/>
                <a:ea typeface="Lato"/>
                <a:cs typeface="Lato"/>
                <a:sym typeface="Lato"/>
              </a:rPr>
              <a:t>illegal.</a:t>
            </a:r>
            <a:endParaRPr sz="2000">
              <a:latin typeface="Lato"/>
              <a:ea typeface="Lato"/>
              <a:cs typeface="Lato"/>
              <a:sym typeface="Lato"/>
            </a:endParaRPr>
          </a:p>
          <a:p>
            <a:pPr indent="-355600" lvl="0" marL="457200" rtl="0" algn="l">
              <a:lnSpc>
                <a:spcPct val="115000"/>
              </a:lnSpc>
              <a:spcBef>
                <a:spcPts val="1000"/>
              </a:spcBef>
              <a:spcAft>
                <a:spcPts val="1000"/>
              </a:spcAft>
              <a:buSzPts val="2000"/>
              <a:buFont typeface="Lato"/>
              <a:buChar char="●"/>
            </a:pPr>
            <a:r>
              <a:rPr lang="en-GB" sz="2000">
                <a:latin typeface="Lato"/>
                <a:ea typeface="Lato"/>
                <a:cs typeface="Lato"/>
                <a:sym typeface="Lato"/>
              </a:rPr>
              <a:t>Criminals contact people and offer them cash/commission to receive money into their bank account and transfer it to another account. The person who is moving money between criminals is technically </a:t>
            </a:r>
            <a:r>
              <a:rPr b="1" lang="en-GB" sz="2000">
                <a:latin typeface="Lato"/>
                <a:ea typeface="Lato"/>
                <a:cs typeface="Lato"/>
                <a:sym typeface="Lato"/>
              </a:rPr>
              <a:t>money laundering. </a:t>
            </a:r>
            <a:endParaRPr sz="2000">
              <a:latin typeface="Lato"/>
              <a:ea typeface="Lato"/>
              <a:cs typeface="Lato"/>
              <a:sym typeface="Lato"/>
            </a:endParaRPr>
          </a:p>
        </p:txBody>
      </p:sp>
      <p:sp>
        <p:nvSpPr>
          <p:cNvPr id="501" name="Google Shape;501;g341edf18d21_0_3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 </a:t>
            </a:r>
            <a:r>
              <a:rPr lang="en-GB"/>
              <a:t>financial exploitation</a:t>
            </a:r>
            <a:endParaRPr b="1" i="0" sz="2900" u="none" cap="none" strike="noStrike">
              <a:latin typeface="Lato"/>
              <a:ea typeface="Lato"/>
              <a:cs typeface="Lato"/>
              <a:sym typeface="Lato"/>
            </a:endParaRPr>
          </a:p>
        </p:txBody>
      </p:sp>
      <p:pic>
        <p:nvPicPr>
          <p:cNvPr id="502" name="Google Shape;502;g341edf18d21_0_31"/>
          <p:cNvPicPr preferRelativeResize="0"/>
          <p:nvPr/>
        </p:nvPicPr>
        <p:blipFill>
          <a:blip r:embed="rId3">
            <a:alphaModFix/>
          </a:blip>
          <a:stretch>
            <a:fillRect/>
          </a:stretch>
        </p:blipFill>
        <p:spPr>
          <a:xfrm>
            <a:off x="6847650" y="1535400"/>
            <a:ext cx="1745325" cy="19561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g141cf22378f_1_10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a:t>
            </a:r>
            <a:r>
              <a:rPr b="1" lang="en-GB" sz="2900">
                <a:latin typeface="Lato"/>
                <a:ea typeface="Lato"/>
                <a:cs typeface="Lato"/>
                <a:sym typeface="Lato"/>
              </a:rPr>
              <a:t>ung people and fraud: </a:t>
            </a:r>
            <a:r>
              <a:rPr lang="en-GB"/>
              <a:t>money laundering</a:t>
            </a:r>
            <a:endParaRPr b="1" i="0" sz="2900" u="none" cap="none" strike="noStrike">
              <a:latin typeface="Lato"/>
              <a:ea typeface="Lato"/>
              <a:cs typeface="Lato"/>
              <a:sym typeface="Lato"/>
            </a:endParaRPr>
          </a:p>
        </p:txBody>
      </p:sp>
      <p:sp>
        <p:nvSpPr>
          <p:cNvPr id="508" name="Google Shape;508;g141cf22378f_1_102"/>
          <p:cNvSpPr txBox="1"/>
          <p:nvPr/>
        </p:nvSpPr>
        <p:spPr>
          <a:xfrm>
            <a:off x="1036625" y="2048400"/>
            <a:ext cx="7469100" cy="13545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sz="1900">
                <a:latin typeface="Lato"/>
                <a:ea typeface="Lato"/>
                <a:cs typeface="Lato"/>
                <a:sym typeface="Lato"/>
              </a:rPr>
              <a:t>Based on the previous activity; </a:t>
            </a:r>
            <a:endParaRPr sz="1900">
              <a:latin typeface="Lato"/>
              <a:ea typeface="Lato"/>
              <a:cs typeface="Lato"/>
              <a:sym typeface="Lato"/>
            </a:endParaRPr>
          </a:p>
          <a:p>
            <a:pPr indent="-349250" lvl="0" marL="457200" rtl="0" algn="l">
              <a:spcBef>
                <a:spcPts val="0"/>
              </a:spcBef>
              <a:spcAft>
                <a:spcPts val="0"/>
              </a:spcAft>
              <a:buSzPts val="1900"/>
              <a:buFont typeface="Lato"/>
              <a:buAutoNum type="arabicPeriod"/>
            </a:pPr>
            <a:r>
              <a:rPr lang="en-GB" sz="1900">
                <a:latin typeface="Lato"/>
                <a:ea typeface="Lato"/>
                <a:cs typeface="Lato"/>
                <a:sym typeface="Lato"/>
              </a:rPr>
              <a:t>Who was being coerced into potentially laundering money?</a:t>
            </a:r>
            <a:endParaRPr sz="1900">
              <a:latin typeface="Lato"/>
              <a:ea typeface="Lato"/>
              <a:cs typeface="Lato"/>
              <a:sym typeface="Lato"/>
            </a:endParaRPr>
          </a:p>
          <a:p>
            <a:pPr indent="-349250" lvl="0" marL="457200" rtl="0" algn="l">
              <a:spcBef>
                <a:spcPts val="0"/>
              </a:spcBef>
              <a:spcAft>
                <a:spcPts val="0"/>
              </a:spcAft>
              <a:buSzPts val="1900"/>
              <a:buFont typeface="Lato"/>
              <a:buAutoNum type="arabicPeriod"/>
            </a:pPr>
            <a:r>
              <a:rPr lang="en-GB" sz="1900">
                <a:latin typeface="Lato"/>
                <a:ea typeface="Lato"/>
                <a:cs typeface="Lato"/>
                <a:sym typeface="Lato"/>
              </a:rPr>
              <a:t>Did you consider Mike to be a criminal?</a:t>
            </a:r>
            <a:endParaRPr sz="1900">
              <a:latin typeface="Lato"/>
              <a:ea typeface="Lato"/>
              <a:cs typeface="Lato"/>
              <a:sym typeface="Lato"/>
            </a:endParaRPr>
          </a:p>
          <a:p>
            <a:pPr indent="-349250" lvl="0" marL="457200" rtl="0" algn="l">
              <a:spcBef>
                <a:spcPts val="0"/>
              </a:spcBef>
              <a:spcAft>
                <a:spcPts val="0"/>
              </a:spcAft>
              <a:buSzPts val="1900"/>
              <a:buFont typeface="Lato"/>
              <a:buAutoNum type="arabicPeriod"/>
            </a:pPr>
            <a:r>
              <a:rPr lang="en-GB" sz="1900">
                <a:latin typeface="Lato"/>
                <a:ea typeface="Lato"/>
                <a:cs typeface="Lato"/>
                <a:sym typeface="Lato"/>
              </a:rPr>
              <a:t>When do people typically need to share their bank details?</a:t>
            </a:r>
            <a:endParaRPr sz="1900">
              <a:latin typeface="Lato"/>
              <a:ea typeface="Lato"/>
              <a:cs typeface="Lato"/>
              <a:sym typeface="Lato"/>
            </a:endParaRPr>
          </a:p>
        </p:txBody>
      </p:sp>
      <p:pic>
        <p:nvPicPr>
          <p:cNvPr id="509" name="Google Shape;509;g141cf22378f_1_102"/>
          <p:cNvPicPr preferRelativeResize="0"/>
          <p:nvPr/>
        </p:nvPicPr>
        <p:blipFill>
          <a:blip r:embed="rId3">
            <a:alphaModFix/>
          </a:blip>
          <a:stretch>
            <a:fillRect/>
          </a:stretch>
        </p:blipFill>
        <p:spPr>
          <a:xfrm>
            <a:off x="93825" y="2300525"/>
            <a:ext cx="850250" cy="850250"/>
          </a:xfrm>
          <a:prstGeom prst="rect">
            <a:avLst/>
          </a:prstGeom>
          <a:noFill/>
          <a:ln>
            <a:noFill/>
          </a:ln>
        </p:spPr>
      </p:pic>
      <p:sp>
        <p:nvSpPr>
          <p:cNvPr id="510" name="Google Shape;510;g141cf22378f_1_102"/>
          <p:cNvSpPr txBox="1"/>
          <p:nvPr/>
        </p:nvSpPr>
        <p:spPr>
          <a:xfrm>
            <a:off x="1036625" y="1391175"/>
            <a:ext cx="55029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900">
                <a:latin typeface="Lato"/>
                <a:ea typeface="Lato"/>
                <a:cs typeface="Lato"/>
                <a:sym typeface="Lato"/>
              </a:rPr>
              <a:t>Write down your answers to the three questions:</a:t>
            </a:r>
            <a:endParaRPr sz="1900">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g3f582f9d326_0_142"/>
          <p:cNvSpPr txBox="1"/>
          <p:nvPr/>
        </p:nvSpPr>
        <p:spPr>
          <a:xfrm>
            <a:off x="381000" y="685800"/>
            <a:ext cx="83820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 </a:t>
            </a:r>
            <a:r>
              <a:rPr b="1" lang="en-GB" sz="2000">
                <a:solidFill>
                  <a:srgbClr val="FFF2CC"/>
                </a:solidFill>
                <a:latin typeface="Lato"/>
                <a:ea typeface="Lato"/>
                <a:cs typeface="Lato"/>
                <a:sym typeface="Lato"/>
              </a:rPr>
              <a:t>To understand how financial exploitation happens, its consequences and how to respond safely. </a:t>
            </a:r>
            <a:endParaRPr b="1" sz="2000">
              <a:solidFill>
                <a:srgbClr val="FF8022"/>
              </a:solidFill>
              <a:latin typeface="Lato"/>
              <a:ea typeface="Lato"/>
              <a:cs typeface="Lato"/>
              <a:sym typeface="Lato"/>
            </a:endParaRPr>
          </a:p>
        </p:txBody>
      </p:sp>
      <p:sp>
        <p:nvSpPr>
          <p:cNvPr id="516" name="Google Shape;516;g3f582f9d326_0_142"/>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517" name="Google Shape;517;g3f582f9d326_0_142"/>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18" name="Google Shape;518;g3f582f9d326_0_142"/>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19" name="Google Shape;519;g3f582f9d326_0_142"/>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520" name="Google Shape;520;g3f582f9d326_0_142"/>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situations where young people are vulnerable to exploitation </a:t>
            </a:r>
            <a:endParaRPr sz="2000">
              <a:solidFill>
                <a:srgbClr val="0543B3"/>
              </a:solidFill>
              <a:latin typeface="Lato Black"/>
              <a:ea typeface="Lato Black"/>
              <a:cs typeface="Lato Black"/>
              <a:sym typeface="Lato Black"/>
            </a:endParaRPr>
          </a:p>
        </p:txBody>
      </p:sp>
      <p:sp>
        <p:nvSpPr>
          <p:cNvPr id="521" name="Google Shape;521;g3f582f9d326_0_142"/>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22" name="Google Shape;522;g3f582f9d326_0_142"/>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23" name="Google Shape;523;g3f582f9d326_0_142"/>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524" name="Google Shape;524;g3f582f9d326_0_142"/>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accent1"/>
                </a:solidFill>
                <a:latin typeface="Lato Black"/>
                <a:ea typeface="Lato Black"/>
                <a:cs typeface="Lato Black"/>
                <a:sym typeface="Lato Black"/>
              </a:rPr>
              <a:t> Explain the impact of financial exploitation</a:t>
            </a:r>
            <a:endParaRPr sz="2000">
              <a:solidFill>
                <a:schemeClr val="accent1"/>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525" name="Google Shape;525;g3f582f9d326_0_142"/>
          <p:cNvGrpSpPr/>
          <p:nvPr/>
        </p:nvGrpSpPr>
        <p:grpSpPr>
          <a:xfrm>
            <a:off x="6229350" y="1945105"/>
            <a:ext cx="2533800" cy="3048000"/>
            <a:chOff x="6229350" y="2095500"/>
            <a:chExt cx="2533800" cy="3048000"/>
          </a:xfrm>
        </p:grpSpPr>
        <p:sp>
          <p:nvSpPr>
            <p:cNvPr id="526" name="Google Shape;526;g3f582f9d326_0_142"/>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27" name="Google Shape;527;g3f582f9d326_0_142"/>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28" name="Google Shape;528;g3f582f9d326_0_142"/>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529" name="Google Shape;529;g3f582f9d326_0_142"/>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Rehearse strategies to respond to unwanted pressures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530" name="Google Shape;530;g3f582f9d326_0_142"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grpSp>
        <p:nvGrpSpPr>
          <p:cNvPr id="531" name="Google Shape;531;g3f582f9d326_0_142"/>
          <p:cNvGrpSpPr/>
          <p:nvPr/>
        </p:nvGrpSpPr>
        <p:grpSpPr>
          <a:xfrm>
            <a:off x="381000" y="1472693"/>
            <a:ext cx="8382000" cy="381000"/>
            <a:chOff x="381000" y="1524000"/>
            <a:chExt cx="8382000" cy="381000"/>
          </a:xfrm>
        </p:grpSpPr>
        <p:sp>
          <p:nvSpPr>
            <p:cNvPr id="532" name="Google Shape;532;g3f582f9d326_0_142"/>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33" name="Google Shape;533;g3f582f9d326_0_142"/>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g30b21e690a0_0_6"/>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lang="en-GB"/>
              <a:t>Money laundering</a:t>
            </a:r>
            <a:r>
              <a:rPr b="1" lang="en-GB" sz="2900">
                <a:latin typeface="Lato"/>
                <a:ea typeface="Lato"/>
                <a:cs typeface="Lato"/>
                <a:sym typeface="Lato"/>
              </a:rPr>
              <a:t>: </a:t>
            </a:r>
            <a:r>
              <a:rPr lang="en-GB"/>
              <a:t>w</a:t>
            </a:r>
            <a:r>
              <a:rPr b="1" lang="en-GB" sz="2900">
                <a:latin typeface="Lato"/>
                <a:ea typeface="Lato"/>
                <a:cs typeface="Lato"/>
                <a:sym typeface="Lato"/>
              </a:rPr>
              <a:t>hat’s the point?</a:t>
            </a:r>
            <a:endParaRPr b="1" i="0" sz="2900" u="none" cap="none" strike="noStrike">
              <a:latin typeface="Lato"/>
              <a:ea typeface="Lato"/>
              <a:cs typeface="Lato"/>
              <a:sym typeface="Lato"/>
            </a:endParaRPr>
          </a:p>
        </p:txBody>
      </p:sp>
      <p:sp>
        <p:nvSpPr>
          <p:cNvPr id="539" name="Google Shape;539;g30b21e690a0_0_6"/>
          <p:cNvSpPr/>
          <p:nvPr/>
        </p:nvSpPr>
        <p:spPr>
          <a:xfrm>
            <a:off x="622700" y="1222225"/>
            <a:ext cx="7503900" cy="1131000"/>
          </a:xfrm>
          <a:prstGeom prst="flowChartAlternateProcess">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540" name="Google Shape;540;g30b21e690a0_0_6"/>
          <p:cNvGrpSpPr/>
          <p:nvPr/>
        </p:nvGrpSpPr>
        <p:grpSpPr>
          <a:xfrm>
            <a:off x="622675" y="1398350"/>
            <a:ext cx="7332950" cy="850250"/>
            <a:chOff x="294500" y="1141175"/>
            <a:chExt cx="7332950" cy="850250"/>
          </a:xfrm>
        </p:grpSpPr>
        <p:sp>
          <p:nvSpPr>
            <p:cNvPr id="541" name="Google Shape;541;g30b21e690a0_0_6"/>
            <p:cNvSpPr txBox="1"/>
            <p:nvPr/>
          </p:nvSpPr>
          <p:spPr>
            <a:xfrm>
              <a:off x="1144750" y="1303425"/>
              <a:ext cx="6482700" cy="507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2100">
                  <a:solidFill>
                    <a:schemeClr val="accent1"/>
                  </a:solidFill>
                  <a:latin typeface="Lato"/>
                  <a:ea typeface="Lato"/>
                  <a:cs typeface="Lato"/>
                  <a:sym typeface="Lato"/>
                </a:rPr>
                <a:t>Why do criminals use people to launder money?</a:t>
              </a:r>
              <a:endParaRPr b="1" sz="2100">
                <a:solidFill>
                  <a:schemeClr val="accent1"/>
                </a:solidFill>
                <a:latin typeface="Lato"/>
                <a:ea typeface="Lato"/>
                <a:cs typeface="Lato"/>
                <a:sym typeface="Lato"/>
              </a:endParaRPr>
            </a:p>
          </p:txBody>
        </p:sp>
        <p:pic>
          <p:nvPicPr>
            <p:cNvPr id="542" name="Google Shape;542;g30b21e690a0_0_6"/>
            <p:cNvPicPr preferRelativeResize="0"/>
            <p:nvPr/>
          </p:nvPicPr>
          <p:blipFill>
            <a:blip r:embed="rId3">
              <a:alphaModFix/>
            </a:blip>
            <a:stretch>
              <a:fillRect/>
            </a:stretch>
          </p:blipFill>
          <p:spPr>
            <a:xfrm>
              <a:off x="294500" y="1141175"/>
              <a:ext cx="850250" cy="850250"/>
            </a:xfrm>
            <a:prstGeom prst="rect">
              <a:avLst/>
            </a:prstGeom>
            <a:noFill/>
            <a:ln>
              <a:noFill/>
            </a:ln>
          </p:spPr>
        </p:pic>
      </p:grpSp>
      <p:sp>
        <p:nvSpPr>
          <p:cNvPr id="543" name="Google Shape;543;g30b21e690a0_0_6"/>
          <p:cNvSpPr txBox="1"/>
          <p:nvPr/>
        </p:nvSpPr>
        <p:spPr>
          <a:xfrm>
            <a:off x="213375" y="2463700"/>
            <a:ext cx="8349900" cy="19929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1000"/>
              </a:spcBef>
              <a:spcAft>
                <a:spcPts val="0"/>
              </a:spcAft>
              <a:buClr>
                <a:schemeClr val="accent1"/>
              </a:buClr>
              <a:buSzPts val="1800"/>
              <a:buFont typeface="Lato"/>
              <a:buChar char="●"/>
            </a:pPr>
            <a:r>
              <a:rPr b="1" lang="en-GB" sz="1800">
                <a:solidFill>
                  <a:schemeClr val="accent1"/>
                </a:solidFill>
                <a:latin typeface="Lato"/>
                <a:ea typeface="Lato"/>
                <a:cs typeface="Lato"/>
                <a:sym typeface="Lato"/>
              </a:rPr>
              <a:t>Criminals launder money to hide where their money is from. Then they can use the money more easily and avoid being investigated by the police.</a:t>
            </a:r>
            <a:endParaRPr b="1" sz="1800">
              <a:solidFill>
                <a:schemeClr val="accent1"/>
              </a:solidFill>
              <a:latin typeface="Lato"/>
              <a:ea typeface="Lato"/>
              <a:cs typeface="Lato"/>
              <a:sym typeface="Lato"/>
            </a:endParaRPr>
          </a:p>
          <a:p>
            <a:pPr indent="-342900" lvl="0" marL="457200" rtl="0" algn="l">
              <a:lnSpc>
                <a:spcPct val="115000"/>
              </a:lnSpc>
              <a:spcBef>
                <a:spcPts val="1000"/>
              </a:spcBef>
              <a:spcAft>
                <a:spcPts val="0"/>
              </a:spcAft>
              <a:buClr>
                <a:schemeClr val="accent1"/>
              </a:buClr>
              <a:buSzPts val="1800"/>
              <a:buFont typeface="Lato"/>
              <a:buChar char="●"/>
            </a:pPr>
            <a:r>
              <a:rPr b="1" lang="en-GB" sz="1800">
                <a:solidFill>
                  <a:schemeClr val="accent1"/>
                </a:solidFill>
                <a:latin typeface="Lato"/>
                <a:ea typeface="Lato"/>
                <a:cs typeface="Lato"/>
                <a:sym typeface="Lato"/>
              </a:rPr>
              <a:t>They might transfer money between </a:t>
            </a:r>
            <a:r>
              <a:rPr b="1" lang="en-GB" sz="1800" u="sng">
                <a:solidFill>
                  <a:schemeClr val="accent1"/>
                </a:solidFill>
                <a:latin typeface="Lato"/>
                <a:ea typeface="Lato"/>
                <a:cs typeface="Lato"/>
                <a:sym typeface="Lato"/>
              </a:rPr>
              <a:t>lots of</a:t>
            </a:r>
            <a:r>
              <a:rPr b="1" lang="en-GB" sz="1800">
                <a:solidFill>
                  <a:schemeClr val="accent1"/>
                </a:solidFill>
                <a:latin typeface="Lato"/>
                <a:ea typeface="Lato"/>
                <a:cs typeface="Lato"/>
                <a:sym typeface="Lato"/>
              </a:rPr>
              <a:t> people, </a:t>
            </a:r>
            <a:r>
              <a:rPr b="1" lang="en-GB" sz="1800">
                <a:solidFill>
                  <a:schemeClr val="accent1"/>
                </a:solidFill>
                <a:latin typeface="Lato"/>
                <a:ea typeface="Lato"/>
                <a:cs typeface="Lato"/>
                <a:sym typeface="Lato"/>
              </a:rPr>
              <a:t>making</a:t>
            </a:r>
            <a:r>
              <a:rPr b="1" lang="en-GB" sz="1800">
                <a:solidFill>
                  <a:schemeClr val="accent1"/>
                </a:solidFill>
                <a:latin typeface="Lato"/>
                <a:ea typeface="Lato"/>
                <a:cs typeface="Lato"/>
                <a:sym typeface="Lato"/>
              </a:rPr>
              <a:t> it </a:t>
            </a:r>
            <a:r>
              <a:rPr b="1" lang="en-GB" sz="1800" u="sng">
                <a:solidFill>
                  <a:schemeClr val="accent1"/>
                </a:solidFill>
                <a:latin typeface="Lato"/>
                <a:ea typeface="Lato"/>
                <a:cs typeface="Lato"/>
                <a:sym typeface="Lato"/>
              </a:rPr>
              <a:t>even harder</a:t>
            </a:r>
            <a:r>
              <a:rPr b="1" lang="en-GB" sz="1800">
                <a:solidFill>
                  <a:schemeClr val="accent1"/>
                </a:solidFill>
                <a:latin typeface="Lato"/>
                <a:ea typeface="Lato"/>
                <a:cs typeface="Lato"/>
                <a:sym typeface="Lato"/>
              </a:rPr>
              <a:t> for the police to track where it ends up</a:t>
            </a:r>
            <a:endParaRPr b="1" sz="1800">
              <a:solidFill>
                <a:schemeClr val="accent1"/>
              </a:solidFill>
              <a:latin typeface="Lato"/>
              <a:ea typeface="Lato"/>
              <a:cs typeface="Lato"/>
              <a:sym typeface="Lato"/>
            </a:endParaRPr>
          </a:p>
          <a:p>
            <a:pPr indent="-342900" lvl="0" marL="457200" rtl="0" algn="l">
              <a:lnSpc>
                <a:spcPct val="115000"/>
              </a:lnSpc>
              <a:spcBef>
                <a:spcPts val="1000"/>
              </a:spcBef>
              <a:spcAft>
                <a:spcPts val="0"/>
              </a:spcAft>
              <a:buClr>
                <a:schemeClr val="accent1"/>
              </a:buClr>
              <a:buSzPts val="1800"/>
              <a:buFont typeface="Lato"/>
              <a:buChar char="●"/>
            </a:pPr>
            <a:r>
              <a:rPr b="1" lang="en-GB" sz="1800">
                <a:solidFill>
                  <a:schemeClr val="accent1"/>
                </a:solidFill>
                <a:latin typeface="Lato"/>
                <a:ea typeface="Lato"/>
                <a:cs typeface="Lato"/>
                <a:sym typeface="Lato"/>
              </a:rPr>
              <a:t>Their money may be from illegal sources</a:t>
            </a:r>
            <a:endParaRPr b="1" sz="1800">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3f531dc0338_0_82"/>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3300" u="none" cap="none" strike="noStrike">
                <a:solidFill>
                  <a:schemeClr val="lt1"/>
                </a:solidFill>
                <a:latin typeface="Lato Black"/>
                <a:ea typeface="Lato Black"/>
                <a:cs typeface="Lato Black"/>
                <a:sym typeface="Lato Black"/>
              </a:rPr>
              <a:t>Having a respectful learning environment</a:t>
            </a:r>
            <a:endParaRPr b="1" i="0" sz="3300" u="none" cap="none" strike="noStrike">
              <a:solidFill>
                <a:schemeClr val="lt1"/>
              </a:solidFill>
              <a:latin typeface="Lato Black"/>
              <a:ea typeface="Lato Black"/>
              <a:cs typeface="Lato Black"/>
              <a:sym typeface="Lato Black"/>
            </a:endParaRPr>
          </a:p>
        </p:txBody>
      </p:sp>
      <p:sp>
        <p:nvSpPr>
          <p:cNvPr id="145" name="Google Shape;145;g3f531dc0338_0_82"/>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listen to each other respectfully</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avoid making judgements or assumptions about others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comment on what has been said, not the person who has said it</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won’t put anyone on the spot and we have the right to pass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not share personal stories or ask personal questions</a:t>
            </a:r>
            <a:endParaRPr b="1" i="0" sz="1600" u="none" cap="none" strike="noStrike">
              <a:solidFill>
                <a:schemeClr val="lt1"/>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pic>
        <p:nvPicPr>
          <p:cNvPr id="548" name="Google Shape;548;g2797960957b_0_0" title="noun-discussion-8407682.png"/>
          <p:cNvPicPr preferRelativeResize="0"/>
          <p:nvPr/>
        </p:nvPicPr>
        <p:blipFill rotWithShape="1">
          <a:blip r:embed="rId3">
            <a:alphaModFix/>
          </a:blip>
          <a:srcRect b="17898" l="0" r="0" t="0"/>
          <a:stretch/>
        </p:blipFill>
        <p:spPr>
          <a:xfrm>
            <a:off x="5639050" y="3342825"/>
            <a:ext cx="1890226" cy="1551900"/>
          </a:xfrm>
          <a:prstGeom prst="rect">
            <a:avLst/>
          </a:prstGeom>
          <a:noFill/>
          <a:ln>
            <a:noFill/>
          </a:ln>
        </p:spPr>
      </p:pic>
      <p:sp>
        <p:nvSpPr>
          <p:cNvPr id="549" name="Google Shape;549;g2797960957b_0_0"/>
          <p:cNvSpPr txBox="1"/>
          <p:nvPr>
            <p:ph type="title"/>
          </p:nvPr>
        </p:nvSpPr>
        <p:spPr>
          <a:xfrm>
            <a:off x="456750" y="256425"/>
            <a:ext cx="8230500" cy="39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3100">
                <a:solidFill>
                  <a:schemeClr val="lt1"/>
                </a:solidFill>
                <a:latin typeface="Lato"/>
                <a:ea typeface="Lato"/>
                <a:cs typeface="Lato"/>
                <a:sym typeface="Lato"/>
              </a:rPr>
              <a:t>What do you think could happen to someone involved in money laundering, even if they didn't realise what was happening?</a:t>
            </a:r>
            <a:endParaRPr b="1" sz="3100">
              <a:solidFill>
                <a:schemeClr val="lt1"/>
              </a:solidFill>
              <a:latin typeface="Lato"/>
              <a:ea typeface="Lato"/>
              <a:cs typeface="Lato"/>
              <a:sym typeface="Lato"/>
            </a:endParaRPr>
          </a:p>
          <a:p>
            <a:pPr indent="0" lvl="0" marL="0" rtl="0" algn="l">
              <a:spcBef>
                <a:spcPts val="0"/>
              </a:spcBef>
              <a:spcAft>
                <a:spcPts val="0"/>
              </a:spcAft>
              <a:buNone/>
            </a:pPr>
            <a:r>
              <a:t/>
            </a:r>
            <a:endParaRPr sz="3100">
              <a:solidFill>
                <a:schemeClr val="lt1"/>
              </a:solidFill>
              <a:latin typeface="Lato"/>
              <a:ea typeface="Lato"/>
              <a:cs typeface="Lato"/>
              <a:sym typeface="Lato"/>
            </a:endParaRPr>
          </a:p>
          <a:p>
            <a:pPr indent="0" lvl="0" marL="0" rtl="0" algn="l">
              <a:spcBef>
                <a:spcPts val="0"/>
              </a:spcBef>
              <a:spcAft>
                <a:spcPts val="0"/>
              </a:spcAft>
              <a:buNone/>
            </a:pPr>
            <a:r>
              <a:rPr lang="en-GB" sz="3100">
                <a:solidFill>
                  <a:schemeClr val="lt1"/>
                </a:solidFill>
                <a:latin typeface="Lato"/>
                <a:ea typeface="Lato"/>
                <a:cs typeface="Lato"/>
                <a:sym typeface="Lato"/>
              </a:rPr>
              <a:t>Share your ideas with the person next to you, then we'll discuss together.</a:t>
            </a:r>
            <a:endParaRPr sz="3100">
              <a:solidFill>
                <a:schemeClr val="lt1"/>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g3f37db9cc9c_0_0"/>
          <p:cNvSpPr/>
          <p:nvPr/>
        </p:nvSpPr>
        <p:spPr>
          <a:xfrm>
            <a:off x="1004050" y="1308562"/>
            <a:ext cx="2898300" cy="3936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accent1"/>
              </a:solidFill>
              <a:latin typeface="Lato"/>
              <a:ea typeface="Lato"/>
              <a:cs typeface="Lato"/>
              <a:sym typeface="Lato"/>
            </a:endParaRPr>
          </a:p>
          <a:p>
            <a:pPr indent="0" lvl="0" marL="0" rtl="0" algn="ctr">
              <a:spcBef>
                <a:spcPts val="0"/>
              </a:spcBef>
              <a:spcAft>
                <a:spcPts val="0"/>
              </a:spcAft>
              <a:buNone/>
            </a:pPr>
            <a:r>
              <a:rPr b="1" lang="en-GB" sz="1800">
                <a:solidFill>
                  <a:schemeClr val="accent1"/>
                </a:solidFill>
                <a:latin typeface="Lato"/>
                <a:ea typeface="Lato"/>
                <a:cs typeface="Lato"/>
                <a:sym typeface="Lato"/>
              </a:rPr>
              <a:t>SOCIAL</a:t>
            </a:r>
            <a:endParaRPr b="1" sz="1800">
              <a:solidFill>
                <a:schemeClr val="accent1"/>
              </a:solidFill>
              <a:latin typeface="Lato"/>
              <a:ea typeface="Lato"/>
              <a:cs typeface="Lato"/>
              <a:sym typeface="Lato"/>
            </a:endParaRPr>
          </a:p>
          <a:p>
            <a:pPr indent="0" lvl="0" marL="0" rtl="0" algn="ctr">
              <a:spcBef>
                <a:spcPts val="0"/>
              </a:spcBef>
              <a:spcAft>
                <a:spcPts val="0"/>
              </a:spcAft>
              <a:buNone/>
            </a:pPr>
            <a:r>
              <a:t/>
            </a:r>
            <a:endParaRPr b="1" sz="1800">
              <a:solidFill>
                <a:schemeClr val="accent1"/>
              </a:solidFill>
              <a:latin typeface="Lato"/>
              <a:ea typeface="Lato"/>
              <a:cs typeface="Lato"/>
              <a:sym typeface="Lato"/>
            </a:endParaRPr>
          </a:p>
        </p:txBody>
      </p:sp>
      <p:sp>
        <p:nvSpPr>
          <p:cNvPr id="555" name="Google Shape;555;g3f37db9cc9c_0_0"/>
          <p:cNvSpPr/>
          <p:nvPr/>
        </p:nvSpPr>
        <p:spPr>
          <a:xfrm>
            <a:off x="1004050" y="3069539"/>
            <a:ext cx="2898300" cy="3936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accent1"/>
                </a:solidFill>
                <a:latin typeface="Lato"/>
                <a:ea typeface="Lato"/>
                <a:cs typeface="Lato"/>
                <a:sym typeface="Lato"/>
              </a:rPr>
              <a:t>PERSONAL</a:t>
            </a:r>
            <a:endParaRPr b="1" sz="1800">
              <a:solidFill>
                <a:schemeClr val="accent1"/>
              </a:solidFill>
              <a:latin typeface="Lato"/>
              <a:ea typeface="Lato"/>
              <a:cs typeface="Lato"/>
              <a:sym typeface="Lato"/>
            </a:endParaRPr>
          </a:p>
        </p:txBody>
      </p:sp>
      <p:sp>
        <p:nvSpPr>
          <p:cNvPr id="556" name="Google Shape;556;g3f37db9cc9c_0_0"/>
          <p:cNvSpPr/>
          <p:nvPr/>
        </p:nvSpPr>
        <p:spPr>
          <a:xfrm>
            <a:off x="4467075" y="1308562"/>
            <a:ext cx="2898300" cy="3936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accent1"/>
                </a:solidFill>
                <a:latin typeface="Lato"/>
                <a:ea typeface="Lato"/>
                <a:cs typeface="Lato"/>
                <a:sym typeface="Lato"/>
              </a:rPr>
              <a:t>FINANCIAL</a:t>
            </a:r>
            <a:endParaRPr b="1" sz="1800">
              <a:solidFill>
                <a:schemeClr val="accent1"/>
              </a:solidFill>
              <a:latin typeface="Lato"/>
              <a:ea typeface="Lato"/>
              <a:cs typeface="Lato"/>
              <a:sym typeface="Lato"/>
            </a:endParaRPr>
          </a:p>
        </p:txBody>
      </p:sp>
      <p:sp>
        <p:nvSpPr>
          <p:cNvPr id="557" name="Google Shape;557;g3f37db9cc9c_0_0"/>
          <p:cNvSpPr/>
          <p:nvPr/>
        </p:nvSpPr>
        <p:spPr>
          <a:xfrm>
            <a:off x="4467075" y="3062006"/>
            <a:ext cx="2898300" cy="3936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accent1"/>
                </a:solidFill>
                <a:latin typeface="Lato"/>
                <a:ea typeface="Lato"/>
                <a:cs typeface="Lato"/>
                <a:sym typeface="Lato"/>
              </a:rPr>
              <a:t>LEGAL</a:t>
            </a:r>
            <a:endParaRPr b="1" sz="1800">
              <a:solidFill>
                <a:schemeClr val="accent1"/>
              </a:solidFill>
              <a:latin typeface="Lato"/>
              <a:ea typeface="Lato"/>
              <a:cs typeface="Lato"/>
              <a:sym typeface="Lato"/>
            </a:endParaRPr>
          </a:p>
        </p:txBody>
      </p:sp>
      <p:sp>
        <p:nvSpPr>
          <p:cNvPr id="558" name="Google Shape;558;g3f37db9cc9c_0_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What is the impact of financial crime/money laundering?</a:t>
            </a:r>
            <a:endParaRPr/>
          </a:p>
        </p:txBody>
      </p:sp>
      <p:grpSp>
        <p:nvGrpSpPr>
          <p:cNvPr id="559" name="Google Shape;559;g3f37db9cc9c_0_0"/>
          <p:cNvGrpSpPr/>
          <p:nvPr/>
        </p:nvGrpSpPr>
        <p:grpSpPr>
          <a:xfrm>
            <a:off x="1004045" y="1782137"/>
            <a:ext cx="2967997" cy="1072200"/>
            <a:chOff x="1004045" y="1782137"/>
            <a:chExt cx="2967997" cy="1072200"/>
          </a:xfrm>
        </p:grpSpPr>
        <p:sp>
          <p:nvSpPr>
            <p:cNvPr id="560" name="Google Shape;560;g3f37db9cc9c_0_0"/>
            <p:cNvSpPr txBox="1"/>
            <p:nvPr/>
          </p:nvSpPr>
          <p:spPr>
            <a:xfrm>
              <a:off x="1085142" y="1782137"/>
              <a:ext cx="2886900" cy="893400"/>
            </a:xfrm>
            <a:prstGeom prst="rect">
              <a:avLst/>
            </a:prstGeom>
            <a:noFill/>
            <a:ln>
              <a:noFill/>
            </a:ln>
          </p:spPr>
          <p:txBody>
            <a:bodyPr anchorCtr="0" anchor="t" bIns="91425" lIns="91425" spcFirstLastPara="1" rIns="91425" wrap="square" tIns="91425">
              <a:noAutofit/>
            </a:bodyPr>
            <a:lstStyle/>
            <a:p>
              <a:pPr indent="-317500" lvl="0" marL="269999" rtl="0" algn="l">
                <a:spcBef>
                  <a:spcPts val="0"/>
                </a:spcBef>
                <a:spcAft>
                  <a:spcPts val="0"/>
                </a:spcAft>
                <a:buSzPts val="1400"/>
                <a:buFont typeface="Lato"/>
                <a:buChar char="●"/>
              </a:pPr>
              <a:r>
                <a:rPr lang="en-GB">
                  <a:latin typeface="Lato"/>
                  <a:ea typeface="Lato"/>
                  <a:cs typeface="Lato"/>
                  <a:sym typeface="Lato"/>
                </a:rPr>
                <a:t>Feel isolated or disconnected from friends</a:t>
              </a:r>
              <a:endParaRPr>
                <a:latin typeface="Lato"/>
                <a:ea typeface="Lato"/>
                <a:cs typeface="Lato"/>
                <a:sym typeface="Lato"/>
              </a:endParaRPr>
            </a:p>
            <a:p>
              <a:pPr indent="-317500" lvl="0" marL="269999" rtl="0" algn="l">
                <a:spcBef>
                  <a:spcPts val="0"/>
                </a:spcBef>
                <a:spcAft>
                  <a:spcPts val="0"/>
                </a:spcAft>
                <a:buSzPts val="1400"/>
                <a:buFont typeface="Lato"/>
                <a:buChar char="●"/>
              </a:pPr>
              <a:r>
                <a:rPr lang="en-GB">
                  <a:latin typeface="Lato"/>
                  <a:ea typeface="Lato"/>
                  <a:cs typeface="Lato"/>
                  <a:sym typeface="Lato"/>
                </a:rPr>
                <a:t>Struggle to access banking or transfer money</a:t>
              </a:r>
              <a:endParaRPr>
                <a:latin typeface="Lato"/>
                <a:ea typeface="Lato"/>
                <a:cs typeface="Lato"/>
                <a:sym typeface="Lato"/>
              </a:endParaRPr>
            </a:p>
          </p:txBody>
        </p:sp>
        <p:sp>
          <p:nvSpPr>
            <p:cNvPr id="561" name="Google Shape;561;g3f37db9cc9c_0_0"/>
            <p:cNvSpPr/>
            <p:nvPr/>
          </p:nvSpPr>
          <p:spPr>
            <a:xfrm>
              <a:off x="1004045" y="1782137"/>
              <a:ext cx="2898300" cy="1072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grpSp>
      <p:grpSp>
        <p:nvGrpSpPr>
          <p:cNvPr id="562" name="Google Shape;562;g3f37db9cc9c_0_0"/>
          <p:cNvGrpSpPr/>
          <p:nvPr/>
        </p:nvGrpSpPr>
        <p:grpSpPr>
          <a:xfrm>
            <a:off x="4461370" y="1782137"/>
            <a:ext cx="2898305" cy="1072200"/>
            <a:chOff x="4461370" y="1782137"/>
            <a:chExt cx="2898305" cy="1072200"/>
          </a:xfrm>
        </p:grpSpPr>
        <p:sp>
          <p:nvSpPr>
            <p:cNvPr id="563" name="Google Shape;563;g3f37db9cc9c_0_0"/>
            <p:cNvSpPr txBox="1"/>
            <p:nvPr/>
          </p:nvSpPr>
          <p:spPr>
            <a:xfrm>
              <a:off x="4461375" y="1787362"/>
              <a:ext cx="2898300" cy="893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Lato"/>
                <a:buChar char="●"/>
              </a:pPr>
              <a:r>
                <a:rPr lang="en-GB">
                  <a:latin typeface="Lato"/>
                  <a:ea typeface="Lato"/>
                  <a:cs typeface="Lato"/>
                  <a:sym typeface="Lato"/>
                </a:rPr>
                <a:t>Risk future credit issues (e.g., bank accounts, phone contracts, credit cards)</a:t>
              </a:r>
              <a:endParaRPr>
                <a:latin typeface="Lato"/>
                <a:ea typeface="Lato"/>
                <a:cs typeface="Lato"/>
                <a:sym typeface="Lato"/>
              </a:endParaRPr>
            </a:p>
            <a:p>
              <a:pPr indent="0" lvl="0" marL="457200" rtl="0" algn="l">
                <a:spcBef>
                  <a:spcPts val="0"/>
                </a:spcBef>
                <a:spcAft>
                  <a:spcPts val="0"/>
                </a:spcAft>
                <a:buNone/>
              </a:pPr>
              <a:r>
                <a:t/>
              </a:r>
              <a:endParaRPr>
                <a:latin typeface="Lato"/>
                <a:ea typeface="Lato"/>
                <a:cs typeface="Lato"/>
                <a:sym typeface="Lato"/>
              </a:endParaRPr>
            </a:p>
          </p:txBody>
        </p:sp>
        <p:sp>
          <p:nvSpPr>
            <p:cNvPr id="564" name="Google Shape;564;g3f37db9cc9c_0_0"/>
            <p:cNvSpPr/>
            <p:nvPr/>
          </p:nvSpPr>
          <p:spPr>
            <a:xfrm>
              <a:off x="4461370" y="1782137"/>
              <a:ext cx="2898300" cy="1072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grpSp>
      <p:grpSp>
        <p:nvGrpSpPr>
          <p:cNvPr id="565" name="Google Shape;565;g3f37db9cc9c_0_0"/>
          <p:cNvGrpSpPr/>
          <p:nvPr/>
        </p:nvGrpSpPr>
        <p:grpSpPr>
          <a:xfrm>
            <a:off x="1004045" y="3552539"/>
            <a:ext cx="2898300" cy="1072211"/>
            <a:chOff x="1004045" y="3552539"/>
            <a:chExt cx="2898300" cy="1072211"/>
          </a:xfrm>
        </p:grpSpPr>
        <p:sp>
          <p:nvSpPr>
            <p:cNvPr id="566" name="Google Shape;566;g3f37db9cc9c_0_0"/>
            <p:cNvSpPr txBox="1"/>
            <p:nvPr/>
          </p:nvSpPr>
          <p:spPr>
            <a:xfrm>
              <a:off x="1009750" y="3552539"/>
              <a:ext cx="2886900" cy="893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Lato"/>
                <a:buChar char="●"/>
              </a:pPr>
              <a:r>
                <a:rPr lang="en-GB">
                  <a:latin typeface="Lato"/>
                  <a:ea typeface="Lato"/>
                  <a:cs typeface="Lato"/>
                  <a:sym typeface="Lato"/>
                </a:rPr>
                <a:t>Experience stress, anxiety, or strained relationships</a:t>
              </a:r>
              <a:endParaRPr>
                <a:latin typeface="Lato"/>
                <a:ea typeface="Lato"/>
                <a:cs typeface="Lato"/>
                <a:sym typeface="Lato"/>
              </a:endParaRPr>
            </a:p>
          </p:txBody>
        </p:sp>
        <p:sp>
          <p:nvSpPr>
            <p:cNvPr id="567" name="Google Shape;567;g3f37db9cc9c_0_0"/>
            <p:cNvSpPr/>
            <p:nvPr/>
          </p:nvSpPr>
          <p:spPr>
            <a:xfrm>
              <a:off x="1004045" y="3552550"/>
              <a:ext cx="2898300" cy="1072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grpSp>
      <p:grpSp>
        <p:nvGrpSpPr>
          <p:cNvPr id="568" name="Google Shape;568;g3f37db9cc9c_0_0"/>
          <p:cNvGrpSpPr/>
          <p:nvPr/>
        </p:nvGrpSpPr>
        <p:grpSpPr>
          <a:xfrm>
            <a:off x="4461370" y="3552539"/>
            <a:ext cx="2898305" cy="1072211"/>
            <a:chOff x="4461370" y="3552539"/>
            <a:chExt cx="2898305" cy="1072211"/>
          </a:xfrm>
        </p:grpSpPr>
        <p:sp>
          <p:nvSpPr>
            <p:cNvPr id="569" name="Google Shape;569;g3f37db9cc9c_0_0"/>
            <p:cNvSpPr txBox="1"/>
            <p:nvPr/>
          </p:nvSpPr>
          <p:spPr>
            <a:xfrm>
              <a:off x="4472775" y="3552539"/>
              <a:ext cx="2886900" cy="8934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Font typeface="Lato"/>
                <a:buChar char="●"/>
              </a:pPr>
              <a:r>
                <a:rPr lang="en-GB">
                  <a:latin typeface="Lato"/>
                  <a:ea typeface="Lato"/>
                  <a:cs typeface="Lato"/>
                  <a:sym typeface="Lato"/>
                </a:rPr>
                <a:t>Face legal consequences, including jail time</a:t>
              </a:r>
              <a:endParaRPr>
                <a:latin typeface="Lato"/>
                <a:ea typeface="Lato"/>
                <a:cs typeface="Lato"/>
                <a:sym typeface="Lato"/>
              </a:endParaRPr>
            </a:p>
            <a:p>
              <a:pPr indent="-317500" lvl="0" marL="457200" rtl="0" algn="l">
                <a:spcBef>
                  <a:spcPts val="0"/>
                </a:spcBef>
                <a:spcAft>
                  <a:spcPts val="0"/>
                </a:spcAft>
                <a:buSzPts val="1400"/>
                <a:buFont typeface="Lato"/>
                <a:buChar char="●"/>
              </a:pPr>
              <a:r>
                <a:rPr lang="en-GB">
                  <a:latin typeface="Lato"/>
                  <a:ea typeface="Lato"/>
                  <a:cs typeface="Lato"/>
                  <a:sym typeface="Lato"/>
                </a:rPr>
                <a:t>May unknowingly fund criminal activities</a:t>
              </a:r>
              <a:endParaRPr>
                <a:latin typeface="Lato"/>
                <a:ea typeface="Lato"/>
                <a:cs typeface="Lato"/>
                <a:sym typeface="Lato"/>
              </a:endParaRPr>
            </a:p>
          </p:txBody>
        </p:sp>
        <p:sp>
          <p:nvSpPr>
            <p:cNvPr id="570" name="Google Shape;570;g3f37db9cc9c_0_0"/>
            <p:cNvSpPr/>
            <p:nvPr/>
          </p:nvSpPr>
          <p:spPr>
            <a:xfrm>
              <a:off x="4461370" y="3552550"/>
              <a:ext cx="2898300" cy="10722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74" name="Shape 574"/>
        <p:cNvGrpSpPr/>
        <p:nvPr/>
      </p:nvGrpSpPr>
      <p:grpSpPr>
        <a:xfrm>
          <a:off x="0" y="0"/>
          <a:ext cx="0" cy="0"/>
          <a:chOff x="0" y="0"/>
          <a:chExt cx="0" cy="0"/>
        </a:xfrm>
      </p:grpSpPr>
      <p:sp>
        <p:nvSpPr>
          <p:cNvPr id="575" name="Google Shape;575;g309d99e6819_0_0"/>
          <p:cNvSpPr txBox="1"/>
          <p:nvPr/>
        </p:nvSpPr>
        <p:spPr>
          <a:xfrm>
            <a:off x="1332025" y="1339800"/>
            <a:ext cx="6522000" cy="2182200"/>
          </a:xfrm>
          <a:prstGeom prst="rect">
            <a:avLst/>
          </a:pr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108000" marR="108000" rtl="0" algn="l">
              <a:spcBef>
                <a:spcPts val="0"/>
              </a:spcBef>
              <a:spcAft>
                <a:spcPts val="0"/>
              </a:spcAft>
              <a:buNone/>
            </a:pPr>
            <a:r>
              <a:rPr lang="en-GB" sz="2300">
                <a:solidFill>
                  <a:schemeClr val="lt1"/>
                </a:solidFill>
                <a:latin typeface="Lato"/>
                <a:ea typeface="Lato"/>
                <a:cs typeface="Lato"/>
                <a:sym typeface="Lato"/>
              </a:rPr>
              <a:t>Unfortunately, even though they have been targeted by a criminal, the person who moved the money can also be convicted of a crime.</a:t>
            </a:r>
            <a:endParaRPr sz="2300">
              <a:solidFill>
                <a:schemeClr val="lt1"/>
              </a:solidFill>
              <a:latin typeface="Lato"/>
              <a:ea typeface="Lato"/>
              <a:cs typeface="Lato"/>
              <a:sym typeface="Lato"/>
            </a:endParaRPr>
          </a:p>
          <a:p>
            <a:pPr indent="0" lvl="0" marL="108000" marR="108000" rtl="0" algn="ctr">
              <a:spcBef>
                <a:spcPts val="0"/>
              </a:spcBef>
              <a:spcAft>
                <a:spcPts val="0"/>
              </a:spcAft>
              <a:buNone/>
            </a:pPr>
            <a:r>
              <a:t/>
            </a:r>
            <a:endParaRPr sz="2300">
              <a:solidFill>
                <a:schemeClr val="lt1"/>
              </a:solidFill>
              <a:latin typeface="Lato Black"/>
              <a:ea typeface="Lato Black"/>
              <a:cs typeface="Lato Black"/>
              <a:sym typeface="Lato Black"/>
            </a:endParaRPr>
          </a:p>
          <a:p>
            <a:pPr indent="0" lvl="0" marL="108000" marR="108000" rtl="0" algn="l">
              <a:spcBef>
                <a:spcPts val="0"/>
              </a:spcBef>
              <a:spcAft>
                <a:spcPts val="0"/>
              </a:spcAft>
              <a:buNone/>
            </a:pPr>
            <a:r>
              <a:rPr lang="en-GB" sz="2300">
                <a:solidFill>
                  <a:schemeClr val="lt1"/>
                </a:solidFill>
                <a:latin typeface="Lato Black"/>
                <a:ea typeface="Lato Black"/>
                <a:cs typeface="Lato Black"/>
                <a:sym typeface="Lato Black"/>
              </a:rPr>
              <a:t>It is a crime to transfer criminal money.</a:t>
            </a:r>
            <a:endParaRPr sz="2300">
              <a:solidFill>
                <a:schemeClr val="lt1"/>
              </a:solidFill>
              <a:latin typeface="Lato Black"/>
              <a:ea typeface="Lato Black"/>
              <a:cs typeface="Lato Black"/>
              <a:sym typeface="Lato Black"/>
            </a:endParaRPr>
          </a:p>
        </p:txBody>
      </p:sp>
      <p:pic>
        <p:nvPicPr>
          <p:cNvPr id="576" name="Google Shape;576;g309d99e6819_0_0"/>
          <p:cNvPicPr preferRelativeResize="0"/>
          <p:nvPr/>
        </p:nvPicPr>
        <p:blipFill rotWithShape="1">
          <a:blip r:embed="rId3">
            <a:alphaModFix/>
          </a:blip>
          <a:srcRect b="29954" l="1785" r="2236" t="22650"/>
          <a:stretch/>
        </p:blipFill>
        <p:spPr>
          <a:xfrm>
            <a:off x="3495888" y="4066976"/>
            <a:ext cx="1584550" cy="899424"/>
          </a:xfrm>
          <a:prstGeom prst="rect">
            <a:avLst/>
          </a:prstGeom>
          <a:noFill/>
          <a:ln>
            <a:noFill/>
          </a:ln>
        </p:spPr>
      </p:pic>
      <p:pic>
        <p:nvPicPr>
          <p:cNvPr id="577" name="Google Shape;577;g309d99e6819_0_0"/>
          <p:cNvPicPr preferRelativeResize="0"/>
          <p:nvPr/>
        </p:nvPicPr>
        <p:blipFill>
          <a:blip r:embed="rId4">
            <a:alphaModFix/>
          </a:blip>
          <a:stretch>
            <a:fillRect/>
          </a:stretch>
        </p:blipFill>
        <p:spPr>
          <a:xfrm>
            <a:off x="3776383" y="37025"/>
            <a:ext cx="1023573" cy="108938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g3f582f9d326_0_166"/>
          <p:cNvSpPr txBox="1"/>
          <p:nvPr/>
        </p:nvSpPr>
        <p:spPr>
          <a:xfrm>
            <a:off x="381000" y="685800"/>
            <a:ext cx="83820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 </a:t>
            </a:r>
            <a:r>
              <a:rPr b="1" lang="en-GB" sz="2000">
                <a:solidFill>
                  <a:srgbClr val="FFF2CC"/>
                </a:solidFill>
                <a:latin typeface="Lato"/>
                <a:ea typeface="Lato"/>
                <a:cs typeface="Lato"/>
                <a:sym typeface="Lato"/>
              </a:rPr>
              <a:t>To understand how financial exploitation happens, its consequences and how to respond safely. </a:t>
            </a:r>
            <a:endParaRPr b="1" sz="2000">
              <a:solidFill>
                <a:srgbClr val="FF8022"/>
              </a:solidFill>
              <a:latin typeface="Lato"/>
              <a:ea typeface="Lato"/>
              <a:cs typeface="Lato"/>
              <a:sym typeface="Lato"/>
            </a:endParaRPr>
          </a:p>
        </p:txBody>
      </p:sp>
      <p:sp>
        <p:nvSpPr>
          <p:cNvPr id="583" name="Google Shape;583;g3f582f9d326_0_166"/>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584" name="Google Shape;584;g3f582f9d326_0_166"/>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85" name="Google Shape;585;g3f582f9d326_0_166"/>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6" name="Google Shape;586;g3f582f9d326_0_166"/>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587" name="Google Shape;587;g3f582f9d326_0_166"/>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situations where young people are vulnerable to exploitation </a:t>
            </a:r>
            <a:endParaRPr sz="2000">
              <a:solidFill>
                <a:srgbClr val="0543B3"/>
              </a:solidFill>
              <a:latin typeface="Lato Black"/>
              <a:ea typeface="Lato Black"/>
              <a:cs typeface="Lato Black"/>
              <a:sym typeface="Lato Black"/>
            </a:endParaRPr>
          </a:p>
        </p:txBody>
      </p:sp>
      <p:sp>
        <p:nvSpPr>
          <p:cNvPr id="588" name="Google Shape;588;g3f582f9d326_0_166"/>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89" name="Google Shape;589;g3f582f9d326_0_166"/>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90" name="Google Shape;590;g3f582f9d326_0_166"/>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591" name="Google Shape;591;g3f582f9d326_0_166"/>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accent1"/>
                </a:solidFill>
                <a:latin typeface="Lato Black"/>
                <a:ea typeface="Lato Black"/>
                <a:cs typeface="Lato Black"/>
                <a:sym typeface="Lato Black"/>
              </a:rPr>
              <a:t> Explain the impact of financial exploitation</a:t>
            </a:r>
            <a:endParaRPr sz="2000">
              <a:solidFill>
                <a:schemeClr val="accent1"/>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592" name="Google Shape;592;g3f582f9d326_0_166"/>
          <p:cNvGrpSpPr/>
          <p:nvPr/>
        </p:nvGrpSpPr>
        <p:grpSpPr>
          <a:xfrm>
            <a:off x="6229350" y="1945105"/>
            <a:ext cx="2533800" cy="3048000"/>
            <a:chOff x="6229350" y="2095500"/>
            <a:chExt cx="2533800" cy="3048000"/>
          </a:xfrm>
        </p:grpSpPr>
        <p:sp>
          <p:nvSpPr>
            <p:cNvPr id="593" name="Google Shape;593;g3f582f9d326_0_166"/>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94" name="Google Shape;594;g3f582f9d326_0_166"/>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95" name="Google Shape;595;g3f582f9d326_0_166"/>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596" name="Google Shape;596;g3f582f9d326_0_166"/>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Rehearse strategies to respond to unwanted pressures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597" name="Google Shape;597;g3f582f9d326_0_166"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598" name="Google Shape;598;g3f582f9d326_0_166"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599" name="Google Shape;599;g3f582f9d326_0_166"/>
          <p:cNvGrpSpPr/>
          <p:nvPr/>
        </p:nvGrpSpPr>
        <p:grpSpPr>
          <a:xfrm>
            <a:off x="381000" y="1472693"/>
            <a:ext cx="8382000" cy="381000"/>
            <a:chOff x="381000" y="1524000"/>
            <a:chExt cx="8382000" cy="381000"/>
          </a:xfrm>
        </p:grpSpPr>
        <p:sp>
          <p:nvSpPr>
            <p:cNvPr id="600" name="Google Shape;600;g3f582f9d326_0_166"/>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601" name="Google Shape;601;g3f582f9d326_0_166"/>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pic>
        <p:nvPicPr>
          <p:cNvPr id="602" name="Google Shape;602;g3f582f9d326_0_166" title="noun-tick-8049269.png"/>
          <p:cNvPicPr preferRelativeResize="0"/>
          <p:nvPr/>
        </p:nvPicPr>
        <p:blipFill rotWithShape="1">
          <a:blip r:embed="rId3">
            <a:alphaModFix/>
          </a:blip>
          <a:srcRect b="14632" l="0" r="0" t="0"/>
          <a:stretch/>
        </p:blipFill>
        <p:spPr>
          <a:xfrm>
            <a:off x="8187725" y="2173622"/>
            <a:ext cx="468801" cy="4002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g204c165f9b2_0_13"/>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Keeping safe</a:t>
            </a:r>
            <a:endParaRPr/>
          </a:p>
        </p:txBody>
      </p:sp>
      <p:sp>
        <p:nvSpPr>
          <p:cNvPr id="608" name="Google Shape;608;g204c165f9b2_0_13"/>
          <p:cNvSpPr txBox="1"/>
          <p:nvPr>
            <p:ph idx="1" type="body"/>
          </p:nvPr>
        </p:nvSpPr>
        <p:spPr>
          <a:xfrm>
            <a:off x="303925" y="1933900"/>
            <a:ext cx="2521500" cy="2690700"/>
          </a:xfrm>
          <a:prstGeom prst="rect">
            <a:avLst/>
          </a:prstGeom>
          <a:no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200"/>
              <a:buNone/>
            </a:pPr>
            <a:r>
              <a:rPr lang="en-GB">
                <a:latin typeface="Lato"/>
                <a:ea typeface="Lato"/>
                <a:cs typeface="Lato"/>
                <a:sym typeface="Lato"/>
              </a:rPr>
              <a:t>On Thursday, Mike offers Yaz and Adnam a lift home in his brother’s car. </a:t>
            </a:r>
            <a:endParaRPr>
              <a:latin typeface="Lato"/>
              <a:ea typeface="Lato"/>
              <a:cs typeface="Lato"/>
              <a:sym typeface="Lato"/>
            </a:endParaRPr>
          </a:p>
          <a:p>
            <a:pPr indent="0" lvl="0" marL="0" rtl="0" algn="l">
              <a:spcBef>
                <a:spcPts val="0"/>
              </a:spcBef>
              <a:spcAft>
                <a:spcPts val="0"/>
              </a:spcAft>
              <a:buClr>
                <a:schemeClr val="dk1"/>
              </a:buClr>
              <a:buSzPts val="3200"/>
              <a:buNone/>
            </a:pPr>
            <a:r>
              <a:rPr lang="en-GB">
                <a:latin typeface="Lato"/>
                <a:ea typeface="Lato"/>
                <a:cs typeface="Lato"/>
                <a:sym typeface="Lato"/>
              </a:rPr>
              <a:t>On the way home, Mike’s brother </a:t>
            </a:r>
            <a:r>
              <a:rPr b="1" lang="en-GB">
                <a:solidFill>
                  <a:schemeClr val="accent2"/>
                </a:solidFill>
                <a:latin typeface="Lato"/>
                <a:ea typeface="Lato"/>
                <a:cs typeface="Lato"/>
                <a:sym typeface="Lato"/>
              </a:rPr>
              <a:t>asks Adnam if he can use his bank account to pay the money into </a:t>
            </a:r>
            <a:r>
              <a:rPr lang="en-GB">
                <a:latin typeface="Lato"/>
                <a:ea typeface="Lato"/>
                <a:cs typeface="Lato"/>
                <a:sym typeface="Lato"/>
              </a:rPr>
              <a:t>from some things that he is selling on eBay. </a:t>
            </a:r>
            <a:endParaRPr>
              <a:latin typeface="Lato"/>
              <a:ea typeface="Lato"/>
              <a:cs typeface="Lato"/>
              <a:sym typeface="Lato"/>
            </a:endParaRPr>
          </a:p>
          <a:p>
            <a:pPr indent="0" lvl="0" marL="0" rtl="0" algn="l">
              <a:spcBef>
                <a:spcPts val="0"/>
              </a:spcBef>
              <a:spcAft>
                <a:spcPts val="0"/>
              </a:spcAft>
              <a:buClr>
                <a:schemeClr val="dk1"/>
              </a:buClr>
              <a:buSzPts val="3200"/>
              <a:buNone/>
            </a:pPr>
            <a:r>
              <a:rPr b="1" lang="en-GB">
                <a:solidFill>
                  <a:schemeClr val="accent2"/>
                </a:solidFill>
                <a:latin typeface="Lato"/>
                <a:ea typeface="Lato"/>
                <a:cs typeface="Lato"/>
                <a:sym typeface="Lato"/>
              </a:rPr>
              <a:t>Adnam agrees and passes over his bank account details.</a:t>
            </a:r>
            <a:endParaRPr>
              <a:latin typeface="Lato"/>
              <a:ea typeface="Lato"/>
              <a:cs typeface="Lato"/>
              <a:sym typeface="Lato"/>
            </a:endParaRPr>
          </a:p>
        </p:txBody>
      </p:sp>
      <p:sp>
        <p:nvSpPr>
          <p:cNvPr id="609" name="Google Shape;609;g204c165f9b2_0_13"/>
          <p:cNvSpPr/>
          <p:nvPr/>
        </p:nvSpPr>
        <p:spPr>
          <a:xfrm>
            <a:off x="3259950" y="1983150"/>
            <a:ext cx="1468200" cy="719400"/>
          </a:xfrm>
          <a:prstGeom prst="wedgeRoundRectCallout">
            <a:avLst>
              <a:gd fmla="val -68119" name="adj1"/>
              <a:gd fmla="val 41771" name="adj2"/>
              <a:gd fmla="val 0" name="adj3"/>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chemeClr val="accent1"/>
                </a:solidFill>
                <a:latin typeface="Lato"/>
                <a:ea typeface="Lato"/>
                <a:cs typeface="Lato"/>
                <a:sym typeface="Lato"/>
              </a:rPr>
              <a:t>What if Adnam is quite shy?</a:t>
            </a:r>
            <a:endParaRPr>
              <a:solidFill>
                <a:schemeClr val="accent1"/>
              </a:solidFill>
              <a:latin typeface="Lato"/>
              <a:ea typeface="Lato"/>
              <a:cs typeface="Lato"/>
              <a:sym typeface="Lato"/>
            </a:endParaRPr>
          </a:p>
        </p:txBody>
      </p:sp>
      <p:sp>
        <p:nvSpPr>
          <p:cNvPr id="610" name="Google Shape;610;g204c165f9b2_0_13"/>
          <p:cNvSpPr/>
          <p:nvPr/>
        </p:nvSpPr>
        <p:spPr>
          <a:xfrm>
            <a:off x="3259950" y="2879475"/>
            <a:ext cx="1468200" cy="719400"/>
          </a:xfrm>
          <a:prstGeom prst="wedgeRoundRectCallout">
            <a:avLst>
              <a:gd fmla="val -66777" name="adj1"/>
              <a:gd fmla="val -3381" name="adj2"/>
              <a:gd fmla="val 0" name="adj3"/>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chemeClr val="accent1"/>
                </a:solidFill>
                <a:latin typeface="Lato"/>
                <a:ea typeface="Lato"/>
                <a:cs typeface="Lato"/>
                <a:sym typeface="Lato"/>
              </a:rPr>
              <a:t>What if Mike becomes threatening?</a:t>
            </a:r>
            <a:endParaRPr/>
          </a:p>
        </p:txBody>
      </p:sp>
      <p:sp>
        <p:nvSpPr>
          <p:cNvPr id="611" name="Google Shape;611;g204c165f9b2_0_13"/>
          <p:cNvSpPr/>
          <p:nvPr/>
        </p:nvSpPr>
        <p:spPr>
          <a:xfrm>
            <a:off x="3259950" y="3775825"/>
            <a:ext cx="1468200" cy="719400"/>
          </a:xfrm>
          <a:prstGeom prst="wedgeRoundRectCallout">
            <a:avLst>
              <a:gd fmla="val -71475" name="adj1"/>
              <a:gd fmla="val 42" name="adj2"/>
              <a:gd fmla="val 0" name="adj3"/>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chemeClr val="accent1"/>
                </a:solidFill>
                <a:latin typeface="Lato"/>
                <a:ea typeface="Lato"/>
                <a:cs typeface="Lato"/>
                <a:sym typeface="Lato"/>
              </a:rPr>
              <a:t>What if Mike is begging and pleading?</a:t>
            </a:r>
            <a:endParaRPr/>
          </a:p>
        </p:txBody>
      </p:sp>
      <p:sp>
        <p:nvSpPr>
          <p:cNvPr id="612" name="Google Shape;612;g204c165f9b2_0_13"/>
          <p:cNvSpPr txBox="1"/>
          <p:nvPr/>
        </p:nvSpPr>
        <p:spPr>
          <a:xfrm>
            <a:off x="152688" y="1158925"/>
            <a:ext cx="8838600" cy="431100"/>
          </a:xfrm>
          <a:prstGeom prst="rect">
            <a:avLst/>
          </a:prstGeom>
          <a:solidFill>
            <a:schemeClr val="accen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GB" sz="1600">
                <a:solidFill>
                  <a:schemeClr val="dk1"/>
                </a:solidFill>
                <a:latin typeface="Lato"/>
                <a:ea typeface="Lato"/>
                <a:cs typeface="Lato"/>
                <a:sym typeface="Lato"/>
              </a:rPr>
              <a:t>Write down a few sentences that a young person could use if faced with a </a:t>
            </a:r>
            <a:r>
              <a:rPr b="1" lang="en-GB" sz="1600">
                <a:solidFill>
                  <a:schemeClr val="dk1"/>
                </a:solidFill>
                <a:latin typeface="Lato"/>
                <a:ea typeface="Lato"/>
                <a:cs typeface="Lato"/>
                <a:sym typeface="Lato"/>
              </a:rPr>
              <a:t>situation</a:t>
            </a:r>
            <a:r>
              <a:rPr b="1" lang="en-GB" sz="1600">
                <a:solidFill>
                  <a:schemeClr val="dk1"/>
                </a:solidFill>
                <a:latin typeface="Lato"/>
                <a:ea typeface="Lato"/>
                <a:cs typeface="Lato"/>
                <a:sym typeface="Lato"/>
              </a:rPr>
              <a:t> like Adnam.</a:t>
            </a:r>
            <a:endParaRPr b="1" sz="1600">
              <a:solidFill>
                <a:schemeClr val="dk1"/>
              </a:solidFill>
              <a:latin typeface="Lato"/>
              <a:ea typeface="Lato"/>
              <a:cs typeface="Lato"/>
              <a:sym typeface="Lato"/>
            </a:endParaRPr>
          </a:p>
        </p:txBody>
      </p:sp>
      <p:sp>
        <p:nvSpPr>
          <p:cNvPr id="613" name="Google Shape;613;g204c165f9b2_0_13"/>
          <p:cNvSpPr txBox="1"/>
          <p:nvPr/>
        </p:nvSpPr>
        <p:spPr>
          <a:xfrm>
            <a:off x="5116100" y="1955500"/>
            <a:ext cx="3570900" cy="2154900"/>
          </a:xfrm>
          <a:prstGeom prst="rect">
            <a:avLst/>
          </a:prstGeom>
          <a:solidFill>
            <a:schemeClr val="accent1"/>
          </a:solid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sz="1600">
                <a:solidFill>
                  <a:schemeClr val="lt1"/>
                </a:solidFill>
                <a:latin typeface="Lato"/>
                <a:ea typeface="Lato"/>
                <a:cs typeface="Lato"/>
                <a:sym typeface="Lato"/>
              </a:rPr>
              <a:t>Rate your partner’s answer. </a:t>
            </a:r>
            <a:endParaRPr sz="1600">
              <a:solidFill>
                <a:schemeClr val="lt1"/>
              </a:solidFill>
              <a:latin typeface="Lato"/>
              <a:ea typeface="Lato"/>
              <a:cs typeface="Lato"/>
              <a:sym typeface="Lato"/>
            </a:endParaRPr>
          </a:p>
          <a:p>
            <a:pPr indent="0" lvl="0" marL="0" rtl="0" algn="l">
              <a:spcBef>
                <a:spcPts val="0"/>
              </a:spcBef>
              <a:spcAft>
                <a:spcPts val="0"/>
              </a:spcAft>
              <a:buNone/>
            </a:pPr>
            <a:r>
              <a:t/>
            </a:r>
            <a:endParaRPr sz="1600">
              <a:solidFill>
                <a:schemeClr val="lt1"/>
              </a:solidFill>
              <a:latin typeface="Lato"/>
              <a:ea typeface="Lato"/>
              <a:cs typeface="Lato"/>
              <a:sym typeface="Lato"/>
            </a:endParaRPr>
          </a:p>
          <a:p>
            <a:pPr indent="0" lvl="0" marL="0" rtl="0" algn="l">
              <a:spcBef>
                <a:spcPts val="0"/>
              </a:spcBef>
              <a:spcAft>
                <a:spcPts val="0"/>
              </a:spcAft>
              <a:buNone/>
            </a:pPr>
            <a:r>
              <a:rPr b="1" lang="en-GB" sz="1600">
                <a:solidFill>
                  <a:schemeClr val="lt1"/>
                </a:solidFill>
                <a:latin typeface="Lato"/>
                <a:ea typeface="Lato"/>
                <a:cs typeface="Lato"/>
                <a:sym typeface="Lato"/>
              </a:rPr>
              <a:t>Ask these when assessing:</a:t>
            </a:r>
            <a:endParaRPr b="1" sz="1600">
              <a:solidFill>
                <a:schemeClr val="lt1"/>
              </a:solidFill>
              <a:latin typeface="Lato"/>
              <a:ea typeface="Lato"/>
              <a:cs typeface="Lato"/>
              <a:sym typeface="Lato"/>
            </a:endParaRPr>
          </a:p>
          <a:p>
            <a:pPr indent="-330200" lvl="0" marL="457200" rtl="0" algn="l">
              <a:spcBef>
                <a:spcPts val="0"/>
              </a:spcBef>
              <a:spcAft>
                <a:spcPts val="0"/>
              </a:spcAft>
              <a:buClr>
                <a:schemeClr val="lt1"/>
              </a:buClr>
              <a:buSzPts val="1600"/>
              <a:buFont typeface="Lato"/>
              <a:buChar char="●"/>
            </a:pPr>
            <a:r>
              <a:rPr lang="en-GB" sz="1600">
                <a:solidFill>
                  <a:schemeClr val="lt1"/>
                </a:solidFill>
                <a:latin typeface="Lato"/>
                <a:ea typeface="Lato"/>
                <a:cs typeface="Lato"/>
                <a:sym typeface="Lato"/>
              </a:rPr>
              <a:t>Ke</a:t>
            </a:r>
            <a:r>
              <a:rPr lang="en-GB" sz="1600">
                <a:solidFill>
                  <a:schemeClr val="lt1"/>
                </a:solidFill>
                <a:latin typeface="Lato"/>
                <a:ea typeface="Lato"/>
                <a:cs typeface="Lato"/>
                <a:sym typeface="Lato"/>
              </a:rPr>
              <a:t>eps a young person safe?</a:t>
            </a:r>
            <a:endParaRPr sz="1600">
              <a:solidFill>
                <a:schemeClr val="lt1"/>
              </a:solidFill>
              <a:latin typeface="Lato"/>
              <a:ea typeface="Lato"/>
              <a:cs typeface="Lato"/>
              <a:sym typeface="Lato"/>
            </a:endParaRPr>
          </a:p>
          <a:p>
            <a:pPr indent="-330200" lvl="0" marL="457200" rtl="0" algn="l">
              <a:spcBef>
                <a:spcPts val="0"/>
              </a:spcBef>
              <a:spcAft>
                <a:spcPts val="0"/>
              </a:spcAft>
              <a:buClr>
                <a:schemeClr val="lt1"/>
              </a:buClr>
              <a:buSzPts val="1600"/>
              <a:buFont typeface="Lato"/>
              <a:buChar char="●"/>
            </a:pPr>
            <a:r>
              <a:rPr lang="en-GB" sz="1600">
                <a:solidFill>
                  <a:schemeClr val="lt1"/>
                </a:solidFill>
                <a:latin typeface="Lato"/>
                <a:ea typeface="Lato"/>
                <a:cs typeface="Lato"/>
                <a:sym typeface="Lato"/>
              </a:rPr>
              <a:t>Realistic response in this situation?</a:t>
            </a:r>
            <a:endParaRPr sz="1600">
              <a:solidFill>
                <a:schemeClr val="lt1"/>
              </a:solidFill>
              <a:latin typeface="Lato"/>
              <a:ea typeface="Lato"/>
              <a:cs typeface="Lato"/>
              <a:sym typeface="Lato"/>
            </a:endParaRPr>
          </a:p>
          <a:p>
            <a:pPr indent="-330200" lvl="0" marL="457200" rtl="0" algn="l">
              <a:spcBef>
                <a:spcPts val="0"/>
              </a:spcBef>
              <a:spcAft>
                <a:spcPts val="0"/>
              </a:spcAft>
              <a:buClr>
                <a:schemeClr val="lt1"/>
              </a:buClr>
              <a:buSzPts val="1600"/>
              <a:buFont typeface="Lato"/>
              <a:buChar char="●"/>
            </a:pPr>
            <a:r>
              <a:rPr lang="en-GB" sz="1600">
                <a:solidFill>
                  <a:schemeClr val="lt1"/>
                </a:solidFill>
                <a:latin typeface="Lato"/>
                <a:ea typeface="Lato"/>
                <a:cs typeface="Lato"/>
                <a:sym typeface="Lato"/>
              </a:rPr>
              <a:t>Highlights consequences?</a:t>
            </a:r>
            <a:endParaRPr sz="1600">
              <a:solidFill>
                <a:schemeClr val="lt1"/>
              </a:solidFill>
              <a:latin typeface="Lato"/>
              <a:ea typeface="Lato"/>
              <a:cs typeface="Lato"/>
              <a:sym typeface="Lato"/>
            </a:endParaRPr>
          </a:p>
          <a:p>
            <a:pPr indent="0" lvl="0" marL="457200" rtl="0" algn="l">
              <a:spcBef>
                <a:spcPts val="0"/>
              </a:spcBef>
              <a:spcAft>
                <a:spcPts val="0"/>
              </a:spcAft>
              <a:buNone/>
            </a:pPr>
            <a:r>
              <a:t/>
            </a:r>
            <a:endParaRPr sz="1600">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g27b47ed74fa_0_8"/>
          <p:cNvSpPr txBox="1"/>
          <p:nvPr>
            <p:ph idx="1" type="body"/>
          </p:nvPr>
        </p:nvSpPr>
        <p:spPr>
          <a:xfrm>
            <a:off x="1175800" y="1670425"/>
            <a:ext cx="2521500" cy="2573700"/>
          </a:xfrm>
          <a:prstGeom prst="rect">
            <a:avLst/>
          </a:prstGeom>
          <a:noFill/>
          <a:ln cap="flat"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200"/>
              <a:buNone/>
            </a:pPr>
            <a:r>
              <a:rPr lang="en-GB">
                <a:latin typeface="Lato"/>
                <a:ea typeface="Lato"/>
                <a:cs typeface="Lato"/>
                <a:sym typeface="Lato"/>
              </a:rPr>
              <a:t>On Thursday, Mike offers Yaz and Adnam a lift home in his brother’s car. </a:t>
            </a:r>
            <a:endParaRPr>
              <a:latin typeface="Lato"/>
              <a:ea typeface="Lato"/>
              <a:cs typeface="Lato"/>
              <a:sym typeface="Lato"/>
            </a:endParaRPr>
          </a:p>
          <a:p>
            <a:pPr indent="0" lvl="0" marL="0" rtl="0" algn="l">
              <a:spcBef>
                <a:spcPts val="0"/>
              </a:spcBef>
              <a:spcAft>
                <a:spcPts val="0"/>
              </a:spcAft>
              <a:buClr>
                <a:schemeClr val="dk1"/>
              </a:buClr>
              <a:buSzPts val="3200"/>
              <a:buNone/>
            </a:pPr>
            <a:r>
              <a:rPr lang="en-GB">
                <a:latin typeface="Lato"/>
                <a:ea typeface="Lato"/>
                <a:cs typeface="Lato"/>
                <a:sym typeface="Lato"/>
              </a:rPr>
              <a:t>On the way home, Mike’s brother </a:t>
            </a:r>
            <a:r>
              <a:rPr b="1" lang="en-GB">
                <a:solidFill>
                  <a:schemeClr val="accent1"/>
                </a:solidFill>
                <a:latin typeface="Lato"/>
                <a:ea typeface="Lato"/>
                <a:cs typeface="Lato"/>
                <a:sym typeface="Lato"/>
              </a:rPr>
              <a:t>asks Adnam if he can use his bank account to pay the money into</a:t>
            </a:r>
            <a:r>
              <a:rPr b="1" lang="en-GB">
                <a:solidFill>
                  <a:schemeClr val="accent2"/>
                </a:solidFill>
                <a:latin typeface="Lato"/>
                <a:ea typeface="Lato"/>
                <a:cs typeface="Lato"/>
                <a:sym typeface="Lato"/>
              </a:rPr>
              <a:t> </a:t>
            </a:r>
            <a:r>
              <a:rPr lang="en-GB">
                <a:latin typeface="Lato"/>
                <a:ea typeface="Lato"/>
                <a:cs typeface="Lato"/>
                <a:sym typeface="Lato"/>
              </a:rPr>
              <a:t>from some things that he is selling on eBay. </a:t>
            </a:r>
            <a:endParaRPr>
              <a:latin typeface="Lato"/>
              <a:ea typeface="Lato"/>
              <a:cs typeface="Lato"/>
              <a:sym typeface="Lato"/>
            </a:endParaRPr>
          </a:p>
          <a:p>
            <a:pPr indent="0" lvl="0" marL="0" rtl="0" algn="l">
              <a:spcBef>
                <a:spcPts val="0"/>
              </a:spcBef>
              <a:spcAft>
                <a:spcPts val="0"/>
              </a:spcAft>
              <a:buClr>
                <a:schemeClr val="dk1"/>
              </a:buClr>
              <a:buSzPts val="3200"/>
              <a:buNone/>
            </a:pPr>
            <a:r>
              <a:rPr b="1" lang="en-GB">
                <a:solidFill>
                  <a:schemeClr val="accent1"/>
                </a:solidFill>
                <a:latin typeface="Lato"/>
                <a:ea typeface="Lato"/>
                <a:cs typeface="Lato"/>
                <a:sym typeface="Lato"/>
              </a:rPr>
              <a:t>Adnam agrees and passes over his bank account details.</a:t>
            </a:r>
            <a:endParaRPr>
              <a:solidFill>
                <a:schemeClr val="accent1"/>
              </a:solidFill>
              <a:latin typeface="Lato"/>
              <a:ea typeface="Lato"/>
              <a:cs typeface="Lato"/>
              <a:sym typeface="Lato"/>
            </a:endParaRPr>
          </a:p>
        </p:txBody>
      </p:sp>
      <p:sp>
        <p:nvSpPr>
          <p:cNvPr id="619" name="Google Shape;619;g27b47ed74fa_0_8"/>
          <p:cNvSpPr txBox="1"/>
          <p:nvPr/>
        </p:nvSpPr>
        <p:spPr>
          <a:xfrm>
            <a:off x="152688" y="1158925"/>
            <a:ext cx="8838600" cy="431100"/>
          </a:xfrm>
          <a:prstGeom prst="rect">
            <a:avLst/>
          </a:prstGeom>
          <a:solidFill>
            <a:schemeClr val="accen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GB" sz="1600">
                <a:solidFill>
                  <a:schemeClr val="dk1"/>
                </a:solidFill>
                <a:latin typeface="Lato"/>
                <a:ea typeface="Lato"/>
                <a:cs typeface="Lato"/>
                <a:sym typeface="Lato"/>
              </a:rPr>
              <a:t>Example responses</a:t>
            </a:r>
            <a:endParaRPr b="1" sz="1600">
              <a:solidFill>
                <a:schemeClr val="dk1"/>
              </a:solidFill>
              <a:latin typeface="Lato"/>
              <a:ea typeface="Lato"/>
              <a:cs typeface="Lato"/>
              <a:sym typeface="Lato"/>
            </a:endParaRPr>
          </a:p>
        </p:txBody>
      </p:sp>
      <p:sp>
        <p:nvSpPr>
          <p:cNvPr id="620" name="Google Shape;620;g27b47ed74fa_0_8"/>
          <p:cNvSpPr/>
          <p:nvPr/>
        </p:nvSpPr>
        <p:spPr>
          <a:xfrm>
            <a:off x="5318775" y="1705300"/>
            <a:ext cx="3357000" cy="719400"/>
          </a:xfrm>
          <a:prstGeom prst="wedgeRoundRectCallout">
            <a:avLst>
              <a:gd fmla="val -68119" name="adj1"/>
              <a:gd fmla="val 41771" name="adj2"/>
              <a:gd fmla="val 0" name="adj3"/>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“Sorry, I don’t feel comfortable </a:t>
            </a:r>
            <a:r>
              <a:rPr b="1" lang="en-GB">
                <a:solidFill>
                  <a:schemeClr val="lt1"/>
                </a:solidFill>
                <a:latin typeface="Lato"/>
                <a:ea typeface="Lato"/>
                <a:cs typeface="Lato"/>
                <a:sym typeface="Lato"/>
              </a:rPr>
              <a:t>sharing bank details</a:t>
            </a:r>
            <a:r>
              <a:rPr b="1" lang="en-GB">
                <a:solidFill>
                  <a:schemeClr val="lt1"/>
                </a:solidFill>
                <a:latin typeface="Lato"/>
                <a:ea typeface="Lato"/>
                <a:cs typeface="Lato"/>
                <a:sym typeface="Lato"/>
              </a:rPr>
              <a:t>”</a:t>
            </a:r>
            <a:endParaRPr b="1">
              <a:solidFill>
                <a:schemeClr val="lt1"/>
              </a:solidFill>
              <a:latin typeface="Lato"/>
              <a:ea typeface="Lato"/>
              <a:cs typeface="Lato"/>
              <a:sym typeface="Lato"/>
            </a:endParaRPr>
          </a:p>
        </p:txBody>
      </p:sp>
      <p:sp>
        <p:nvSpPr>
          <p:cNvPr id="621" name="Google Shape;621;g27b47ed74fa_0_8"/>
          <p:cNvSpPr/>
          <p:nvPr/>
        </p:nvSpPr>
        <p:spPr>
          <a:xfrm>
            <a:off x="5318775" y="2599225"/>
            <a:ext cx="3357000" cy="719400"/>
          </a:xfrm>
          <a:prstGeom prst="wedgeRoundRectCallout">
            <a:avLst>
              <a:gd fmla="val -68119" name="adj1"/>
              <a:gd fmla="val 41771" name="adj2"/>
              <a:gd fmla="val 0" name="adj3"/>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“My parent/ carer checks my bank account online, so I have to ask them first”</a:t>
            </a:r>
            <a:endParaRPr b="1">
              <a:solidFill>
                <a:schemeClr val="lt1"/>
              </a:solidFill>
              <a:latin typeface="Lato"/>
              <a:ea typeface="Lato"/>
              <a:cs typeface="Lato"/>
              <a:sym typeface="Lato"/>
            </a:endParaRPr>
          </a:p>
        </p:txBody>
      </p:sp>
      <p:sp>
        <p:nvSpPr>
          <p:cNvPr id="622" name="Google Shape;622;g27b47ed74fa_0_8"/>
          <p:cNvSpPr/>
          <p:nvPr/>
        </p:nvSpPr>
        <p:spPr>
          <a:xfrm>
            <a:off x="1175800" y="4431500"/>
            <a:ext cx="6112800" cy="556800"/>
          </a:xfrm>
          <a:prstGeom prst="roundRect">
            <a:avLst>
              <a:gd fmla="val 16667" name="adj"/>
            </a:avLst>
          </a:prstGeom>
          <a:solidFill>
            <a:schemeClr val="accent2"/>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00">
                <a:solidFill>
                  <a:schemeClr val="dk1"/>
                </a:solidFill>
                <a:latin typeface="Lato"/>
                <a:ea typeface="Lato"/>
                <a:cs typeface="Lato"/>
                <a:sym typeface="Lato"/>
              </a:rPr>
              <a:t>If anyone threatens you, you should speak to an adult</a:t>
            </a:r>
            <a:endParaRPr b="1" sz="1700">
              <a:solidFill>
                <a:schemeClr val="dk1"/>
              </a:solidFill>
              <a:latin typeface="Lato"/>
              <a:ea typeface="Lato"/>
              <a:cs typeface="Lato"/>
              <a:sym typeface="Lato"/>
            </a:endParaRPr>
          </a:p>
        </p:txBody>
      </p:sp>
      <p:sp>
        <p:nvSpPr>
          <p:cNvPr id="623" name="Google Shape;623;g27b47ed74fa_0_8"/>
          <p:cNvSpPr/>
          <p:nvPr/>
        </p:nvSpPr>
        <p:spPr>
          <a:xfrm>
            <a:off x="5318775" y="3513625"/>
            <a:ext cx="3357000" cy="719400"/>
          </a:xfrm>
          <a:prstGeom prst="wedgeRoundRectCallout">
            <a:avLst>
              <a:gd fmla="val -68119" name="adj1"/>
              <a:gd fmla="val 41771" name="adj2"/>
              <a:gd fmla="val 0" name="adj3"/>
            </a:avLst>
          </a:prstGeom>
          <a:solidFill>
            <a:schemeClr val="accen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latin typeface="Lato"/>
                <a:ea typeface="Lato"/>
                <a:cs typeface="Lato"/>
                <a:sym typeface="Lato"/>
              </a:rPr>
              <a:t>“I don’t have my own bank account”</a:t>
            </a:r>
            <a:endParaRPr b="1">
              <a:solidFill>
                <a:schemeClr val="lt1"/>
              </a:solidFill>
              <a:latin typeface="Lato"/>
              <a:ea typeface="Lato"/>
              <a:cs typeface="Lato"/>
              <a:sym typeface="Lato"/>
            </a:endParaRPr>
          </a:p>
        </p:txBody>
      </p:sp>
      <p:sp>
        <p:nvSpPr>
          <p:cNvPr id="624" name="Google Shape;624;g27b47ed74fa_0_8"/>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Keeping safe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g393df0ce300_0_0"/>
          <p:cNvSpPr txBox="1"/>
          <p:nvPr/>
        </p:nvSpPr>
        <p:spPr>
          <a:xfrm>
            <a:off x="397050" y="1190597"/>
            <a:ext cx="8349900" cy="715800"/>
          </a:xfrm>
          <a:prstGeom prst="rect">
            <a:avLst/>
          </a:prstGeom>
          <a:noFill/>
          <a:ln cap="flat" cmpd="sng" w="19050">
            <a:solidFill>
              <a:schemeClr val="accent2"/>
            </a:solidFill>
            <a:prstDash val="solid"/>
            <a:round/>
            <a:headEnd len="sm" w="sm" type="none"/>
            <a:tailEnd len="sm" w="sm" type="none"/>
          </a:ln>
        </p:spPr>
        <p:txBody>
          <a:bodyPr anchorCtr="0" anchor="ctr" bIns="0" lIns="142875" spcFirstLastPara="1" rIns="142875"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Check understanding: at which point should Yaz or Adnan have told an adult? Who from the options below?</a:t>
            </a:r>
            <a:endParaRPr b="1" sz="1900">
              <a:solidFill>
                <a:srgbClr val="0543B3"/>
              </a:solidFill>
              <a:latin typeface="Lato"/>
              <a:ea typeface="Lato"/>
              <a:cs typeface="Lato"/>
              <a:sym typeface="Lato"/>
            </a:endParaRPr>
          </a:p>
        </p:txBody>
      </p:sp>
      <p:sp>
        <p:nvSpPr>
          <p:cNvPr id="630" name="Google Shape;630;g393df0ce300_0_0"/>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Who could help and how?</a:t>
            </a:r>
            <a:endParaRPr b="1" sz="2900">
              <a:solidFill>
                <a:srgbClr val="FFFFFF"/>
              </a:solidFill>
              <a:latin typeface="Lato"/>
              <a:ea typeface="Lato"/>
              <a:cs typeface="Lato"/>
              <a:sym typeface="Lato"/>
            </a:endParaRPr>
          </a:p>
        </p:txBody>
      </p:sp>
      <p:grpSp>
        <p:nvGrpSpPr>
          <p:cNvPr id="631" name="Google Shape;631;g393df0ce300_0_0"/>
          <p:cNvGrpSpPr/>
          <p:nvPr/>
        </p:nvGrpSpPr>
        <p:grpSpPr>
          <a:xfrm>
            <a:off x="397050" y="2062350"/>
            <a:ext cx="2524200" cy="2286000"/>
            <a:chOff x="397050" y="1857375"/>
            <a:chExt cx="2524200" cy="2286000"/>
          </a:xfrm>
        </p:grpSpPr>
        <p:sp>
          <p:nvSpPr>
            <p:cNvPr id="632" name="Google Shape;632;g393df0ce300_0_0"/>
            <p:cNvSpPr/>
            <p:nvPr/>
          </p:nvSpPr>
          <p:spPr>
            <a:xfrm>
              <a:off x="397050" y="1857375"/>
              <a:ext cx="2524200" cy="2286000"/>
            </a:xfrm>
            <a:prstGeom prst="roundRect">
              <a:avLst>
                <a:gd fmla="val 3333" name="adj"/>
              </a:avLst>
            </a:prstGeom>
            <a:solidFill>
              <a:srgbClr val="F0F4FC"/>
            </a:solidFill>
            <a:ln cap="flat" cmpd="sng" w="19050">
              <a:solidFill>
                <a:srgbClr val="0543B3"/>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33" name="Google Shape;633;g393df0ce300_0_0"/>
            <p:cNvSpPr txBox="1"/>
            <p:nvPr/>
          </p:nvSpPr>
          <p:spPr>
            <a:xfrm>
              <a:off x="397050" y="1857375"/>
              <a:ext cx="2524200" cy="22860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GB" sz="1800">
                  <a:solidFill>
                    <a:srgbClr val="0543B3"/>
                  </a:solidFill>
                  <a:latin typeface="Lato"/>
                  <a:ea typeface="Lato"/>
                  <a:cs typeface="Lato"/>
                  <a:sym typeface="Lato"/>
                </a:rPr>
                <a:t>Report Fraud</a:t>
              </a:r>
              <a:endParaRPr b="1" sz="1800">
                <a:solidFill>
                  <a:srgbClr val="0543B3"/>
                </a:solidFill>
                <a:latin typeface="Lato"/>
                <a:ea typeface="Lato"/>
                <a:cs typeface="Lato"/>
                <a:sym typeface="Lato"/>
              </a:endParaRPr>
            </a:p>
            <a:p>
              <a:pPr indent="0" lvl="0" marL="0" rtl="0" algn="l">
                <a:spcBef>
                  <a:spcPts val="900"/>
                </a:spcBef>
                <a:spcAft>
                  <a:spcPts val="0"/>
                </a:spcAft>
                <a:buNone/>
              </a:pPr>
              <a:r>
                <a:rPr b="0" lang="en-GB" sz="1250">
                  <a:solidFill>
                    <a:srgbClr val="262A33"/>
                  </a:solidFill>
                  <a:latin typeface="Lato"/>
                  <a:ea typeface="Lato"/>
                  <a:cs typeface="Lato"/>
                  <a:sym typeface="Lato"/>
                </a:rPr>
                <a:t>Report fraud, scams, and cybercrime using their </a:t>
              </a:r>
              <a:r>
                <a:rPr b="1" lang="en-GB" sz="1250" u="sng">
                  <a:solidFill>
                    <a:srgbClr val="0543B3"/>
                  </a:solidFill>
                  <a:latin typeface="Lato"/>
                  <a:ea typeface="Lato"/>
                  <a:cs typeface="Lato"/>
                  <a:sym typeface="Lato"/>
                  <a:hlinkClick r:id="rId3">
                    <a:extLst>
                      <a:ext uri="{A12FA001-AC4F-418D-AE19-62706E023703}">
                        <ahyp:hlinkClr val="tx"/>
                      </a:ext>
                    </a:extLst>
                  </a:hlinkClick>
                </a:rPr>
                <a:t>online tool</a:t>
              </a:r>
              <a:r>
                <a:rPr b="0" lang="en-GB" sz="1250">
                  <a:solidFill>
                    <a:srgbClr val="262A33"/>
                  </a:solidFill>
                  <a:latin typeface="Lato"/>
                  <a:ea typeface="Lato"/>
                  <a:cs typeface="Lato"/>
                  <a:sym typeface="Lato"/>
                </a:rPr>
                <a:t>.</a:t>
              </a:r>
              <a:endParaRPr b="0" sz="1250">
                <a:solidFill>
                  <a:srgbClr val="262A33"/>
                </a:solidFill>
                <a:latin typeface="Lato"/>
                <a:ea typeface="Lato"/>
                <a:cs typeface="Lato"/>
                <a:sym typeface="Lato"/>
              </a:endParaRPr>
            </a:p>
            <a:p>
              <a:pPr indent="0" lvl="0" marL="0" rtl="0" algn="l">
                <a:spcBef>
                  <a:spcPts val="600"/>
                </a:spcBef>
                <a:spcAft>
                  <a:spcPts val="0"/>
                </a:spcAft>
                <a:buNone/>
              </a:pPr>
              <a:r>
                <a:rPr b="0" lang="en-GB" sz="1250">
                  <a:solidFill>
                    <a:srgbClr val="262A33"/>
                  </a:solidFill>
                  <a:latin typeface="Lato"/>
                  <a:ea typeface="Lato"/>
                  <a:cs typeface="Lato"/>
                  <a:sym typeface="Lato"/>
                </a:rPr>
                <a:t>Or call them on </a:t>
              </a:r>
              <a:r>
                <a:rPr b="1" lang="en-GB" sz="1250">
                  <a:solidFill>
                    <a:srgbClr val="0543B3"/>
                  </a:solidFill>
                  <a:latin typeface="Lato"/>
                  <a:ea typeface="Lato"/>
                  <a:cs typeface="Lato"/>
                  <a:sym typeface="Lato"/>
                </a:rPr>
                <a:t>0300 123 2040</a:t>
              </a:r>
              <a:r>
                <a:rPr b="0" lang="en-GB" sz="1250">
                  <a:solidFill>
                    <a:srgbClr val="262A33"/>
                  </a:solidFill>
                  <a:latin typeface="Lato"/>
                  <a:ea typeface="Lato"/>
                  <a:cs typeface="Lato"/>
                  <a:sym typeface="Lato"/>
                </a:rPr>
                <a:t>.</a:t>
              </a:r>
              <a:endParaRPr b="0" sz="1250">
                <a:solidFill>
                  <a:srgbClr val="262A33"/>
                </a:solidFill>
                <a:latin typeface="Lato"/>
                <a:ea typeface="Lato"/>
                <a:cs typeface="Lato"/>
                <a:sym typeface="Lato"/>
              </a:endParaRPr>
            </a:p>
          </p:txBody>
        </p:sp>
      </p:grpSp>
      <p:grpSp>
        <p:nvGrpSpPr>
          <p:cNvPr id="634" name="Google Shape;634;g393df0ce300_0_0"/>
          <p:cNvGrpSpPr/>
          <p:nvPr/>
        </p:nvGrpSpPr>
        <p:grpSpPr>
          <a:xfrm>
            <a:off x="3291207" y="2062350"/>
            <a:ext cx="2524200" cy="2286000"/>
            <a:chOff x="6222683" y="1857375"/>
            <a:chExt cx="2524200" cy="2286000"/>
          </a:xfrm>
        </p:grpSpPr>
        <p:sp>
          <p:nvSpPr>
            <p:cNvPr id="635" name="Google Shape;635;g393df0ce300_0_0"/>
            <p:cNvSpPr/>
            <p:nvPr/>
          </p:nvSpPr>
          <p:spPr>
            <a:xfrm>
              <a:off x="6222683" y="1857375"/>
              <a:ext cx="2524200" cy="2286000"/>
            </a:xfrm>
            <a:prstGeom prst="roundRect">
              <a:avLst>
                <a:gd fmla="val 3333" name="adj"/>
              </a:avLst>
            </a:prstGeom>
            <a:solidFill>
              <a:srgbClr val="F0F4FC"/>
            </a:solidFill>
            <a:ln cap="flat" cmpd="sng" w="19050">
              <a:solidFill>
                <a:srgbClr val="0543B3"/>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36" name="Google Shape;636;g393df0ce300_0_0"/>
            <p:cNvSpPr txBox="1"/>
            <p:nvPr/>
          </p:nvSpPr>
          <p:spPr>
            <a:xfrm>
              <a:off x="6222683" y="1857375"/>
              <a:ext cx="2524200" cy="22860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GB" sz="1800">
                  <a:solidFill>
                    <a:srgbClr val="0543B3"/>
                  </a:solidFill>
                  <a:latin typeface="Lato"/>
                  <a:ea typeface="Lato"/>
                  <a:cs typeface="Lato"/>
                  <a:sym typeface="Lato"/>
                </a:rPr>
                <a:t>Your bank</a:t>
              </a:r>
              <a:endParaRPr b="1" sz="1800">
                <a:solidFill>
                  <a:srgbClr val="0543B3"/>
                </a:solidFill>
                <a:latin typeface="Lato"/>
                <a:ea typeface="Lato"/>
                <a:cs typeface="Lato"/>
                <a:sym typeface="Lato"/>
              </a:endParaRPr>
            </a:p>
            <a:p>
              <a:pPr indent="0" lvl="0" marL="0" rtl="0" algn="l">
                <a:spcBef>
                  <a:spcPts val="900"/>
                </a:spcBef>
                <a:spcAft>
                  <a:spcPts val="0"/>
                </a:spcAft>
                <a:buNone/>
              </a:pPr>
              <a:r>
                <a:rPr b="0" lang="en-GB" sz="1250">
                  <a:solidFill>
                    <a:srgbClr val="262A33"/>
                  </a:solidFill>
                  <a:latin typeface="Lato"/>
                  <a:ea typeface="Lato"/>
                  <a:cs typeface="Lato"/>
                  <a:sym typeface="Lato"/>
                </a:rPr>
                <a:t>If your bank account is involved, call the number on the back of your card.</a:t>
              </a:r>
              <a:endParaRPr b="0" sz="1250">
                <a:solidFill>
                  <a:srgbClr val="262A33"/>
                </a:solidFill>
                <a:latin typeface="Lato"/>
                <a:ea typeface="Lato"/>
                <a:cs typeface="Lato"/>
                <a:sym typeface="Lato"/>
              </a:endParaRPr>
            </a:p>
            <a:p>
              <a:pPr indent="0" lvl="0" marL="0" rtl="0" algn="l">
                <a:spcBef>
                  <a:spcPts val="600"/>
                </a:spcBef>
                <a:spcAft>
                  <a:spcPts val="0"/>
                </a:spcAft>
                <a:buNone/>
              </a:pPr>
              <a:r>
                <a:rPr b="0" lang="en-GB" sz="1250">
                  <a:solidFill>
                    <a:srgbClr val="262A33"/>
                  </a:solidFill>
                  <a:latin typeface="Lato"/>
                  <a:ea typeface="Lato"/>
                  <a:cs typeface="Lato"/>
                  <a:sym typeface="Lato"/>
                </a:rPr>
                <a:t>Or call </a:t>
              </a:r>
              <a:r>
                <a:rPr b="1" lang="en-GB" sz="1400">
                  <a:solidFill>
                    <a:srgbClr val="FF8022"/>
                  </a:solidFill>
                  <a:latin typeface="Lato"/>
                  <a:ea typeface="Lato"/>
                  <a:cs typeface="Lato"/>
                  <a:sym typeface="Lato"/>
                </a:rPr>
                <a:t>159</a:t>
              </a:r>
              <a:r>
                <a:rPr b="0" lang="en-GB" sz="1250">
                  <a:solidFill>
                    <a:srgbClr val="262A33"/>
                  </a:solidFill>
                  <a:latin typeface="Lato"/>
                  <a:ea typeface="Lato"/>
                  <a:cs typeface="Lato"/>
                  <a:sym typeface="Lato"/>
                </a:rPr>
                <a:t> to connect directly to their fraud department.</a:t>
              </a:r>
              <a:endParaRPr b="0" sz="1250">
                <a:solidFill>
                  <a:srgbClr val="262A33"/>
                </a:solidFill>
                <a:latin typeface="Lato"/>
                <a:ea typeface="Lato"/>
                <a:cs typeface="Lato"/>
                <a:sym typeface="Lato"/>
              </a:endParaRPr>
            </a:p>
          </p:txBody>
        </p:sp>
      </p:grpSp>
      <p:pic>
        <p:nvPicPr>
          <p:cNvPr id="637" name="Google Shape;637;g393df0ce300_0_0"/>
          <p:cNvPicPr preferRelativeResize="0"/>
          <p:nvPr/>
        </p:nvPicPr>
        <p:blipFill>
          <a:blip r:embed="rId4">
            <a:alphaModFix/>
          </a:blip>
          <a:stretch>
            <a:fillRect/>
          </a:stretch>
        </p:blipFill>
        <p:spPr>
          <a:xfrm>
            <a:off x="751652" y="3981753"/>
            <a:ext cx="1406951" cy="936775"/>
          </a:xfrm>
          <a:prstGeom prst="rect">
            <a:avLst/>
          </a:prstGeom>
          <a:noFill/>
          <a:ln>
            <a:noFill/>
          </a:ln>
        </p:spPr>
      </p:pic>
      <p:pic>
        <p:nvPicPr>
          <p:cNvPr id="638" name="Google Shape;638;g393df0ce300_0_0"/>
          <p:cNvPicPr preferRelativeResize="0"/>
          <p:nvPr/>
        </p:nvPicPr>
        <p:blipFill>
          <a:blip r:embed="rId5">
            <a:alphaModFix/>
          </a:blip>
          <a:stretch>
            <a:fillRect/>
          </a:stretch>
        </p:blipFill>
        <p:spPr>
          <a:xfrm>
            <a:off x="3437863" y="4056163"/>
            <a:ext cx="936775" cy="936775"/>
          </a:xfrm>
          <a:prstGeom prst="rect">
            <a:avLst/>
          </a:prstGeom>
          <a:noFill/>
          <a:ln>
            <a:noFill/>
          </a:ln>
        </p:spPr>
      </p:pic>
      <p:pic>
        <p:nvPicPr>
          <p:cNvPr id="639" name="Google Shape;639;g393df0ce300_0_0"/>
          <p:cNvPicPr preferRelativeResize="0"/>
          <p:nvPr/>
        </p:nvPicPr>
        <p:blipFill rotWithShape="1">
          <a:blip r:embed="rId6">
            <a:alphaModFix/>
          </a:blip>
          <a:srcRect b="25422" l="5012" r="5012" t="25417"/>
          <a:stretch/>
        </p:blipFill>
        <p:spPr>
          <a:xfrm>
            <a:off x="4563650" y="4102875"/>
            <a:ext cx="1162518" cy="476399"/>
          </a:xfrm>
          <a:prstGeom prst="rect">
            <a:avLst/>
          </a:prstGeom>
          <a:noFill/>
          <a:ln cap="flat" cmpd="sng" w="19050">
            <a:solidFill>
              <a:srgbClr val="262A33"/>
            </a:solidFill>
            <a:prstDash val="solid"/>
            <a:round/>
            <a:headEnd len="sm" w="sm" type="none"/>
            <a:tailEnd len="sm" w="sm" type="none"/>
          </a:ln>
        </p:spPr>
      </p:pic>
      <p:grpSp>
        <p:nvGrpSpPr>
          <p:cNvPr id="640" name="Google Shape;640;g393df0ce300_0_0"/>
          <p:cNvGrpSpPr/>
          <p:nvPr/>
        </p:nvGrpSpPr>
        <p:grpSpPr>
          <a:xfrm>
            <a:off x="6297858" y="2062350"/>
            <a:ext cx="2524200" cy="2286000"/>
            <a:chOff x="6222683" y="1857375"/>
            <a:chExt cx="2524200" cy="2286000"/>
          </a:xfrm>
        </p:grpSpPr>
        <p:sp>
          <p:nvSpPr>
            <p:cNvPr id="641" name="Google Shape;641;g393df0ce300_0_0"/>
            <p:cNvSpPr/>
            <p:nvPr/>
          </p:nvSpPr>
          <p:spPr>
            <a:xfrm>
              <a:off x="6222683" y="1857375"/>
              <a:ext cx="2524200" cy="2286000"/>
            </a:xfrm>
            <a:prstGeom prst="roundRect">
              <a:avLst>
                <a:gd fmla="val 3333" name="adj"/>
              </a:avLst>
            </a:prstGeom>
            <a:solidFill>
              <a:srgbClr val="F0F4FC"/>
            </a:solidFill>
            <a:ln cap="flat" cmpd="sng" w="19050">
              <a:solidFill>
                <a:srgbClr val="0543B3"/>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42" name="Google Shape;642;g393df0ce300_0_0"/>
            <p:cNvSpPr txBox="1"/>
            <p:nvPr/>
          </p:nvSpPr>
          <p:spPr>
            <a:xfrm>
              <a:off x="6222683" y="1857375"/>
              <a:ext cx="2524200" cy="22860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GB" sz="1800">
                  <a:solidFill>
                    <a:srgbClr val="0543B3"/>
                  </a:solidFill>
                  <a:latin typeface="Lato"/>
                  <a:ea typeface="Lato"/>
                  <a:cs typeface="Lato"/>
                  <a:sym typeface="Lato"/>
                </a:rPr>
                <a:t>A trusted adult</a:t>
              </a:r>
              <a:endParaRPr b="1" sz="1800">
                <a:solidFill>
                  <a:srgbClr val="0543B3"/>
                </a:solidFill>
                <a:latin typeface="Lato"/>
                <a:ea typeface="Lato"/>
                <a:cs typeface="Lato"/>
                <a:sym typeface="Lato"/>
              </a:endParaRPr>
            </a:p>
            <a:p>
              <a:pPr indent="0" lvl="0" marL="0" rtl="0" algn="l">
                <a:spcBef>
                  <a:spcPts val="900"/>
                </a:spcBef>
                <a:spcAft>
                  <a:spcPts val="0"/>
                </a:spcAft>
                <a:buNone/>
              </a:pPr>
              <a:r>
                <a:rPr lang="en-GB" sz="1250">
                  <a:solidFill>
                    <a:srgbClr val="262A33"/>
                  </a:solidFill>
                  <a:latin typeface="Lato"/>
                  <a:ea typeface="Lato"/>
                  <a:cs typeface="Lato"/>
                  <a:sym typeface="Lato"/>
                </a:rPr>
                <a:t>An adult at home or at school might be able to help you, if you’re worried about fraud. </a:t>
              </a:r>
              <a:endParaRPr b="0" sz="1250">
                <a:solidFill>
                  <a:srgbClr val="262A33"/>
                </a:solidFill>
                <a:latin typeface="Lato"/>
                <a:ea typeface="Lato"/>
                <a:cs typeface="Lato"/>
                <a:sym typeface="Lato"/>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g3f582f9d326_0_190"/>
          <p:cNvSpPr txBox="1"/>
          <p:nvPr/>
        </p:nvSpPr>
        <p:spPr>
          <a:xfrm>
            <a:off x="381000" y="685800"/>
            <a:ext cx="83820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 </a:t>
            </a:r>
            <a:r>
              <a:rPr b="1" lang="en-GB" sz="2000">
                <a:solidFill>
                  <a:srgbClr val="FFF2CC"/>
                </a:solidFill>
                <a:latin typeface="Lato"/>
                <a:ea typeface="Lato"/>
                <a:cs typeface="Lato"/>
                <a:sym typeface="Lato"/>
              </a:rPr>
              <a:t>To understand how financial exploitation happens, its consequences and how to respond safely. </a:t>
            </a:r>
            <a:endParaRPr b="1" sz="2000">
              <a:solidFill>
                <a:srgbClr val="FF8022"/>
              </a:solidFill>
              <a:latin typeface="Lato"/>
              <a:ea typeface="Lato"/>
              <a:cs typeface="Lato"/>
              <a:sym typeface="Lato"/>
            </a:endParaRPr>
          </a:p>
        </p:txBody>
      </p:sp>
      <p:sp>
        <p:nvSpPr>
          <p:cNvPr id="648" name="Google Shape;648;g3f582f9d326_0_190"/>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649" name="Google Shape;649;g3f582f9d326_0_190"/>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650" name="Google Shape;650;g3f582f9d326_0_190"/>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1" name="Google Shape;651;g3f582f9d326_0_190"/>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652" name="Google Shape;652;g3f582f9d326_0_190"/>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situations where young people are vulnerable to exploitation </a:t>
            </a:r>
            <a:endParaRPr sz="2000">
              <a:solidFill>
                <a:srgbClr val="0543B3"/>
              </a:solidFill>
              <a:latin typeface="Lato Black"/>
              <a:ea typeface="Lato Black"/>
              <a:cs typeface="Lato Black"/>
              <a:sym typeface="Lato Black"/>
            </a:endParaRPr>
          </a:p>
        </p:txBody>
      </p:sp>
      <p:sp>
        <p:nvSpPr>
          <p:cNvPr id="653" name="Google Shape;653;g3f582f9d326_0_190"/>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654" name="Google Shape;654;g3f582f9d326_0_190"/>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55" name="Google Shape;655;g3f582f9d326_0_190"/>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656" name="Google Shape;656;g3f582f9d326_0_190"/>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accent1"/>
                </a:solidFill>
                <a:latin typeface="Lato Black"/>
                <a:ea typeface="Lato Black"/>
                <a:cs typeface="Lato Black"/>
                <a:sym typeface="Lato Black"/>
              </a:rPr>
              <a:t> Explain the impact of financial exploitation</a:t>
            </a:r>
            <a:endParaRPr sz="2000">
              <a:solidFill>
                <a:schemeClr val="accent1"/>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657" name="Google Shape;657;g3f582f9d326_0_190"/>
          <p:cNvGrpSpPr/>
          <p:nvPr/>
        </p:nvGrpSpPr>
        <p:grpSpPr>
          <a:xfrm>
            <a:off x="6229350" y="1945105"/>
            <a:ext cx="2533800" cy="3048000"/>
            <a:chOff x="6229350" y="2095500"/>
            <a:chExt cx="2533800" cy="3048000"/>
          </a:xfrm>
        </p:grpSpPr>
        <p:sp>
          <p:nvSpPr>
            <p:cNvPr id="658" name="Google Shape;658;g3f582f9d326_0_190"/>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659" name="Google Shape;659;g3f582f9d326_0_190"/>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660" name="Google Shape;660;g3f582f9d326_0_190"/>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661" name="Google Shape;661;g3f582f9d326_0_190"/>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Rehearse strategies to respond to unwanted pressures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662" name="Google Shape;662;g3f582f9d326_0_190"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663" name="Google Shape;663;g3f582f9d326_0_190"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664" name="Google Shape;664;g3f582f9d326_0_190"/>
          <p:cNvGrpSpPr/>
          <p:nvPr/>
        </p:nvGrpSpPr>
        <p:grpSpPr>
          <a:xfrm>
            <a:off x="381000" y="1472693"/>
            <a:ext cx="8382000" cy="381000"/>
            <a:chOff x="381000" y="1524000"/>
            <a:chExt cx="8382000" cy="381000"/>
          </a:xfrm>
        </p:grpSpPr>
        <p:sp>
          <p:nvSpPr>
            <p:cNvPr id="665" name="Google Shape;665;g3f582f9d326_0_190"/>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666" name="Google Shape;666;g3f582f9d326_0_190"/>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pic>
        <p:nvPicPr>
          <p:cNvPr id="667" name="Google Shape;667;g3f582f9d326_0_190" title="noun-tick-8049269.png"/>
          <p:cNvPicPr preferRelativeResize="0"/>
          <p:nvPr/>
        </p:nvPicPr>
        <p:blipFill rotWithShape="1">
          <a:blip r:embed="rId3">
            <a:alphaModFix/>
          </a:blip>
          <a:srcRect b="14632" l="0" r="0" t="0"/>
          <a:stretch/>
        </p:blipFill>
        <p:spPr>
          <a:xfrm>
            <a:off x="8187725" y="2173622"/>
            <a:ext cx="468801" cy="40020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g1575e96a1fb_0_290"/>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673" name="Google Shape;673;g1575e96a1fb_0_290"/>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g27635228ccd_0_0"/>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7635228ccd_0_0"/>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lang="en-GB" sz="1800">
                <a:solidFill>
                  <a:schemeClr val="lt1"/>
                </a:solidFill>
                <a:latin typeface="Lato"/>
                <a:ea typeface="Lato"/>
                <a:cs typeface="Lato"/>
                <a:sym typeface="Lato"/>
                <a:extLst>
                  <a:ext uri="http://customooxmlschemas.google.com/">
                    <go:slidesCustomData xmlns:go="http://customooxmlschemas.google.com/" textRoundtripDataId="0"/>
                  </a:ext>
                </a:extLst>
              </a:rPr>
              <a:t>Services available for people who have concerns about their personal finances</a:t>
            </a:r>
            <a:endParaRPr b="0" i="0" sz="1400" u="none" cap="none" strike="noStrike">
              <a:solidFill>
                <a:schemeClr val="lt1"/>
              </a:solidFill>
              <a:latin typeface="Arial"/>
              <a:ea typeface="Arial"/>
              <a:cs typeface="Arial"/>
              <a:sym typeface="Arial"/>
            </a:endParaRPr>
          </a:p>
        </p:txBody>
      </p:sp>
      <p:grpSp>
        <p:nvGrpSpPr>
          <p:cNvPr id="680" name="Google Shape;680;g27635228ccd_0_0"/>
          <p:cNvGrpSpPr/>
          <p:nvPr/>
        </p:nvGrpSpPr>
        <p:grpSpPr>
          <a:xfrm>
            <a:off x="151999" y="1183981"/>
            <a:ext cx="2846301" cy="2013581"/>
            <a:chOff x="463400" y="1321175"/>
            <a:chExt cx="2914500" cy="2113109"/>
          </a:xfrm>
        </p:grpSpPr>
        <p:sp>
          <p:nvSpPr>
            <p:cNvPr id="681" name="Google Shape;681;g27635228ccd_0_0"/>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7635228ccd_0_0"/>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chemeClr val="lt1"/>
                  </a:solidFill>
                  <a:latin typeface="Lato"/>
                  <a:ea typeface="Lato"/>
                  <a:cs typeface="Lato"/>
                  <a:sym typeface="Lato"/>
                </a:rPr>
                <a:t> – </a:t>
              </a:r>
              <a:r>
                <a:rPr lang="en-GB" sz="1300">
                  <a:solidFill>
                    <a:schemeClr val="lt1"/>
                  </a:solidFill>
                  <a:latin typeface="Lato"/>
                  <a:ea typeface="Lato"/>
                  <a:cs typeface="Lato"/>
                  <a:sym typeface="Lato"/>
                </a:rPr>
                <a:t>T</a:t>
              </a:r>
              <a:r>
                <a:rPr b="0" i="0" lang="en-GB" sz="1300" u="none" cap="none" strike="noStrike">
                  <a:solidFill>
                    <a:schemeClr val="lt1"/>
                  </a:solidFill>
                  <a:latin typeface="Lato"/>
                  <a:ea typeface="Lato"/>
                  <a:cs typeface="Lato"/>
                  <a:sym typeface="Lato"/>
                </a:rPr>
                <a:t>his resource contains links to advice on a number of topics, including financial difficulties, cost of living and communicati</a:t>
              </a:r>
              <a:r>
                <a:rPr lang="en-GB" sz="1300">
                  <a:solidFill>
                    <a:schemeClr val="lt1"/>
                  </a:solidFill>
                  <a:latin typeface="Lato"/>
                  <a:ea typeface="Lato"/>
                  <a:cs typeface="Lato"/>
                  <a:sym typeface="Lato"/>
                </a:rPr>
                <a:t>ng</a:t>
              </a:r>
              <a:r>
                <a:rPr b="0" i="0" lang="en-GB" sz="1300" u="none" cap="none" strike="noStrike">
                  <a:solidFill>
                    <a:schemeClr val="lt1"/>
                  </a:solidFill>
                  <a:latin typeface="Lato"/>
                  <a:ea typeface="Lato"/>
                  <a:cs typeface="Lato"/>
                  <a:sym typeface="Lato"/>
                </a:rPr>
                <a:t> with creditors.</a:t>
              </a:r>
              <a:endParaRPr b="0" i="0" sz="1400" u="none" cap="none" strike="noStrike">
                <a:solidFill>
                  <a:srgbClr val="000000"/>
                </a:solidFill>
                <a:latin typeface="Arial"/>
                <a:ea typeface="Arial"/>
                <a:cs typeface="Arial"/>
                <a:sym typeface="Arial"/>
              </a:endParaRPr>
            </a:p>
          </p:txBody>
        </p:sp>
        <p:pic>
          <p:nvPicPr>
            <p:cNvPr id="683" name="Google Shape;683;g27635228ccd_0_0"/>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684" name="Google Shape;684;g27635228ccd_0_0"/>
          <p:cNvSpPr txBox="1"/>
          <p:nvPr/>
        </p:nvSpPr>
        <p:spPr>
          <a:xfrm>
            <a:off x="198525" y="3312950"/>
            <a:ext cx="87789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latin typeface="Lato"/>
                <a:ea typeface="Lato"/>
                <a:cs typeface="Lato"/>
                <a:sym typeface="Lato"/>
              </a:rPr>
              <a:t>At school, you can speak with an adult you trust. </a:t>
            </a:r>
            <a:endParaRPr b="1" sz="1800">
              <a:solidFill>
                <a:schemeClr val="lt1"/>
              </a:solidFill>
              <a:latin typeface="Lato"/>
              <a:ea typeface="Lato"/>
              <a:cs typeface="Lato"/>
              <a:sym typeface="Lato"/>
            </a:endParaRPr>
          </a:p>
          <a:p>
            <a:pPr indent="0" lvl="0" marL="0" rtl="0" algn="ctr">
              <a:spcBef>
                <a:spcPts val="0"/>
              </a:spcBef>
              <a:spcAft>
                <a:spcPts val="0"/>
              </a:spcAft>
              <a:buNone/>
            </a:pPr>
            <a:r>
              <a:rPr b="1" lang="en-GB" sz="1800">
                <a:solidFill>
                  <a:schemeClr val="lt1"/>
                </a:solidFill>
                <a:latin typeface="Lato"/>
                <a:ea typeface="Lato"/>
                <a:cs typeface="Lato"/>
                <a:sym typeface="Lato"/>
              </a:rPr>
              <a:t>This could be your form tutor, head of year or the school’s safeguarding officer.</a:t>
            </a:r>
            <a:endParaRPr b="1" sz="1800">
              <a:solidFill>
                <a:schemeClr val="lt1"/>
              </a:solidFill>
              <a:latin typeface="Lato"/>
              <a:ea typeface="Lato"/>
              <a:cs typeface="Lato"/>
              <a:sym typeface="Lato"/>
            </a:endParaRPr>
          </a:p>
        </p:txBody>
      </p:sp>
      <p:sp>
        <p:nvSpPr>
          <p:cNvPr id="685" name="Google Shape;685;g27635228ccd_0_0"/>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nvGrpSpPr>
          <p:cNvPr id="686" name="Google Shape;686;g27635228ccd_0_0"/>
          <p:cNvGrpSpPr/>
          <p:nvPr/>
        </p:nvGrpSpPr>
        <p:grpSpPr>
          <a:xfrm>
            <a:off x="3164819" y="1184021"/>
            <a:ext cx="2846301" cy="1995658"/>
            <a:chOff x="3237025" y="1184050"/>
            <a:chExt cx="2914500" cy="2094300"/>
          </a:xfrm>
        </p:grpSpPr>
        <p:sp>
          <p:nvSpPr>
            <p:cNvPr id="687" name="Google Shape;687;g27635228ccd_0_0"/>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27635228ccd_0_0"/>
            <p:cNvSpPr txBox="1"/>
            <p:nvPr/>
          </p:nvSpPr>
          <p:spPr>
            <a:xfrm>
              <a:off x="4318436" y="1358600"/>
              <a:ext cx="1782300" cy="1772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300"/>
                <a:buFont typeface="Arial"/>
                <a:buNone/>
              </a:pPr>
              <a:r>
                <a:rPr lang="en-GB" sz="1300" u="sng">
                  <a:solidFill>
                    <a:schemeClr val="lt1"/>
                  </a:solidFill>
                  <a:latin typeface="Lato"/>
                  <a:ea typeface="Lato"/>
                  <a:cs typeface="Lato"/>
                  <a:sym typeface="Lato"/>
                  <a:hlinkClick r:id="rId5">
                    <a:extLst>
                      <a:ext uri="{A12FA001-AC4F-418D-AE19-62706E023703}">
                        <ahyp:hlinkClr val="tx"/>
                      </a:ext>
                    </a:extLst>
                  </a:hlinkClick>
                </a:rPr>
                <a:t>ReportFraud</a:t>
              </a:r>
              <a:endParaRPr sz="1300">
                <a:solidFill>
                  <a:schemeClr val="lt1"/>
                </a:solidFill>
                <a:latin typeface="Lato"/>
                <a:ea typeface="Lato"/>
                <a:cs typeface="Lato"/>
                <a:sym typeface="Lato"/>
              </a:endParaRPr>
            </a:p>
            <a:p>
              <a:pPr indent="0" lvl="0" marL="0" marR="0" rtl="0" algn="l">
                <a:lnSpc>
                  <a:spcPct val="115000"/>
                </a:lnSpc>
                <a:spcBef>
                  <a:spcPts val="1200"/>
                </a:spcBef>
                <a:spcAft>
                  <a:spcPts val="1200"/>
                </a:spcAft>
                <a:buClr>
                  <a:srgbClr val="000000"/>
                </a:buClr>
                <a:buSzPts val="1300"/>
                <a:buFont typeface="Arial"/>
                <a:buNone/>
              </a:pPr>
              <a:r>
                <a:rPr lang="en-GB" sz="1300">
                  <a:solidFill>
                    <a:schemeClr val="lt1"/>
                  </a:solidFill>
                  <a:latin typeface="Lato"/>
                  <a:ea typeface="Lato"/>
                  <a:cs typeface="Lato"/>
                  <a:sym typeface="Lato"/>
                </a:rPr>
                <a:t>The place to report fraud and find out how to protect </a:t>
              </a:r>
              <a:r>
                <a:rPr lang="en-GB" sz="1300">
                  <a:solidFill>
                    <a:schemeClr val="lt1"/>
                  </a:solidFill>
                  <a:latin typeface="Lato"/>
                  <a:ea typeface="Lato"/>
                  <a:cs typeface="Lato"/>
                  <a:sym typeface="Lato"/>
                </a:rPr>
                <a:t>yourself against different threats. </a:t>
              </a:r>
              <a:endParaRPr sz="1300">
                <a:solidFill>
                  <a:schemeClr val="lt1"/>
                </a:solidFill>
                <a:latin typeface="Lato"/>
                <a:ea typeface="Lato"/>
                <a:cs typeface="Lato"/>
                <a:sym typeface="Lato"/>
              </a:endParaRPr>
            </a:p>
          </p:txBody>
        </p:sp>
      </p:grpSp>
      <p:pic>
        <p:nvPicPr>
          <p:cNvPr id="689" name="Google Shape;689;g27635228ccd_0_0"/>
          <p:cNvPicPr preferRelativeResize="0"/>
          <p:nvPr/>
        </p:nvPicPr>
        <p:blipFill>
          <a:blip r:embed="rId6">
            <a:alphaModFix/>
          </a:blip>
          <a:stretch>
            <a:fillRect/>
          </a:stretch>
        </p:blipFill>
        <p:spPr>
          <a:xfrm>
            <a:off x="6250823" y="1485300"/>
            <a:ext cx="876125" cy="490636"/>
          </a:xfrm>
          <a:prstGeom prst="rect">
            <a:avLst/>
          </a:prstGeom>
          <a:noFill/>
          <a:ln>
            <a:noFill/>
          </a:ln>
        </p:spPr>
      </p:pic>
      <p:sp>
        <p:nvSpPr>
          <p:cNvPr id="690" name="Google Shape;690;g27635228ccd_0_0"/>
          <p:cNvSpPr txBox="1"/>
          <p:nvPr/>
        </p:nvSpPr>
        <p:spPr>
          <a:xfrm>
            <a:off x="7217328" y="1423113"/>
            <a:ext cx="17601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lang="en-GB" sz="1300">
                <a:solidFill>
                  <a:schemeClr val="lt1"/>
                </a:solidFill>
                <a:latin typeface="Lato"/>
                <a:ea typeface="Lato"/>
                <a:cs typeface="Lato"/>
                <a:sym typeface="Lato"/>
              </a:rPr>
              <a:t>Childline </a:t>
            </a:r>
            <a:r>
              <a:rPr b="1"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1"/>
                  </a:ext>
                </a:extLst>
              </a:rPr>
              <a:t>Helpline</a:t>
            </a:r>
            <a:b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2"/>
                  </a:ext>
                </a:extLst>
              </a:rPr>
            </a:br>
            <a: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2"/>
                  </a:ext>
                </a:extLst>
              </a:rPr>
              <a:t>080</a:t>
            </a:r>
            <a:r>
              <a:rPr lang="en-GB" sz="1300">
                <a:solidFill>
                  <a:schemeClr val="lt1"/>
                </a:solidFill>
                <a:latin typeface="Lato"/>
                <a:ea typeface="Lato"/>
                <a:cs typeface="Lato"/>
                <a:sym typeface="Lato"/>
              </a:rPr>
              <a:t>0 1111</a:t>
            </a:r>
            <a:endParaRPr b="0" i="0" sz="1400" u="none" cap="none" strike="noStrike">
              <a:solidFill>
                <a:srgbClr val="000000"/>
              </a:solidFill>
              <a:latin typeface="Arial"/>
              <a:ea typeface="Arial"/>
              <a:cs typeface="Arial"/>
              <a:sym typeface="Arial"/>
            </a:endParaRPr>
          </a:p>
        </p:txBody>
      </p:sp>
      <p:pic>
        <p:nvPicPr>
          <p:cNvPr id="691" name="Google Shape;691;g27635228ccd_0_0"/>
          <p:cNvPicPr preferRelativeResize="0"/>
          <p:nvPr/>
        </p:nvPicPr>
        <p:blipFill>
          <a:blip r:embed="rId7">
            <a:alphaModFix/>
          </a:blip>
          <a:stretch>
            <a:fillRect/>
          </a:stretch>
        </p:blipFill>
        <p:spPr>
          <a:xfrm>
            <a:off x="3323101" y="1375296"/>
            <a:ext cx="820726" cy="546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25ec2351865_0_50"/>
          <p:cNvSpPr txBox="1"/>
          <p:nvPr/>
        </p:nvSpPr>
        <p:spPr>
          <a:xfrm>
            <a:off x="125" y="1262550"/>
            <a:ext cx="9144000" cy="138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a:t>
            </a:r>
            <a:r>
              <a:rPr lang="en-GB" sz="2400">
                <a:solidFill>
                  <a:schemeClr val="lt1"/>
                </a:solidFill>
                <a:latin typeface="Lato"/>
                <a:ea typeface="Lato"/>
                <a:cs typeface="Lato"/>
                <a:sym typeface="Lato"/>
              </a:rPr>
              <a:t>3</a:t>
            </a:r>
            <a:r>
              <a:rPr b="0" i="0" lang="en-GB" sz="2400" u="none" cap="none" strike="noStrike">
                <a:solidFill>
                  <a:schemeClr val="lt1"/>
                </a:solidFill>
                <a:latin typeface="Lato"/>
                <a:ea typeface="Lato"/>
                <a:cs typeface="Lato"/>
                <a:sym typeface="Lato"/>
              </a:rPr>
              <a:t>:</a:t>
            </a:r>
            <a:endParaRPr b="0" i="0" sz="24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lang="en-GB" sz="5600">
                <a:solidFill>
                  <a:schemeClr val="lt1"/>
                </a:solidFill>
                <a:latin typeface="Lato Black"/>
                <a:ea typeface="Lato Black"/>
                <a:cs typeface="Lato Black"/>
                <a:sym typeface="Lato Black"/>
              </a:rPr>
              <a:t>Financial e</a:t>
            </a:r>
            <a:r>
              <a:rPr b="1" lang="en-GB" sz="5600">
                <a:solidFill>
                  <a:schemeClr val="lt1"/>
                </a:solidFill>
                <a:latin typeface="Lato Black"/>
                <a:ea typeface="Lato Black"/>
                <a:cs typeface="Lato Black"/>
                <a:sym typeface="Lato Black"/>
              </a:rPr>
              <a:t>xploitation </a:t>
            </a:r>
            <a:endParaRPr b="1" sz="5600">
              <a:solidFill>
                <a:schemeClr val="lt1"/>
              </a:solidFill>
              <a:latin typeface="Lato Black"/>
              <a:ea typeface="Lato Black"/>
              <a:cs typeface="Lato Black"/>
              <a:sym typeface="Lato Black"/>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95" name="Shape 695"/>
        <p:cNvGrpSpPr/>
        <p:nvPr/>
      </p:nvGrpSpPr>
      <p:grpSpPr>
        <a:xfrm>
          <a:off x="0" y="0"/>
          <a:ext cx="0" cy="0"/>
          <a:chOff x="0" y="0"/>
          <a:chExt cx="0" cy="0"/>
        </a:xfrm>
      </p:grpSpPr>
      <p:sp>
        <p:nvSpPr>
          <p:cNvPr id="696" name="Google Shape;696;g1575e96a1fb_0_330"/>
          <p:cNvSpPr txBox="1"/>
          <p:nvPr/>
        </p:nvSpPr>
        <p:spPr>
          <a:xfrm>
            <a:off x="102250" y="1142575"/>
            <a:ext cx="8965800" cy="2607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200">
                <a:solidFill>
                  <a:schemeClr val="lt1"/>
                </a:solidFill>
                <a:latin typeface="Lato Black"/>
                <a:ea typeface="Lato Black"/>
                <a:cs typeface="Lato Black"/>
                <a:sym typeface="Lato Black"/>
              </a:rPr>
              <a:t>ARTICLES TO EXTEND LEARNING</a:t>
            </a:r>
            <a:endParaRPr sz="1200">
              <a:solidFill>
                <a:schemeClr val="lt1"/>
              </a:solidFill>
              <a:latin typeface="Lato Black"/>
              <a:ea typeface="Lato Black"/>
              <a:cs typeface="Lato Black"/>
              <a:sym typeface="Lato Black"/>
            </a:endParaRPr>
          </a:p>
          <a:p>
            <a:pPr indent="0" lvl="0" marL="457200" rtl="0" algn="l">
              <a:lnSpc>
                <a:spcPct val="150000"/>
              </a:lnSpc>
              <a:spcBef>
                <a:spcPts val="0"/>
              </a:spcBef>
              <a:spcAft>
                <a:spcPts val="0"/>
              </a:spcAft>
              <a:buNone/>
            </a:pPr>
            <a:r>
              <a:t/>
            </a:r>
            <a:endParaRPr sz="1200">
              <a:solidFill>
                <a:schemeClr val="lt1"/>
              </a:solidFill>
              <a:latin typeface="Lato Black"/>
              <a:ea typeface="Lato Black"/>
              <a:cs typeface="Lato Black"/>
              <a:sym typeface="Lato Black"/>
            </a:endParaRPr>
          </a:p>
          <a:p>
            <a:pPr indent="0" lvl="0" marL="0" rtl="0" algn="l">
              <a:lnSpc>
                <a:spcPct val="115000"/>
              </a:lnSpc>
              <a:spcBef>
                <a:spcPts val="0"/>
              </a:spcBef>
              <a:spcAft>
                <a:spcPts val="0"/>
              </a:spcAft>
              <a:buNone/>
            </a:pPr>
            <a:r>
              <a:rPr lang="en-GB" sz="1200">
                <a:solidFill>
                  <a:schemeClr val="lt1"/>
                </a:solidFill>
                <a:latin typeface="Lato"/>
                <a:ea typeface="Lato"/>
                <a:cs typeface="Lato"/>
                <a:sym typeface="Lato"/>
              </a:rPr>
              <a:t>Please visit the  FLIC learning hub for further resources: </a:t>
            </a:r>
            <a:r>
              <a:rPr lang="en-GB" sz="1200" u="sng">
                <a:solidFill>
                  <a:schemeClr val="lt1"/>
                </a:solidFill>
                <a:latin typeface="Lato"/>
                <a:ea typeface="Lato"/>
                <a:cs typeface="Lato"/>
                <a:sym typeface="Lato"/>
                <a:hlinkClick r:id="rId3">
                  <a:extLst>
                    <a:ext uri="{A12FA001-AC4F-418D-AE19-62706E023703}">
                      <ahyp:hlinkClr val="tx"/>
                    </a:ext>
                  </a:extLst>
                </a:hlinkClick>
              </a:rPr>
              <a:t>Learning Hub FT FLIC</a:t>
            </a:r>
            <a:endParaRPr sz="1200">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800"/>
              <a:buFont typeface="Arial"/>
              <a:buNone/>
            </a:pPr>
            <a:r>
              <a:t/>
            </a:r>
            <a:endParaRPr sz="1200" u="sng">
              <a:solidFill>
                <a:schemeClr val="lt1"/>
              </a:solidFill>
              <a:latin typeface="Lato Black"/>
              <a:ea typeface="Lato Black"/>
              <a:cs typeface="Lato Black"/>
              <a:sym typeface="Lato Black"/>
            </a:endParaRPr>
          </a:p>
          <a:p>
            <a:pPr indent="0" lvl="0" marL="0" marR="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hlinkClick r:id="rId4">
                  <a:extLst>
                    <a:ext uri="{A12FA001-AC4F-418D-AE19-62706E023703}">
                      <ahyp:hlinkClr val="tx"/>
                    </a:ext>
                  </a:extLst>
                </a:hlinkClick>
              </a:rPr>
              <a:t>Could your child be recruited as a money mule? </a:t>
            </a:r>
            <a:r>
              <a:rPr lang="en-GB" u="sng">
                <a:solidFill>
                  <a:schemeClr val="lt1"/>
                </a:solidFill>
                <a:latin typeface="Lato"/>
                <a:ea typeface="Lato"/>
                <a:cs typeface="Lato"/>
                <a:sym typeface="Lato"/>
              </a:rPr>
              <a:t>(The Financial Times, 2023)</a:t>
            </a:r>
            <a:endParaRPr u="sng">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hlinkClick r:id="rId5">
                  <a:extLst>
                    <a:ext uri="{A12FA001-AC4F-418D-AE19-62706E023703}">
                      <ahyp:hlinkClr val="tx"/>
                    </a:ext>
                  </a:extLst>
                </a:hlinkClick>
              </a:rPr>
              <a:t>Take five to stop </a:t>
            </a:r>
            <a:r>
              <a:rPr lang="en-GB" u="sng">
                <a:solidFill>
                  <a:schemeClr val="lt1"/>
                </a:solidFill>
                <a:latin typeface="Lato"/>
                <a:ea typeface="Lato"/>
                <a:cs typeface="Lato"/>
                <a:sym typeface="Lato"/>
                <a:hlinkClick r:id="rId6">
                  <a:extLst>
                    <a:ext uri="{A12FA001-AC4F-418D-AE19-62706E023703}">
                      <ahyp:hlinkClr val="tx"/>
                    </a:ext>
                  </a:extLst>
                </a:hlinkClick>
              </a:rPr>
              <a:t>fraud</a:t>
            </a:r>
            <a:endParaRPr u="sng">
              <a:solidFill>
                <a:schemeClr val="lt1"/>
              </a:solidFill>
              <a:latin typeface="Lato"/>
              <a:ea typeface="Lato"/>
              <a:cs typeface="Lato"/>
              <a:sym typeface="Lato"/>
            </a:endParaRPr>
          </a:p>
          <a:p>
            <a:pPr indent="0" lvl="0" marL="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rPr>
              <a:t>Crimestoppers: </a:t>
            </a:r>
            <a:r>
              <a:rPr lang="en-GB" u="sng">
                <a:solidFill>
                  <a:schemeClr val="lt1"/>
                </a:solidFill>
                <a:latin typeface="Lato"/>
                <a:ea typeface="Lato"/>
                <a:cs typeface="Lato"/>
                <a:sym typeface="Lato"/>
                <a:hlinkClick r:id="rId7">
                  <a:extLst>
                    <a:ext uri="{A12FA001-AC4F-418D-AE19-62706E023703}">
                      <ahyp:hlinkClr val="tx"/>
                    </a:ext>
                  </a:extLst>
                </a:hlinkClick>
              </a:rPr>
              <a:t>Tackling the financial exploitation of students</a:t>
            </a:r>
            <a:endParaRPr u="sng">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hlinkClick r:id="rId8">
                  <a:extLst>
                    <a:ext uri="{A12FA001-AC4F-418D-AE19-62706E023703}">
                      <ahyp:hlinkClr val="tx"/>
                    </a:ext>
                  </a:extLst>
                </a:hlinkClick>
              </a:rPr>
              <a:t>National C</a:t>
            </a:r>
            <a:r>
              <a:rPr lang="en-GB" u="sng">
                <a:solidFill>
                  <a:schemeClr val="lt1"/>
                </a:solidFill>
                <a:latin typeface="Lato"/>
                <a:ea typeface="Lato"/>
                <a:cs typeface="Lato"/>
                <a:sym typeface="Lato"/>
                <a:hlinkClick r:id="rId9">
                  <a:extLst>
                    <a:ext uri="{A12FA001-AC4F-418D-AE19-62706E023703}">
                      <ahyp:hlinkClr val="tx"/>
                    </a:ext>
                  </a:extLst>
                </a:hlinkClick>
              </a:rPr>
              <a:t>rime</a:t>
            </a:r>
            <a:r>
              <a:rPr lang="en-GB" u="sng">
                <a:solidFill>
                  <a:schemeClr val="lt1"/>
                </a:solidFill>
                <a:latin typeface="Lato"/>
                <a:ea typeface="Lato"/>
                <a:cs typeface="Lato"/>
                <a:sym typeface="Lato"/>
                <a:hlinkClick r:id="rId10">
                  <a:extLst>
                    <a:ext uri="{A12FA001-AC4F-418D-AE19-62706E023703}">
                      <ahyp:hlinkClr val="tx"/>
                    </a:ext>
                  </a:extLst>
                </a:hlinkClick>
              </a:rPr>
              <a:t> Agency: Money Muling</a:t>
            </a:r>
            <a:endParaRPr>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t/>
            </a:r>
            <a:endParaRPr i="0" u="none" cap="none" strike="noStrike">
              <a:solidFill>
                <a:schemeClr val="lt1"/>
              </a:solidFill>
              <a:latin typeface="Lato"/>
              <a:ea typeface="Lato"/>
              <a:cs typeface="Lato"/>
              <a:sym typeface="Lato"/>
            </a:endParaRPr>
          </a:p>
        </p:txBody>
      </p:sp>
      <p:sp>
        <p:nvSpPr>
          <p:cNvPr id="697" name="Google Shape;697;g1575e96a1fb_0_33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 </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3f582f9d326_0_68"/>
          <p:cNvSpPr txBox="1"/>
          <p:nvPr/>
        </p:nvSpPr>
        <p:spPr>
          <a:xfrm>
            <a:off x="381000" y="685800"/>
            <a:ext cx="8382000" cy="615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 </a:t>
            </a:r>
            <a:r>
              <a:rPr b="1" lang="en-GB" sz="2000">
                <a:solidFill>
                  <a:srgbClr val="FFF2CC"/>
                </a:solidFill>
                <a:latin typeface="Lato"/>
                <a:ea typeface="Lato"/>
                <a:cs typeface="Lato"/>
                <a:sym typeface="Lato"/>
              </a:rPr>
              <a:t>To understand how financial exploitation happens, its consequences and how to respond safely. </a:t>
            </a:r>
            <a:endParaRPr b="1" sz="2000">
              <a:solidFill>
                <a:srgbClr val="FF8022"/>
              </a:solidFill>
              <a:latin typeface="Lato"/>
              <a:ea typeface="Lato"/>
              <a:cs typeface="Lato"/>
              <a:sym typeface="Lato"/>
            </a:endParaRPr>
          </a:p>
        </p:txBody>
      </p:sp>
      <p:sp>
        <p:nvSpPr>
          <p:cNvPr id="156" name="Google Shape;156;g3f582f9d326_0_68"/>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157" name="Google Shape;157;g3f582f9d326_0_68"/>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58" name="Google Shape;158;g3f582f9d326_0_68"/>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9" name="Google Shape;159;g3f582f9d326_0_68"/>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160" name="Google Shape;160;g3f582f9d326_0_68"/>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Identify situations where young people are vulnerable to exploitation </a:t>
            </a:r>
            <a:endParaRPr sz="2000">
              <a:solidFill>
                <a:srgbClr val="0543B3"/>
              </a:solidFill>
              <a:latin typeface="Lato Black"/>
              <a:ea typeface="Lato Black"/>
              <a:cs typeface="Lato Black"/>
              <a:sym typeface="Lato Black"/>
            </a:endParaRPr>
          </a:p>
        </p:txBody>
      </p:sp>
      <p:sp>
        <p:nvSpPr>
          <p:cNvPr id="161" name="Google Shape;161;g3f582f9d326_0_68"/>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62" name="Google Shape;162;g3f582f9d326_0_68"/>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3" name="Google Shape;163;g3f582f9d326_0_68"/>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164" name="Google Shape;164;g3f582f9d326_0_68"/>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accent1"/>
                </a:solidFill>
                <a:latin typeface="Lato Black"/>
                <a:ea typeface="Lato Black"/>
                <a:cs typeface="Lato Black"/>
                <a:sym typeface="Lato Black"/>
              </a:rPr>
              <a:t> Explain the impact of financial exploitation</a:t>
            </a:r>
            <a:endParaRPr sz="2000">
              <a:solidFill>
                <a:schemeClr val="accent1"/>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165" name="Google Shape;165;g3f582f9d326_0_68"/>
          <p:cNvGrpSpPr/>
          <p:nvPr/>
        </p:nvGrpSpPr>
        <p:grpSpPr>
          <a:xfrm>
            <a:off x="6229350" y="1945105"/>
            <a:ext cx="2533800" cy="3048000"/>
            <a:chOff x="6229350" y="2095500"/>
            <a:chExt cx="2533800" cy="3048000"/>
          </a:xfrm>
        </p:grpSpPr>
        <p:sp>
          <p:nvSpPr>
            <p:cNvPr id="166" name="Google Shape;166;g3f582f9d326_0_68"/>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67" name="Google Shape;167;g3f582f9d326_0_68"/>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68" name="Google Shape;168;g3f582f9d326_0_68"/>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169" name="Google Shape;169;g3f582f9d326_0_68"/>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Rehearse strategies to respond to unwanted pressures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grpSp>
        <p:nvGrpSpPr>
          <p:cNvPr id="170" name="Google Shape;170;g3f582f9d326_0_68"/>
          <p:cNvGrpSpPr/>
          <p:nvPr/>
        </p:nvGrpSpPr>
        <p:grpSpPr>
          <a:xfrm>
            <a:off x="381000" y="1472693"/>
            <a:ext cx="8382000" cy="381000"/>
            <a:chOff x="381000" y="1524000"/>
            <a:chExt cx="8382000" cy="381000"/>
          </a:xfrm>
        </p:grpSpPr>
        <p:sp>
          <p:nvSpPr>
            <p:cNvPr id="171" name="Google Shape;171;g3f582f9d326_0_68"/>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72" name="Google Shape;172;g3f582f9d326_0_68"/>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1fb2e8a79f5_0_58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What is fraud?</a:t>
            </a:r>
            <a:endParaRPr b="1" i="0" sz="2900" u="none" cap="none" strike="noStrike">
              <a:latin typeface="Lato"/>
              <a:ea typeface="Lato"/>
              <a:cs typeface="Lato"/>
              <a:sym typeface="Lato"/>
            </a:endParaRPr>
          </a:p>
        </p:txBody>
      </p:sp>
      <p:sp>
        <p:nvSpPr>
          <p:cNvPr id="178" name="Google Shape;178;g1fb2e8a79f5_0_580"/>
          <p:cNvSpPr txBox="1"/>
          <p:nvPr/>
        </p:nvSpPr>
        <p:spPr>
          <a:xfrm>
            <a:off x="59125" y="4835425"/>
            <a:ext cx="47109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800">
                <a:solidFill>
                  <a:schemeClr val="accent1"/>
                </a:solidFill>
                <a:latin typeface="Lato"/>
                <a:ea typeface="Lato"/>
                <a:cs typeface="Lato"/>
                <a:sym typeface="Lato"/>
              </a:rPr>
              <a:t>Source: adapted from </a:t>
            </a:r>
            <a:r>
              <a:rPr b="1" lang="en-GB" sz="800">
                <a:solidFill>
                  <a:schemeClr val="accent1"/>
                </a:solidFill>
                <a:latin typeface="Lato"/>
                <a:ea typeface="Lato"/>
                <a:cs typeface="Lato"/>
                <a:sym typeface="Lato"/>
              </a:rPr>
              <a:t>https://www.cifas.org.uk/</a:t>
            </a:r>
            <a:endParaRPr b="1" sz="800">
              <a:solidFill>
                <a:schemeClr val="accent1"/>
              </a:solidFill>
              <a:latin typeface="Lato"/>
              <a:ea typeface="Lato"/>
              <a:cs typeface="Lato"/>
              <a:sym typeface="Lato"/>
            </a:endParaRPr>
          </a:p>
        </p:txBody>
      </p:sp>
      <p:sp>
        <p:nvSpPr>
          <p:cNvPr id="179" name="Google Shape;179;g1fb2e8a79f5_0_580"/>
          <p:cNvSpPr txBox="1"/>
          <p:nvPr/>
        </p:nvSpPr>
        <p:spPr>
          <a:xfrm>
            <a:off x="152688" y="1158925"/>
            <a:ext cx="8838600" cy="714300"/>
          </a:xfrm>
          <a:prstGeom prst="rect">
            <a:avLst/>
          </a:prstGeom>
          <a:noFill/>
          <a:ln cap="flat" cmpd="sng" w="9525">
            <a:solidFill>
              <a:schemeClr val="accent2"/>
            </a:solidFill>
            <a:prstDash val="dot"/>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u="sng">
                <a:solidFill>
                  <a:schemeClr val="lt2"/>
                </a:solidFill>
                <a:latin typeface="Lato"/>
                <a:ea typeface="Lato"/>
                <a:cs typeface="Lato"/>
                <a:sym typeface="Lato"/>
              </a:rPr>
              <a:t>Read</a:t>
            </a:r>
            <a:r>
              <a:rPr b="1" lang="en-GB" sz="1600">
                <a:solidFill>
                  <a:schemeClr val="lt2"/>
                </a:solidFill>
                <a:latin typeface="Lato"/>
                <a:ea typeface="Lato"/>
                <a:cs typeface="Lato"/>
                <a:sym typeface="Lato"/>
              </a:rPr>
              <a:t> the scenarios below</a:t>
            </a:r>
            <a:endParaRPr b="1" sz="1600">
              <a:solidFill>
                <a:schemeClr val="lt2"/>
              </a:solidFill>
              <a:latin typeface="Lato"/>
              <a:ea typeface="Lato"/>
              <a:cs typeface="Lato"/>
              <a:sym typeface="Lato"/>
            </a:endParaRPr>
          </a:p>
          <a:p>
            <a:pPr indent="0" lvl="0" marL="0" rtl="0" algn="l">
              <a:lnSpc>
                <a:spcPct val="115000"/>
              </a:lnSpc>
              <a:spcBef>
                <a:spcPts val="0"/>
              </a:spcBef>
              <a:spcAft>
                <a:spcPts val="0"/>
              </a:spcAft>
              <a:buNone/>
            </a:pPr>
            <a:r>
              <a:rPr b="1" lang="en-GB" sz="1600" u="sng">
                <a:solidFill>
                  <a:schemeClr val="lt2"/>
                </a:solidFill>
                <a:latin typeface="Lato"/>
                <a:ea typeface="Lato"/>
                <a:cs typeface="Lato"/>
                <a:sym typeface="Lato"/>
              </a:rPr>
              <a:t>Discussion</a:t>
            </a:r>
            <a:r>
              <a:rPr b="1" lang="en-GB" sz="1600">
                <a:solidFill>
                  <a:schemeClr val="lt2"/>
                </a:solidFill>
                <a:latin typeface="Lato"/>
                <a:ea typeface="Lato"/>
                <a:cs typeface="Lato"/>
                <a:sym typeface="Lato"/>
              </a:rPr>
              <a:t>: Are there any problems with what is being described?</a:t>
            </a:r>
            <a:endParaRPr b="1" sz="1600">
              <a:solidFill>
                <a:schemeClr val="lt2"/>
              </a:solidFill>
              <a:latin typeface="Lato"/>
              <a:ea typeface="Lato"/>
              <a:cs typeface="Lato"/>
              <a:sym typeface="Lato"/>
            </a:endParaRPr>
          </a:p>
        </p:txBody>
      </p:sp>
      <p:pic>
        <p:nvPicPr>
          <p:cNvPr id="180" name="Google Shape;180;g1fb2e8a79f5_0_580"/>
          <p:cNvPicPr preferRelativeResize="0"/>
          <p:nvPr/>
        </p:nvPicPr>
        <p:blipFill rotWithShape="1">
          <a:blip r:embed="rId3">
            <a:alphaModFix/>
          </a:blip>
          <a:srcRect b="69799" l="74671" r="11126" t="15881"/>
          <a:stretch/>
        </p:blipFill>
        <p:spPr>
          <a:xfrm>
            <a:off x="1046175" y="1983100"/>
            <a:ext cx="2209977" cy="1390026"/>
          </a:xfrm>
          <a:prstGeom prst="rect">
            <a:avLst/>
          </a:prstGeom>
          <a:noFill/>
          <a:ln cap="flat" cmpd="sng" w="28575">
            <a:solidFill>
              <a:schemeClr val="accent2"/>
            </a:solidFill>
            <a:prstDash val="solid"/>
            <a:round/>
            <a:headEnd len="sm" w="sm" type="none"/>
            <a:tailEnd len="sm" w="sm" type="none"/>
          </a:ln>
        </p:spPr>
      </p:pic>
      <p:pic>
        <p:nvPicPr>
          <p:cNvPr id="181" name="Google Shape;181;g1fb2e8a79f5_0_580"/>
          <p:cNvPicPr preferRelativeResize="0"/>
          <p:nvPr/>
        </p:nvPicPr>
        <p:blipFill rotWithShape="1">
          <a:blip r:embed="rId3">
            <a:alphaModFix/>
          </a:blip>
          <a:srcRect b="69818" l="30714" r="55083" t="15162"/>
          <a:stretch/>
        </p:blipFill>
        <p:spPr>
          <a:xfrm>
            <a:off x="3443200" y="1982650"/>
            <a:ext cx="2209977" cy="1390026"/>
          </a:xfrm>
          <a:prstGeom prst="rect">
            <a:avLst/>
          </a:prstGeom>
          <a:noFill/>
          <a:ln cap="flat" cmpd="sng" w="28575">
            <a:solidFill>
              <a:schemeClr val="accent2"/>
            </a:solidFill>
            <a:prstDash val="solid"/>
            <a:round/>
            <a:headEnd len="sm" w="sm" type="none"/>
            <a:tailEnd len="sm" w="sm" type="none"/>
          </a:ln>
        </p:spPr>
      </p:pic>
      <p:sp>
        <p:nvSpPr>
          <p:cNvPr id="182" name="Google Shape;182;g1fb2e8a79f5_0_580"/>
          <p:cNvSpPr txBox="1"/>
          <p:nvPr/>
        </p:nvSpPr>
        <p:spPr>
          <a:xfrm>
            <a:off x="3545870" y="3372671"/>
            <a:ext cx="20361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solidFill>
                  <a:srgbClr val="351C75"/>
                </a:solidFill>
                <a:latin typeface="Lato"/>
                <a:ea typeface="Lato"/>
                <a:cs typeface="Lato"/>
                <a:sym typeface="Lato"/>
              </a:rPr>
              <a:t>Allowing a stranger to transfer money through a personal bank account</a:t>
            </a:r>
            <a:endParaRPr b="1" sz="1600">
              <a:solidFill>
                <a:srgbClr val="351C75"/>
              </a:solidFill>
              <a:latin typeface="Lato"/>
              <a:ea typeface="Lato"/>
              <a:cs typeface="Lato"/>
              <a:sym typeface="Lato"/>
            </a:endParaRPr>
          </a:p>
        </p:txBody>
      </p:sp>
      <p:pic>
        <p:nvPicPr>
          <p:cNvPr id="183" name="Google Shape;183;g1fb2e8a79f5_0_580"/>
          <p:cNvPicPr preferRelativeResize="0"/>
          <p:nvPr/>
        </p:nvPicPr>
        <p:blipFill rotWithShape="1">
          <a:blip r:embed="rId3">
            <a:alphaModFix/>
          </a:blip>
          <a:srcRect b="45391" l="60017" r="25779" t="39679"/>
          <a:stretch/>
        </p:blipFill>
        <p:spPr>
          <a:xfrm>
            <a:off x="5810925" y="1964050"/>
            <a:ext cx="2157527" cy="1408624"/>
          </a:xfrm>
          <a:prstGeom prst="rect">
            <a:avLst/>
          </a:prstGeom>
          <a:noFill/>
          <a:ln cap="flat" cmpd="sng" w="28575">
            <a:solidFill>
              <a:schemeClr val="accent2"/>
            </a:solidFill>
            <a:prstDash val="solid"/>
            <a:round/>
            <a:headEnd len="sm" w="sm" type="none"/>
            <a:tailEnd len="sm" w="sm" type="none"/>
          </a:ln>
        </p:spPr>
      </p:pic>
      <p:sp>
        <p:nvSpPr>
          <p:cNvPr id="184" name="Google Shape;184;g1fb2e8a79f5_0_580"/>
          <p:cNvSpPr txBox="1"/>
          <p:nvPr/>
        </p:nvSpPr>
        <p:spPr>
          <a:xfrm>
            <a:off x="5871662" y="3372671"/>
            <a:ext cx="2036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solidFill>
                  <a:srgbClr val="351C75"/>
                </a:solidFill>
                <a:latin typeface="Lato"/>
                <a:ea typeface="Lato"/>
                <a:cs typeface="Lato"/>
                <a:sym typeface="Lato"/>
              </a:rPr>
              <a:t>Giving credit card details to someone you don’t know</a:t>
            </a:r>
            <a:endParaRPr b="1" sz="1600">
              <a:solidFill>
                <a:srgbClr val="351C75"/>
              </a:solidFill>
              <a:latin typeface="Lato"/>
              <a:ea typeface="Lato"/>
              <a:cs typeface="Lato"/>
              <a:sym typeface="Lato"/>
            </a:endParaRPr>
          </a:p>
        </p:txBody>
      </p:sp>
      <p:sp>
        <p:nvSpPr>
          <p:cNvPr id="185" name="Google Shape;185;g1fb2e8a79f5_0_580"/>
          <p:cNvSpPr txBox="1"/>
          <p:nvPr/>
        </p:nvSpPr>
        <p:spPr>
          <a:xfrm>
            <a:off x="1067308" y="3372671"/>
            <a:ext cx="21573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solidFill>
                  <a:srgbClr val="351C75"/>
                </a:solidFill>
                <a:latin typeface="Lato"/>
                <a:ea typeface="Lato"/>
                <a:cs typeface="Lato"/>
                <a:sym typeface="Lato"/>
              </a:rPr>
              <a:t>Using parents’ bank account details to pay for online shopping without them knowing</a:t>
            </a:r>
            <a:endParaRPr b="1" sz="1600">
              <a:solidFill>
                <a:srgbClr val="351C75"/>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341edf18d21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What is fraud?</a:t>
            </a:r>
            <a:endParaRPr b="1" i="0" sz="2900" u="none" cap="none" strike="noStrike">
              <a:latin typeface="Lato"/>
              <a:ea typeface="Lato"/>
              <a:cs typeface="Lato"/>
              <a:sym typeface="Lato"/>
            </a:endParaRPr>
          </a:p>
        </p:txBody>
      </p:sp>
      <p:sp>
        <p:nvSpPr>
          <p:cNvPr id="191" name="Google Shape;191;g341edf18d21_0_0"/>
          <p:cNvSpPr txBox="1"/>
          <p:nvPr/>
        </p:nvSpPr>
        <p:spPr>
          <a:xfrm>
            <a:off x="59125" y="4835425"/>
            <a:ext cx="47109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800">
                <a:solidFill>
                  <a:srgbClr val="FF8022"/>
                </a:solidFill>
                <a:latin typeface="Lato"/>
                <a:ea typeface="Lato"/>
                <a:cs typeface="Lato"/>
                <a:sym typeface="Lato"/>
              </a:rPr>
              <a:t>Source: adapted from https://www.cifas.org.uk/</a:t>
            </a:r>
            <a:endParaRPr b="1" sz="800">
              <a:solidFill>
                <a:srgbClr val="FF8022"/>
              </a:solidFill>
              <a:latin typeface="Lato"/>
              <a:ea typeface="Lato"/>
              <a:cs typeface="Lato"/>
              <a:sym typeface="Lato"/>
            </a:endParaRPr>
          </a:p>
        </p:txBody>
      </p:sp>
      <p:sp>
        <p:nvSpPr>
          <p:cNvPr id="192" name="Google Shape;192;g341edf18d21_0_0"/>
          <p:cNvSpPr txBox="1"/>
          <p:nvPr/>
        </p:nvSpPr>
        <p:spPr>
          <a:xfrm>
            <a:off x="1046175" y="4063050"/>
            <a:ext cx="6922200" cy="7143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a:solidFill>
                  <a:schemeClr val="dk1"/>
                </a:solidFill>
                <a:latin typeface="Lato"/>
                <a:ea typeface="Lato"/>
                <a:cs typeface="Lato"/>
                <a:sym typeface="Lato"/>
              </a:rPr>
              <a:t>The scenarios described are examples of making </a:t>
            </a:r>
            <a:r>
              <a:rPr b="1" lang="en-GB" sz="1600" u="sng">
                <a:solidFill>
                  <a:schemeClr val="dk1"/>
                </a:solidFill>
                <a:latin typeface="Lato"/>
                <a:ea typeface="Lato"/>
                <a:cs typeface="Lato"/>
                <a:sym typeface="Lato"/>
              </a:rPr>
              <a:t>personal account details</a:t>
            </a:r>
            <a:r>
              <a:rPr b="1" lang="en-GB" sz="1600">
                <a:solidFill>
                  <a:schemeClr val="dk1"/>
                </a:solidFill>
                <a:latin typeface="Lato"/>
                <a:ea typeface="Lato"/>
                <a:cs typeface="Lato"/>
                <a:sym typeface="Lato"/>
              </a:rPr>
              <a:t> vulnerable to </a:t>
            </a:r>
            <a:r>
              <a:rPr b="1" lang="en-GB" sz="1600" u="sng">
                <a:solidFill>
                  <a:schemeClr val="dk1"/>
                </a:solidFill>
                <a:latin typeface="Lato"/>
                <a:ea typeface="Lato"/>
                <a:cs typeface="Lato"/>
                <a:sym typeface="Lato"/>
              </a:rPr>
              <a:t>criminal activity</a:t>
            </a:r>
            <a:r>
              <a:rPr b="1" lang="en-GB" sz="1600">
                <a:solidFill>
                  <a:schemeClr val="dk1"/>
                </a:solidFill>
                <a:latin typeface="Lato"/>
                <a:ea typeface="Lato"/>
                <a:cs typeface="Lato"/>
                <a:sym typeface="Lato"/>
              </a:rPr>
              <a:t>. </a:t>
            </a:r>
            <a:endParaRPr b="1" sz="1600">
              <a:solidFill>
                <a:schemeClr val="dk1"/>
              </a:solidFill>
              <a:latin typeface="Lato"/>
              <a:ea typeface="Lato"/>
              <a:cs typeface="Lato"/>
              <a:sym typeface="Lato"/>
            </a:endParaRPr>
          </a:p>
        </p:txBody>
      </p:sp>
      <p:sp>
        <p:nvSpPr>
          <p:cNvPr id="193" name="Google Shape;193;g341edf18d21_0_0"/>
          <p:cNvSpPr txBox="1"/>
          <p:nvPr/>
        </p:nvSpPr>
        <p:spPr>
          <a:xfrm>
            <a:off x="152688" y="1158925"/>
            <a:ext cx="8838600" cy="4311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600">
                <a:solidFill>
                  <a:schemeClr val="dk1"/>
                </a:solidFill>
                <a:latin typeface="Lato"/>
                <a:ea typeface="Lato"/>
                <a:cs typeface="Lato"/>
                <a:sym typeface="Lato"/>
              </a:rPr>
              <a:t>Fraud is “wrongful or criminal </a:t>
            </a:r>
            <a:r>
              <a:rPr b="1" lang="en-GB" sz="1600" u="sng">
                <a:solidFill>
                  <a:schemeClr val="dk1"/>
                </a:solidFill>
                <a:latin typeface="Lato"/>
                <a:ea typeface="Lato"/>
                <a:cs typeface="Lato"/>
                <a:sym typeface="Lato"/>
              </a:rPr>
              <a:t>deception</a:t>
            </a:r>
            <a:r>
              <a:rPr b="1" lang="en-GB" sz="1600">
                <a:solidFill>
                  <a:schemeClr val="dk1"/>
                </a:solidFill>
                <a:latin typeface="Lato"/>
                <a:ea typeface="Lato"/>
                <a:cs typeface="Lato"/>
                <a:sym typeface="Lato"/>
              </a:rPr>
              <a:t> intended to result in financial or personal </a:t>
            </a:r>
            <a:r>
              <a:rPr b="1" lang="en-GB" sz="1600" u="sng">
                <a:solidFill>
                  <a:schemeClr val="dk1"/>
                </a:solidFill>
                <a:latin typeface="Lato"/>
                <a:ea typeface="Lato"/>
                <a:cs typeface="Lato"/>
                <a:sym typeface="Lato"/>
              </a:rPr>
              <a:t>gain</a:t>
            </a:r>
            <a:r>
              <a:rPr b="1" lang="en-GB" sz="1600">
                <a:solidFill>
                  <a:schemeClr val="dk1"/>
                </a:solidFill>
                <a:latin typeface="Lato"/>
                <a:ea typeface="Lato"/>
                <a:cs typeface="Lato"/>
                <a:sym typeface="Lato"/>
              </a:rPr>
              <a:t>.”</a:t>
            </a:r>
            <a:endParaRPr b="1" sz="1600">
              <a:solidFill>
                <a:schemeClr val="dk1"/>
              </a:solidFill>
              <a:latin typeface="Lato"/>
              <a:ea typeface="Lato"/>
              <a:cs typeface="Lato"/>
              <a:sym typeface="Lato"/>
            </a:endParaRPr>
          </a:p>
        </p:txBody>
      </p:sp>
      <p:sp>
        <p:nvSpPr>
          <p:cNvPr id="194" name="Google Shape;194;g341edf18d21_0_0"/>
          <p:cNvSpPr txBox="1"/>
          <p:nvPr/>
        </p:nvSpPr>
        <p:spPr>
          <a:xfrm>
            <a:off x="4026875" y="4431650"/>
            <a:ext cx="3851400" cy="681000"/>
          </a:xfrm>
          <a:prstGeom prst="rect">
            <a:avLst/>
          </a:prstGeom>
          <a:solidFill>
            <a:schemeClr val="lt1"/>
          </a:solidFill>
          <a:ln cap="flat" cmpd="sng" w="2857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500">
                <a:solidFill>
                  <a:schemeClr val="dk1"/>
                </a:solidFill>
                <a:latin typeface="Lato"/>
                <a:ea typeface="Lato"/>
                <a:cs typeface="Lato"/>
                <a:sym typeface="Lato"/>
              </a:rPr>
              <a:t>Just</a:t>
            </a:r>
            <a:r>
              <a:rPr b="1" lang="en-GB" sz="1500">
                <a:solidFill>
                  <a:schemeClr val="dk1"/>
                </a:solidFill>
                <a:latin typeface="Lato"/>
                <a:ea typeface="Lato"/>
                <a:cs typeface="Lato"/>
                <a:sym typeface="Lato"/>
              </a:rPr>
              <a:t> borrowing card details from your parent or carer is technically a crime</a:t>
            </a:r>
            <a:endParaRPr sz="1300"/>
          </a:p>
        </p:txBody>
      </p:sp>
      <p:grpSp>
        <p:nvGrpSpPr>
          <p:cNvPr id="195" name="Google Shape;195;g341edf18d21_0_0"/>
          <p:cNvGrpSpPr/>
          <p:nvPr/>
        </p:nvGrpSpPr>
        <p:grpSpPr>
          <a:xfrm>
            <a:off x="1046175" y="1735450"/>
            <a:ext cx="6922277" cy="2270457"/>
            <a:chOff x="360374" y="2150821"/>
            <a:chExt cx="6502233" cy="2016929"/>
          </a:xfrm>
        </p:grpSpPr>
        <p:pic>
          <p:nvPicPr>
            <p:cNvPr id="196" name="Google Shape;196;g341edf18d21_0_0"/>
            <p:cNvPicPr preferRelativeResize="0"/>
            <p:nvPr/>
          </p:nvPicPr>
          <p:blipFill rotWithShape="1">
            <a:blip r:embed="rId3">
              <a:alphaModFix/>
            </a:blip>
            <a:srcRect b="69799" l="74671" r="11126" t="15881"/>
            <a:stretch/>
          </p:blipFill>
          <p:spPr>
            <a:xfrm>
              <a:off x="360374" y="2167744"/>
              <a:ext cx="2075875" cy="1234810"/>
            </a:xfrm>
            <a:prstGeom prst="rect">
              <a:avLst/>
            </a:prstGeom>
            <a:noFill/>
            <a:ln cap="flat" cmpd="sng" w="28575">
              <a:solidFill>
                <a:schemeClr val="accent2"/>
              </a:solidFill>
              <a:prstDash val="solid"/>
              <a:round/>
              <a:headEnd len="sm" w="sm" type="none"/>
              <a:tailEnd len="sm" w="sm" type="none"/>
            </a:ln>
          </p:spPr>
        </p:pic>
        <p:grpSp>
          <p:nvGrpSpPr>
            <p:cNvPr id="197" name="Google Shape;197;g341edf18d21_0_0"/>
            <p:cNvGrpSpPr/>
            <p:nvPr/>
          </p:nvGrpSpPr>
          <p:grpSpPr>
            <a:xfrm>
              <a:off x="2611947" y="2167344"/>
              <a:ext cx="2075875" cy="1850106"/>
              <a:chOff x="4996497" y="2185119"/>
              <a:chExt cx="2075875" cy="1850106"/>
            </a:xfrm>
          </p:grpSpPr>
          <p:pic>
            <p:nvPicPr>
              <p:cNvPr id="198" name="Google Shape;198;g341edf18d21_0_0"/>
              <p:cNvPicPr preferRelativeResize="0"/>
              <p:nvPr/>
            </p:nvPicPr>
            <p:blipFill rotWithShape="1">
              <a:blip r:embed="rId3">
                <a:alphaModFix/>
              </a:blip>
              <a:srcRect b="69818" l="30714" r="55083" t="15162"/>
              <a:stretch/>
            </p:blipFill>
            <p:spPr>
              <a:xfrm>
                <a:off x="4996497" y="2185119"/>
                <a:ext cx="2075875" cy="1234810"/>
              </a:xfrm>
              <a:prstGeom prst="rect">
                <a:avLst/>
              </a:prstGeom>
              <a:noFill/>
              <a:ln cap="flat" cmpd="sng" w="28575">
                <a:solidFill>
                  <a:schemeClr val="accent2"/>
                </a:solidFill>
                <a:prstDash val="solid"/>
                <a:round/>
                <a:headEnd len="sm" w="sm" type="none"/>
                <a:tailEnd len="sm" w="sm" type="none"/>
              </a:ln>
            </p:spPr>
          </p:pic>
          <p:sp>
            <p:nvSpPr>
              <p:cNvPr id="199" name="Google Shape;199;g341edf18d21_0_0"/>
              <p:cNvSpPr txBox="1"/>
              <p:nvPr/>
            </p:nvSpPr>
            <p:spPr>
              <a:xfrm>
                <a:off x="5092937" y="3419925"/>
                <a:ext cx="1912500" cy="61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100">
                    <a:solidFill>
                      <a:srgbClr val="351C75"/>
                    </a:solidFill>
                    <a:latin typeface="Lato"/>
                    <a:ea typeface="Lato"/>
                    <a:cs typeface="Lato"/>
                    <a:sym typeface="Lato"/>
                  </a:rPr>
                  <a:t>Allowing a stranger to transfer money through a personal bank account</a:t>
                </a:r>
                <a:endParaRPr b="1" sz="1100">
                  <a:solidFill>
                    <a:srgbClr val="351C75"/>
                  </a:solidFill>
                  <a:latin typeface="Lato"/>
                  <a:ea typeface="Lato"/>
                  <a:cs typeface="Lato"/>
                  <a:sym typeface="Lato"/>
                </a:endParaRPr>
              </a:p>
            </p:txBody>
          </p:sp>
        </p:grpSp>
        <p:pic>
          <p:nvPicPr>
            <p:cNvPr id="200" name="Google Shape;200;g341edf18d21_0_0"/>
            <p:cNvPicPr preferRelativeResize="0"/>
            <p:nvPr/>
          </p:nvPicPr>
          <p:blipFill rotWithShape="1">
            <a:blip r:embed="rId3">
              <a:alphaModFix/>
            </a:blip>
            <a:srcRect b="45391" l="60017" r="25779" t="39679"/>
            <a:stretch/>
          </p:blipFill>
          <p:spPr>
            <a:xfrm>
              <a:off x="4835999" y="2150821"/>
              <a:ext cx="2026608" cy="1251331"/>
            </a:xfrm>
            <a:prstGeom prst="rect">
              <a:avLst/>
            </a:prstGeom>
            <a:noFill/>
            <a:ln cap="flat" cmpd="sng" w="28575">
              <a:solidFill>
                <a:schemeClr val="accent2"/>
              </a:solidFill>
              <a:prstDash val="solid"/>
              <a:round/>
              <a:headEnd len="sm" w="sm" type="none"/>
              <a:tailEnd len="sm" w="sm" type="none"/>
            </a:ln>
          </p:spPr>
        </p:pic>
        <p:sp>
          <p:nvSpPr>
            <p:cNvPr id="201" name="Google Shape;201;g341edf18d21_0_0"/>
            <p:cNvSpPr txBox="1"/>
            <p:nvPr/>
          </p:nvSpPr>
          <p:spPr>
            <a:xfrm>
              <a:off x="4893050" y="3402150"/>
              <a:ext cx="1912500" cy="46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100">
                  <a:solidFill>
                    <a:srgbClr val="351C75"/>
                  </a:solidFill>
                  <a:latin typeface="Lato"/>
                  <a:ea typeface="Lato"/>
                  <a:cs typeface="Lato"/>
                  <a:sym typeface="Lato"/>
                </a:rPr>
                <a:t>Giving credit card details to someone you don’t know</a:t>
              </a:r>
              <a:endParaRPr b="1" sz="1100">
                <a:solidFill>
                  <a:srgbClr val="351C75"/>
                </a:solidFill>
                <a:latin typeface="Lato"/>
                <a:ea typeface="Lato"/>
                <a:cs typeface="Lato"/>
                <a:sym typeface="Lato"/>
              </a:endParaRPr>
            </a:p>
          </p:txBody>
        </p:sp>
        <p:sp>
          <p:nvSpPr>
            <p:cNvPr id="202" name="Google Shape;202;g341edf18d21_0_0"/>
            <p:cNvSpPr txBox="1"/>
            <p:nvPr/>
          </p:nvSpPr>
          <p:spPr>
            <a:xfrm>
              <a:off x="380225" y="3402150"/>
              <a:ext cx="2026500" cy="76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100">
                  <a:solidFill>
                    <a:srgbClr val="351C75"/>
                  </a:solidFill>
                  <a:latin typeface="Lato"/>
                  <a:ea typeface="Lato"/>
                  <a:cs typeface="Lato"/>
                  <a:sym typeface="Lato"/>
                </a:rPr>
                <a:t>Using parents’ bank account details to pay for online shopping without them knowing</a:t>
              </a:r>
              <a:endParaRPr b="1" sz="1100">
                <a:solidFill>
                  <a:srgbClr val="351C75"/>
                </a:solidFill>
                <a:latin typeface="Lato"/>
                <a:ea typeface="Lato"/>
                <a:cs typeface="Lato"/>
                <a:sym typeface="La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1fb2e8a79f5_0_57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sp>
        <p:nvSpPr>
          <p:cNvPr id="208" name="Google Shape;208;g1fb2e8a79f5_0_574"/>
          <p:cNvSpPr txBox="1"/>
          <p:nvPr/>
        </p:nvSpPr>
        <p:spPr>
          <a:xfrm>
            <a:off x="2366325" y="1336750"/>
            <a:ext cx="6409500" cy="268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GB" sz="1800">
                <a:latin typeface="Lato"/>
                <a:ea typeface="Lato"/>
                <a:cs typeface="Lato"/>
                <a:sym typeface="Lato"/>
              </a:rPr>
              <a:t>Financial troubles</a:t>
            </a:r>
            <a:r>
              <a:rPr lang="en-GB" sz="1800">
                <a:latin typeface="Lato"/>
                <a:ea typeface="Lato"/>
                <a:cs typeface="Lato"/>
                <a:sym typeface="Lato"/>
              </a:rPr>
              <a:t> can arise quickly, especially if someone doesn’t recognise the warning signs or know how to protect themselves.</a:t>
            </a:r>
            <a:endParaRPr sz="1800">
              <a:latin typeface="Lato"/>
              <a:ea typeface="Lato"/>
              <a:cs typeface="Lato"/>
              <a:sym typeface="Lato"/>
            </a:endParaRPr>
          </a:p>
          <a:p>
            <a:pPr indent="0" lvl="0" marL="0" rtl="0" algn="l">
              <a:lnSpc>
                <a:spcPct val="115000"/>
              </a:lnSpc>
              <a:spcBef>
                <a:spcPts val="1200"/>
              </a:spcBef>
              <a:spcAft>
                <a:spcPts val="0"/>
              </a:spcAft>
              <a:buNone/>
            </a:pPr>
            <a:r>
              <a:rPr lang="en-GB" sz="1800">
                <a:latin typeface="Lato"/>
                <a:ea typeface="Lato"/>
                <a:cs typeface="Lato"/>
                <a:sym typeface="Lato"/>
              </a:rPr>
              <a:t>We'll follow </a:t>
            </a:r>
            <a:r>
              <a:rPr b="1" lang="en-GB" sz="1800">
                <a:latin typeface="Lato"/>
                <a:ea typeface="Lato"/>
                <a:cs typeface="Lato"/>
                <a:sym typeface="Lato"/>
              </a:rPr>
              <a:t>two young people</a:t>
            </a:r>
            <a:r>
              <a:rPr lang="en-GB" sz="1800">
                <a:latin typeface="Lato"/>
                <a:ea typeface="Lato"/>
                <a:cs typeface="Lato"/>
                <a:sym typeface="Lato"/>
              </a:rPr>
              <a:t> over five days to see what happens.</a:t>
            </a:r>
            <a:endParaRPr sz="1800">
              <a:latin typeface="Lato"/>
              <a:ea typeface="Lato"/>
              <a:cs typeface="Lato"/>
              <a:sym typeface="Lato"/>
            </a:endParaRPr>
          </a:p>
          <a:p>
            <a:pPr indent="0" lvl="0" marL="0" rtl="0" algn="l">
              <a:lnSpc>
                <a:spcPct val="115000"/>
              </a:lnSpc>
              <a:spcBef>
                <a:spcPts val="1200"/>
              </a:spcBef>
              <a:spcAft>
                <a:spcPts val="1200"/>
              </a:spcAft>
              <a:buNone/>
            </a:pPr>
            <a:r>
              <a:rPr lang="en-GB" sz="1800">
                <a:latin typeface="Lato"/>
                <a:ea typeface="Lato"/>
                <a:cs typeface="Lato"/>
                <a:sym typeface="Lato"/>
              </a:rPr>
              <a:t>As you go through the information, note any signs of </a:t>
            </a:r>
            <a:r>
              <a:rPr b="1" lang="en-GB" sz="1800">
                <a:latin typeface="Lato"/>
                <a:ea typeface="Lato"/>
                <a:cs typeface="Lato"/>
                <a:sym typeface="Lato"/>
              </a:rPr>
              <a:t>financial exploitation or money laundering</a:t>
            </a:r>
            <a:r>
              <a:rPr lang="en-GB" sz="1800">
                <a:latin typeface="Lato"/>
                <a:ea typeface="Lato"/>
                <a:cs typeface="Lato"/>
                <a:sym typeface="Lato"/>
              </a:rPr>
              <a:t>.</a:t>
            </a:r>
            <a:endParaRPr sz="1800">
              <a:latin typeface="Lato"/>
              <a:ea typeface="Lato"/>
              <a:cs typeface="Lato"/>
              <a:sym typeface="Lato"/>
            </a:endParaRPr>
          </a:p>
        </p:txBody>
      </p:sp>
      <p:pic>
        <p:nvPicPr>
          <p:cNvPr id="209" name="Google Shape;209;g1fb2e8a79f5_0_574"/>
          <p:cNvPicPr preferRelativeResize="0"/>
          <p:nvPr/>
        </p:nvPicPr>
        <p:blipFill>
          <a:blip r:embed="rId3">
            <a:alphaModFix/>
          </a:blip>
          <a:stretch>
            <a:fillRect/>
          </a:stretch>
        </p:blipFill>
        <p:spPr>
          <a:xfrm>
            <a:off x="83725" y="1625550"/>
            <a:ext cx="2143125" cy="21431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3f582f9d326_0_452"/>
          <p:cNvSpPr/>
          <p:nvPr/>
        </p:nvSpPr>
        <p:spPr>
          <a:xfrm>
            <a:off x="5524500" y="1333500"/>
            <a:ext cx="2476500" cy="2667000"/>
          </a:xfrm>
          <a:prstGeom prst="roundRect">
            <a:avLst>
              <a:gd fmla="val 461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15" name="Google Shape;215;g3f582f9d326_0_452"/>
          <p:cNvSpPr txBox="1"/>
          <p:nvPr/>
        </p:nvSpPr>
        <p:spPr>
          <a:xfrm>
            <a:off x="438150" y="1333500"/>
            <a:ext cx="4762500" cy="571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GB" sz="2200">
                <a:solidFill>
                  <a:srgbClr val="0543B3"/>
                </a:solidFill>
                <a:latin typeface="Lato"/>
                <a:ea typeface="Lato"/>
                <a:cs typeface="Lato"/>
                <a:sym typeface="Lato"/>
              </a:rPr>
              <a:t>Yaz and Adnam are best friends</a:t>
            </a:r>
            <a:endParaRPr b="1" sz="2200">
              <a:solidFill>
                <a:srgbClr val="0543B3"/>
              </a:solidFill>
              <a:latin typeface="Lato"/>
              <a:ea typeface="Lato"/>
              <a:cs typeface="Lato"/>
              <a:sym typeface="Lato"/>
            </a:endParaRPr>
          </a:p>
        </p:txBody>
      </p:sp>
      <p:grpSp>
        <p:nvGrpSpPr>
          <p:cNvPr id="216" name="Google Shape;216;g3f582f9d326_0_452"/>
          <p:cNvGrpSpPr/>
          <p:nvPr/>
        </p:nvGrpSpPr>
        <p:grpSpPr>
          <a:xfrm>
            <a:off x="438150" y="2047836"/>
            <a:ext cx="4762500" cy="1116433"/>
            <a:chOff x="438150" y="2047875"/>
            <a:chExt cx="4762500" cy="904800"/>
          </a:xfrm>
        </p:grpSpPr>
        <p:sp>
          <p:nvSpPr>
            <p:cNvPr id="217" name="Google Shape;217;g3f582f9d326_0_452"/>
            <p:cNvSpPr/>
            <p:nvPr/>
          </p:nvSpPr>
          <p:spPr>
            <a:xfrm>
              <a:off x="438150" y="2047875"/>
              <a:ext cx="47625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900"/>
            </a:p>
          </p:txBody>
        </p:sp>
        <p:sp>
          <p:nvSpPr>
            <p:cNvPr id="218" name="Google Shape;218;g3f582f9d326_0_452"/>
            <p:cNvSpPr txBox="1"/>
            <p:nvPr/>
          </p:nvSpPr>
          <p:spPr>
            <a:xfrm>
              <a:off x="628650" y="2340102"/>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900">
                  <a:solidFill>
                    <a:srgbClr val="0543B3"/>
                  </a:solidFill>
                  <a:latin typeface="Material Icons"/>
                  <a:ea typeface="Material Icons"/>
                  <a:cs typeface="Material Icons"/>
                  <a:sym typeface="Material Icons"/>
                </a:rPr>
                <a:t>home</a:t>
              </a:r>
              <a:endParaRPr sz="2900">
                <a:solidFill>
                  <a:srgbClr val="0543B3"/>
                </a:solidFill>
                <a:latin typeface="Material Icons"/>
                <a:ea typeface="Material Icons"/>
                <a:cs typeface="Material Icons"/>
                <a:sym typeface="Material Icons"/>
              </a:endParaRPr>
            </a:p>
          </p:txBody>
        </p:sp>
        <p:sp>
          <p:nvSpPr>
            <p:cNvPr id="219" name="Google Shape;219;g3f582f9d326_0_452"/>
            <p:cNvSpPr txBox="1"/>
            <p:nvPr/>
          </p:nvSpPr>
          <p:spPr>
            <a:xfrm>
              <a:off x="1162050" y="2143125"/>
              <a:ext cx="38481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Before school</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They always meet at Adnam's house and then walk to school together.</a:t>
              </a:r>
              <a:endParaRPr b="0" sz="1700">
                <a:solidFill>
                  <a:srgbClr val="262A33"/>
                </a:solidFill>
                <a:latin typeface="Lato"/>
                <a:ea typeface="Lato"/>
                <a:cs typeface="Lato"/>
                <a:sym typeface="Lato"/>
              </a:endParaRPr>
            </a:p>
          </p:txBody>
        </p:sp>
      </p:grpSp>
      <p:grpSp>
        <p:nvGrpSpPr>
          <p:cNvPr id="220" name="Google Shape;220;g3f582f9d326_0_452"/>
          <p:cNvGrpSpPr/>
          <p:nvPr/>
        </p:nvGrpSpPr>
        <p:grpSpPr>
          <a:xfrm>
            <a:off x="438150" y="3666980"/>
            <a:ext cx="4762500" cy="1116433"/>
            <a:chOff x="438150" y="3095625"/>
            <a:chExt cx="4762500" cy="904800"/>
          </a:xfrm>
        </p:grpSpPr>
        <p:sp>
          <p:nvSpPr>
            <p:cNvPr id="221" name="Google Shape;221;g3f582f9d326_0_452"/>
            <p:cNvSpPr/>
            <p:nvPr/>
          </p:nvSpPr>
          <p:spPr>
            <a:xfrm>
              <a:off x="438150" y="3095625"/>
              <a:ext cx="4762500" cy="904800"/>
            </a:xfrm>
            <a:prstGeom prst="roundRect">
              <a:avLst>
                <a:gd fmla="val 8421" name="adj"/>
              </a:avLst>
            </a:prstGeom>
            <a:solidFill>
              <a:srgbClr val="F4F7FC"/>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2000"/>
            </a:p>
          </p:txBody>
        </p:sp>
        <p:sp>
          <p:nvSpPr>
            <p:cNvPr id="222" name="Google Shape;222;g3f582f9d326_0_452"/>
            <p:cNvSpPr txBox="1"/>
            <p:nvPr/>
          </p:nvSpPr>
          <p:spPr>
            <a:xfrm>
              <a:off x="628650" y="3387852"/>
              <a:ext cx="381000" cy="381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3000">
                  <a:solidFill>
                    <a:srgbClr val="0543B3"/>
                  </a:solidFill>
                  <a:latin typeface="Material Icons"/>
                  <a:ea typeface="Material Icons"/>
                  <a:cs typeface="Material Icons"/>
                  <a:sym typeface="Material Icons"/>
                </a:rPr>
                <a:t>school</a:t>
              </a:r>
              <a:endParaRPr sz="3000">
                <a:solidFill>
                  <a:srgbClr val="0543B3"/>
                </a:solidFill>
                <a:latin typeface="Material Icons"/>
                <a:ea typeface="Material Icons"/>
                <a:cs typeface="Material Icons"/>
                <a:sym typeface="Material Icons"/>
              </a:endParaRPr>
            </a:p>
          </p:txBody>
        </p:sp>
        <p:sp>
          <p:nvSpPr>
            <p:cNvPr id="223" name="Google Shape;223;g3f582f9d326_0_452"/>
            <p:cNvSpPr txBox="1"/>
            <p:nvPr/>
          </p:nvSpPr>
          <p:spPr>
            <a:xfrm>
              <a:off x="1162050" y="3190875"/>
              <a:ext cx="3848100" cy="714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GB" sz="1900">
                  <a:solidFill>
                    <a:srgbClr val="0543B3"/>
                  </a:solidFill>
                  <a:latin typeface="Lato"/>
                  <a:ea typeface="Lato"/>
                  <a:cs typeface="Lato"/>
                  <a:sym typeface="Lato"/>
                </a:rPr>
                <a:t>After school</a:t>
              </a:r>
              <a:endParaRPr b="1" sz="1900">
                <a:solidFill>
                  <a:srgbClr val="0543B3"/>
                </a:solidFill>
                <a:latin typeface="Lato"/>
                <a:ea typeface="Lato"/>
                <a:cs typeface="Lato"/>
                <a:sym typeface="Lato"/>
              </a:endParaRPr>
            </a:p>
            <a:p>
              <a:pPr indent="0" lvl="0" marL="0" rtl="0" algn="l">
                <a:spcBef>
                  <a:spcPts val="300"/>
                </a:spcBef>
                <a:spcAft>
                  <a:spcPts val="0"/>
                </a:spcAft>
                <a:buNone/>
              </a:pPr>
              <a:r>
                <a:rPr b="0" lang="en-GB" sz="1700">
                  <a:solidFill>
                    <a:srgbClr val="262A33"/>
                  </a:solidFill>
                  <a:latin typeface="Lato"/>
                  <a:ea typeface="Lato"/>
                  <a:cs typeface="Lato"/>
                  <a:sym typeface="Lato"/>
                </a:rPr>
                <a:t>They always meet in the playground and walk home together.</a:t>
              </a:r>
              <a:endParaRPr b="0" sz="1700">
                <a:solidFill>
                  <a:srgbClr val="262A33"/>
                </a:solidFill>
                <a:latin typeface="Lato"/>
                <a:ea typeface="Lato"/>
                <a:cs typeface="Lato"/>
                <a:sym typeface="Lato"/>
              </a:endParaRPr>
            </a:p>
          </p:txBody>
        </p:sp>
      </p:grpSp>
      <p:sp>
        <p:nvSpPr>
          <p:cNvPr id="224" name="Google Shape;224;g3f582f9d326_0_45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latin typeface="Lato"/>
                <a:ea typeface="Lato"/>
                <a:cs typeface="Lato"/>
                <a:sym typeface="Lato"/>
              </a:rPr>
              <a:t>Young people and fraud</a:t>
            </a:r>
            <a:endParaRPr b="1" i="0" sz="2900" u="none" cap="none" strike="noStrike">
              <a:latin typeface="Lato"/>
              <a:ea typeface="Lato"/>
              <a:cs typeface="Lato"/>
              <a:sym typeface="Lato"/>
            </a:endParaRPr>
          </a:p>
        </p:txBody>
      </p:sp>
      <p:pic>
        <p:nvPicPr>
          <p:cNvPr id="225" name="Google Shape;225;g3f582f9d326_0_452"/>
          <p:cNvPicPr preferRelativeResize="0"/>
          <p:nvPr/>
        </p:nvPicPr>
        <p:blipFill rotWithShape="1">
          <a:blip r:embed="rId3">
            <a:alphaModFix/>
          </a:blip>
          <a:srcRect b="13585" l="0" r="0" t="0"/>
          <a:stretch/>
        </p:blipFill>
        <p:spPr>
          <a:xfrm>
            <a:off x="5799650" y="1561700"/>
            <a:ext cx="1958600" cy="1692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