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 type="screen16x9"/>
  <p:notesSz cx="6858000" cy="9144000"/>
  <p:embeddedFontLst>
    <p:embeddedFont>
      <p:font typeface="Oswald" panose="020B0604020202020204" charset="0"/>
      <p:regular r:id="rId16"/>
      <p:bold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E367B7-8101-4D69-9FCA-F33B7EDE86B4}">
  <a:tblStyle styleId="{79E367B7-8101-4D69-9FCA-F33B7EDE86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35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2759386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2759386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4b24191ae3_1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4b24191ae3_1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27593868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527593868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b24191ae3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b24191ae3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b24191ae3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b24191ae3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b24191ae3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4b24191ae3_1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b24191ae3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b24191ae3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b24191ae3_1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4b24191ae3_1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b24191ae3_1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4b24191ae3_1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4b24191ae3_1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4b24191ae3_1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3.png"/><Relationship Id="rId10" Type="http://schemas.openxmlformats.org/officeDocument/2006/relationships/image" Target="../media/image62.png"/><Relationship Id="rId4" Type="http://schemas.openxmlformats.org/officeDocument/2006/relationships/image" Target="../media/image4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8.png"/><Relationship Id="rId5" Type="http://schemas.openxmlformats.org/officeDocument/2006/relationships/image" Target="../media/image12.png"/><Relationship Id="rId10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png"/><Relationship Id="rId1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12" Type="http://schemas.openxmlformats.org/officeDocument/2006/relationships/image" Target="../media/image16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5" Type="http://schemas.openxmlformats.org/officeDocument/2006/relationships/image" Target="../media/image35.png"/><Relationship Id="rId10" Type="http://schemas.openxmlformats.org/officeDocument/2006/relationships/image" Target="../media/image33.png"/><Relationship Id="rId19" Type="http://schemas.openxmlformats.org/officeDocument/2006/relationships/image" Target="../media/image39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12" Type="http://schemas.openxmlformats.org/officeDocument/2006/relationships/image" Target="../media/image21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46.png"/><Relationship Id="rId10" Type="http://schemas.openxmlformats.org/officeDocument/2006/relationships/image" Target="../media/image43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9.png"/><Relationship Id="rId7" Type="http://schemas.openxmlformats.org/officeDocument/2006/relationships/image" Target="../media/image17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4.png"/><Relationship Id="rId5" Type="http://schemas.openxmlformats.org/officeDocument/2006/relationships/image" Target="../media/image50.png"/><Relationship Id="rId15" Type="http://schemas.openxmlformats.org/officeDocument/2006/relationships/image" Target="../media/image54.png"/><Relationship Id="rId10" Type="http://schemas.openxmlformats.org/officeDocument/2006/relationships/image" Target="../media/image13.png"/><Relationship Id="rId19" Type="http://schemas.openxmlformats.org/officeDocument/2006/relationships/image" Target="../media/image58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Relationship Id="rId1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-DK" sz="4800" b="1"/>
              <a:t>Afpas budskabet til platformen</a:t>
            </a:r>
            <a:endParaRPr sz="4800" b="1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5D7C8A"/>
                </a:solidFill>
              </a:rPr>
              <a:t>Arbejde med online interessenter &gt; Medieanalyse &gt; </a:t>
            </a:r>
            <a:r>
              <a:rPr lang="da-DK" b="1">
                <a:solidFill>
                  <a:srgbClr val="5D7C8A"/>
                </a:solidFill>
              </a:rPr>
              <a:t>Afpas budskabet til platformen</a:t>
            </a:r>
            <a:endParaRPr b="1">
              <a:solidFill>
                <a:srgbClr val="5D7C8A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2736" y="113525"/>
            <a:ext cx="456307" cy="331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37"/>
          <p:cNvGrpSpPr/>
          <p:nvPr/>
        </p:nvGrpSpPr>
        <p:grpSpPr>
          <a:xfrm>
            <a:off x="5309096" y="1496991"/>
            <a:ext cx="3731952" cy="1811132"/>
            <a:chOff x="5082300" y="1138525"/>
            <a:chExt cx="4690149" cy="2276150"/>
          </a:xfrm>
        </p:grpSpPr>
        <p:pic>
          <p:nvPicPr>
            <p:cNvPr id="159" name="Google Shape;159;p3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082300" y="1397863"/>
              <a:ext cx="1576624" cy="1576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37"/>
            <p:cNvSpPr/>
            <p:nvPr/>
          </p:nvSpPr>
          <p:spPr>
            <a:xfrm>
              <a:off x="6879225" y="1912725"/>
              <a:ext cx="871800" cy="546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1" name="Google Shape;161;p3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496300" y="1138525"/>
              <a:ext cx="2276149" cy="22761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6"/>
          <p:cNvSpPr/>
          <p:nvPr/>
        </p:nvSpPr>
        <p:spPr>
          <a:xfrm>
            <a:off x="9167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58585B"/>
                </a:solidFill>
              </a:rPr>
              <a:t>Del et budskab offentligt, der opfordrer alle brugere til at handle her og nu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408" name="Google Shape;408;p46"/>
          <p:cNvSpPr/>
          <p:nvPr/>
        </p:nvSpPr>
        <p:spPr>
          <a:xfrm>
            <a:off x="35965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58585B"/>
                </a:solidFill>
              </a:rPr>
              <a:t>Del et budskab offentligt, som er beregnet på at blive set af en indflydelsesrig skikkelse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409" name="Google Shape;409;p46"/>
          <p:cNvSpPr/>
          <p:nvPr/>
        </p:nvSpPr>
        <p:spPr>
          <a:xfrm>
            <a:off x="62763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58585B"/>
                </a:solidFill>
              </a:rPr>
              <a:t>Del et budskab, der er beregnet på at udstille et firma/en organisation for ikke at handle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410" name="Google Shape;410;p46"/>
          <p:cNvSpPr/>
          <p:nvPr/>
        </p:nvSpPr>
        <p:spPr>
          <a:xfrm>
            <a:off x="9167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58585B"/>
                </a:solidFill>
              </a:rPr>
              <a:t>Del indhold, der gennem hashtags vil nå frem til en bredere offentlighed 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411" name="Google Shape;411;p46"/>
          <p:cNvSpPr/>
          <p:nvPr/>
        </p:nvSpPr>
        <p:spPr>
          <a:xfrm>
            <a:off x="35965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58585B"/>
                </a:solidFill>
              </a:rPr>
              <a:t>Stil et vanskeligt spørgsmål med det formål at få et svar fra en ekspert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412" name="Google Shape;412;p46"/>
          <p:cNvSpPr/>
          <p:nvPr/>
        </p:nvSpPr>
        <p:spPr>
          <a:xfrm>
            <a:off x="62763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58585B"/>
                </a:solidFill>
              </a:rPr>
              <a:t>Sørg for fuldstændigt at kontrollere de kommentarer folk kommer med om dit indhold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413" name="Google Shape;413;p46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 b="1">
                <a:solidFill>
                  <a:srgbClr val="5D7C8A"/>
                </a:solidFill>
              </a:rPr>
              <a:t>Meddelelseskort</a:t>
            </a:r>
            <a:endParaRPr sz="3000" b="1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4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7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422" name="Google Shape;422;p47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423" name="Google Shape;423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47"/>
          <p:cNvPicPr preferRelativeResize="0"/>
          <p:nvPr/>
        </p:nvPicPr>
        <p:blipFill rotWithShape="1">
          <a:blip r:embed="rId9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/>
          <p:nvPr/>
        </p:nvSpPr>
        <p:spPr>
          <a:xfrm>
            <a:off x="84050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D7C8A"/>
              </a:solidFill>
            </a:endParaRPr>
          </a:p>
        </p:txBody>
      </p:sp>
      <p:pic>
        <p:nvPicPr>
          <p:cNvPr id="167" name="Google Shape;16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8" name="Google Shape;168;p38"/>
          <p:cNvSpPr txBox="1"/>
          <p:nvPr/>
        </p:nvSpPr>
        <p:spPr>
          <a:xfrm>
            <a:off x="166603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b="1">
                <a:latin typeface="Oswald"/>
                <a:ea typeface="Oswald"/>
                <a:cs typeface="Oswald"/>
                <a:sym typeface="Oswald"/>
              </a:rPr>
              <a:t>Facebook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69" name="Google Shape;169;p38"/>
          <p:cNvGraphicFramePr/>
          <p:nvPr>
            <p:extLst>
              <p:ext uri="{D42A27DB-BD31-4B8C-83A1-F6EECF244321}">
                <p14:modId xmlns:p14="http://schemas.microsoft.com/office/powerpoint/2010/main" val="3159108896"/>
              </p:ext>
            </p:extLst>
          </p:nvPr>
        </p:nvGraphicFramePr>
        <p:xfrm>
          <a:off x="925427" y="1677200"/>
          <a:ext cx="2304161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1094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200"/>
                        <a:t>2,32 milliarder</a:t>
                      </a:r>
                      <a:endParaRPr sz="12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Indholdstyper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Tilknytninger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Optimeret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Reklamer?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Reaktioner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0" name="Google Shape;170;p38"/>
          <p:cNvSpPr txBox="1"/>
          <p:nvPr/>
        </p:nvSpPr>
        <p:spPr>
          <a:xfrm>
            <a:off x="6161988" y="4315395"/>
            <a:ext cx="2911023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MAU = aktive bruger pr. </a:t>
            </a:r>
            <a:r>
              <a:rPr lang="da-DK" dirty="0"/>
              <a:t>måned</a:t>
            </a:r>
            <a:endParaRPr dirty="0"/>
          </a:p>
        </p:txBody>
      </p:sp>
      <p:pic>
        <p:nvPicPr>
          <p:cNvPr id="171" name="Google Shape;17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9036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0436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23036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64574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2906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67080" y="2882963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6601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8"/>
          <p:cNvPicPr preferRelativeResize="0"/>
          <p:nvPr/>
        </p:nvPicPr>
        <p:blipFill rotWithShape="1">
          <a:blip r:embed="rId11">
            <a:alphaModFix/>
          </a:blip>
          <a:srcRect l="23495" t="39763" r="40517" b="40938"/>
          <a:stretch/>
        </p:blipFill>
        <p:spPr>
          <a:xfrm>
            <a:off x="2073405" y="3619105"/>
            <a:ext cx="1097748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8"/>
          <p:cNvSpPr/>
          <p:nvPr/>
        </p:nvSpPr>
        <p:spPr>
          <a:xfrm>
            <a:off x="355725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Google Shape;180;p38"/>
          <p:cNvPicPr preferRelativeResize="0"/>
          <p:nvPr/>
        </p:nvPicPr>
        <p:blipFill rotWithShape="1">
          <a:blip r:embed="rId12">
            <a:alphaModFix/>
          </a:blip>
          <a:srcRect l="14793" r="14793"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1" name="Google Shape;181;p38"/>
          <p:cNvSpPr txBox="1"/>
          <p:nvPr/>
        </p:nvSpPr>
        <p:spPr>
          <a:xfrm>
            <a:off x="438278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b="1">
                <a:latin typeface="Oswald"/>
                <a:ea typeface="Oswald"/>
                <a:cs typeface="Oswald"/>
                <a:sym typeface="Oswald"/>
              </a:rPr>
              <a:t>YouTube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82" name="Google Shape;182;p38"/>
          <p:cNvGraphicFramePr/>
          <p:nvPr/>
        </p:nvGraphicFramePr>
        <p:xfrm>
          <a:off x="364217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200"/>
                        <a:t>1,9 milliarder</a:t>
                      </a:r>
                      <a:endParaRPr sz="12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Indholdstyper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Tilknytninger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/>
                        <a:t>4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Optimeret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Reklamer?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Reaktioner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3" name="Google Shape;18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115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13586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158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49600" y="2882963"/>
            <a:ext cx="272750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64853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8"/>
          <p:cNvPicPr preferRelativeResize="0"/>
          <p:nvPr/>
        </p:nvPicPr>
        <p:blipFill rotWithShape="1">
          <a:blip r:embed="rId11">
            <a:alphaModFix/>
          </a:blip>
          <a:srcRect l="59456" t="43507" r="24091" b="43282"/>
          <a:stretch/>
        </p:blipFill>
        <p:spPr>
          <a:xfrm>
            <a:off x="2369465" y="3937550"/>
            <a:ext cx="490853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726663" y="3709877"/>
            <a:ext cx="221699" cy="193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10800000">
            <a:off x="5073776" y="3719541"/>
            <a:ext cx="216525" cy="1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60950" y="3664800"/>
            <a:ext cx="272750" cy="2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8"/>
          <p:cNvSpPr/>
          <p:nvPr/>
        </p:nvSpPr>
        <p:spPr>
          <a:xfrm>
            <a:off x="627400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" name="Google Shape;193;p38"/>
          <p:cNvPicPr preferRelativeResize="0"/>
          <p:nvPr/>
        </p:nvPicPr>
        <p:blipFill rotWithShape="1">
          <a:blip r:embed="rId15">
            <a:alphaModFix/>
          </a:blip>
          <a:srcRect t="6695" b="6686"/>
          <a:stretch/>
        </p:blipFill>
        <p:spPr>
          <a:xfrm>
            <a:off x="64501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4" name="Google Shape;194;p38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b="1">
                <a:latin typeface="Oswald"/>
                <a:ea typeface="Oswald"/>
                <a:cs typeface="Oswald"/>
                <a:sym typeface="Oswald"/>
              </a:rPr>
              <a:t>WhatsApp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95" name="Google Shape;195;p38"/>
          <p:cNvGraphicFramePr/>
          <p:nvPr/>
        </p:nvGraphicFramePr>
        <p:xfrm>
          <a:off x="635892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200" dirty="0"/>
                        <a:t>1,5 milliarder</a:t>
                      </a:r>
                      <a:endParaRPr sz="12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Indholdstyper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Tilknytninger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/>
                        <a:t>3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Optimeret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Reklamer?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Reaktioner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dirty="0">
                          <a:solidFill>
                            <a:srgbClr val="9E9E9E"/>
                          </a:solidFill>
                        </a:rPr>
                        <a:t>SVAR</a:t>
                      </a:r>
                      <a:endParaRPr dirty="0">
                        <a:solidFill>
                          <a:srgbClr val="9E9E9E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6" name="Google Shape;196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283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58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72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498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395788" y="3232950"/>
            <a:ext cx="331125" cy="3310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38"/>
          <p:cNvGrpSpPr/>
          <p:nvPr/>
        </p:nvGrpSpPr>
        <p:grpSpPr>
          <a:xfrm>
            <a:off x="8108510" y="3635603"/>
            <a:ext cx="331128" cy="331128"/>
            <a:chOff x="7611775" y="3352225"/>
            <a:chExt cx="593100" cy="593100"/>
          </a:xfrm>
        </p:grpSpPr>
        <p:sp>
          <p:nvSpPr>
            <p:cNvPr id="202" name="Google Shape;202;p38"/>
            <p:cNvSpPr/>
            <p:nvPr/>
          </p:nvSpPr>
          <p:spPr>
            <a:xfrm>
              <a:off x="7611775" y="3352225"/>
              <a:ext cx="593100" cy="593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3" name="Google Shape;203;p38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7728362" y="3461422"/>
              <a:ext cx="359925" cy="359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" name="Google Shape;204;p38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 b="1">
                <a:solidFill>
                  <a:srgbClr val="5D7C8A"/>
                </a:solidFill>
              </a:rPr>
              <a:t>Platformskort</a:t>
            </a:r>
            <a:endParaRPr sz="3000" b="1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/>
          <p:nvPr/>
        </p:nvSpPr>
        <p:spPr>
          <a:xfrm>
            <a:off x="84050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0" name="Google Shape;21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1" name="Google Shape;211;p39"/>
          <p:cNvSpPr txBox="1"/>
          <p:nvPr/>
        </p:nvSpPr>
        <p:spPr>
          <a:xfrm>
            <a:off x="1666050" y="1049500"/>
            <a:ext cx="15699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b="1">
                <a:latin typeface="Oswald"/>
                <a:ea typeface="Oswald"/>
                <a:cs typeface="Oswald"/>
                <a:sym typeface="Oswald"/>
              </a:rPr>
              <a:t>Messenger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12" name="Google Shape;212;p39"/>
          <p:cNvGraphicFramePr/>
          <p:nvPr/>
        </p:nvGraphicFramePr>
        <p:xfrm>
          <a:off x="92542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200"/>
                        <a:t>1,3 milliarder</a:t>
                      </a:r>
                      <a:endParaRPr sz="12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Indholdstyper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Tilknytninger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/>
                        <a:t>3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Optimeret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Reklamer?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Reaktioner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13" name="Google Shape;21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30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5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948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3178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9"/>
          <p:cNvSpPr/>
          <p:nvPr/>
        </p:nvSpPr>
        <p:spPr>
          <a:xfrm>
            <a:off x="355725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9" name="Google Shape;219;p39"/>
          <p:cNvPicPr preferRelativeResize="0"/>
          <p:nvPr/>
        </p:nvPicPr>
        <p:blipFill rotWithShape="1">
          <a:blip r:embed="rId9">
            <a:alphaModFix/>
          </a:blip>
          <a:srcRect l="119" r="109"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0" name="Google Shape;220;p39"/>
          <p:cNvSpPr txBox="1"/>
          <p:nvPr/>
        </p:nvSpPr>
        <p:spPr>
          <a:xfrm>
            <a:off x="438278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b="1">
                <a:latin typeface="Oswald"/>
                <a:ea typeface="Oswald"/>
                <a:cs typeface="Oswald"/>
                <a:sym typeface="Oswald"/>
              </a:rPr>
              <a:t>WeChat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21" name="Google Shape;221;p39"/>
          <p:cNvGraphicFramePr/>
          <p:nvPr>
            <p:extLst>
              <p:ext uri="{D42A27DB-BD31-4B8C-83A1-F6EECF244321}">
                <p14:modId xmlns:p14="http://schemas.microsoft.com/office/powerpoint/2010/main" val="3272018752"/>
              </p:ext>
            </p:extLst>
          </p:nvPr>
        </p:nvGraphicFramePr>
        <p:xfrm>
          <a:off x="3642177" y="1677200"/>
          <a:ext cx="2207058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104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 dirty="0" smtClean="0">
                          <a:solidFill>
                            <a:srgbClr val="FFFFFF"/>
                          </a:solidFill>
                        </a:rPr>
                        <a:t>MAU </a:t>
                      </a:r>
                      <a:endParaRPr sz="1000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200" dirty="0" smtClean="0"/>
                        <a:t>1,06 </a:t>
                      </a:r>
                      <a:r>
                        <a:rPr lang="da-DK" sz="1200" dirty="0"/>
                        <a:t>milliarder</a:t>
                      </a:r>
                      <a:endParaRPr sz="12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Indholdstyper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Tilknytninger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/>
                        <a:t>3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Optimeret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Reklamer?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Reaktioner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22" name="Google Shape;222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352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9047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9"/>
          <p:cNvSpPr/>
          <p:nvPr/>
        </p:nvSpPr>
        <p:spPr>
          <a:xfrm>
            <a:off x="627400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3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501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6" name="Google Shape;226;p39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b="1">
                <a:latin typeface="Oswald"/>
                <a:ea typeface="Oswald"/>
                <a:cs typeface="Oswald"/>
                <a:sym typeface="Oswald"/>
              </a:rPr>
              <a:t>Instagram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27" name="Google Shape;227;p39"/>
          <p:cNvGraphicFramePr/>
          <p:nvPr/>
        </p:nvGraphicFramePr>
        <p:xfrm>
          <a:off x="635892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200"/>
                        <a:t>1 milliard</a:t>
                      </a:r>
                      <a:endParaRPr sz="12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Indholdstyper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Tilknytninger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/>
                        <a:t>5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Optimeret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Reklamer?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Reaktioner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28" name="Google Shape;228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283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9"/>
          <p:cNvPicPr preferRelativeResize="0"/>
          <p:nvPr/>
        </p:nvPicPr>
        <p:blipFill rotWithShape="1">
          <a:blip r:embed="rId11">
            <a:alphaModFix/>
          </a:blip>
          <a:srcRect t="10" r="26745" b="-10"/>
          <a:stretch/>
        </p:blipFill>
        <p:spPr>
          <a:xfrm>
            <a:off x="1914721" y="3703400"/>
            <a:ext cx="13633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9"/>
          <p:cNvPicPr preferRelativeResize="0"/>
          <p:nvPr/>
        </p:nvPicPr>
        <p:blipFill rotWithShape="1">
          <a:blip r:embed="rId11">
            <a:alphaModFix/>
          </a:blip>
          <a:srcRect l="73252" t="10" b="-10"/>
          <a:stretch/>
        </p:blipFill>
        <p:spPr>
          <a:xfrm>
            <a:off x="2347480" y="3937550"/>
            <a:ext cx="497799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0275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1675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4275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525813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9"/>
          <p:cNvPicPr preferRelativeResize="0"/>
          <p:nvPr/>
        </p:nvPicPr>
        <p:blipFill rotWithShape="1">
          <a:blip r:embed="rId13">
            <a:alphaModFix/>
          </a:blip>
          <a:srcRect r="62179"/>
          <a:stretch/>
        </p:blipFill>
        <p:spPr>
          <a:xfrm>
            <a:off x="4690486" y="3669250"/>
            <a:ext cx="562300" cy="27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9"/>
          <p:cNvPicPr preferRelativeResize="0"/>
          <p:nvPr/>
        </p:nvPicPr>
        <p:blipFill rotWithShape="1">
          <a:blip r:embed="rId13">
            <a:alphaModFix/>
          </a:blip>
          <a:srcRect l="49130"/>
          <a:stretch/>
        </p:blipFill>
        <p:spPr>
          <a:xfrm>
            <a:off x="5264412" y="3669238"/>
            <a:ext cx="756350" cy="27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581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721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4981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191348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6528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65296" y="3643726"/>
            <a:ext cx="1268678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9"/>
          <p:cNvSpPr txBox="1"/>
          <p:nvPr/>
        </p:nvSpPr>
        <p:spPr>
          <a:xfrm>
            <a:off x="6184352" y="4261425"/>
            <a:ext cx="2779328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MAU = aktive bruger pr. </a:t>
            </a:r>
            <a:r>
              <a:rPr lang="da-DK" dirty="0" smtClean="0"/>
              <a:t>måned</a:t>
            </a:r>
            <a:endParaRPr dirty="0"/>
          </a:p>
        </p:txBody>
      </p:sp>
      <p:sp>
        <p:nvSpPr>
          <p:cNvPr id="244" name="Google Shape;244;p39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 b="1">
                <a:solidFill>
                  <a:srgbClr val="5D7C8A"/>
                </a:solidFill>
              </a:rPr>
              <a:t>Platformskort</a:t>
            </a:r>
            <a:endParaRPr sz="3000" b="1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/>
          <p:nvPr/>
        </p:nvSpPr>
        <p:spPr>
          <a:xfrm>
            <a:off x="84050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0" name="Google Shape;25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1" name="Google Shape;251;p40"/>
          <p:cNvSpPr txBox="1"/>
          <p:nvPr/>
        </p:nvSpPr>
        <p:spPr>
          <a:xfrm>
            <a:off x="1666050" y="1049500"/>
            <a:ext cx="15699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b="1">
                <a:latin typeface="Oswald"/>
                <a:ea typeface="Oswald"/>
                <a:cs typeface="Oswald"/>
                <a:sym typeface="Oswald"/>
              </a:rPr>
              <a:t>Tumblr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52" name="Google Shape;252;p40"/>
          <p:cNvGraphicFramePr/>
          <p:nvPr/>
        </p:nvGraphicFramePr>
        <p:xfrm>
          <a:off x="92542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200"/>
                        <a:t>642 millioner</a:t>
                      </a:r>
                      <a:endParaRPr sz="12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Indholdstyper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Tilknytninger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/>
                        <a:t>3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Optimeret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Reklamer?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Reaktioner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53" name="Google Shape;25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30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5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0"/>
          <p:cNvSpPr/>
          <p:nvPr/>
        </p:nvSpPr>
        <p:spPr>
          <a:xfrm>
            <a:off x="355725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40"/>
          <p:cNvPicPr preferRelativeResize="0"/>
          <p:nvPr/>
        </p:nvPicPr>
        <p:blipFill rotWithShape="1">
          <a:blip r:embed="rId7">
            <a:alphaModFix/>
          </a:blip>
          <a:srcRect t="238" b="228"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8" name="Google Shape;258;p40"/>
          <p:cNvSpPr txBox="1"/>
          <p:nvPr/>
        </p:nvSpPr>
        <p:spPr>
          <a:xfrm>
            <a:off x="438278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b="1">
                <a:latin typeface="Oswald"/>
                <a:ea typeface="Oswald"/>
                <a:cs typeface="Oswald"/>
                <a:sym typeface="Oswald"/>
              </a:rPr>
              <a:t>TikTok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59" name="Google Shape;259;p40"/>
          <p:cNvGraphicFramePr/>
          <p:nvPr/>
        </p:nvGraphicFramePr>
        <p:xfrm>
          <a:off x="364217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200"/>
                        <a:t>500 millioner</a:t>
                      </a:r>
                      <a:endParaRPr sz="12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Indholdstyper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Tilknytninger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/>
                        <a:t>3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Optimeret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Reklamer?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Reaktioner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60" name="Google Shape;260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158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4853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0"/>
          <p:cNvSpPr/>
          <p:nvPr/>
        </p:nvSpPr>
        <p:spPr>
          <a:xfrm>
            <a:off x="627400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3" name="Google Shape;263;p4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501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4" name="Google Shape;264;p40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b="1">
                <a:latin typeface="Oswald"/>
                <a:ea typeface="Oswald"/>
                <a:cs typeface="Oswald"/>
                <a:sym typeface="Oswald"/>
              </a:rPr>
              <a:t>Twitter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65" name="Google Shape;265;p40"/>
          <p:cNvGraphicFramePr/>
          <p:nvPr/>
        </p:nvGraphicFramePr>
        <p:xfrm>
          <a:off x="635892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200"/>
                        <a:t>335 millioner</a:t>
                      </a:r>
                      <a:endParaRPr sz="12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Indholdstyper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Tilknytninger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/>
                        <a:t>5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Optimeret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Reklamer?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Reaktioner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66" name="Google Shape;266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283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6794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89230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581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721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4981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91348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6528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48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32850" y="2882963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44197" y="3232950"/>
            <a:ext cx="331125" cy="33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82100" y="3698437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314625" y="3669250"/>
            <a:ext cx="272749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676800" y="3643725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115225" y="3673718"/>
            <a:ext cx="272750" cy="263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475376" y="3649750"/>
            <a:ext cx="331150" cy="31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57200" y="2882963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395788" y="3641275"/>
            <a:ext cx="4476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843475" y="3643725"/>
            <a:ext cx="331151" cy="3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0"/>
          <p:cNvSpPr txBox="1"/>
          <p:nvPr/>
        </p:nvSpPr>
        <p:spPr>
          <a:xfrm>
            <a:off x="6175451" y="4261425"/>
            <a:ext cx="2710798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MAU = aktive bruger pr. måned</a:t>
            </a:r>
            <a:endParaRPr dirty="0"/>
          </a:p>
        </p:txBody>
      </p:sp>
      <p:sp>
        <p:nvSpPr>
          <p:cNvPr id="286" name="Google Shape;286;p40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 b="1">
                <a:solidFill>
                  <a:srgbClr val="5D7C8A"/>
                </a:solidFill>
              </a:rPr>
              <a:t>Platformskort</a:t>
            </a:r>
            <a:endParaRPr sz="3000" b="1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1"/>
          <p:cNvSpPr/>
          <p:nvPr/>
        </p:nvSpPr>
        <p:spPr>
          <a:xfrm>
            <a:off x="84050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2" name="Google Shape;29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3" name="Google Shape;293;p41"/>
          <p:cNvSpPr txBox="1"/>
          <p:nvPr/>
        </p:nvSpPr>
        <p:spPr>
          <a:xfrm>
            <a:off x="1666050" y="1049500"/>
            <a:ext cx="15699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b="1">
                <a:latin typeface="Oswald"/>
                <a:ea typeface="Oswald"/>
                <a:cs typeface="Oswald"/>
                <a:sym typeface="Oswald"/>
              </a:rPr>
              <a:t>Reddit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94" name="Google Shape;294;p41"/>
          <p:cNvGraphicFramePr/>
          <p:nvPr/>
        </p:nvGraphicFramePr>
        <p:xfrm>
          <a:off x="92542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200"/>
                        <a:t>330 millioner</a:t>
                      </a:r>
                      <a:endParaRPr sz="12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Indholdstyper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Tilknytninger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/>
                        <a:t>5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Optimeret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Reklamer?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Reaktioner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95" name="Google Shape;29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30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5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1"/>
          <p:cNvSpPr/>
          <p:nvPr/>
        </p:nvSpPr>
        <p:spPr>
          <a:xfrm>
            <a:off x="355725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9" name="Google Shape;299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00" name="Google Shape;300;p41"/>
          <p:cNvSpPr txBox="1"/>
          <p:nvPr/>
        </p:nvSpPr>
        <p:spPr>
          <a:xfrm>
            <a:off x="438278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b="1">
                <a:latin typeface="Oswald"/>
                <a:ea typeface="Oswald"/>
                <a:cs typeface="Oswald"/>
                <a:sym typeface="Oswald"/>
              </a:rPr>
              <a:t>LinkedIn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01" name="Google Shape;301;p41"/>
          <p:cNvGraphicFramePr/>
          <p:nvPr/>
        </p:nvGraphicFramePr>
        <p:xfrm>
          <a:off x="364217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200"/>
                        <a:t>294 millioner</a:t>
                      </a:r>
                      <a:endParaRPr sz="12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Indholdstyper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Tilknytninger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/>
                        <a:t>4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Optimeret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Reklamer?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Reaktioner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2" name="Google Shape;302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158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4853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1"/>
          <p:cNvSpPr/>
          <p:nvPr/>
        </p:nvSpPr>
        <p:spPr>
          <a:xfrm>
            <a:off x="627400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" name="Google Shape;305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501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06" name="Google Shape;306;p41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b="1">
                <a:latin typeface="Oswald"/>
                <a:ea typeface="Oswald"/>
                <a:cs typeface="Oswald"/>
                <a:sym typeface="Oswald"/>
              </a:rPr>
              <a:t>Snapchat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07" name="Google Shape;307;p41"/>
          <p:cNvGraphicFramePr/>
          <p:nvPr/>
        </p:nvGraphicFramePr>
        <p:xfrm>
          <a:off x="635892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200"/>
                        <a:t>255 millioner</a:t>
                      </a:r>
                      <a:endParaRPr sz="12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Indholdstyper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Tilknytninger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/>
                        <a:t>2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Optimeret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Reklamer?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Reaktioner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8" name="Google Shape;308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283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581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721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6528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48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232850" y="2882963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5158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329405" y="3671095"/>
            <a:ext cx="272749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60975" y="3669250"/>
            <a:ext cx="272749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37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51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77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45214" y="2883182"/>
            <a:ext cx="272750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661450" y="3592748"/>
            <a:ext cx="331125" cy="425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15500" y="3644162"/>
            <a:ext cx="331150" cy="32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369575" y="3673228"/>
            <a:ext cx="331150" cy="2980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41"/>
          <p:cNvGrpSpPr/>
          <p:nvPr/>
        </p:nvGrpSpPr>
        <p:grpSpPr>
          <a:xfrm>
            <a:off x="7370783" y="3643725"/>
            <a:ext cx="1442749" cy="374700"/>
            <a:chOff x="6913580" y="3491325"/>
            <a:chExt cx="1279724" cy="374700"/>
          </a:xfrm>
        </p:grpSpPr>
        <p:sp>
          <p:nvSpPr>
            <p:cNvPr id="325" name="Google Shape;325;p41"/>
            <p:cNvSpPr/>
            <p:nvPr/>
          </p:nvSpPr>
          <p:spPr>
            <a:xfrm>
              <a:off x="6913580" y="3491325"/>
              <a:ext cx="1128900" cy="374700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" name="Google Shape;326;p41"/>
            <p:cNvGrpSpPr/>
            <p:nvPr/>
          </p:nvGrpSpPr>
          <p:grpSpPr>
            <a:xfrm>
              <a:off x="7015892" y="3547955"/>
              <a:ext cx="1177412" cy="261437"/>
              <a:chOff x="7007440" y="3520900"/>
              <a:chExt cx="1341627" cy="297900"/>
            </a:xfrm>
          </p:grpSpPr>
          <p:pic>
            <p:nvPicPr>
              <p:cNvPr id="327" name="Google Shape;327;p41"/>
              <p:cNvPicPr preferRelativeResize="0"/>
              <p:nvPr/>
            </p:nvPicPr>
            <p:blipFill>
              <a:blip r:embed="rId17">
                <a:alphaModFix/>
              </a:blip>
              <a:stretch>
                <a:fillRect/>
              </a:stretch>
            </p:blipFill>
            <p:spPr>
              <a:xfrm>
                <a:off x="7007440" y="3559000"/>
                <a:ext cx="221700" cy="221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8" name="Google Shape;328;p41"/>
              <p:cNvSpPr txBox="1"/>
              <p:nvPr/>
            </p:nvSpPr>
            <p:spPr>
              <a:xfrm>
                <a:off x="7150610" y="3520900"/>
                <a:ext cx="1198457" cy="29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 sz="1200" dirty="0">
                    <a:latin typeface="Roboto"/>
                    <a:ea typeface="Roboto"/>
                    <a:cs typeface="Roboto"/>
                    <a:sym typeface="Roboto"/>
                  </a:rPr>
                  <a:t>Abonnement</a:t>
                </a: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329" name="Google Shape;329;p41"/>
          <p:cNvSpPr txBox="1"/>
          <p:nvPr/>
        </p:nvSpPr>
        <p:spPr>
          <a:xfrm>
            <a:off x="6185937" y="4266205"/>
            <a:ext cx="2689825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MAU = aktive bruger pr. måned</a:t>
            </a:r>
            <a:endParaRPr dirty="0"/>
          </a:p>
        </p:txBody>
      </p:sp>
      <p:sp>
        <p:nvSpPr>
          <p:cNvPr id="330" name="Google Shape;330;p41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 b="1">
                <a:solidFill>
                  <a:srgbClr val="5D7C8A"/>
                </a:solidFill>
              </a:rPr>
              <a:t>Platformskort</a:t>
            </a:r>
            <a:endParaRPr sz="3000" b="1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2"/>
          <p:cNvSpPr/>
          <p:nvPr/>
        </p:nvSpPr>
        <p:spPr>
          <a:xfrm>
            <a:off x="84050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6" name="Google Shape;33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37" name="Google Shape;337;p42"/>
          <p:cNvSpPr txBox="1"/>
          <p:nvPr/>
        </p:nvSpPr>
        <p:spPr>
          <a:xfrm>
            <a:off x="1666050" y="1049500"/>
            <a:ext cx="15699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b="1">
                <a:latin typeface="Oswald"/>
                <a:ea typeface="Oswald"/>
                <a:cs typeface="Oswald"/>
                <a:sym typeface="Oswald"/>
              </a:rPr>
              <a:t>Pinterest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38" name="Google Shape;338;p42"/>
          <p:cNvGraphicFramePr/>
          <p:nvPr/>
        </p:nvGraphicFramePr>
        <p:xfrm>
          <a:off x="92542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200"/>
                        <a:t>250 millioner</a:t>
                      </a:r>
                      <a:endParaRPr sz="12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Indholdstyper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Tilknytninger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/>
                        <a:t>1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Optimeret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Reklamer?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Reaktioner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39" name="Google Shape;33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2"/>
          <p:cNvSpPr/>
          <p:nvPr/>
        </p:nvSpPr>
        <p:spPr>
          <a:xfrm>
            <a:off x="355725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1" name="Google Shape;341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42" name="Google Shape;342;p42"/>
          <p:cNvSpPr txBox="1"/>
          <p:nvPr/>
        </p:nvSpPr>
        <p:spPr>
          <a:xfrm>
            <a:off x="4353240" y="1049500"/>
            <a:ext cx="17277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b="1">
                <a:latin typeface="Oswald"/>
                <a:ea typeface="Oswald"/>
                <a:cs typeface="Oswald"/>
                <a:sym typeface="Oswald"/>
              </a:rPr>
              <a:t>SoundCloud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43" name="Google Shape;343;p42"/>
          <p:cNvGraphicFramePr/>
          <p:nvPr/>
        </p:nvGraphicFramePr>
        <p:xfrm>
          <a:off x="364217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200"/>
                        <a:t>175 millioner</a:t>
                      </a:r>
                      <a:endParaRPr sz="12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Indholdstyper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Tilknytninger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/>
                        <a:t>1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Optimeret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Reklamer?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Reaktioner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44" name="Google Shape;344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158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4853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2"/>
          <p:cNvSpPr/>
          <p:nvPr/>
        </p:nvSpPr>
        <p:spPr>
          <a:xfrm>
            <a:off x="627400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2"/>
          <p:cNvSpPr/>
          <p:nvPr/>
        </p:nvSpPr>
        <p:spPr>
          <a:xfrm>
            <a:off x="6450175" y="961150"/>
            <a:ext cx="593100" cy="5931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2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b="1">
                <a:latin typeface="Oswald"/>
                <a:ea typeface="Oswald"/>
                <a:cs typeface="Oswald"/>
                <a:sym typeface="Oswald"/>
              </a:rPr>
              <a:t>___________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49" name="Google Shape;349;p42"/>
          <p:cNvGraphicFramePr/>
          <p:nvPr/>
        </p:nvGraphicFramePr>
        <p:xfrm>
          <a:off x="635892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Indholdstyper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Tilknytninger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Optimeret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Reklamer?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solidFill>
                            <a:srgbClr val="FFFFFF"/>
                          </a:solidFill>
                        </a:rPr>
                        <a:t>Reaktioner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50" name="Google Shape;350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48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32850" y="2882963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158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45214" y="2883182"/>
            <a:ext cx="272750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58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572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498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91338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3162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81175" y="2882963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64050" y="214587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34760" y="3694832"/>
            <a:ext cx="221700" cy="22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196380" y="3690445"/>
            <a:ext cx="843374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462433" y="3920116"/>
            <a:ext cx="374756" cy="2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699174" y="2107421"/>
            <a:ext cx="272750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716148" y="36900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051538" y="3660813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2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445325" y="3690000"/>
            <a:ext cx="272750" cy="2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2"/>
          <p:cNvSpPr txBox="1"/>
          <p:nvPr/>
        </p:nvSpPr>
        <p:spPr>
          <a:xfrm>
            <a:off x="6194116" y="4277520"/>
            <a:ext cx="269402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MAU = aktive bruger pr. måned</a:t>
            </a:r>
            <a:endParaRPr dirty="0"/>
          </a:p>
        </p:txBody>
      </p:sp>
      <p:sp>
        <p:nvSpPr>
          <p:cNvPr id="369" name="Google Shape;369;p42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 b="1">
                <a:solidFill>
                  <a:srgbClr val="5D7C8A"/>
                </a:solidFill>
              </a:rPr>
              <a:t>Platformskort</a:t>
            </a:r>
            <a:endParaRPr sz="3000" b="1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3"/>
          <p:cNvSpPr/>
          <p:nvPr/>
        </p:nvSpPr>
        <p:spPr>
          <a:xfrm>
            <a:off x="9167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solidFill>
                  <a:srgbClr val="58585B"/>
                </a:solidFill>
              </a:rPr>
              <a:t>Del et link til en artikel, der skaber opmærksomhed om et problem, du bekymrer dig om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375" name="Google Shape;375;p43"/>
          <p:cNvSpPr/>
          <p:nvPr/>
        </p:nvSpPr>
        <p:spPr>
          <a:xfrm>
            <a:off x="35965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solidFill>
                  <a:srgbClr val="58585B"/>
                </a:solidFill>
              </a:rPr>
              <a:t>Opslå et foto, der vil fremprovokere en stærk reaktion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376" name="Google Shape;376;p43"/>
          <p:cNvSpPr/>
          <p:nvPr/>
        </p:nvSpPr>
        <p:spPr>
          <a:xfrm>
            <a:off x="62763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solidFill>
                  <a:srgbClr val="58585B"/>
                </a:solidFill>
              </a:rPr>
              <a:t>Del en infografik om et problem du er bekymret for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377" name="Google Shape;377;p43"/>
          <p:cNvSpPr/>
          <p:nvPr/>
        </p:nvSpPr>
        <p:spPr>
          <a:xfrm>
            <a:off x="9167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58585B"/>
                </a:solidFill>
              </a:rPr>
              <a:t>Live udsendelse hvor du giver udtryk for dine tanker om en nyhed i breaking news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78" name="Google Shape;378;p43"/>
          <p:cNvSpPr/>
          <p:nvPr/>
        </p:nvSpPr>
        <p:spPr>
          <a:xfrm>
            <a:off x="35965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58585B"/>
                </a:solidFill>
              </a:rPr>
              <a:t>Skriv en kort kommentar for at kritisere en offentlig skikkelse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79" name="Google Shape;379;p43"/>
          <p:cNvSpPr/>
          <p:nvPr/>
        </p:nvSpPr>
        <p:spPr>
          <a:xfrm>
            <a:off x="62763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58585B"/>
                </a:solidFill>
              </a:rPr>
              <a:t>Skriv en lang meddelelse for at videregive din mening om et kontroversielt emne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80" name="Google Shape;380;p43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 b="1">
                <a:solidFill>
                  <a:srgbClr val="5D7C8A"/>
                </a:solidFill>
              </a:rPr>
              <a:t>Meddelelseskort</a:t>
            </a:r>
            <a:endParaRPr sz="3000" b="1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4"/>
          <p:cNvSpPr/>
          <p:nvPr/>
        </p:nvSpPr>
        <p:spPr>
          <a:xfrm>
            <a:off x="9167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58585B"/>
                </a:solidFill>
              </a:rPr>
              <a:t>Del en optagelse af et interview med en indflydelsesrig person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86" name="Google Shape;386;p44"/>
          <p:cNvSpPr/>
          <p:nvPr/>
        </p:nvSpPr>
        <p:spPr>
          <a:xfrm>
            <a:off x="35965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58585B"/>
                </a:solidFill>
              </a:rPr>
              <a:t>Skab en montage af billeder for at fremhæve alvoren i et problem, som du bekymrer dig om.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87" name="Google Shape;387;p44"/>
          <p:cNvSpPr/>
          <p:nvPr/>
        </p:nvSpPr>
        <p:spPr>
          <a:xfrm>
            <a:off x="62763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58585B"/>
                </a:solidFill>
              </a:rPr>
              <a:t>Opslå et inspirerende citat eller en meddelelse for at få folk til at handle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88" name="Google Shape;388;p44"/>
          <p:cNvSpPr/>
          <p:nvPr/>
        </p:nvSpPr>
        <p:spPr>
          <a:xfrm>
            <a:off x="9167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58585B"/>
                </a:solidFill>
              </a:rPr>
              <a:t>Del information om et lokalt træf/protestmøde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89" name="Google Shape;389;p44"/>
          <p:cNvSpPr/>
          <p:nvPr/>
        </p:nvSpPr>
        <p:spPr>
          <a:xfrm>
            <a:off x="35965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58585B"/>
                </a:solidFill>
              </a:rPr>
              <a:t>Vlog om de seneste nyheder eller dine egne oplevelser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90" name="Google Shape;390;p44"/>
          <p:cNvSpPr/>
          <p:nvPr/>
        </p:nvSpPr>
        <p:spPr>
          <a:xfrm>
            <a:off x="62763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58585B"/>
                </a:solidFill>
              </a:rPr>
              <a:t>Brug fotos til at viderebringe et vigtigt budskab om et problem, du bekymrer dig om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91" name="Google Shape;391;p44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 b="1">
                <a:solidFill>
                  <a:srgbClr val="5D7C8A"/>
                </a:solidFill>
              </a:rPr>
              <a:t>Meddelelseskort</a:t>
            </a:r>
            <a:endParaRPr sz="3000" b="1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5"/>
          <p:cNvSpPr/>
          <p:nvPr/>
        </p:nvSpPr>
        <p:spPr>
          <a:xfrm>
            <a:off x="9167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58585B"/>
                </a:solidFill>
              </a:rPr>
              <a:t>Debattér anonymt om et kontroversielt emne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97" name="Google Shape;397;p45"/>
          <p:cNvSpPr/>
          <p:nvPr/>
        </p:nvSpPr>
        <p:spPr>
          <a:xfrm>
            <a:off x="35965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58585B"/>
                </a:solidFill>
              </a:rPr>
              <a:t>Brug memes til at komme med en dristig udtalelse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98" name="Google Shape;398;p45"/>
          <p:cNvSpPr/>
          <p:nvPr/>
        </p:nvSpPr>
        <p:spPr>
          <a:xfrm>
            <a:off x="62763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58585B"/>
                </a:solidFill>
              </a:rPr>
              <a:t>Tilslut dig et lokalt fællesskabs online gruppe for at øge opmærksomheden om din kampagne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99" name="Google Shape;399;p45"/>
          <p:cNvSpPr/>
          <p:nvPr/>
        </p:nvSpPr>
        <p:spPr>
          <a:xfrm>
            <a:off x="9167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58585B"/>
                </a:solidFill>
              </a:rPr>
              <a:t>Del kreativt videoindhold for at få opmærksomhed og at komme med en pointe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400" name="Google Shape;400;p45"/>
          <p:cNvSpPr/>
          <p:nvPr/>
        </p:nvSpPr>
        <p:spPr>
          <a:xfrm>
            <a:off x="35965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58585B"/>
                </a:solidFill>
              </a:rPr>
              <a:t>Brug hashtags for at finde synspunkter fra ligesindede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401" name="Google Shape;401;p45"/>
          <p:cNvSpPr/>
          <p:nvPr/>
        </p:nvSpPr>
        <p:spPr>
          <a:xfrm>
            <a:off x="62763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58585B"/>
                </a:solidFill>
              </a:rPr>
              <a:t>Opret en privat gruppe, der kan diskutere kampagneplaner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402" name="Google Shape;402;p45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 b="1">
                <a:solidFill>
                  <a:srgbClr val="5D7C8A"/>
                </a:solidFill>
              </a:rPr>
              <a:t>Meddelelseskort</a:t>
            </a:r>
            <a:endParaRPr sz="3000" b="1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</Words>
  <Application>Microsoft Office PowerPoint</Application>
  <PresentationFormat>On-screen Show (16:9)</PresentationFormat>
  <Paragraphs>177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Oswald</vt:lpstr>
      <vt:lpstr>Arial</vt:lpstr>
      <vt:lpstr>Roboto</vt:lpstr>
      <vt:lpstr>Simple Light</vt:lpstr>
      <vt:lpstr>Simple Light</vt:lpstr>
      <vt:lpstr>Simple Light</vt:lpstr>
      <vt:lpstr>Afpas budskabet til platformen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Afpas budskabet til platformen</dc:title>
  <cp:lastModifiedBy>Oscar Güell</cp:lastModifiedBy>
  <cp:revision>1</cp:revision>
  <dcterms:modified xsi:type="dcterms:W3CDTF">2019-07-16T12:48:47Z</dcterms:modified>
</cp:coreProperties>
</file>