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themeOverride+xml" PartName="/ppt/theme/themeOverride2.xml"/>
  <Override ContentType="application/vnd.openxmlformats-officedocument.themeOverride+xml" PartName="/ppt/theme/themeOverr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B961392-26AD-4C83-93D9-9FDD3F839AC3}">
  <a:tblStyle styleId="{AB961392-26AD-4C83-93D9-9FDD3F839AC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5181600" y="0"/>
            <a:ext cx="3962400" cy="3429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1219200" y="3257550"/>
            <a:ext cx="6705600" cy="30861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5100"/>
            <a:ext cx="3962400" cy="3429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07" name="Google Shape;107;p4: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8: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4" name="Google Shape;184;p18: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Basically say what’s on the slide.</a:t>
            </a:r>
            <a:endParaRPr/>
          </a:p>
        </p:txBody>
      </p:sp>
      <p:sp>
        <p:nvSpPr>
          <p:cNvPr id="185" name="Google Shape;185;p18: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3" name="Google Shape;113;p6: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Evidence-Based Practice: </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describes </a:t>
            </a:r>
            <a:r>
              <a:rPr b="0" i="1" lang="en-US" sz="1200" u="none" cap="none" strike="noStrike">
                <a:solidFill>
                  <a:schemeClr val="dk1"/>
                </a:solidFill>
                <a:latin typeface="Arial"/>
                <a:ea typeface="Arial"/>
                <a:cs typeface="Arial"/>
                <a:sym typeface="Arial"/>
              </a:rPr>
              <a:t>practitioner</a:t>
            </a:r>
            <a:r>
              <a:rPr b="0" i="0" lang="en-US" sz="1200" u="none" cap="none" strike="noStrike">
                <a:solidFill>
                  <a:schemeClr val="dk1"/>
                </a:solidFill>
                <a:latin typeface="Arial"/>
                <a:ea typeface="Arial"/>
                <a:cs typeface="Arial"/>
                <a:sym typeface="Arial"/>
              </a:rPr>
              <a:t> behavior</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is a </a:t>
            </a:r>
            <a:r>
              <a:rPr b="0" i="1" lang="en-US" sz="1200" u="none" cap="none" strike="noStrike">
                <a:solidFill>
                  <a:schemeClr val="dk1"/>
                </a:solidFill>
                <a:latin typeface="Arial"/>
                <a:ea typeface="Arial"/>
                <a:cs typeface="Arial"/>
                <a:sym typeface="Arial"/>
              </a:rPr>
              <a:t>process of making decisions</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that puts </a:t>
            </a:r>
            <a:r>
              <a:rPr b="0" i="1" lang="en-US" sz="1200" u="none" cap="none" strike="noStrike">
                <a:solidFill>
                  <a:schemeClr val="dk1"/>
                </a:solidFill>
                <a:latin typeface="Arial"/>
                <a:ea typeface="Arial"/>
                <a:cs typeface="Arial"/>
                <a:sym typeface="Arial"/>
              </a:rPr>
              <a:t>research evidence </a:t>
            </a:r>
            <a:r>
              <a:rPr b="0" i="0" lang="en-US" sz="1200" u="none" cap="none" strike="noStrike">
                <a:solidFill>
                  <a:schemeClr val="dk1"/>
                </a:solidFill>
                <a:latin typeface="Arial"/>
                <a:ea typeface="Arial"/>
                <a:cs typeface="Arial"/>
                <a:sym typeface="Arial"/>
              </a:rPr>
              <a:t>front and center</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recognizes </a:t>
            </a:r>
            <a:r>
              <a:rPr b="0" i="1" lang="en-US" sz="1200" u="none" cap="none" strike="noStrike">
                <a:solidFill>
                  <a:schemeClr val="dk1"/>
                </a:solidFill>
                <a:latin typeface="Arial"/>
                <a:ea typeface="Arial"/>
                <a:cs typeface="Arial"/>
                <a:sym typeface="Arial"/>
              </a:rPr>
              <a:t>professional judgment </a:t>
            </a:r>
            <a:r>
              <a:rPr b="0" i="0" lang="en-US" sz="1200" u="none" cap="none" strike="noStrike">
                <a:solidFill>
                  <a:schemeClr val="dk1"/>
                </a:solidFill>
                <a:latin typeface="Arial"/>
                <a:ea typeface="Arial"/>
                <a:cs typeface="Arial"/>
                <a:sym typeface="Arial"/>
              </a:rPr>
              <a:t>as a necessary component of expert decision making</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Notice that this defintion does NOT say that evidence based practice is selection of interventions from a list of approved interventions.</a:t>
            </a:r>
            <a:endParaRPr/>
          </a:p>
        </p:txBody>
      </p:sp>
      <p:sp>
        <p:nvSpPr>
          <p:cNvPr id="114" name="Google Shape;114;p6: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8: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20" name="Google Shape;120;p8: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9: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6" name="Google Shape;126;p9: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Precise and consistent Beh analytic language has some definite advantages.</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DO NOT use EBP</a:t>
            </a:r>
            <a:endParaRPr/>
          </a:p>
        </p:txBody>
      </p:sp>
      <p:sp>
        <p:nvSpPr>
          <p:cNvPr id="127" name="Google Shape;127;p9: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1: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35" name="Google Shape;135;p11: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2: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1" name="Google Shape;141;p12: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“Intervention” can be defined anywhere on a continuum from very specific procedures to be used in very specific contexts, to more general types of programs to be used in a wider range of contexts, to very broad principles applied to a broad range of contexts.</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When we are at the very specific end of the continuum, we have a very close match between the research base and our application context.  This is good because it gives us confidence in generalization from the research to our application.  But since the practice and context are defined so narrowly, there may be little or no research on the particular practice and the particular context.  </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At the general end of the continuum, we have very broad principles such as differential reinforcement.  It applies to virtually any application.  But it give us little evidence that our particular application is actually effective.  (There are lots of ways to do ‘differential reinforcement’ ineffectively.)</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We will argue that there is no single ‘correct’ level of specificity; but rather that drawing upon research relevant to all levels will provide the best basis for effective practice.</a:t>
            </a:r>
            <a:endParaRPr/>
          </a:p>
        </p:txBody>
      </p:sp>
      <p:sp>
        <p:nvSpPr>
          <p:cNvPr id="142" name="Google Shape;142;p12: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4: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5" name="Google Shape;165;p14: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5: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1" name="Google Shape;171;p15: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6: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7" name="Google Shape;177;p16: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The three papers will each examine a distinct method for deriving practice recommendations from research.</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(the basically say what is on the slide.)</a:t>
            </a:r>
            <a:endParaRPr/>
          </a:p>
        </p:txBody>
      </p:sp>
      <p:sp>
        <p:nvSpPr>
          <p:cNvPr id="178" name="Google Shape;178;p16: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 name="Shape 18"/>
        <p:cNvGrpSpPr/>
        <p:nvPr/>
      </p:nvGrpSpPr>
      <p:grpSpPr>
        <a:xfrm>
          <a:off x="0" y="0"/>
          <a:ext cx="0" cy="0"/>
          <a:chOff x="0" y="0"/>
          <a:chExt cx="0" cy="0"/>
        </a:xfrm>
      </p:grpSpPr>
      <p:sp>
        <p:nvSpPr>
          <p:cNvPr id="19" name="Google Shape;19;p2"/>
          <p:cNvSpPr/>
          <p:nvPr/>
        </p:nvSpPr>
        <p:spPr>
          <a:xfrm>
            <a:off x="904875" y="3648075"/>
            <a:ext cx="7315200" cy="1279525"/>
          </a:xfrm>
          <a:prstGeom prst="rect">
            <a:avLst/>
          </a:prstGeom>
          <a:noFill/>
          <a:ln cap="rnd"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0" name="Google Shape;20;p2"/>
          <p:cNvSpPr/>
          <p:nvPr/>
        </p:nvSpPr>
        <p:spPr>
          <a:xfrm>
            <a:off x="914400" y="5048250"/>
            <a:ext cx="7315200" cy="685800"/>
          </a:xfrm>
          <a:prstGeom prst="rect">
            <a:avLst/>
          </a:prstGeom>
          <a:noFill/>
          <a:ln cap="rnd" cmpd="sng" w="95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1" name="Google Shape;21;p2"/>
          <p:cNvSpPr/>
          <p:nvPr/>
        </p:nvSpPr>
        <p:spPr>
          <a:xfrm>
            <a:off x="904875" y="3648075"/>
            <a:ext cx="228600" cy="12795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2" name="Google Shape;22;p2"/>
          <p:cNvSpPr/>
          <p:nvPr/>
        </p:nvSpPr>
        <p:spPr>
          <a:xfrm>
            <a:off x="914400" y="5048250"/>
            <a:ext cx="228600" cy="6858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3" name="Google Shape;23;p2"/>
          <p:cNvSpPr txBox="1"/>
          <p:nvPr>
            <p:ph type="ctrTitle"/>
          </p:nvPr>
        </p:nvSpPr>
        <p:spPr>
          <a:xfrm>
            <a:off x="1219200" y="3886200"/>
            <a:ext cx="6858000" cy="9906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3200" u="none" cap="none" strike="noStrike">
                <a:solidFill>
                  <a:schemeClr val="dk1"/>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24" name="Google Shape;24;p2"/>
          <p:cNvSpPr txBox="1"/>
          <p:nvPr>
            <p:ph idx="1" type="subTitle"/>
          </p:nvPr>
        </p:nvSpPr>
        <p:spPr>
          <a:xfrm>
            <a:off x="1219200" y="5124450"/>
            <a:ext cx="6858000" cy="533400"/>
          </a:xfrm>
          <a:prstGeom prst="rect">
            <a:avLst/>
          </a:prstGeom>
          <a:noFill/>
          <a:ln>
            <a:noFill/>
          </a:ln>
        </p:spPr>
        <p:txBody>
          <a:bodyPr anchorCtr="0" anchor="t" bIns="91425" lIns="91425" spcFirstLastPara="1" rIns="91425" wrap="square" tIns="91425">
            <a:noAutofit/>
          </a:bodyPr>
          <a:lstStyle>
            <a:lvl1pPr indent="0" lvl="0" marL="0" marR="0" rtl="0" algn="r">
              <a:spcBef>
                <a:spcPts val="600"/>
              </a:spcBef>
              <a:spcAft>
                <a:spcPts val="0"/>
              </a:spcAft>
              <a:buClr>
                <a:schemeClr val="accent1"/>
              </a:buClr>
              <a:buSzPts val="1976"/>
              <a:buFont typeface="Noto Sans Symbols"/>
              <a:buNone/>
              <a:defRPr b="0" i="0" sz="2000" u="none" cap="none" strike="noStrike">
                <a:solidFill>
                  <a:schemeClr val="dk2"/>
                </a:solidFill>
                <a:latin typeface="Domine"/>
                <a:ea typeface="Domine"/>
                <a:cs typeface="Domine"/>
                <a:sym typeface="Domine"/>
              </a:defRPr>
            </a:lvl1pPr>
            <a:lvl2pPr indent="0" lvl="1" marL="457200" marR="0" rtl="0" algn="ctr">
              <a:spcBef>
                <a:spcPts val="500"/>
              </a:spcBef>
              <a:spcAft>
                <a:spcPts val="0"/>
              </a:spcAft>
              <a:buClr>
                <a:schemeClr val="accent2"/>
              </a:buClr>
              <a:buSzPts val="1748"/>
              <a:buFont typeface="Noto Sans Symbols"/>
              <a:buNone/>
              <a:defRPr b="0" i="0" sz="2300" u="none" cap="none" strike="noStrike">
                <a:solidFill>
                  <a:schemeClr val="dk2"/>
                </a:solidFill>
                <a:latin typeface="Cabin"/>
                <a:ea typeface="Cabin"/>
                <a:cs typeface="Cabin"/>
                <a:sym typeface="Cabin"/>
              </a:defRPr>
            </a:lvl2pPr>
            <a:lvl3pPr indent="0" lvl="2" marL="914400" marR="0" rtl="0" algn="ctr">
              <a:spcBef>
                <a:spcPts val="500"/>
              </a:spcBef>
              <a:spcAft>
                <a:spcPts val="0"/>
              </a:spcAft>
              <a:buClr>
                <a:srgbClr val="BCBCBC"/>
              </a:buClr>
              <a:buSzPts val="1520"/>
              <a:buFont typeface="Noto Sans Symbols"/>
              <a:buNone/>
              <a:defRPr b="0" i="0" sz="2000" u="none" cap="none" strike="noStrike">
                <a:solidFill>
                  <a:schemeClr val="dk1"/>
                </a:solidFill>
                <a:latin typeface="Cabin"/>
                <a:ea typeface="Cabin"/>
                <a:cs typeface="Cabin"/>
                <a:sym typeface="Cabin"/>
              </a:defRPr>
            </a:lvl3pPr>
            <a:lvl4pPr indent="0" lvl="3" marL="1371600" marR="0" rtl="0" algn="ctr">
              <a:spcBef>
                <a:spcPts val="400"/>
              </a:spcBef>
              <a:spcAft>
                <a:spcPts val="0"/>
              </a:spcAft>
              <a:buClr>
                <a:srgbClr val="8BA2B4"/>
              </a:buClr>
              <a:buSzPts val="1260"/>
              <a:buFont typeface="Noto Sans Symbols"/>
              <a:buNone/>
              <a:defRPr b="0" i="0" sz="1800" u="none" cap="none" strike="noStrike">
                <a:solidFill>
                  <a:schemeClr val="dk1"/>
                </a:solidFill>
                <a:latin typeface="Cabin"/>
                <a:ea typeface="Cabin"/>
                <a:cs typeface="Cabin"/>
                <a:sym typeface="Cabin"/>
              </a:defRPr>
            </a:lvl4pPr>
            <a:lvl5pPr indent="0" lvl="4" marL="1828800" marR="0" rtl="0" algn="ctr">
              <a:spcBef>
                <a:spcPts val="300"/>
              </a:spcBef>
              <a:spcAft>
                <a:spcPts val="0"/>
              </a:spcAft>
              <a:buClr>
                <a:schemeClr val="accent2"/>
              </a:buClr>
              <a:buSzPts val="1120"/>
              <a:buFont typeface="Noto Sans Symbols"/>
              <a:buNone/>
              <a:defRPr b="0" i="0" sz="1600" u="none" cap="none" strike="noStrike">
                <a:solidFill>
                  <a:schemeClr val="dk1"/>
                </a:solidFill>
                <a:latin typeface="Cabin"/>
                <a:ea typeface="Cabin"/>
                <a:cs typeface="Cabin"/>
                <a:sym typeface="Cabin"/>
              </a:defRPr>
            </a:lvl5pPr>
            <a:lvl6pPr indent="0" lvl="5" marL="2286000" marR="0" rtl="0" algn="ctr">
              <a:spcBef>
                <a:spcPts val="300"/>
              </a:spcBef>
              <a:spcAft>
                <a:spcPts val="0"/>
              </a:spcAft>
              <a:buClr>
                <a:srgbClr val="8BA1B3"/>
              </a:buClr>
              <a:buSzPts val="1200"/>
              <a:buFont typeface="Noto Sans Symbols"/>
              <a:buNone/>
              <a:defRPr b="0" i="0" sz="1600" u="none" cap="none" strike="noStrike">
                <a:solidFill>
                  <a:schemeClr val="dk1"/>
                </a:solidFill>
                <a:latin typeface="Cabin"/>
                <a:ea typeface="Cabin"/>
                <a:cs typeface="Cabin"/>
                <a:sym typeface="Cabin"/>
              </a:defRPr>
            </a:lvl6pPr>
            <a:lvl7pPr indent="0" lvl="6" marL="2743200" marR="0" rtl="0" algn="ctr">
              <a:spcBef>
                <a:spcPts val="300"/>
              </a:spcBef>
              <a:spcAft>
                <a:spcPts val="0"/>
              </a:spcAft>
              <a:buClr>
                <a:srgbClr val="646C8F"/>
              </a:buClr>
              <a:buSzPts val="1050"/>
              <a:buFont typeface="Noto Sans Symbols"/>
              <a:buNone/>
              <a:defRPr b="0" i="0" sz="1400" u="none" cap="none" strike="noStrike">
                <a:solidFill>
                  <a:schemeClr val="dk1"/>
                </a:solidFill>
                <a:latin typeface="Cabin"/>
                <a:ea typeface="Cabin"/>
                <a:cs typeface="Cabin"/>
                <a:sym typeface="Cabin"/>
              </a:defRPr>
            </a:lvl7pPr>
            <a:lvl8pPr indent="0" lvl="7" marL="3200400" marR="0" rtl="0" algn="ctr">
              <a:spcBef>
                <a:spcPts val="300"/>
              </a:spcBef>
              <a:spcAft>
                <a:spcPts val="0"/>
              </a:spcAft>
              <a:buClr>
                <a:srgbClr val="BABABA"/>
              </a:buClr>
              <a:buSzPts val="1050"/>
              <a:buFont typeface="Noto Sans Symbols"/>
              <a:buNone/>
              <a:defRPr b="0" i="0" sz="1400" u="none" cap="none" strike="noStrike">
                <a:solidFill>
                  <a:schemeClr val="dk1"/>
                </a:solidFill>
                <a:latin typeface="Cabin"/>
                <a:ea typeface="Cabin"/>
                <a:cs typeface="Cabin"/>
                <a:sym typeface="Cabin"/>
              </a:defRPr>
            </a:lvl8pPr>
            <a:lvl9pPr indent="0" lvl="8" marL="3657600" marR="0" rtl="0" algn="ctr">
              <a:spcBef>
                <a:spcPts val="300"/>
              </a:spcBef>
              <a:spcAft>
                <a:spcPts val="0"/>
              </a:spcAft>
              <a:buClr>
                <a:srgbClr val="9FB8CD"/>
              </a:buClr>
              <a:buSzPts val="900"/>
              <a:buFont typeface="Noto Sans Symbols"/>
              <a:buNone/>
              <a:defRPr b="0" i="0" sz="1200" u="none" cap="none" strike="noStrike">
                <a:solidFill>
                  <a:schemeClr val="dk1"/>
                </a:solidFill>
                <a:latin typeface="Cabin"/>
                <a:ea typeface="Cabin"/>
                <a:cs typeface="Cabin"/>
                <a:sym typeface="Cabin"/>
              </a:defRPr>
            </a:lvl9pPr>
          </a:lstStyle>
          <a:p/>
        </p:txBody>
      </p:sp>
      <p:sp>
        <p:nvSpPr>
          <p:cNvPr id="25" name="Google Shape;25;p2"/>
          <p:cNvSpPr txBox="1"/>
          <p:nvPr>
            <p:ph idx="10" type="dt"/>
          </p:nvPr>
        </p:nvSpPr>
        <p:spPr>
          <a:xfrm>
            <a:off x="6400800" y="6354763"/>
            <a:ext cx="2286000" cy="366712"/>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6" name="Google Shape;26;p2"/>
          <p:cNvSpPr txBox="1"/>
          <p:nvPr>
            <p:ph idx="11" type="ftr"/>
          </p:nvPr>
        </p:nvSpPr>
        <p:spPr>
          <a:xfrm>
            <a:off x="2898775" y="6354763"/>
            <a:ext cx="3475038" cy="366712"/>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7" name="Google Shape;27;p2"/>
          <p:cNvSpPr txBox="1"/>
          <p:nvPr>
            <p:ph idx="12" type="sldNum"/>
          </p:nvPr>
        </p:nvSpPr>
        <p:spPr>
          <a:xfrm>
            <a:off x="1216025" y="6354763"/>
            <a:ext cx="1219200" cy="366712"/>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0" name="Shape 90"/>
        <p:cNvGrpSpPr/>
        <p:nvPr/>
      </p:nvGrpSpPr>
      <p:grpSpPr>
        <a:xfrm>
          <a:off x="0" y="0"/>
          <a:ext cx="0" cy="0"/>
          <a:chOff x="0" y="0"/>
          <a:chExt cx="0" cy="0"/>
        </a:xfrm>
      </p:grpSpPr>
      <p:sp>
        <p:nvSpPr>
          <p:cNvPr id="91" name="Google Shape;91;p11"/>
          <p:cNvSpPr txBox="1"/>
          <p:nvPr>
            <p:ph type="title"/>
          </p:nvPr>
        </p:nvSpPr>
        <p:spPr>
          <a:xfrm>
            <a:off x="457200" y="152400"/>
            <a:ext cx="8229600" cy="9906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92" name="Google Shape;92;p11"/>
          <p:cNvSpPr txBox="1"/>
          <p:nvPr>
            <p:ph idx="1" type="body"/>
          </p:nvPr>
        </p:nvSpPr>
        <p:spPr>
          <a:xfrm rot="5400000">
            <a:off x="2116931" y="-440531"/>
            <a:ext cx="4910138" cy="82296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93" name="Google Shape;93;p11"/>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94" name="Google Shape;94;p11"/>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95" name="Google Shape;95;p11"/>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96" name="Shape 96"/>
        <p:cNvGrpSpPr/>
        <p:nvPr/>
      </p:nvGrpSpPr>
      <p:grpSpPr>
        <a:xfrm>
          <a:off x="0" y="0"/>
          <a:ext cx="0" cy="0"/>
          <a:chOff x="0" y="0"/>
          <a:chExt cx="0" cy="0"/>
        </a:xfrm>
      </p:grpSpPr>
      <p:cxnSp>
        <p:nvCxnSpPr>
          <p:cNvPr id="97" name="Google Shape;97;p12"/>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98" name="Google Shape;98;p12"/>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cxnSp>
        <p:nvCxnSpPr>
          <p:cNvPr id="99" name="Google Shape;99;p12"/>
          <p:cNvCxnSpPr/>
          <p:nvPr/>
        </p:nvCxnSpPr>
        <p:spPr>
          <a:xfrm rot="5400000">
            <a:off x="3630612" y="3201988"/>
            <a:ext cx="5851525" cy="0"/>
          </a:xfrm>
          <a:prstGeom prst="straightConnector1">
            <a:avLst/>
          </a:prstGeom>
          <a:noFill/>
          <a:ln cap="flat" cmpd="sng" w="9525">
            <a:solidFill>
              <a:schemeClr val="accent2"/>
            </a:solidFill>
            <a:prstDash val="dash"/>
            <a:round/>
            <a:headEnd len="sm" w="sm" type="none"/>
            <a:tailEnd len="sm" w="sm" type="none"/>
          </a:ln>
        </p:spPr>
      </p:cxnSp>
      <p:sp>
        <p:nvSpPr>
          <p:cNvPr id="100" name="Google Shape;100;p12"/>
          <p:cNvSpPr txBox="1"/>
          <p:nvPr>
            <p:ph type="title"/>
          </p:nvPr>
        </p:nvSpPr>
        <p:spPr>
          <a:xfrm rot="5400000">
            <a:off x="4732337" y="2171700"/>
            <a:ext cx="5851525" cy="20574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101" name="Google Shape;101;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102" name="Google Shape;102;p12"/>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03" name="Google Shape;103;p12"/>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04" name="Google Shape;104;p12"/>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8" name="Shape 28"/>
        <p:cNvGrpSpPr/>
        <p:nvPr/>
      </p:nvGrpSpPr>
      <p:grpSpPr>
        <a:xfrm>
          <a:off x="0" y="0"/>
          <a:ext cx="0" cy="0"/>
          <a:chOff x="0" y="0"/>
          <a:chExt cx="0" cy="0"/>
        </a:xfrm>
      </p:grpSpPr>
      <p:sp>
        <p:nvSpPr>
          <p:cNvPr id="29" name="Google Shape;29;p3"/>
          <p:cNvSpPr txBox="1"/>
          <p:nvPr>
            <p:ph type="title"/>
          </p:nvPr>
        </p:nvSpPr>
        <p:spPr>
          <a:xfrm>
            <a:off x="457200" y="152400"/>
            <a:ext cx="8229600" cy="9906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30" name="Google Shape;30;p3"/>
          <p:cNvSpPr txBox="1"/>
          <p:nvPr>
            <p:ph idx="1" type="body"/>
          </p:nvPr>
        </p:nvSpPr>
        <p:spPr>
          <a:xfrm>
            <a:off x="457200" y="1219200"/>
            <a:ext cx="8229600" cy="493776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31" name="Google Shape;31;p3"/>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2" name="Google Shape;32;p3"/>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3" name="Google Shape;33;p3"/>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34" name="Shape 34"/>
        <p:cNvGrpSpPr/>
        <p:nvPr/>
      </p:nvGrpSpPr>
      <p:grpSpPr>
        <a:xfrm>
          <a:off x="0" y="0"/>
          <a:ext cx="0" cy="0"/>
          <a:chOff x="0" y="0"/>
          <a:chExt cx="0" cy="0"/>
        </a:xfrm>
      </p:grpSpPr>
      <p:sp>
        <p:nvSpPr>
          <p:cNvPr id="35" name="Google Shape;35;p4"/>
          <p:cNvSpPr/>
          <p:nvPr/>
        </p:nvSpPr>
        <p:spPr>
          <a:xfrm>
            <a:off x="914400" y="2819400"/>
            <a:ext cx="7315200" cy="1279525"/>
          </a:xfrm>
          <a:prstGeom prst="rect">
            <a:avLst/>
          </a:prstGeom>
          <a:noFill/>
          <a:ln cap="rnd"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36" name="Google Shape;36;p4"/>
          <p:cNvSpPr/>
          <p:nvPr/>
        </p:nvSpPr>
        <p:spPr>
          <a:xfrm>
            <a:off x="914400" y="2819400"/>
            <a:ext cx="228600" cy="12795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37" name="Google Shape;37;p4"/>
          <p:cNvSpPr txBox="1"/>
          <p:nvPr>
            <p:ph type="title"/>
          </p:nvPr>
        </p:nvSpPr>
        <p:spPr>
          <a:xfrm>
            <a:off x="1219200" y="2971800"/>
            <a:ext cx="6858000" cy="10668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Clr>
                <a:schemeClr val="lt2"/>
              </a:buClr>
              <a:buSzPts val="1400"/>
              <a:buFont typeface="Domine"/>
              <a:buNone/>
              <a:defRPr b="0" i="0" sz="3200" u="none" cap="none" strike="noStrike">
                <a:solidFill>
                  <a:schemeClr val="lt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9pPr>
          </a:lstStyle>
          <a:p/>
        </p:txBody>
      </p:sp>
      <p:sp>
        <p:nvSpPr>
          <p:cNvPr id="38" name="Google Shape;38;p4"/>
          <p:cNvSpPr txBox="1"/>
          <p:nvPr>
            <p:ph idx="1" type="body"/>
          </p:nvPr>
        </p:nvSpPr>
        <p:spPr>
          <a:xfrm>
            <a:off x="1295400" y="4267200"/>
            <a:ext cx="6781800" cy="1143000"/>
          </a:xfrm>
          <a:prstGeom prst="rect">
            <a:avLst/>
          </a:prstGeom>
          <a:noFill/>
          <a:ln>
            <a:noFill/>
          </a:ln>
        </p:spPr>
        <p:txBody>
          <a:bodyPr anchorCtr="0" anchor="t" bIns="91425" lIns="91425" spcFirstLastPara="1" rIns="91425" wrap="square" tIns="91425">
            <a:noAutofit/>
          </a:bodyPr>
          <a:lstStyle>
            <a:lvl1pPr indent="-228600" lvl="0" marL="457200" marR="0" rtl="0" algn="r">
              <a:spcBef>
                <a:spcPts val="600"/>
              </a:spcBef>
              <a:spcAft>
                <a:spcPts val="0"/>
              </a:spcAft>
              <a:buClr>
                <a:schemeClr val="accent1"/>
              </a:buClr>
              <a:buSzPts val="1976"/>
              <a:buFont typeface="Noto Sans Symbols"/>
              <a:buNone/>
              <a:defRPr b="0" i="0" sz="2000" u="none" cap="none" strike="noStrike">
                <a:solidFill>
                  <a:schemeClr val="lt1"/>
                </a:solidFill>
                <a:latin typeface="Cabin"/>
                <a:ea typeface="Cabin"/>
                <a:cs typeface="Cabin"/>
                <a:sym typeface="Cabin"/>
              </a:defRPr>
            </a:lvl1pPr>
            <a:lvl2pPr indent="-228600" lvl="1" marL="914400" marR="0" rtl="0" algn="l">
              <a:spcBef>
                <a:spcPts val="500"/>
              </a:spcBef>
              <a:spcAft>
                <a:spcPts val="0"/>
              </a:spcAft>
              <a:buClr>
                <a:schemeClr val="accent2"/>
              </a:buClr>
              <a:buSzPts val="1748"/>
              <a:buFont typeface="Noto Sans Symbols"/>
              <a:buNone/>
              <a:defRPr b="0" i="0" sz="1800" u="none" cap="none" strike="noStrike">
                <a:solidFill>
                  <a:schemeClr val="lt1"/>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0" i="0" sz="1600" u="none" cap="none" strike="noStrike">
                <a:solidFill>
                  <a:schemeClr val="lt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0" i="0" sz="1400" u="none" cap="none" strike="noStrike">
                <a:solidFill>
                  <a:schemeClr val="lt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0" i="0" sz="1400" u="none" cap="none" strike="noStrike">
                <a:solidFill>
                  <a:schemeClr val="lt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lt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lt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lt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lt1"/>
                </a:solidFill>
                <a:latin typeface="Cabin"/>
                <a:ea typeface="Cabin"/>
                <a:cs typeface="Cabin"/>
                <a:sym typeface="Cabin"/>
              </a:defRPr>
            </a:lvl9pPr>
          </a:lstStyle>
          <a:p/>
        </p:txBody>
      </p:sp>
      <p:sp>
        <p:nvSpPr>
          <p:cNvPr id="39" name="Google Shape;39;p4"/>
          <p:cNvSpPr txBox="1"/>
          <p:nvPr>
            <p:ph idx="10" type="dt"/>
          </p:nvPr>
        </p:nvSpPr>
        <p:spPr>
          <a:xfrm>
            <a:off x="6400800" y="6354763"/>
            <a:ext cx="2286000" cy="366712"/>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40" name="Google Shape;40;p4"/>
          <p:cNvSpPr txBox="1"/>
          <p:nvPr>
            <p:ph idx="11" type="ftr"/>
          </p:nvPr>
        </p:nvSpPr>
        <p:spPr>
          <a:xfrm>
            <a:off x="2898775" y="6354763"/>
            <a:ext cx="3475038" cy="366712"/>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41" name="Google Shape;41;p4"/>
          <p:cNvSpPr txBox="1"/>
          <p:nvPr>
            <p:ph idx="12" type="sldNum"/>
          </p:nvPr>
        </p:nvSpPr>
        <p:spPr>
          <a:xfrm>
            <a:off x="1069975" y="6354763"/>
            <a:ext cx="1520825" cy="366712"/>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lt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lt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lt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lt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lt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lt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lt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lt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lt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5"/>
          <p:cNvSpPr txBox="1"/>
          <p:nvPr>
            <p:ph type="title"/>
          </p:nvPr>
        </p:nvSpPr>
        <p:spPr>
          <a:xfrm>
            <a:off x="457200" y="228600"/>
            <a:ext cx="8229600" cy="9144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44" name="Google Shape;44;p5"/>
          <p:cNvSpPr txBox="1"/>
          <p:nvPr>
            <p:ph idx="1" type="body"/>
          </p:nvPr>
        </p:nvSpPr>
        <p:spPr>
          <a:xfrm>
            <a:off x="457200" y="1219200"/>
            <a:ext cx="4041648" cy="493776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45" name="Google Shape;45;p5"/>
          <p:cNvSpPr txBox="1"/>
          <p:nvPr>
            <p:ph idx="2" type="body"/>
          </p:nvPr>
        </p:nvSpPr>
        <p:spPr>
          <a:xfrm>
            <a:off x="4632198" y="1216152"/>
            <a:ext cx="4041648" cy="493776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46" name="Google Shape;46;p5"/>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7" name="Google Shape;47;p5"/>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8" name="Google Shape;48;p5"/>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6"/>
          <p:cNvSpPr txBox="1"/>
          <p:nvPr>
            <p:ph type="title"/>
          </p:nvPr>
        </p:nvSpPr>
        <p:spPr>
          <a:xfrm>
            <a:off x="457200" y="228600"/>
            <a:ext cx="8229600" cy="9144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51" name="Google Shape;51;p6"/>
          <p:cNvSpPr txBox="1"/>
          <p:nvPr>
            <p:ph idx="1" type="body"/>
          </p:nvPr>
        </p:nvSpPr>
        <p:spPr>
          <a:xfrm>
            <a:off x="457200" y="1285875"/>
            <a:ext cx="4040188" cy="685800"/>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600"/>
              </a:spcBef>
              <a:spcAft>
                <a:spcPts val="0"/>
              </a:spcAft>
              <a:buClr>
                <a:schemeClr val="accent1"/>
              </a:buClr>
              <a:buSzPts val="1976"/>
              <a:buFont typeface="Noto Sans Symbols"/>
              <a:buNone/>
              <a:defRPr b="1" i="0" sz="2400" u="none" cap="none" strike="noStrike">
                <a:solidFill>
                  <a:schemeClr val="accent2"/>
                </a:solidFill>
                <a:latin typeface="Cabin"/>
                <a:ea typeface="Cabin"/>
                <a:cs typeface="Cabin"/>
                <a:sym typeface="Cabin"/>
              </a:defRPr>
            </a:lvl1pPr>
            <a:lvl2pPr indent="-228600" lvl="1" marL="914400" marR="0" rtl="0" algn="l">
              <a:spcBef>
                <a:spcPts val="500"/>
              </a:spcBef>
              <a:spcAft>
                <a:spcPts val="0"/>
              </a:spcAft>
              <a:buClr>
                <a:schemeClr val="accent2"/>
              </a:buClr>
              <a:buSzPts val="1748"/>
              <a:buFont typeface="Noto Sans Symbols"/>
              <a:buNone/>
              <a:defRPr b="1" i="0" sz="2000" u="none" cap="none" strike="noStrike">
                <a:solidFill>
                  <a:schemeClr val="dk2"/>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1" i="0" sz="1800" u="none" cap="none" strike="noStrike">
                <a:solidFill>
                  <a:schemeClr val="dk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1" i="0" sz="1600" u="none" cap="none" strike="noStrike">
                <a:solidFill>
                  <a:schemeClr val="dk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1"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2" name="Google Shape;52;p6"/>
          <p:cNvSpPr txBox="1"/>
          <p:nvPr>
            <p:ph idx="2" type="body"/>
          </p:nvPr>
        </p:nvSpPr>
        <p:spPr>
          <a:xfrm>
            <a:off x="4648200" y="1295400"/>
            <a:ext cx="4041775" cy="685800"/>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600"/>
              </a:spcBef>
              <a:spcAft>
                <a:spcPts val="0"/>
              </a:spcAft>
              <a:buClr>
                <a:schemeClr val="accent1"/>
              </a:buClr>
              <a:buSzPts val="1976"/>
              <a:buFont typeface="Noto Sans Symbols"/>
              <a:buNone/>
              <a:defRPr b="1" i="0" sz="2400" u="none" cap="none" strike="noStrike">
                <a:solidFill>
                  <a:schemeClr val="accent2"/>
                </a:solidFill>
                <a:latin typeface="Cabin"/>
                <a:ea typeface="Cabin"/>
                <a:cs typeface="Cabin"/>
                <a:sym typeface="Cabin"/>
              </a:defRPr>
            </a:lvl1pPr>
            <a:lvl2pPr indent="-228600" lvl="1" marL="914400" marR="0" rtl="0" algn="l">
              <a:spcBef>
                <a:spcPts val="500"/>
              </a:spcBef>
              <a:spcAft>
                <a:spcPts val="0"/>
              </a:spcAft>
              <a:buClr>
                <a:schemeClr val="accent2"/>
              </a:buClr>
              <a:buSzPts val="1748"/>
              <a:buFont typeface="Noto Sans Symbols"/>
              <a:buNone/>
              <a:defRPr b="1" i="0" sz="2000" u="none" cap="none" strike="noStrike">
                <a:solidFill>
                  <a:schemeClr val="dk2"/>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1" i="0" sz="1800" u="none" cap="none" strike="noStrike">
                <a:solidFill>
                  <a:schemeClr val="dk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1" i="0" sz="1600" u="none" cap="none" strike="noStrike">
                <a:solidFill>
                  <a:schemeClr val="dk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1"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3" name="Google Shape;53;p6"/>
          <p:cNvSpPr txBox="1"/>
          <p:nvPr>
            <p:ph idx="3" type="body"/>
          </p:nvPr>
        </p:nvSpPr>
        <p:spPr>
          <a:xfrm>
            <a:off x="457200" y="2133600"/>
            <a:ext cx="4038600" cy="40386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4" name="Google Shape;54;p6"/>
          <p:cNvSpPr txBox="1"/>
          <p:nvPr>
            <p:ph idx="4" type="body"/>
          </p:nvPr>
        </p:nvSpPr>
        <p:spPr>
          <a:xfrm>
            <a:off x="4648200" y="2133600"/>
            <a:ext cx="4038600" cy="40386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5" name="Google Shape;55;p6"/>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6" name="Google Shape;56;p6"/>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7" name="Google Shape;57;p6"/>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8" name="Shape 58"/>
        <p:cNvGrpSpPr/>
        <p:nvPr/>
      </p:nvGrpSpPr>
      <p:grpSpPr>
        <a:xfrm>
          <a:off x="0" y="0"/>
          <a:ext cx="0" cy="0"/>
          <a:chOff x="0" y="0"/>
          <a:chExt cx="0" cy="0"/>
        </a:xfrm>
      </p:grpSpPr>
      <p:sp>
        <p:nvSpPr>
          <p:cNvPr id="59" name="Google Shape;59;p7"/>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60" name="Google Shape;60;p7"/>
          <p:cNvSpPr txBox="1"/>
          <p:nvPr>
            <p:ph type="title"/>
          </p:nvPr>
        </p:nvSpPr>
        <p:spPr>
          <a:xfrm>
            <a:off x="457200" y="228600"/>
            <a:ext cx="8229600" cy="9144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61" name="Google Shape;61;p7"/>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2" name="Google Shape;62;p7"/>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3" name="Google Shape;63;p7"/>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64" name="Shape 64"/>
        <p:cNvGrpSpPr/>
        <p:nvPr/>
      </p:nvGrpSpPr>
      <p:grpSpPr>
        <a:xfrm>
          <a:off x="0" y="0"/>
          <a:ext cx="0" cy="0"/>
          <a:chOff x="0" y="0"/>
          <a:chExt cx="0" cy="0"/>
        </a:xfrm>
      </p:grpSpPr>
      <p:cxnSp>
        <p:nvCxnSpPr>
          <p:cNvPr id="65" name="Google Shape;65;p8"/>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66" name="Google Shape;66;p8"/>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67" name="Google Shape;67;p8"/>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8" name="Google Shape;68;p8"/>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9" name="Google Shape;69;p8"/>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70" name="Shape 70"/>
        <p:cNvGrpSpPr/>
        <p:nvPr/>
      </p:nvGrpSpPr>
      <p:grpSpPr>
        <a:xfrm>
          <a:off x="0" y="0"/>
          <a:ext cx="0" cy="0"/>
          <a:chOff x="0" y="0"/>
          <a:chExt cx="0" cy="0"/>
        </a:xfrm>
      </p:grpSpPr>
      <p:cxnSp>
        <p:nvCxnSpPr>
          <p:cNvPr id="71" name="Google Shape;71;p9"/>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cxnSp>
        <p:nvCxnSpPr>
          <p:cNvPr id="72" name="Google Shape;72;p9"/>
          <p:cNvCxnSpPr/>
          <p:nvPr/>
        </p:nvCxnSpPr>
        <p:spPr>
          <a:xfrm rot="5400000">
            <a:off x="3160712" y="3324226"/>
            <a:ext cx="6035675" cy="0"/>
          </a:xfrm>
          <a:prstGeom prst="straightConnector1">
            <a:avLst/>
          </a:prstGeom>
          <a:noFill/>
          <a:ln cap="flat" cmpd="sng" w="9525">
            <a:solidFill>
              <a:schemeClr val="accent2"/>
            </a:solidFill>
            <a:prstDash val="dash"/>
            <a:round/>
            <a:headEnd len="sm" w="sm" type="none"/>
            <a:tailEnd len="sm" w="sm" type="none"/>
          </a:ln>
        </p:spPr>
      </p:cxnSp>
      <p:sp>
        <p:nvSpPr>
          <p:cNvPr id="73" name="Google Shape;73;p9"/>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74" name="Google Shape;74;p9"/>
          <p:cNvSpPr txBox="1"/>
          <p:nvPr>
            <p:ph type="title"/>
          </p:nvPr>
        </p:nvSpPr>
        <p:spPr>
          <a:xfrm>
            <a:off x="6324600" y="304800"/>
            <a:ext cx="2514600" cy="838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Clr>
                <a:schemeClr val="dk2"/>
              </a:buClr>
              <a:buSzPts val="1400"/>
              <a:buFont typeface="Cabin"/>
              <a:buNone/>
              <a:defRPr b="1" i="0" sz="2000" u="none" cap="none" strike="noStrike">
                <a:solidFill>
                  <a:schemeClr val="dk2"/>
                </a:solidFill>
                <a:latin typeface="Cabin"/>
                <a:ea typeface="Cabin"/>
                <a:cs typeface="Cabin"/>
                <a:sym typeface="Cabin"/>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75" name="Google Shape;75;p9"/>
          <p:cNvSpPr txBox="1"/>
          <p:nvPr>
            <p:ph idx="1" type="body"/>
          </p:nvPr>
        </p:nvSpPr>
        <p:spPr>
          <a:xfrm>
            <a:off x="6324600" y="1219200"/>
            <a:ext cx="2514600" cy="484346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37500"/>
              </a:lnSpc>
              <a:spcBef>
                <a:spcPts val="600"/>
              </a:spcBef>
              <a:spcAft>
                <a:spcPts val="0"/>
              </a:spcAft>
              <a:buClr>
                <a:schemeClr val="accent1"/>
              </a:buClr>
              <a:buSzPts val="1976"/>
              <a:buFont typeface="Noto Sans Symbols"/>
              <a:buNone/>
              <a:defRPr b="0" i="0" sz="1600" u="none" cap="none" strike="noStrike">
                <a:solidFill>
                  <a:schemeClr val="dk2"/>
                </a:solidFill>
                <a:latin typeface="Cabin"/>
                <a:ea typeface="Cabin"/>
                <a:cs typeface="Cabin"/>
                <a:sym typeface="Cabin"/>
              </a:defRPr>
            </a:lvl1pPr>
            <a:lvl2pPr indent="-228600" lvl="1" marL="914400" marR="0" rtl="0" algn="l">
              <a:spcBef>
                <a:spcPts val="1000"/>
              </a:spcBef>
              <a:spcAft>
                <a:spcPts val="0"/>
              </a:spcAft>
              <a:buClr>
                <a:schemeClr val="accent2"/>
              </a:buClr>
              <a:buSzPts val="1748"/>
              <a:buFont typeface="Noto Sans Symbols"/>
              <a:buNone/>
              <a:defRPr b="0" i="0" sz="1200" u="none" cap="none" strike="noStrike">
                <a:solidFill>
                  <a:schemeClr val="dk2"/>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0" i="0" sz="1000" u="none" cap="none" strike="noStrike">
                <a:solidFill>
                  <a:schemeClr val="dk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0" i="0" sz="900" u="none" cap="none" strike="noStrike">
                <a:solidFill>
                  <a:schemeClr val="dk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0" i="0" sz="9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76" name="Google Shape;76;p9"/>
          <p:cNvSpPr txBox="1"/>
          <p:nvPr>
            <p:ph idx="2" type="body"/>
          </p:nvPr>
        </p:nvSpPr>
        <p:spPr>
          <a:xfrm>
            <a:off x="304800" y="304800"/>
            <a:ext cx="5715000" cy="57150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77" name="Google Shape;77;p9"/>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8" name="Google Shape;78;p9"/>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9" name="Google Shape;79;p9"/>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solidFill>
          <a:schemeClr val="dk2"/>
        </a:solidFill>
      </p:bgPr>
    </p:bg>
    <p:spTree>
      <p:nvGrpSpPr>
        <p:cNvPr id="80" name="Shape 80"/>
        <p:cNvGrpSpPr/>
        <p:nvPr/>
      </p:nvGrpSpPr>
      <p:grpSpPr>
        <a:xfrm>
          <a:off x="0" y="0"/>
          <a:ext cx="0" cy="0"/>
          <a:chOff x="0" y="0"/>
          <a:chExt cx="0" cy="0"/>
        </a:xfrm>
      </p:grpSpPr>
      <p:cxnSp>
        <p:nvCxnSpPr>
          <p:cNvPr id="81" name="Google Shape;81;p10"/>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82" name="Google Shape;82;p10"/>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83" name="Google Shape;83;p10"/>
          <p:cNvSpPr/>
          <p:nvPr/>
        </p:nvSpPr>
        <p:spPr>
          <a:xfrm>
            <a:off x="457200" y="500063"/>
            <a:ext cx="182563" cy="6858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84" name="Google Shape;84;p10"/>
          <p:cNvSpPr txBox="1"/>
          <p:nvPr>
            <p:ph type="title"/>
          </p:nvPr>
        </p:nvSpPr>
        <p:spPr>
          <a:xfrm>
            <a:off x="457200" y="500856"/>
            <a:ext cx="8229600" cy="674688"/>
          </a:xfrm>
          <a:prstGeom prst="rect">
            <a:avLst/>
          </a:prstGeom>
          <a:no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indent="0" lvl="0" marL="0" marR="0" rtl="0" algn="r">
              <a:spcBef>
                <a:spcPts val="0"/>
              </a:spcBef>
              <a:spcAft>
                <a:spcPts val="0"/>
              </a:spcAft>
              <a:buClr>
                <a:schemeClr val="lt1"/>
              </a:buClr>
              <a:buSzPts val="1400"/>
              <a:buFont typeface="Domine"/>
              <a:buNone/>
              <a:defRPr b="0" i="0" sz="2000" u="none" cap="none" strike="noStrike">
                <a:solidFill>
                  <a:schemeClr val="lt1"/>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9pPr>
          </a:lstStyle>
          <a:p/>
        </p:txBody>
      </p:sp>
      <p:sp>
        <p:nvSpPr>
          <p:cNvPr id="85" name="Google Shape;85;p10"/>
          <p:cNvSpPr/>
          <p:nvPr>
            <p:ph idx="2" type="pic"/>
          </p:nvPr>
        </p:nvSpPr>
        <p:spPr>
          <a:xfrm>
            <a:off x="457200" y="1905000"/>
            <a:ext cx="8229600" cy="4270248"/>
          </a:xfrm>
          <a:prstGeom prst="rect">
            <a:avLst/>
          </a:prstGeom>
          <a:solidFill>
            <a:srgbClr val="BABABA"/>
          </a:solidFill>
          <a:ln>
            <a:noFill/>
          </a:ln>
        </p:spPr>
        <p:txBody>
          <a:bodyPr anchorCtr="0" anchor="t" bIns="91425" lIns="91425" spcFirstLastPara="1" rIns="91425" wrap="square" tIns="91425">
            <a:noAutofit/>
          </a:bodyPr>
          <a:lstStyle>
            <a:lvl1pPr indent="0" lvl="0" marL="0" marR="0" rtl="0" algn="l">
              <a:spcBef>
                <a:spcPts val="600"/>
              </a:spcBef>
              <a:spcAft>
                <a:spcPts val="0"/>
              </a:spcAft>
              <a:buClr>
                <a:schemeClr val="accent1"/>
              </a:buClr>
              <a:buSzPts val="1400"/>
              <a:buFont typeface="Noto Sans Symbols"/>
              <a:buNone/>
              <a:defRPr b="0" i="0" sz="3200" u="none" cap="none" strike="noStrike">
                <a:solidFill>
                  <a:schemeClr val="lt1"/>
                </a:solidFill>
                <a:latin typeface="Cabin"/>
                <a:ea typeface="Cabin"/>
                <a:cs typeface="Cabin"/>
                <a:sym typeface="Cabin"/>
              </a:defRPr>
            </a:lvl1pPr>
            <a:lvl2pPr indent="-280988" lvl="1" marL="547688" marR="0" rtl="0" algn="l">
              <a:spcBef>
                <a:spcPts val="500"/>
              </a:spcBef>
              <a:spcAft>
                <a:spcPts val="0"/>
              </a:spcAft>
              <a:buClr>
                <a:schemeClr val="accent2"/>
              </a:buClr>
              <a:buSzPts val="1748"/>
              <a:buFont typeface="Noto Sans Symbols"/>
              <a:buChar char="●"/>
              <a:defRPr b="0" i="0" sz="2300" u="none" cap="none" strike="noStrike">
                <a:solidFill>
                  <a:schemeClr val="lt2"/>
                </a:solidFill>
                <a:latin typeface="Cabin"/>
                <a:ea typeface="Cabin"/>
                <a:cs typeface="Cabin"/>
                <a:sym typeface="Cabin"/>
              </a:defRPr>
            </a:lvl2pPr>
            <a:lvl3pPr indent="-238125" lvl="2" marL="822325" marR="0" rtl="0" algn="l">
              <a:spcBef>
                <a:spcPts val="500"/>
              </a:spcBef>
              <a:spcAft>
                <a:spcPts val="0"/>
              </a:spcAft>
              <a:buClr>
                <a:srgbClr val="BCBCBC"/>
              </a:buClr>
              <a:buSzPts val="1520"/>
              <a:buFont typeface="Noto Sans Symbols"/>
              <a:buChar char="●"/>
              <a:defRPr b="0" i="0" sz="2000" u="none" cap="none" strike="noStrike">
                <a:solidFill>
                  <a:schemeClr val="lt1"/>
                </a:solidFill>
                <a:latin typeface="Cabin"/>
                <a:ea typeface="Cabin"/>
                <a:cs typeface="Cabin"/>
                <a:sym typeface="Cabin"/>
              </a:defRPr>
            </a:lvl3pPr>
            <a:lvl4pPr indent="-233362" lvl="3" marL="1096963" marR="0" rtl="0" algn="l">
              <a:spcBef>
                <a:spcPts val="400"/>
              </a:spcBef>
              <a:spcAft>
                <a:spcPts val="0"/>
              </a:spcAft>
              <a:buClr>
                <a:srgbClr val="8BA2B4"/>
              </a:buClr>
              <a:buSzPts val="1260"/>
              <a:buFont typeface="Noto Sans Symbols"/>
              <a:buChar char="◻"/>
              <a:defRPr b="0" i="0" sz="1800" u="none" cap="none" strike="noStrike">
                <a:solidFill>
                  <a:schemeClr val="lt1"/>
                </a:solidFill>
                <a:latin typeface="Cabin"/>
                <a:ea typeface="Cabin"/>
                <a:cs typeface="Cabin"/>
                <a:sym typeface="Cabin"/>
              </a:defRPr>
            </a:lvl4pPr>
            <a:lvl5pPr indent="-228600" lvl="4" marL="1371600" marR="0" rtl="0" algn="l">
              <a:spcBef>
                <a:spcPts val="300"/>
              </a:spcBef>
              <a:spcAft>
                <a:spcPts val="0"/>
              </a:spcAft>
              <a:buClr>
                <a:schemeClr val="accent2"/>
              </a:buClr>
              <a:buSzPts val="1120"/>
              <a:buFont typeface="Noto Sans Symbols"/>
              <a:buChar char="◻"/>
              <a:defRPr b="0" i="0" sz="1600" u="none" cap="none" strike="noStrike">
                <a:solidFill>
                  <a:schemeClr val="lt1"/>
                </a:solidFill>
                <a:latin typeface="Cabin"/>
                <a:ea typeface="Cabin"/>
                <a:cs typeface="Cabin"/>
                <a:sym typeface="Cabin"/>
              </a:defRPr>
            </a:lvl5pPr>
            <a:lvl6pPr indent="-185420" lvl="5" marL="1645920" marR="0" rtl="0" algn="l">
              <a:spcBef>
                <a:spcPts val="300"/>
              </a:spcBef>
              <a:spcAft>
                <a:spcPts val="0"/>
              </a:spcAft>
              <a:buClr>
                <a:srgbClr val="8BA1B3"/>
              </a:buClr>
              <a:buSzPts val="1200"/>
              <a:buFont typeface="Noto Sans Symbols"/>
              <a:buChar char="●"/>
              <a:defRPr b="0" i="0" sz="1600" u="none" cap="none" strike="noStrike">
                <a:solidFill>
                  <a:schemeClr val="lt1"/>
                </a:solidFill>
                <a:latin typeface="Cabin"/>
                <a:ea typeface="Cabin"/>
                <a:cs typeface="Cabin"/>
                <a:sym typeface="Cabin"/>
              </a:defRPr>
            </a:lvl6pPr>
            <a:lvl7pPr indent="-190500" lvl="6" marL="1828800" marR="0" rtl="0" algn="l">
              <a:spcBef>
                <a:spcPts val="300"/>
              </a:spcBef>
              <a:spcAft>
                <a:spcPts val="0"/>
              </a:spcAft>
              <a:buClr>
                <a:srgbClr val="646C8F"/>
              </a:buClr>
              <a:buSzPts val="1050"/>
              <a:buFont typeface="Noto Sans Symbols"/>
              <a:buChar char="●"/>
              <a:defRPr b="0" i="0" sz="1400" u="none" cap="none" strike="noStrike">
                <a:solidFill>
                  <a:schemeClr val="lt1"/>
                </a:solidFill>
                <a:latin typeface="Cabin"/>
                <a:ea typeface="Cabin"/>
                <a:cs typeface="Cabin"/>
                <a:sym typeface="Cabin"/>
              </a:defRPr>
            </a:lvl7pPr>
            <a:lvl8pPr indent="-182879" lvl="7" marL="2011679" marR="0" rtl="0" algn="l">
              <a:spcBef>
                <a:spcPts val="300"/>
              </a:spcBef>
              <a:spcAft>
                <a:spcPts val="0"/>
              </a:spcAft>
              <a:buClr>
                <a:srgbClr val="BABABA"/>
              </a:buClr>
              <a:buSzPts val="1050"/>
              <a:buFont typeface="Noto Sans Symbols"/>
              <a:buChar char="●"/>
              <a:defRPr b="0" i="0" sz="1400" u="none" cap="none" strike="noStrike">
                <a:solidFill>
                  <a:schemeClr val="lt1"/>
                </a:solidFill>
                <a:latin typeface="Cabin"/>
                <a:ea typeface="Cabin"/>
                <a:cs typeface="Cabin"/>
                <a:sym typeface="Cabin"/>
              </a:defRPr>
            </a:lvl8pPr>
            <a:lvl9pPr indent="-187960" lvl="8" marL="2194560" marR="0" rtl="0" algn="l">
              <a:spcBef>
                <a:spcPts val="300"/>
              </a:spcBef>
              <a:spcAft>
                <a:spcPts val="0"/>
              </a:spcAft>
              <a:buClr>
                <a:srgbClr val="9FB8CD"/>
              </a:buClr>
              <a:buSzPts val="900"/>
              <a:buFont typeface="Noto Sans Symbols"/>
              <a:buChar char="●"/>
              <a:defRPr b="0" i="0" sz="1200" u="none" cap="none" strike="noStrike">
                <a:solidFill>
                  <a:schemeClr val="lt1"/>
                </a:solidFill>
                <a:latin typeface="Cabin"/>
                <a:ea typeface="Cabin"/>
                <a:cs typeface="Cabin"/>
                <a:sym typeface="Cabin"/>
              </a:defRPr>
            </a:lvl9pPr>
          </a:lstStyle>
          <a:p/>
        </p:txBody>
      </p:sp>
      <p:sp>
        <p:nvSpPr>
          <p:cNvPr id="86" name="Google Shape;86;p10"/>
          <p:cNvSpPr txBox="1"/>
          <p:nvPr>
            <p:ph idx="1" type="body"/>
          </p:nvPr>
        </p:nvSpPr>
        <p:spPr>
          <a:xfrm>
            <a:off x="457200" y="1219200"/>
            <a:ext cx="8229600" cy="533400"/>
          </a:xfrm>
          <a:prstGeom prst="rect">
            <a:avLst/>
          </a:prstGeom>
          <a:noFill/>
          <a:ln>
            <a:noFill/>
          </a:ln>
        </p:spPr>
        <p:txBody>
          <a:bodyPr anchorCtr="0" anchor="ctr" bIns="91425" lIns="91425" spcFirstLastPara="1" rIns="91425" wrap="square" tIns="91425">
            <a:noAutofit/>
          </a:bodyPr>
          <a:lstStyle>
            <a:lvl1pPr indent="-228600" lvl="0" marL="457200" marR="0" rtl="0" algn="l">
              <a:spcBef>
                <a:spcPts val="600"/>
              </a:spcBef>
              <a:spcAft>
                <a:spcPts val="0"/>
              </a:spcAft>
              <a:buClr>
                <a:schemeClr val="accent1"/>
              </a:buClr>
              <a:buSzPts val="1976"/>
              <a:buFont typeface="Noto Sans Symbols"/>
              <a:buNone/>
              <a:defRPr b="0" i="0" sz="1400" u="none" cap="none" strike="noStrike">
                <a:solidFill>
                  <a:schemeClr val="lt1"/>
                </a:solidFill>
                <a:latin typeface="Cabin"/>
                <a:ea typeface="Cabin"/>
                <a:cs typeface="Cabin"/>
                <a:sym typeface="Cabin"/>
              </a:defRPr>
            </a:lvl1pPr>
            <a:lvl2pPr indent="-286512" lvl="1" marL="914400" marR="0" rtl="0" algn="l">
              <a:spcBef>
                <a:spcPts val="500"/>
              </a:spcBef>
              <a:spcAft>
                <a:spcPts val="0"/>
              </a:spcAft>
              <a:buClr>
                <a:schemeClr val="accent2"/>
              </a:buClr>
              <a:buSzPts val="912"/>
              <a:buFont typeface="Noto Sans Symbols"/>
              <a:buChar char="●"/>
              <a:defRPr b="0" i="0" sz="1200" u="none" cap="none" strike="noStrike">
                <a:solidFill>
                  <a:schemeClr val="lt2"/>
                </a:solidFill>
                <a:latin typeface="Cabin"/>
                <a:ea typeface="Cabin"/>
                <a:cs typeface="Cabin"/>
                <a:sym typeface="Cabin"/>
              </a:defRPr>
            </a:lvl2pPr>
            <a:lvl3pPr indent="-276860" lvl="2" marL="1371600" marR="0" rtl="0" algn="l">
              <a:spcBef>
                <a:spcPts val="500"/>
              </a:spcBef>
              <a:spcAft>
                <a:spcPts val="0"/>
              </a:spcAft>
              <a:buClr>
                <a:srgbClr val="BCBCBC"/>
              </a:buClr>
              <a:buSzPts val="760"/>
              <a:buFont typeface="Noto Sans Symbols"/>
              <a:buChar char="●"/>
              <a:defRPr b="0" i="0" sz="1000" u="none" cap="none" strike="noStrike">
                <a:solidFill>
                  <a:schemeClr val="lt1"/>
                </a:solidFill>
                <a:latin typeface="Cabin"/>
                <a:ea typeface="Cabin"/>
                <a:cs typeface="Cabin"/>
                <a:sym typeface="Cabin"/>
              </a:defRPr>
            </a:lvl3pPr>
            <a:lvl4pPr indent="-268605" lvl="3" marL="1828800" marR="0" rtl="0" algn="l">
              <a:spcBef>
                <a:spcPts val="400"/>
              </a:spcBef>
              <a:spcAft>
                <a:spcPts val="0"/>
              </a:spcAft>
              <a:buClr>
                <a:srgbClr val="8BA2B4"/>
              </a:buClr>
              <a:buSzPts val="630"/>
              <a:buFont typeface="Noto Sans Symbols"/>
              <a:buChar char="◻"/>
              <a:defRPr b="0" i="0" sz="900" u="none" cap="none" strike="noStrike">
                <a:solidFill>
                  <a:schemeClr val="lt1"/>
                </a:solidFill>
                <a:latin typeface="Cabin"/>
                <a:ea typeface="Cabin"/>
                <a:cs typeface="Cabin"/>
                <a:sym typeface="Cabin"/>
              </a:defRPr>
            </a:lvl4pPr>
            <a:lvl5pPr indent="-268604" lvl="4" marL="2286000" marR="0" rtl="0" algn="l">
              <a:spcBef>
                <a:spcPts val="300"/>
              </a:spcBef>
              <a:spcAft>
                <a:spcPts val="0"/>
              </a:spcAft>
              <a:buClr>
                <a:schemeClr val="accent2"/>
              </a:buClr>
              <a:buSzPts val="630"/>
              <a:buFont typeface="Noto Sans Symbols"/>
              <a:buChar char="◻"/>
              <a:defRPr b="0" i="0" sz="900" u="none" cap="none" strike="noStrike">
                <a:solidFill>
                  <a:schemeClr val="lt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lt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lt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lt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lt1"/>
                </a:solidFill>
                <a:latin typeface="Cabin"/>
                <a:ea typeface="Cabin"/>
                <a:cs typeface="Cabin"/>
                <a:sym typeface="Cabin"/>
              </a:defRPr>
            </a:lvl9pPr>
          </a:lstStyle>
          <a:p/>
        </p:txBody>
      </p:sp>
      <p:sp>
        <p:nvSpPr>
          <p:cNvPr id="87" name="Google Shape;87;p10"/>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88" name="Google Shape;88;p10"/>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89" name="Google Shape;89;p10"/>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lt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lt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lt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lt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lt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lt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lt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lt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lt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152400"/>
            <a:ext cx="8229600" cy="9906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11" name="Google Shape;11;p1"/>
          <p:cNvSpPr txBox="1"/>
          <p:nvPr>
            <p:ph idx="1" type="body"/>
          </p:nvPr>
        </p:nvSpPr>
        <p:spPr>
          <a:xfrm>
            <a:off x="457200" y="1219200"/>
            <a:ext cx="8229600" cy="4910138"/>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12" name="Google Shape;12;p1"/>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cxnSp>
        <p:nvCxnSpPr>
          <p:cNvPr id="15" name="Google Shape;15;p1"/>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cxnSp>
        <p:nvCxnSpPr>
          <p:cNvPr id="16" name="Google Shape;16;p1"/>
          <p:cNvCxnSpPr/>
          <p:nvPr/>
        </p:nvCxnSpPr>
        <p:spPr>
          <a:xfrm>
            <a:off x="457200" y="1143000"/>
            <a:ext cx="8229600" cy="0"/>
          </a:xfrm>
          <a:prstGeom prst="straightConnector1">
            <a:avLst/>
          </a:prstGeom>
          <a:noFill/>
          <a:ln cap="flat" cmpd="sng" w="9525">
            <a:solidFill>
              <a:schemeClr val="accent2"/>
            </a:solidFill>
            <a:prstDash val="dash"/>
            <a:round/>
            <a:headEnd len="sm" w="sm" type="none"/>
            <a:tailEnd len="sm" w="sm" type="none"/>
          </a:ln>
        </p:spPr>
      </p:cxnSp>
      <p:sp>
        <p:nvSpPr>
          <p:cNvPr id="17" name="Google Shape;17;p1"/>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3"/>
          <p:cNvSpPr txBox="1"/>
          <p:nvPr>
            <p:ph type="ctrTitle"/>
          </p:nvPr>
        </p:nvSpPr>
        <p:spPr>
          <a:xfrm>
            <a:off x="1219200" y="3886200"/>
            <a:ext cx="6858000" cy="990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2880" u="none" cap="none" strike="noStrike">
                <a:solidFill>
                  <a:schemeClr val="dk1"/>
                </a:solidFill>
                <a:latin typeface="Domine"/>
                <a:ea typeface="Domine"/>
                <a:cs typeface="Domine"/>
                <a:sym typeface="Domine"/>
              </a:rPr>
              <a:t>Evidence-Based, Empirically Supported, Best Practice</a:t>
            </a:r>
            <a:endParaRPr b="0" i="0" sz="2880" u="none" cap="none" strike="noStrike">
              <a:solidFill>
                <a:schemeClr val="dk1"/>
              </a:solidFill>
              <a:latin typeface="Domine"/>
              <a:ea typeface="Domine"/>
              <a:cs typeface="Domine"/>
              <a:sym typeface="Domine"/>
            </a:endParaRPr>
          </a:p>
        </p:txBody>
      </p:sp>
      <p:sp>
        <p:nvSpPr>
          <p:cNvPr id="110" name="Google Shape;110;p13"/>
          <p:cNvSpPr txBox="1"/>
          <p:nvPr>
            <p:ph idx="1" type="subTitle"/>
          </p:nvPr>
        </p:nvSpPr>
        <p:spPr>
          <a:xfrm>
            <a:off x="1219200" y="5124450"/>
            <a:ext cx="6858000" cy="53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Clr>
                <a:schemeClr val="accent1"/>
              </a:buClr>
              <a:buFont typeface="Noto Sans Symbols"/>
              <a:buNone/>
            </a:pPr>
            <a:r>
              <a:rPr b="0" i="0" lang="en-US" sz="2000" u="none" cap="none" strike="noStrike">
                <a:solidFill>
                  <a:schemeClr val="dk2"/>
                </a:solidFill>
                <a:latin typeface="Domine"/>
                <a:ea typeface="Domine"/>
                <a:cs typeface="Domine"/>
                <a:sym typeface="Domine"/>
              </a:rPr>
              <a:t>Ronnie Detrich, Trina Spencer, Tim Slocum</a:t>
            </a:r>
            <a:endParaRPr b="0" i="0" sz="2000" u="none" cap="none" strike="noStrike">
              <a:solidFill>
                <a:schemeClr val="dk2"/>
              </a:solidFill>
              <a:latin typeface="Domine"/>
              <a:ea typeface="Domine"/>
              <a:cs typeface="Domine"/>
              <a:sym typeface="Domine"/>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2"/>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2880" u="none" cap="none" strike="noStrike">
                <a:solidFill>
                  <a:schemeClr val="dk2"/>
                </a:solidFill>
                <a:latin typeface="Domine"/>
                <a:ea typeface="Domine"/>
                <a:cs typeface="Domine"/>
                <a:sym typeface="Domine"/>
              </a:rPr>
              <a:t>Methods of Deriving Practice Recommendations</a:t>
            </a:r>
            <a:endParaRPr b="0" i="0" sz="2880" u="none" cap="none" strike="noStrike">
              <a:solidFill>
                <a:schemeClr val="dk2"/>
              </a:solidFill>
              <a:latin typeface="Domine"/>
              <a:ea typeface="Domine"/>
              <a:cs typeface="Domine"/>
              <a:sym typeface="Domine"/>
            </a:endParaRPr>
          </a:p>
        </p:txBody>
      </p:sp>
      <p:sp>
        <p:nvSpPr>
          <p:cNvPr id="188" name="Google Shape;188;p22"/>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We will argue:</a:t>
            </a:r>
            <a:endParaRPr/>
          </a:p>
          <a:p>
            <a:pPr indent="-465138" lvl="1" marL="731838" marR="0" rtl="0" algn="l">
              <a:spcBef>
                <a:spcPts val="500"/>
              </a:spcBef>
              <a:spcAft>
                <a:spcPts val="0"/>
              </a:spcAft>
              <a:buClr>
                <a:schemeClr val="accent2"/>
              </a:buClr>
              <a:buSzPts val="1748"/>
              <a:buFont typeface="Domine"/>
              <a:buAutoNum type="arabicPeriod"/>
            </a:pPr>
            <a:r>
              <a:rPr b="0" i="0" lang="en-US" sz="2300" u="none" cap="none" strike="noStrike">
                <a:solidFill>
                  <a:schemeClr val="dk2"/>
                </a:solidFill>
                <a:latin typeface="Cabin"/>
                <a:ea typeface="Cabin"/>
                <a:cs typeface="Cabin"/>
                <a:sym typeface="Cabin"/>
              </a:rPr>
              <a:t>Each of these methods can be employed with a range of quality and rigor.</a:t>
            </a:r>
            <a:endParaRPr/>
          </a:p>
          <a:p>
            <a:pPr indent="-465138" lvl="1" marL="731838" marR="0" rtl="0" algn="l">
              <a:spcBef>
                <a:spcPts val="500"/>
              </a:spcBef>
              <a:spcAft>
                <a:spcPts val="0"/>
              </a:spcAft>
              <a:buClr>
                <a:schemeClr val="accent2"/>
              </a:buClr>
              <a:buSzPts val="1748"/>
              <a:buFont typeface="Domine"/>
              <a:buAutoNum type="arabicPeriod"/>
            </a:pPr>
            <a:r>
              <a:rPr b="0" i="0" lang="en-US" sz="2300" u="none" cap="none" strike="noStrike">
                <a:solidFill>
                  <a:schemeClr val="dk2"/>
                </a:solidFill>
                <a:latin typeface="Cabin"/>
                <a:ea typeface="Cabin"/>
                <a:cs typeface="Cabin"/>
                <a:sym typeface="Cabin"/>
              </a:rPr>
              <a:t>Each has distinct strengths and limitations.</a:t>
            </a:r>
            <a:endParaRPr/>
          </a:p>
          <a:p>
            <a:pPr indent="-465138" lvl="1" marL="731838" marR="0" rtl="0" algn="l">
              <a:spcBef>
                <a:spcPts val="500"/>
              </a:spcBef>
              <a:spcAft>
                <a:spcPts val="0"/>
              </a:spcAft>
              <a:buClr>
                <a:schemeClr val="accent2"/>
              </a:buClr>
              <a:buSzPts val="1748"/>
              <a:buFont typeface="Domine"/>
              <a:buAutoNum type="arabicPeriod"/>
            </a:pPr>
            <a:r>
              <a:rPr b="0" i="0" lang="en-US" sz="2300" u="none" cap="none" strike="noStrike">
                <a:solidFill>
                  <a:schemeClr val="dk2"/>
                </a:solidFill>
                <a:latin typeface="Cabin"/>
                <a:ea typeface="Cabin"/>
                <a:cs typeface="Cabin"/>
                <a:sym typeface="Cabin"/>
              </a:rPr>
              <a:t>The three methods can work together to inform practice.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4"/>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17" name="Google Shape;117;p14"/>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Evidence-Based Practice is a process of making decisions </a:t>
            </a:r>
            <a:br>
              <a:rPr b="0" i="0" lang="en-US" sz="2600" u="none" cap="none" strike="noStrike">
                <a:solidFill>
                  <a:schemeClr val="dk1"/>
                </a:solidFill>
                <a:latin typeface="Cabin"/>
                <a:ea typeface="Cabin"/>
                <a:cs typeface="Cabin"/>
                <a:sym typeface="Cabin"/>
              </a:rPr>
            </a:br>
            <a:r>
              <a:rPr b="0" i="0" lang="en-US" sz="2600" u="none" cap="none" strike="noStrike">
                <a:solidFill>
                  <a:schemeClr val="dk1"/>
                </a:solidFill>
                <a:latin typeface="Cabin"/>
                <a:ea typeface="Cabin"/>
                <a:cs typeface="Cabin"/>
                <a:sym typeface="Cabin"/>
              </a:rPr>
              <a:t>being informed by three sources of influence: </a:t>
            </a:r>
            <a:endParaRPr/>
          </a:p>
          <a:p>
            <a:pPr indent="-465138" lvl="1" marL="731838" marR="0" rtl="0" algn="l">
              <a:spcBef>
                <a:spcPts val="1100"/>
              </a:spcBef>
              <a:spcAft>
                <a:spcPts val="0"/>
              </a:spcAft>
              <a:buClr>
                <a:schemeClr val="accent1"/>
              </a:buClr>
              <a:buSzPts val="2300"/>
              <a:buFont typeface="Domine"/>
              <a:buAutoNum type="alphaLcParenR"/>
            </a:pPr>
            <a:r>
              <a:rPr b="0" i="0" lang="en-US" sz="2300" u="none" cap="none" strike="noStrike">
                <a:solidFill>
                  <a:schemeClr val="dk2"/>
                </a:solidFill>
                <a:latin typeface="Cabin"/>
                <a:ea typeface="Cabin"/>
                <a:cs typeface="Cabin"/>
                <a:sym typeface="Cabin"/>
              </a:rPr>
              <a:t>best available research evidence </a:t>
            </a:r>
            <a:endParaRPr/>
          </a:p>
          <a:p>
            <a:pPr indent="-465138" lvl="1" marL="731838" marR="0" rtl="0" algn="l">
              <a:spcBef>
                <a:spcPts val="1100"/>
              </a:spcBef>
              <a:spcAft>
                <a:spcPts val="0"/>
              </a:spcAft>
              <a:buClr>
                <a:schemeClr val="accent1"/>
              </a:buClr>
              <a:buSzPts val="2300"/>
              <a:buFont typeface="Domine"/>
              <a:buAutoNum type="alphaLcParenR"/>
            </a:pPr>
            <a:r>
              <a:rPr b="0" i="0" lang="en-US" sz="2300" u="none" cap="none" strike="noStrike">
                <a:solidFill>
                  <a:schemeClr val="dk2"/>
                </a:solidFill>
                <a:latin typeface="Cabin"/>
                <a:ea typeface="Cabin"/>
                <a:cs typeface="Cabin"/>
                <a:sym typeface="Cabin"/>
              </a:rPr>
              <a:t>professional judgment </a:t>
            </a:r>
            <a:endParaRPr/>
          </a:p>
          <a:p>
            <a:pPr indent="-465138" lvl="1" marL="731838" marR="0" rtl="0" algn="l">
              <a:spcBef>
                <a:spcPts val="1100"/>
              </a:spcBef>
              <a:spcAft>
                <a:spcPts val="0"/>
              </a:spcAft>
              <a:buClr>
                <a:schemeClr val="accent1"/>
              </a:buClr>
              <a:buSzPts val="2300"/>
              <a:buFont typeface="Domine"/>
              <a:buAutoNum type="alphaLcParenR"/>
            </a:pPr>
            <a:r>
              <a:rPr b="0" i="0" lang="en-US" sz="2300" u="none" cap="none" strike="noStrike">
                <a:solidFill>
                  <a:schemeClr val="dk2"/>
                </a:solidFill>
                <a:latin typeface="Cabin"/>
                <a:ea typeface="Cabin"/>
                <a:cs typeface="Cabin"/>
                <a:sym typeface="Cabin"/>
              </a:rPr>
              <a:t>client values </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Clinical Psychology:  APA Task Force (2006)</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Medicine:  Sackett et al  (2000)</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Education:  Whitehurst (2002)</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Communication Disorders:  Schlosser &amp; Sigafoos (2008)</a:t>
            </a:r>
            <a:endParaRPr/>
          </a:p>
          <a:p>
            <a:pPr indent="-458787" lvl="2" marL="1004887" marR="0" rtl="0" algn="l">
              <a:spcBef>
                <a:spcPts val="1100"/>
              </a:spcBef>
              <a:spcAft>
                <a:spcPts val="0"/>
              </a:spcAft>
              <a:buClr>
                <a:srgbClr val="BCBCBC"/>
              </a:buClr>
              <a:buFont typeface="Noto Sans Symbols"/>
              <a:buNone/>
            </a:pPr>
            <a:r>
              <a:t/>
            </a:r>
            <a:endParaRPr b="0" i="0" sz="2000" u="none" cap="none" strike="noStrike">
              <a:solidFill>
                <a:schemeClr val="dk1"/>
              </a:solidFill>
              <a:latin typeface="Cabin"/>
              <a:ea typeface="Cabin"/>
              <a:cs typeface="Cabin"/>
              <a:sym typeface="Cabi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5"/>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23" name="Google Shape;123;p15"/>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One tool that is useful in this process is a list of interventions that are well supported by research.</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These interventions are often called ‘evidence-based practices’.</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This usage invites confusion between: </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process of making decisions and</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a list of some of the possible intervention choices</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This confusion could trivialize a complex decision making process by treating it as a simple menu choice.</a:t>
            </a:r>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6"/>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30" name="Google Shape;130;p16"/>
          <p:cNvSpPr txBox="1"/>
          <p:nvPr>
            <p:ph idx="1" type="body"/>
          </p:nvPr>
        </p:nvSpPr>
        <p:spPr>
          <a:xfrm>
            <a:off x="304800" y="1219200"/>
            <a:ext cx="85344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Interventions that are well supported by research</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Terms are not at all consistent.</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Virtually all combinations have been used:</a:t>
            </a:r>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a:p>
            <a:pPr indent="-280988" lvl="1" marL="547688" marR="0" rtl="0" algn="l">
              <a:spcBef>
                <a:spcPts val="500"/>
              </a:spcBef>
              <a:spcAft>
                <a:spcPts val="0"/>
              </a:spcAft>
              <a:buClr>
                <a:schemeClr val="accent2"/>
              </a:buClr>
              <a:buFont typeface="Noto Sans Symbols"/>
              <a:buNone/>
            </a:pPr>
            <a:r>
              <a:t/>
            </a:r>
            <a:endParaRPr b="0" i="0" sz="2300" u="none" cap="none" strike="noStrike">
              <a:solidFill>
                <a:schemeClr val="dk2"/>
              </a:solidFill>
              <a:latin typeface="Cabin"/>
              <a:ea typeface="Cabin"/>
              <a:cs typeface="Cabin"/>
              <a:sym typeface="Cabin"/>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Do not use “evidence-based practice” to refer to an intervention</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As a speaker and listener, remember:  </a:t>
            </a:r>
            <a:br>
              <a:rPr b="0" i="0" lang="en-US" sz="2300" u="none" cap="none" strike="noStrike">
                <a:solidFill>
                  <a:schemeClr val="dk2"/>
                </a:solidFill>
                <a:latin typeface="Cabin"/>
                <a:ea typeface="Cabin"/>
                <a:cs typeface="Cabin"/>
                <a:sym typeface="Cabin"/>
              </a:rPr>
            </a:br>
            <a:r>
              <a:rPr b="0" i="0" lang="en-US" sz="2300" u="none" cap="none" strike="noStrike">
                <a:solidFill>
                  <a:schemeClr val="dk2"/>
                </a:solidFill>
                <a:latin typeface="Cabin"/>
                <a:ea typeface="Cabin"/>
                <a:cs typeface="Cabin"/>
                <a:sym typeface="Cabin"/>
              </a:rPr>
              <a:t>The verbal community is NOT consistent in usage.</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We cannot assume anything from the term alone.   </a:t>
            </a:r>
            <a:br>
              <a:rPr b="0" i="0" lang="en-US" sz="2300" u="none" cap="none" strike="noStrike">
                <a:solidFill>
                  <a:schemeClr val="dk2"/>
                </a:solidFill>
                <a:latin typeface="Cabin"/>
                <a:ea typeface="Cabin"/>
                <a:cs typeface="Cabin"/>
                <a:sym typeface="Cabin"/>
              </a:rPr>
            </a:br>
            <a:r>
              <a:rPr b="0" i="0" lang="en-US" sz="2300" u="none" cap="none" strike="noStrike">
                <a:solidFill>
                  <a:schemeClr val="dk2"/>
                </a:solidFill>
                <a:latin typeface="Cabin"/>
                <a:ea typeface="Cabin"/>
                <a:cs typeface="Cabin"/>
                <a:sym typeface="Cabin"/>
              </a:rPr>
              <a:t>We must attend to the procedures, not the label.</a:t>
            </a:r>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p:txBody>
      </p:sp>
      <p:graphicFrame>
        <p:nvGraphicFramePr>
          <p:cNvPr id="131" name="Google Shape;131;p16"/>
          <p:cNvGraphicFramePr/>
          <p:nvPr/>
        </p:nvGraphicFramePr>
        <p:xfrm>
          <a:off x="1752600" y="2708275"/>
          <a:ext cx="3000000" cy="3000000"/>
        </p:xfrm>
        <a:graphic>
          <a:graphicData uri="http://schemas.openxmlformats.org/drawingml/2006/table">
            <a:tbl>
              <a:tblPr bandRow="1">
                <a:noFill/>
                <a:tableStyleId>{AB961392-26AD-4C83-93D9-9FDD3F839AC3}</a:tableStyleId>
              </a:tblPr>
              <a:tblGrid>
                <a:gridCol w="1549400"/>
                <a:gridCol w="1422400"/>
                <a:gridCol w="1676400"/>
              </a:tblGrid>
              <a:tr h="370675">
                <a:tc>
                  <a:txBody>
                    <a:bodyPr/>
                    <a:lstStyle/>
                    <a:p>
                      <a:pPr indent="0" lvl="0" marL="0" marR="0" rtl="0" algn="l">
                        <a:spcBef>
                          <a:spcPts val="0"/>
                        </a:spcBef>
                        <a:spcAft>
                          <a:spcPts val="0"/>
                        </a:spcAft>
                        <a:buNone/>
                      </a:pPr>
                      <a:r>
                        <a:rPr lang="en-US" sz="1800" u="none" cap="none" strike="noStrike"/>
                        <a:t>Evidence</a:t>
                      </a:r>
                      <a:endParaRPr sz="1800"/>
                    </a:p>
                  </a:txBody>
                  <a:tcPr marT="45700" marB="45700" marR="91450" marL="91450"/>
                </a:tc>
                <a:tc>
                  <a:txBody>
                    <a:bodyPr/>
                    <a:lstStyle/>
                    <a:p>
                      <a:pPr indent="0" lvl="0" marL="0" marR="0" rtl="0" algn="l">
                        <a:spcBef>
                          <a:spcPts val="0"/>
                        </a:spcBef>
                        <a:spcAft>
                          <a:spcPts val="0"/>
                        </a:spcAft>
                        <a:buNone/>
                      </a:pPr>
                      <a:r>
                        <a:rPr lang="en-US" sz="1800"/>
                        <a:t>Based</a:t>
                      </a:r>
                      <a:endParaRPr sz="1800"/>
                    </a:p>
                  </a:txBody>
                  <a:tcPr marT="45700" marB="45700" marR="91450" marL="91450"/>
                </a:tc>
                <a:tc>
                  <a:txBody>
                    <a:bodyPr/>
                    <a:lstStyle/>
                    <a:p>
                      <a:pPr indent="0" lvl="0" marL="0" marR="0" rtl="0" algn="l">
                        <a:spcBef>
                          <a:spcPts val="0"/>
                        </a:spcBef>
                        <a:spcAft>
                          <a:spcPts val="0"/>
                        </a:spcAft>
                        <a:buNone/>
                      </a:pPr>
                      <a:r>
                        <a:rPr lang="en-US" sz="1800"/>
                        <a:t>Practice(s)</a:t>
                      </a:r>
                      <a:endParaRPr/>
                    </a:p>
                  </a:txBody>
                  <a:tcPr marT="45700" marB="45700" marR="91450" marL="91450"/>
                </a:tc>
              </a:tr>
              <a:tr h="370675">
                <a:tc>
                  <a:txBody>
                    <a:bodyPr/>
                    <a:lstStyle/>
                    <a:p>
                      <a:pPr indent="0" lvl="0" marL="0" marR="0" rtl="0" algn="l">
                        <a:spcBef>
                          <a:spcPts val="0"/>
                        </a:spcBef>
                        <a:spcAft>
                          <a:spcPts val="0"/>
                        </a:spcAft>
                        <a:buNone/>
                      </a:pPr>
                      <a:r>
                        <a:rPr lang="en-US" sz="1800"/>
                        <a:t>Research</a:t>
                      </a:r>
                      <a:endParaRPr sz="1800"/>
                    </a:p>
                  </a:txBody>
                  <a:tcPr marT="45700" marB="45700" marR="91450" marL="91450"/>
                </a:tc>
                <a:tc>
                  <a:txBody>
                    <a:bodyPr/>
                    <a:lstStyle/>
                    <a:p>
                      <a:pPr indent="0" lvl="0" marL="0" marR="0" rtl="0" algn="l">
                        <a:spcBef>
                          <a:spcPts val="0"/>
                        </a:spcBef>
                        <a:spcAft>
                          <a:spcPts val="0"/>
                        </a:spcAft>
                        <a:buNone/>
                      </a:pPr>
                      <a:r>
                        <a:rPr lang="en-US" sz="1800"/>
                        <a:t>Validated</a:t>
                      </a:r>
                      <a:endParaRPr sz="1800"/>
                    </a:p>
                  </a:txBody>
                  <a:tcPr marT="45700" marB="45700" marR="91450" marL="91450"/>
                </a:tc>
                <a:tc>
                  <a:txBody>
                    <a:bodyPr/>
                    <a:lstStyle/>
                    <a:p>
                      <a:pPr indent="0" lvl="0" marL="0" marR="0" rtl="0" algn="l">
                        <a:spcBef>
                          <a:spcPts val="0"/>
                        </a:spcBef>
                        <a:spcAft>
                          <a:spcPts val="0"/>
                        </a:spcAft>
                        <a:buNone/>
                      </a:pPr>
                      <a:r>
                        <a:rPr lang="en-US" sz="1800"/>
                        <a:t>Treatment</a:t>
                      </a:r>
                      <a:endParaRPr sz="1800"/>
                    </a:p>
                  </a:txBody>
                  <a:tcPr marT="45700" marB="45700" marR="91450" marL="91450"/>
                </a:tc>
              </a:tr>
              <a:tr h="370675">
                <a:tc>
                  <a:txBody>
                    <a:bodyPr/>
                    <a:lstStyle/>
                    <a:p>
                      <a:pPr indent="0" lvl="0" marL="0" marR="0" rtl="0" algn="l">
                        <a:spcBef>
                          <a:spcPts val="0"/>
                        </a:spcBef>
                        <a:spcAft>
                          <a:spcPts val="0"/>
                        </a:spcAft>
                        <a:buNone/>
                      </a:pPr>
                      <a:r>
                        <a:rPr lang="en-US" sz="1800"/>
                        <a:t>Scientifically</a:t>
                      </a:r>
                      <a:endParaRPr sz="1800"/>
                    </a:p>
                  </a:txBody>
                  <a:tcPr marT="45700" marB="45700" marR="91450" marL="91450"/>
                </a:tc>
                <a:tc>
                  <a:txBody>
                    <a:bodyPr/>
                    <a:lstStyle/>
                    <a:p>
                      <a:pPr indent="0" lvl="0" marL="0" marR="0" rtl="0" algn="l">
                        <a:spcBef>
                          <a:spcPts val="0"/>
                        </a:spcBef>
                        <a:spcAft>
                          <a:spcPts val="0"/>
                        </a:spcAft>
                        <a:buNone/>
                      </a:pPr>
                      <a:r>
                        <a:t/>
                      </a:r>
                      <a:endParaRPr sz="1800"/>
                    </a:p>
                  </a:txBody>
                  <a:tcPr marT="45700" marB="45700" marR="91450" marL="91450"/>
                </a:tc>
                <a:tc>
                  <a:txBody>
                    <a:bodyPr/>
                    <a:lstStyle/>
                    <a:p>
                      <a:pPr indent="0" lvl="0" marL="0" marR="0" rtl="0" algn="l">
                        <a:spcBef>
                          <a:spcPts val="0"/>
                        </a:spcBef>
                        <a:spcAft>
                          <a:spcPts val="0"/>
                        </a:spcAft>
                        <a:buNone/>
                      </a:pPr>
                      <a:r>
                        <a:rPr lang="en-US" sz="1800"/>
                        <a:t>Program</a:t>
                      </a:r>
                      <a:endParaRPr sz="1800"/>
                    </a:p>
                  </a:txBody>
                  <a:tcPr marT="45700" marB="45700" marR="91450" marL="91450"/>
                </a:tc>
              </a:tr>
              <a:tr h="370675">
                <a:tc>
                  <a:txBody>
                    <a:bodyPr/>
                    <a:lstStyle/>
                    <a:p>
                      <a:pPr indent="0" lvl="0" marL="0" marR="0" rtl="0" algn="l">
                        <a:spcBef>
                          <a:spcPts val="0"/>
                        </a:spcBef>
                        <a:spcAft>
                          <a:spcPts val="0"/>
                        </a:spcAft>
                        <a:buNone/>
                      </a:pPr>
                      <a:r>
                        <a:rPr b="0" lang="en-US" sz="1800"/>
                        <a:t>Empirically</a:t>
                      </a:r>
                      <a:endParaRPr b="0" sz="1800"/>
                    </a:p>
                  </a:txBody>
                  <a:tcPr marT="45700" marB="45700" marR="91450" marL="91450"/>
                </a:tc>
                <a:tc>
                  <a:txBody>
                    <a:bodyPr/>
                    <a:lstStyle/>
                    <a:p>
                      <a:pPr indent="0" lvl="0" marL="0" marR="0" rtl="0" algn="l">
                        <a:spcBef>
                          <a:spcPts val="0"/>
                        </a:spcBef>
                        <a:spcAft>
                          <a:spcPts val="0"/>
                        </a:spcAft>
                        <a:buNone/>
                      </a:pPr>
                      <a:r>
                        <a:rPr b="0" lang="en-US" sz="1800"/>
                        <a:t>Supported</a:t>
                      </a:r>
                      <a:r>
                        <a:rPr b="0" lang="en-US" sz="1800"/>
                        <a:t> </a:t>
                      </a:r>
                      <a:endParaRPr b="0" sz="1800"/>
                    </a:p>
                  </a:txBody>
                  <a:tcPr marT="45700" marB="45700" marR="91450" marL="91450"/>
                </a:tc>
                <a:tc>
                  <a:txBody>
                    <a:bodyPr/>
                    <a:lstStyle/>
                    <a:p>
                      <a:pPr indent="0" lvl="0" marL="0" marR="0" rtl="0" algn="l">
                        <a:spcBef>
                          <a:spcPts val="0"/>
                        </a:spcBef>
                        <a:spcAft>
                          <a:spcPts val="0"/>
                        </a:spcAft>
                        <a:buNone/>
                      </a:pPr>
                      <a:r>
                        <a:rPr b="0" lang="en-US" sz="1800"/>
                        <a:t>Intervention</a:t>
                      </a:r>
                      <a:endParaRPr b="0" sz="1800"/>
                    </a:p>
                  </a:txBody>
                  <a:tcPr marT="45700" marB="45700" marR="91450" marL="91450"/>
                </a:tc>
              </a:tr>
            </a:tbl>
          </a:graphicData>
        </a:graphic>
      </p:graphicFrame>
      <p:cxnSp>
        <p:nvCxnSpPr>
          <p:cNvPr id="132" name="Google Shape;132;p16"/>
          <p:cNvCxnSpPr/>
          <p:nvPr/>
        </p:nvCxnSpPr>
        <p:spPr>
          <a:xfrm>
            <a:off x="1752600" y="2927350"/>
            <a:ext cx="4648200" cy="1588"/>
          </a:xfrm>
          <a:prstGeom prst="straightConnector1">
            <a:avLst/>
          </a:prstGeom>
          <a:noFill/>
          <a:ln cap="flat" cmpd="sng" w="25400">
            <a:solidFill>
              <a:srgbClr val="FF0000"/>
            </a:solidFill>
            <a:prstDash val="solid"/>
            <a:round/>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7"/>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38" name="Google Shape;138;p17"/>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Primary question of the symposium: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How do we most effectively use the research base to guide professional practice?</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Requires generalization </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from a set of specific studies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to a range of practical situations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How broadly/narrowly shall we define</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intervention?</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client characteristics?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outcomes?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contexts of practice?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8"/>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What is to be validated?</a:t>
            </a:r>
            <a:endParaRPr/>
          </a:p>
        </p:txBody>
      </p:sp>
      <p:sp>
        <p:nvSpPr>
          <p:cNvPr id="145" name="Google Shape;145;p18"/>
          <p:cNvSpPr txBox="1"/>
          <p:nvPr>
            <p:ph idx="1" type="body"/>
          </p:nvPr>
        </p:nvSpPr>
        <p:spPr>
          <a:xfrm>
            <a:off x="152400" y="1219200"/>
            <a:ext cx="8991600" cy="4937125"/>
          </a:xfrm>
          <a:prstGeom prst="rect">
            <a:avLst/>
          </a:prstGeom>
          <a:noFill/>
          <a:ln>
            <a:noFill/>
          </a:ln>
        </p:spPr>
        <p:txBody>
          <a:bodyPr anchorCtr="0" anchor="t" bIns="45700" lIns="91425" spcFirstLastPara="1" rIns="91425" wrap="square" tIns="45700">
            <a:noAutofit/>
          </a:bodyPr>
          <a:lstStyle/>
          <a:p>
            <a:pPr indent="-279400" lvl="0" marL="457200" marR="0" rtl="0" algn="l">
              <a:spcBef>
                <a:spcPts val="0"/>
              </a:spcBef>
              <a:spcAft>
                <a:spcPts val="0"/>
              </a:spcAft>
              <a:buClr>
                <a:schemeClr val="accent1"/>
              </a:buClr>
              <a:buSzPts val="2128"/>
              <a:buFont typeface="Noto Sans Symbols"/>
              <a:buChar char="●"/>
            </a:pPr>
            <a:r>
              <a:rPr b="0" i="0" lang="en-US" sz="2800" u="none" cap="none" strike="noStrike">
                <a:solidFill>
                  <a:schemeClr val="dk1"/>
                </a:solidFill>
                <a:latin typeface="Cabin"/>
                <a:ea typeface="Cabin"/>
                <a:cs typeface="Cabin"/>
                <a:sym typeface="Cabin"/>
              </a:rPr>
              <a:t>Interventions can be defined a various levels of specificity.</a:t>
            </a:r>
            <a:endParaRPr/>
          </a:p>
        </p:txBody>
      </p:sp>
      <p:grpSp>
        <p:nvGrpSpPr>
          <p:cNvPr id="146" name="Google Shape;146;p18"/>
          <p:cNvGrpSpPr/>
          <p:nvPr/>
        </p:nvGrpSpPr>
        <p:grpSpPr>
          <a:xfrm>
            <a:off x="533400" y="1762125"/>
            <a:ext cx="8575060" cy="5810108"/>
            <a:chOff x="1680882" y="3114040"/>
            <a:chExt cx="7148631" cy="4029074"/>
          </a:xfrm>
        </p:grpSpPr>
        <p:grpSp>
          <p:nvGrpSpPr>
            <p:cNvPr id="147" name="Google Shape;147;p18"/>
            <p:cNvGrpSpPr/>
            <p:nvPr/>
          </p:nvGrpSpPr>
          <p:grpSpPr>
            <a:xfrm>
              <a:off x="2062059" y="3114040"/>
              <a:ext cx="6767454" cy="4029074"/>
              <a:chOff x="0" y="0"/>
              <a:chExt cx="6767454" cy="4029074"/>
            </a:xfrm>
          </p:grpSpPr>
          <p:sp>
            <p:nvSpPr>
              <p:cNvPr id="148" name="Google Shape;148;p18"/>
              <p:cNvSpPr/>
              <p:nvPr/>
            </p:nvSpPr>
            <p:spPr>
              <a:xfrm>
                <a:off x="2255818" y="0"/>
                <a:ext cx="2255818" cy="1343025"/>
              </a:xfrm>
              <a:prstGeom prst="trapezoid">
                <a:avLst>
                  <a:gd fmla="val 83983" name="adj"/>
                </a:avLst>
              </a:prstGeom>
              <a:solidFill>
                <a:srgbClr val="717CA3"/>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8"/>
              <p:cNvSpPr txBox="1"/>
              <p:nvPr/>
            </p:nvSpPr>
            <p:spPr>
              <a:xfrm>
                <a:off x="2255818" y="0"/>
                <a:ext cx="2255818" cy="1343025"/>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None/>
                </a:pPr>
                <a:r>
                  <a:t/>
                </a:r>
                <a:endParaRPr b="1" i="0" sz="1800" u="none" cap="none" strike="noStrike">
                  <a:solidFill>
                    <a:schemeClr val="lt1"/>
                  </a:solidFill>
                  <a:latin typeface="Questrial"/>
                  <a:ea typeface="Questrial"/>
                  <a:cs typeface="Questrial"/>
                  <a:sym typeface="Questrial"/>
                </a:endParaRPr>
              </a:p>
              <a:p>
                <a:pPr indent="0" lvl="0" marL="0" marR="0" rtl="0" algn="ctr">
                  <a:lnSpc>
                    <a:spcPct val="90000"/>
                  </a:lnSpc>
                  <a:spcBef>
                    <a:spcPts val="630"/>
                  </a:spcBef>
                  <a:spcAft>
                    <a:spcPts val="0"/>
                  </a:spcAft>
                  <a:buNone/>
                </a:pPr>
                <a:r>
                  <a:t/>
                </a:r>
                <a:endParaRPr b="1" i="0" sz="1800" u="none" cap="none" strike="noStrike">
                  <a:solidFill>
                    <a:schemeClr val="lt1"/>
                  </a:solidFill>
                  <a:latin typeface="Questrial"/>
                  <a:ea typeface="Questrial"/>
                  <a:cs typeface="Questrial"/>
                  <a:sym typeface="Questrial"/>
                </a:endParaRPr>
              </a:p>
              <a:p>
                <a:pPr indent="0" lvl="0" marL="0" marR="0" rtl="0" algn="ctr">
                  <a:lnSpc>
                    <a:spcPct val="90000"/>
                  </a:lnSpc>
                  <a:spcBef>
                    <a:spcPts val="630"/>
                  </a:spcBef>
                  <a:spcAft>
                    <a:spcPts val="0"/>
                  </a:spcAft>
                  <a:buNone/>
                </a:pPr>
                <a:r>
                  <a:rPr b="1" i="0" lang="en-US" sz="1800" u="none" cap="none" strike="noStrike">
                    <a:solidFill>
                      <a:schemeClr val="lt1"/>
                    </a:solidFill>
                    <a:latin typeface="Questrial"/>
                    <a:ea typeface="Questrial"/>
                    <a:cs typeface="Questrial"/>
                    <a:sym typeface="Questrial"/>
                  </a:rPr>
                  <a:t>Procedures</a:t>
                </a:r>
                <a:endParaRPr b="1" i="0" sz="1800" u="none" cap="none" strike="noStrike">
                  <a:solidFill>
                    <a:schemeClr val="lt1"/>
                  </a:solidFill>
                  <a:latin typeface="Questrial"/>
                  <a:ea typeface="Questrial"/>
                  <a:cs typeface="Questrial"/>
                  <a:sym typeface="Questrial"/>
                </a:endParaRPr>
              </a:p>
            </p:txBody>
          </p:sp>
          <p:sp>
            <p:nvSpPr>
              <p:cNvPr id="150" name="Google Shape;150;p18"/>
              <p:cNvSpPr/>
              <p:nvPr/>
            </p:nvSpPr>
            <p:spPr>
              <a:xfrm>
                <a:off x="1127909" y="1343024"/>
                <a:ext cx="4511636" cy="1343025"/>
              </a:xfrm>
              <a:prstGeom prst="trapezoid">
                <a:avLst>
                  <a:gd fmla="val 83983" name="adj"/>
                </a:avLst>
              </a:prstGeom>
              <a:solidFill>
                <a:srgbClr val="717CA3"/>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8"/>
              <p:cNvSpPr txBox="1"/>
              <p:nvPr/>
            </p:nvSpPr>
            <p:spPr>
              <a:xfrm>
                <a:off x="1917445" y="1343024"/>
                <a:ext cx="2932563" cy="1343025"/>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None/>
                </a:pPr>
                <a:r>
                  <a:rPr b="1" i="0" lang="en-US" sz="1800" u="none" cap="none" strike="noStrike">
                    <a:solidFill>
                      <a:schemeClr val="lt1"/>
                    </a:solidFill>
                    <a:latin typeface="Questrial"/>
                    <a:ea typeface="Questrial"/>
                    <a:cs typeface="Questrial"/>
                    <a:sym typeface="Questrial"/>
                  </a:rPr>
                  <a:t>Tactics</a:t>
                </a:r>
                <a:endParaRPr b="1" i="0" sz="1800" u="none" cap="none" strike="noStrike">
                  <a:solidFill>
                    <a:schemeClr val="lt1"/>
                  </a:solidFill>
                  <a:latin typeface="Questrial"/>
                  <a:ea typeface="Questrial"/>
                  <a:cs typeface="Questrial"/>
                  <a:sym typeface="Questrial"/>
                </a:endParaRPr>
              </a:p>
            </p:txBody>
          </p:sp>
          <p:sp>
            <p:nvSpPr>
              <p:cNvPr id="152" name="Google Shape;152;p18"/>
              <p:cNvSpPr/>
              <p:nvPr/>
            </p:nvSpPr>
            <p:spPr>
              <a:xfrm>
                <a:off x="0" y="2686049"/>
                <a:ext cx="6767454" cy="1343025"/>
              </a:xfrm>
              <a:prstGeom prst="trapezoid">
                <a:avLst>
                  <a:gd fmla="val 83983" name="adj"/>
                </a:avLst>
              </a:prstGeom>
              <a:solidFill>
                <a:srgbClr val="717CA3"/>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8"/>
              <p:cNvSpPr txBox="1"/>
              <p:nvPr/>
            </p:nvSpPr>
            <p:spPr>
              <a:xfrm>
                <a:off x="1184304" y="2686049"/>
                <a:ext cx="4398845" cy="1343025"/>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None/>
                </a:pPr>
                <a:r>
                  <a:rPr b="1" i="0" lang="en-US" sz="1800" u="none" cap="none" strike="noStrike">
                    <a:solidFill>
                      <a:schemeClr val="lt1"/>
                    </a:solidFill>
                    <a:latin typeface="Questrial"/>
                    <a:ea typeface="Questrial"/>
                    <a:cs typeface="Questrial"/>
                    <a:sym typeface="Questrial"/>
                  </a:rPr>
                  <a:t>Principles</a:t>
                </a:r>
                <a:endParaRPr b="1" i="0" sz="1800" u="none" cap="none" strike="noStrike">
                  <a:solidFill>
                    <a:schemeClr val="lt1"/>
                  </a:solidFill>
                  <a:latin typeface="Questrial"/>
                  <a:ea typeface="Questrial"/>
                  <a:cs typeface="Questrial"/>
                  <a:sym typeface="Questrial"/>
                </a:endParaRPr>
              </a:p>
            </p:txBody>
          </p:sp>
        </p:grpSp>
        <p:cxnSp>
          <p:nvCxnSpPr>
            <p:cNvPr id="154" name="Google Shape;154;p18"/>
            <p:cNvCxnSpPr/>
            <p:nvPr/>
          </p:nvCxnSpPr>
          <p:spPr>
            <a:xfrm rot="-5400000">
              <a:off x="2496997" y="3586933"/>
              <a:ext cx="1699534" cy="1688469"/>
            </a:xfrm>
            <a:prstGeom prst="straightConnector1">
              <a:avLst/>
            </a:prstGeom>
            <a:noFill/>
            <a:ln cap="flat" cmpd="sng" w="31750">
              <a:solidFill>
                <a:schemeClr val="dk1"/>
              </a:solidFill>
              <a:prstDash val="solid"/>
              <a:round/>
              <a:headEnd len="med" w="med" type="stealth"/>
              <a:tailEnd len="med" w="med" type="stealth"/>
            </a:ln>
          </p:spPr>
        </p:cxnSp>
        <p:sp>
          <p:nvSpPr>
            <p:cNvPr id="155" name="Google Shape;155;p18"/>
            <p:cNvSpPr txBox="1"/>
            <p:nvPr/>
          </p:nvSpPr>
          <p:spPr>
            <a:xfrm rot="-2949610">
              <a:off x="2599455" y="4172775"/>
              <a:ext cx="1023629" cy="28158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Questrial"/>
                  <a:ea typeface="Questrial"/>
                  <a:cs typeface="Questrial"/>
                  <a:sym typeface="Questrial"/>
                </a:rPr>
                <a:t>Specificity</a:t>
              </a:r>
              <a:endParaRPr/>
            </a:p>
          </p:txBody>
        </p:sp>
        <p:sp>
          <p:nvSpPr>
            <p:cNvPr id="156" name="Google Shape;156;p18"/>
            <p:cNvSpPr txBox="1"/>
            <p:nvPr/>
          </p:nvSpPr>
          <p:spPr>
            <a:xfrm>
              <a:off x="1680882" y="5016679"/>
              <a:ext cx="802075" cy="20366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estrial"/>
                  <a:ea typeface="Questrial"/>
                  <a:cs typeface="Questrial"/>
                  <a:sym typeface="Questrial"/>
                </a:rPr>
                <a:t>general</a:t>
              </a:r>
              <a:endParaRPr/>
            </a:p>
          </p:txBody>
        </p:sp>
        <p:sp>
          <p:nvSpPr>
            <p:cNvPr id="157" name="Google Shape;157;p18"/>
            <p:cNvSpPr txBox="1"/>
            <p:nvPr/>
          </p:nvSpPr>
          <p:spPr>
            <a:xfrm>
              <a:off x="3014998" y="3536849"/>
              <a:ext cx="795980" cy="20366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estrial"/>
                  <a:ea typeface="Questrial"/>
                  <a:cs typeface="Questrial"/>
                  <a:sym typeface="Questrial"/>
                </a:rPr>
                <a:t>specific</a:t>
              </a:r>
              <a:endParaRPr/>
            </a:p>
          </p:txBody>
        </p:sp>
        <p:sp>
          <p:nvSpPr>
            <p:cNvPr id="158" name="Google Shape;158;p18"/>
            <p:cNvSpPr txBox="1"/>
            <p:nvPr/>
          </p:nvSpPr>
          <p:spPr>
            <a:xfrm>
              <a:off x="5937348" y="3537866"/>
              <a:ext cx="761850" cy="20366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Questrial"/>
                  <a:ea typeface="Questrial"/>
                  <a:cs typeface="Questrial"/>
                  <a:sym typeface="Questrial"/>
                </a:rPr>
                <a:t>less</a:t>
              </a:r>
              <a:endParaRPr/>
            </a:p>
          </p:txBody>
        </p:sp>
        <p:sp>
          <p:nvSpPr>
            <p:cNvPr id="159" name="Google Shape;159;p18"/>
            <p:cNvSpPr txBox="1"/>
            <p:nvPr/>
          </p:nvSpPr>
          <p:spPr>
            <a:xfrm>
              <a:off x="7398523" y="5009733"/>
              <a:ext cx="761849" cy="20366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estrial"/>
                  <a:ea typeface="Questrial"/>
                  <a:cs typeface="Questrial"/>
                  <a:sym typeface="Questrial"/>
                </a:rPr>
                <a:t>more</a:t>
              </a:r>
              <a:endParaRPr/>
            </a:p>
          </p:txBody>
        </p:sp>
        <p:sp>
          <p:nvSpPr>
            <p:cNvPr id="160" name="Google Shape;160;p18"/>
            <p:cNvSpPr txBox="1"/>
            <p:nvPr/>
          </p:nvSpPr>
          <p:spPr>
            <a:xfrm rot="3029123">
              <a:off x="6027445" y="4132217"/>
              <a:ext cx="1066832" cy="28158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Questrial"/>
                  <a:ea typeface="Questrial"/>
                  <a:cs typeface="Questrial"/>
                  <a:sym typeface="Questrial"/>
                </a:rPr>
                <a:t>Research</a:t>
              </a:r>
              <a:endParaRPr/>
            </a:p>
          </p:txBody>
        </p:sp>
      </p:grpSp>
      <p:sp>
        <p:nvSpPr>
          <p:cNvPr id="161" name="Google Shape;161;p18"/>
          <p:cNvSpPr txBox="1"/>
          <p:nvPr/>
        </p:nvSpPr>
        <p:spPr>
          <a:xfrm>
            <a:off x="457200" y="5943600"/>
            <a:ext cx="8382000" cy="8302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dk1"/>
                </a:solidFill>
                <a:latin typeface="Arial"/>
                <a:ea typeface="Arial"/>
                <a:cs typeface="Arial"/>
                <a:sym typeface="Arial"/>
              </a:rPr>
              <a:t>This issue also applies to outcomes, clients, and contexts. </a:t>
            </a:r>
            <a:endParaRPr/>
          </a:p>
          <a:p>
            <a:pPr indent="0" lvl="0" marL="0" marR="0" rtl="0" algn="l">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162" name="Google Shape;162;p18"/>
          <p:cNvCxnSpPr/>
          <p:nvPr/>
        </p:nvCxnSpPr>
        <p:spPr>
          <a:xfrm flipH="1" rot="5400000">
            <a:off x="4968875" y="2651125"/>
            <a:ext cx="2451100" cy="2025650"/>
          </a:xfrm>
          <a:prstGeom prst="straightConnector1">
            <a:avLst/>
          </a:prstGeom>
          <a:noFill/>
          <a:ln cap="flat" cmpd="sng" w="31750">
            <a:solidFill>
              <a:schemeClr val="dk1"/>
            </a:solidFill>
            <a:prstDash val="solid"/>
            <a:round/>
            <a:headEnd len="med" w="med" type="stealth"/>
            <a:tailEnd len="med" w="med" type="stealth"/>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9"/>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68" name="Google Shape;168;p19"/>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The research base will never match our specific questions regarding practice; therefore, we must address the difficulties of generalizing beyond specific research studies.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By reviewers of research on a particular topic</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Different styles of research reviews allow different ranges of generalization</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By practitioners </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This is part of ‘professional judgment’ that is included in the definition of evidence-based practice.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0"/>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What is “Professional Judgment”?</a:t>
            </a:r>
            <a:endParaRPr/>
          </a:p>
        </p:txBody>
      </p:sp>
      <p:sp>
        <p:nvSpPr>
          <p:cNvPr id="174" name="Google Shape;174;p20"/>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Professional judgment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Fills the gap between an imperfect research base and the specifics of a clinical situation.</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Includes rule-governed elements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Knowledge of the research base</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Knowledge of broader principles of behavior</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Includes contingency-shaped elements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Subtle discriminations of when and how to apply principles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Repertoire of shaped interactive behavior</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1"/>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2880" u="none" cap="none" strike="noStrike">
                <a:solidFill>
                  <a:schemeClr val="dk2"/>
                </a:solidFill>
                <a:latin typeface="Domine"/>
                <a:ea typeface="Domine"/>
                <a:cs typeface="Domine"/>
                <a:sym typeface="Domine"/>
              </a:rPr>
              <a:t>Methods of Deriving Practice Recommendations</a:t>
            </a:r>
            <a:endParaRPr/>
          </a:p>
        </p:txBody>
      </p:sp>
      <p:sp>
        <p:nvSpPr>
          <p:cNvPr id="181" name="Google Shape;181;p21"/>
          <p:cNvSpPr txBox="1"/>
          <p:nvPr>
            <p:ph idx="1" type="body"/>
          </p:nvPr>
        </p:nvSpPr>
        <p:spPr>
          <a:xfrm>
            <a:off x="457200" y="1219200"/>
            <a:ext cx="8229600" cy="5181600"/>
          </a:xfrm>
          <a:prstGeom prst="rect">
            <a:avLst/>
          </a:prstGeom>
          <a:noFill/>
          <a:ln>
            <a:noFill/>
          </a:ln>
        </p:spPr>
        <p:txBody>
          <a:bodyPr anchorCtr="0" anchor="t" bIns="45700" lIns="91425" spcFirstLastPara="1" rIns="91425" wrap="square" tIns="45700">
            <a:noAutofit/>
          </a:bodyPr>
          <a:lstStyle/>
          <a:p>
            <a:pPr indent="-514350" lvl="0" marL="514350" marR="0" rtl="0" algn="l">
              <a:lnSpc>
                <a:spcPct val="90000"/>
              </a:lnSpc>
              <a:spcBef>
                <a:spcPts val="0"/>
              </a:spcBef>
              <a:spcAft>
                <a:spcPts val="0"/>
              </a:spcAft>
              <a:buClr>
                <a:schemeClr val="accent1"/>
              </a:buClr>
              <a:buSzPts val="1976"/>
              <a:buFont typeface="Noto Sans Symbols"/>
              <a:buAutoNum type="arabicPeriod"/>
            </a:pPr>
            <a:r>
              <a:rPr b="0" i="0" lang="en-US" sz="2600" u="none" cap="none" strike="noStrike">
                <a:solidFill>
                  <a:schemeClr val="dk1"/>
                </a:solidFill>
                <a:latin typeface="Cabin"/>
                <a:ea typeface="Cabin"/>
                <a:cs typeface="Cabin"/>
                <a:sym typeface="Cabin"/>
              </a:rPr>
              <a:t>Empirically Supported Interventions (Slocum)</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Using objective and operationalized procedures for identifying the level of research support for particular interventions. </a:t>
            </a:r>
            <a:endParaRPr/>
          </a:p>
          <a:p>
            <a:pPr indent="-514350" lvl="0" marL="514350" marR="0" rtl="0" algn="l">
              <a:lnSpc>
                <a:spcPct val="90000"/>
              </a:lnSpc>
              <a:spcBef>
                <a:spcPts val="600"/>
              </a:spcBef>
              <a:spcAft>
                <a:spcPts val="0"/>
              </a:spcAft>
              <a:buClr>
                <a:schemeClr val="accent1"/>
              </a:buClr>
              <a:buSzPts val="1976"/>
              <a:buFont typeface="Noto Sans Symbols"/>
              <a:buAutoNum type="arabicPeriod"/>
            </a:pPr>
            <a:r>
              <a:rPr b="0" i="0" lang="en-US" sz="2600" u="none" cap="none" strike="noStrike">
                <a:solidFill>
                  <a:schemeClr val="dk1"/>
                </a:solidFill>
                <a:latin typeface="Cabin"/>
                <a:ea typeface="Cabin"/>
                <a:cs typeface="Cabin"/>
                <a:sym typeface="Cabin"/>
              </a:rPr>
              <a:t>Best Practices (Detrich)</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Employing experts to review research and make critical judgments and reasonable generalizations as a basis for recommendations.</a:t>
            </a:r>
            <a:endParaRPr/>
          </a:p>
          <a:p>
            <a:pPr indent="-514350" lvl="0" marL="514350" marR="0" rtl="0" algn="l">
              <a:lnSpc>
                <a:spcPct val="90000"/>
              </a:lnSpc>
              <a:spcBef>
                <a:spcPts val="600"/>
              </a:spcBef>
              <a:spcAft>
                <a:spcPts val="0"/>
              </a:spcAft>
              <a:buClr>
                <a:schemeClr val="accent1"/>
              </a:buClr>
              <a:buSzPts val="1976"/>
              <a:buFont typeface="Noto Sans Symbols"/>
              <a:buAutoNum type="arabicPeriod"/>
            </a:pPr>
            <a:r>
              <a:rPr b="0" i="0" lang="en-US" sz="2600" u="none" cap="none" strike="noStrike">
                <a:solidFill>
                  <a:schemeClr val="dk1"/>
                </a:solidFill>
                <a:latin typeface="Cabin"/>
                <a:ea typeface="Cabin"/>
                <a:cs typeface="Cabin"/>
                <a:sym typeface="Cabin"/>
              </a:rPr>
              <a:t>Research-Based Principles (Spencer)</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Drawing from basic principles to construct or adapt interventions for individual settings or clients. </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The nexus between ‘research base’ and ‘professional judgment’</a:t>
            </a:r>
            <a:endParaRPr b="0" i="0" sz="2300" u="none" cap="none" strike="noStrike">
              <a:solidFill>
                <a:schemeClr val="dk2"/>
              </a:solidFill>
              <a:latin typeface="Cabin"/>
              <a:ea typeface="Cabin"/>
              <a:cs typeface="Cabin"/>
              <a:sym typeface="Cabin"/>
            </a:endParaRPr>
          </a:p>
        </p:txBody>
      </p:sp>
    </p:spTree>
  </p:cSld>
  <p:clrMapOvr>
    <a:masterClrMapping/>
  </p:clrMapOvr>
</p:sld>
</file>

<file path=ppt/theme/theme1.xml><?xml version="1.0" encoding="utf-8"?>
<a:theme xmlns:a="http://schemas.openxmlformats.org/drawingml/2006/main" xmlns:r="http://schemas.openxmlformats.org/officeDocument/2006/relationships" name="Origin">
  <a:themeElement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xmlns:r="http://schemas.openxmlformats.org/officeDocument/2006/relationship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