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Lobster"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1.fntdata"/><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2756ba39f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2756ba39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2756ba3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2756ba3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e0325805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e0325805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c9721f7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c9721f7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c9721f78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c9721f78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c9721f78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c9721f78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c9721f78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c9721f78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9721f78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c9721f78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c9721f78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c9721f78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f41aa3d4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f41aa3d4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7"/>
        <p:cNvGrpSpPr/>
        <p:nvPr/>
      </p:nvGrpSpPr>
      <p:grpSpPr>
        <a:xfrm>
          <a:off x="0" y="0"/>
          <a:ext cx="0" cy="0"/>
          <a:chOff x="0" y="0"/>
          <a:chExt cx="0" cy="0"/>
        </a:xfrm>
      </p:grpSpPr>
      <p:sp>
        <p:nvSpPr>
          <p:cNvPr id="108" name="Google Shape;108;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 name="Google Shape;109;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0" name="Google Shape;110;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3" name="Google Shape;113;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6"/>
        <p:cNvGrpSpPr/>
        <p:nvPr/>
      </p:nvGrpSpPr>
      <p:grpSpPr>
        <a:xfrm>
          <a:off x="0" y="0"/>
          <a:ext cx="0" cy="0"/>
          <a:chOff x="0" y="0"/>
          <a:chExt cx="0" cy="0"/>
        </a:xfrm>
      </p:grpSpPr>
      <p:sp>
        <p:nvSpPr>
          <p:cNvPr id="127" name="Google Shape;127;p3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31"/>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9" name="Google Shape;12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0"/>
        <p:cNvGrpSpPr/>
        <p:nvPr/>
      </p:nvGrpSpPr>
      <p:grpSpPr>
        <a:xfrm>
          <a:off x="0" y="0"/>
          <a:ext cx="0" cy="0"/>
          <a:chOff x="0" y="0"/>
          <a:chExt cx="0" cy="0"/>
        </a:xfrm>
      </p:grpSpPr>
      <p:sp>
        <p:nvSpPr>
          <p:cNvPr id="131" name="Google Shape;131;p3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2" name="Google Shape;13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6" name="Google Shape;136;p3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7" name="Google Shape;137;p3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38" name="Google Shape;13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sp>
        <p:nvSpPr>
          <p:cNvPr id="140" name="Google Shape;140;p34"/>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41" name="Google Shape;141;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2"/>
        <p:cNvGrpSpPr/>
        <p:nvPr/>
      </p:nvGrpSpPr>
      <p:grpSpPr>
        <a:xfrm>
          <a:off x="0" y="0"/>
          <a:ext cx="0" cy="0"/>
          <a:chOff x="0" y="0"/>
          <a:chExt cx="0" cy="0"/>
        </a:xfrm>
      </p:grpSpPr>
      <p:sp>
        <p:nvSpPr>
          <p:cNvPr id="143" name="Google Shape;143;p3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4" name="Google Shape;144;p35"/>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45" name="Google Shape;145;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16">
            <a:alphaModFix/>
          </a:blip>
          <a:stretch>
            <a:fillRect/>
          </a:stretch>
        </p:blipFill>
        <p:spPr>
          <a:xfrm>
            <a:off x="38286" y="578238"/>
            <a:ext cx="421426" cy="306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1" name="Google Shape;101;p2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103" name="Google Shape;103;p25"/>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4" name="Google Shape;104;p25"/>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05" name="Google Shape;105;p25"/>
          <p:cNvPicPr preferRelativeResize="0"/>
          <p:nvPr/>
        </p:nvPicPr>
        <p:blipFill>
          <a:blip r:embed="rId15">
            <a:alphaModFix/>
          </a:blip>
          <a:stretch>
            <a:fillRect/>
          </a:stretch>
        </p:blipFill>
        <p:spPr>
          <a:xfrm>
            <a:off x="8273610" y="4743825"/>
            <a:ext cx="801965" cy="331626"/>
          </a:xfrm>
          <a:prstGeom prst="rect">
            <a:avLst/>
          </a:prstGeom>
          <a:noFill/>
          <a:ln>
            <a:noFill/>
          </a:ln>
        </p:spPr>
      </p:pic>
      <p:pic>
        <p:nvPicPr>
          <p:cNvPr id="106" name="Google Shape;106;p25"/>
          <p:cNvPicPr preferRelativeResize="0"/>
          <p:nvPr/>
        </p:nvPicPr>
        <p:blipFill>
          <a:blip r:embed="rId16">
            <a:alphaModFix/>
          </a:blip>
          <a:stretch>
            <a:fill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drive.google.com/open?id=1Fr6QCKR1MKxzXP7-3wq9QRxn9d2263Y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153" name="Google Shape;153;p37"/>
          <p:cNvPicPr preferRelativeResize="0"/>
          <p:nvPr/>
        </p:nvPicPr>
        <p:blipFill>
          <a:blip r:embed="rId4">
            <a:alphaModFix/>
          </a:blip>
          <a:stretch>
            <a:fillRect/>
          </a:stretch>
        </p:blipFill>
        <p:spPr>
          <a:xfrm>
            <a:off x="570800" y="4743825"/>
            <a:ext cx="1761387" cy="331625"/>
          </a:xfrm>
          <a:prstGeom prst="rect">
            <a:avLst/>
          </a:prstGeom>
          <a:noFill/>
          <a:ln>
            <a:noFill/>
          </a:ln>
        </p:spPr>
      </p:pic>
      <p:pic>
        <p:nvPicPr>
          <p:cNvPr id="154" name="Google Shape;154;p37"/>
          <p:cNvPicPr preferRelativeResize="0"/>
          <p:nvPr/>
        </p:nvPicPr>
        <p:blipFill>
          <a:blip r:embed="rId5">
            <a:alphaModFix/>
          </a:blip>
          <a:stretch>
            <a:fillRect/>
          </a:stretch>
        </p:blipFill>
        <p:spPr>
          <a:xfrm>
            <a:off x="8273610" y="4743825"/>
            <a:ext cx="801965" cy="331626"/>
          </a:xfrm>
          <a:prstGeom prst="rect">
            <a:avLst/>
          </a:prstGeom>
          <a:noFill/>
          <a:ln>
            <a:noFill/>
          </a:ln>
        </p:spPr>
      </p:pic>
      <p:pic>
        <p:nvPicPr>
          <p:cNvPr id="155" name="Google Shape;155;p37"/>
          <p:cNvPicPr preferRelativeResize="0"/>
          <p:nvPr/>
        </p:nvPicPr>
        <p:blipFill>
          <a:blip r:embed="rId6">
            <a:alphaModFix/>
          </a:blip>
          <a:stretch>
            <a:fillRect/>
          </a:stretch>
        </p:blipFill>
        <p:spPr>
          <a:xfrm>
            <a:off x="5619138" y="1073763"/>
            <a:ext cx="2858124" cy="2858124"/>
          </a:xfrm>
          <a:prstGeom prst="rect">
            <a:avLst/>
          </a:prstGeom>
          <a:noFill/>
          <a:ln>
            <a:noFill/>
          </a:ln>
        </p:spPr>
      </p:pic>
      <p:sp>
        <p:nvSpPr>
          <p:cNvPr id="156" name="Google Shape;156;p37"/>
          <p:cNvSpPr txBox="1">
            <a:spLocks noGrp="1"/>
          </p:cNvSpPr>
          <p:nvPr>
            <p:ph type="ctrTitle"/>
          </p:nvPr>
        </p:nvSpPr>
        <p:spPr>
          <a:xfrm>
            <a:off x="788250" y="1095600"/>
            <a:ext cx="4230600" cy="2613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l-GR" sz="4800" b="1" dirty="0"/>
              <a:t>Η τέχνη της πειθούς</a:t>
            </a:r>
            <a:endParaRPr sz="4800" b="1" dirty="0"/>
          </a:p>
        </p:txBody>
      </p:sp>
      <p:sp>
        <p:nvSpPr>
          <p:cNvPr id="157" name="Google Shape;157;p37"/>
          <p:cNvSpPr txBox="1"/>
          <p:nvPr/>
        </p:nvSpPr>
        <p:spPr>
          <a:xfrm>
            <a:off x="988800" y="53850"/>
            <a:ext cx="80109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solidFill>
                  <a:srgbClr val="F7931D"/>
                </a:solidFill>
              </a:rPr>
              <a:t>Συνεργασία με διαδικτυακούς ενδιαφερόμενους &gt; Αγωγή του πολίτη &gt; </a:t>
            </a:r>
            <a:r>
              <a:rPr lang="el-GR" b="1">
                <a:solidFill>
                  <a:srgbClr val="F7931D"/>
                </a:solidFill>
              </a:rPr>
              <a:t>Η τέχνη της πειθούς</a:t>
            </a:r>
            <a:endParaRPr b="1">
              <a:solidFill>
                <a:srgbClr val="F7931D"/>
              </a:solidFill>
            </a:endParaRPr>
          </a:p>
        </p:txBody>
      </p:sp>
      <p:pic>
        <p:nvPicPr>
          <p:cNvPr id="158" name="Google Shape;158;p37"/>
          <p:cNvPicPr preferRelativeResize="0"/>
          <p:nvPr/>
        </p:nvPicPr>
        <p:blipFill>
          <a:blip r:embed="rId7">
            <a:alphaModFix/>
          </a:blip>
          <a:stretch>
            <a:fillRect/>
          </a:stretch>
        </p:blipFill>
        <p:spPr>
          <a:xfrm>
            <a:off x="552736" y="113525"/>
            <a:ext cx="456307" cy="331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46"/>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84" name="Google Shape;284;p46"/>
          <p:cNvPicPr preferRelativeResize="0"/>
          <p:nvPr/>
        </p:nvPicPr>
        <p:blipFill>
          <a:blip r:embed="rId4">
            <a:alphaModFix/>
          </a:blip>
          <a:stretch>
            <a:fillRect/>
          </a:stretch>
        </p:blipFill>
        <p:spPr>
          <a:xfrm>
            <a:off x="38286" y="578238"/>
            <a:ext cx="421426" cy="306280"/>
          </a:xfrm>
          <a:prstGeom prst="rect">
            <a:avLst/>
          </a:prstGeom>
          <a:noFill/>
          <a:ln>
            <a:noFill/>
          </a:ln>
        </p:spPr>
      </p:pic>
      <p:pic>
        <p:nvPicPr>
          <p:cNvPr id="285" name="Google Shape;285;p46"/>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86" name="Google Shape;286;p46"/>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b="1">
                <a:solidFill>
                  <a:srgbClr val="F7931D"/>
                </a:solidFill>
              </a:rPr>
              <a:t>www.hackinghate.eu</a:t>
            </a:r>
            <a:endParaRPr sz="3600" b="1">
              <a:solidFill>
                <a:srgbClr val="F7931D"/>
              </a:solidFill>
            </a:endParaRPr>
          </a:p>
        </p:txBody>
      </p:sp>
      <p:sp>
        <p:nvSpPr>
          <p:cNvPr id="287" name="Google Shape;287;p46"/>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500" b="1">
                <a:solidFill>
                  <a:srgbClr val="F7931D"/>
                </a:solidFill>
              </a:rPr>
              <a:t>#SELMA_eu</a:t>
            </a:r>
            <a:endParaRPr sz="2500" b="1">
              <a:solidFill>
                <a:srgbClr val="F7931D"/>
              </a:solidFill>
            </a:endParaRPr>
          </a:p>
        </p:txBody>
      </p:sp>
      <p:pic>
        <p:nvPicPr>
          <p:cNvPr id="288" name="Google Shape;288;p46"/>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89" name="Google Shape;289;p46"/>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90" name="Google Shape;290;p46"/>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91" name="Google Shape;291;p46"/>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92" name="Google Shape;292;p46"/>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93" name="Google Shape;293;p46"/>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94" name="Google Shape;294;p46"/>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95" name="Google Shape;295;p46"/>
          <p:cNvPicPr preferRelativeResize="0"/>
          <p:nvPr/>
        </p:nvPicPr>
        <p:blipFill rotWithShape="1">
          <a:blip r:embed="rId13">
            <a:alphaModFix/>
          </a:blip>
          <a:srcRect/>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844524" y="173992"/>
            <a:ext cx="865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a:solidFill>
                  <a:srgbClr val="F7931D"/>
                </a:solidFill>
              </a:rPr>
              <a:t>Βήμα μηδέν</a:t>
            </a:r>
            <a:r>
              <a:rPr lang="el-GR" sz="3000"/>
              <a:t> - Ποιο είναι το πρόβλημα;</a:t>
            </a:r>
            <a:endParaRPr sz="3000"/>
          </a:p>
        </p:txBody>
      </p:sp>
      <p:pic>
        <p:nvPicPr>
          <p:cNvPr id="164" name="Google Shape;164;p38"/>
          <p:cNvPicPr preferRelativeResize="0"/>
          <p:nvPr/>
        </p:nvPicPr>
        <p:blipFill>
          <a:blip r:embed="rId3">
            <a:alphaModFix/>
          </a:blip>
          <a:stretch>
            <a:fillRect/>
          </a:stretch>
        </p:blipFill>
        <p:spPr>
          <a:xfrm>
            <a:off x="2338700" y="237787"/>
            <a:ext cx="4667925" cy="4667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title"/>
          </p:nvPr>
        </p:nvSpPr>
        <p:spPr>
          <a:xfrm>
            <a:off x="765814" y="2008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dirty="0">
                <a:solidFill>
                  <a:srgbClr val="F7931D"/>
                </a:solidFill>
              </a:rPr>
              <a:t>Βήμα</a:t>
            </a:r>
            <a:r>
              <a:rPr lang="el-GR" b="1" dirty="0">
                <a:solidFill>
                  <a:srgbClr val="F7931D"/>
                </a:solidFill>
              </a:rPr>
              <a:t> </a:t>
            </a:r>
            <a:r>
              <a:rPr lang="el-GR" dirty="0"/>
              <a:t>       </a:t>
            </a:r>
            <a:r>
              <a:rPr lang="el-GR" sz="3000" dirty="0"/>
              <a:t>- Ποιος είναι ο στόχος;</a:t>
            </a:r>
            <a:endParaRPr sz="3000" dirty="0"/>
          </a:p>
        </p:txBody>
      </p:sp>
      <p:pic>
        <p:nvPicPr>
          <p:cNvPr id="170" name="Google Shape;170;p39"/>
          <p:cNvPicPr preferRelativeResize="0"/>
          <p:nvPr/>
        </p:nvPicPr>
        <p:blipFill>
          <a:blip r:embed="rId3">
            <a:alphaModFix/>
          </a:blip>
          <a:stretch>
            <a:fillRect/>
          </a:stretch>
        </p:blipFill>
        <p:spPr>
          <a:xfrm>
            <a:off x="1567575" y="1710400"/>
            <a:ext cx="2505276" cy="2505276"/>
          </a:xfrm>
          <a:prstGeom prst="rect">
            <a:avLst/>
          </a:prstGeom>
          <a:noFill/>
          <a:ln>
            <a:noFill/>
          </a:ln>
        </p:spPr>
      </p:pic>
      <p:pic>
        <p:nvPicPr>
          <p:cNvPr id="171" name="Google Shape;171;p39"/>
          <p:cNvPicPr preferRelativeResize="0"/>
          <p:nvPr/>
        </p:nvPicPr>
        <p:blipFill>
          <a:blip r:embed="rId4">
            <a:alphaModFix/>
          </a:blip>
          <a:stretch>
            <a:fillRect/>
          </a:stretch>
        </p:blipFill>
        <p:spPr>
          <a:xfrm>
            <a:off x="5302875" y="1533075"/>
            <a:ext cx="2682600" cy="2682600"/>
          </a:xfrm>
          <a:prstGeom prst="rect">
            <a:avLst/>
          </a:prstGeom>
          <a:noFill/>
          <a:ln>
            <a:noFill/>
          </a:ln>
        </p:spPr>
      </p:pic>
      <p:sp>
        <p:nvSpPr>
          <p:cNvPr id="172" name="Google Shape;172;p39"/>
          <p:cNvSpPr/>
          <p:nvPr/>
        </p:nvSpPr>
        <p:spPr>
          <a:xfrm>
            <a:off x="1914437" y="232908"/>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dirty="0">
                <a:solidFill>
                  <a:srgbClr val="FFFFFF"/>
                </a:solidFill>
                <a:latin typeface="Lobster"/>
                <a:ea typeface="Lobster"/>
                <a:cs typeface="Lobster"/>
                <a:sym typeface="Lobster"/>
              </a:rPr>
              <a:t>1</a:t>
            </a:r>
            <a:endParaRPr sz="3600" dirty="0">
              <a:solidFill>
                <a:srgbClr val="FFFFFF"/>
              </a:solidFill>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40"/>
          <p:cNvPicPr preferRelativeResize="0"/>
          <p:nvPr/>
        </p:nvPicPr>
        <p:blipFill>
          <a:blip r:embed="rId3">
            <a:alphaModFix/>
          </a:blip>
          <a:stretch>
            <a:fillRect/>
          </a:stretch>
        </p:blipFill>
        <p:spPr>
          <a:xfrm>
            <a:off x="2769550" y="1111425"/>
            <a:ext cx="3676476" cy="3676476"/>
          </a:xfrm>
          <a:prstGeom prst="rect">
            <a:avLst/>
          </a:prstGeom>
          <a:noFill/>
          <a:ln>
            <a:noFill/>
          </a:ln>
        </p:spPr>
      </p:pic>
      <p:sp>
        <p:nvSpPr>
          <p:cNvPr id="178" name="Google Shape;178;p40"/>
          <p:cNvSpPr txBox="1">
            <a:spLocks noGrp="1"/>
          </p:cNvSpPr>
          <p:nvPr>
            <p:ph type="title"/>
          </p:nvPr>
        </p:nvSpPr>
        <p:spPr>
          <a:xfrm>
            <a:off x="773925" y="163668"/>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dirty="0">
                <a:solidFill>
                  <a:srgbClr val="F7931D"/>
                </a:solidFill>
              </a:rPr>
              <a:t>Βήμα</a:t>
            </a:r>
            <a:r>
              <a:rPr lang="el-GR" b="1" dirty="0">
                <a:solidFill>
                  <a:srgbClr val="F7931D"/>
                </a:solidFill>
              </a:rPr>
              <a:t> </a:t>
            </a:r>
            <a:r>
              <a:rPr lang="el-GR" dirty="0"/>
              <a:t>       </a:t>
            </a:r>
            <a:r>
              <a:rPr lang="el-GR" sz="3000" dirty="0"/>
              <a:t>- Ποιοι είναι οι παίκτες;</a:t>
            </a:r>
            <a:endParaRPr sz="3000" dirty="0"/>
          </a:p>
        </p:txBody>
      </p:sp>
      <p:sp>
        <p:nvSpPr>
          <p:cNvPr id="179" name="Google Shape;179;p40"/>
          <p:cNvSpPr/>
          <p:nvPr/>
        </p:nvSpPr>
        <p:spPr>
          <a:xfrm>
            <a:off x="1914129" y="163668"/>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a:solidFill>
                  <a:srgbClr val="FFFFFF"/>
                </a:solidFill>
                <a:latin typeface="Lobster"/>
                <a:ea typeface="Lobster"/>
                <a:cs typeface="Lobster"/>
                <a:sym typeface="Lobster"/>
              </a:rPr>
              <a:t>2</a:t>
            </a:r>
            <a:endParaRPr sz="3600">
              <a:solidFill>
                <a:srgbClr val="FFFFFF"/>
              </a:solidFill>
              <a:latin typeface="Lobster"/>
              <a:ea typeface="Lobster"/>
              <a:cs typeface="Lobster"/>
              <a:sym typeface="Lobst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cxnSp>
        <p:nvCxnSpPr>
          <p:cNvPr id="184" name="Google Shape;184;p41"/>
          <p:cNvCxnSpPr/>
          <p:nvPr/>
        </p:nvCxnSpPr>
        <p:spPr>
          <a:xfrm rot="10800000">
            <a:off x="4681050" y="391525"/>
            <a:ext cx="0" cy="4608900"/>
          </a:xfrm>
          <a:prstGeom prst="straightConnector1">
            <a:avLst/>
          </a:prstGeom>
          <a:noFill/>
          <a:ln w="114300" cap="flat" cmpd="sng">
            <a:solidFill>
              <a:srgbClr val="6AA84F"/>
            </a:solidFill>
            <a:prstDash val="solid"/>
            <a:round/>
            <a:headEnd type="none" w="med" len="med"/>
            <a:tailEnd type="triangle" w="med" len="med"/>
          </a:ln>
        </p:spPr>
      </p:cxnSp>
      <p:cxnSp>
        <p:nvCxnSpPr>
          <p:cNvPr id="185" name="Google Shape;185;p41"/>
          <p:cNvCxnSpPr/>
          <p:nvPr/>
        </p:nvCxnSpPr>
        <p:spPr>
          <a:xfrm>
            <a:off x="885550" y="2869225"/>
            <a:ext cx="7944900" cy="0"/>
          </a:xfrm>
          <a:prstGeom prst="straightConnector1">
            <a:avLst/>
          </a:prstGeom>
          <a:noFill/>
          <a:ln w="114300" cap="flat" cmpd="sng">
            <a:solidFill>
              <a:srgbClr val="E69138"/>
            </a:solidFill>
            <a:prstDash val="solid"/>
            <a:round/>
            <a:headEnd type="none" w="med" len="med"/>
            <a:tailEnd type="triangle" w="med" len="med"/>
          </a:ln>
        </p:spPr>
      </p:cxnSp>
      <p:sp>
        <p:nvSpPr>
          <p:cNvPr id="186" name="Google Shape;186;p41"/>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a:solidFill>
                  <a:srgbClr val="F7931D"/>
                </a:solidFill>
              </a:rPr>
              <a:t>Βήμα </a:t>
            </a:r>
            <a:r>
              <a:rPr lang="el-GR" b="1">
                <a:solidFill>
                  <a:srgbClr val="F7931D"/>
                </a:solidFill>
              </a:rPr>
              <a:t> </a:t>
            </a:r>
            <a:r>
              <a:rPr lang="el-GR"/>
              <a:t>      </a:t>
            </a:r>
            <a:endParaRPr sz="3000"/>
          </a:p>
        </p:txBody>
      </p:sp>
      <p:sp>
        <p:nvSpPr>
          <p:cNvPr id="187" name="Google Shape;187;p41"/>
          <p:cNvSpPr txBox="1"/>
          <p:nvPr/>
        </p:nvSpPr>
        <p:spPr>
          <a:xfrm>
            <a:off x="4988025" y="4217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t>Πιο ισχυρό</a:t>
            </a:r>
            <a:endParaRPr/>
          </a:p>
        </p:txBody>
      </p:sp>
      <p:sp>
        <p:nvSpPr>
          <p:cNvPr id="188" name="Google Shape;188;p41"/>
          <p:cNvSpPr txBox="1"/>
          <p:nvPr/>
        </p:nvSpPr>
        <p:spPr>
          <a:xfrm>
            <a:off x="4858000" y="4463100"/>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Λιγότερο ισχυρό</a:t>
            </a:r>
            <a:endParaRPr dirty="0"/>
          </a:p>
        </p:txBody>
      </p:sp>
      <p:sp>
        <p:nvSpPr>
          <p:cNvPr id="189" name="Google Shape;189;p41"/>
          <p:cNvSpPr txBox="1"/>
          <p:nvPr/>
        </p:nvSpPr>
        <p:spPr>
          <a:xfrm>
            <a:off x="7535200" y="2044400"/>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Συμφωνώ απόλυτα</a:t>
            </a:r>
            <a:endParaRPr dirty="0"/>
          </a:p>
        </p:txBody>
      </p:sp>
      <p:sp>
        <p:nvSpPr>
          <p:cNvPr id="190" name="Google Shape;190;p41"/>
          <p:cNvSpPr txBox="1"/>
          <p:nvPr/>
        </p:nvSpPr>
        <p:spPr>
          <a:xfrm>
            <a:off x="885550" y="2238412"/>
            <a:ext cx="1719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Διαφωνώ εντελώς</a:t>
            </a:r>
            <a:endParaRPr dirty="0"/>
          </a:p>
        </p:txBody>
      </p:sp>
      <p:sp>
        <p:nvSpPr>
          <p:cNvPr id="191" name="Google Shape;191;p41"/>
          <p:cNvSpPr/>
          <p:nvPr/>
        </p:nvSpPr>
        <p:spPr>
          <a:xfrm>
            <a:off x="1652900" y="174300"/>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dirty="0">
                <a:solidFill>
                  <a:srgbClr val="FFFFFF"/>
                </a:solidFill>
                <a:latin typeface="Lobster"/>
                <a:ea typeface="Lobster"/>
                <a:cs typeface="Lobster"/>
                <a:sym typeface="Lobster"/>
              </a:rPr>
              <a:t>3</a:t>
            </a:r>
            <a:endParaRPr sz="3600" dirty="0">
              <a:solidFill>
                <a:srgbClr val="FFFFFF"/>
              </a:solidFill>
              <a:latin typeface="Lobster"/>
              <a:ea typeface="Lobster"/>
              <a:cs typeface="Lobster"/>
              <a:sym typeface="Lobs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42"/>
          <p:cNvPicPr preferRelativeResize="0"/>
          <p:nvPr/>
        </p:nvPicPr>
        <p:blipFill>
          <a:blip r:embed="rId3">
            <a:alphaModFix/>
          </a:blip>
          <a:stretch>
            <a:fillRect/>
          </a:stretch>
        </p:blipFill>
        <p:spPr>
          <a:xfrm>
            <a:off x="7574850" y="3577175"/>
            <a:ext cx="763200" cy="763200"/>
          </a:xfrm>
          <a:prstGeom prst="rect">
            <a:avLst/>
          </a:prstGeom>
          <a:noFill/>
          <a:ln>
            <a:noFill/>
          </a:ln>
        </p:spPr>
      </p:pic>
      <p:pic>
        <p:nvPicPr>
          <p:cNvPr id="197" name="Google Shape;197;p42"/>
          <p:cNvPicPr preferRelativeResize="0"/>
          <p:nvPr/>
        </p:nvPicPr>
        <p:blipFill>
          <a:blip r:embed="rId4">
            <a:alphaModFix/>
          </a:blip>
          <a:stretch>
            <a:fillRect/>
          </a:stretch>
        </p:blipFill>
        <p:spPr>
          <a:xfrm>
            <a:off x="5485850" y="1573750"/>
            <a:ext cx="1023951" cy="1023951"/>
          </a:xfrm>
          <a:prstGeom prst="rect">
            <a:avLst/>
          </a:prstGeom>
          <a:noFill/>
          <a:ln>
            <a:noFill/>
          </a:ln>
        </p:spPr>
      </p:pic>
      <p:sp>
        <p:nvSpPr>
          <p:cNvPr id="198" name="Google Shape;198;p42"/>
          <p:cNvSpPr txBox="1"/>
          <p:nvPr/>
        </p:nvSpPr>
        <p:spPr>
          <a:xfrm>
            <a:off x="7346099" y="4174025"/>
            <a:ext cx="1238851"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a:t>Συνομήλικοι</a:t>
            </a:r>
            <a:endParaRPr dirty="0"/>
          </a:p>
        </p:txBody>
      </p:sp>
      <p:sp>
        <p:nvSpPr>
          <p:cNvPr id="199" name="Google Shape;199;p42"/>
          <p:cNvSpPr txBox="1"/>
          <p:nvPr/>
        </p:nvSpPr>
        <p:spPr>
          <a:xfrm>
            <a:off x="5401613" y="2374496"/>
            <a:ext cx="1275123" cy="3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Εκπαιδευτικοί</a:t>
            </a:r>
            <a:endParaRPr dirty="0"/>
          </a:p>
        </p:txBody>
      </p:sp>
      <p:pic>
        <p:nvPicPr>
          <p:cNvPr id="200" name="Google Shape;200;p42"/>
          <p:cNvPicPr preferRelativeResize="0"/>
          <p:nvPr/>
        </p:nvPicPr>
        <p:blipFill>
          <a:blip r:embed="rId5">
            <a:alphaModFix/>
          </a:blip>
          <a:stretch>
            <a:fillRect/>
          </a:stretch>
        </p:blipFill>
        <p:spPr>
          <a:xfrm>
            <a:off x="6317000" y="336662"/>
            <a:ext cx="572700" cy="572700"/>
          </a:xfrm>
          <a:prstGeom prst="rect">
            <a:avLst/>
          </a:prstGeom>
          <a:noFill/>
          <a:ln>
            <a:noFill/>
          </a:ln>
        </p:spPr>
      </p:pic>
      <p:sp>
        <p:nvSpPr>
          <p:cNvPr id="201" name="Google Shape;201;p42"/>
          <p:cNvSpPr txBox="1"/>
          <p:nvPr/>
        </p:nvSpPr>
        <p:spPr>
          <a:xfrm>
            <a:off x="6039174" y="828087"/>
            <a:ext cx="1415689"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dirty="0"/>
              <a:t>Διευθυντής του σχολείου</a:t>
            </a:r>
            <a:endParaRPr dirty="0"/>
          </a:p>
        </p:txBody>
      </p:sp>
      <p:pic>
        <p:nvPicPr>
          <p:cNvPr id="202" name="Google Shape;202;p42"/>
          <p:cNvPicPr preferRelativeResize="0"/>
          <p:nvPr/>
        </p:nvPicPr>
        <p:blipFill>
          <a:blip r:embed="rId5">
            <a:alphaModFix/>
          </a:blip>
          <a:stretch>
            <a:fillRect/>
          </a:stretch>
        </p:blipFill>
        <p:spPr>
          <a:xfrm>
            <a:off x="7059749" y="1168853"/>
            <a:ext cx="572700" cy="572700"/>
          </a:xfrm>
          <a:prstGeom prst="rect">
            <a:avLst/>
          </a:prstGeom>
          <a:noFill/>
          <a:ln>
            <a:noFill/>
          </a:ln>
        </p:spPr>
      </p:pic>
      <p:sp>
        <p:nvSpPr>
          <p:cNvPr id="203" name="Google Shape;203;p42"/>
          <p:cNvSpPr txBox="1"/>
          <p:nvPr/>
        </p:nvSpPr>
        <p:spPr>
          <a:xfrm>
            <a:off x="6378420" y="1652153"/>
            <a:ext cx="1918200" cy="3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1200" dirty="0"/>
              <a:t>Αναπληρωτής </a:t>
            </a:r>
            <a:endParaRPr lang="fr-BE" sz="1200" dirty="0"/>
          </a:p>
          <a:p>
            <a:pPr marL="0" lvl="0" indent="0" algn="ctr" rtl="0">
              <a:spcBef>
                <a:spcPts val="0"/>
              </a:spcBef>
              <a:spcAft>
                <a:spcPts val="0"/>
              </a:spcAft>
              <a:buNone/>
            </a:pPr>
            <a:r>
              <a:rPr lang="el-GR" sz="1200" dirty="0"/>
              <a:t>διευθυντής</a:t>
            </a:r>
            <a:endParaRPr sz="1200" dirty="0"/>
          </a:p>
        </p:txBody>
      </p:sp>
      <p:cxnSp>
        <p:nvCxnSpPr>
          <p:cNvPr id="204" name="Google Shape;204;p42"/>
          <p:cNvCxnSpPr/>
          <p:nvPr/>
        </p:nvCxnSpPr>
        <p:spPr>
          <a:xfrm rot="10800000">
            <a:off x="4681050" y="391525"/>
            <a:ext cx="0" cy="4608900"/>
          </a:xfrm>
          <a:prstGeom prst="straightConnector1">
            <a:avLst/>
          </a:prstGeom>
          <a:noFill/>
          <a:ln w="114300" cap="flat" cmpd="sng">
            <a:solidFill>
              <a:srgbClr val="6AA84F"/>
            </a:solidFill>
            <a:prstDash val="solid"/>
            <a:round/>
            <a:headEnd type="none" w="med" len="med"/>
            <a:tailEnd type="triangle" w="med" len="med"/>
          </a:ln>
        </p:spPr>
      </p:cxnSp>
      <p:cxnSp>
        <p:nvCxnSpPr>
          <p:cNvPr id="205" name="Google Shape;205;p42"/>
          <p:cNvCxnSpPr/>
          <p:nvPr/>
        </p:nvCxnSpPr>
        <p:spPr>
          <a:xfrm>
            <a:off x="885550" y="2869225"/>
            <a:ext cx="7944900" cy="0"/>
          </a:xfrm>
          <a:prstGeom prst="straightConnector1">
            <a:avLst/>
          </a:prstGeom>
          <a:noFill/>
          <a:ln w="114300" cap="flat" cmpd="sng">
            <a:solidFill>
              <a:srgbClr val="E69138"/>
            </a:solidFill>
            <a:prstDash val="solid"/>
            <a:round/>
            <a:headEnd type="none" w="med" len="med"/>
            <a:tailEnd type="triangle" w="med" len="med"/>
          </a:ln>
        </p:spPr>
      </p:cxnSp>
      <p:sp>
        <p:nvSpPr>
          <p:cNvPr id="206" name="Google Shape;206;p42"/>
          <p:cNvSpPr txBox="1"/>
          <p:nvPr/>
        </p:nvSpPr>
        <p:spPr>
          <a:xfrm>
            <a:off x="4988025" y="42172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Πιο ισχυρό</a:t>
            </a:r>
            <a:endParaRPr dirty="0"/>
          </a:p>
        </p:txBody>
      </p:sp>
      <p:sp>
        <p:nvSpPr>
          <p:cNvPr id="207" name="Google Shape;207;p42"/>
          <p:cNvSpPr txBox="1"/>
          <p:nvPr/>
        </p:nvSpPr>
        <p:spPr>
          <a:xfrm>
            <a:off x="4988025" y="4340375"/>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Λιγότερο ισχυρό</a:t>
            </a:r>
            <a:endParaRPr dirty="0"/>
          </a:p>
        </p:txBody>
      </p:sp>
      <p:sp>
        <p:nvSpPr>
          <p:cNvPr id="208" name="Google Shape;208;p42"/>
          <p:cNvSpPr txBox="1"/>
          <p:nvPr/>
        </p:nvSpPr>
        <p:spPr>
          <a:xfrm>
            <a:off x="7535200" y="2129462"/>
            <a:ext cx="14157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Συμφωνώ απόλυτα</a:t>
            </a:r>
            <a:endParaRPr dirty="0"/>
          </a:p>
        </p:txBody>
      </p:sp>
      <p:sp>
        <p:nvSpPr>
          <p:cNvPr id="209" name="Google Shape;209;p42"/>
          <p:cNvSpPr txBox="1"/>
          <p:nvPr/>
        </p:nvSpPr>
        <p:spPr>
          <a:xfrm>
            <a:off x="747825" y="2278320"/>
            <a:ext cx="17193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a:t>Διαφωνώ εντελώς</a:t>
            </a:r>
            <a:endParaRPr/>
          </a:p>
        </p:txBody>
      </p:sp>
      <p:sp>
        <p:nvSpPr>
          <p:cNvPr id="210" name="Google Shape;210;p42"/>
          <p:cNvSpPr txBox="1">
            <a:spLocks noGrp="1"/>
          </p:cNvSpPr>
          <p:nvPr>
            <p:ph type="title"/>
          </p:nvPr>
        </p:nvSpPr>
        <p:spPr>
          <a:xfrm>
            <a:off x="727725" y="181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dirty="0">
                <a:solidFill>
                  <a:srgbClr val="F7931D"/>
                </a:solidFill>
              </a:rPr>
              <a:t>Βήμα </a:t>
            </a:r>
            <a:r>
              <a:rPr lang="el-GR" b="1" dirty="0">
                <a:solidFill>
                  <a:srgbClr val="F7931D"/>
                </a:solidFill>
              </a:rPr>
              <a:t> </a:t>
            </a:r>
            <a:r>
              <a:rPr lang="el-GR" dirty="0"/>
              <a:t>      </a:t>
            </a:r>
            <a:endParaRPr sz="3000" dirty="0"/>
          </a:p>
        </p:txBody>
      </p:sp>
      <p:sp>
        <p:nvSpPr>
          <p:cNvPr id="211" name="Google Shape;211;p42"/>
          <p:cNvSpPr/>
          <p:nvPr/>
        </p:nvSpPr>
        <p:spPr>
          <a:xfrm>
            <a:off x="1943950" y="220413"/>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dirty="0">
                <a:solidFill>
                  <a:srgbClr val="FFFFFF"/>
                </a:solidFill>
                <a:latin typeface="Lobster"/>
                <a:ea typeface="Lobster"/>
                <a:cs typeface="Lobster"/>
                <a:sym typeface="Lobster"/>
              </a:rPr>
              <a:t>4</a:t>
            </a:r>
            <a:endParaRPr sz="3600" dirty="0">
              <a:solidFill>
                <a:srgbClr val="FFFFFF"/>
              </a:solidFill>
              <a:latin typeface="Lobster"/>
              <a:ea typeface="Lobster"/>
              <a:cs typeface="Lobster"/>
              <a:sym typeface="Lobste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3"/>
          <p:cNvSpPr/>
          <p:nvPr/>
        </p:nvSpPr>
        <p:spPr>
          <a:xfrm>
            <a:off x="3082075" y="2309950"/>
            <a:ext cx="2194400" cy="1278600"/>
          </a:xfrm>
          <a:prstGeom prst="ellipse">
            <a:avLst/>
          </a:prstGeom>
          <a:solidFill>
            <a:srgbClr val="FFFFFF"/>
          </a:solidFill>
          <a:ln w="38100" cap="flat" cmpd="sng">
            <a:solidFill>
              <a:srgbClr val="F793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solidFill>
                  <a:srgbClr val="F7931D"/>
                </a:solidFill>
              </a:rPr>
              <a:t>Διευθυντής του σχολείου</a:t>
            </a:r>
            <a:endParaRPr dirty="0">
              <a:solidFill>
                <a:srgbClr val="F7931D"/>
              </a:solidFill>
            </a:endParaRPr>
          </a:p>
        </p:txBody>
      </p:sp>
      <p:sp>
        <p:nvSpPr>
          <p:cNvPr id="217" name="Google Shape;217;p43"/>
          <p:cNvSpPr/>
          <p:nvPr/>
        </p:nvSpPr>
        <p:spPr>
          <a:xfrm>
            <a:off x="4321981" y="1120025"/>
            <a:ext cx="1773431" cy="9546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Διοικητές/</a:t>
            </a:r>
            <a:endParaRPr lang="fr-BE" dirty="0"/>
          </a:p>
          <a:p>
            <a:pPr marL="0" lvl="0" indent="0" algn="ctr" rtl="0">
              <a:spcBef>
                <a:spcPts val="0"/>
              </a:spcBef>
              <a:spcAft>
                <a:spcPts val="0"/>
              </a:spcAft>
              <a:buNone/>
            </a:pPr>
            <a:r>
              <a:rPr lang="el-GR" dirty="0"/>
              <a:t>Διευθυντές</a:t>
            </a:r>
            <a:endParaRPr dirty="0"/>
          </a:p>
        </p:txBody>
      </p:sp>
      <p:sp>
        <p:nvSpPr>
          <p:cNvPr id="218" name="Google Shape;218;p43"/>
          <p:cNvSpPr/>
          <p:nvPr/>
        </p:nvSpPr>
        <p:spPr>
          <a:xfrm>
            <a:off x="2727275" y="1070150"/>
            <a:ext cx="1288800" cy="825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Υπουργείο Παιδείας</a:t>
            </a:r>
            <a:endParaRPr sz="1200" dirty="0"/>
          </a:p>
        </p:txBody>
      </p:sp>
      <p:cxnSp>
        <p:nvCxnSpPr>
          <p:cNvPr id="219" name="Google Shape;219;p43"/>
          <p:cNvCxnSpPr>
            <a:cxnSpLocks/>
            <a:endCxn id="217" idx="2"/>
          </p:cNvCxnSpPr>
          <p:nvPr/>
        </p:nvCxnSpPr>
        <p:spPr>
          <a:xfrm>
            <a:off x="4015982" y="1483025"/>
            <a:ext cx="305999" cy="114300"/>
          </a:xfrm>
          <a:prstGeom prst="straightConnector1">
            <a:avLst/>
          </a:prstGeom>
          <a:noFill/>
          <a:ln w="19050" cap="flat" cmpd="sng">
            <a:solidFill>
              <a:srgbClr val="000000"/>
            </a:solidFill>
            <a:prstDash val="solid"/>
            <a:round/>
            <a:headEnd type="none" w="med" len="med"/>
            <a:tailEnd type="triangle" w="med" len="med"/>
          </a:ln>
        </p:spPr>
      </p:cxnSp>
      <p:cxnSp>
        <p:nvCxnSpPr>
          <p:cNvPr id="220" name="Google Shape;220;p43"/>
          <p:cNvCxnSpPr/>
          <p:nvPr/>
        </p:nvCxnSpPr>
        <p:spPr>
          <a:xfrm>
            <a:off x="3470550" y="1896050"/>
            <a:ext cx="372300" cy="465600"/>
          </a:xfrm>
          <a:prstGeom prst="straightConnector1">
            <a:avLst/>
          </a:prstGeom>
          <a:noFill/>
          <a:ln w="19050" cap="flat" cmpd="sng">
            <a:solidFill>
              <a:srgbClr val="000000"/>
            </a:solidFill>
            <a:prstDash val="solid"/>
            <a:round/>
            <a:headEnd type="none" w="med" len="med"/>
            <a:tailEnd type="triangle" w="med" len="med"/>
          </a:ln>
        </p:spPr>
      </p:cxnSp>
      <p:cxnSp>
        <p:nvCxnSpPr>
          <p:cNvPr id="221" name="Google Shape;221;p43"/>
          <p:cNvCxnSpPr/>
          <p:nvPr/>
        </p:nvCxnSpPr>
        <p:spPr>
          <a:xfrm flipH="1">
            <a:off x="4773825" y="2058700"/>
            <a:ext cx="133200" cy="332700"/>
          </a:xfrm>
          <a:prstGeom prst="straightConnector1">
            <a:avLst/>
          </a:prstGeom>
          <a:noFill/>
          <a:ln w="19050" cap="flat" cmpd="sng">
            <a:solidFill>
              <a:srgbClr val="000000"/>
            </a:solidFill>
            <a:prstDash val="solid"/>
            <a:round/>
            <a:headEnd type="triangle" w="med" len="med"/>
            <a:tailEnd type="triangle" w="med" len="med"/>
          </a:ln>
        </p:spPr>
      </p:cxnSp>
      <p:sp>
        <p:nvSpPr>
          <p:cNvPr id="222" name="Google Shape;222;p43"/>
          <p:cNvSpPr/>
          <p:nvPr/>
        </p:nvSpPr>
        <p:spPr>
          <a:xfrm>
            <a:off x="5774724" y="1959300"/>
            <a:ext cx="1689331" cy="8259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Αναπληρωτής διευθυντής</a:t>
            </a:r>
            <a:endParaRPr sz="1200" dirty="0"/>
          </a:p>
        </p:txBody>
      </p:sp>
      <p:cxnSp>
        <p:nvCxnSpPr>
          <p:cNvPr id="223" name="Google Shape;223;p43"/>
          <p:cNvCxnSpPr/>
          <p:nvPr/>
        </p:nvCxnSpPr>
        <p:spPr>
          <a:xfrm flipH="1">
            <a:off x="5239675" y="2553825"/>
            <a:ext cx="598500" cy="243900"/>
          </a:xfrm>
          <a:prstGeom prst="straightConnector1">
            <a:avLst/>
          </a:prstGeom>
          <a:noFill/>
          <a:ln w="19050" cap="flat" cmpd="sng">
            <a:solidFill>
              <a:srgbClr val="000000"/>
            </a:solidFill>
            <a:prstDash val="solid"/>
            <a:round/>
            <a:headEnd type="triangle" w="med" len="med"/>
            <a:tailEnd type="triangle" w="med" len="med"/>
          </a:ln>
        </p:spPr>
      </p:cxnSp>
      <p:cxnSp>
        <p:nvCxnSpPr>
          <p:cNvPr id="224" name="Google Shape;224;p43"/>
          <p:cNvCxnSpPr>
            <a:cxnSpLocks/>
            <a:endCxn id="222" idx="1"/>
          </p:cNvCxnSpPr>
          <p:nvPr/>
        </p:nvCxnSpPr>
        <p:spPr>
          <a:xfrm>
            <a:off x="5705201" y="1807550"/>
            <a:ext cx="316920" cy="272700"/>
          </a:xfrm>
          <a:prstGeom prst="straightConnector1">
            <a:avLst/>
          </a:prstGeom>
          <a:noFill/>
          <a:ln w="19050" cap="flat" cmpd="sng">
            <a:solidFill>
              <a:srgbClr val="000000"/>
            </a:solidFill>
            <a:prstDash val="solid"/>
            <a:round/>
            <a:headEnd type="triangle" w="med" len="med"/>
            <a:tailEnd type="triangle" w="med" len="med"/>
          </a:ln>
        </p:spPr>
      </p:cxnSp>
      <p:sp>
        <p:nvSpPr>
          <p:cNvPr id="225" name="Google Shape;225;p43"/>
          <p:cNvSpPr/>
          <p:nvPr/>
        </p:nvSpPr>
        <p:spPr>
          <a:xfrm>
            <a:off x="6103232" y="3229797"/>
            <a:ext cx="159474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Εκπαιδευτικοί</a:t>
            </a:r>
            <a:endParaRPr sz="1200" dirty="0"/>
          </a:p>
        </p:txBody>
      </p:sp>
      <p:cxnSp>
        <p:nvCxnSpPr>
          <p:cNvPr id="226" name="Google Shape;226;p43"/>
          <p:cNvCxnSpPr>
            <a:cxnSpLocks/>
            <a:stCxn id="225" idx="2"/>
          </p:cNvCxnSpPr>
          <p:nvPr/>
        </p:nvCxnSpPr>
        <p:spPr>
          <a:xfrm flipH="1" flipV="1">
            <a:off x="5224832" y="3207297"/>
            <a:ext cx="878400" cy="348000"/>
          </a:xfrm>
          <a:prstGeom prst="straightConnector1">
            <a:avLst/>
          </a:prstGeom>
          <a:noFill/>
          <a:ln w="19050" cap="flat" cmpd="sng">
            <a:solidFill>
              <a:srgbClr val="000000"/>
            </a:solidFill>
            <a:prstDash val="solid"/>
            <a:round/>
            <a:headEnd type="triangle" w="med" len="med"/>
            <a:tailEnd type="triangle" w="med" len="med"/>
          </a:ln>
        </p:spPr>
      </p:cxnSp>
      <p:cxnSp>
        <p:nvCxnSpPr>
          <p:cNvPr id="227" name="Google Shape;227;p43"/>
          <p:cNvCxnSpPr>
            <a:cxnSpLocks/>
            <a:endCxn id="222" idx="4"/>
          </p:cNvCxnSpPr>
          <p:nvPr/>
        </p:nvCxnSpPr>
        <p:spPr>
          <a:xfrm flipH="1" flipV="1">
            <a:off x="6619390" y="2785200"/>
            <a:ext cx="127636" cy="436800"/>
          </a:xfrm>
          <a:prstGeom prst="straightConnector1">
            <a:avLst/>
          </a:prstGeom>
          <a:noFill/>
          <a:ln w="19050" cap="flat" cmpd="sng">
            <a:solidFill>
              <a:srgbClr val="000000"/>
            </a:solidFill>
            <a:prstDash val="solid"/>
            <a:round/>
            <a:headEnd type="triangle" w="med" len="med"/>
            <a:tailEnd type="triangle" w="med" len="med"/>
          </a:ln>
        </p:spPr>
      </p:cxnSp>
      <p:sp>
        <p:nvSpPr>
          <p:cNvPr id="228" name="Google Shape;228;p43"/>
          <p:cNvSpPr/>
          <p:nvPr/>
        </p:nvSpPr>
        <p:spPr>
          <a:xfrm>
            <a:off x="3324037" y="3969600"/>
            <a:ext cx="1401438"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Γονείς/</a:t>
            </a:r>
            <a:endParaRPr lang="fr-BE" sz="1200" dirty="0"/>
          </a:p>
          <a:p>
            <a:pPr marL="0" lvl="0" indent="0" algn="ctr" rtl="0">
              <a:spcBef>
                <a:spcPts val="0"/>
              </a:spcBef>
              <a:spcAft>
                <a:spcPts val="0"/>
              </a:spcAft>
              <a:buNone/>
            </a:pPr>
            <a:r>
              <a:rPr lang="el-GR" sz="1200" dirty="0"/>
              <a:t>κηδεμόνες</a:t>
            </a:r>
            <a:endParaRPr sz="1200" dirty="0"/>
          </a:p>
        </p:txBody>
      </p:sp>
      <p:cxnSp>
        <p:nvCxnSpPr>
          <p:cNvPr id="229" name="Google Shape;229;p43"/>
          <p:cNvCxnSpPr>
            <a:cxnSpLocks/>
            <a:stCxn id="228" idx="0"/>
            <a:endCxn id="216" idx="4"/>
          </p:cNvCxnSpPr>
          <p:nvPr/>
        </p:nvCxnSpPr>
        <p:spPr>
          <a:xfrm flipV="1">
            <a:off x="4024756" y="3588550"/>
            <a:ext cx="154519" cy="381050"/>
          </a:xfrm>
          <a:prstGeom prst="straightConnector1">
            <a:avLst/>
          </a:prstGeom>
          <a:noFill/>
          <a:ln w="19050" cap="flat" cmpd="sng">
            <a:solidFill>
              <a:srgbClr val="000000"/>
            </a:solidFill>
            <a:prstDash val="solid"/>
            <a:round/>
            <a:headEnd type="triangle" w="med" len="med"/>
            <a:tailEnd type="triangle" w="med" len="med"/>
          </a:ln>
        </p:spPr>
      </p:cxnSp>
      <p:cxnSp>
        <p:nvCxnSpPr>
          <p:cNvPr id="230" name="Google Shape;230;p43"/>
          <p:cNvCxnSpPr>
            <a:cxnSpLocks/>
            <a:endCxn id="225" idx="3"/>
          </p:cNvCxnSpPr>
          <p:nvPr/>
        </p:nvCxnSpPr>
        <p:spPr>
          <a:xfrm flipV="1">
            <a:off x="4685233" y="3785460"/>
            <a:ext cx="1651543" cy="367802"/>
          </a:xfrm>
          <a:prstGeom prst="straightConnector1">
            <a:avLst/>
          </a:prstGeom>
          <a:noFill/>
          <a:ln w="19050" cap="flat" cmpd="sng">
            <a:solidFill>
              <a:srgbClr val="000000"/>
            </a:solidFill>
            <a:prstDash val="solid"/>
            <a:round/>
            <a:headEnd type="triangle" w="med" len="med"/>
            <a:tailEnd type="triangle" w="med" len="med"/>
          </a:ln>
        </p:spPr>
      </p:cxnSp>
      <p:sp>
        <p:nvSpPr>
          <p:cNvPr id="231" name="Google Shape;231;p43"/>
          <p:cNvSpPr/>
          <p:nvPr/>
        </p:nvSpPr>
        <p:spPr>
          <a:xfrm>
            <a:off x="4907025" y="4313125"/>
            <a:ext cx="159474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Σπουδαστές</a:t>
            </a:r>
            <a:endParaRPr sz="1200" dirty="0"/>
          </a:p>
        </p:txBody>
      </p:sp>
      <p:cxnSp>
        <p:nvCxnSpPr>
          <p:cNvPr id="232" name="Google Shape;232;p43"/>
          <p:cNvCxnSpPr>
            <a:cxnSpLocks/>
            <a:endCxn id="231" idx="1"/>
          </p:cNvCxnSpPr>
          <p:nvPr/>
        </p:nvCxnSpPr>
        <p:spPr>
          <a:xfrm>
            <a:off x="4788708" y="3539962"/>
            <a:ext cx="351861" cy="868500"/>
          </a:xfrm>
          <a:prstGeom prst="straightConnector1">
            <a:avLst/>
          </a:prstGeom>
          <a:noFill/>
          <a:ln w="19050" cap="flat" cmpd="sng">
            <a:solidFill>
              <a:srgbClr val="000000"/>
            </a:solidFill>
            <a:prstDash val="solid"/>
            <a:round/>
            <a:headEnd type="triangle" w="med" len="med"/>
            <a:tailEnd type="triangle" w="med" len="med"/>
          </a:ln>
        </p:spPr>
      </p:cxnSp>
      <p:cxnSp>
        <p:nvCxnSpPr>
          <p:cNvPr id="233" name="Google Shape;233;p43"/>
          <p:cNvCxnSpPr>
            <a:cxnSpLocks/>
            <a:stCxn id="231" idx="2"/>
            <a:endCxn id="228" idx="5"/>
          </p:cNvCxnSpPr>
          <p:nvPr/>
        </p:nvCxnSpPr>
        <p:spPr>
          <a:xfrm flipH="1" flipV="1">
            <a:off x="4520239" y="4525263"/>
            <a:ext cx="386786" cy="113362"/>
          </a:xfrm>
          <a:prstGeom prst="straightConnector1">
            <a:avLst/>
          </a:prstGeom>
          <a:noFill/>
          <a:ln w="19050" cap="flat" cmpd="sng">
            <a:solidFill>
              <a:srgbClr val="000000"/>
            </a:solidFill>
            <a:prstDash val="solid"/>
            <a:round/>
            <a:headEnd type="triangle" w="med" len="med"/>
            <a:tailEnd type="triangle" w="med" len="med"/>
          </a:ln>
        </p:spPr>
      </p:cxnSp>
      <p:cxnSp>
        <p:nvCxnSpPr>
          <p:cNvPr id="234" name="Google Shape;234;p43"/>
          <p:cNvCxnSpPr>
            <a:cxnSpLocks/>
            <a:stCxn id="231" idx="7"/>
          </p:cNvCxnSpPr>
          <p:nvPr/>
        </p:nvCxnSpPr>
        <p:spPr>
          <a:xfrm flipV="1">
            <a:off x="6268221" y="3909262"/>
            <a:ext cx="279497" cy="499200"/>
          </a:xfrm>
          <a:prstGeom prst="straightConnector1">
            <a:avLst/>
          </a:prstGeom>
          <a:noFill/>
          <a:ln w="19050" cap="flat" cmpd="sng">
            <a:solidFill>
              <a:srgbClr val="000000"/>
            </a:solidFill>
            <a:prstDash val="solid"/>
            <a:round/>
            <a:headEnd type="triangle" w="med" len="med"/>
            <a:tailEnd type="triangle" w="med" len="med"/>
          </a:ln>
        </p:spPr>
      </p:cxnSp>
      <p:sp>
        <p:nvSpPr>
          <p:cNvPr id="235" name="Google Shape;235;p43"/>
          <p:cNvSpPr/>
          <p:nvPr/>
        </p:nvSpPr>
        <p:spPr>
          <a:xfrm>
            <a:off x="1732600" y="3055800"/>
            <a:ext cx="1113000" cy="65100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sz="1200" dirty="0"/>
              <a:t>Τοπικά ΜΜΕ</a:t>
            </a:r>
            <a:endParaRPr sz="1200" dirty="0"/>
          </a:p>
        </p:txBody>
      </p:sp>
      <p:cxnSp>
        <p:nvCxnSpPr>
          <p:cNvPr id="236" name="Google Shape;236;p43"/>
          <p:cNvCxnSpPr/>
          <p:nvPr/>
        </p:nvCxnSpPr>
        <p:spPr>
          <a:xfrm flipH="1">
            <a:off x="5658525" y="2719525"/>
            <a:ext cx="438300" cy="1602600"/>
          </a:xfrm>
          <a:prstGeom prst="straightConnector1">
            <a:avLst/>
          </a:prstGeom>
          <a:noFill/>
          <a:ln w="19050" cap="flat" cmpd="sng">
            <a:solidFill>
              <a:srgbClr val="000000"/>
            </a:solidFill>
            <a:prstDash val="solid"/>
            <a:round/>
            <a:headEnd type="triangle" w="med" len="med"/>
            <a:tailEnd type="triangle" w="med" len="med"/>
          </a:ln>
        </p:spPr>
      </p:cxnSp>
      <p:cxnSp>
        <p:nvCxnSpPr>
          <p:cNvPr id="237" name="Google Shape;237;p43"/>
          <p:cNvCxnSpPr>
            <a:endCxn id="235" idx="5"/>
          </p:cNvCxnSpPr>
          <p:nvPr/>
        </p:nvCxnSpPr>
        <p:spPr>
          <a:xfrm rot="10800000">
            <a:off x="2682605" y="3611463"/>
            <a:ext cx="960600" cy="571200"/>
          </a:xfrm>
          <a:prstGeom prst="straightConnector1">
            <a:avLst/>
          </a:prstGeom>
          <a:noFill/>
          <a:ln w="19050" cap="flat" cmpd="sng">
            <a:solidFill>
              <a:srgbClr val="000000"/>
            </a:solidFill>
            <a:prstDash val="solid"/>
            <a:round/>
            <a:headEnd type="triangle" w="med" len="med"/>
            <a:tailEnd type="triangle" w="med" len="med"/>
          </a:ln>
        </p:spPr>
      </p:cxnSp>
      <p:cxnSp>
        <p:nvCxnSpPr>
          <p:cNvPr id="238" name="Google Shape;238;p43"/>
          <p:cNvCxnSpPr/>
          <p:nvPr/>
        </p:nvCxnSpPr>
        <p:spPr>
          <a:xfrm flipH="1">
            <a:off x="2823100" y="3177725"/>
            <a:ext cx="501900" cy="103500"/>
          </a:xfrm>
          <a:prstGeom prst="straightConnector1">
            <a:avLst/>
          </a:prstGeom>
          <a:noFill/>
          <a:ln w="19050" cap="flat" cmpd="sng">
            <a:solidFill>
              <a:srgbClr val="000000"/>
            </a:solidFill>
            <a:prstDash val="solid"/>
            <a:round/>
            <a:headEnd type="triangle" w="med" len="med"/>
            <a:tailEnd type="triangle" w="med" len="med"/>
          </a:ln>
        </p:spPr>
      </p:cxnSp>
      <p:cxnSp>
        <p:nvCxnSpPr>
          <p:cNvPr id="239" name="Google Shape;239;p43"/>
          <p:cNvCxnSpPr/>
          <p:nvPr/>
        </p:nvCxnSpPr>
        <p:spPr>
          <a:xfrm flipH="1">
            <a:off x="2401725" y="1810550"/>
            <a:ext cx="1980600" cy="1241400"/>
          </a:xfrm>
          <a:prstGeom prst="straightConnector1">
            <a:avLst/>
          </a:prstGeom>
          <a:noFill/>
          <a:ln w="19050" cap="flat" cmpd="sng">
            <a:solidFill>
              <a:srgbClr val="000000"/>
            </a:solidFill>
            <a:prstDash val="solid"/>
            <a:round/>
            <a:headEnd type="triangle" w="med" len="med"/>
            <a:tailEnd type="triangle" w="med" len="med"/>
          </a:ln>
        </p:spPr>
      </p:cxnSp>
      <p:cxnSp>
        <p:nvCxnSpPr>
          <p:cNvPr id="240" name="Google Shape;240;p43"/>
          <p:cNvCxnSpPr/>
          <p:nvPr/>
        </p:nvCxnSpPr>
        <p:spPr>
          <a:xfrm flipH="1">
            <a:off x="2165250" y="1692325"/>
            <a:ext cx="628200" cy="1374600"/>
          </a:xfrm>
          <a:prstGeom prst="straightConnector1">
            <a:avLst/>
          </a:prstGeom>
          <a:noFill/>
          <a:ln w="19050" cap="flat" cmpd="sng">
            <a:solidFill>
              <a:srgbClr val="000000"/>
            </a:solidFill>
            <a:prstDash val="solid"/>
            <a:round/>
            <a:headEnd type="triangle" w="med" len="med"/>
            <a:tailEnd type="triangle" w="med" len="med"/>
          </a:ln>
        </p:spPr>
      </p:cxnSp>
      <p:sp>
        <p:nvSpPr>
          <p:cNvPr id="241" name="Google Shape;241;p43"/>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a:solidFill>
                  <a:srgbClr val="F7931D"/>
                </a:solidFill>
              </a:rPr>
              <a:t>Βήμα</a:t>
            </a:r>
            <a:r>
              <a:rPr lang="el-GR" b="1">
                <a:solidFill>
                  <a:srgbClr val="F7931D"/>
                </a:solidFill>
              </a:rPr>
              <a:t> </a:t>
            </a:r>
            <a:r>
              <a:rPr lang="el-GR"/>
              <a:t>       </a:t>
            </a:r>
            <a:r>
              <a:rPr lang="el-GR" sz="3000"/>
              <a:t>- Ανάλυση των σχέσεων</a:t>
            </a:r>
            <a:endParaRPr sz="3000"/>
          </a:p>
        </p:txBody>
      </p:sp>
      <p:sp>
        <p:nvSpPr>
          <p:cNvPr id="242" name="Google Shape;242;p43"/>
          <p:cNvSpPr/>
          <p:nvPr/>
        </p:nvSpPr>
        <p:spPr>
          <a:xfrm>
            <a:off x="1605793"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a:solidFill>
                  <a:srgbClr val="FFFFFF"/>
                </a:solidFill>
                <a:latin typeface="Lobster"/>
                <a:ea typeface="Lobster"/>
                <a:cs typeface="Lobster"/>
                <a:sym typeface="Lobster"/>
              </a:rPr>
              <a:t>5</a:t>
            </a:r>
            <a:endParaRPr sz="3600">
              <a:solidFill>
                <a:srgbClr val="FFFFFF"/>
              </a:solidFill>
              <a:latin typeface="Lobster"/>
              <a:ea typeface="Lobster"/>
              <a:cs typeface="Lobster"/>
              <a:sym typeface="Lobst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44"/>
          <p:cNvPicPr preferRelativeResize="0"/>
          <p:nvPr/>
        </p:nvPicPr>
        <p:blipFill>
          <a:blip r:embed="rId3">
            <a:alphaModFix/>
          </a:blip>
          <a:stretch>
            <a:fillRect/>
          </a:stretch>
        </p:blipFill>
        <p:spPr>
          <a:xfrm>
            <a:off x="861075" y="1502600"/>
            <a:ext cx="3342000" cy="2431500"/>
          </a:xfrm>
          <a:prstGeom prst="roundRect">
            <a:avLst>
              <a:gd name="adj" fmla="val 16667"/>
            </a:avLst>
          </a:prstGeom>
          <a:noFill/>
          <a:ln w="38100" cap="flat" cmpd="sng">
            <a:solidFill>
              <a:srgbClr val="FF9900"/>
            </a:solidFill>
            <a:prstDash val="solid"/>
            <a:round/>
            <a:headEnd type="none" w="sm" len="sm"/>
            <a:tailEnd type="none" w="sm" len="sm"/>
          </a:ln>
        </p:spPr>
      </p:pic>
      <p:sp>
        <p:nvSpPr>
          <p:cNvPr id="248" name="Google Shape;248;p44"/>
          <p:cNvSpPr txBox="1"/>
          <p:nvPr/>
        </p:nvSpPr>
        <p:spPr>
          <a:xfrm>
            <a:off x="4582425" y="1959800"/>
            <a:ext cx="3994500" cy="151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2800" b="1" u="sng" dirty="0">
                <a:solidFill>
                  <a:srgbClr val="F7931D"/>
                </a:solidFill>
                <a:hlinkClick r:id="rId4"/>
              </a:rPr>
              <a:t>57 μέθοδοι μη βίαιης δράσης</a:t>
            </a:r>
            <a:endParaRPr sz="2800" b="1" dirty="0">
              <a:solidFill>
                <a:srgbClr val="F7931D"/>
              </a:solidFill>
            </a:endParaRPr>
          </a:p>
        </p:txBody>
      </p:sp>
      <p:pic>
        <p:nvPicPr>
          <p:cNvPr id="249" name="Google Shape;249;p44"/>
          <p:cNvPicPr preferRelativeResize="0"/>
          <p:nvPr/>
        </p:nvPicPr>
        <p:blipFill>
          <a:blip r:embed="rId5">
            <a:alphaModFix/>
          </a:blip>
          <a:stretch>
            <a:fillRect/>
          </a:stretch>
        </p:blipFill>
        <p:spPr>
          <a:xfrm>
            <a:off x="7228237" y="4547458"/>
            <a:ext cx="1026575" cy="471675"/>
          </a:xfrm>
          <a:prstGeom prst="rect">
            <a:avLst/>
          </a:prstGeom>
          <a:noFill/>
          <a:ln>
            <a:noFill/>
          </a:ln>
        </p:spPr>
      </p:pic>
      <p:pic>
        <p:nvPicPr>
          <p:cNvPr id="250" name="Google Shape;250;p44"/>
          <p:cNvPicPr preferRelativeResize="0"/>
          <p:nvPr/>
        </p:nvPicPr>
        <p:blipFill>
          <a:blip r:embed="rId6">
            <a:alphaModFix/>
          </a:blip>
          <a:stretch>
            <a:fillRect/>
          </a:stretch>
        </p:blipFill>
        <p:spPr>
          <a:xfrm>
            <a:off x="8338052" y="4547458"/>
            <a:ext cx="684261" cy="471675"/>
          </a:xfrm>
          <a:prstGeom prst="rect">
            <a:avLst/>
          </a:prstGeom>
          <a:noFill/>
          <a:ln>
            <a:noFill/>
          </a:ln>
        </p:spPr>
      </p:pic>
      <p:sp>
        <p:nvSpPr>
          <p:cNvPr id="251" name="Google Shape;251;p44"/>
          <p:cNvSpPr txBox="1">
            <a:spLocks noGrp="1"/>
          </p:cNvSpPr>
          <p:nvPr>
            <p:ph type="title"/>
          </p:nvPr>
        </p:nvSpPr>
        <p:spPr>
          <a:xfrm>
            <a:off x="486850" y="174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dirty="0">
                <a:solidFill>
                  <a:srgbClr val="F7931D"/>
                </a:solidFill>
              </a:rPr>
              <a:t>Βήμα</a:t>
            </a:r>
            <a:r>
              <a:rPr lang="el-GR" b="1" dirty="0">
                <a:solidFill>
                  <a:srgbClr val="F7931D"/>
                </a:solidFill>
              </a:rPr>
              <a:t> </a:t>
            </a:r>
            <a:r>
              <a:rPr lang="el-GR" dirty="0"/>
              <a:t>       </a:t>
            </a:r>
            <a:r>
              <a:rPr lang="el-GR" sz="3000" dirty="0"/>
              <a:t>- Σχεδιασμός εκστρατείας και τακτικές</a:t>
            </a:r>
            <a:endParaRPr sz="3000" dirty="0"/>
          </a:p>
        </p:txBody>
      </p:sp>
      <p:sp>
        <p:nvSpPr>
          <p:cNvPr id="252" name="Google Shape;252;p44"/>
          <p:cNvSpPr/>
          <p:nvPr/>
        </p:nvSpPr>
        <p:spPr>
          <a:xfrm>
            <a:off x="1637687" y="200875"/>
            <a:ext cx="620700" cy="620700"/>
          </a:xfrm>
          <a:prstGeom prst="ellipse">
            <a:avLst/>
          </a:prstGeom>
          <a:solidFill>
            <a:srgbClr val="F7931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3600">
                <a:solidFill>
                  <a:srgbClr val="FFFFFF"/>
                </a:solidFill>
                <a:latin typeface="Lobster"/>
                <a:ea typeface="Lobster"/>
                <a:cs typeface="Lobster"/>
                <a:sym typeface="Lobster"/>
              </a:rPr>
              <a:t>6</a:t>
            </a:r>
            <a:endParaRPr sz="3600">
              <a:solidFill>
                <a:srgbClr val="FFFFFF"/>
              </a:solidFill>
              <a:latin typeface="Lobster"/>
              <a:ea typeface="Lobster"/>
              <a:cs typeface="Lobster"/>
              <a:sym typeface="Lobst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5"/>
          <p:cNvSpPr txBox="1">
            <a:spLocks noGrp="1"/>
          </p:cNvSpPr>
          <p:nvPr>
            <p:ph type="title"/>
          </p:nvPr>
        </p:nvSpPr>
        <p:spPr>
          <a:xfrm>
            <a:off x="526675" y="208700"/>
            <a:ext cx="5688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3000" b="1" dirty="0">
                <a:solidFill>
                  <a:srgbClr val="F7931D"/>
                </a:solidFill>
              </a:rPr>
              <a:t>Εργασία:</a:t>
            </a:r>
            <a:endParaRPr dirty="0"/>
          </a:p>
          <a:p>
            <a:pPr marL="0" lvl="0" indent="0" algn="l" rtl="0">
              <a:spcBef>
                <a:spcPts val="0"/>
              </a:spcBef>
              <a:spcAft>
                <a:spcPts val="0"/>
              </a:spcAft>
              <a:buClr>
                <a:schemeClr val="dk1"/>
              </a:buClr>
              <a:buSzPts val="1100"/>
              <a:buFont typeface="Arial"/>
              <a:buNone/>
            </a:pPr>
            <a:br>
              <a:rPr lang="fr-BE" sz="1600" dirty="0"/>
            </a:br>
            <a:r>
              <a:rPr lang="el-GR" sz="1700" dirty="0"/>
              <a:t>Φανταστείτε ότι είστε χρήστης μιας διαδικτυακής πλατφόρμας που έχει πρόσφατα εφαρμόσει μια νέα την λειτουργία. Σας ενημέρωσαν ότι πριν την εφαρμογή δοκίμασαν το λειτουργία με τους χρήστες και έλαβαν θετικά σχόλια. </a:t>
            </a:r>
            <a:endParaRPr sz="1700" dirty="0"/>
          </a:p>
          <a:p>
            <a:pPr marL="0" lvl="0" indent="0" algn="l" rtl="0">
              <a:spcBef>
                <a:spcPts val="0"/>
              </a:spcBef>
              <a:spcAft>
                <a:spcPts val="0"/>
              </a:spcAft>
              <a:buNone/>
            </a:pPr>
            <a:r>
              <a:rPr lang="el-GR" sz="1700" dirty="0"/>
              <a:t>Όμως, λίγο μετά την εφαρμογή, ανακαλύπτετε, μαζί με τους φίλους σας, ότι αυτή η ενημερωμένη έκδοση έχει καταργήσει κάτι που σας άρεσε και χρησιμοποιούσατε.</a:t>
            </a:r>
            <a:br>
              <a:rPr lang="fr-BE" sz="1600" dirty="0"/>
            </a:br>
            <a:endParaRPr sz="1600" dirty="0"/>
          </a:p>
          <a:p>
            <a:pPr marL="0" lvl="0" indent="0" algn="l" rtl="0">
              <a:spcBef>
                <a:spcPts val="0"/>
              </a:spcBef>
              <a:spcAft>
                <a:spcPts val="0"/>
              </a:spcAft>
              <a:buNone/>
            </a:pPr>
            <a:r>
              <a:rPr lang="el-GR" sz="2000" b="1" dirty="0"/>
              <a:t>Τι θα κάνετε για αυτό;</a:t>
            </a:r>
            <a:r>
              <a:rPr lang="el-GR" sz="2000" dirty="0"/>
              <a:t> </a:t>
            </a:r>
            <a:endParaRPr sz="2000" dirty="0"/>
          </a:p>
          <a:p>
            <a:pPr marL="0" lvl="0" indent="0" algn="l" rtl="0">
              <a:spcBef>
                <a:spcPts val="0"/>
              </a:spcBef>
              <a:spcAft>
                <a:spcPts val="0"/>
              </a:spcAft>
              <a:buClr>
                <a:schemeClr val="dk1"/>
              </a:buClr>
              <a:buSzPts val="1100"/>
              <a:buFont typeface="Arial"/>
              <a:buNone/>
            </a:pPr>
            <a:r>
              <a:rPr lang="el-GR" sz="1700" dirty="0"/>
              <a:t>Εξηγήστε τα βήματα που θα ακολουθήσετε για να ακουστεί η φωνή σας.</a:t>
            </a:r>
            <a:endParaRPr sz="1700" dirty="0"/>
          </a:p>
        </p:txBody>
      </p:sp>
      <p:sp>
        <p:nvSpPr>
          <p:cNvPr id="258" name="Google Shape;258;p45"/>
          <p:cNvSpPr/>
          <p:nvPr/>
        </p:nvSpPr>
        <p:spPr>
          <a:xfrm>
            <a:off x="6487025" y="876600"/>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59" name="Google Shape;259;p45"/>
          <p:cNvSpPr txBox="1"/>
          <p:nvPr/>
        </p:nvSpPr>
        <p:spPr>
          <a:xfrm>
            <a:off x="6829925" y="853050"/>
            <a:ext cx="2112056"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Ποιο είναι το πρόβλημα;</a:t>
            </a:r>
            <a:endParaRPr dirty="0"/>
          </a:p>
        </p:txBody>
      </p:sp>
      <p:sp>
        <p:nvSpPr>
          <p:cNvPr id="260" name="Google Shape;260;p45"/>
          <p:cNvSpPr txBox="1"/>
          <p:nvPr/>
        </p:nvSpPr>
        <p:spPr>
          <a:xfrm>
            <a:off x="6829912" y="1257250"/>
            <a:ext cx="1993799"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Ποιος είναι ο στόχος;</a:t>
            </a:r>
            <a:endParaRPr dirty="0"/>
          </a:p>
        </p:txBody>
      </p:sp>
      <p:sp>
        <p:nvSpPr>
          <p:cNvPr id="261" name="Google Shape;261;p45"/>
          <p:cNvSpPr txBox="1"/>
          <p:nvPr/>
        </p:nvSpPr>
        <p:spPr>
          <a:xfrm>
            <a:off x="6829925" y="1661450"/>
            <a:ext cx="19938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Ποιοι είναι οι παίκτες;</a:t>
            </a:r>
            <a:endParaRPr dirty="0"/>
          </a:p>
        </p:txBody>
      </p:sp>
      <p:sp>
        <p:nvSpPr>
          <p:cNvPr id="262" name="Google Shape;262;p45"/>
          <p:cNvSpPr txBox="1"/>
          <p:nvPr/>
        </p:nvSpPr>
        <p:spPr>
          <a:xfrm>
            <a:off x="6829925" y="2065650"/>
            <a:ext cx="19938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Εξουσία και συμφωνία</a:t>
            </a:r>
            <a:endParaRPr dirty="0"/>
          </a:p>
        </p:txBody>
      </p:sp>
      <p:sp>
        <p:nvSpPr>
          <p:cNvPr id="263" name="Google Shape;263;p45"/>
          <p:cNvSpPr txBox="1"/>
          <p:nvPr/>
        </p:nvSpPr>
        <p:spPr>
          <a:xfrm>
            <a:off x="6829925" y="2469850"/>
            <a:ext cx="1993786"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Ποιος συμμορφώνεται καλύτερα;</a:t>
            </a:r>
            <a:endParaRPr dirty="0"/>
          </a:p>
        </p:txBody>
      </p:sp>
      <p:sp>
        <p:nvSpPr>
          <p:cNvPr id="264" name="Google Shape;264;p45"/>
          <p:cNvSpPr txBox="1"/>
          <p:nvPr/>
        </p:nvSpPr>
        <p:spPr>
          <a:xfrm>
            <a:off x="6829925" y="2985308"/>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Αναλύστε τις σχέσεις</a:t>
            </a:r>
            <a:endParaRPr dirty="0"/>
          </a:p>
        </p:txBody>
      </p:sp>
      <p:sp>
        <p:nvSpPr>
          <p:cNvPr id="265" name="Google Shape;265;p45"/>
          <p:cNvSpPr txBox="1"/>
          <p:nvPr/>
        </p:nvSpPr>
        <p:spPr>
          <a:xfrm>
            <a:off x="6829925" y="3389508"/>
            <a:ext cx="21924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t>Σχεδιάστε την εκστρατεία σας!</a:t>
            </a:r>
            <a:endParaRPr dirty="0"/>
          </a:p>
        </p:txBody>
      </p:sp>
      <p:sp>
        <p:nvSpPr>
          <p:cNvPr id="266" name="Google Shape;266;p45"/>
          <p:cNvSpPr txBox="1"/>
          <p:nvPr/>
        </p:nvSpPr>
        <p:spPr>
          <a:xfrm>
            <a:off x="6509173" y="821200"/>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FFFFFF"/>
                </a:solidFill>
                <a:latin typeface="Lobster"/>
                <a:ea typeface="Lobster"/>
                <a:cs typeface="Lobster"/>
                <a:sym typeface="Lobster"/>
              </a:rPr>
              <a:t>0</a:t>
            </a:r>
            <a:endParaRPr sz="1800" dirty="0">
              <a:solidFill>
                <a:srgbClr val="FFFFFF"/>
              </a:solidFill>
              <a:latin typeface="Lobster"/>
              <a:ea typeface="Lobster"/>
              <a:cs typeface="Lobster"/>
              <a:sym typeface="Lobster"/>
            </a:endParaRPr>
          </a:p>
        </p:txBody>
      </p:sp>
      <p:sp>
        <p:nvSpPr>
          <p:cNvPr id="267" name="Google Shape;267;p45"/>
          <p:cNvSpPr/>
          <p:nvPr/>
        </p:nvSpPr>
        <p:spPr>
          <a:xfrm>
            <a:off x="6487025" y="129257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68" name="Google Shape;268;p45"/>
          <p:cNvSpPr txBox="1"/>
          <p:nvPr/>
        </p:nvSpPr>
        <p:spPr>
          <a:xfrm>
            <a:off x="6533060" y="123717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FFFFFF"/>
                </a:solidFill>
                <a:latin typeface="Lobster"/>
                <a:ea typeface="Lobster"/>
                <a:cs typeface="Lobster"/>
                <a:sym typeface="Lobster"/>
              </a:rPr>
              <a:t>1</a:t>
            </a:r>
            <a:endParaRPr sz="1800" dirty="0">
              <a:solidFill>
                <a:srgbClr val="FFFFFF"/>
              </a:solidFill>
              <a:latin typeface="Lobster"/>
              <a:ea typeface="Lobster"/>
              <a:cs typeface="Lobster"/>
              <a:sym typeface="Lobster"/>
            </a:endParaRPr>
          </a:p>
        </p:txBody>
      </p:sp>
      <p:sp>
        <p:nvSpPr>
          <p:cNvPr id="269" name="Google Shape;269;p45"/>
          <p:cNvSpPr/>
          <p:nvPr/>
        </p:nvSpPr>
        <p:spPr>
          <a:xfrm>
            <a:off x="6490900" y="1712700"/>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0" name="Google Shape;270;p45"/>
          <p:cNvSpPr txBox="1"/>
          <p:nvPr/>
        </p:nvSpPr>
        <p:spPr>
          <a:xfrm>
            <a:off x="6513048" y="1657300"/>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a:solidFill>
                  <a:srgbClr val="FFFFFF"/>
                </a:solidFill>
                <a:latin typeface="Lobster"/>
                <a:ea typeface="Lobster"/>
                <a:cs typeface="Lobster"/>
                <a:sym typeface="Lobster"/>
              </a:rPr>
              <a:t>2</a:t>
            </a:r>
            <a:endParaRPr sz="1800">
              <a:solidFill>
                <a:srgbClr val="FFFFFF"/>
              </a:solidFill>
              <a:latin typeface="Lobster"/>
              <a:ea typeface="Lobster"/>
              <a:cs typeface="Lobster"/>
              <a:sym typeface="Lobster"/>
            </a:endParaRPr>
          </a:p>
        </p:txBody>
      </p:sp>
      <p:sp>
        <p:nvSpPr>
          <p:cNvPr id="271" name="Google Shape;271;p45"/>
          <p:cNvSpPr/>
          <p:nvPr/>
        </p:nvSpPr>
        <p:spPr>
          <a:xfrm>
            <a:off x="6490900" y="211482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2" name="Google Shape;272;p45"/>
          <p:cNvSpPr txBox="1"/>
          <p:nvPr/>
        </p:nvSpPr>
        <p:spPr>
          <a:xfrm>
            <a:off x="6513048" y="205942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a:solidFill>
                  <a:srgbClr val="FFFFFF"/>
                </a:solidFill>
                <a:latin typeface="Lobster"/>
                <a:ea typeface="Lobster"/>
                <a:cs typeface="Lobster"/>
                <a:sym typeface="Lobster"/>
              </a:rPr>
              <a:t>3</a:t>
            </a:r>
            <a:endParaRPr sz="1800">
              <a:solidFill>
                <a:srgbClr val="FFFFFF"/>
              </a:solidFill>
              <a:latin typeface="Lobster"/>
              <a:ea typeface="Lobster"/>
              <a:cs typeface="Lobster"/>
              <a:sym typeface="Lobster"/>
            </a:endParaRPr>
          </a:p>
        </p:txBody>
      </p:sp>
      <p:sp>
        <p:nvSpPr>
          <p:cNvPr id="273" name="Google Shape;273;p45"/>
          <p:cNvSpPr/>
          <p:nvPr/>
        </p:nvSpPr>
        <p:spPr>
          <a:xfrm>
            <a:off x="6490900" y="2504825"/>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4" name="Google Shape;274;p45"/>
          <p:cNvSpPr txBox="1"/>
          <p:nvPr/>
        </p:nvSpPr>
        <p:spPr>
          <a:xfrm>
            <a:off x="6513048" y="2449425"/>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a:solidFill>
                  <a:srgbClr val="FFFFFF"/>
                </a:solidFill>
                <a:latin typeface="Lobster"/>
                <a:ea typeface="Lobster"/>
                <a:cs typeface="Lobster"/>
                <a:sym typeface="Lobster"/>
              </a:rPr>
              <a:t>4</a:t>
            </a:r>
            <a:endParaRPr sz="1800">
              <a:solidFill>
                <a:srgbClr val="FFFFFF"/>
              </a:solidFill>
              <a:latin typeface="Lobster"/>
              <a:ea typeface="Lobster"/>
              <a:cs typeface="Lobster"/>
              <a:sym typeface="Lobster"/>
            </a:endParaRPr>
          </a:p>
        </p:txBody>
      </p:sp>
      <p:sp>
        <p:nvSpPr>
          <p:cNvPr id="275" name="Google Shape;275;p45"/>
          <p:cNvSpPr/>
          <p:nvPr/>
        </p:nvSpPr>
        <p:spPr>
          <a:xfrm>
            <a:off x="6490900" y="3026346"/>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6" name="Google Shape;276;p45"/>
          <p:cNvSpPr txBox="1"/>
          <p:nvPr/>
        </p:nvSpPr>
        <p:spPr>
          <a:xfrm>
            <a:off x="6513048" y="2970946"/>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dirty="0">
                <a:solidFill>
                  <a:srgbClr val="FFFFFF"/>
                </a:solidFill>
                <a:latin typeface="Lobster"/>
                <a:ea typeface="Lobster"/>
                <a:cs typeface="Lobster"/>
                <a:sym typeface="Lobster"/>
              </a:rPr>
              <a:t>5</a:t>
            </a:r>
            <a:endParaRPr sz="1800" dirty="0">
              <a:solidFill>
                <a:srgbClr val="FFFFFF"/>
              </a:solidFill>
              <a:latin typeface="Lobster"/>
              <a:ea typeface="Lobster"/>
              <a:cs typeface="Lobster"/>
              <a:sym typeface="Lobster"/>
            </a:endParaRPr>
          </a:p>
        </p:txBody>
      </p:sp>
      <p:sp>
        <p:nvSpPr>
          <p:cNvPr id="277" name="Google Shape;277;p45"/>
          <p:cNvSpPr/>
          <p:nvPr/>
        </p:nvSpPr>
        <p:spPr>
          <a:xfrm>
            <a:off x="6490900" y="3428333"/>
            <a:ext cx="342900" cy="3429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FFFFFF"/>
              </a:solidFill>
              <a:latin typeface="Lobster"/>
              <a:ea typeface="Lobster"/>
              <a:cs typeface="Lobster"/>
              <a:sym typeface="Lobster"/>
            </a:endParaRPr>
          </a:p>
        </p:txBody>
      </p:sp>
      <p:sp>
        <p:nvSpPr>
          <p:cNvPr id="278" name="Google Shape;278;p45"/>
          <p:cNvSpPr txBox="1"/>
          <p:nvPr/>
        </p:nvSpPr>
        <p:spPr>
          <a:xfrm>
            <a:off x="6513048" y="3372933"/>
            <a:ext cx="258600" cy="39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1800">
                <a:solidFill>
                  <a:srgbClr val="FFFFFF"/>
                </a:solidFill>
                <a:latin typeface="Lobster"/>
                <a:ea typeface="Lobster"/>
                <a:cs typeface="Lobster"/>
                <a:sym typeface="Lobster"/>
              </a:rPr>
              <a:t>6</a:t>
            </a:r>
            <a:endParaRPr sz="1800">
              <a:solidFill>
                <a:srgbClr val="FFFFFF"/>
              </a:solidFill>
              <a:latin typeface="Lobster"/>
              <a:ea typeface="Lobster"/>
              <a:cs typeface="Lobster"/>
              <a:sym typeface="Lobste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Words>
  <Application>Microsoft Office PowerPoint</Application>
  <PresentationFormat>On-screen Show (16:9)</PresentationFormat>
  <Paragraphs>60</Paragraphs>
  <Slides>10</Slides>
  <Notes>10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10</vt:i4>
      </vt:variant>
    </vt:vector>
  </HeadingPairs>
  <TitlesOfParts>
    <vt:vector size="15" baseType="lpstr">
      <vt:lpstr>Lobster</vt:lpstr>
      <vt:lpstr>Arial</vt:lpstr>
      <vt:lpstr>Simple Light</vt:lpstr>
      <vt:lpstr>Simple Light</vt:lpstr>
      <vt:lpstr>Simple Light</vt:lpstr>
      <vt:lpstr>Η τέχνη της πειθούς</vt:lpstr>
      <vt:lpstr>Βήμα μηδέν - Ποιο είναι το πρόβλημα;</vt:lpstr>
      <vt:lpstr>Βήμα        - Ποιος είναι ο στόχος;</vt:lpstr>
      <vt:lpstr>Βήμα        - Ποιοι είναι οι παίκτες;</vt:lpstr>
      <vt:lpstr>Βήμα        </vt:lpstr>
      <vt:lpstr>Βήμα        </vt:lpstr>
      <vt:lpstr>Βήμα        - Ανάλυση των σχέσεων</vt:lpstr>
      <vt:lpstr>Βήμα        - Σχεδιασμός εκστρατείας και τακτικές</vt:lpstr>
      <vt:lpstr>Εργασία:  Φανταστείτε ότι είστε χρήστης μιας διαδικτυακής πλατφόρμας που έχει πρόσφατα εφαρμόσει μια νέα την λειτουργία. Σας ενημέρωσαν ότι πριν την εφαρμογή δοκίμασαν το λειτουργία με τους χρήστες και έλαβαν θετικά σχόλια.  Όμως, λίγο μετά την εφαρμογή, ανακαλύπτετε, μαζί με τους φίλους σας, ότι αυτή η ενημερωμένη έκδοση έχει καταργήσει κάτι που σας άρεσε και χρησιμοποιούσατε.  Τι θα κάνετε για αυτό;  Εξηγήστε τα βήματα που θα ακολουθήσετε για να ακουστεί η φωνή σας.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τέχνη της πειθούς</dc:title>
  <cp:lastModifiedBy>Oscar Güell</cp:lastModifiedBy>
  <cp:revision>2</cp:revision>
  <dcterms:modified xsi:type="dcterms:W3CDTF">2019-10-04T16:35:03Z</dcterms:modified>
</cp:coreProperties>
</file>