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373">
          <p15:clr>
            <a:srgbClr val="747775"/>
          </p15:clr>
        </p15:guide>
        <p15:guide id="2" orient="horz" pos="2281">
          <p15:clr>
            <a:srgbClr val="747775"/>
          </p15:clr>
        </p15:guide>
        <p15:guide id="3" pos="5963">
          <p15:clr>
            <a:srgbClr val="747775"/>
          </p15:clr>
        </p15:guide>
        <p15:guide id="4" pos="2556">
          <p15:clr>
            <a:srgbClr val="747775"/>
          </p15:clr>
        </p15:guide>
        <p15:guide id="5" pos="2277">
          <p15:clr>
            <a:srgbClr val="747775"/>
          </p15:clr>
        </p15:guide>
        <p15:guide id="6" orient="horz" pos="513">
          <p15:clr>
            <a:srgbClr val="747775"/>
          </p15:clr>
        </p15:guide>
        <p15:guide id="7" orient="horz" pos="1983">
          <p15:clr>
            <a:srgbClr val="747775"/>
          </p15:clr>
        </p15:guide>
        <p15:guide id="8" orient="horz" pos="1323">
          <p15:clr>
            <a:srgbClr val="747775"/>
          </p15:clr>
        </p15:guide>
        <p15:guide id="9" pos="4101">
          <p15:clr>
            <a:srgbClr val="747775"/>
          </p15:clr>
        </p15:guide>
        <p15:guide id="10" orient="horz" pos="4664">
          <p15:clr>
            <a:srgbClr val="747775"/>
          </p15:clr>
        </p15:guide>
        <p15:guide id="11" orient="horz" pos="223">
          <p15:clr>
            <a:srgbClr val="747775"/>
          </p15:clr>
        </p15:guide>
        <p15:guide id="12" orient="horz" pos="1183">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9EB9007-7C68-41C6-ACED-D468D5A2F2A8}">
  <a:tblStyle styleId="{59EB9007-7C68-41C6-ACED-D468D5A2F2A8}"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73"/>
        <p:guide pos="2281" orient="horz"/>
        <p:guide pos="5963"/>
        <p:guide pos="2556"/>
        <p:guide pos="2277"/>
        <p:guide pos="513" orient="horz"/>
        <p:guide pos="1983" orient="horz"/>
        <p:guide pos="1323" orient="horz"/>
        <p:guide pos="4101"/>
        <p:guide pos="4664" orient="horz"/>
        <p:guide pos="223" orient="horz"/>
        <p:guide pos="1183"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84" y="685800"/>
            <a:ext cx="4437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112fd92d54_0_10:notes"/>
          <p:cNvSpPr/>
          <p:nvPr>
            <p:ph idx="2" type="sldImg"/>
          </p:nvPr>
        </p:nvSpPr>
        <p:spPr>
          <a:xfrm>
            <a:off x="1210584" y="685800"/>
            <a:ext cx="44373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112fd92d5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Double check that you have 30 markings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317c0fee158_0_8:notes"/>
          <p:cNvSpPr/>
          <p:nvPr>
            <p:ph idx="2" type="sldImg"/>
          </p:nvPr>
        </p:nvSpPr>
        <p:spPr>
          <a:xfrm>
            <a:off x="1210584" y="685800"/>
            <a:ext cx="44373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17c0fee158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900" cy="31017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42870" y="4282678"/>
            <a:ext cx="9372900" cy="11979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900" cy="29670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42870" y="4763362"/>
            <a:ext cx="9372900" cy="1965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900" cy="127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900" cy="865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42870" y="1741518"/>
            <a:ext cx="9372900" cy="516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900" cy="865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900" cy="865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400" cy="6181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5433450" y="1094158"/>
            <a:ext cx="4221000" cy="5583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900" cy="865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42870" y="1741518"/>
            <a:ext cx="9372900" cy="516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mysteryscience.com/astronomy/mystery-6/planets-solar-system/78#slide-id-1200" TargetMode="External"/><Relationship Id="rId4" Type="http://schemas.openxmlformats.org/officeDocument/2006/relationships/image" Target="../media/image1.png"/><Relationship Id="rId5"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86850" y="322300"/>
            <a:ext cx="3292200" cy="1420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1800">
                <a:solidFill>
                  <a:schemeClr val="dk1"/>
                </a:solidFill>
                <a:latin typeface="Poppins"/>
                <a:ea typeface="Poppins"/>
                <a:cs typeface="Poppins"/>
                <a:sym typeface="Poppins"/>
              </a:rPr>
              <a:t>Running to Neptune</a:t>
            </a:r>
            <a:endParaRPr i="1"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Poppins"/>
                <a:ea typeface="Poppins"/>
                <a:cs typeface="Poppins"/>
                <a:sym typeface="Poppins"/>
              </a:rPr>
              <a:t>Type: </a:t>
            </a:r>
            <a:r>
              <a:rPr lang="en" sz="1200">
                <a:solidFill>
                  <a:schemeClr val="dk1"/>
                </a:solidFill>
                <a:latin typeface="Poppins"/>
                <a:ea typeface="Poppins"/>
                <a:cs typeface="Poppins"/>
                <a:sym typeface="Poppins"/>
              </a:rPr>
              <a:t>Outdoor Activity</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Poppins"/>
                <a:ea typeface="Poppins"/>
                <a:cs typeface="Poppins"/>
                <a:sym typeface="Poppins"/>
              </a:rPr>
              <a:t>Time: </a:t>
            </a:r>
            <a:r>
              <a:rPr lang="en" sz="1200">
                <a:solidFill>
                  <a:schemeClr val="dk1"/>
                </a:solidFill>
                <a:latin typeface="Poppins"/>
                <a:ea typeface="Poppins"/>
                <a:cs typeface="Poppins"/>
                <a:sym typeface="Poppins"/>
              </a:rPr>
              <a:t>40</a:t>
            </a:r>
            <a:r>
              <a:rPr lang="en" sz="1200">
                <a:solidFill>
                  <a:schemeClr val="dk1"/>
                </a:solidFill>
                <a:latin typeface="Poppins"/>
                <a:ea typeface="Poppins"/>
                <a:cs typeface="Poppins"/>
                <a:sym typeface="Poppins"/>
              </a:rPr>
              <a:t> mins</a:t>
            </a:r>
            <a:endParaRPr i="1"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p:txBody>
      </p:sp>
      <p:sp>
        <p:nvSpPr>
          <p:cNvPr id="55" name="Google Shape;55;p13"/>
          <p:cNvSpPr txBox="1"/>
          <p:nvPr/>
        </p:nvSpPr>
        <p:spPr>
          <a:xfrm>
            <a:off x="486850" y="5166700"/>
            <a:ext cx="9130200" cy="277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sz="1100">
                <a:solidFill>
                  <a:schemeClr val="dk1"/>
                </a:solidFill>
                <a:latin typeface="Poppins"/>
                <a:ea typeface="Poppins"/>
                <a:cs typeface="Poppins"/>
                <a:sym typeface="Poppins"/>
              </a:rPr>
              <a:t>Prep: </a:t>
            </a:r>
            <a:endParaRPr b="1"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Poppins"/>
                <a:ea typeface="Poppins"/>
                <a:cs typeface="Poppins"/>
                <a:sym typeface="Poppins"/>
              </a:rPr>
              <a:t>This </a:t>
            </a:r>
            <a:r>
              <a:rPr lang="en" sz="1100" u="sng">
                <a:solidFill>
                  <a:srgbClr val="0000FF"/>
                </a:solidFill>
                <a:latin typeface="Poppins"/>
                <a:ea typeface="Poppins"/>
                <a:cs typeface="Poppins"/>
                <a:sym typeface="Poppins"/>
                <a:hlinkClick r:id="rId3">
                  <a:extLst>
                    <a:ext uri="{A12FA001-AC4F-418D-AE19-62706E023703}">
                      <ahyp:hlinkClr val="tx"/>
                    </a:ext>
                  </a:extLst>
                </a:hlinkClick>
              </a:rPr>
              <a:t>video</a:t>
            </a:r>
            <a:r>
              <a:rPr lang="en" sz="1100">
                <a:solidFill>
                  <a:srgbClr val="0000FF"/>
                </a:solidFill>
                <a:latin typeface="Poppins"/>
                <a:ea typeface="Poppins"/>
                <a:cs typeface="Poppins"/>
                <a:sym typeface="Poppins"/>
              </a:rPr>
              <a:t> </a:t>
            </a:r>
            <a:r>
              <a:rPr lang="en" sz="1100">
                <a:solidFill>
                  <a:schemeClr val="dk1"/>
                </a:solidFill>
                <a:latin typeface="Poppins"/>
                <a:ea typeface="Poppins"/>
                <a:cs typeface="Poppins"/>
                <a:sym typeface="Poppins"/>
              </a:rPr>
              <a:t>contains both preparation and instructions for the activity. They’re also listed below:</a:t>
            </a:r>
            <a:endParaRPr sz="1100">
              <a:solidFill>
                <a:schemeClr val="dk1"/>
              </a:solidFill>
              <a:latin typeface="Poppins"/>
              <a:ea typeface="Poppins"/>
              <a:cs typeface="Poppins"/>
              <a:sym typeface="Poppins"/>
            </a:endParaRPr>
          </a:p>
          <a:p>
            <a:pPr indent="-298450" lvl="0" marL="457200" rtl="0" algn="l">
              <a:lnSpc>
                <a:spcPct val="200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Take your string and ruler and measure out two feet of string by wrapping it to one end of the ruler and back. </a:t>
            </a:r>
            <a:endParaRPr sz="1100">
              <a:solidFill>
                <a:schemeClr val="dk1"/>
              </a:solidFill>
              <a:latin typeface="Poppins"/>
              <a:ea typeface="Poppins"/>
              <a:cs typeface="Poppins"/>
              <a:sym typeface="Poppins"/>
            </a:endParaRPr>
          </a:p>
          <a:p>
            <a:pPr indent="-298450" lvl="0" marL="457200" rtl="0" algn="l">
              <a:lnSpc>
                <a:spcPct val="200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With your marker, put a black mark to indicate two feet of distance. Be sure to color the front and the back of the string.</a:t>
            </a:r>
            <a:endParaRPr sz="1100">
              <a:solidFill>
                <a:schemeClr val="dk1"/>
              </a:solidFill>
              <a:latin typeface="Poppins"/>
              <a:ea typeface="Poppins"/>
              <a:cs typeface="Poppins"/>
              <a:sym typeface="Poppins"/>
            </a:endParaRPr>
          </a:p>
          <a:p>
            <a:pPr indent="-298450" lvl="0" marL="457200" rtl="0" algn="l">
              <a:lnSpc>
                <a:spcPct val="200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Now that you’ve made your first marking, repeat this step 29 times. You’ll need</a:t>
            </a:r>
            <a:r>
              <a:rPr lang="en" sz="1100">
                <a:solidFill>
                  <a:schemeClr val="dk1"/>
                </a:solidFill>
                <a:latin typeface="Poppins"/>
                <a:ea typeface="Poppins"/>
                <a:cs typeface="Poppins"/>
                <a:sym typeface="Poppins"/>
              </a:rPr>
              <a:t> </a:t>
            </a:r>
            <a:r>
              <a:rPr lang="en" sz="1100">
                <a:solidFill>
                  <a:schemeClr val="dk1"/>
                </a:solidFill>
                <a:latin typeface="Poppins"/>
                <a:ea typeface="Poppins"/>
                <a:cs typeface="Poppins"/>
                <a:sym typeface="Poppins"/>
              </a:rPr>
              <a:t>30 markings total.</a:t>
            </a:r>
            <a:endParaRPr sz="1100">
              <a:solidFill>
                <a:schemeClr val="dk1"/>
              </a:solidFill>
              <a:latin typeface="Poppins"/>
              <a:ea typeface="Poppins"/>
              <a:cs typeface="Poppins"/>
              <a:sym typeface="Poppins"/>
            </a:endParaRPr>
          </a:p>
          <a:p>
            <a:pPr indent="-298450" lvl="0" marL="457200" rtl="0" algn="l">
              <a:lnSpc>
                <a:spcPct val="200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Double check that you have 30 markings exactly, then cut your string.</a:t>
            </a:r>
            <a:endParaRPr sz="1100">
              <a:solidFill>
                <a:schemeClr val="dk1"/>
              </a:solidFill>
              <a:latin typeface="Poppins"/>
              <a:ea typeface="Poppins"/>
              <a:cs typeface="Poppins"/>
              <a:sym typeface="Poppins"/>
            </a:endParaRPr>
          </a:p>
          <a:p>
            <a:pPr indent="-298450" lvl="0" marL="457200" rtl="0" algn="l">
              <a:lnSpc>
                <a:spcPct val="200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Take your toilet paper tube and cut a small slit on one side, then repeat on the other side. </a:t>
            </a:r>
            <a:endParaRPr sz="1100">
              <a:solidFill>
                <a:schemeClr val="dk1"/>
              </a:solidFill>
              <a:latin typeface="Poppins"/>
              <a:ea typeface="Poppins"/>
              <a:cs typeface="Poppins"/>
              <a:sym typeface="Poppins"/>
            </a:endParaRPr>
          </a:p>
          <a:p>
            <a:pPr indent="-298450" lvl="0" marL="457200" rtl="0" algn="l">
              <a:lnSpc>
                <a:spcPct val="200000"/>
              </a:lnSpc>
              <a:spcBef>
                <a:spcPts val="0"/>
              </a:spcBef>
              <a:spcAft>
                <a:spcPts val="0"/>
              </a:spcAft>
              <a:buClr>
                <a:schemeClr val="dk1"/>
              </a:buClr>
              <a:buSzPts val="1100"/>
              <a:buFont typeface="Poppins"/>
              <a:buAutoNum type="arabicPeriod"/>
            </a:pPr>
            <a:r>
              <a:rPr lang="en" sz="1100">
                <a:solidFill>
                  <a:schemeClr val="dk1"/>
                </a:solidFill>
                <a:latin typeface="Poppins"/>
                <a:ea typeface="Poppins"/>
                <a:cs typeface="Poppins"/>
                <a:sym typeface="Poppins"/>
              </a:rPr>
              <a:t>Stick one end of the string in one of the slits, and wind it up. Tuck the other end of the string into the other slit.</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1000"/>
              </a:spcAft>
              <a:buNone/>
            </a:pPr>
            <a:r>
              <a:t/>
            </a:r>
            <a:endParaRPr sz="1100">
              <a:solidFill>
                <a:schemeClr val="dk1"/>
              </a:solidFill>
              <a:latin typeface="Poppins"/>
              <a:ea typeface="Poppins"/>
              <a:cs typeface="Poppins"/>
              <a:sym typeface="Poppins"/>
            </a:endParaRPr>
          </a:p>
        </p:txBody>
      </p:sp>
      <p:sp>
        <p:nvSpPr>
          <p:cNvPr id="56" name="Google Shape;56;p13"/>
          <p:cNvSpPr txBox="1"/>
          <p:nvPr/>
        </p:nvSpPr>
        <p:spPr>
          <a:xfrm>
            <a:off x="486850" y="3962725"/>
            <a:ext cx="3050400" cy="113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100">
                <a:solidFill>
                  <a:schemeClr val="dk1"/>
                </a:solidFill>
                <a:latin typeface="Poppins"/>
                <a:ea typeface="Poppins"/>
                <a:cs typeface="Poppins"/>
                <a:sym typeface="Poppins"/>
              </a:rPr>
              <a:t>Materials (per class):</a:t>
            </a:r>
            <a:endParaRPr b="1"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b="1"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Ruler</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Sidewalk chalk (several colors)</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60-ft of string</a:t>
            </a:r>
            <a:endParaRPr sz="1100">
              <a:solidFill>
                <a:schemeClr val="dk1"/>
              </a:solidFill>
              <a:latin typeface="Poppins"/>
              <a:ea typeface="Poppins"/>
              <a:cs typeface="Poppins"/>
              <a:sym typeface="Poppins"/>
            </a:endParaRPr>
          </a:p>
        </p:txBody>
      </p:sp>
      <p:grpSp>
        <p:nvGrpSpPr>
          <p:cNvPr id="57" name="Google Shape;57;p13"/>
          <p:cNvGrpSpPr/>
          <p:nvPr/>
        </p:nvGrpSpPr>
        <p:grpSpPr>
          <a:xfrm>
            <a:off x="7710975" y="231050"/>
            <a:ext cx="2053500" cy="394500"/>
            <a:chOff x="7729300" y="339850"/>
            <a:chExt cx="2053500" cy="394500"/>
          </a:xfrm>
        </p:grpSpPr>
        <p:sp>
          <p:nvSpPr>
            <p:cNvPr id="58" name="Google Shape;58;p13"/>
            <p:cNvSpPr txBox="1"/>
            <p:nvPr/>
          </p:nvSpPr>
          <p:spPr>
            <a:xfrm>
              <a:off x="7729300" y="516250"/>
              <a:ext cx="20535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How can the Sun help us explore other planets?</a:t>
              </a:r>
              <a:endParaRPr sz="900"/>
            </a:p>
          </p:txBody>
        </p:sp>
        <p:pic>
          <p:nvPicPr>
            <p:cNvPr id="59" name="Google Shape;59;p13"/>
            <p:cNvPicPr preferRelativeResize="0"/>
            <p:nvPr/>
          </p:nvPicPr>
          <p:blipFill rotWithShape="1">
            <a:blip r:embed="rId4">
              <a:alphaModFix/>
            </a:blip>
            <a:srcRect b="308" l="0" r="-2406" t="298"/>
            <a:stretch/>
          </p:blipFill>
          <p:spPr>
            <a:xfrm>
              <a:off x="7924450" y="339850"/>
              <a:ext cx="1738677" cy="223025"/>
            </a:xfrm>
            <a:prstGeom prst="rect">
              <a:avLst/>
            </a:prstGeom>
            <a:noFill/>
            <a:ln>
              <a:noFill/>
            </a:ln>
          </p:spPr>
        </p:pic>
      </p:grpSp>
      <p:pic>
        <p:nvPicPr>
          <p:cNvPr id="60" name="Google Shape;60;p13" title="planet_run_v03.jpg"/>
          <p:cNvPicPr preferRelativeResize="0"/>
          <p:nvPr/>
        </p:nvPicPr>
        <p:blipFill>
          <a:blip r:embed="rId5">
            <a:alphaModFix/>
          </a:blip>
          <a:stretch>
            <a:fillRect/>
          </a:stretch>
        </p:blipFill>
        <p:spPr>
          <a:xfrm>
            <a:off x="2637848" y="793779"/>
            <a:ext cx="7240925" cy="2461925"/>
          </a:xfrm>
          <a:prstGeom prst="rect">
            <a:avLst/>
          </a:prstGeom>
          <a:noFill/>
          <a:ln>
            <a:noFill/>
          </a:ln>
        </p:spPr>
      </p:pic>
      <p:sp>
        <p:nvSpPr>
          <p:cNvPr id="61" name="Google Shape;61;p13"/>
          <p:cNvSpPr txBox="1"/>
          <p:nvPr/>
        </p:nvSpPr>
        <p:spPr>
          <a:xfrm>
            <a:off x="591675" y="3110050"/>
            <a:ext cx="8874900" cy="74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100">
                <a:solidFill>
                  <a:schemeClr val="dk1"/>
                </a:solidFill>
                <a:latin typeface="Poppins"/>
                <a:ea typeface="Poppins"/>
                <a:cs typeface="Poppins"/>
                <a:sym typeface="Poppins"/>
              </a:rPr>
              <a:t>Focus: </a:t>
            </a:r>
            <a:r>
              <a:rPr lang="en" sz="1100">
                <a:solidFill>
                  <a:schemeClr val="dk1"/>
                </a:solidFill>
                <a:latin typeface="Poppins"/>
                <a:ea typeface="Poppins"/>
                <a:cs typeface="Poppins"/>
                <a:sym typeface="Poppins"/>
              </a:rPr>
              <a:t>In this extension, </a:t>
            </a:r>
            <a:r>
              <a:rPr lang="en" sz="1100">
                <a:solidFill>
                  <a:schemeClr val="dk1"/>
                </a:solidFill>
                <a:latin typeface="Poppins"/>
                <a:ea typeface="Poppins"/>
                <a:cs typeface="Poppins"/>
                <a:sym typeface="Poppins"/>
              </a:rPr>
              <a:t>students will participate in an outdoor activity to help them understand the relative distance between the planets by marking them out in chalk on the ground. This demonstration will help students better understand the order of the planets.</a:t>
            </a:r>
            <a:endParaRPr sz="1200">
              <a:solidFill>
                <a:schemeClr val="dk1"/>
              </a:solidFill>
              <a:latin typeface="Poppins"/>
              <a:ea typeface="Poppins"/>
              <a:cs typeface="Poppins"/>
              <a:sym typeface="Poppins"/>
            </a:endParaRPr>
          </a:p>
        </p:txBody>
      </p:sp>
      <p:sp>
        <p:nvSpPr>
          <p:cNvPr id="62" name="Google Shape;62;p13"/>
          <p:cNvSpPr txBox="1"/>
          <p:nvPr/>
        </p:nvSpPr>
        <p:spPr>
          <a:xfrm>
            <a:off x="3563475" y="4154625"/>
            <a:ext cx="3050400" cy="113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b="1"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Toilet paper tube</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Permanent black marker</a:t>
            </a:r>
            <a:r>
              <a:rPr lang="en" sz="1100">
                <a:solidFill>
                  <a:schemeClr val="dk1"/>
                </a:solidFill>
                <a:latin typeface="Poppins"/>
                <a:ea typeface="Poppins"/>
                <a:cs typeface="Poppins"/>
                <a:sym typeface="Poppins"/>
              </a:rPr>
              <a:t>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i="1"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a:ea typeface="Poppins"/>
              <a:cs typeface="Poppins"/>
              <a:sym typeface="Poppins"/>
            </a:endParaRPr>
          </a:p>
        </p:txBody>
      </p:sp>
      <p:sp>
        <p:nvSpPr>
          <p:cNvPr id="63" name="Google Shape;63;p13"/>
          <p:cNvSpPr txBox="1"/>
          <p:nvPr/>
        </p:nvSpPr>
        <p:spPr>
          <a:xfrm>
            <a:off x="486850" y="1448375"/>
            <a:ext cx="2307600" cy="1420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i="1" lang="en" sz="1000">
                <a:solidFill>
                  <a:schemeClr val="dk1"/>
                </a:solidFill>
                <a:latin typeface="Poppins"/>
                <a:ea typeface="Poppins"/>
                <a:cs typeface="Poppins"/>
                <a:sym typeface="Poppins"/>
              </a:rPr>
              <a:t>NGSS: </a:t>
            </a:r>
            <a:r>
              <a:rPr i="1" lang="en" sz="1000">
                <a:solidFill>
                  <a:schemeClr val="dk1"/>
                </a:solidFill>
                <a:latin typeface="Poppins"/>
                <a:ea typeface="Poppins"/>
                <a:cs typeface="Poppins"/>
                <a:sym typeface="Poppins"/>
              </a:rPr>
              <a:t>(Foundational) 5-ESS1-1.Support an argument that differences in the apparent brightness of the sun compared to other stars is due to their relative distances from the Earth. </a:t>
            </a:r>
            <a:endParaRPr sz="1000">
              <a:solidFill>
                <a:schemeClr val="dk1"/>
              </a:solidFill>
              <a:highlight>
                <a:srgbClr val="FFFF00"/>
              </a:highlight>
              <a:latin typeface="Poppins"/>
              <a:ea typeface="Poppins"/>
              <a:cs typeface="Poppins"/>
              <a:sym typeface="Poppins"/>
            </a:endParaRPr>
          </a:p>
          <a:p>
            <a:pPr indent="0" lvl="0" marL="0" rtl="0" algn="l">
              <a:lnSpc>
                <a:spcPct val="115000"/>
              </a:lnSpc>
              <a:spcBef>
                <a:spcPts val="0"/>
              </a:spcBef>
              <a:spcAft>
                <a:spcPts val="0"/>
              </a:spcAft>
              <a:buNone/>
            </a:pPr>
            <a:r>
              <a:t/>
            </a:r>
            <a:endParaRPr i="1"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p:txBody>
      </p:sp>
      <p:sp>
        <p:nvSpPr>
          <p:cNvPr id="64" name="Google Shape;64;p13"/>
          <p:cNvSpPr txBox="1"/>
          <p:nvPr/>
        </p:nvSpPr>
        <p:spPr>
          <a:xfrm>
            <a:off x="6763875" y="4154625"/>
            <a:ext cx="3050400" cy="113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b="1"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Scissors</a:t>
            </a:r>
            <a:endParaRPr sz="1100">
              <a:solidFill>
                <a:schemeClr val="dk1"/>
              </a:solidFill>
              <a:latin typeface="Poppins"/>
              <a:ea typeface="Poppins"/>
              <a:cs typeface="Poppins"/>
              <a:sym typeface="Poppins"/>
            </a:endParaRPr>
          </a:p>
          <a:p>
            <a:pPr indent="-298450" lvl="0" marL="457200" rtl="0" algn="l">
              <a:lnSpc>
                <a:spcPct val="115000"/>
              </a:lnSpc>
              <a:spcBef>
                <a:spcPts val="0"/>
              </a:spcBef>
              <a:spcAft>
                <a:spcPts val="0"/>
              </a:spcAft>
              <a:buClr>
                <a:schemeClr val="dk1"/>
              </a:buClr>
              <a:buSzPts val="1100"/>
              <a:buFont typeface="Poppins"/>
              <a:buChar char="●"/>
            </a:pPr>
            <a:r>
              <a:rPr lang="en" sz="1100">
                <a:solidFill>
                  <a:schemeClr val="dk1"/>
                </a:solidFill>
                <a:latin typeface="Poppins"/>
                <a:ea typeface="Poppins"/>
                <a:cs typeface="Poppins"/>
                <a:sym typeface="Poppins"/>
              </a:rPr>
              <a:t>Reference sheet (see next page)</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i="1"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1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a:ea typeface="Poppins"/>
              <a:cs typeface="Poppins"/>
              <a:sym typeface="Poppi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nvSpPr>
        <p:spPr>
          <a:xfrm>
            <a:off x="591671" y="353291"/>
            <a:ext cx="8875500" cy="5449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Clr>
                <a:schemeClr val="dk1"/>
              </a:buClr>
              <a:buSzPts val="1100"/>
              <a:buFont typeface="Arial"/>
              <a:buNone/>
            </a:pPr>
            <a:r>
              <a:rPr b="1" lang="en" sz="1800">
                <a:solidFill>
                  <a:schemeClr val="dk1"/>
                </a:solidFill>
                <a:latin typeface="Poppins"/>
                <a:ea typeface="Poppins"/>
                <a:cs typeface="Poppins"/>
                <a:sym typeface="Poppins"/>
              </a:rPr>
              <a:t>Running to Neptune Activity Instructions </a:t>
            </a:r>
            <a:endParaRPr b="1" sz="18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Poppins"/>
                <a:ea typeface="Poppins"/>
                <a:cs typeface="Poppins"/>
                <a:sym typeface="Poppins"/>
              </a:rPr>
              <a:t>You will need an outdoor area that is paved and at least 60 feet long for this activity.</a:t>
            </a:r>
            <a:endParaRPr b="1" sz="12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latin typeface="Poppins"/>
              <a:ea typeface="Poppins"/>
              <a:cs typeface="Poppins"/>
              <a:sym typeface="Poppins"/>
            </a:endParaRPr>
          </a:p>
          <a:p>
            <a:pPr indent="-304800" lvl="0" marL="457200" rtl="0" algn="l">
              <a:lnSpc>
                <a:spcPct val="115000"/>
              </a:lnSpc>
              <a:spcBef>
                <a:spcPts val="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Take everyone outside and unroll your string on the ground. Be sure you have your box of chalk and this sheet with you.</a:t>
            </a:r>
            <a:endParaRPr sz="1200">
              <a:solidFill>
                <a:schemeClr val="dk1"/>
              </a:solidFill>
              <a:latin typeface="Poppins"/>
              <a:ea typeface="Poppins"/>
              <a:cs typeface="Poppins"/>
              <a:sym typeface="Poppins"/>
            </a:endParaRPr>
          </a:p>
          <a:p>
            <a:pPr indent="-304800" lvl="0" marL="457200" rtl="0" algn="l">
              <a:lnSpc>
                <a:spcPct val="115000"/>
              </a:lnSpc>
              <a:spcBef>
                <a:spcPts val="100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Divide your class into 9 groups. Each group will be in charge of drawing one of the planets or the Sun. </a:t>
            </a:r>
            <a:endParaRPr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rPr i="1" lang="en" sz="1200">
                <a:solidFill>
                  <a:schemeClr val="dk1"/>
                </a:solidFill>
                <a:latin typeface="Poppins"/>
                <a:ea typeface="Poppins"/>
                <a:cs typeface="Poppins"/>
                <a:sym typeface="Poppins"/>
              </a:rPr>
              <a:t>Note: if needed, there can be more students in the Sun group to make the drawing of the Sun extra big!</a:t>
            </a:r>
            <a:endParaRPr i="1"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t/>
            </a:r>
            <a:endParaRPr i="1" sz="1200">
              <a:solidFill>
                <a:schemeClr val="dk1"/>
              </a:solidFill>
              <a:latin typeface="Poppins"/>
              <a:ea typeface="Poppins"/>
              <a:cs typeface="Poppins"/>
              <a:sym typeface="Poppins"/>
            </a:endParaRPr>
          </a:p>
          <a:p>
            <a:pPr indent="-304800" lvl="0" marL="457200" rtl="0" algn="l">
              <a:lnSpc>
                <a:spcPct val="115000"/>
              </a:lnSpc>
              <a:spcBef>
                <a:spcPts val="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At the very start of the string, have the Sun group draw the Sun very large. It's hard to make it too big.</a:t>
            </a:r>
            <a:endParaRPr i="1" sz="1200">
              <a:solidFill>
                <a:schemeClr val="dk1"/>
              </a:solidFill>
              <a:latin typeface="Poppins"/>
              <a:ea typeface="Poppins"/>
              <a:cs typeface="Poppins"/>
              <a:sym typeface="Poppins"/>
            </a:endParaRPr>
          </a:p>
          <a:p>
            <a:pPr indent="-304800" lvl="0" marL="457200" rtl="0" algn="l">
              <a:lnSpc>
                <a:spcPct val="115000"/>
              </a:lnSpc>
              <a:spcBef>
                <a:spcPts val="100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Decide which group is going to draw each planet on the ground using chalk and let them get creative with it. </a:t>
            </a:r>
            <a:r>
              <a:rPr lang="en" sz="1200">
                <a:solidFill>
                  <a:schemeClr val="dk1"/>
                </a:solidFill>
                <a:latin typeface="Poppins"/>
                <a:ea typeface="Poppins"/>
                <a:cs typeface="Poppins"/>
                <a:sym typeface="Poppins"/>
              </a:rPr>
              <a:t>Guide each group as to where each planet should be drawn. For example:</a:t>
            </a:r>
            <a:r>
              <a:rPr lang="en" sz="1200">
                <a:solidFill>
                  <a:schemeClr val="dk1"/>
                </a:solidFill>
                <a:latin typeface="Poppins"/>
                <a:ea typeface="Poppins"/>
                <a:cs typeface="Poppins"/>
                <a:sym typeface="Poppins"/>
              </a:rPr>
              <a:t> Earth should be drawn at the first black mark on the string (one astronomical unit). </a:t>
            </a:r>
            <a:endParaRPr sz="1200">
              <a:solidFill>
                <a:schemeClr val="dk1"/>
              </a:solidFill>
              <a:latin typeface="Poppins"/>
              <a:ea typeface="Poppins"/>
              <a:cs typeface="Poppins"/>
              <a:sym typeface="Poppins"/>
            </a:endParaRPr>
          </a:p>
          <a:p>
            <a:pPr indent="-304800" lvl="0" marL="457200" rtl="0" algn="l">
              <a:lnSpc>
                <a:spcPct val="115000"/>
              </a:lnSpc>
              <a:spcBef>
                <a:spcPts val="100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Use the Planet Table for the location of the rest of the planets.</a:t>
            </a:r>
            <a:endParaRPr sz="1200">
              <a:solidFill>
                <a:schemeClr val="dk1"/>
              </a:solidFill>
              <a:latin typeface="Poppins"/>
              <a:ea typeface="Poppins"/>
              <a:cs typeface="Poppins"/>
              <a:sym typeface="Poppins"/>
            </a:endParaRPr>
          </a:p>
          <a:p>
            <a:pPr indent="-304800" lvl="0" marL="457200" rtl="0" algn="l">
              <a:lnSpc>
                <a:spcPct val="115000"/>
              </a:lnSpc>
              <a:spcBef>
                <a:spcPts val="100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Once all the </a:t>
            </a:r>
            <a:r>
              <a:rPr lang="en" sz="1200">
                <a:solidFill>
                  <a:schemeClr val="dk1"/>
                </a:solidFill>
                <a:latin typeface="Poppins"/>
                <a:ea typeface="Poppins"/>
                <a:cs typeface="Poppins"/>
                <a:sym typeface="Poppins"/>
              </a:rPr>
              <a:t>planets</a:t>
            </a:r>
            <a:r>
              <a:rPr lang="en" sz="1200">
                <a:solidFill>
                  <a:schemeClr val="dk1"/>
                </a:solidFill>
                <a:latin typeface="Poppins"/>
                <a:ea typeface="Poppins"/>
                <a:cs typeface="Poppins"/>
                <a:sym typeface="Poppins"/>
              </a:rPr>
              <a:t> and the Sun have been drawn, have students </a:t>
            </a:r>
            <a:endParaRPr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rPr lang="en" sz="1200">
                <a:solidFill>
                  <a:schemeClr val="dk1"/>
                </a:solidFill>
                <a:latin typeface="Poppins"/>
                <a:ea typeface="Poppins"/>
                <a:cs typeface="Poppins"/>
                <a:sym typeface="Poppins"/>
              </a:rPr>
              <a:t>line up behind the Sun.</a:t>
            </a:r>
            <a:endParaRPr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t/>
            </a:r>
            <a:endParaRPr sz="1200">
              <a:solidFill>
                <a:schemeClr val="dk1"/>
              </a:solidFill>
              <a:latin typeface="Poppins"/>
              <a:ea typeface="Poppins"/>
              <a:cs typeface="Poppins"/>
              <a:sym typeface="Poppins"/>
            </a:endParaRPr>
          </a:p>
          <a:p>
            <a:pPr indent="-304800" lvl="0" marL="457200" rtl="0" algn="l">
              <a:lnSpc>
                <a:spcPct val="115000"/>
              </a:lnSpc>
              <a:spcBef>
                <a:spcPts val="0"/>
              </a:spcBef>
              <a:spcAft>
                <a:spcPts val="0"/>
              </a:spcAft>
              <a:buClr>
                <a:schemeClr val="dk1"/>
              </a:buClr>
              <a:buSzPts val="1200"/>
              <a:buFont typeface="Poppins"/>
              <a:buAutoNum type="arabicPeriod"/>
            </a:pPr>
            <a:r>
              <a:rPr lang="en" sz="1200">
                <a:solidFill>
                  <a:schemeClr val="dk1"/>
                </a:solidFill>
                <a:latin typeface="Poppins"/>
                <a:ea typeface="Poppins"/>
                <a:cs typeface="Poppins"/>
                <a:sym typeface="Poppins"/>
              </a:rPr>
              <a:t>Call out a planet for the students to run to and stand on! At first, call </a:t>
            </a:r>
            <a:endParaRPr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rPr lang="en" sz="1200">
                <a:solidFill>
                  <a:schemeClr val="dk1"/>
                </a:solidFill>
                <a:latin typeface="Poppins"/>
                <a:ea typeface="Poppins"/>
                <a:cs typeface="Poppins"/>
                <a:sym typeface="Poppins"/>
              </a:rPr>
              <a:t>out the order of the planets and then switch it up and call planets </a:t>
            </a:r>
            <a:endParaRPr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rPr lang="en" sz="1200">
                <a:solidFill>
                  <a:schemeClr val="dk1"/>
                </a:solidFill>
                <a:latin typeface="Poppins"/>
                <a:ea typeface="Poppins"/>
                <a:cs typeface="Poppins"/>
                <a:sym typeface="Poppins"/>
              </a:rPr>
              <a:t>out randomly. For example: call out Neptune, then once they get</a:t>
            </a:r>
            <a:endParaRPr sz="1200">
              <a:solidFill>
                <a:schemeClr val="dk1"/>
              </a:solidFill>
              <a:latin typeface="Poppins"/>
              <a:ea typeface="Poppins"/>
              <a:cs typeface="Poppins"/>
              <a:sym typeface="Poppins"/>
            </a:endParaRPr>
          </a:p>
          <a:p>
            <a:pPr indent="0" lvl="0" marL="457200" rtl="0" algn="l">
              <a:lnSpc>
                <a:spcPct val="115000"/>
              </a:lnSpc>
              <a:spcBef>
                <a:spcPts val="0"/>
              </a:spcBef>
              <a:spcAft>
                <a:spcPts val="0"/>
              </a:spcAft>
              <a:buNone/>
            </a:pPr>
            <a:r>
              <a:rPr lang="en" sz="1200">
                <a:solidFill>
                  <a:schemeClr val="dk1"/>
                </a:solidFill>
                <a:latin typeface="Poppins"/>
                <a:ea typeface="Poppins"/>
                <a:cs typeface="Poppins"/>
                <a:sym typeface="Poppins"/>
              </a:rPr>
              <a:t>there, yell out Venus!</a:t>
            </a:r>
            <a:endParaRPr sz="1200">
              <a:solidFill>
                <a:schemeClr val="dk1"/>
              </a:solidFill>
              <a:latin typeface="Poppins"/>
              <a:ea typeface="Poppins"/>
              <a:cs typeface="Poppins"/>
              <a:sym typeface="Poppins"/>
            </a:endParaRPr>
          </a:p>
          <a:p>
            <a:pPr indent="0" lvl="0" marL="0" rtl="0" algn="l">
              <a:lnSpc>
                <a:spcPct val="115000"/>
              </a:lnSpc>
              <a:spcBef>
                <a:spcPts val="0"/>
              </a:spcBef>
              <a:spcAft>
                <a:spcPts val="0"/>
              </a:spcAft>
              <a:buNone/>
            </a:pPr>
            <a:r>
              <a:t/>
            </a:r>
            <a:endParaRPr sz="1200">
              <a:solidFill>
                <a:schemeClr val="dk2"/>
              </a:solidFill>
              <a:latin typeface="Poppins"/>
              <a:ea typeface="Poppins"/>
              <a:cs typeface="Poppins"/>
              <a:sym typeface="Poppins"/>
            </a:endParaRPr>
          </a:p>
        </p:txBody>
      </p:sp>
      <p:grpSp>
        <p:nvGrpSpPr>
          <p:cNvPr id="70" name="Google Shape;70;p14"/>
          <p:cNvGrpSpPr/>
          <p:nvPr/>
        </p:nvGrpSpPr>
        <p:grpSpPr>
          <a:xfrm>
            <a:off x="7710975" y="231050"/>
            <a:ext cx="2053500" cy="394500"/>
            <a:chOff x="7729300" y="339850"/>
            <a:chExt cx="2053500" cy="394500"/>
          </a:xfrm>
        </p:grpSpPr>
        <p:sp>
          <p:nvSpPr>
            <p:cNvPr id="71" name="Google Shape;71;p14"/>
            <p:cNvSpPr txBox="1"/>
            <p:nvPr/>
          </p:nvSpPr>
          <p:spPr>
            <a:xfrm>
              <a:off x="7729300" y="516250"/>
              <a:ext cx="20535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00"/>
                <a:t>How can the Sun help us explore other planets?</a:t>
              </a:r>
              <a:endParaRPr sz="900"/>
            </a:p>
          </p:txBody>
        </p:sp>
        <p:pic>
          <p:nvPicPr>
            <p:cNvPr id="72" name="Google Shape;72;p14"/>
            <p:cNvPicPr preferRelativeResize="0"/>
            <p:nvPr/>
          </p:nvPicPr>
          <p:blipFill rotWithShape="1">
            <a:blip r:embed="rId3">
              <a:alphaModFix/>
            </a:blip>
            <a:srcRect b="308" l="0" r="-2406" t="298"/>
            <a:stretch/>
          </p:blipFill>
          <p:spPr>
            <a:xfrm>
              <a:off x="7924450" y="339850"/>
              <a:ext cx="1738677" cy="223025"/>
            </a:xfrm>
            <a:prstGeom prst="rect">
              <a:avLst/>
            </a:prstGeom>
            <a:noFill/>
            <a:ln>
              <a:noFill/>
            </a:ln>
          </p:spPr>
        </p:pic>
      </p:grpSp>
      <p:graphicFrame>
        <p:nvGraphicFramePr>
          <p:cNvPr id="73" name="Google Shape;73;p14"/>
          <p:cNvGraphicFramePr/>
          <p:nvPr/>
        </p:nvGraphicFramePr>
        <p:xfrm>
          <a:off x="6372668" y="3605563"/>
          <a:ext cx="3000000" cy="3000000"/>
        </p:xfrm>
        <a:graphic>
          <a:graphicData uri="http://schemas.openxmlformats.org/drawingml/2006/table">
            <a:tbl>
              <a:tblPr>
                <a:noFill/>
                <a:tableStyleId>{59EB9007-7C68-41C6-ACED-D468D5A2F2A8}</a:tableStyleId>
              </a:tblPr>
              <a:tblGrid>
                <a:gridCol w="829950"/>
                <a:gridCol w="2387125"/>
              </a:tblGrid>
              <a:tr h="505950">
                <a:tc>
                  <a:txBody>
                    <a:bodyPr/>
                    <a:lstStyle/>
                    <a:p>
                      <a:pPr indent="0" lvl="0" marL="0" rtl="0" algn="l">
                        <a:spcBef>
                          <a:spcPts val="0"/>
                        </a:spcBef>
                        <a:spcAft>
                          <a:spcPts val="0"/>
                        </a:spcAft>
                        <a:buNone/>
                      </a:pPr>
                      <a:r>
                        <a:t/>
                      </a:r>
                      <a:endParaRPr sz="1100">
                        <a:latin typeface="Poppins"/>
                        <a:ea typeface="Poppins"/>
                        <a:cs typeface="Poppins"/>
                        <a:sym typeface="Poppins"/>
                      </a:endParaRPr>
                    </a:p>
                  </a:txBody>
                  <a:tcPr marT="49075" marB="49075" marR="82175" marL="82175">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How many astronomical units from the Sun? (approximately)</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Sun</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0 a.u.</a:t>
                      </a:r>
                      <a:r>
                        <a:rPr lang="en" sz="1100">
                          <a:latin typeface="Poppins"/>
                          <a:ea typeface="Poppins"/>
                          <a:cs typeface="Poppins"/>
                          <a:sym typeface="Poppins"/>
                        </a:rPr>
                        <a:t> Start of String</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Mercury</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⅓ a.u. </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Venus</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⅔ a.u. </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Earth</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1 a.u. First marked line</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Mars</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1½  a.u. </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Jupiter</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5 a.u. Fifth marked line</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Saturn</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10 a.u. Tenth marked line</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Uranus</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20 a.u. Twentieth marked line</a:t>
                      </a:r>
                      <a:endParaRPr sz="1100">
                        <a:latin typeface="Poppins"/>
                        <a:ea typeface="Poppins"/>
                        <a:cs typeface="Poppins"/>
                        <a:sym typeface="Poppins"/>
                      </a:endParaRPr>
                    </a:p>
                  </a:txBody>
                  <a:tcPr marT="49075" marB="49075" marR="82175" marL="82175" anchor="ctr">
                    <a:solidFill>
                      <a:schemeClr val="lt1"/>
                    </a:solidFill>
                  </a:tcPr>
                </a:tc>
              </a:tr>
              <a:tr h="311800">
                <a:tc>
                  <a:txBody>
                    <a:bodyPr/>
                    <a:lstStyle/>
                    <a:p>
                      <a:pPr indent="0" lvl="0" marL="0" rtl="0" algn="l">
                        <a:spcBef>
                          <a:spcPts val="0"/>
                        </a:spcBef>
                        <a:spcAft>
                          <a:spcPts val="0"/>
                        </a:spcAft>
                        <a:buNone/>
                      </a:pPr>
                      <a:r>
                        <a:rPr lang="en" sz="1100">
                          <a:latin typeface="Poppins"/>
                          <a:ea typeface="Poppins"/>
                          <a:cs typeface="Poppins"/>
                          <a:sym typeface="Poppins"/>
                        </a:rPr>
                        <a:t>Neptune</a:t>
                      </a:r>
                      <a:endParaRPr sz="1100">
                        <a:latin typeface="Poppins"/>
                        <a:ea typeface="Poppins"/>
                        <a:cs typeface="Poppins"/>
                        <a:sym typeface="Poppins"/>
                      </a:endParaRPr>
                    </a:p>
                  </a:txBody>
                  <a:tcPr marT="49075" marB="49075" marR="82175" marL="82175" anchor="ctr">
                    <a:solidFill>
                      <a:schemeClr val="lt1"/>
                    </a:solidFill>
                  </a:tcPr>
                </a:tc>
                <a:tc>
                  <a:txBody>
                    <a:bodyPr/>
                    <a:lstStyle/>
                    <a:p>
                      <a:pPr indent="0" lvl="0" marL="0" rtl="0" algn="l">
                        <a:spcBef>
                          <a:spcPts val="0"/>
                        </a:spcBef>
                        <a:spcAft>
                          <a:spcPts val="0"/>
                        </a:spcAft>
                        <a:buNone/>
                      </a:pPr>
                      <a:r>
                        <a:rPr lang="en" sz="1100">
                          <a:latin typeface="Poppins"/>
                          <a:ea typeface="Poppins"/>
                          <a:cs typeface="Poppins"/>
                          <a:sym typeface="Poppins"/>
                        </a:rPr>
                        <a:t>30 a.u. Last marked line</a:t>
                      </a:r>
                      <a:endParaRPr sz="1100">
                        <a:latin typeface="Poppins"/>
                        <a:ea typeface="Poppins"/>
                        <a:cs typeface="Poppins"/>
                        <a:sym typeface="Poppins"/>
                      </a:endParaRPr>
                    </a:p>
                  </a:txBody>
                  <a:tcPr marT="49075" marB="49075" marR="82175" marL="82175" anchor="ctr">
                    <a:solidFill>
                      <a:schemeClr val="lt1"/>
                    </a:solidFill>
                  </a:tcPr>
                </a:tc>
              </a:tr>
            </a:tbl>
          </a:graphicData>
        </a:graphic>
      </p:graphicFrame>
      <p:sp>
        <p:nvSpPr>
          <p:cNvPr id="74" name="Google Shape;74;p14"/>
          <p:cNvSpPr txBox="1"/>
          <p:nvPr/>
        </p:nvSpPr>
        <p:spPr>
          <a:xfrm>
            <a:off x="591675" y="5518125"/>
            <a:ext cx="5775600" cy="1856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 sz="1200">
                <a:solidFill>
                  <a:srgbClr val="000000"/>
                </a:solidFill>
                <a:latin typeface="Poppins"/>
                <a:ea typeface="Poppins"/>
                <a:cs typeface="Poppins"/>
                <a:sym typeface="Poppins"/>
              </a:rPr>
              <a:t>What’s going on?</a:t>
            </a:r>
            <a:endParaRPr b="1" sz="1200">
              <a:solidFill>
                <a:srgbClr val="000000"/>
              </a:solidFill>
              <a:latin typeface="Poppins"/>
              <a:ea typeface="Poppins"/>
              <a:cs typeface="Poppins"/>
              <a:sym typeface="Poppins"/>
            </a:endParaRPr>
          </a:p>
          <a:p>
            <a:pPr indent="0" lvl="0" marL="0" rtl="0" algn="l">
              <a:lnSpc>
                <a:spcPct val="115000"/>
              </a:lnSpc>
              <a:spcBef>
                <a:spcPts val="0"/>
              </a:spcBef>
              <a:spcAft>
                <a:spcPts val="0"/>
              </a:spcAft>
              <a:buNone/>
            </a:pPr>
            <a:r>
              <a:rPr lang="en" sz="1200">
                <a:solidFill>
                  <a:srgbClr val="000000"/>
                </a:solidFill>
                <a:latin typeface="Poppins"/>
                <a:ea typeface="Poppins"/>
                <a:cs typeface="Poppins"/>
                <a:sym typeface="Poppins"/>
              </a:rPr>
              <a:t>Our solar system </a:t>
            </a:r>
            <a:r>
              <a:rPr lang="en" sz="1200">
                <a:latin typeface="Poppins"/>
                <a:ea typeface="Poppins"/>
                <a:cs typeface="Poppins"/>
                <a:sym typeface="Poppins"/>
              </a:rPr>
              <a:t>includes</a:t>
            </a:r>
            <a:r>
              <a:rPr lang="en" sz="1200">
                <a:solidFill>
                  <a:srgbClr val="000000"/>
                </a:solidFill>
                <a:latin typeface="Poppins"/>
                <a:ea typeface="Poppins"/>
                <a:cs typeface="Poppins"/>
                <a:sym typeface="Poppins"/>
              </a:rPr>
              <a:t> 8 planets: Mercury, Venus, Earth, Mars, Jupiter, Saturn, Uranus, and Neptune. These planets vary in size, appearance, and distance from the Sun, which affects their temperature, day length, and year length. Planets closer to the Sun are much hotter, while those farther away are colder. Each planet has its own unique characteristics, and their distance from the Sun plays a key role in shaping their environments.</a:t>
            </a:r>
            <a:endParaRPr sz="1200">
              <a:solidFill>
                <a:srgbClr val="000000"/>
              </a:solidFill>
              <a:latin typeface="Poppins"/>
              <a:ea typeface="Poppins"/>
              <a:cs typeface="Poppins"/>
              <a:sym typeface="Poppi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