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4" r:id="rId4"/>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3d9a8f367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Aaron</a:t>
            </a:r>
            <a:endParaRPr>
              <a:highlight>
                <a:srgbClr val="FFFF00"/>
              </a:highlight>
            </a:endParaRPr>
          </a:p>
        </p:txBody>
      </p:sp>
      <p:sp>
        <p:nvSpPr>
          <p:cNvPr id="188" name="Google Shape;188;g23d9a8f367c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3d9a8f367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3d9a8f367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r>
              <a:rPr lang="en"/>
              <a:t>1 min For the purpose of this presentation, we will be focusing primarily on the Lesson Design and Student Assessment components, and specifically within those, we will discuss Understand Student (and School) Learning Needs and Analyze and Reflect on Data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3d9a8f367c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3d9a8f367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Noelle </a:t>
            </a:r>
            <a:r>
              <a:rPr lang="en" sz="1200">
                <a:solidFill>
                  <a:schemeClr val="dk1"/>
                </a:solidFill>
                <a:latin typeface="Calibri"/>
                <a:ea typeface="Calibri"/>
                <a:cs typeface="Calibri"/>
                <a:sym typeface="Calibri"/>
              </a:rPr>
              <a:t>I min Here you see the components of lesson design. Lesson design is more than just facilitating a learning activity, It starts with a strong understanding of student and school data, followed by prioritizing core standards and determining instructional goals before the actual building of the lesson occurs. Following all of the steps allows teachers to be sure they establish clarity about the “Why, What and How” of the lessons they facilitate. It is important to know that knowledge and skill of evidence based lesson design comes with time, practice, reflection and collaboration in PLCs.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3d9a8f367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3d9a8f367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r>
              <a:rPr lang="en"/>
              <a:t>1-2 min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3d9a8f367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3d9a8f367c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1 min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3d9a8f367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3d9a8f367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a:t>
            </a:r>
            <a:r>
              <a:rPr lang="en">
                <a:solidFill>
                  <a:schemeClr val="dk1"/>
                </a:solidFill>
              </a:rPr>
              <a:t>Under 1 minute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3d9a8f367c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3d9a8f367c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a:t>
            </a:r>
            <a:r>
              <a:rPr lang="en">
                <a:solidFill>
                  <a:schemeClr val="dk1"/>
                </a:solidFill>
              </a:rPr>
              <a:t>Under a min</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3d9a8f367c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3d9a8f367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5 min Talk a little about the goal of reflecting on both the teacher level and the PLC level but allow for flexibility if principals feel like they can only focus on one for the sake of time, etc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d9a8f367c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3d9a8f367c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2 min  Keep this teacher and PLC in mind as we move forward…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3d9a8f367c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3d9a8f367c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2 min As part of each month’s learning, you are going to engage in reflecting on teachers and teacher teams and record using your own reflection journal. Point out, for the purpose of the journaling you need to use current staff so if you are not sure, you will have time between now and next session to complete the journal….Logistics around the structured journal; only the admin assigned to the school and the PPL team have access. The info is completely confidential but if you are concerned about the use of the info feel free to use a pseudonym. We access the info only to manage the content.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If you are new to your school, you may need to think a little about the teacher/PLC you will be targeting. Take some initial notes and then complete between now and October session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a3a951b9d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7a3a951b9d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Aaron As you considered the characteristics of a teacher who uses data, these are likely reflected in this rubric as it appears here in the Planning and Preparation Domain. Today’s learning will focus on the data use standard, but over this year we will also highlight the what parts of the other standards in this domain.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3d9a8f367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3d9a8f367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Under 1 min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7a3a951b9d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7a3a951b9d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1 min Your exemplar PLCs likely have several of these present as they effectively use data. These were adapted from some of the work of Solution Tree to describe what using data looks like in a PLC.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3d9a8f367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3d9a8f367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15 minutes…Reminder Logistics around the structured journal; only the admins assigned to the school and the PPL team (to add  new components) have access-the data/contents are not used for anything else. Just for you.  The info is completely confidential but if you are concerned about the use of the info feel free to use a pseudonym. We access the info only to manage the content. Once we are done adding new components, we will completely transfer ownership to you.</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3d9a8f367c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3d9a8f367c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1 min Rat</a:t>
            </a:r>
            <a:r>
              <a:rPr lang="en" sz="1200">
                <a:solidFill>
                  <a:schemeClr val="dk1"/>
                </a:solidFill>
              </a:rPr>
              <a:t>ionale for starting with math…Our goal is </a:t>
            </a:r>
            <a:r>
              <a:rPr lang="en" sz="1200">
                <a:solidFill>
                  <a:schemeClr val="dk1"/>
                </a:solidFill>
                <a:latin typeface="Montserrat"/>
                <a:ea typeface="Montserrat"/>
                <a:cs typeface="Montserrat"/>
                <a:sym typeface="Montserrat"/>
              </a:rPr>
              <a:t>to support teachers and PLCs at a variety of levels to make good instructional decisions based on their data and the core standards (all four DuFour questions). We will use the three RISE tested subjects as our content focus for the next three sessions to allow you to interact with the different data sources and instructional tools associated with each content area and to be able to reflect on your teachers’ use of them. We chose to begin with math because every grade level is experiencing something new in math this year.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3d9697406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3d9697406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r>
              <a:rPr lang="en"/>
              <a:t>2 min </a:t>
            </a:r>
            <a:endParaRPr/>
          </a:p>
          <a:p>
            <a:pPr indent="0" lvl="0" marL="0" rtl="0" algn="l">
              <a:spcBef>
                <a:spcPts val="0"/>
              </a:spcBef>
              <a:spcAft>
                <a:spcPts val="0"/>
              </a:spcAft>
              <a:buNone/>
            </a:pPr>
            <a:r>
              <a:rPr lang="en"/>
              <a:t>This graphic should look familiar. The Assessment Model includes a variety of assessments that are used for different purposes. One of our goals today is to connect how these different assessments are used together to improve learning.</a:t>
            </a:r>
            <a:endParaRPr/>
          </a:p>
          <a:p>
            <a:pPr indent="0" lvl="0" marL="0" rtl="0" algn="l">
              <a:spcBef>
                <a:spcPts val="0"/>
              </a:spcBef>
              <a:spcAft>
                <a:spcPts val="0"/>
              </a:spcAft>
              <a:buNone/>
            </a:pPr>
            <a:r>
              <a:rPr lang="en"/>
              <a:t>Because we have selected math for this month, we will take some time to look at the math assessments that are used in our overall plan and how they become a way to consider multiple data sources. We have the I-ready Diagnostic that is used as a Universal Screener (click) - </a:t>
            </a:r>
            <a:r>
              <a:rPr i="1" lang="en"/>
              <a:t>Heather Riddle will have a session after principal’s meeting on September 13 in using this assessment</a:t>
            </a:r>
            <a:r>
              <a:rPr lang="en"/>
              <a:t>, RISE Benchmarks, School City Proficiency Checks, and Derivita Assessments are used as Interim Assessments (click) and RISE Summative Math that is used as a Summative Assessment (click).  Remember not all data comes from an assessment however! Teacher observations and other evidence of learning in a classroom provide data for a teacher that ought to inform instruction and are an important part of formative assessments (click).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3d9697406c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3d9697406c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r>
              <a:rPr lang="en"/>
              <a:t>I min I-Ready is an assessment tool that should be used as both a universal screener and diagnostic. I-Ready provides a look at student mastery of standards and can provide diagnostic data related to what specific areas a student is struggling, their specific needs, and where to prioritize standards.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3d9697406c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3d9697406c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r>
              <a:rPr lang="en"/>
              <a:t>1 min -</a:t>
            </a:r>
            <a:r>
              <a:rPr lang="en">
                <a:solidFill>
                  <a:schemeClr val="dk1"/>
                </a:solidFill>
              </a:rPr>
              <a:t> The I-Ready Diagnostic reports are helpful for planning and identifying classroom as well as specific student needs.  </a:t>
            </a:r>
            <a:endParaRPr>
              <a:solidFill>
                <a:schemeClr val="dk1"/>
              </a:solidFill>
            </a:endParaRPr>
          </a:p>
          <a:p>
            <a:pPr indent="0" lvl="0" marL="0" rtl="0" algn="l">
              <a:spcBef>
                <a:spcPts val="0"/>
              </a:spcBef>
              <a:spcAft>
                <a:spcPts val="0"/>
              </a:spcAft>
              <a:buNone/>
            </a:pPr>
            <a:r>
              <a:rPr lang="en"/>
              <a:t>You will receive additional supports from the math specialists to understand</a:t>
            </a:r>
            <a:r>
              <a:rPr lang="en"/>
              <a:t> the specific reports that are helpful as part of I-Ready throughout the year.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3d9697406c_1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3d9697406c_1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r>
              <a:rPr lang="en"/>
              <a:t>2 min </a:t>
            </a:r>
            <a:r>
              <a:rPr lang="en">
                <a:solidFill>
                  <a:schemeClr val="dk1"/>
                </a:solidFill>
              </a:rPr>
              <a:t>2 min Panorama is a tool that pulls together multiple measures. At this time, teachers do not have access to this, but this may be a tool that you as an administer might find useful as you support your teachers. This area of Panorama allows you to look across measures at a school level and drill down to grade levels or other demographic variables. Here you can see the distribution of grades in “mathematics coursework” and RISE proficiency levels.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 up Panorama, and find the Applications waffle, then Student Success. Finding the Mathematics drill down is on the left side along with other filters.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3d9697406c_1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3d9697406c_1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 3-5 min Panorama also provides a look at individual students to see progress or to see how closely correlated the students PBL grade is with their RISE score. I-Ready will also be an assessment that will be added to this platform this year. We are looking at 22-23 data for now, but as you go through this school year, these data points will be updated as well as having I-Ready loaded.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3d9697406c_1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3d9697406c_1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   You have some time now to explore some of the reports and tools for using data that were shared. Feel free to discuss in your groups ideas for using these or other ideas of how you have used these data. You will be reporting in your reflection journal at the end of this session an answer to this question.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5d8af01f4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5d8af01f4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3d9a8f367c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3d9a8f367c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Aaron </a:t>
            </a:r>
            <a:r>
              <a:rPr lang="en">
                <a:solidFill>
                  <a:schemeClr val="dk1"/>
                </a:solidFill>
              </a:rPr>
              <a:t>Under 1 min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5ddcc8fb83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5ddcc8fb8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the curriculum map for math being adjusted to match I-ready?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7990f1167b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7990f1167b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r>
              <a:rPr lang="en"/>
              <a:t>2 min - </a:t>
            </a:r>
            <a:r>
              <a:rPr lang="en">
                <a:solidFill>
                  <a:schemeClr val="dk1"/>
                </a:solidFill>
              </a:rPr>
              <a:t>As your teachers plan for the year, in addition to using Universal Screeners, they also should be developing a plan for their use of Interim Assessments. These could include RISE Benchmarks, School City Proficiency Checks, or Assessments in Derivita. This type of assessment allows teachers to have periodic checks on how their students are learning standards and how well they are prepared for the summative assessments.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7a3a951b9d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7a3a951b9d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7a3a951b9d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7a3a951b9d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a:t>
            </a:r>
            <a:endParaRPr/>
          </a:p>
          <a:p>
            <a:pPr indent="0" lvl="0" marL="0" rtl="0" algn="l">
              <a:spcBef>
                <a:spcPts val="0"/>
              </a:spcBef>
              <a:spcAft>
                <a:spcPts val="0"/>
              </a:spcAft>
              <a:buNone/>
            </a:pPr>
            <a:r>
              <a:rPr lang="en"/>
              <a:t>For math, the essential standards have been mapped to I-ready so the order in which the standards are sequenced have changed slightly. The RISE Benchmarks are currently being updated so these will be filled in when this is completed.</a:t>
            </a:r>
            <a:endParaRPr/>
          </a:p>
          <a:p>
            <a:pPr indent="0" lvl="0" marL="0" rtl="0" algn="l">
              <a:spcBef>
                <a:spcPts val="0"/>
              </a:spcBef>
              <a:spcAft>
                <a:spcPts val="0"/>
              </a:spcAft>
              <a:buNone/>
            </a:pPr>
            <a:r>
              <a:rPr lang="en"/>
              <a:t>You may want to have teachers select the school city quarterly check for Q1 just in case the RISE Benchmarks are not ready. </a:t>
            </a:r>
            <a:endParaRPr/>
          </a:p>
          <a:p>
            <a:pPr indent="0" lvl="0" marL="0" rtl="0" algn="l">
              <a:spcBef>
                <a:spcPts val="0"/>
              </a:spcBef>
              <a:spcAft>
                <a:spcPts val="0"/>
              </a:spcAft>
              <a:buNone/>
            </a:pPr>
            <a:r>
              <a:rPr lang="en"/>
              <a:t>Note that sometimes teachers feel there isn’t a great complete match to the standards they taught, but remind them that this is just one part of their assessment plan. Not all standards they taught might be assessed through the RISE Benchmark or the School City Quarterly check, but this is okay. It is also ok to have them use different formats to assess, but encouraging a use of RISE Benchmarks for part of this plan is important so students and teachers have experience with this specific tool.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7a3a951b9d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7a3a951b9d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ELA has a new core and this has been crosswalked in this document. The recommended RISE Benchmark shows the best match to these standards. You can see that in each grade level there are some Standards that are taught across all quarters. Some of these standards appear in some of the recommended Benchmarks.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7a3a951b9d_0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7a3a951b9d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 - The science map includes strands and standards and you can see that not all of these have a corresponding RISE Benchmark, especially in 8th grade. Science curriculum specialist, Emily Harward,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7990f1167b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7990f1167b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min  We have a lot of data and sometimes this is overwhelming. Focusing on what you will do with the data and what you need in order to make instructional decisions can help with a balance. Using the data from assessments or student work samples is what teachers and PLCs should be focused on. Time for analysis and a quick time frame to adjust practice and take action are also important ways that you can think about how you support better use of data.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7a3a951b9d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7a3a951b9d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1 min When teachers use data to make instructional decisions, one of those decisions is the selection of appropriate instructional strategies. As we continue with math as our focus area, consider what instructional strategies you would see in a math classroom.</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7a3a951b9d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7a3a951b9d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5 min Tell your neighbor  As we review the next slides, think….We have discussed the student data sources our teachers, PLCs and administrators use at the school-wide level to set instructional goals. Other important data we have is observation</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409f5f258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409f5f258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min As teacher plan how they will teach math, there are specific practices that support students in learning mathematical concepts and standards. I-Ready lessons are designed around many of these practices that should be observable in a math classrooms.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409f5f258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409f5f258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409f5f258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409f5f258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Another math data source/multiple measures / nod to the PG&amp;E process, observations, qualitative data-</a:t>
            </a:r>
            <a:r>
              <a:rPr lang="en">
                <a:highlight>
                  <a:schemeClr val="accent4"/>
                </a:highlight>
              </a:rPr>
              <a:t>possible i-Ready video here</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a collection of best practices that teachers would be engaged in during math. Here is one example…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409f5f258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409f5f258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Another math data source/multiple measures </a:t>
            </a:r>
            <a:r>
              <a:rPr lang="en">
                <a:solidFill>
                  <a:schemeClr val="dk1"/>
                </a:solidFill>
              </a:rPr>
              <a:t>PG&amp;E process, observations, qualitative data </a:t>
            </a:r>
            <a:r>
              <a:rPr lang="en">
                <a:solidFill>
                  <a:schemeClr val="dk1"/>
                </a:solidFill>
                <a:highlight>
                  <a:srgbClr val="FFFF00"/>
                </a:highlight>
              </a:rPr>
              <a:t>possible i-Ready video</a:t>
            </a:r>
            <a:endParaRPr>
              <a:solidFill>
                <a:schemeClr val="dk1"/>
              </a:solidFill>
              <a:highlight>
                <a:srgbClr val="FFFF00"/>
              </a:highlight>
            </a:endParaRPr>
          </a:p>
          <a:p>
            <a:pPr indent="0" lvl="0" marL="0" rtl="0" algn="l">
              <a:spcBef>
                <a:spcPts val="0"/>
              </a:spcBef>
              <a:spcAft>
                <a:spcPts val="0"/>
              </a:spcAft>
              <a:buNone/>
            </a:pPr>
            <a:r>
              <a:t/>
            </a:r>
            <a:endParaRPr>
              <a:solidFill>
                <a:schemeClr val="dk1"/>
              </a:solidFill>
              <a:highlight>
                <a:srgbClr val="FFFF00"/>
              </a:highlight>
            </a:endParaRPr>
          </a:p>
          <a:p>
            <a:pPr indent="0" lvl="0" marL="0" rtl="0" algn="l">
              <a:spcBef>
                <a:spcPts val="0"/>
              </a:spcBef>
              <a:spcAft>
                <a:spcPts val="0"/>
              </a:spcAft>
              <a:buNone/>
            </a:pPr>
            <a:r>
              <a:t/>
            </a:r>
            <a:endParaRPr>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7990f1167b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7990f1167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Final reflection… </a:t>
            </a:r>
            <a:r>
              <a:rPr lang="en"/>
              <a:t>12-15 min You will now have time to complete the remaining prompts in your September Reflection Journal. Keep in mind we will be revisiting your reflections at the start of the October PPL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You have data sources to be looking for and instructional practices to be looking for. How are you going to put those two together? We will pull you back at 9:27 to take the survey. Note resources at the end of the slide deck.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784feaa3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1784feaa3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5776b46b9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5776b46b9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rgbClr val="333333"/>
                </a:solidFill>
                <a:highlight>
                  <a:srgbClr val="FCFCFC"/>
                </a:highlight>
                <a:latin typeface="Calibri"/>
                <a:ea typeface="Calibri"/>
                <a:cs typeface="Calibri"/>
                <a:sym typeface="Calibri"/>
              </a:rPr>
              <a:t>Buffum, A., Mattos, M., &amp; Malone, J. (2018) Taking Action A Handbook for RTI at Work, Solution tree</a:t>
            </a:r>
            <a:endParaRPr sz="9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7a3a951b9d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7a3a951b9d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3d9a8f367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3d9a8f367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a:t>
            </a:r>
            <a:r>
              <a:rPr lang="en">
                <a:solidFill>
                  <a:schemeClr val="dk1"/>
                </a:solidFill>
              </a:rPr>
              <a:t>Under 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3d9a8f367c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3d9a8f367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a:t>
            </a:r>
            <a:r>
              <a:rPr lang="en"/>
              <a:t>I min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990f116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7990f116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990f1167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7990f1167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3d9a8f367c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3d9a8f367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 </a:t>
            </a:r>
            <a:r>
              <a:rPr lang="en">
                <a:solidFill>
                  <a:schemeClr val="dk1"/>
                </a:solidFill>
              </a:rPr>
              <a:t>2 min This is the Granite School District Instructional Framework.  This framework is based on the evidence-based instructional practices embedded in the GSD Strategic Plan and represents all of Granite School District’s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Today we will be learning about the tools and resources in alignment with the instructional framework that will help you in your specific content areas.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 name="Google Shape;57;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 name="Google Shape;58;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9" name="Shape 59"/>
        <p:cNvGrpSpPr/>
        <p:nvPr/>
      </p:nvGrpSpPr>
      <p:grpSpPr>
        <a:xfrm>
          <a:off x="0" y="0"/>
          <a:ext cx="0" cy="0"/>
          <a:chOff x="0" y="0"/>
          <a:chExt cx="0" cy="0"/>
        </a:xfrm>
      </p:grpSpPr>
      <p:sp>
        <p:nvSpPr>
          <p:cNvPr id="60" name="Google Shape;60;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2" name="Google Shape;6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3" name="Google Shape;6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64" name="Google Shape;6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65" name="Shape 65"/>
        <p:cNvGrpSpPr/>
        <p:nvPr/>
      </p:nvGrpSpPr>
      <p:grpSpPr>
        <a:xfrm>
          <a:off x="0" y="0"/>
          <a:ext cx="0" cy="0"/>
          <a:chOff x="0" y="0"/>
          <a:chExt cx="0" cy="0"/>
        </a:xfrm>
      </p:grpSpPr>
      <p:sp>
        <p:nvSpPr>
          <p:cNvPr id="66" name="Google Shape;66;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1" name="Shape 81"/>
        <p:cNvGrpSpPr/>
        <p:nvPr/>
      </p:nvGrpSpPr>
      <p:grpSpPr>
        <a:xfrm>
          <a:off x="0" y="0"/>
          <a:ext cx="0" cy="0"/>
          <a:chOff x="0" y="0"/>
          <a:chExt cx="0" cy="0"/>
        </a:xfrm>
      </p:grpSpPr>
      <p:sp>
        <p:nvSpPr>
          <p:cNvPr id="82" name="Google Shape;8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83" name="Shape 8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84" name="Shape 8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5" name="Shape 85"/>
        <p:cNvGrpSpPr/>
        <p:nvPr/>
      </p:nvGrpSpPr>
      <p:grpSpPr>
        <a:xfrm>
          <a:off x="0" y="0"/>
          <a:ext cx="0" cy="0"/>
          <a:chOff x="0" y="0"/>
          <a:chExt cx="0" cy="0"/>
        </a:xfrm>
      </p:grpSpPr>
      <p:sp>
        <p:nvSpPr>
          <p:cNvPr id="86" name="Google Shape;86;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88" name="Google Shape;8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6" name="Shape 16"/>
        <p:cNvGrpSpPr/>
        <p:nvPr/>
      </p:nvGrpSpPr>
      <p:grpSpPr>
        <a:xfrm>
          <a:off x="0" y="0"/>
          <a:ext cx="0" cy="0"/>
          <a:chOff x="0" y="0"/>
          <a:chExt cx="0" cy="0"/>
        </a:xfrm>
      </p:grpSpPr>
      <p:sp>
        <p:nvSpPr>
          <p:cNvPr id="17" name="Google Shape;17;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7" name="Shape 97"/>
        <p:cNvGrpSpPr/>
        <p:nvPr/>
      </p:nvGrpSpPr>
      <p:grpSpPr>
        <a:xfrm>
          <a:off x="0" y="0"/>
          <a:ext cx="0" cy="0"/>
          <a:chOff x="0" y="0"/>
          <a:chExt cx="0" cy="0"/>
        </a:xfrm>
      </p:grpSpPr>
      <p:sp>
        <p:nvSpPr>
          <p:cNvPr id="98" name="Google Shape;98;p2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0" name="Google Shape;10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2" name="Google Shape;10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3"/>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 name="Google Shape;105;p23"/>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06" name="Google Shape;10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9" name="Shape 109"/>
        <p:cNvGrpSpPr/>
        <p:nvPr/>
      </p:nvGrpSpPr>
      <p:grpSpPr>
        <a:xfrm>
          <a:off x="0" y="0"/>
          <a:ext cx="0" cy="0"/>
          <a:chOff x="0" y="0"/>
          <a:chExt cx="0" cy="0"/>
        </a:xfrm>
      </p:grpSpPr>
      <p:sp>
        <p:nvSpPr>
          <p:cNvPr id="110" name="Google Shape;11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2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3" name="Google Shape;11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5" name="Shape 115"/>
        <p:cNvGrpSpPr/>
        <p:nvPr/>
      </p:nvGrpSpPr>
      <p:grpSpPr>
        <a:xfrm>
          <a:off x="0" y="0"/>
          <a:ext cx="0" cy="0"/>
          <a:chOff x="0" y="0"/>
          <a:chExt cx="0" cy="0"/>
        </a:xfrm>
      </p:grpSpPr>
      <p:sp>
        <p:nvSpPr>
          <p:cNvPr id="116" name="Google Shape;11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7" name="Google Shape;117;p2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8" name="Google Shape;118;p2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9" name="Google Shape;11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0" name="Google Shape;12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2" name="Shape 122"/>
        <p:cNvGrpSpPr/>
        <p:nvPr/>
      </p:nvGrpSpPr>
      <p:grpSpPr>
        <a:xfrm>
          <a:off x="0" y="0"/>
          <a:ext cx="0" cy="0"/>
          <a:chOff x="0" y="0"/>
          <a:chExt cx="0" cy="0"/>
        </a:xfrm>
      </p:grpSpPr>
      <p:sp>
        <p:nvSpPr>
          <p:cNvPr id="123" name="Google Shape;123;p2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4" name="Google Shape;124;p2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5" name="Google Shape;125;p2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6" name="Google Shape;126;p2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7" name="Google Shape;127;p2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8" name="Google Shape;12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0" name="Google Shape;130;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sp>
        <p:nvSpPr>
          <p:cNvPr id="132" name="Google Shape;132;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3" name="Google Shape;133;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6" name="Shape 136"/>
        <p:cNvGrpSpPr/>
        <p:nvPr/>
      </p:nvGrpSpPr>
      <p:grpSpPr>
        <a:xfrm>
          <a:off x="0" y="0"/>
          <a:ext cx="0" cy="0"/>
          <a:chOff x="0" y="0"/>
          <a:chExt cx="0" cy="0"/>
        </a:xfrm>
      </p:grpSpPr>
      <p:sp>
        <p:nvSpPr>
          <p:cNvPr id="137" name="Google Shape;137;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8" name="Google Shape;138;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p29"/>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2" name="Google Shape;142;p29"/>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43" name="Google Shape;143;p29"/>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44" name="Google Shape;144;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p30"/>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9" name="Google Shape;149;p30"/>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50" name="Google Shape;150;p30"/>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1" name="Google Shape;151;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4" name="Shape 154"/>
        <p:cNvGrpSpPr/>
        <p:nvPr/>
      </p:nvGrpSpPr>
      <p:grpSpPr>
        <a:xfrm>
          <a:off x="0" y="0"/>
          <a:ext cx="0" cy="0"/>
          <a:chOff x="0" y="0"/>
          <a:chExt cx="0" cy="0"/>
        </a:xfrm>
      </p:grpSpPr>
      <p:sp>
        <p:nvSpPr>
          <p:cNvPr id="155" name="Google Shape;155;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6" name="Google Shape;156;p3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3" name="Shape 23"/>
        <p:cNvGrpSpPr/>
        <p:nvPr/>
      </p:nvGrpSpPr>
      <p:grpSpPr>
        <a:xfrm>
          <a:off x="0" y="0"/>
          <a:ext cx="0" cy="0"/>
          <a:chOff x="0" y="0"/>
          <a:chExt cx="0" cy="0"/>
        </a:xfrm>
      </p:grpSpPr>
      <p:sp>
        <p:nvSpPr>
          <p:cNvPr id="24" name="Google Shape;24;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 name="Google Shape;25;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8" name="Google Shape;28;p4"/>
          <p:cNvPicPr preferRelativeResize="0"/>
          <p:nvPr/>
        </p:nvPicPr>
        <p:blipFill>
          <a:blip r:embed="rId2">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0" name="Shape 160"/>
        <p:cNvGrpSpPr/>
        <p:nvPr/>
      </p:nvGrpSpPr>
      <p:grpSpPr>
        <a:xfrm>
          <a:off x="0" y="0"/>
          <a:ext cx="0" cy="0"/>
          <a:chOff x="0" y="0"/>
          <a:chExt cx="0" cy="0"/>
        </a:xfrm>
      </p:grpSpPr>
      <p:sp>
        <p:nvSpPr>
          <p:cNvPr id="161" name="Google Shape;161;p3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2" name="Google Shape;162;p3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3" name="Google Shape;163;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 name="Google Shape;165;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66" name="Shape 166"/>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7" name="Shape 167"/>
        <p:cNvGrpSpPr/>
        <p:nvPr/>
      </p:nvGrpSpPr>
      <p:grpSpPr>
        <a:xfrm>
          <a:off x="0" y="0"/>
          <a:ext cx="0" cy="0"/>
          <a:chOff x="0" y="0"/>
          <a:chExt cx="0" cy="0"/>
        </a:xfrm>
      </p:grpSpPr>
      <p:sp>
        <p:nvSpPr>
          <p:cNvPr id="168" name="Google Shape;168;p34"/>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9" name="Google Shape;169;p34"/>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70" name="Google Shape;170;p3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71" name="Shape 171"/>
        <p:cNvGrpSpPr/>
        <p:nvPr/>
      </p:nvGrpSpPr>
      <p:grpSpPr>
        <a:xfrm>
          <a:off x="0" y="0"/>
          <a:ext cx="0" cy="0"/>
          <a:chOff x="0" y="0"/>
          <a:chExt cx="0" cy="0"/>
        </a:xfrm>
      </p:grpSpPr>
      <p:sp>
        <p:nvSpPr>
          <p:cNvPr id="172" name="Google Shape;172;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3" name="Shape 173"/>
        <p:cNvGrpSpPr/>
        <p:nvPr/>
      </p:nvGrpSpPr>
      <p:grpSpPr>
        <a:xfrm>
          <a:off x="0" y="0"/>
          <a:ext cx="0" cy="0"/>
          <a:chOff x="0" y="0"/>
          <a:chExt cx="0" cy="0"/>
        </a:xfrm>
      </p:grpSpPr>
      <p:sp>
        <p:nvSpPr>
          <p:cNvPr id="174" name="Google Shape;174;p3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5" name="Google Shape;175;p36"/>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6" name="Google Shape;176;p36"/>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7" name="Google Shape;177;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9" name="Google Shape;179;p3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0" name="Shape 180"/>
        <p:cNvGrpSpPr/>
        <p:nvPr/>
      </p:nvGrpSpPr>
      <p:grpSpPr>
        <a:xfrm>
          <a:off x="0" y="0"/>
          <a:ext cx="0" cy="0"/>
          <a:chOff x="0" y="0"/>
          <a:chExt cx="0" cy="0"/>
        </a:xfrm>
      </p:grpSpPr>
      <p:sp>
        <p:nvSpPr>
          <p:cNvPr id="181" name="Google Shape;181;p3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7"/>
          <p:cNvSpPr txBox="1"/>
          <p:nvPr>
            <p:ph type="title"/>
          </p:nvPr>
        </p:nvSpPr>
        <p:spPr>
          <a:xfrm>
            <a:off x="265500" y="1233175"/>
            <a:ext cx="4045200" cy="14823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83" name="Google Shape;183;p37"/>
          <p:cNvSpPr txBox="1"/>
          <p:nvPr>
            <p:ph idx="1" type="subTitle"/>
          </p:nvPr>
        </p:nvSpPr>
        <p:spPr>
          <a:xfrm>
            <a:off x="265500" y="2803075"/>
            <a:ext cx="4045200" cy="12351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184" name="Google Shape;184;p37"/>
          <p:cNvSpPr txBox="1"/>
          <p:nvPr>
            <p:ph idx="2" type="body"/>
          </p:nvPr>
        </p:nvSpPr>
        <p:spPr>
          <a:xfrm>
            <a:off x="4939500" y="724075"/>
            <a:ext cx="3837000" cy="3695100"/>
          </a:xfrm>
          <a:prstGeom prst="rect">
            <a:avLst/>
          </a:prstGeom>
        </p:spPr>
        <p:txBody>
          <a:bodyPr anchorCtr="0" anchor="ctr"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85" name="Shape 1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7" name="Shape 37"/>
        <p:cNvGrpSpPr/>
        <p:nvPr/>
      </p:nvGrpSpPr>
      <p:grpSpPr>
        <a:xfrm>
          <a:off x="0" y="0"/>
          <a:ext cx="0" cy="0"/>
          <a:chOff x="0" y="0"/>
          <a:chExt cx="0" cy="0"/>
        </a:xfrm>
      </p:grpSpPr>
      <p:sp>
        <p:nvSpPr>
          <p:cNvPr id="38" name="Google Shape;38;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image" Target="../media/image1.pn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theme" Target="../theme/theme3.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1" name="Shape 91"/>
        <p:cNvGrpSpPr/>
        <p:nvPr/>
      </p:nvGrpSpPr>
      <p:grpSpPr>
        <a:xfrm>
          <a:off x="0" y="0"/>
          <a:ext cx="0" cy="0"/>
          <a:chOff x="0" y="0"/>
          <a:chExt cx="0" cy="0"/>
        </a:xfrm>
      </p:grpSpPr>
      <p:sp>
        <p:nvSpPr>
          <p:cNvPr id="92" name="Google Shape;92;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3" name="Google Shape;93;p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4" name="Google Shape;9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5" name="Google Shape;9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6" name="Google Shape;9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0" Type="http://schemas.openxmlformats.org/officeDocument/2006/relationships/image" Target="../media/image17.png"/><Relationship Id="rId11" Type="http://schemas.openxmlformats.org/officeDocument/2006/relationships/hyperlink" Target="https://docs.google.com/document/d/11KB_xOWdTsMg41MvSPIUkvs54S6v83-4dwXFt9SDtVc/edit?usp=sharing" TargetMode="External"/><Relationship Id="rId22" Type="http://schemas.openxmlformats.org/officeDocument/2006/relationships/image" Target="../media/image5.png"/><Relationship Id="rId10" Type="http://schemas.openxmlformats.org/officeDocument/2006/relationships/image" Target="../media/image20.png"/><Relationship Id="rId21" Type="http://schemas.openxmlformats.org/officeDocument/2006/relationships/image" Target="../media/image9.png"/><Relationship Id="rId13" Type="http://schemas.openxmlformats.org/officeDocument/2006/relationships/hyperlink" Target="https://graniteschools.sharepoint.com/sites/Intranet/dept/curriculum/Pages/default.aspx" TargetMode="External"/><Relationship Id="rId24" Type="http://schemas.openxmlformats.org/officeDocument/2006/relationships/image" Target="../media/image15.png"/><Relationship Id="rId12" Type="http://schemas.openxmlformats.org/officeDocument/2006/relationships/hyperlink" Target="https://graniteschools.sharepoint.com/sites/Intranet/dept/curriculum/Pages/default.aspx" TargetMode="External"/><Relationship Id="rId23" Type="http://schemas.openxmlformats.org/officeDocument/2006/relationships/hyperlink" Target="https://docs.google.com/document/d/1bOSVmSijenbI43zdjUKDJR3r5TkMEDPdsIvsTkb6Mm8/copy" TargetMode="External"/><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hyperlink" Target="https://docs.google.com/document/d/1O0CkijYUvgx_v-ZCE5BxHi56nfF-cNezxAGd7hURSc0/edit?usp=sharing" TargetMode="External"/><Relationship Id="rId4" Type="http://schemas.openxmlformats.org/officeDocument/2006/relationships/hyperlink" Target="https://docs.google.com/document/d/1O0CkijYUvgx_v-ZCE5BxHi56nfF-cNezxAGd7hURSc0/edit?usp=sharing" TargetMode="External"/><Relationship Id="rId9" Type="http://schemas.openxmlformats.org/officeDocument/2006/relationships/hyperlink" Target="https://drive.google.com/drive/folders/1zBOY1zcgfITjMLjOSpQm1Ls4XOq_lk5m?usp=sharing" TargetMode="External"/><Relationship Id="rId15" Type="http://schemas.openxmlformats.org/officeDocument/2006/relationships/hyperlink" Target="https://docs.google.com/document/d/1DKIYV-nJaLck25_qmW89utIu7390MXOpOd3KByzKoFA/edit?usp=sharing" TargetMode="External"/><Relationship Id="rId14" Type="http://schemas.openxmlformats.org/officeDocument/2006/relationships/hyperlink" Target="https://graniteschools.sharepoint.com/sites/Intranet/dept/curriculum/Pages/default.aspx" TargetMode="External"/><Relationship Id="rId17" Type="http://schemas.openxmlformats.org/officeDocument/2006/relationships/hyperlink" Target="https://sites.google.com/granitesd.org/pbl-library-of-teacher-resourc" TargetMode="External"/><Relationship Id="rId16" Type="http://schemas.openxmlformats.org/officeDocument/2006/relationships/hyperlink" Target="https://drive.google.com/drive/folders/1E9A8uSMbrS7d1EwQ7Sidpv9EFtiWDzGK?usp=sharing" TargetMode="External"/><Relationship Id="rId5" Type="http://schemas.openxmlformats.org/officeDocument/2006/relationships/hyperlink" Target="https://docs.google.com/document/d/1HZ5ghBbWXu0XS15MIWqLcubsG5KScjV7MwGfkcahEQE/edit" TargetMode="External"/><Relationship Id="rId19" Type="http://schemas.openxmlformats.org/officeDocument/2006/relationships/hyperlink" Target="https://docs.google.com/document/d/1fZiHWo4vVAMI-oYnz4BCjjvyl7Jjl7joAjC_T-2e6Sc/edit" TargetMode="External"/><Relationship Id="rId6" Type="http://schemas.openxmlformats.org/officeDocument/2006/relationships/hyperlink" Target="https://docs.google.com/presentation/d/1BlbLvIKnG-McKf1NsT7xdAOpY8Wr3p-Xx1EVMffv4CQ/edit?usp=sharing" TargetMode="External"/><Relationship Id="rId18" Type="http://schemas.openxmlformats.org/officeDocument/2006/relationships/hyperlink" Target="https://drive.google.com/file/d/1KpywE6hUA5ChiOfKMWA02vhGlbzzHscK/view?usp=sharing" TargetMode="External"/><Relationship Id="rId7" Type="http://schemas.openxmlformats.org/officeDocument/2006/relationships/hyperlink" Target="https://docs.google.com/document/d/1_MJwMoICl16yLVCHclRSS4qdIzISVpLtrC1bBLvkk4U/view" TargetMode="External"/><Relationship Id="rId8" Type="http://schemas.openxmlformats.org/officeDocument/2006/relationships/hyperlink" Target="https://docs.google.com/document/d/1zEoXZY-rWH1XksPc9-uUjRMpOjfLCFwkkkFWM0lq0LQ/edit?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drive.google.com/drive/folders/1ChqxIrYvDzImPkJJr-hh1aSXQdNGOtF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hyperlink" Target="https://drive.google.com/drive/folders/1ChqxIrYvDzImPkJJr-hh1aSXQdNGOtF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hyperlink" Target="https://sites.google.com/granitesd.org/granitesecondarymath/i-read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 Id="rId3" Type="http://schemas.openxmlformats.org/officeDocument/2006/relationships/hyperlink" Target="https://mystudents.panoramaed.com/home/sg/utahgranite" TargetMode="Externa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hyperlink" Target="https://graniteschools.sharepoint.com/sites/Intranet/dept/StudentAssessment/Documents/Assessment%20Plans/Assessment%20Plan%20for%203rd-6th%20Grade%20Levels%202023-24.doc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hyperlink" Target="https://www.graniteschools.org/curriculuminstruction/secondary-maps/" TargetMode="External"/><Relationship Id="rId5" Type="http://schemas.openxmlformats.org/officeDocument/2006/relationships/hyperlink" Target="https://utahrise.org/resources#folder=RISE%20Blueprints" TargetMode="External"/><Relationship Id="rId6" Type="http://schemas.openxmlformats.org/officeDocument/2006/relationships/hyperlink" Target="https://utahrise.org/resources/benchmark-modules-directory/benchmark-module-directory" TargetMode="External"/><Relationship Id="rId7"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hyperlink" Target="https://graniteschools.sharepoint.com/sites/Intranet/dept/StudentAssessment/Documents/Assessment%20Model%20for%20Granite%20School%20D" TargetMode="Externa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hyperlink" Target="https://graniteschools.sharepoint.com/sites/Intranet/dept/StudentAssessment/Pages/RISE-Formative.aspx" TargetMode="External"/><Relationship Id="rId4" Type="http://schemas.openxmlformats.org/officeDocument/2006/relationships/hyperlink" Target="https://graniteschools.sharepoint.com/sites/Intranet/dept/StudentAssessment/Pages/School-City.aspx" TargetMode="External"/><Relationship Id="rId9" Type="http://schemas.openxmlformats.org/officeDocument/2006/relationships/slide" Target="/ppt/slides/slide35.xml"/><Relationship Id="rId5" Type="http://schemas.openxmlformats.org/officeDocument/2006/relationships/hyperlink" Target="https://www.derivita.com/granite" TargetMode="External"/><Relationship Id="rId6" Type="http://schemas.openxmlformats.org/officeDocument/2006/relationships/hyperlink" Target="https://drive.google.com/file/d/1OOb7x3r2g_usHRmE2pPtK99Gh-Oj62jL/view?usp=sharing" TargetMode="External"/><Relationship Id="rId7" Type="http://schemas.openxmlformats.org/officeDocument/2006/relationships/slide" Target="/ppt/slides/slide33.xml"/><Relationship Id="rId8" Type="http://schemas.openxmlformats.org/officeDocument/2006/relationships/slide" Target="/ppt/slides/slide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hyperlink" Target="https://www.graniteschools.org/curriculuminstruction/secondary-maps/" TargetMode="External"/><Relationship Id="rId4" Type="http://schemas.openxmlformats.org/officeDocument/2006/relationships/hyperlink" Target="https://utahrise.org/-/media/project/client-portals/utah/pdf/math-grades-3-8-august-2022.pdf" TargetMode="External"/><Relationship Id="rId5" Type="http://schemas.openxmlformats.org/officeDocument/2006/relationships/hyperlink" Target="https://suite.schoolcity.com/prod23/sc/granite" TargetMode="External"/><Relationship Id="rId6"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hyperlink" Target="https://drive.google.com/drive/folders/1iShTPLGqFPum3zxD7ijAdOEDNu_12br4" TargetMode="External"/><Relationship Id="rId4" Type="http://schemas.openxmlformats.org/officeDocument/2006/relationships/hyperlink" Target="https://drive.google.com/drive/folders/1dWT7ZASWqGRlaJOETFRFbrMEKoeULwfI" TargetMode="External"/><Relationship Id="rId5" Type="http://schemas.openxmlformats.org/officeDocument/2006/relationships/hyperlink" Target="https://utahrise.org/-/media/project/client-portals/utah/pdf/ela-grades-3-8-july-2023.pdf" TargetMode="External"/><Relationship Id="rId6"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 Id="rId3" Type="http://schemas.openxmlformats.org/officeDocument/2006/relationships/hyperlink" Target="https://utahrise.org/-/media/project/client-portals/utah/pdf/science-grades-6-8-july-2022.pdf" TargetMode="External"/><Relationship Id="rId4" Type="http://schemas.openxmlformats.org/officeDocument/2006/relationships/hyperlink" Target="https://suite.schoolcity.com/prod23/sc/granite" TargetMode="External"/><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44.png"/><Relationship Id="rId4" Type="http://schemas.openxmlformats.org/officeDocument/2006/relationships/hyperlink" Target="https://drive.google.com/file/d/1j661cJFqAqo5w1skgTC_tLzBlrE6A6cT/view?usp=shari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hyperlink" Target="https://drive.google.com/file/d/1s8MvlHPKYTcDv3LBRoDPH2VekDYHAtTq/view"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hyperlink" Target="https://docs.google.com/forms/d/e/1FAIpQLSfI3jySfuIyQ7iQVLevzUssff8BvxsBPLoaDPNOpQv37QNpCg/viewform" TargetMode="External"/><Relationship Id="rId4" Type="http://schemas.openxmlformats.org/officeDocument/2006/relationships/hyperlink" Target="https://docs.google.com/forms/d/e/1FAIpQLSfI3jySfuIyQ7iQVLevzUssff8BvxsBPLoaDPNOpQv37QNpCg/viewform" TargetMode="External"/><Relationship Id="rId5" Type="http://schemas.openxmlformats.org/officeDocument/2006/relationships/image" Target="../media/image6.png"/><Relationship Id="rId6"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50.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11" Type="http://schemas.openxmlformats.org/officeDocument/2006/relationships/hyperlink" Target="https://docs.google.com/presentation/d/1_L4umeyu7UfoZyaDylftIgm4pUAfzl7FAUcKkBU80qs/edit?usp=sharing" TargetMode="External"/><Relationship Id="rId10" Type="http://schemas.openxmlformats.org/officeDocument/2006/relationships/hyperlink" Target="https://docs.google.com/document/d/1bOSVmSijenbI43zdjUKDJR3r5TkMEDPdsIvsTkb6Mm8/edit?usp=sharing" TargetMode="External"/><Relationship Id="rId13" Type="http://schemas.openxmlformats.org/officeDocument/2006/relationships/image" Target="../media/image14.png"/><Relationship Id="rId12" Type="http://schemas.openxmlformats.org/officeDocument/2006/relationships/hyperlink" Target="https://docs.google.com/presentation/d/1O4T5lqcIF__pdSScLiF_6q3OSdkK81Va6EJlNvjhQxs/edit?usp=sharing" TargetMode="External"/><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51.png"/><Relationship Id="rId4" Type="http://schemas.openxmlformats.org/officeDocument/2006/relationships/hyperlink" Target="https://drive.google.com/drive/folders/1ChqxIrYvDzImPkJJr-hh1aSXQdNGOtFT" TargetMode="External"/><Relationship Id="rId9" Type="http://schemas.openxmlformats.org/officeDocument/2006/relationships/hyperlink" Target="https://sites.google.com/granitesd.org/gsdhighimpactstrategies/lesson-design" TargetMode="External"/><Relationship Id="rId5" Type="http://schemas.openxmlformats.org/officeDocument/2006/relationships/hyperlink" Target="https://graniteschools.sharepoint.com/sites/Intranet/dept/StudentAssessment/Documents/Assessment%20Model%20for%20Granite%20School%20District%20.pdf" TargetMode="External"/><Relationship Id="rId6" Type="http://schemas.openxmlformats.org/officeDocument/2006/relationships/hyperlink" Target="https://drive.google.com/file/d/1koYNH-cEcrV1nZpPT-DLECZP4qDwhkLN/view?usp=sharing" TargetMode="External"/><Relationship Id="rId7" Type="http://schemas.openxmlformats.org/officeDocument/2006/relationships/hyperlink" Target="https://drive.google.com/file/d/1WZI47Mry4w9fy7ZT8aotfSSrOHnOdgyO/view" TargetMode="External"/><Relationship Id="rId8" Type="http://schemas.openxmlformats.org/officeDocument/2006/relationships/hyperlink" Target="https://docs.google.com/presentation/d/1F9NGpbz_7eIoRTaRlO6KkKFGenSTLkn4Gg3PNN1AckM/edit?usp=shar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hyperlink" Target="https://drive.google.com/file/d/13mrf0Rulg_tIbJEd3EPzT17FpLftgCc0/view" TargetMode="External"/><Relationship Id="rId4" Type="http://schemas.openxmlformats.org/officeDocument/2006/relationships/hyperlink" Target="https://drive.google.com/file/d/13mrf0Rulg_tIbJEd3EPzT17FpLftgCc0/vie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9"/>
          <p:cNvSpPr txBox="1"/>
          <p:nvPr>
            <p:ph type="ctrTitle"/>
          </p:nvPr>
        </p:nvSpPr>
        <p:spPr>
          <a:xfrm>
            <a:off x="668050" y="200725"/>
            <a:ext cx="7629900" cy="1855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 sz="2850">
                <a:solidFill>
                  <a:srgbClr val="00467F"/>
                </a:solidFill>
                <a:latin typeface="Montserrat"/>
                <a:ea typeface="Montserrat"/>
                <a:cs typeface="Montserrat"/>
                <a:sym typeface="Montserrat"/>
              </a:rPr>
              <a:t>Setting Instructional Goals and Decisions Based on Multiple Data Sources</a:t>
            </a:r>
            <a:endParaRPr sz="2850">
              <a:solidFill>
                <a:srgbClr val="00467F"/>
              </a:solidFill>
              <a:latin typeface="Montserrat"/>
              <a:ea typeface="Montserrat"/>
              <a:cs typeface="Montserrat"/>
              <a:sym typeface="Montserrat"/>
            </a:endParaRPr>
          </a:p>
        </p:txBody>
      </p:sp>
      <p:sp>
        <p:nvSpPr>
          <p:cNvPr id="191" name="Google Shape;191;p39"/>
          <p:cNvSpPr txBox="1"/>
          <p:nvPr>
            <p:ph idx="1" type="subTitle"/>
          </p:nvPr>
        </p:nvSpPr>
        <p:spPr>
          <a:xfrm>
            <a:off x="1464925" y="2278900"/>
            <a:ext cx="6139500" cy="689100"/>
          </a:xfrm>
          <a:prstGeom prst="rect">
            <a:avLst/>
          </a:prstGeom>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Principal Professional Learning</a:t>
            </a:r>
            <a:endParaRPr sz="2160">
              <a:solidFill>
                <a:srgbClr val="00467F"/>
              </a:solidFill>
              <a:latin typeface="Montserrat"/>
              <a:ea typeface="Montserrat"/>
              <a:cs typeface="Montserrat"/>
              <a:sym typeface="Montserrat"/>
            </a:endParaRPr>
          </a:p>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September, 2023</a:t>
            </a:r>
            <a:endParaRPr sz="2160">
              <a:solidFill>
                <a:srgbClr val="00467F"/>
              </a:solidFill>
              <a:latin typeface="Montserrat"/>
              <a:ea typeface="Montserrat"/>
              <a:cs typeface="Montserrat"/>
              <a:sym typeface="Montserrat"/>
            </a:endParaRPr>
          </a:p>
        </p:txBody>
      </p:sp>
      <p:pic>
        <p:nvPicPr>
          <p:cNvPr id="192" name="Google Shape;192;p39"/>
          <p:cNvPicPr preferRelativeResize="0"/>
          <p:nvPr/>
        </p:nvPicPr>
        <p:blipFill>
          <a:blip r:embed="rId3">
            <a:alphaModFix/>
          </a:blip>
          <a:stretch>
            <a:fillRect/>
          </a:stretch>
        </p:blipFill>
        <p:spPr>
          <a:xfrm>
            <a:off x="0" y="4052175"/>
            <a:ext cx="2058302" cy="1091318"/>
          </a:xfrm>
          <a:prstGeom prst="rect">
            <a:avLst/>
          </a:prstGeom>
          <a:noFill/>
          <a:ln>
            <a:noFill/>
          </a:ln>
        </p:spPr>
      </p:pic>
      <p:pic>
        <p:nvPicPr>
          <p:cNvPr id="193" name="Google Shape;193;p39"/>
          <p:cNvPicPr preferRelativeResize="0"/>
          <p:nvPr/>
        </p:nvPicPr>
        <p:blipFill>
          <a:blip r:embed="rId4">
            <a:alphaModFix/>
          </a:blip>
          <a:stretch>
            <a:fillRect/>
          </a:stretch>
        </p:blipFill>
        <p:spPr>
          <a:xfrm>
            <a:off x="3237725" y="3190681"/>
            <a:ext cx="2668549" cy="15271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8"/>
          <p:cNvPicPr preferRelativeResize="0"/>
          <p:nvPr/>
        </p:nvPicPr>
        <p:blipFill>
          <a:blip r:embed="rId3">
            <a:alphaModFix amt="68000"/>
          </a:blip>
          <a:stretch>
            <a:fillRect/>
          </a:stretch>
        </p:blipFill>
        <p:spPr>
          <a:xfrm>
            <a:off x="1454250" y="654725"/>
            <a:ext cx="3327375" cy="3259148"/>
          </a:xfrm>
          <a:prstGeom prst="rect">
            <a:avLst/>
          </a:prstGeom>
          <a:noFill/>
          <a:ln>
            <a:noFill/>
          </a:ln>
          <a:effectLst>
            <a:reflection blurRad="0" dir="5400000" dist="38100" endA="0" endPos="30000" fadeDir="5400012" kx="0" rotWithShape="0" algn="bl" stPos="0" sy="-100000" ky="0"/>
          </a:effectLst>
        </p:spPr>
      </p:pic>
      <p:pic>
        <p:nvPicPr>
          <p:cNvPr id="259" name="Google Shape;259;p48"/>
          <p:cNvPicPr preferRelativeResize="0"/>
          <p:nvPr/>
        </p:nvPicPr>
        <p:blipFill>
          <a:blip r:embed="rId4">
            <a:alphaModFix/>
          </a:blip>
          <a:stretch>
            <a:fillRect/>
          </a:stretch>
        </p:blipFill>
        <p:spPr>
          <a:xfrm>
            <a:off x="2741025" y="0"/>
            <a:ext cx="5205198" cy="5143501"/>
          </a:xfrm>
          <a:prstGeom prst="rect">
            <a:avLst/>
          </a:prstGeom>
          <a:noFill/>
          <a:ln>
            <a:noFill/>
          </a:ln>
        </p:spPr>
      </p:pic>
      <p:sp>
        <p:nvSpPr>
          <p:cNvPr id="260" name="Google Shape;260;p48"/>
          <p:cNvSpPr/>
          <p:nvPr/>
        </p:nvSpPr>
        <p:spPr>
          <a:xfrm rot="-1116538">
            <a:off x="2320890" y="2861815"/>
            <a:ext cx="968326" cy="615034"/>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8"/>
          <p:cNvSpPr/>
          <p:nvPr/>
        </p:nvSpPr>
        <p:spPr>
          <a:xfrm rot="-9217527">
            <a:off x="6347073" y="4050832"/>
            <a:ext cx="968402" cy="615012"/>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8"/>
          <p:cNvSpPr/>
          <p:nvPr/>
        </p:nvSpPr>
        <p:spPr>
          <a:xfrm rot="8099247">
            <a:off x="6600927" y="505997"/>
            <a:ext cx="968383" cy="615183"/>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49"/>
          <p:cNvSpPr/>
          <p:nvPr/>
        </p:nvSpPr>
        <p:spPr>
          <a:xfrm>
            <a:off x="4501675" y="1214875"/>
            <a:ext cx="1918800" cy="3290700"/>
          </a:xfrm>
          <a:prstGeom prst="roundRect">
            <a:avLst>
              <a:gd fmla="val 16667" name="adj"/>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3"/>
              </a:rPr>
              <a:t>Identify learning intentions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4"/>
              </a:rPr>
              <a:t>Identify success criteria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5"/>
              </a:rPr>
              <a:t>Identify the relevance of the learning</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6"/>
              </a:rPr>
              <a:t>Determine design approach</a:t>
            </a:r>
            <a:endParaRPr b="1" sz="1100">
              <a:solidFill>
                <a:schemeClr val="dk1"/>
              </a:solidFill>
              <a:latin typeface="Montserrat"/>
              <a:ea typeface="Montserrat"/>
              <a:cs typeface="Montserrat"/>
              <a:sym typeface="Montserrat"/>
            </a:endParaRPr>
          </a:p>
        </p:txBody>
      </p:sp>
      <p:sp>
        <p:nvSpPr>
          <p:cNvPr id="268" name="Google Shape;268;p49"/>
          <p:cNvSpPr/>
          <p:nvPr/>
        </p:nvSpPr>
        <p:spPr>
          <a:xfrm>
            <a:off x="6505325" y="1214875"/>
            <a:ext cx="1893300" cy="3290700"/>
          </a:xfrm>
          <a:prstGeom prst="roundRect">
            <a:avLst>
              <a:gd fmla="val 16667" name="adj"/>
            </a:avLst>
          </a:prstGeom>
          <a:noFill/>
          <a:ln cap="flat" cmpd="sng" w="28575">
            <a:solidFill>
              <a:srgbClr val="DD7E6B"/>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7"/>
              </a:rPr>
              <a:t>Determine evidence to support learning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8"/>
              </a:rPr>
              <a:t>Develop learning tasks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9"/>
              </a:rPr>
              <a:t>Organize the components of the lesson</a:t>
            </a:r>
            <a:endParaRPr b="1" sz="1100">
              <a:solidFill>
                <a:schemeClr val="dk1"/>
              </a:solidFill>
              <a:highlight>
                <a:srgbClr val="D9EAD3"/>
              </a:highlight>
              <a:latin typeface="Montserrat"/>
              <a:ea typeface="Montserrat"/>
              <a:cs typeface="Montserrat"/>
              <a:sym typeface="Montserrat"/>
            </a:endParaRPr>
          </a:p>
        </p:txBody>
      </p:sp>
      <p:sp>
        <p:nvSpPr>
          <p:cNvPr id="269" name="Google Shape;269;p49"/>
          <p:cNvSpPr/>
          <p:nvPr/>
        </p:nvSpPr>
        <p:spPr>
          <a:xfrm>
            <a:off x="473375" y="1214875"/>
            <a:ext cx="1965300" cy="3290700"/>
          </a:xfrm>
          <a:prstGeom prst="roundRect">
            <a:avLst>
              <a:gd fmla="val 16667" name="adj"/>
            </a:avLst>
          </a:prstGeom>
          <a:solidFill>
            <a:srgbClr val="FFFFFF"/>
          </a:solid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0" name="Google Shape;270;p49"/>
          <p:cNvGrpSpPr/>
          <p:nvPr/>
        </p:nvGrpSpPr>
        <p:grpSpPr>
          <a:xfrm>
            <a:off x="435475" y="117088"/>
            <a:ext cx="2393925" cy="1035175"/>
            <a:chOff x="696450" y="1186413"/>
            <a:chExt cx="2393925" cy="1035175"/>
          </a:xfrm>
        </p:grpSpPr>
        <p:sp>
          <p:nvSpPr>
            <p:cNvPr id="271" name="Google Shape;271;p49"/>
            <p:cNvSpPr/>
            <p:nvPr/>
          </p:nvSpPr>
          <p:spPr>
            <a:xfrm rot="-5400000">
              <a:off x="1375825" y="507038"/>
              <a:ext cx="1035175" cy="2393925"/>
            </a:xfrm>
            <a:prstGeom prst="flowChartOffpageConnector">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Caveat Brush"/>
                <a:ea typeface="Caveat Brush"/>
                <a:cs typeface="Caveat Brush"/>
                <a:sym typeface="Caveat Brush"/>
              </a:endParaRPr>
            </a:p>
          </p:txBody>
        </p:sp>
        <p:sp>
          <p:nvSpPr>
            <p:cNvPr id="272" name="Google Shape;272;p49"/>
            <p:cNvSpPr txBox="1"/>
            <p:nvPr/>
          </p:nvSpPr>
          <p:spPr>
            <a:xfrm>
              <a:off x="806188" y="135002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Understand Student</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Learning Needs</a:t>
              </a:r>
              <a:endParaRPr sz="1700">
                <a:solidFill>
                  <a:schemeClr val="lt1"/>
                </a:solidFill>
                <a:latin typeface="Oswald"/>
                <a:ea typeface="Oswald"/>
                <a:cs typeface="Oswald"/>
                <a:sym typeface="Oswald"/>
              </a:endParaRPr>
            </a:p>
          </p:txBody>
        </p:sp>
      </p:grpSp>
      <p:pic>
        <p:nvPicPr>
          <p:cNvPr id="273" name="Google Shape;273;p49"/>
          <p:cNvPicPr preferRelativeResize="0"/>
          <p:nvPr/>
        </p:nvPicPr>
        <p:blipFill>
          <a:blip r:embed="rId10">
            <a:alphaModFix/>
          </a:blip>
          <a:stretch>
            <a:fillRect/>
          </a:stretch>
        </p:blipFill>
        <p:spPr>
          <a:xfrm>
            <a:off x="1075900" y="3718189"/>
            <a:ext cx="630700" cy="612159"/>
          </a:xfrm>
          <a:prstGeom prst="rect">
            <a:avLst/>
          </a:prstGeom>
          <a:noFill/>
          <a:ln>
            <a:noFill/>
          </a:ln>
        </p:spPr>
      </p:pic>
      <p:sp>
        <p:nvSpPr>
          <p:cNvPr id="274" name="Google Shape;274;p49"/>
          <p:cNvSpPr/>
          <p:nvPr/>
        </p:nvSpPr>
        <p:spPr>
          <a:xfrm>
            <a:off x="2405025" y="117025"/>
            <a:ext cx="2394000" cy="10353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9"/>
          <p:cNvSpPr txBox="1"/>
          <p:nvPr/>
        </p:nvSpPr>
        <p:spPr>
          <a:xfrm>
            <a:off x="2590713" y="280663"/>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Prioritize</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Standards </a:t>
            </a:r>
            <a:endParaRPr sz="1700">
              <a:solidFill>
                <a:schemeClr val="lt1"/>
              </a:solidFill>
              <a:latin typeface="Oswald"/>
              <a:ea typeface="Oswald"/>
              <a:cs typeface="Oswald"/>
              <a:sym typeface="Oswald"/>
            </a:endParaRPr>
          </a:p>
        </p:txBody>
      </p:sp>
      <p:sp>
        <p:nvSpPr>
          <p:cNvPr id="276" name="Google Shape;276;p49"/>
          <p:cNvSpPr/>
          <p:nvPr/>
        </p:nvSpPr>
        <p:spPr>
          <a:xfrm>
            <a:off x="4365825" y="117025"/>
            <a:ext cx="2394000" cy="1035300"/>
          </a:xfrm>
          <a:prstGeom prst="chevron">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9"/>
          <p:cNvSpPr txBox="1"/>
          <p:nvPr/>
        </p:nvSpPr>
        <p:spPr>
          <a:xfrm>
            <a:off x="4548013" y="149863"/>
            <a:ext cx="1775100" cy="969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Determine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Instructional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Goals </a:t>
            </a:r>
            <a:endParaRPr sz="1700">
              <a:solidFill>
                <a:schemeClr val="lt1"/>
              </a:solidFill>
              <a:latin typeface="Oswald"/>
              <a:ea typeface="Oswald"/>
              <a:cs typeface="Oswald"/>
              <a:sym typeface="Oswald"/>
            </a:endParaRPr>
          </a:p>
        </p:txBody>
      </p:sp>
      <p:sp>
        <p:nvSpPr>
          <p:cNvPr id="278" name="Google Shape;278;p49"/>
          <p:cNvSpPr/>
          <p:nvPr/>
        </p:nvSpPr>
        <p:spPr>
          <a:xfrm>
            <a:off x="6323125" y="117038"/>
            <a:ext cx="2394000" cy="1035300"/>
          </a:xfrm>
          <a:prstGeom prst="chevron">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9"/>
          <p:cNvSpPr txBox="1"/>
          <p:nvPr/>
        </p:nvSpPr>
        <p:spPr>
          <a:xfrm>
            <a:off x="6505313" y="28067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Build a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Lesson</a:t>
            </a:r>
            <a:endParaRPr sz="1700">
              <a:solidFill>
                <a:schemeClr val="lt1"/>
              </a:solidFill>
              <a:latin typeface="Oswald"/>
              <a:ea typeface="Oswald"/>
              <a:cs typeface="Oswald"/>
              <a:sym typeface="Oswald"/>
            </a:endParaRPr>
          </a:p>
        </p:txBody>
      </p:sp>
      <p:sp>
        <p:nvSpPr>
          <p:cNvPr id="280" name="Google Shape;280;p49"/>
          <p:cNvSpPr txBox="1"/>
          <p:nvPr/>
        </p:nvSpPr>
        <p:spPr>
          <a:xfrm>
            <a:off x="426875" y="1119475"/>
            <a:ext cx="2011800" cy="18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p>
          <a:p>
            <a:pPr indent="-298450" lvl="0" marL="400050" rtl="0" algn="l">
              <a:spcBef>
                <a:spcPts val="1000"/>
              </a:spcBef>
              <a:spcAft>
                <a:spcPts val="0"/>
              </a:spcAft>
              <a:buClr>
                <a:srgbClr val="1155CC"/>
              </a:buClr>
              <a:buSzPts val="1100"/>
              <a:buFont typeface="Montserrat"/>
              <a:buChar char="●"/>
            </a:pPr>
            <a:r>
              <a:rPr b="1" lang="en" sz="1100" u="sng">
                <a:solidFill>
                  <a:schemeClr val="accent5"/>
                </a:solidFill>
                <a:latin typeface="Montserrat"/>
                <a:ea typeface="Montserrat"/>
                <a:cs typeface="Montserrat"/>
                <a:sym typeface="Montserrat"/>
                <a:hlinkClick r:id="rId11">
                  <a:extLst>
                    <a:ext uri="{A12FA001-AC4F-418D-AE19-62706E023703}">
                      <ahyp:hlinkClr val="tx"/>
                    </a:ext>
                  </a:extLst>
                </a:hlinkClick>
              </a:rPr>
              <a:t>Review student and school data</a:t>
            </a:r>
            <a:endParaRPr b="1" sz="1100">
              <a:solidFill>
                <a:schemeClr val="dk1"/>
              </a:solidFill>
              <a:latin typeface="Montserrat"/>
              <a:ea typeface="Montserrat"/>
              <a:cs typeface="Montserrat"/>
              <a:sym typeface="Montserrat"/>
            </a:endParaRPr>
          </a:p>
          <a:p>
            <a:pPr indent="-298450" lvl="0" marL="400050" rtl="0" algn="l">
              <a:spcBef>
                <a:spcPts val="1000"/>
              </a:spcBef>
              <a:spcAft>
                <a:spcPts val="0"/>
              </a:spcAft>
              <a:buClr>
                <a:srgbClr val="1155CC"/>
              </a:buClr>
              <a:buSzPts val="1100"/>
              <a:buFont typeface="Montserrat"/>
              <a:buChar char="●"/>
            </a:pPr>
            <a:r>
              <a:rPr b="1" lang="en" sz="1100" u="sng">
                <a:solidFill>
                  <a:schemeClr val="hlink"/>
                </a:solidFill>
                <a:latin typeface="Montserrat"/>
                <a:ea typeface="Montserrat"/>
                <a:cs typeface="Montserrat"/>
                <a:sym typeface="Montserrat"/>
                <a:hlinkClick r:id="rId12"/>
              </a:rPr>
              <a:t>Scan the year’s curriculum maps to </a:t>
            </a:r>
            <a:r>
              <a:rPr b="1" lang="en" sz="1100" u="sng">
                <a:solidFill>
                  <a:schemeClr val="hlink"/>
                </a:solidFill>
                <a:latin typeface="Montserrat"/>
                <a:ea typeface="Montserrat"/>
                <a:cs typeface="Montserrat"/>
                <a:sym typeface="Montserrat"/>
                <a:hlinkClick r:id="rId13"/>
              </a:rPr>
              <a:t>orient </a:t>
            </a:r>
            <a:r>
              <a:rPr b="1" lang="en" sz="1100" u="sng">
                <a:solidFill>
                  <a:schemeClr val="hlink"/>
                </a:solidFill>
                <a:latin typeface="Montserrat"/>
                <a:ea typeface="Montserrat"/>
                <a:cs typeface="Montserrat"/>
                <a:sym typeface="Montserrat"/>
                <a:hlinkClick r:id="rId14"/>
              </a:rPr>
              <a:t>lesson(s) within the year’s scope and sequence </a:t>
            </a:r>
            <a:endParaRPr b="1" sz="1100">
              <a:solidFill>
                <a:schemeClr val="dk1"/>
              </a:solidFill>
              <a:latin typeface="Montserrat"/>
              <a:ea typeface="Montserrat"/>
              <a:cs typeface="Montserrat"/>
              <a:sym typeface="Montserrat"/>
            </a:endParaRPr>
          </a:p>
          <a:p>
            <a:pPr indent="-304800" lvl="0" marL="400050" rtl="0" algn="l">
              <a:spcBef>
                <a:spcPts val="1000"/>
              </a:spcBef>
              <a:spcAft>
                <a:spcPts val="0"/>
              </a:spcAft>
              <a:buClr>
                <a:srgbClr val="1155CC"/>
              </a:buClr>
              <a:buSzPts val="1200"/>
              <a:buFont typeface="Montserrat"/>
              <a:buChar char="●"/>
            </a:pPr>
            <a:r>
              <a:rPr b="1" lang="en" sz="1100" u="sng">
                <a:solidFill>
                  <a:schemeClr val="hlink"/>
                </a:solidFill>
                <a:latin typeface="Montserrat"/>
                <a:ea typeface="Montserrat"/>
                <a:cs typeface="Montserrat"/>
                <a:sym typeface="Montserrat"/>
                <a:hlinkClick r:id="rId15"/>
              </a:rPr>
              <a:t>Review curricular resources from the learners’ perspective</a:t>
            </a:r>
            <a:r>
              <a:rPr b="1" lang="en" sz="1200">
                <a:solidFill>
                  <a:schemeClr val="dk1"/>
                </a:solidFill>
                <a:latin typeface="Montserrat"/>
                <a:ea typeface="Montserrat"/>
                <a:cs typeface="Montserrat"/>
                <a:sym typeface="Montserrat"/>
              </a:rPr>
              <a:t> </a:t>
            </a:r>
            <a:endParaRPr sz="1200"/>
          </a:p>
        </p:txBody>
      </p:sp>
      <p:sp>
        <p:nvSpPr>
          <p:cNvPr id="281" name="Google Shape;281;p49"/>
          <p:cNvSpPr/>
          <p:nvPr/>
        </p:nvSpPr>
        <p:spPr>
          <a:xfrm>
            <a:off x="2523525" y="1187425"/>
            <a:ext cx="1893300" cy="3318300"/>
          </a:xfrm>
          <a:prstGeom prst="roundRect">
            <a:avLst>
              <a:gd fmla="val 16667" name="adj"/>
            </a:avLst>
          </a:prstGeom>
          <a:solidFill>
            <a:srgbClr val="FFFFFF"/>
          </a:solidFill>
          <a:ln cap="flat" cmpd="sng" w="2857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6">
                  <a:extLst>
                    <a:ext uri="{A12FA001-AC4F-418D-AE19-62706E023703}">
                      <ahyp:hlinkClr val="tx"/>
                    </a:ext>
                  </a:extLst>
                </a:hlinkClick>
              </a:rPr>
              <a:t>Understand essential standards</a:t>
            </a:r>
            <a:endParaRPr b="1" sz="1100" u="sng">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7">
                  <a:extLst>
                    <a:ext uri="{A12FA001-AC4F-418D-AE19-62706E023703}">
                      <ahyp:hlinkClr val="tx"/>
                    </a:ext>
                  </a:extLst>
                </a:hlinkClick>
              </a:rPr>
              <a:t>Access proficiency scales</a:t>
            </a:r>
            <a:endParaRPr b="1" sz="1100">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hlink"/>
                </a:solidFill>
                <a:latin typeface="Montserrat"/>
                <a:ea typeface="Montserrat"/>
                <a:cs typeface="Montserrat"/>
                <a:sym typeface="Montserrat"/>
                <a:hlinkClick r:id="rId18"/>
              </a:rPr>
              <a:t>Organize</a:t>
            </a:r>
            <a:r>
              <a:rPr b="1" lang="en" sz="1100">
                <a:latin typeface="Montserrat"/>
                <a:ea typeface="Montserrat"/>
                <a:cs typeface="Montserrat"/>
                <a:sym typeface="Montserrat"/>
              </a:rPr>
              <a:t>  </a:t>
            </a:r>
            <a:r>
              <a:rPr b="1" lang="en" sz="1100" u="sng">
                <a:solidFill>
                  <a:schemeClr val="hlink"/>
                </a:solidFill>
                <a:latin typeface="Montserrat"/>
                <a:ea typeface="Montserrat"/>
                <a:cs typeface="Montserrat"/>
                <a:sym typeface="Montserrat"/>
                <a:hlinkClick r:id="rId19"/>
              </a:rPr>
              <a:t> concepts and skills from the standard into lesson(s)</a:t>
            </a:r>
            <a:endParaRPr b="1" sz="1100">
              <a:latin typeface="Montserrat"/>
              <a:ea typeface="Montserrat"/>
              <a:cs typeface="Montserrat"/>
              <a:sym typeface="Montserrat"/>
            </a:endParaRPr>
          </a:p>
          <a:p>
            <a:pPr indent="0" lvl="0" marL="0" rtl="0" algn="l">
              <a:spcBef>
                <a:spcPts val="1000"/>
              </a:spcBef>
              <a:spcAft>
                <a:spcPts val="1000"/>
              </a:spcAft>
              <a:buNone/>
            </a:pPr>
            <a:r>
              <a:t/>
            </a:r>
            <a:endParaRPr>
              <a:latin typeface="Montserrat"/>
              <a:ea typeface="Montserrat"/>
              <a:cs typeface="Montserrat"/>
              <a:sym typeface="Montserrat"/>
            </a:endParaRPr>
          </a:p>
        </p:txBody>
      </p:sp>
      <p:pic>
        <p:nvPicPr>
          <p:cNvPr id="282" name="Google Shape;282;p49"/>
          <p:cNvPicPr preferRelativeResize="0"/>
          <p:nvPr/>
        </p:nvPicPr>
        <p:blipFill>
          <a:blip r:embed="rId20">
            <a:alphaModFix/>
          </a:blip>
          <a:stretch>
            <a:fillRect/>
          </a:stretch>
        </p:blipFill>
        <p:spPr>
          <a:xfrm>
            <a:off x="5145726" y="3761775"/>
            <a:ext cx="630700" cy="613050"/>
          </a:xfrm>
          <a:prstGeom prst="rect">
            <a:avLst/>
          </a:prstGeom>
          <a:noFill/>
          <a:ln>
            <a:noFill/>
          </a:ln>
        </p:spPr>
      </p:pic>
      <p:pic>
        <p:nvPicPr>
          <p:cNvPr id="283" name="Google Shape;283;p49"/>
          <p:cNvPicPr preferRelativeResize="0"/>
          <p:nvPr/>
        </p:nvPicPr>
        <p:blipFill>
          <a:blip r:embed="rId21">
            <a:alphaModFix/>
          </a:blip>
          <a:stretch>
            <a:fillRect/>
          </a:stretch>
        </p:blipFill>
        <p:spPr>
          <a:xfrm>
            <a:off x="7204775" y="3762250"/>
            <a:ext cx="630700" cy="612100"/>
          </a:xfrm>
          <a:prstGeom prst="rect">
            <a:avLst/>
          </a:prstGeom>
          <a:noFill/>
          <a:ln>
            <a:noFill/>
          </a:ln>
        </p:spPr>
      </p:pic>
      <p:pic>
        <p:nvPicPr>
          <p:cNvPr id="284" name="Google Shape;284;p49"/>
          <p:cNvPicPr preferRelativeResize="0"/>
          <p:nvPr/>
        </p:nvPicPr>
        <p:blipFill>
          <a:blip r:embed="rId22">
            <a:alphaModFix/>
          </a:blip>
          <a:stretch>
            <a:fillRect/>
          </a:stretch>
        </p:blipFill>
        <p:spPr>
          <a:xfrm>
            <a:off x="3159125" y="3762250"/>
            <a:ext cx="630700" cy="612100"/>
          </a:xfrm>
          <a:prstGeom prst="rect">
            <a:avLst/>
          </a:prstGeom>
          <a:noFill/>
          <a:ln>
            <a:noFill/>
          </a:ln>
        </p:spPr>
      </p:pic>
      <p:sp>
        <p:nvSpPr>
          <p:cNvPr id="285" name="Google Shape;285;p49">
            <a:hlinkClick r:id="rId23"/>
          </p:cNvPr>
          <p:cNvSpPr txBox="1"/>
          <p:nvPr/>
        </p:nvSpPr>
        <p:spPr>
          <a:xfrm>
            <a:off x="3789825" y="4600963"/>
            <a:ext cx="1503600" cy="354000"/>
          </a:xfrm>
          <a:prstGeom prst="rect">
            <a:avLst/>
          </a:prstGeom>
          <a:solidFill>
            <a:srgbClr val="4A86E8"/>
          </a:solidFill>
          <a:ln cap="flat" cmpd="sng" w="9525">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Didact Gothic"/>
                <a:ea typeface="Didact Gothic"/>
                <a:cs typeface="Didact Gothic"/>
                <a:sym typeface="Didact Gothic"/>
              </a:rPr>
              <a:t>Lesson Design Guide</a:t>
            </a:r>
            <a:r>
              <a:rPr lang="en" sz="1100">
                <a:latin typeface="Didact Gothic"/>
                <a:ea typeface="Didact Gothic"/>
                <a:cs typeface="Didact Gothic"/>
                <a:sym typeface="Didact Gothic"/>
              </a:rPr>
              <a:t> </a:t>
            </a:r>
            <a:endParaRPr sz="1100">
              <a:latin typeface="Didact Gothic"/>
              <a:ea typeface="Didact Gothic"/>
              <a:cs typeface="Didact Gothic"/>
              <a:sym typeface="Didact Gothic"/>
            </a:endParaRPr>
          </a:p>
        </p:txBody>
      </p:sp>
      <p:pic>
        <p:nvPicPr>
          <p:cNvPr id="286" name="Google Shape;286;p49"/>
          <p:cNvPicPr preferRelativeResize="0"/>
          <p:nvPr/>
        </p:nvPicPr>
        <p:blipFill>
          <a:blip r:embed="rId24">
            <a:alphaModFix amt="38000"/>
          </a:blip>
          <a:stretch>
            <a:fillRect/>
          </a:stretch>
        </p:blipFill>
        <p:spPr>
          <a:xfrm>
            <a:off x="8182200" y="4568108"/>
            <a:ext cx="842551" cy="446725"/>
          </a:xfrm>
          <a:prstGeom prst="rect">
            <a:avLst/>
          </a:prstGeom>
          <a:noFill/>
          <a:ln>
            <a:noFill/>
          </a:ln>
        </p:spPr>
      </p:pic>
      <p:sp>
        <p:nvSpPr>
          <p:cNvPr id="287" name="Google Shape;287;p49"/>
          <p:cNvSpPr txBox="1"/>
          <p:nvPr/>
        </p:nvSpPr>
        <p:spPr>
          <a:xfrm>
            <a:off x="7900200" y="4836475"/>
            <a:ext cx="124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Didact Gothic"/>
                <a:ea typeface="Didact Gothic"/>
                <a:cs typeface="Didact Gothic"/>
                <a:sym typeface="Didact Gothic"/>
              </a:rPr>
              <a:t>Curriculum and Instruction 2023</a:t>
            </a:r>
            <a:endParaRPr b="1" sz="700">
              <a:latin typeface="Didact Gothic"/>
              <a:ea typeface="Didact Gothic"/>
              <a:cs typeface="Didact Gothic"/>
              <a:sym typeface="Didact Gothic"/>
            </a:endParaRPr>
          </a:p>
        </p:txBody>
      </p:sp>
      <p:sp>
        <p:nvSpPr>
          <p:cNvPr id="288" name="Google Shape;288;p49"/>
          <p:cNvSpPr/>
          <p:nvPr/>
        </p:nvSpPr>
        <p:spPr>
          <a:xfrm>
            <a:off x="392075" y="0"/>
            <a:ext cx="2127900" cy="2021700"/>
          </a:xfrm>
          <a:prstGeom prst="flowChartAlternateProcess">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0"/>
          <p:cNvSpPr txBox="1"/>
          <p:nvPr>
            <p:ph idx="2" type="body"/>
          </p:nvPr>
        </p:nvSpPr>
        <p:spPr>
          <a:xfrm>
            <a:off x="4577500" y="0"/>
            <a:ext cx="4566600" cy="5143500"/>
          </a:xfrm>
          <a:prstGeom prst="rect">
            <a:avLst/>
          </a:prstGeom>
          <a:solidFill>
            <a:srgbClr val="00467F"/>
          </a:solidFill>
        </p:spPr>
        <p:txBody>
          <a:bodyPr anchorCtr="0" anchor="t" bIns="34275" lIns="68575" spcFirstLastPara="1" rIns="68575" wrap="square" tIns="34275">
            <a:normAutofit/>
          </a:bodyPr>
          <a:lstStyle/>
          <a:p>
            <a:pPr indent="0" lvl="0" marL="0" rtl="0" algn="ctr">
              <a:spcBef>
                <a:spcPts val="800"/>
              </a:spcBef>
              <a:spcAft>
                <a:spcPts val="0"/>
              </a:spcAft>
              <a:buNone/>
            </a:pPr>
            <a:r>
              <a:t/>
            </a:r>
            <a:endParaRPr b="1" sz="3500">
              <a:solidFill>
                <a:schemeClr val="lt1"/>
              </a:solidFill>
              <a:latin typeface="Roboto"/>
              <a:ea typeface="Roboto"/>
              <a:cs typeface="Roboto"/>
              <a:sym typeface="Roboto"/>
            </a:endParaRPr>
          </a:p>
          <a:p>
            <a:pPr indent="0" lvl="0" marL="0" rtl="0" algn="l">
              <a:spcBef>
                <a:spcPts val="800"/>
              </a:spcBef>
              <a:spcAft>
                <a:spcPts val="0"/>
              </a:spcAft>
              <a:buNone/>
            </a:pPr>
            <a:r>
              <a:t/>
            </a:r>
            <a:endParaRPr b="1">
              <a:solidFill>
                <a:schemeClr val="lt1"/>
              </a:solidFill>
              <a:latin typeface="Roboto"/>
              <a:ea typeface="Roboto"/>
              <a:cs typeface="Roboto"/>
              <a:sym typeface="Roboto"/>
            </a:endParaRPr>
          </a:p>
        </p:txBody>
      </p:sp>
      <p:pic>
        <p:nvPicPr>
          <p:cNvPr id="294" name="Google Shape;294;p50"/>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295" name="Google Shape;295;p50"/>
          <p:cNvSpPr txBox="1"/>
          <p:nvPr>
            <p:ph type="title"/>
          </p:nvPr>
        </p:nvSpPr>
        <p:spPr>
          <a:xfrm>
            <a:off x="265500" y="-75"/>
            <a:ext cx="4045200" cy="1227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 sz="5000">
                <a:solidFill>
                  <a:srgbClr val="00467F"/>
                </a:solidFill>
                <a:latin typeface="Montserrat"/>
                <a:ea typeface="Montserrat"/>
                <a:cs typeface="Montserrat"/>
                <a:sym typeface="Montserrat"/>
              </a:rPr>
              <a:t>Objectives</a:t>
            </a:r>
            <a:endParaRPr sz="5000">
              <a:solidFill>
                <a:srgbClr val="00467F"/>
              </a:solidFill>
              <a:latin typeface="Montserrat Light"/>
              <a:ea typeface="Montserrat Light"/>
              <a:cs typeface="Montserrat Light"/>
              <a:sym typeface="Montserrat Light"/>
            </a:endParaRPr>
          </a:p>
        </p:txBody>
      </p:sp>
      <p:pic>
        <p:nvPicPr>
          <p:cNvPr id="296" name="Google Shape;296;p50"/>
          <p:cNvPicPr preferRelativeResize="0"/>
          <p:nvPr/>
        </p:nvPicPr>
        <p:blipFill>
          <a:blip r:embed="rId4">
            <a:alphaModFix/>
          </a:blip>
          <a:stretch>
            <a:fillRect/>
          </a:stretch>
        </p:blipFill>
        <p:spPr>
          <a:xfrm>
            <a:off x="8158595" y="4621050"/>
            <a:ext cx="985400" cy="522451"/>
          </a:xfrm>
          <a:prstGeom prst="rect">
            <a:avLst/>
          </a:prstGeom>
          <a:noFill/>
          <a:ln>
            <a:noFill/>
          </a:ln>
        </p:spPr>
      </p:pic>
      <p:sp>
        <p:nvSpPr>
          <p:cNvPr id="297" name="Google Shape;297;p50"/>
          <p:cNvSpPr txBox="1"/>
          <p:nvPr>
            <p:ph idx="1" type="subTitle"/>
          </p:nvPr>
        </p:nvSpPr>
        <p:spPr>
          <a:xfrm>
            <a:off x="208800" y="1319725"/>
            <a:ext cx="4158600" cy="3579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34275" lIns="68575" spcFirstLastPara="1" rIns="68575" wrap="square" tIns="34275">
            <a:normAutofit/>
          </a:bodyPr>
          <a:lstStyle/>
          <a:p>
            <a:pPr indent="-336550" lvl="0" marL="457200" rtl="0" algn="l">
              <a:lnSpc>
                <a:spcPct val="90000"/>
              </a:lnSpc>
              <a:spcBef>
                <a:spcPts val="45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Administrators will be able to self-assess where their teachers and PLCs are relative to Educator Standard 2C.</a:t>
            </a:r>
            <a:endParaRPr sz="1700">
              <a:solidFill>
                <a:schemeClr val="dk1"/>
              </a:solidFill>
              <a:latin typeface="Montserrat"/>
              <a:ea typeface="Montserrat"/>
              <a:cs typeface="Montserrat"/>
              <a:sym typeface="Montserrat"/>
            </a:endParaRPr>
          </a:p>
          <a:p>
            <a:pPr indent="-336550" lvl="0" marL="457200" rtl="0" algn="l">
              <a:lnSpc>
                <a:spcPct val="90000"/>
              </a:lnSpc>
              <a:spcBef>
                <a:spcPts val="45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Administrators will increase their ability to coach teachers and PLCs at different implementation levels in their use of data sources to set instructional goals.</a:t>
            </a:r>
            <a:endParaRPr sz="1700">
              <a:solidFill>
                <a:schemeClr val="dk1"/>
              </a:solidFill>
              <a:latin typeface="Montserrat"/>
              <a:ea typeface="Montserrat"/>
              <a:cs typeface="Montserrat"/>
              <a:sym typeface="Montserrat"/>
            </a:endParaRPr>
          </a:p>
          <a:p>
            <a:pPr indent="-336550" lvl="0" marL="457200" rtl="0" algn="l">
              <a:lnSpc>
                <a:spcPct val="90000"/>
              </a:lnSpc>
              <a:spcBef>
                <a:spcPts val="450"/>
              </a:spcBef>
              <a:spcAft>
                <a:spcPts val="0"/>
              </a:spcAft>
              <a:buClr>
                <a:schemeClr val="dk1"/>
              </a:buClr>
              <a:buSzPts val="1700"/>
              <a:buFont typeface="Montserrat"/>
              <a:buChar char="●"/>
            </a:pPr>
            <a:r>
              <a:rPr lang="en" sz="1700">
                <a:latin typeface="Montserrat"/>
                <a:ea typeface="Montserrat"/>
                <a:cs typeface="Montserrat"/>
                <a:sym typeface="Montserrat"/>
              </a:rPr>
              <a:t>Administrators </a:t>
            </a:r>
            <a:r>
              <a:rPr lang="en" sz="1700">
                <a:solidFill>
                  <a:schemeClr val="dk1"/>
                </a:solidFill>
                <a:latin typeface="Montserrat"/>
                <a:ea typeface="Montserrat"/>
                <a:cs typeface="Montserrat"/>
                <a:sym typeface="Montserrat"/>
              </a:rPr>
              <a:t> will increase their ability to support teachers in their use of GSD instructional tools and resources.</a:t>
            </a:r>
            <a:endParaRPr sz="2800">
              <a:solidFill>
                <a:schemeClr val="accent2"/>
              </a:solidFill>
              <a:latin typeface="Montserrat Light"/>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1"/>
          <p:cNvSpPr txBox="1"/>
          <p:nvPr>
            <p:ph type="title"/>
          </p:nvPr>
        </p:nvSpPr>
        <p:spPr>
          <a:xfrm>
            <a:off x="498450" y="28686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400">
                <a:solidFill>
                  <a:srgbClr val="3C78D8"/>
                </a:solidFill>
                <a:latin typeface="Montserrat"/>
                <a:ea typeface="Montserrat"/>
                <a:cs typeface="Montserrat"/>
                <a:sym typeface="Montserrat"/>
              </a:rPr>
              <a:t>Framing Your Professional Learning for the Year</a:t>
            </a:r>
            <a:endParaRPr b="1" sz="2400">
              <a:solidFill>
                <a:srgbClr val="3C78D8"/>
              </a:solidFill>
              <a:latin typeface="Montserrat"/>
              <a:ea typeface="Montserrat"/>
              <a:cs typeface="Montserrat"/>
              <a:sym typeface="Montserrat"/>
            </a:endParaRPr>
          </a:p>
        </p:txBody>
      </p:sp>
      <p:sp>
        <p:nvSpPr>
          <p:cNvPr id="303" name="Google Shape;303;p51"/>
          <p:cNvSpPr txBox="1"/>
          <p:nvPr>
            <p:ph idx="1" type="body"/>
          </p:nvPr>
        </p:nvSpPr>
        <p:spPr>
          <a:xfrm>
            <a:off x="498450" y="1281069"/>
            <a:ext cx="7886700" cy="3263400"/>
          </a:xfrm>
          <a:prstGeom prst="rect">
            <a:avLst/>
          </a:prstGeom>
        </p:spPr>
        <p:txBody>
          <a:bodyPr anchorCtr="0" anchor="t" bIns="34275" lIns="68575" spcFirstLastPara="1" rIns="68575" wrap="square" tIns="34275">
            <a:normAutofit/>
          </a:bodyPr>
          <a:lstStyle/>
          <a:p>
            <a:pPr indent="0" lvl="0" marL="457200" rtl="0" algn="ctr">
              <a:spcBef>
                <a:spcPts val="800"/>
              </a:spcBef>
              <a:spcAft>
                <a:spcPts val="0"/>
              </a:spcAft>
              <a:buNone/>
            </a:pPr>
            <a:r>
              <a:rPr lang="en" sz="2000">
                <a:solidFill>
                  <a:srgbClr val="3C78D8"/>
                </a:solidFill>
                <a:latin typeface="Montserrat"/>
                <a:ea typeface="Montserrat"/>
                <a:cs typeface="Montserrat"/>
                <a:sym typeface="Montserrat"/>
              </a:rPr>
              <a:t>Throughout this year’s Principal Professional Learning (PPL) each administrator will </a:t>
            </a:r>
            <a:r>
              <a:rPr b="1" lang="en" sz="2000">
                <a:solidFill>
                  <a:srgbClr val="3C78D8"/>
                </a:solidFill>
                <a:latin typeface="Montserrat"/>
                <a:ea typeface="Montserrat"/>
                <a:cs typeface="Montserrat"/>
                <a:sym typeface="Montserrat"/>
              </a:rPr>
              <a:t>bridge learning to their everyday practice</a:t>
            </a:r>
            <a:r>
              <a:rPr lang="en" sz="2000">
                <a:solidFill>
                  <a:srgbClr val="3C78D8"/>
                </a:solidFill>
                <a:latin typeface="Montserrat"/>
                <a:ea typeface="Montserrat"/>
                <a:cs typeface="Montserrat"/>
                <a:sym typeface="Montserrat"/>
              </a:rPr>
              <a:t>.</a:t>
            </a:r>
            <a:endParaRPr sz="2000">
              <a:solidFill>
                <a:srgbClr val="3C78D8"/>
              </a:solidFill>
              <a:latin typeface="Montserrat"/>
              <a:ea typeface="Montserrat"/>
              <a:cs typeface="Montserrat"/>
              <a:sym typeface="Montserrat"/>
            </a:endParaRPr>
          </a:p>
          <a:p>
            <a:pPr indent="0" lvl="0" marL="457200" rtl="0" algn="ctr">
              <a:spcBef>
                <a:spcPts val="800"/>
              </a:spcBef>
              <a:spcAft>
                <a:spcPts val="0"/>
              </a:spcAft>
              <a:buNone/>
            </a:pPr>
            <a:r>
              <a:rPr lang="en" sz="2000">
                <a:latin typeface="Montserrat"/>
                <a:ea typeface="Montserrat"/>
                <a:cs typeface="Montserrat"/>
                <a:sym typeface="Montserrat"/>
              </a:rPr>
              <a:t> </a:t>
            </a:r>
            <a:endParaRPr sz="2000">
              <a:latin typeface="Montserrat"/>
              <a:ea typeface="Montserrat"/>
              <a:cs typeface="Montserrat"/>
              <a:sym typeface="Montserrat"/>
            </a:endParaRPr>
          </a:p>
          <a:p>
            <a:pPr indent="0" lvl="0" marL="457200" rtl="0" algn="ctr">
              <a:spcBef>
                <a:spcPts val="800"/>
              </a:spcBef>
              <a:spcAft>
                <a:spcPts val="0"/>
              </a:spcAft>
              <a:buNone/>
            </a:pPr>
            <a:r>
              <a:rPr lang="en" sz="2000">
                <a:solidFill>
                  <a:srgbClr val="3C78D8"/>
                </a:solidFill>
                <a:latin typeface="Montserrat"/>
                <a:ea typeface="Montserrat"/>
                <a:cs typeface="Montserrat"/>
                <a:sym typeface="Montserrat"/>
              </a:rPr>
              <a:t>The goal for the PPL is to </a:t>
            </a:r>
            <a:r>
              <a:rPr b="1" lang="en" sz="2000">
                <a:solidFill>
                  <a:srgbClr val="3C78D8"/>
                </a:solidFill>
                <a:latin typeface="Montserrat"/>
                <a:ea typeface="Montserrat"/>
                <a:cs typeface="Montserrat"/>
                <a:sym typeface="Montserrat"/>
              </a:rPr>
              <a:t>build every administrator’s capacity in coaching teachers and teacher PLCs </a:t>
            </a:r>
            <a:r>
              <a:rPr lang="en" sz="2000">
                <a:solidFill>
                  <a:srgbClr val="3C78D8"/>
                </a:solidFill>
                <a:latin typeface="Montserrat"/>
                <a:ea typeface="Montserrat"/>
                <a:cs typeface="Montserrat"/>
                <a:sym typeface="Montserrat"/>
              </a:rPr>
              <a:t>regardless of the skill level or experience of you as the coach and your teachers as the coachees.</a:t>
            </a:r>
            <a:endParaRPr sz="2000">
              <a:solidFill>
                <a:srgbClr val="3C78D8"/>
              </a:solidFill>
              <a:latin typeface="Montserrat"/>
              <a:ea typeface="Montserrat"/>
              <a:cs typeface="Montserrat"/>
              <a:sym typeface="Montserrat"/>
            </a:endParaRPr>
          </a:p>
          <a:p>
            <a:pPr indent="0" lvl="0" marL="457200" rtl="0" algn="ctr">
              <a:spcBef>
                <a:spcPts val="800"/>
              </a:spcBef>
              <a:spcAft>
                <a:spcPts val="0"/>
              </a:spcAft>
              <a:buNone/>
            </a:pPr>
            <a:r>
              <a:t/>
            </a:r>
            <a:endParaRPr sz="2000">
              <a:solidFill>
                <a:srgbClr val="3C78D8"/>
              </a:solidFill>
              <a:latin typeface="Montserrat"/>
              <a:ea typeface="Montserrat"/>
              <a:cs typeface="Montserrat"/>
              <a:sym typeface="Montserrat"/>
            </a:endParaRPr>
          </a:p>
          <a:p>
            <a:pPr indent="0" lvl="0" marL="0" rtl="0" algn="ctr">
              <a:spcBef>
                <a:spcPts val="800"/>
              </a:spcBef>
              <a:spcAft>
                <a:spcPts val="0"/>
              </a:spcAft>
              <a:buNone/>
            </a:pPr>
            <a:r>
              <a:t/>
            </a:r>
            <a:endParaRPr b="1" sz="2000">
              <a:highlight>
                <a:srgbClr val="FFFF00"/>
              </a:highlight>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2"/>
          <p:cNvSpPr txBox="1"/>
          <p:nvPr>
            <p:ph idx="4294967295" type="title"/>
          </p:nvPr>
        </p:nvSpPr>
        <p:spPr>
          <a:xfrm>
            <a:off x="311700" y="113300"/>
            <a:ext cx="80991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Roboto Black"/>
                <a:ea typeface="Roboto Black"/>
                <a:cs typeface="Roboto Black"/>
                <a:sym typeface="Roboto Black"/>
              </a:rPr>
              <a:t> </a:t>
            </a:r>
            <a:endParaRPr i="1" sz="3000">
              <a:solidFill>
                <a:srgbClr val="FFFFFF"/>
              </a:solidFill>
              <a:latin typeface="Roboto"/>
              <a:ea typeface="Roboto"/>
              <a:cs typeface="Roboto"/>
              <a:sym typeface="Roboto"/>
            </a:endParaRPr>
          </a:p>
        </p:txBody>
      </p:sp>
      <p:sp>
        <p:nvSpPr>
          <p:cNvPr id="309" name="Google Shape;309;p52"/>
          <p:cNvSpPr txBox="1"/>
          <p:nvPr/>
        </p:nvSpPr>
        <p:spPr>
          <a:xfrm>
            <a:off x="517350" y="222025"/>
            <a:ext cx="7670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Considerations for Coaching and Evaluating Lesson Design</a:t>
            </a:r>
            <a:endParaRPr b="1" sz="2000">
              <a:solidFill>
                <a:schemeClr val="lt1"/>
              </a:solidFill>
              <a:latin typeface="Roboto"/>
              <a:ea typeface="Roboto"/>
              <a:cs typeface="Roboto"/>
              <a:sym typeface="Roboto"/>
            </a:endParaRPr>
          </a:p>
        </p:txBody>
      </p:sp>
      <p:pic>
        <p:nvPicPr>
          <p:cNvPr id="310" name="Google Shape;310;p52"/>
          <p:cNvPicPr preferRelativeResize="0"/>
          <p:nvPr/>
        </p:nvPicPr>
        <p:blipFill>
          <a:blip r:embed="rId3">
            <a:alphaModFix/>
          </a:blip>
          <a:stretch>
            <a:fillRect/>
          </a:stretch>
        </p:blipFill>
        <p:spPr>
          <a:xfrm>
            <a:off x="1466525" y="890275"/>
            <a:ext cx="5977225" cy="39446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3"/>
          <p:cNvSpPr txBox="1"/>
          <p:nvPr>
            <p:ph idx="4294967295" type="title"/>
          </p:nvPr>
        </p:nvSpPr>
        <p:spPr>
          <a:xfrm>
            <a:off x="311700" y="113300"/>
            <a:ext cx="80991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Roboto Black"/>
                <a:ea typeface="Roboto Black"/>
                <a:cs typeface="Roboto Black"/>
                <a:sym typeface="Roboto Black"/>
              </a:rPr>
              <a:t> </a:t>
            </a:r>
            <a:endParaRPr i="1" sz="3000">
              <a:solidFill>
                <a:srgbClr val="FFFFFF"/>
              </a:solidFill>
              <a:latin typeface="Roboto"/>
              <a:ea typeface="Roboto"/>
              <a:cs typeface="Roboto"/>
              <a:sym typeface="Roboto"/>
            </a:endParaRPr>
          </a:p>
        </p:txBody>
      </p:sp>
      <p:pic>
        <p:nvPicPr>
          <p:cNvPr id="316" name="Google Shape;316;p53"/>
          <p:cNvPicPr preferRelativeResize="0"/>
          <p:nvPr/>
        </p:nvPicPr>
        <p:blipFill>
          <a:blip r:embed="rId3">
            <a:alphaModFix/>
          </a:blip>
          <a:stretch>
            <a:fillRect/>
          </a:stretch>
        </p:blipFill>
        <p:spPr>
          <a:xfrm>
            <a:off x="812350" y="849225"/>
            <a:ext cx="7473802" cy="4204000"/>
          </a:xfrm>
          <a:prstGeom prst="rect">
            <a:avLst/>
          </a:prstGeom>
          <a:noFill/>
          <a:ln>
            <a:noFill/>
          </a:ln>
        </p:spPr>
      </p:pic>
      <p:sp>
        <p:nvSpPr>
          <p:cNvPr id="317" name="Google Shape;317;p53"/>
          <p:cNvSpPr txBox="1"/>
          <p:nvPr/>
        </p:nvSpPr>
        <p:spPr>
          <a:xfrm>
            <a:off x="517350" y="222025"/>
            <a:ext cx="7670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Considerations for Coaching and Evaluating Lesson Design</a:t>
            </a:r>
            <a:endParaRPr b="1" sz="20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4"/>
          <p:cNvSpPr txBox="1"/>
          <p:nvPr>
            <p:ph type="title"/>
          </p:nvPr>
        </p:nvSpPr>
        <p:spPr>
          <a:xfrm>
            <a:off x="628650" y="1517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900">
                <a:solidFill>
                  <a:srgbClr val="3C78D8"/>
                </a:solidFill>
                <a:latin typeface="Montserrat"/>
                <a:ea typeface="Montserrat"/>
                <a:cs typeface="Montserrat"/>
                <a:sym typeface="Montserrat"/>
              </a:rPr>
              <a:t>Anchor Activity</a:t>
            </a:r>
            <a:endParaRPr sz="2900">
              <a:solidFill>
                <a:srgbClr val="3C78D8"/>
              </a:solidFill>
              <a:latin typeface="Montserrat"/>
              <a:ea typeface="Montserrat"/>
              <a:cs typeface="Montserrat"/>
              <a:sym typeface="Montserrat"/>
            </a:endParaRPr>
          </a:p>
        </p:txBody>
      </p:sp>
      <p:sp>
        <p:nvSpPr>
          <p:cNvPr id="323" name="Google Shape;323;p54"/>
          <p:cNvSpPr txBox="1"/>
          <p:nvPr>
            <p:ph idx="1" type="body"/>
          </p:nvPr>
        </p:nvSpPr>
        <p:spPr>
          <a:xfrm>
            <a:off x="628650" y="12409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latin typeface="Montserrat"/>
                <a:ea typeface="Montserrat"/>
                <a:cs typeface="Montserrat"/>
                <a:sym typeface="Montserrat"/>
              </a:rPr>
              <a:t>Think about a </a:t>
            </a:r>
            <a:r>
              <a:rPr b="1" lang="en">
                <a:solidFill>
                  <a:srgbClr val="3D85C6"/>
                </a:solidFill>
                <a:latin typeface="Montserrat"/>
                <a:ea typeface="Montserrat"/>
                <a:cs typeface="Montserrat"/>
                <a:sym typeface="Montserrat"/>
              </a:rPr>
              <a:t>teacher</a:t>
            </a:r>
            <a:r>
              <a:rPr lang="en">
                <a:latin typeface="Montserrat"/>
                <a:ea typeface="Montserrat"/>
                <a:cs typeface="Montserrat"/>
                <a:sym typeface="Montserrat"/>
              </a:rPr>
              <a:t> and/or a </a:t>
            </a:r>
            <a:r>
              <a:rPr b="1" lang="en">
                <a:solidFill>
                  <a:srgbClr val="3D85C6"/>
                </a:solidFill>
                <a:latin typeface="Montserrat"/>
                <a:ea typeface="Montserrat"/>
                <a:cs typeface="Montserrat"/>
                <a:sym typeface="Montserrat"/>
              </a:rPr>
              <a:t>PLC</a:t>
            </a:r>
            <a:r>
              <a:rPr lang="en">
                <a:latin typeface="Montserrat"/>
                <a:ea typeface="Montserrat"/>
                <a:cs typeface="Montserrat"/>
                <a:sym typeface="Montserrat"/>
              </a:rPr>
              <a:t> that is an </a:t>
            </a:r>
            <a:r>
              <a:rPr b="1" lang="en">
                <a:solidFill>
                  <a:srgbClr val="0000FF"/>
                </a:solidFill>
                <a:latin typeface="Montserrat"/>
                <a:ea typeface="Montserrat"/>
                <a:cs typeface="Montserrat"/>
                <a:sym typeface="Montserrat"/>
              </a:rPr>
              <a:t>exemplar</a:t>
            </a:r>
            <a:r>
              <a:rPr b="1" lang="en">
                <a:solidFill>
                  <a:schemeClr val="accent1"/>
                </a:solidFill>
                <a:latin typeface="Montserrat"/>
                <a:ea typeface="Montserrat"/>
                <a:cs typeface="Montserrat"/>
                <a:sym typeface="Montserrat"/>
              </a:rPr>
              <a:t> </a:t>
            </a:r>
            <a:r>
              <a:rPr lang="en">
                <a:latin typeface="Montserrat"/>
                <a:ea typeface="Montserrat"/>
                <a:cs typeface="Montserrat"/>
                <a:sym typeface="Montserrat"/>
              </a:rPr>
              <a:t>in the use of data to inform their instruction.</a:t>
            </a:r>
            <a:endParaRPr>
              <a:latin typeface="Montserrat"/>
              <a:ea typeface="Montserrat"/>
              <a:cs typeface="Montserrat"/>
              <a:sym typeface="Montserrat"/>
            </a:endParaRPr>
          </a:p>
          <a:p>
            <a:pPr indent="0" lvl="0" marL="0" rtl="0" algn="l">
              <a:spcBef>
                <a:spcPts val="800"/>
              </a:spcBef>
              <a:spcAft>
                <a:spcPts val="0"/>
              </a:spcAft>
              <a:buNone/>
            </a:pPr>
            <a:r>
              <a:t/>
            </a:r>
            <a:endParaRPr>
              <a:latin typeface="Montserrat"/>
              <a:ea typeface="Montserrat"/>
              <a:cs typeface="Montserrat"/>
              <a:sym typeface="Montserrat"/>
            </a:endParaRPr>
          </a:p>
          <a:p>
            <a:pPr indent="0" lvl="0" marL="0" rtl="0" algn="l">
              <a:spcBef>
                <a:spcPts val="800"/>
              </a:spcBef>
              <a:spcAft>
                <a:spcPts val="0"/>
              </a:spcAft>
              <a:buNone/>
            </a:pPr>
            <a:r>
              <a:rPr lang="en">
                <a:latin typeface="Montserrat"/>
                <a:ea typeface="Montserrat"/>
                <a:cs typeface="Montserrat"/>
                <a:sym typeface="Montserrat"/>
              </a:rPr>
              <a:t>What are the characteristics/evidence that help you know that the teacher and/or PLC uses data well to inform instruction?</a:t>
            </a:r>
            <a:endParaRPr>
              <a:latin typeface="Montserrat"/>
              <a:ea typeface="Montserrat"/>
              <a:cs typeface="Montserrat"/>
              <a:sym typeface="Montserrat"/>
            </a:endParaRPr>
          </a:p>
          <a:p>
            <a:pPr indent="0" lvl="0" marL="0" rtl="0" algn="l">
              <a:spcBef>
                <a:spcPts val="800"/>
              </a:spcBef>
              <a:spcAft>
                <a:spcPts val="0"/>
              </a:spcAft>
              <a:buNone/>
            </a:pPr>
            <a:r>
              <a:t/>
            </a:r>
            <a:endParaRPr>
              <a:latin typeface="Montserrat"/>
              <a:ea typeface="Montserrat"/>
              <a:cs typeface="Montserrat"/>
              <a:sym typeface="Montserrat"/>
            </a:endParaRPr>
          </a:p>
          <a:p>
            <a:pPr indent="0" lvl="0" marL="0" rtl="0" algn="l">
              <a:spcBef>
                <a:spcPts val="800"/>
              </a:spcBef>
              <a:spcAft>
                <a:spcPts val="0"/>
              </a:spcAft>
              <a:buNone/>
            </a:pPr>
            <a:r>
              <a:rPr lang="en">
                <a:latin typeface="Montserrat"/>
                <a:ea typeface="Montserrat"/>
                <a:cs typeface="Montserrat"/>
                <a:sym typeface="Montserrat"/>
              </a:rPr>
              <a:t>Share with each other…</a:t>
            </a:r>
            <a:endParaRPr>
              <a:highlight>
                <a:srgbClr val="FFFF00"/>
              </a:highlight>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5"/>
          <p:cNvSpPr txBox="1"/>
          <p:nvPr>
            <p:ph type="title"/>
          </p:nvPr>
        </p:nvSpPr>
        <p:spPr>
          <a:xfrm>
            <a:off x="628650" y="1381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900">
                <a:solidFill>
                  <a:srgbClr val="3C78D8"/>
                </a:solidFill>
                <a:latin typeface="Montserrat"/>
                <a:ea typeface="Montserrat"/>
                <a:cs typeface="Montserrat"/>
                <a:sym typeface="Montserrat"/>
              </a:rPr>
              <a:t>Anchor Activity Cont’d</a:t>
            </a:r>
            <a:endParaRPr sz="2900">
              <a:solidFill>
                <a:srgbClr val="3C78D8"/>
              </a:solidFill>
              <a:latin typeface="Montserrat"/>
              <a:ea typeface="Montserrat"/>
              <a:cs typeface="Montserrat"/>
              <a:sym typeface="Montserrat"/>
            </a:endParaRPr>
          </a:p>
        </p:txBody>
      </p:sp>
      <p:sp>
        <p:nvSpPr>
          <p:cNvPr id="329" name="Google Shape;329;p55"/>
          <p:cNvSpPr txBox="1"/>
          <p:nvPr>
            <p:ph idx="1" type="body"/>
          </p:nvPr>
        </p:nvSpPr>
        <p:spPr>
          <a:xfrm>
            <a:off x="628650" y="1219675"/>
            <a:ext cx="7886700" cy="3320400"/>
          </a:xfrm>
          <a:prstGeom prst="rect">
            <a:avLst/>
          </a:prstGeom>
        </p:spPr>
        <p:txBody>
          <a:bodyPr anchorCtr="0" anchor="t" bIns="34275" lIns="68575" spcFirstLastPara="1" rIns="68575" wrap="square" tIns="34275">
            <a:noAutofit/>
          </a:bodyPr>
          <a:lstStyle/>
          <a:p>
            <a:pPr indent="0" lvl="0" marL="0" rtl="0" algn="l">
              <a:lnSpc>
                <a:spcPct val="70000"/>
              </a:lnSpc>
              <a:spcBef>
                <a:spcPts val="800"/>
              </a:spcBef>
              <a:spcAft>
                <a:spcPts val="0"/>
              </a:spcAft>
              <a:buSzPts val="935"/>
              <a:buNone/>
            </a:pPr>
            <a:r>
              <a:rPr lang="en" sz="1985">
                <a:latin typeface="Montserrat"/>
                <a:ea typeface="Montserrat"/>
                <a:cs typeface="Montserrat"/>
                <a:sym typeface="Montserrat"/>
              </a:rPr>
              <a:t>Think about a </a:t>
            </a:r>
            <a:r>
              <a:rPr b="1" lang="en">
                <a:solidFill>
                  <a:srgbClr val="3D85C6"/>
                </a:solidFill>
                <a:latin typeface="Montserrat"/>
                <a:ea typeface="Montserrat"/>
                <a:cs typeface="Montserrat"/>
                <a:sym typeface="Montserrat"/>
              </a:rPr>
              <a:t>teacher</a:t>
            </a:r>
            <a:r>
              <a:rPr lang="en">
                <a:latin typeface="Montserrat"/>
                <a:ea typeface="Montserrat"/>
                <a:cs typeface="Montserrat"/>
                <a:sym typeface="Montserrat"/>
              </a:rPr>
              <a:t> and/or a </a:t>
            </a:r>
            <a:r>
              <a:rPr b="1" lang="en">
                <a:solidFill>
                  <a:srgbClr val="3D85C6"/>
                </a:solidFill>
                <a:latin typeface="Montserrat"/>
                <a:ea typeface="Montserrat"/>
                <a:cs typeface="Montserrat"/>
                <a:sym typeface="Montserrat"/>
              </a:rPr>
              <a:t>PLC</a:t>
            </a:r>
            <a:r>
              <a:rPr lang="en" sz="1985">
                <a:latin typeface="Montserrat"/>
                <a:ea typeface="Montserrat"/>
                <a:cs typeface="Montserrat"/>
                <a:sym typeface="Montserrat"/>
              </a:rPr>
              <a:t> that</a:t>
            </a:r>
            <a:r>
              <a:rPr b="1" lang="en" sz="1985">
                <a:solidFill>
                  <a:srgbClr val="FF9900"/>
                </a:solidFill>
                <a:latin typeface="Montserrat"/>
                <a:ea typeface="Montserrat"/>
                <a:cs typeface="Montserrat"/>
                <a:sym typeface="Montserrat"/>
              </a:rPr>
              <a:t> s</a:t>
            </a:r>
            <a:r>
              <a:rPr b="1" lang="en" sz="1985">
                <a:solidFill>
                  <a:srgbClr val="FF9900"/>
                </a:solidFill>
                <a:latin typeface="Montserrat"/>
                <a:ea typeface="Montserrat"/>
                <a:cs typeface="Montserrat"/>
                <a:sym typeface="Montserrat"/>
              </a:rPr>
              <a:t>truggles </a:t>
            </a:r>
            <a:r>
              <a:rPr lang="en" sz="1985">
                <a:latin typeface="Montserrat"/>
                <a:ea typeface="Montserrat"/>
                <a:cs typeface="Montserrat"/>
                <a:sym typeface="Montserrat"/>
              </a:rPr>
              <a:t>in their use of data to inform their instruction.</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rPr lang="en" sz="1985">
                <a:latin typeface="Montserrat"/>
                <a:ea typeface="Montserrat"/>
                <a:cs typeface="Montserrat"/>
                <a:sym typeface="Montserrat"/>
              </a:rPr>
              <a:t>What are the characteristics/evidence that help you know that the teacher and/or PLC does not use data well to inform instruction?</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highlight>
                <a:srgbClr val="FFFF00"/>
              </a:highlight>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335" name="Google Shape;335;p56"/>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the </a:t>
            </a:r>
            <a:r>
              <a:rPr b="1" lang="en" sz="1904">
                <a:solidFill>
                  <a:srgbClr val="3C78D8"/>
                </a:solidFill>
                <a:latin typeface="Montserrat"/>
                <a:ea typeface="Montserrat"/>
                <a:cs typeface="Montserrat"/>
                <a:sym typeface="Montserrat"/>
              </a:rPr>
              <a:t>September </a:t>
            </a:r>
            <a:r>
              <a:rPr lang="en" sz="1904">
                <a:solidFill>
                  <a:srgbClr val="3C78D8"/>
                </a:solidFill>
                <a:latin typeface="Montserrat"/>
                <a:ea typeface="Montserrat"/>
                <a:cs typeface="Montserrat"/>
                <a:sym typeface="Montserrat"/>
              </a:rPr>
              <a:t>reflection.</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941"/>
              <a:buFont typeface="Arial"/>
              <a:buNone/>
            </a:pPr>
            <a:r>
              <a:rPr lang="en" sz="1904">
                <a:solidFill>
                  <a:srgbClr val="3C78D8"/>
                </a:solidFill>
                <a:latin typeface="Montserrat"/>
                <a:ea typeface="Montserrat"/>
                <a:cs typeface="Montserrat"/>
                <a:sym typeface="Montserrat"/>
              </a:rPr>
              <a:t>**You will add to this reflection journal throughout the year.</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941"/>
              <a:buFont typeface="Arial"/>
              <a:buNone/>
            </a:pPr>
            <a:r>
              <a:t/>
            </a:r>
            <a:endParaRPr sz="1904">
              <a:solidFill>
                <a:srgbClr val="3C78D8"/>
              </a:solidFill>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7"/>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7"/>
          <p:cNvSpPr txBox="1"/>
          <p:nvPr>
            <p:ph type="title"/>
          </p:nvPr>
        </p:nvSpPr>
        <p:spPr>
          <a:xfrm>
            <a:off x="272425" y="314150"/>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2600">
                <a:solidFill>
                  <a:srgbClr val="FFFFFF"/>
                </a:solidFill>
                <a:latin typeface="Montserrat"/>
                <a:ea typeface="Montserrat"/>
                <a:cs typeface="Montserrat"/>
                <a:sym typeface="Montserrat"/>
              </a:rPr>
              <a:t>What does it look like when a teacher </a:t>
            </a:r>
            <a:r>
              <a:rPr b="1" i="1" lang="en" sz="2600">
                <a:solidFill>
                  <a:srgbClr val="FFFFFF"/>
                </a:solidFill>
                <a:latin typeface="Montserrat"/>
                <a:ea typeface="Montserrat"/>
                <a:cs typeface="Montserrat"/>
                <a:sym typeface="Montserrat"/>
              </a:rPr>
              <a:t>uses</a:t>
            </a:r>
            <a:r>
              <a:rPr lang="en" sz="2600">
                <a:solidFill>
                  <a:srgbClr val="FFFFFF"/>
                </a:solidFill>
                <a:latin typeface="Montserrat"/>
                <a:ea typeface="Montserrat"/>
                <a:cs typeface="Montserrat"/>
                <a:sym typeface="Montserrat"/>
              </a:rPr>
              <a:t> data?</a:t>
            </a:r>
            <a:endParaRPr sz="2600">
              <a:solidFill>
                <a:srgbClr val="FFFFFF"/>
              </a:solidFill>
              <a:latin typeface="Montserrat"/>
              <a:ea typeface="Montserrat"/>
              <a:cs typeface="Montserrat"/>
              <a:sym typeface="Montserrat"/>
            </a:endParaRPr>
          </a:p>
        </p:txBody>
      </p:sp>
      <p:pic>
        <p:nvPicPr>
          <p:cNvPr id="342" name="Google Shape;342;p57"/>
          <p:cNvPicPr preferRelativeResize="0"/>
          <p:nvPr/>
        </p:nvPicPr>
        <p:blipFill>
          <a:blip r:embed="rId3">
            <a:alphaModFix/>
          </a:blip>
          <a:stretch>
            <a:fillRect/>
          </a:stretch>
        </p:blipFill>
        <p:spPr>
          <a:xfrm>
            <a:off x="104775" y="4482250"/>
            <a:ext cx="1067526" cy="565999"/>
          </a:xfrm>
          <a:prstGeom prst="rect">
            <a:avLst/>
          </a:prstGeom>
          <a:noFill/>
          <a:ln>
            <a:noFill/>
          </a:ln>
        </p:spPr>
      </p:pic>
      <p:pic>
        <p:nvPicPr>
          <p:cNvPr id="343" name="Google Shape;343;p57"/>
          <p:cNvPicPr preferRelativeResize="0"/>
          <p:nvPr/>
        </p:nvPicPr>
        <p:blipFill>
          <a:blip r:embed="rId4">
            <a:alphaModFix/>
          </a:blip>
          <a:stretch>
            <a:fillRect/>
          </a:stretch>
        </p:blipFill>
        <p:spPr>
          <a:xfrm>
            <a:off x="827325" y="1099600"/>
            <a:ext cx="7410799" cy="3772625"/>
          </a:xfrm>
          <a:prstGeom prst="rect">
            <a:avLst/>
          </a:prstGeom>
          <a:noFill/>
          <a:ln>
            <a:noFill/>
          </a:ln>
        </p:spPr>
      </p:pic>
      <p:sp>
        <p:nvSpPr>
          <p:cNvPr id="344" name="Google Shape;344;p57"/>
          <p:cNvSpPr/>
          <p:nvPr/>
        </p:nvSpPr>
        <p:spPr>
          <a:xfrm>
            <a:off x="866550" y="2866675"/>
            <a:ext cx="7410900" cy="7368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7"/>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0"/>
          <p:cNvSpPr txBox="1"/>
          <p:nvPr/>
        </p:nvSpPr>
        <p:spPr>
          <a:xfrm>
            <a:off x="409975" y="280075"/>
            <a:ext cx="8065200" cy="44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400">
                <a:solidFill>
                  <a:srgbClr val="00467F"/>
                </a:solidFill>
                <a:latin typeface="Montserrat Light"/>
                <a:ea typeface="Montserrat Light"/>
                <a:cs typeface="Montserrat Light"/>
                <a:sym typeface="Montserrat Light"/>
              </a:rPr>
              <a:t>Shared Norms</a:t>
            </a:r>
            <a:endParaRPr sz="3400">
              <a:solidFill>
                <a:srgbClr val="00467F"/>
              </a:solidFill>
              <a:latin typeface="Montserrat Light"/>
              <a:ea typeface="Montserrat Light"/>
              <a:cs typeface="Montserrat Light"/>
              <a:sym typeface="Montserrat Light"/>
            </a:endParaRPr>
          </a:p>
        </p:txBody>
      </p:sp>
      <p:sp>
        <p:nvSpPr>
          <p:cNvPr id="199" name="Google Shape;199;p40"/>
          <p:cNvSpPr txBox="1"/>
          <p:nvPr/>
        </p:nvSpPr>
        <p:spPr>
          <a:xfrm>
            <a:off x="409975" y="979025"/>
            <a:ext cx="74355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2000">
              <a:solidFill>
                <a:srgbClr val="00467F"/>
              </a:solidFill>
              <a:latin typeface="Roboto"/>
              <a:ea typeface="Roboto"/>
              <a:cs typeface="Roboto"/>
              <a:sym typeface="Roboto"/>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Be on time and prepared</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Stay engaged - Signal for coming back</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Respect all voices</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Assume best intent</a:t>
            </a:r>
            <a:endParaRPr sz="26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Roboto Light"/>
              <a:ea typeface="Roboto Light"/>
              <a:cs typeface="Roboto Light"/>
              <a:sym typeface="Roboto Light"/>
            </a:endParaRPr>
          </a:p>
        </p:txBody>
      </p:sp>
      <p:pic>
        <p:nvPicPr>
          <p:cNvPr id="200" name="Google Shape;200;p40"/>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8"/>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8"/>
          <p:cNvSpPr txBox="1"/>
          <p:nvPr>
            <p:ph type="title"/>
          </p:nvPr>
        </p:nvSpPr>
        <p:spPr>
          <a:xfrm>
            <a:off x="272425" y="314150"/>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SzPts val="990"/>
              <a:buNone/>
            </a:pPr>
            <a:r>
              <a:rPr lang="en" sz="2770">
                <a:solidFill>
                  <a:srgbClr val="FFFFFF"/>
                </a:solidFill>
                <a:latin typeface="Montserrat"/>
                <a:ea typeface="Montserrat"/>
                <a:cs typeface="Montserrat"/>
                <a:sym typeface="Montserrat"/>
              </a:rPr>
              <a:t>What does it look like when a PLC </a:t>
            </a:r>
            <a:r>
              <a:rPr b="1" i="1" lang="en" sz="2770">
                <a:solidFill>
                  <a:srgbClr val="FFFFFF"/>
                </a:solidFill>
                <a:latin typeface="Montserrat"/>
                <a:ea typeface="Montserrat"/>
                <a:cs typeface="Montserrat"/>
                <a:sym typeface="Montserrat"/>
              </a:rPr>
              <a:t>uses</a:t>
            </a:r>
            <a:r>
              <a:rPr lang="en" sz="2770">
                <a:solidFill>
                  <a:srgbClr val="FFFFFF"/>
                </a:solidFill>
                <a:latin typeface="Montserrat"/>
                <a:ea typeface="Montserrat"/>
                <a:cs typeface="Montserrat"/>
                <a:sym typeface="Montserrat"/>
              </a:rPr>
              <a:t> data?</a:t>
            </a:r>
            <a:endParaRPr sz="2770">
              <a:solidFill>
                <a:srgbClr val="FFFFFF"/>
              </a:solidFill>
              <a:latin typeface="Montserrat"/>
              <a:ea typeface="Montserrat"/>
              <a:cs typeface="Montserrat"/>
              <a:sym typeface="Montserrat"/>
            </a:endParaRPr>
          </a:p>
        </p:txBody>
      </p:sp>
      <p:pic>
        <p:nvPicPr>
          <p:cNvPr id="352" name="Google Shape;352;p58"/>
          <p:cNvPicPr preferRelativeResize="0"/>
          <p:nvPr/>
        </p:nvPicPr>
        <p:blipFill>
          <a:blip r:embed="rId3">
            <a:alphaModFix/>
          </a:blip>
          <a:stretch>
            <a:fillRect/>
          </a:stretch>
        </p:blipFill>
        <p:spPr>
          <a:xfrm>
            <a:off x="104775" y="4482250"/>
            <a:ext cx="1067526" cy="565999"/>
          </a:xfrm>
          <a:prstGeom prst="rect">
            <a:avLst/>
          </a:prstGeom>
          <a:noFill/>
          <a:ln>
            <a:noFill/>
          </a:ln>
        </p:spPr>
      </p:pic>
      <p:sp>
        <p:nvSpPr>
          <p:cNvPr id="353" name="Google Shape;353;p58"/>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8"/>
          <p:cNvSpPr txBox="1"/>
          <p:nvPr/>
        </p:nvSpPr>
        <p:spPr>
          <a:xfrm>
            <a:off x="858750" y="1289400"/>
            <a:ext cx="7426500" cy="2985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sz="1800">
                <a:solidFill>
                  <a:srgbClr val="A64D79"/>
                </a:solidFill>
              </a:rPr>
              <a:t>Data is prepared in advance of the meeting</a:t>
            </a:r>
            <a:r>
              <a:rPr lang="en" sz="1800">
                <a:solidFill>
                  <a:schemeClr val="dk1"/>
                </a:solidFill>
              </a:rPr>
              <a:t> to allow time to discuss instruction and necessary changes. </a:t>
            </a:r>
            <a:endParaRPr sz="1800">
              <a:solidFill>
                <a:schemeClr val="dk1"/>
              </a:solidFill>
            </a:endParaRPr>
          </a:p>
          <a:p>
            <a:pPr indent="-342900" lvl="1" marL="914400" rtl="0" algn="l">
              <a:spcBef>
                <a:spcPts val="0"/>
              </a:spcBef>
              <a:spcAft>
                <a:spcPts val="0"/>
              </a:spcAft>
              <a:buSzPts val="1800"/>
              <a:buChar char="○"/>
            </a:pPr>
            <a:r>
              <a:rPr lang="en" sz="1800">
                <a:solidFill>
                  <a:schemeClr val="dk1"/>
                </a:solidFill>
              </a:rPr>
              <a:t>Data is </a:t>
            </a:r>
            <a:r>
              <a:rPr b="1" lang="en" sz="1800">
                <a:solidFill>
                  <a:srgbClr val="38761D"/>
                </a:solidFill>
              </a:rPr>
              <a:t>disaggregated by groups</a:t>
            </a:r>
            <a:r>
              <a:rPr lang="en" sz="1800">
                <a:solidFill>
                  <a:schemeClr val="dk1"/>
                </a:solidFill>
              </a:rPr>
              <a:t> for differentiation or response to intervention</a:t>
            </a:r>
            <a:endParaRPr sz="1800">
              <a:solidFill>
                <a:schemeClr val="dk1"/>
              </a:solidFill>
            </a:endParaRPr>
          </a:p>
          <a:p>
            <a:pPr indent="-342900" lvl="1" marL="914400" rtl="0" algn="l">
              <a:spcBef>
                <a:spcPts val="0"/>
              </a:spcBef>
              <a:spcAft>
                <a:spcPts val="0"/>
              </a:spcAft>
              <a:buClr>
                <a:schemeClr val="dk1"/>
              </a:buClr>
              <a:buSzPts val="1800"/>
              <a:buChar char="○"/>
            </a:pPr>
            <a:r>
              <a:rPr b="1" lang="en" sz="1800">
                <a:solidFill>
                  <a:srgbClr val="9900FF"/>
                </a:solidFill>
              </a:rPr>
              <a:t>Other data includes student work </a:t>
            </a:r>
            <a:r>
              <a:rPr lang="en" sz="1800">
                <a:solidFill>
                  <a:schemeClr val="dk1"/>
                </a:solidFill>
              </a:rPr>
              <a:t>that provides valid and reliable evidence of learning (not just numbers)</a:t>
            </a:r>
            <a:endParaRPr sz="1800">
              <a:solidFill>
                <a:schemeClr val="dk1"/>
              </a:solidFill>
            </a:endParaRPr>
          </a:p>
          <a:p>
            <a:pPr indent="-342900" lvl="0" marL="457200" rtl="0" algn="l">
              <a:spcBef>
                <a:spcPts val="0"/>
              </a:spcBef>
              <a:spcAft>
                <a:spcPts val="0"/>
              </a:spcAft>
              <a:buClr>
                <a:schemeClr val="dk1"/>
              </a:buClr>
              <a:buSzPts val="1800"/>
              <a:buChar char="●"/>
            </a:pPr>
            <a:r>
              <a:rPr b="1" lang="en" sz="1800">
                <a:solidFill>
                  <a:srgbClr val="BF9000"/>
                </a:solidFill>
              </a:rPr>
              <a:t>Time</a:t>
            </a:r>
            <a:r>
              <a:rPr lang="en" sz="1800">
                <a:solidFill>
                  <a:schemeClr val="dk1"/>
                </a:solidFill>
              </a:rPr>
              <a:t> is allowed for analysis of data</a:t>
            </a:r>
            <a:endParaRPr sz="1800"/>
          </a:p>
          <a:p>
            <a:pPr indent="-342900" lvl="0" marL="457200" rtl="0" algn="l">
              <a:spcBef>
                <a:spcPts val="0"/>
              </a:spcBef>
              <a:spcAft>
                <a:spcPts val="0"/>
              </a:spcAft>
              <a:buSzPts val="1800"/>
              <a:buChar char="●"/>
            </a:pPr>
            <a:r>
              <a:rPr b="1" lang="en" sz="1800">
                <a:solidFill>
                  <a:srgbClr val="0000FF"/>
                </a:solidFill>
              </a:rPr>
              <a:t>Time Frame for Action</a:t>
            </a:r>
            <a:r>
              <a:rPr lang="en" sz="1800">
                <a:solidFill>
                  <a:schemeClr val="dk1"/>
                </a:solidFill>
              </a:rPr>
              <a:t> with relevant data based on student’s most current needs acted on in a few days</a:t>
            </a:r>
            <a:endParaRPr sz="1800"/>
          </a:p>
        </p:txBody>
      </p:sp>
      <p:sp>
        <p:nvSpPr>
          <p:cNvPr id="355" name="Google Shape;355;p58"/>
          <p:cNvSpPr txBox="1"/>
          <p:nvPr/>
        </p:nvSpPr>
        <p:spPr>
          <a:xfrm>
            <a:off x="4291250" y="4174938"/>
            <a:ext cx="4681200" cy="3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Thin"/>
                <a:ea typeface="Roboto Thin"/>
                <a:cs typeface="Roboto Thin"/>
                <a:sym typeface="Roboto Thin"/>
              </a:rPr>
              <a:t> </a:t>
            </a:r>
            <a:r>
              <a:rPr lang="en" sz="1100">
                <a:solidFill>
                  <a:srgbClr val="000000"/>
                </a:solidFill>
                <a:latin typeface="Calibri"/>
                <a:ea typeface="Calibri"/>
                <a:cs typeface="Calibri"/>
                <a:sym typeface="Calibri"/>
              </a:rPr>
              <a:t>* Adapted from </a:t>
            </a:r>
            <a:r>
              <a:rPr b="1" lang="en" sz="800">
                <a:solidFill>
                  <a:srgbClr val="000000"/>
                </a:solidFill>
                <a:latin typeface="Montserrat"/>
                <a:ea typeface="Montserrat"/>
                <a:cs typeface="Montserrat"/>
                <a:sym typeface="Montserrat"/>
              </a:rPr>
              <a:t>100-Day Leaders </a:t>
            </a:r>
            <a:r>
              <a:rPr lang="en" sz="800">
                <a:solidFill>
                  <a:srgbClr val="000000"/>
                </a:solidFill>
                <a:latin typeface="Gotham-Book"/>
                <a:ea typeface="Gotham-Book"/>
                <a:cs typeface="Gotham-Book"/>
                <a:sym typeface="Gotham-Book"/>
              </a:rPr>
              <a:t>© 2019 Solution Tree Press • SolutionTree.com.</a:t>
            </a:r>
            <a:endParaRPr sz="1100">
              <a:solidFill>
                <a:srgbClr val="000000"/>
              </a:solidFill>
            </a:endParaRPr>
          </a:p>
          <a:p>
            <a:pPr indent="0" lvl="0" marL="0" rtl="0" algn="l">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700">
                <a:latin typeface="Montserrat"/>
                <a:ea typeface="Montserrat"/>
                <a:cs typeface="Montserrat"/>
                <a:sym typeface="Montserrat"/>
              </a:rPr>
              <a:t>Structured Reflection Journal </a:t>
            </a:r>
            <a:endParaRPr sz="2700">
              <a:latin typeface="Montserrat"/>
              <a:ea typeface="Montserrat"/>
              <a:cs typeface="Montserrat"/>
              <a:sym typeface="Montserrat"/>
            </a:endParaRPr>
          </a:p>
        </p:txBody>
      </p:sp>
      <p:sp>
        <p:nvSpPr>
          <p:cNvPr id="361" name="Google Shape;361;p59"/>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rPr lang="en" sz="2104">
                <a:latin typeface="Montserrat"/>
                <a:ea typeface="Montserrat"/>
                <a:cs typeface="Montserrat"/>
                <a:sym typeface="Montserrat"/>
              </a:rPr>
              <a:t>Considering </a:t>
            </a:r>
            <a:r>
              <a:rPr lang="en" sz="2104">
                <a:solidFill>
                  <a:srgbClr val="0000FF"/>
                </a:solidFill>
                <a:latin typeface="Montserrat"/>
                <a:ea typeface="Montserrat"/>
                <a:cs typeface="Montserrat"/>
                <a:sym typeface="Montserrat"/>
              </a:rPr>
              <a:t>the specific teacher </a:t>
            </a:r>
            <a:r>
              <a:rPr lang="en" sz="2104">
                <a:latin typeface="Montserrat"/>
                <a:ea typeface="Montserrat"/>
                <a:cs typeface="Montserrat"/>
                <a:sym typeface="Montserrat"/>
              </a:rPr>
              <a:t>and/or </a:t>
            </a:r>
            <a:r>
              <a:rPr lang="en" sz="2104">
                <a:solidFill>
                  <a:srgbClr val="FF9900"/>
                </a:solidFill>
                <a:latin typeface="Montserrat"/>
                <a:ea typeface="Montserrat"/>
                <a:cs typeface="Montserrat"/>
                <a:sym typeface="Montserrat"/>
              </a:rPr>
              <a:t>the specific PLC </a:t>
            </a:r>
            <a:r>
              <a:rPr lang="en" sz="2104">
                <a:latin typeface="Montserrat"/>
                <a:ea typeface="Montserrat"/>
                <a:cs typeface="Montserrat"/>
                <a:sym typeface="Montserrat"/>
              </a:rPr>
              <a:t>that you identified, reflect on the current characteristics of those you identified in relation to the data questions (Prompt 1)</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rPr lang="en" sz="2104">
                <a:latin typeface="Montserrat"/>
                <a:ea typeface="Montserrat"/>
                <a:cs typeface="Montserrat"/>
                <a:sym typeface="Montserrat"/>
              </a:rPr>
              <a:t>As a reminder this bridge activity is intended to help you continue to build your capacity as an instructional leader.</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21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2104">
                <a:latin typeface="Montserrat"/>
                <a:ea typeface="Montserrat"/>
                <a:cs typeface="Montserrat"/>
                <a:sym typeface="Montserrat"/>
              </a:rPr>
              <a:t> </a:t>
            </a:r>
            <a:r>
              <a:rPr lang="en" sz="2104" u="sng">
                <a:solidFill>
                  <a:schemeClr val="hlink"/>
                </a:solidFill>
                <a:latin typeface="Montserrat"/>
                <a:ea typeface="Montserrat"/>
                <a:cs typeface="Montserrat"/>
                <a:sym typeface="Montserrat"/>
                <a:hlinkClick r:id="rId3"/>
              </a:rPr>
              <a:t>Principal Reflection Journals</a:t>
            </a:r>
            <a:endParaRPr sz="2104">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60"/>
          <p:cNvSpPr/>
          <p:nvPr/>
        </p:nvSpPr>
        <p:spPr>
          <a:xfrm>
            <a:off x="6158872" y="2877908"/>
            <a:ext cx="2036700" cy="2031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 name="Google Shape;367;p60"/>
          <p:cNvGrpSpPr/>
          <p:nvPr/>
        </p:nvGrpSpPr>
        <p:grpSpPr>
          <a:xfrm>
            <a:off x="6070808" y="1925928"/>
            <a:ext cx="2337838" cy="1690523"/>
            <a:chOff x="4351895" y="2505366"/>
            <a:chExt cx="2025681" cy="1112406"/>
          </a:xfrm>
        </p:grpSpPr>
        <p:grpSp>
          <p:nvGrpSpPr>
            <p:cNvPr id="368" name="Google Shape;368;p60"/>
            <p:cNvGrpSpPr/>
            <p:nvPr/>
          </p:nvGrpSpPr>
          <p:grpSpPr>
            <a:xfrm>
              <a:off x="4566637" y="2834737"/>
              <a:ext cx="119100" cy="359400"/>
              <a:chOff x="603896" y="2598372"/>
              <a:chExt cx="119100" cy="359400"/>
            </a:xfrm>
          </p:grpSpPr>
          <p:cxnSp>
            <p:nvCxnSpPr>
              <p:cNvPr id="369" name="Google Shape;369;p60"/>
              <p:cNvCxnSpPr/>
              <p:nvPr/>
            </p:nvCxnSpPr>
            <p:spPr>
              <a:xfrm>
                <a:off x="650104" y="2598372"/>
                <a:ext cx="0" cy="359400"/>
              </a:xfrm>
              <a:prstGeom prst="straightConnector1">
                <a:avLst/>
              </a:prstGeom>
              <a:noFill/>
              <a:ln cap="flat" cmpd="sng" w="9525">
                <a:solidFill>
                  <a:srgbClr val="000000"/>
                </a:solidFill>
                <a:prstDash val="solid"/>
                <a:round/>
                <a:headEnd len="sm" w="sm" type="none"/>
                <a:tailEnd len="sm" w="sm" type="none"/>
              </a:ln>
            </p:spPr>
          </p:cxnSp>
          <p:sp>
            <p:nvSpPr>
              <p:cNvPr id="370" name="Google Shape;370;p60"/>
              <p:cNvSpPr/>
              <p:nvPr/>
            </p:nvSpPr>
            <p:spPr>
              <a:xfrm>
                <a:off x="603896" y="2598373"/>
                <a:ext cx="1191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 name="Google Shape;371;p60"/>
            <p:cNvSpPr txBox="1"/>
            <p:nvPr/>
          </p:nvSpPr>
          <p:spPr>
            <a:xfrm>
              <a:off x="4351895" y="3246371"/>
              <a:ext cx="837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F6B26B"/>
                  </a:solidFill>
                  <a:latin typeface="Montserrat"/>
                  <a:ea typeface="Montserrat"/>
                  <a:cs typeface="Montserrat"/>
                  <a:sym typeface="Montserrat"/>
                </a:rPr>
                <a:t>NOV</a:t>
              </a:r>
              <a:endParaRPr b="1" sz="2000">
                <a:solidFill>
                  <a:srgbClr val="F6B26B"/>
                </a:solidFill>
                <a:latin typeface="Montserrat"/>
                <a:ea typeface="Montserrat"/>
                <a:cs typeface="Montserrat"/>
                <a:sym typeface="Montserrat"/>
              </a:endParaRPr>
            </a:p>
          </p:txBody>
        </p:sp>
        <p:sp>
          <p:nvSpPr>
            <p:cNvPr id="372" name="Google Shape;372;p60"/>
            <p:cNvSpPr txBox="1"/>
            <p:nvPr/>
          </p:nvSpPr>
          <p:spPr>
            <a:xfrm>
              <a:off x="4463876" y="2505366"/>
              <a:ext cx="19137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6B26B"/>
                  </a:solidFill>
                  <a:latin typeface="Montserrat"/>
                  <a:ea typeface="Montserrat"/>
                  <a:cs typeface="Montserrat"/>
                  <a:sym typeface="Montserrat"/>
                </a:rPr>
                <a:t>SCI </a:t>
              </a:r>
              <a:r>
                <a:rPr lang="en" sz="1800">
                  <a:solidFill>
                    <a:srgbClr val="0B5394"/>
                  </a:solidFill>
                  <a:latin typeface="Montserrat"/>
                  <a:ea typeface="Montserrat"/>
                  <a:cs typeface="Montserrat"/>
                  <a:sym typeface="Montserrat"/>
                </a:rPr>
                <a:t>Data </a:t>
              </a:r>
              <a:endParaRPr sz="1800">
                <a:solidFill>
                  <a:srgbClr val="0B5394"/>
                </a:solidFill>
                <a:latin typeface="Montserrat"/>
                <a:ea typeface="Montserrat"/>
                <a:cs typeface="Montserrat"/>
                <a:sym typeface="Montserrat"/>
              </a:endParaRPr>
            </a:p>
          </p:txBody>
        </p:sp>
      </p:grpSp>
      <p:grpSp>
        <p:nvGrpSpPr>
          <p:cNvPr id="373" name="Google Shape;373;p60"/>
          <p:cNvGrpSpPr/>
          <p:nvPr/>
        </p:nvGrpSpPr>
        <p:grpSpPr>
          <a:xfrm>
            <a:off x="858873" y="1925933"/>
            <a:ext cx="2285475" cy="1661790"/>
            <a:chOff x="786652" y="2442397"/>
            <a:chExt cx="2414404" cy="1137355"/>
          </a:xfrm>
        </p:grpSpPr>
        <p:sp>
          <p:nvSpPr>
            <p:cNvPr id="374" name="Google Shape;374;p60"/>
            <p:cNvSpPr/>
            <p:nvPr/>
          </p:nvSpPr>
          <p:spPr>
            <a:xfrm>
              <a:off x="932600" y="3079475"/>
              <a:ext cx="1958400" cy="133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 name="Google Shape;375;p60"/>
            <p:cNvGrpSpPr/>
            <p:nvPr/>
          </p:nvGrpSpPr>
          <p:grpSpPr>
            <a:xfrm>
              <a:off x="786652" y="2442397"/>
              <a:ext cx="2414404" cy="1137355"/>
              <a:chOff x="786652" y="2442397"/>
              <a:chExt cx="2414404" cy="1137355"/>
            </a:xfrm>
          </p:grpSpPr>
          <p:sp>
            <p:nvSpPr>
              <p:cNvPr id="376" name="Google Shape;376;p60"/>
              <p:cNvSpPr txBox="1"/>
              <p:nvPr/>
            </p:nvSpPr>
            <p:spPr>
              <a:xfrm>
                <a:off x="786652" y="3208352"/>
                <a:ext cx="1069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1155CC"/>
                    </a:solidFill>
                    <a:latin typeface="Montserrat"/>
                    <a:ea typeface="Montserrat"/>
                    <a:cs typeface="Montserrat"/>
                    <a:sym typeface="Montserrat"/>
                  </a:rPr>
                  <a:t>SEPT </a:t>
                </a:r>
                <a:endParaRPr b="1" sz="2000">
                  <a:solidFill>
                    <a:srgbClr val="1155CC"/>
                  </a:solidFill>
                  <a:latin typeface="Montserrat"/>
                  <a:ea typeface="Montserrat"/>
                  <a:cs typeface="Montserrat"/>
                  <a:sym typeface="Montserrat"/>
                </a:endParaRPr>
              </a:p>
            </p:txBody>
          </p:sp>
          <p:grpSp>
            <p:nvGrpSpPr>
              <p:cNvPr id="377" name="Google Shape;377;p60"/>
              <p:cNvGrpSpPr/>
              <p:nvPr/>
            </p:nvGrpSpPr>
            <p:grpSpPr>
              <a:xfrm>
                <a:off x="881038" y="2800057"/>
                <a:ext cx="150000" cy="411832"/>
                <a:chOff x="845588" y="2563693"/>
                <a:chExt cx="150000" cy="411832"/>
              </a:xfrm>
            </p:grpSpPr>
            <p:cxnSp>
              <p:nvCxnSpPr>
                <p:cNvPr id="378" name="Google Shape;378;p60"/>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79" name="Google Shape;379;p60"/>
                <p:cNvSpPr/>
                <p:nvPr/>
              </p:nvSpPr>
              <p:spPr>
                <a:xfrm>
                  <a:off x="845588" y="2563693"/>
                  <a:ext cx="150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60"/>
              <p:cNvSpPr txBox="1"/>
              <p:nvPr/>
            </p:nvSpPr>
            <p:spPr>
              <a:xfrm>
                <a:off x="786656" y="2442397"/>
                <a:ext cx="2414400" cy="6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1155CC"/>
                    </a:solidFill>
                    <a:latin typeface="Montserrat"/>
                    <a:ea typeface="Montserrat"/>
                    <a:cs typeface="Montserrat"/>
                    <a:sym typeface="Montserrat"/>
                  </a:rPr>
                  <a:t>Math </a:t>
                </a:r>
                <a:r>
                  <a:rPr lang="en" sz="1900">
                    <a:solidFill>
                      <a:srgbClr val="0B5394"/>
                    </a:solidFill>
                    <a:latin typeface="Montserrat"/>
                    <a:ea typeface="Montserrat"/>
                    <a:cs typeface="Montserrat"/>
                    <a:sym typeface="Montserrat"/>
                  </a:rPr>
                  <a:t>Data </a:t>
                </a:r>
                <a:endParaRPr sz="1900">
                  <a:solidFill>
                    <a:srgbClr val="0B5394"/>
                  </a:solidFill>
                  <a:latin typeface="Montserrat"/>
                  <a:ea typeface="Montserrat"/>
                  <a:cs typeface="Montserrat"/>
                  <a:sym typeface="Montserrat"/>
                </a:endParaRPr>
              </a:p>
            </p:txBody>
          </p:sp>
        </p:grpSp>
      </p:grpSp>
      <p:grpSp>
        <p:nvGrpSpPr>
          <p:cNvPr id="381" name="Google Shape;381;p60"/>
          <p:cNvGrpSpPr/>
          <p:nvPr/>
        </p:nvGrpSpPr>
        <p:grpSpPr>
          <a:xfrm>
            <a:off x="3342073" y="2305147"/>
            <a:ext cx="2434456" cy="1666777"/>
            <a:chOff x="2644499" y="2702596"/>
            <a:chExt cx="2492532" cy="1101127"/>
          </a:xfrm>
        </p:grpSpPr>
        <p:sp>
          <p:nvSpPr>
            <p:cNvPr id="382" name="Google Shape;382;p60"/>
            <p:cNvSpPr/>
            <p:nvPr/>
          </p:nvSpPr>
          <p:spPr>
            <a:xfrm>
              <a:off x="2890952" y="3079475"/>
              <a:ext cx="19584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 name="Google Shape;383;p60"/>
            <p:cNvGrpSpPr/>
            <p:nvPr/>
          </p:nvGrpSpPr>
          <p:grpSpPr>
            <a:xfrm>
              <a:off x="2644499" y="2702596"/>
              <a:ext cx="2492532" cy="1101127"/>
              <a:chOff x="2644499" y="2702596"/>
              <a:chExt cx="2492532" cy="1101127"/>
            </a:xfrm>
          </p:grpSpPr>
          <p:sp>
            <p:nvSpPr>
              <p:cNvPr id="384" name="Google Shape;384;p60"/>
              <p:cNvSpPr txBox="1"/>
              <p:nvPr/>
            </p:nvSpPr>
            <p:spPr>
              <a:xfrm>
                <a:off x="2644499" y="2702596"/>
                <a:ext cx="99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6AA84F"/>
                    </a:solidFill>
                    <a:latin typeface="Montserrat"/>
                    <a:ea typeface="Montserrat"/>
                    <a:cs typeface="Montserrat"/>
                    <a:sym typeface="Montserrat"/>
                  </a:rPr>
                  <a:t>OCT</a:t>
                </a:r>
                <a:endParaRPr b="1" sz="2000">
                  <a:solidFill>
                    <a:srgbClr val="6AA84F"/>
                  </a:solidFill>
                  <a:latin typeface="Montserrat"/>
                  <a:ea typeface="Montserrat"/>
                  <a:cs typeface="Montserrat"/>
                  <a:sym typeface="Montserrat"/>
                </a:endParaRPr>
              </a:p>
            </p:txBody>
          </p:sp>
          <p:grpSp>
            <p:nvGrpSpPr>
              <p:cNvPr id="385" name="Google Shape;385;p60"/>
              <p:cNvGrpSpPr/>
              <p:nvPr/>
            </p:nvGrpSpPr>
            <p:grpSpPr>
              <a:xfrm rot="10800000">
                <a:off x="2815477" y="3079467"/>
                <a:ext cx="126000" cy="411826"/>
                <a:chOff x="2070096" y="2563699"/>
                <a:chExt cx="126000" cy="411826"/>
              </a:xfrm>
            </p:grpSpPr>
            <p:cxnSp>
              <p:nvCxnSpPr>
                <p:cNvPr id="386" name="Google Shape;386;p60"/>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87" name="Google Shape;387;p60"/>
                <p:cNvSpPr/>
                <p:nvPr/>
              </p:nvSpPr>
              <p:spPr>
                <a:xfrm>
                  <a:off x="2070096" y="2563699"/>
                  <a:ext cx="126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 name="Google Shape;388;p60"/>
              <p:cNvSpPr txBox="1"/>
              <p:nvPr/>
            </p:nvSpPr>
            <p:spPr>
              <a:xfrm>
                <a:off x="2743331" y="3444324"/>
                <a:ext cx="23937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800">
                    <a:solidFill>
                      <a:srgbClr val="6AA84F"/>
                    </a:solidFill>
                    <a:latin typeface="Montserrat"/>
                    <a:ea typeface="Montserrat"/>
                    <a:cs typeface="Montserrat"/>
                    <a:sym typeface="Montserrat"/>
                  </a:rPr>
                  <a:t>ELA </a:t>
                </a:r>
                <a:r>
                  <a:rPr lang="en" sz="1800">
                    <a:solidFill>
                      <a:srgbClr val="0B5394"/>
                    </a:solidFill>
                    <a:latin typeface="Montserrat"/>
                    <a:ea typeface="Montserrat"/>
                    <a:cs typeface="Montserrat"/>
                    <a:sym typeface="Montserrat"/>
                  </a:rPr>
                  <a:t>Data </a:t>
                </a:r>
                <a:endParaRPr sz="1800">
                  <a:solidFill>
                    <a:srgbClr val="0B5394"/>
                  </a:solidFill>
                  <a:latin typeface="Montserrat"/>
                  <a:ea typeface="Montserrat"/>
                  <a:cs typeface="Montserrat"/>
                  <a:sym typeface="Montserrat"/>
                </a:endParaRPr>
              </a:p>
            </p:txBody>
          </p:sp>
        </p:grpSp>
      </p:grpSp>
      <p:sp>
        <p:nvSpPr>
          <p:cNvPr id="389" name="Google Shape;389;p60"/>
          <p:cNvSpPr txBox="1"/>
          <p:nvPr/>
        </p:nvSpPr>
        <p:spPr>
          <a:xfrm>
            <a:off x="683375" y="464270"/>
            <a:ext cx="7087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434343"/>
                </a:solidFill>
                <a:latin typeface="Montserrat"/>
                <a:ea typeface="Montserrat"/>
                <a:cs typeface="Montserrat"/>
                <a:sym typeface="Montserrat"/>
              </a:rPr>
              <a:t>Academic Data Sources for </a:t>
            </a:r>
            <a:endParaRPr sz="2400">
              <a:solidFill>
                <a:srgbClr val="434343"/>
              </a:solidFill>
              <a:latin typeface="Montserrat"/>
              <a:ea typeface="Montserrat"/>
              <a:cs typeface="Montserrat"/>
              <a:sym typeface="Montserrat"/>
            </a:endParaRPr>
          </a:p>
          <a:p>
            <a:pPr indent="0" lvl="0" marL="0" rtl="0" algn="l">
              <a:spcBef>
                <a:spcPts val="0"/>
              </a:spcBef>
              <a:spcAft>
                <a:spcPts val="0"/>
              </a:spcAft>
              <a:buNone/>
            </a:pPr>
            <a:r>
              <a:rPr lang="en" sz="2400">
                <a:solidFill>
                  <a:srgbClr val="434343"/>
                </a:solidFill>
                <a:latin typeface="Montserrat"/>
                <a:ea typeface="Montserrat"/>
                <a:cs typeface="Montserrat"/>
                <a:sym typeface="Montserrat"/>
              </a:rPr>
              <a:t>Instructional Decision-making</a:t>
            </a:r>
            <a:endParaRPr sz="2400">
              <a:solidFill>
                <a:srgbClr val="434343"/>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61"/>
          <p:cNvPicPr preferRelativeResize="0"/>
          <p:nvPr/>
        </p:nvPicPr>
        <p:blipFill>
          <a:blip r:embed="rId3">
            <a:alphaModFix/>
          </a:blip>
          <a:stretch>
            <a:fillRect/>
          </a:stretch>
        </p:blipFill>
        <p:spPr>
          <a:xfrm>
            <a:off x="882238" y="138075"/>
            <a:ext cx="7379528" cy="4453651"/>
          </a:xfrm>
          <a:prstGeom prst="rect">
            <a:avLst/>
          </a:prstGeom>
          <a:noFill/>
          <a:ln>
            <a:noFill/>
          </a:ln>
        </p:spPr>
      </p:pic>
      <p:sp>
        <p:nvSpPr>
          <p:cNvPr id="395" name="Google Shape;395;p61"/>
          <p:cNvSpPr txBox="1"/>
          <p:nvPr/>
        </p:nvSpPr>
        <p:spPr>
          <a:xfrm>
            <a:off x="97725" y="3486675"/>
            <a:ext cx="1553400" cy="4488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I-Ready Diagnostic</a:t>
            </a:r>
            <a:endParaRPr b="1">
              <a:latin typeface="Calibri"/>
              <a:ea typeface="Calibri"/>
              <a:cs typeface="Calibri"/>
              <a:sym typeface="Calibri"/>
            </a:endParaRPr>
          </a:p>
        </p:txBody>
      </p:sp>
      <p:sp>
        <p:nvSpPr>
          <p:cNvPr id="396" name="Google Shape;396;p61"/>
          <p:cNvSpPr txBox="1"/>
          <p:nvPr/>
        </p:nvSpPr>
        <p:spPr>
          <a:xfrm>
            <a:off x="7111150" y="4332800"/>
            <a:ext cx="2032800" cy="448800"/>
          </a:xfrm>
          <a:prstGeom prst="rect">
            <a:avLst/>
          </a:prstGeom>
          <a:solidFill>
            <a:srgbClr val="7FD0D8"/>
          </a:solidFill>
          <a:ln cap="flat" cmpd="sng" w="9525">
            <a:solidFill>
              <a:srgbClr val="7FD0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RISE Summative Math</a:t>
            </a:r>
            <a:endParaRPr b="1">
              <a:latin typeface="Calibri"/>
              <a:ea typeface="Calibri"/>
              <a:cs typeface="Calibri"/>
              <a:sym typeface="Calibri"/>
            </a:endParaRPr>
          </a:p>
        </p:txBody>
      </p:sp>
      <p:sp>
        <p:nvSpPr>
          <p:cNvPr id="397" name="Google Shape;397;p61"/>
          <p:cNvSpPr txBox="1"/>
          <p:nvPr/>
        </p:nvSpPr>
        <p:spPr>
          <a:xfrm>
            <a:off x="2140250" y="4439275"/>
            <a:ext cx="2675400" cy="814500"/>
          </a:xfrm>
          <a:prstGeom prst="rect">
            <a:avLst/>
          </a:prstGeom>
          <a:solidFill>
            <a:srgbClr val="038BB4"/>
          </a:solidFill>
          <a:ln cap="flat" cmpd="sng" w="9525">
            <a:solidFill>
              <a:srgbClr val="038BB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RISE Benchmarks</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School City Proficiency Checks</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Derivita Checks</a:t>
            </a:r>
            <a:endParaRPr b="1">
              <a:latin typeface="Calibri"/>
              <a:ea typeface="Calibri"/>
              <a:cs typeface="Calibri"/>
              <a:sym typeface="Calibri"/>
            </a:endParaRPr>
          </a:p>
        </p:txBody>
      </p:sp>
      <p:sp>
        <p:nvSpPr>
          <p:cNvPr id="398" name="Google Shape;398;p61"/>
          <p:cNvSpPr txBox="1"/>
          <p:nvPr/>
        </p:nvSpPr>
        <p:spPr>
          <a:xfrm>
            <a:off x="7204150" y="3610850"/>
            <a:ext cx="1846800" cy="431400"/>
          </a:xfrm>
          <a:prstGeom prst="rect">
            <a:avLst/>
          </a:prstGeom>
          <a:solidFill>
            <a:srgbClr val="01395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Teacher Observations</a:t>
            </a:r>
            <a:endParaRPr>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62"/>
          <p:cNvPicPr preferRelativeResize="0"/>
          <p:nvPr/>
        </p:nvPicPr>
        <p:blipFill rotWithShape="1">
          <a:blip r:embed="rId3">
            <a:alphaModFix/>
          </a:blip>
          <a:srcRect b="14376" l="0" r="0" t="0"/>
          <a:stretch/>
        </p:blipFill>
        <p:spPr>
          <a:xfrm>
            <a:off x="152400" y="152400"/>
            <a:ext cx="8839199" cy="3208775"/>
          </a:xfrm>
          <a:prstGeom prst="rect">
            <a:avLst/>
          </a:prstGeom>
          <a:noFill/>
          <a:ln>
            <a:noFill/>
          </a:ln>
        </p:spPr>
      </p:pic>
      <p:sp>
        <p:nvSpPr>
          <p:cNvPr id="404" name="Google Shape;404;p62"/>
          <p:cNvSpPr txBox="1"/>
          <p:nvPr/>
        </p:nvSpPr>
        <p:spPr>
          <a:xfrm>
            <a:off x="5768800" y="3453000"/>
            <a:ext cx="2991300" cy="4002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ource Sans Pro"/>
                <a:ea typeface="Source Sans Pro"/>
                <a:cs typeface="Source Sans Pro"/>
                <a:sym typeface="Source Sans Pro"/>
              </a:rPr>
              <a:t>I-Ready Diagnostic</a:t>
            </a:r>
            <a:endParaRPr>
              <a:latin typeface="Source Sans Pro"/>
              <a:ea typeface="Source Sans Pro"/>
              <a:cs typeface="Source Sans Pro"/>
              <a:sym typeface="Source Sans Pro"/>
            </a:endParaRPr>
          </a:p>
        </p:txBody>
      </p:sp>
      <p:sp>
        <p:nvSpPr>
          <p:cNvPr id="405" name="Google Shape;405;p62"/>
          <p:cNvSpPr txBox="1"/>
          <p:nvPr/>
        </p:nvSpPr>
        <p:spPr>
          <a:xfrm>
            <a:off x="5818300" y="3945025"/>
            <a:ext cx="2991300" cy="73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Source Sans Pro"/>
                <a:ea typeface="Source Sans Pro"/>
                <a:cs typeface="Source Sans Pro"/>
                <a:sym typeface="Source Sans Pro"/>
              </a:rPr>
              <a:t>Tied to math core strands to identify students who may be below mastery; some additional diagnostics</a:t>
            </a:r>
            <a:endParaRPr sz="1200">
              <a:latin typeface="Source Sans Pro"/>
              <a:ea typeface="Source Sans Pro"/>
              <a:cs typeface="Source Sans Pro"/>
              <a:sym typeface="Source Sans Pro"/>
            </a:endParaRPr>
          </a:p>
        </p:txBody>
      </p:sp>
      <p:sp>
        <p:nvSpPr>
          <p:cNvPr id="406" name="Google Shape;406;p62"/>
          <p:cNvSpPr txBox="1"/>
          <p:nvPr/>
        </p:nvSpPr>
        <p:spPr>
          <a:xfrm>
            <a:off x="690425" y="3516025"/>
            <a:ext cx="3900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ource Sans Pro"/>
                <a:ea typeface="Source Sans Pro"/>
                <a:cs typeface="Source Sans Pro"/>
                <a:sym typeface="Source Sans Pro"/>
              </a:rPr>
              <a:t>Universal Screener and Diagnostic for Math</a:t>
            </a:r>
            <a:endParaRPr sz="2700">
              <a:latin typeface="Source Sans Pro"/>
              <a:ea typeface="Source Sans Pro"/>
              <a:cs typeface="Source Sans Pro"/>
              <a:sym typeface="Source Sans Pro"/>
            </a:endParaRPr>
          </a:p>
        </p:txBody>
      </p:sp>
      <p:cxnSp>
        <p:nvCxnSpPr>
          <p:cNvPr id="407" name="Google Shape;407;p62"/>
          <p:cNvCxnSpPr/>
          <p:nvPr/>
        </p:nvCxnSpPr>
        <p:spPr>
          <a:xfrm flipH="1" rot="10800000">
            <a:off x="4097825" y="4218475"/>
            <a:ext cx="891600" cy="267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63"/>
          <p:cNvPicPr preferRelativeResize="0"/>
          <p:nvPr/>
        </p:nvPicPr>
        <p:blipFill>
          <a:blip r:embed="rId3">
            <a:alphaModFix/>
          </a:blip>
          <a:stretch>
            <a:fillRect/>
          </a:stretch>
        </p:blipFill>
        <p:spPr>
          <a:xfrm>
            <a:off x="52025" y="1052950"/>
            <a:ext cx="4693449" cy="2696475"/>
          </a:xfrm>
          <a:prstGeom prst="rect">
            <a:avLst/>
          </a:prstGeom>
          <a:noFill/>
          <a:ln cap="flat" cmpd="sng" w="28575">
            <a:solidFill>
              <a:schemeClr val="dk2"/>
            </a:solidFill>
            <a:prstDash val="solid"/>
            <a:round/>
            <a:headEnd len="sm" w="sm" type="none"/>
            <a:tailEnd len="sm" w="sm" type="none"/>
          </a:ln>
        </p:spPr>
      </p:pic>
      <p:sp>
        <p:nvSpPr>
          <p:cNvPr id="413" name="Google Shape;413;p63"/>
          <p:cNvSpPr txBox="1"/>
          <p:nvPr/>
        </p:nvSpPr>
        <p:spPr>
          <a:xfrm>
            <a:off x="7792550" y="1405225"/>
            <a:ext cx="1098300" cy="831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Source Sans Pro"/>
                <a:ea typeface="Source Sans Pro"/>
                <a:cs typeface="Source Sans Pro"/>
                <a:sym typeface="Source Sans Pro"/>
              </a:rPr>
              <a:t>After the First Diagnostic</a:t>
            </a:r>
            <a:endParaRPr b="1">
              <a:latin typeface="Source Sans Pro"/>
              <a:ea typeface="Source Sans Pro"/>
              <a:cs typeface="Source Sans Pro"/>
              <a:sym typeface="Source Sans Pro"/>
            </a:endParaRPr>
          </a:p>
        </p:txBody>
      </p:sp>
      <p:pic>
        <p:nvPicPr>
          <p:cNvPr id="414" name="Google Shape;414;p63"/>
          <p:cNvPicPr preferRelativeResize="0"/>
          <p:nvPr/>
        </p:nvPicPr>
        <p:blipFill>
          <a:blip r:embed="rId4">
            <a:alphaModFix/>
          </a:blip>
          <a:stretch>
            <a:fillRect/>
          </a:stretch>
        </p:blipFill>
        <p:spPr>
          <a:xfrm>
            <a:off x="4902063" y="339100"/>
            <a:ext cx="2652525" cy="2232650"/>
          </a:xfrm>
          <a:prstGeom prst="rect">
            <a:avLst/>
          </a:prstGeom>
          <a:noFill/>
          <a:ln>
            <a:noFill/>
          </a:ln>
        </p:spPr>
      </p:pic>
      <p:pic>
        <p:nvPicPr>
          <p:cNvPr id="415" name="Google Shape;415;p63"/>
          <p:cNvPicPr preferRelativeResize="0"/>
          <p:nvPr/>
        </p:nvPicPr>
        <p:blipFill>
          <a:blip r:embed="rId5">
            <a:alphaModFix/>
          </a:blip>
          <a:stretch>
            <a:fillRect/>
          </a:stretch>
        </p:blipFill>
        <p:spPr>
          <a:xfrm>
            <a:off x="4782075" y="2743525"/>
            <a:ext cx="4322651" cy="2275074"/>
          </a:xfrm>
          <a:prstGeom prst="rect">
            <a:avLst/>
          </a:prstGeom>
          <a:noFill/>
          <a:ln cap="flat" cmpd="sng" w="28575">
            <a:solidFill>
              <a:schemeClr val="dk2"/>
            </a:solidFill>
            <a:prstDash val="solid"/>
            <a:round/>
            <a:headEnd len="sm" w="sm" type="none"/>
            <a:tailEnd len="sm" w="sm" type="none"/>
          </a:ln>
        </p:spPr>
      </p:pic>
      <p:cxnSp>
        <p:nvCxnSpPr>
          <p:cNvPr id="416" name="Google Shape;416;p63"/>
          <p:cNvCxnSpPr/>
          <p:nvPr/>
        </p:nvCxnSpPr>
        <p:spPr>
          <a:xfrm flipH="1">
            <a:off x="4488675" y="1604563"/>
            <a:ext cx="590700" cy="432600"/>
          </a:xfrm>
          <a:prstGeom prst="straightConnector1">
            <a:avLst/>
          </a:prstGeom>
          <a:noFill/>
          <a:ln cap="flat" cmpd="sng" w="9525">
            <a:solidFill>
              <a:schemeClr val="dk2"/>
            </a:solidFill>
            <a:prstDash val="solid"/>
            <a:round/>
            <a:headEnd len="med" w="med" type="none"/>
            <a:tailEnd len="med" w="med" type="triangle"/>
          </a:ln>
        </p:spPr>
      </p:cxnSp>
      <p:cxnSp>
        <p:nvCxnSpPr>
          <p:cNvPr id="417" name="Google Shape;417;p63"/>
          <p:cNvCxnSpPr/>
          <p:nvPr/>
        </p:nvCxnSpPr>
        <p:spPr>
          <a:xfrm flipH="1">
            <a:off x="6859600" y="2379575"/>
            <a:ext cx="6900" cy="494400"/>
          </a:xfrm>
          <a:prstGeom prst="straightConnector1">
            <a:avLst/>
          </a:prstGeom>
          <a:noFill/>
          <a:ln cap="flat" cmpd="sng" w="9525">
            <a:solidFill>
              <a:schemeClr val="dk2"/>
            </a:solidFill>
            <a:prstDash val="solid"/>
            <a:round/>
            <a:headEnd len="med" w="med" type="none"/>
            <a:tailEnd len="med" w="med" type="triangle"/>
          </a:ln>
        </p:spPr>
      </p:cxnSp>
      <p:sp>
        <p:nvSpPr>
          <p:cNvPr id="418" name="Google Shape;418;p63"/>
          <p:cNvSpPr txBox="1"/>
          <p:nvPr>
            <p:ph type="title"/>
          </p:nvPr>
        </p:nvSpPr>
        <p:spPr>
          <a:xfrm>
            <a:off x="88625" y="66900"/>
            <a:ext cx="4485000" cy="8313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700">
                <a:latin typeface="Montserrat"/>
                <a:ea typeface="Montserrat"/>
                <a:cs typeface="Montserrat"/>
                <a:sym typeface="Montserrat"/>
              </a:rPr>
              <a:t>Using I-Ready Diagnostic</a:t>
            </a:r>
            <a:endParaRPr sz="2700">
              <a:latin typeface="Montserrat"/>
              <a:ea typeface="Montserrat"/>
              <a:cs typeface="Montserrat"/>
              <a:sym typeface="Montserrat"/>
            </a:endParaRPr>
          </a:p>
        </p:txBody>
      </p:sp>
      <p:pic>
        <p:nvPicPr>
          <p:cNvPr id="419" name="Google Shape;419;p63"/>
          <p:cNvPicPr preferRelativeResize="0"/>
          <p:nvPr/>
        </p:nvPicPr>
        <p:blipFill rotWithShape="1">
          <a:blip r:embed="rId6">
            <a:alphaModFix/>
          </a:blip>
          <a:srcRect b="0" l="13186" r="0" t="0"/>
          <a:stretch/>
        </p:blipFill>
        <p:spPr>
          <a:xfrm>
            <a:off x="1828225" y="3904175"/>
            <a:ext cx="2745400" cy="1114425"/>
          </a:xfrm>
          <a:prstGeom prst="rect">
            <a:avLst/>
          </a:prstGeom>
          <a:noFill/>
          <a:ln>
            <a:noFill/>
          </a:ln>
        </p:spPr>
      </p:pic>
      <p:sp>
        <p:nvSpPr>
          <p:cNvPr id="420" name="Google Shape;420;p63"/>
          <p:cNvSpPr txBox="1"/>
          <p:nvPr/>
        </p:nvSpPr>
        <p:spPr>
          <a:xfrm>
            <a:off x="195275" y="3904175"/>
            <a:ext cx="1269600" cy="11145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u="sng">
                <a:solidFill>
                  <a:schemeClr val="hlink"/>
                </a:solidFill>
                <a:latin typeface="Calibri"/>
                <a:ea typeface="Calibri"/>
                <a:cs typeface="Calibri"/>
                <a:sym typeface="Calibri"/>
                <a:hlinkClick r:id="rId7"/>
              </a:rPr>
              <a:t>I-Ready Diagnostic Supports</a:t>
            </a:r>
            <a:endParaRPr sz="17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4"/>
          <p:cNvSpPr txBox="1"/>
          <p:nvPr/>
        </p:nvSpPr>
        <p:spPr>
          <a:xfrm>
            <a:off x="198950" y="1146175"/>
            <a:ext cx="1657500" cy="3258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Use </a:t>
            </a:r>
            <a:r>
              <a:rPr b="1" lang="en" sz="1900" u="sng">
                <a:solidFill>
                  <a:schemeClr val="hlink"/>
                </a:solidFill>
                <a:latin typeface="Calibri"/>
                <a:ea typeface="Calibri"/>
                <a:cs typeface="Calibri"/>
                <a:sym typeface="Calibri"/>
                <a:hlinkClick r:id="rId3"/>
              </a:rPr>
              <a:t>Panorama</a:t>
            </a:r>
            <a:r>
              <a:rPr b="1" lang="en" sz="1900">
                <a:latin typeface="Calibri"/>
                <a:ea typeface="Calibri"/>
                <a:cs typeface="Calibri"/>
                <a:sym typeface="Calibri"/>
              </a:rPr>
              <a:t> </a:t>
            </a:r>
            <a:r>
              <a:rPr lang="en">
                <a:latin typeface="Calibri"/>
                <a:ea typeface="Calibri"/>
                <a:cs typeface="Calibri"/>
                <a:sym typeface="Calibri"/>
              </a:rPr>
              <a:t>to put it all together for a combined look at multiple math measures:</a:t>
            </a:r>
            <a:endParaRPr>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Coursework = Grades</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RISE</a:t>
            </a:r>
            <a:endParaRPr b="1" sz="1300">
              <a:latin typeface="Calibri"/>
              <a:ea typeface="Calibri"/>
              <a:cs typeface="Calibri"/>
              <a:sym typeface="Calibri"/>
            </a:endParaRPr>
          </a:p>
          <a:p>
            <a:pPr indent="0" lvl="0" marL="0" rtl="0" algn="l">
              <a:spcBef>
                <a:spcPts val="0"/>
              </a:spcBef>
              <a:spcAft>
                <a:spcPts val="0"/>
              </a:spcAft>
              <a:buNone/>
            </a:pPr>
            <a:r>
              <a:t/>
            </a:r>
            <a:endParaRPr b="1" sz="1300">
              <a:latin typeface="Calibri"/>
              <a:ea typeface="Calibri"/>
              <a:cs typeface="Calibri"/>
              <a:sym typeface="Calibri"/>
            </a:endParaRPr>
          </a:p>
          <a:p>
            <a:pPr indent="0" lvl="0" marL="0" rtl="0" algn="l">
              <a:spcBef>
                <a:spcPts val="0"/>
              </a:spcBef>
              <a:spcAft>
                <a:spcPts val="0"/>
              </a:spcAft>
              <a:buNone/>
            </a:pPr>
            <a:r>
              <a:t/>
            </a:r>
            <a:endParaRPr b="1" sz="1300">
              <a:latin typeface="Calibri"/>
              <a:ea typeface="Calibri"/>
              <a:cs typeface="Calibri"/>
              <a:sym typeface="Calibri"/>
            </a:endParaRPr>
          </a:p>
          <a:p>
            <a:pPr indent="0" lvl="0" marL="0" rtl="0" algn="l">
              <a:spcBef>
                <a:spcPts val="0"/>
              </a:spcBef>
              <a:spcAft>
                <a:spcPts val="0"/>
              </a:spcAft>
              <a:buNone/>
            </a:pPr>
            <a:r>
              <a:rPr lang="en" sz="1300">
                <a:latin typeface="Calibri"/>
                <a:ea typeface="Calibri"/>
                <a:cs typeface="Calibri"/>
                <a:sym typeface="Calibri"/>
              </a:rPr>
              <a:t>Select individual grade levels </a:t>
            </a:r>
            <a:endParaRPr sz="1300">
              <a:latin typeface="Calibri"/>
              <a:ea typeface="Calibri"/>
              <a:cs typeface="Calibri"/>
              <a:sym typeface="Calibri"/>
            </a:endParaRPr>
          </a:p>
          <a:p>
            <a:pPr indent="0" lvl="0" marL="0" rtl="0" algn="l">
              <a:spcBef>
                <a:spcPts val="0"/>
              </a:spcBef>
              <a:spcAft>
                <a:spcPts val="0"/>
              </a:spcAft>
              <a:buNone/>
            </a:pPr>
            <a:r>
              <a:t/>
            </a:r>
            <a:endParaRPr sz="1300">
              <a:latin typeface="Calibri"/>
              <a:ea typeface="Calibri"/>
              <a:cs typeface="Calibri"/>
              <a:sym typeface="Calibri"/>
            </a:endParaRPr>
          </a:p>
          <a:p>
            <a:pPr indent="0" lvl="0" marL="0" rtl="0" algn="l">
              <a:spcBef>
                <a:spcPts val="0"/>
              </a:spcBef>
              <a:spcAft>
                <a:spcPts val="0"/>
              </a:spcAft>
              <a:buNone/>
            </a:pPr>
            <a:r>
              <a:rPr lang="en" sz="1300">
                <a:latin typeface="Calibri"/>
                <a:ea typeface="Calibri"/>
                <a:cs typeface="Calibri"/>
                <a:sym typeface="Calibri"/>
              </a:rPr>
              <a:t>Student view below allows for a quick overall view too</a:t>
            </a:r>
            <a:endParaRPr sz="13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426" name="Google Shape;426;p64"/>
          <p:cNvSpPr txBox="1"/>
          <p:nvPr>
            <p:ph idx="4294967295" type="title"/>
          </p:nvPr>
        </p:nvSpPr>
        <p:spPr>
          <a:xfrm>
            <a:off x="156200" y="74950"/>
            <a:ext cx="88899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600">
                <a:latin typeface="Montserrat"/>
                <a:ea typeface="Montserrat"/>
                <a:cs typeface="Montserrat"/>
                <a:sym typeface="Montserrat"/>
              </a:rPr>
              <a:t>Looking at Multiple Measures:  RISE and PBL grades from 2023</a:t>
            </a:r>
            <a:endParaRPr sz="2600">
              <a:latin typeface="Montserrat"/>
              <a:ea typeface="Montserrat"/>
              <a:cs typeface="Montserrat"/>
              <a:sym typeface="Montserrat"/>
            </a:endParaRPr>
          </a:p>
        </p:txBody>
      </p:sp>
      <p:pic>
        <p:nvPicPr>
          <p:cNvPr id="427" name="Google Shape;427;p64"/>
          <p:cNvPicPr preferRelativeResize="0"/>
          <p:nvPr/>
        </p:nvPicPr>
        <p:blipFill>
          <a:blip r:embed="rId4">
            <a:alphaModFix/>
          </a:blip>
          <a:stretch>
            <a:fillRect/>
          </a:stretch>
        </p:blipFill>
        <p:spPr>
          <a:xfrm>
            <a:off x="2008850" y="1221550"/>
            <a:ext cx="6982751" cy="34553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5"/>
          <p:cNvSpPr txBox="1"/>
          <p:nvPr/>
        </p:nvSpPr>
        <p:spPr>
          <a:xfrm>
            <a:off x="7141800" y="830075"/>
            <a:ext cx="1859100" cy="41358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Digging deeper into Panorama:</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Select a grade level from 2022-23.</a:t>
            </a:r>
            <a:endParaRPr b="1">
              <a:latin typeface="Calibri"/>
              <a:ea typeface="Calibri"/>
              <a:cs typeface="Calibri"/>
              <a:sym typeface="Calibri"/>
            </a:endParaRPr>
          </a:p>
          <a:p>
            <a:pPr indent="0" lvl="0" marL="0" rtl="0" algn="l">
              <a:spcBef>
                <a:spcPts val="0"/>
              </a:spcBef>
              <a:spcAft>
                <a:spcPts val="0"/>
              </a:spcAft>
              <a:buNone/>
            </a:pPr>
            <a:r>
              <a:t/>
            </a:r>
            <a:endParaRPr i="1" sz="1300">
              <a:latin typeface="Calibri"/>
              <a:ea typeface="Calibri"/>
              <a:cs typeface="Calibri"/>
              <a:sym typeface="Calibri"/>
            </a:endParaRPr>
          </a:p>
          <a:p>
            <a:pPr indent="0" lvl="0" marL="0" rtl="0" algn="l">
              <a:spcBef>
                <a:spcPts val="0"/>
              </a:spcBef>
              <a:spcAft>
                <a:spcPts val="0"/>
              </a:spcAft>
              <a:buNone/>
            </a:pPr>
            <a:r>
              <a:rPr i="1" lang="en" sz="1300">
                <a:latin typeface="Calibri"/>
                <a:ea typeface="Calibri"/>
                <a:cs typeface="Calibri"/>
                <a:sym typeface="Calibri"/>
              </a:rPr>
              <a:t>A grade level might look back and see how their PBL matches RISE.</a:t>
            </a:r>
            <a:endParaRPr i="1" sz="1300">
              <a:latin typeface="Calibri"/>
              <a:ea typeface="Calibri"/>
              <a:cs typeface="Calibri"/>
              <a:sym typeface="Calibri"/>
            </a:endParaRPr>
          </a:p>
          <a:p>
            <a:pPr indent="0" lvl="0" marL="0" rtl="0" algn="l">
              <a:spcBef>
                <a:spcPts val="0"/>
              </a:spcBef>
              <a:spcAft>
                <a:spcPts val="0"/>
              </a:spcAft>
              <a:buNone/>
            </a:pPr>
            <a:r>
              <a:rPr i="1" lang="en" sz="1300">
                <a:latin typeface="Calibri"/>
                <a:ea typeface="Calibri"/>
                <a:cs typeface="Calibri"/>
                <a:sym typeface="Calibri"/>
              </a:rPr>
              <a:t>Note that Acadience Math measure skills (not standards), so results might not match.</a:t>
            </a:r>
            <a:endParaRPr i="1" sz="1300">
              <a:latin typeface="Calibri"/>
              <a:ea typeface="Calibri"/>
              <a:cs typeface="Calibri"/>
              <a:sym typeface="Calibri"/>
            </a:endParaRPr>
          </a:p>
          <a:p>
            <a:pPr indent="0" lvl="0" marL="0" rtl="0" algn="l">
              <a:spcBef>
                <a:spcPts val="0"/>
              </a:spcBef>
              <a:spcAft>
                <a:spcPts val="0"/>
              </a:spcAft>
              <a:buNone/>
            </a:pPr>
            <a:r>
              <a:t/>
            </a:r>
            <a:endParaRPr i="1" sz="1300">
              <a:latin typeface="Calibri"/>
              <a:ea typeface="Calibri"/>
              <a:cs typeface="Calibri"/>
              <a:sym typeface="Calibri"/>
            </a:endParaRPr>
          </a:p>
          <a:p>
            <a:pPr indent="0" lvl="0" marL="0" rtl="0" algn="l">
              <a:spcBef>
                <a:spcPts val="0"/>
              </a:spcBef>
              <a:spcAft>
                <a:spcPts val="0"/>
              </a:spcAft>
              <a:buNone/>
            </a:pPr>
            <a:r>
              <a:rPr i="1" lang="en" sz="1300">
                <a:latin typeface="Calibri"/>
                <a:ea typeface="Calibri"/>
                <a:cs typeface="Calibri"/>
                <a:sym typeface="Calibri"/>
              </a:rPr>
              <a:t>A grade level might use this to look at incoming students to identify individual strengths and weakness or movement in performance last year.</a:t>
            </a:r>
            <a:endParaRPr i="1" sz="1300">
              <a:latin typeface="Calibri"/>
              <a:ea typeface="Calibri"/>
              <a:cs typeface="Calibri"/>
              <a:sym typeface="Calibri"/>
            </a:endParaRPr>
          </a:p>
        </p:txBody>
      </p:sp>
      <p:sp>
        <p:nvSpPr>
          <p:cNvPr id="433" name="Google Shape;433;p65"/>
          <p:cNvSpPr txBox="1"/>
          <p:nvPr>
            <p:ph idx="4294967295" type="title"/>
          </p:nvPr>
        </p:nvSpPr>
        <p:spPr>
          <a:xfrm>
            <a:off x="127050" y="83650"/>
            <a:ext cx="8889900" cy="802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600">
                <a:latin typeface="Montserrat"/>
                <a:ea typeface="Montserrat"/>
                <a:cs typeface="Montserrat"/>
                <a:sym typeface="Montserrat"/>
              </a:rPr>
              <a:t>Looking at Multiple Measures: RISE and PBL grades from 2023</a:t>
            </a:r>
            <a:endParaRPr sz="3200">
              <a:latin typeface="Montserrat"/>
              <a:ea typeface="Montserrat"/>
              <a:cs typeface="Montserrat"/>
              <a:sym typeface="Montserrat"/>
            </a:endParaRPr>
          </a:p>
        </p:txBody>
      </p:sp>
      <p:sp>
        <p:nvSpPr>
          <p:cNvPr id="434" name="Google Shape;434;p65"/>
          <p:cNvSpPr txBox="1"/>
          <p:nvPr/>
        </p:nvSpPr>
        <p:spPr>
          <a:xfrm>
            <a:off x="1798475" y="434425"/>
            <a:ext cx="50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435" name="Google Shape;435;p65"/>
          <p:cNvPicPr preferRelativeResize="0"/>
          <p:nvPr/>
        </p:nvPicPr>
        <p:blipFill>
          <a:blip r:embed="rId3">
            <a:alphaModFix/>
          </a:blip>
          <a:stretch>
            <a:fillRect/>
          </a:stretch>
        </p:blipFill>
        <p:spPr>
          <a:xfrm>
            <a:off x="152400" y="1038550"/>
            <a:ext cx="6548001" cy="3952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9" name="Shape 439"/>
        <p:cNvGrpSpPr/>
        <p:nvPr/>
      </p:nvGrpSpPr>
      <p:grpSpPr>
        <a:xfrm>
          <a:off x="0" y="0"/>
          <a:ext cx="0" cy="0"/>
          <a:chOff x="0" y="0"/>
          <a:chExt cx="0" cy="0"/>
        </a:xfrm>
      </p:grpSpPr>
      <p:sp>
        <p:nvSpPr>
          <p:cNvPr id="440" name="Google Shape;440;p6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600">
                <a:latin typeface="Montserrat"/>
                <a:ea typeface="Montserrat"/>
                <a:cs typeface="Montserrat"/>
                <a:sym typeface="Montserrat"/>
              </a:rPr>
              <a:t>Explore and Share </a:t>
            </a:r>
            <a:endParaRPr sz="3600">
              <a:latin typeface="Montserrat"/>
              <a:ea typeface="Montserrat"/>
              <a:cs typeface="Montserrat"/>
              <a:sym typeface="Montserrat"/>
            </a:endParaRPr>
          </a:p>
        </p:txBody>
      </p:sp>
      <p:sp>
        <p:nvSpPr>
          <p:cNvPr id="441" name="Google Shape;441;p6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sz="2400">
              <a:solidFill>
                <a:srgbClr val="0B5394"/>
              </a:solidFill>
              <a:latin typeface="Montserrat"/>
              <a:ea typeface="Montserrat"/>
              <a:cs typeface="Montserrat"/>
              <a:sym typeface="Montserrat"/>
            </a:endParaRPr>
          </a:p>
          <a:p>
            <a:pPr indent="0" lvl="0" marL="0" rtl="0" algn="l">
              <a:lnSpc>
                <a:spcPct val="107916"/>
              </a:lnSpc>
              <a:spcBef>
                <a:spcPts val="0"/>
              </a:spcBef>
              <a:spcAft>
                <a:spcPts val="0"/>
              </a:spcAft>
              <a:buNone/>
            </a:pPr>
            <a:r>
              <a:t/>
            </a:r>
            <a:endParaRPr sz="2300">
              <a:latin typeface="Montserrat"/>
              <a:ea typeface="Montserrat"/>
              <a:cs typeface="Montserrat"/>
              <a:sym typeface="Montserrat"/>
            </a:endParaRPr>
          </a:p>
          <a:p>
            <a:pPr indent="0" lvl="0" marL="457200" rtl="0" algn="l">
              <a:lnSpc>
                <a:spcPct val="107916"/>
              </a:lnSpc>
              <a:spcBef>
                <a:spcPts val="800"/>
              </a:spcBef>
              <a:spcAft>
                <a:spcPts val="0"/>
              </a:spcAft>
              <a:buNone/>
            </a:pPr>
            <a:r>
              <a:rPr lang="en" sz="2600">
                <a:latin typeface="Montserrat"/>
                <a:ea typeface="Montserrat"/>
                <a:cs typeface="Montserrat"/>
                <a:sym typeface="Montserrat"/>
              </a:rPr>
              <a:t>What new data tool will you use </a:t>
            </a:r>
            <a:r>
              <a:rPr i="1" lang="en" sz="2600">
                <a:latin typeface="Montserrat"/>
                <a:ea typeface="Montserrat"/>
                <a:cs typeface="Montserrat"/>
                <a:sym typeface="Montserrat"/>
              </a:rPr>
              <a:t>or </a:t>
            </a:r>
            <a:r>
              <a:rPr i="1" lang="en" sz="2600">
                <a:solidFill>
                  <a:srgbClr val="3D85C6"/>
                </a:solidFill>
                <a:latin typeface="Montserrat"/>
                <a:ea typeface="Montserrat"/>
                <a:cs typeface="Montserrat"/>
                <a:sym typeface="Montserrat"/>
              </a:rPr>
              <a:t>what existing tool will you use in a new way</a:t>
            </a:r>
            <a:r>
              <a:rPr lang="en" sz="2600">
                <a:solidFill>
                  <a:srgbClr val="3D85C6"/>
                </a:solidFill>
                <a:latin typeface="Montserrat"/>
                <a:ea typeface="Montserrat"/>
                <a:cs typeface="Montserrat"/>
                <a:sym typeface="Montserrat"/>
              </a:rPr>
              <a:t> </a:t>
            </a:r>
            <a:r>
              <a:rPr lang="en" sz="2600">
                <a:latin typeface="Montserrat"/>
                <a:ea typeface="Montserrat"/>
                <a:cs typeface="Montserrat"/>
                <a:sym typeface="Montserrat"/>
              </a:rPr>
              <a:t>before next month’s Principal PL?</a:t>
            </a:r>
            <a:endParaRPr sz="2600">
              <a:latin typeface="Montserrat"/>
              <a:ea typeface="Montserrat"/>
              <a:cs typeface="Montserrat"/>
              <a:sym typeface="Montserrat"/>
            </a:endParaRPr>
          </a:p>
          <a:p>
            <a:pPr indent="0" lvl="0" marL="457200" rtl="0" algn="l">
              <a:lnSpc>
                <a:spcPct val="107916"/>
              </a:lnSpc>
              <a:spcBef>
                <a:spcPts val="800"/>
              </a:spcBef>
              <a:spcAft>
                <a:spcPts val="0"/>
              </a:spcAft>
              <a:buNone/>
            </a:pPr>
            <a:r>
              <a:t/>
            </a:r>
            <a:endParaRPr sz="2300">
              <a:latin typeface="Montserrat"/>
              <a:ea typeface="Montserrat"/>
              <a:cs typeface="Montserrat"/>
              <a:sym typeface="Montserrat"/>
            </a:endParaRPr>
          </a:p>
          <a:p>
            <a:pPr indent="0" lvl="0" marL="457200" rtl="0" algn="l">
              <a:lnSpc>
                <a:spcPct val="107916"/>
              </a:lnSpc>
              <a:spcBef>
                <a:spcPts val="800"/>
              </a:spcBef>
              <a:spcAft>
                <a:spcPts val="800"/>
              </a:spcAft>
              <a:buNone/>
            </a:pPr>
            <a:r>
              <a:t/>
            </a:r>
            <a:endParaRPr sz="2300">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5" name="Shape 445"/>
        <p:cNvGrpSpPr/>
        <p:nvPr/>
      </p:nvGrpSpPr>
      <p:grpSpPr>
        <a:xfrm>
          <a:off x="0" y="0"/>
          <a:ext cx="0" cy="0"/>
          <a:chOff x="0" y="0"/>
          <a:chExt cx="0" cy="0"/>
        </a:xfrm>
      </p:grpSpPr>
      <p:sp>
        <p:nvSpPr>
          <p:cNvPr id="446" name="Google Shape;446;p67"/>
          <p:cNvSpPr txBox="1"/>
          <p:nvPr/>
        </p:nvSpPr>
        <p:spPr>
          <a:xfrm>
            <a:off x="127050" y="886200"/>
            <a:ext cx="2944800" cy="4063500"/>
          </a:xfrm>
          <a:prstGeom prst="rect">
            <a:avLst/>
          </a:prstGeom>
          <a:solidFill>
            <a:srgbClr val="C9DAF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Develop a grade level plan around your goals in Math</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rPr lang="en">
                <a:latin typeface="Source Sans Pro"/>
                <a:ea typeface="Source Sans Pro"/>
                <a:cs typeface="Source Sans Pro"/>
                <a:sym typeface="Source Sans Pro"/>
              </a:rPr>
              <a:t>For </a:t>
            </a:r>
            <a:r>
              <a:rPr b="1" lang="en">
                <a:latin typeface="Source Sans Pro"/>
                <a:ea typeface="Source Sans Pro"/>
                <a:cs typeface="Source Sans Pro"/>
                <a:sym typeface="Source Sans Pro"/>
              </a:rPr>
              <a:t>Universal Screener EOY Goals,</a:t>
            </a:r>
            <a:r>
              <a:rPr lang="en">
                <a:latin typeface="Source Sans Pro"/>
                <a:ea typeface="Source Sans Pro"/>
                <a:cs typeface="Source Sans Pro"/>
                <a:sym typeface="Source Sans Pro"/>
              </a:rPr>
              <a:t> what will you track?</a:t>
            </a:r>
            <a:endParaRPr>
              <a:latin typeface="Source Sans Pro"/>
              <a:ea typeface="Source Sans Pro"/>
              <a:cs typeface="Source Sans Pro"/>
              <a:sym typeface="Source Sans Pro"/>
            </a:endParaRPr>
          </a:p>
          <a:p>
            <a:pPr indent="0" lvl="0" marL="0" rtl="0" algn="l">
              <a:spcBef>
                <a:spcPts val="0"/>
              </a:spcBef>
              <a:spcAft>
                <a:spcPts val="0"/>
              </a:spcAft>
              <a:buNone/>
            </a:pPr>
            <a:r>
              <a:rPr lang="en">
                <a:latin typeface="Source Sans Pro"/>
                <a:ea typeface="Source Sans Pro"/>
                <a:cs typeface="Source Sans Pro"/>
                <a:sym typeface="Source Sans Pro"/>
              </a:rPr>
              <a:t>	Where do you want to be at MOY?</a:t>
            </a:r>
            <a:endParaRPr>
              <a:latin typeface="Source Sans Pro"/>
              <a:ea typeface="Source Sans Pro"/>
              <a:cs typeface="Source Sans Pro"/>
              <a:sym typeface="Source Sans Pro"/>
            </a:endParaRPr>
          </a:p>
          <a:p>
            <a:pPr indent="0" lvl="0" marL="0" rtl="0" algn="l">
              <a:spcBef>
                <a:spcPts val="0"/>
              </a:spcBef>
              <a:spcAft>
                <a:spcPts val="0"/>
              </a:spcAft>
              <a:buNone/>
            </a:pPr>
            <a:r>
              <a:rPr lang="en">
                <a:latin typeface="Source Sans Pro"/>
                <a:ea typeface="Source Sans Pro"/>
                <a:cs typeface="Source Sans Pro"/>
                <a:sym typeface="Source Sans Pro"/>
              </a:rPr>
              <a:t>	Percent at Benchmark? POP?</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rPr lang="en">
                <a:latin typeface="Source Sans Pro"/>
                <a:ea typeface="Source Sans Pro"/>
                <a:cs typeface="Source Sans Pro"/>
                <a:sym typeface="Source Sans Pro"/>
              </a:rPr>
              <a:t>For </a:t>
            </a:r>
            <a:r>
              <a:rPr b="1" lang="en">
                <a:latin typeface="Source Sans Pro"/>
                <a:ea typeface="Source Sans Pro"/>
                <a:cs typeface="Source Sans Pro"/>
                <a:sym typeface="Source Sans Pro"/>
              </a:rPr>
              <a:t>Summative Goals</a:t>
            </a:r>
            <a:r>
              <a:rPr lang="en">
                <a:latin typeface="Source Sans Pro"/>
                <a:ea typeface="Source Sans Pro"/>
                <a:cs typeface="Source Sans Pro"/>
                <a:sym typeface="Source Sans Pro"/>
              </a:rPr>
              <a:t>, what will your focus be and how will you track progress?</a:t>
            </a:r>
            <a:endParaRPr>
              <a:latin typeface="Source Sans Pro"/>
              <a:ea typeface="Source Sans Pro"/>
              <a:cs typeface="Source Sans Pro"/>
              <a:sym typeface="Source Sans Pro"/>
            </a:endParaRPr>
          </a:p>
          <a:p>
            <a:pPr indent="0" lvl="0" marL="0" rtl="0" algn="l">
              <a:spcBef>
                <a:spcPts val="0"/>
              </a:spcBef>
              <a:spcAft>
                <a:spcPts val="0"/>
              </a:spcAft>
              <a:buNone/>
            </a:pPr>
            <a:r>
              <a:rPr lang="en">
                <a:latin typeface="Source Sans Pro"/>
                <a:ea typeface="Source Sans Pro"/>
                <a:cs typeface="Source Sans Pro"/>
                <a:sym typeface="Source Sans Pro"/>
              </a:rPr>
              <a:t>	Determine focus by identifying some key standards/strands</a:t>
            </a:r>
            <a:endParaRPr>
              <a:latin typeface="Source Sans Pro"/>
              <a:ea typeface="Source Sans Pro"/>
              <a:cs typeface="Source Sans Pro"/>
              <a:sym typeface="Source Sans Pro"/>
            </a:endParaRPr>
          </a:p>
          <a:p>
            <a:pPr indent="0" lvl="0" marL="0" rtl="0" algn="l">
              <a:spcBef>
                <a:spcPts val="0"/>
              </a:spcBef>
              <a:spcAft>
                <a:spcPts val="0"/>
              </a:spcAft>
              <a:buNone/>
            </a:pPr>
            <a:r>
              <a:rPr lang="en">
                <a:latin typeface="Source Sans Pro"/>
                <a:ea typeface="Source Sans Pro"/>
                <a:cs typeface="Source Sans Pro"/>
                <a:sym typeface="Source Sans Pro"/>
              </a:rPr>
              <a:t>	What formative assessments will you use? (Consider your choices and use those that are best suited to your needs)</a:t>
            </a:r>
            <a:endParaRPr>
              <a:latin typeface="Source Sans Pro"/>
              <a:ea typeface="Source Sans Pro"/>
              <a:cs typeface="Source Sans Pro"/>
              <a:sym typeface="Source Sans Pro"/>
            </a:endParaRPr>
          </a:p>
        </p:txBody>
      </p:sp>
      <p:sp>
        <p:nvSpPr>
          <p:cNvPr id="447" name="Google Shape;447;p67"/>
          <p:cNvSpPr txBox="1"/>
          <p:nvPr>
            <p:ph idx="4294967295" type="title"/>
          </p:nvPr>
        </p:nvSpPr>
        <p:spPr>
          <a:xfrm>
            <a:off x="127050" y="31575"/>
            <a:ext cx="8889900" cy="802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Developing an Assessment Plan</a:t>
            </a:r>
            <a:endParaRPr/>
          </a:p>
        </p:txBody>
      </p:sp>
      <p:pic>
        <p:nvPicPr>
          <p:cNvPr id="448" name="Google Shape;448;p67"/>
          <p:cNvPicPr preferRelativeResize="0"/>
          <p:nvPr/>
        </p:nvPicPr>
        <p:blipFill>
          <a:blip r:embed="rId3">
            <a:alphaModFix/>
          </a:blip>
          <a:stretch>
            <a:fillRect/>
          </a:stretch>
        </p:blipFill>
        <p:spPr>
          <a:xfrm>
            <a:off x="3466325" y="834075"/>
            <a:ext cx="5482673" cy="3751626"/>
          </a:xfrm>
          <a:prstGeom prst="rect">
            <a:avLst/>
          </a:prstGeom>
          <a:noFill/>
          <a:ln>
            <a:noFill/>
          </a:ln>
        </p:spPr>
      </p:pic>
      <p:sp>
        <p:nvSpPr>
          <p:cNvPr id="449" name="Google Shape;449;p67"/>
          <p:cNvSpPr txBox="1"/>
          <p:nvPr/>
        </p:nvSpPr>
        <p:spPr>
          <a:xfrm>
            <a:off x="3214675" y="4680300"/>
            <a:ext cx="25023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4"/>
              </a:rPr>
              <a:t>Assessment Plan Template</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41"/>
          <p:cNvPicPr preferRelativeResize="0"/>
          <p:nvPr/>
        </p:nvPicPr>
        <p:blipFill>
          <a:blip r:embed="rId3">
            <a:alphaModFix/>
          </a:blip>
          <a:stretch>
            <a:fillRect/>
          </a:stretch>
        </p:blipFill>
        <p:spPr>
          <a:xfrm>
            <a:off x="206802" y="64550"/>
            <a:ext cx="8730396" cy="4838699"/>
          </a:xfrm>
          <a:prstGeom prst="rect">
            <a:avLst/>
          </a:prstGeom>
          <a:noFill/>
          <a:ln>
            <a:noFill/>
          </a:ln>
        </p:spPr>
      </p:pic>
      <p:sp>
        <p:nvSpPr>
          <p:cNvPr id="206" name="Google Shape;206;p41"/>
          <p:cNvSpPr/>
          <p:nvPr/>
        </p:nvSpPr>
        <p:spPr>
          <a:xfrm>
            <a:off x="6243800"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1"/>
          <p:cNvSpPr/>
          <p:nvPr/>
        </p:nvSpPr>
        <p:spPr>
          <a:xfrm>
            <a:off x="397725"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3" name="Shape 453"/>
        <p:cNvGrpSpPr/>
        <p:nvPr/>
      </p:nvGrpSpPr>
      <p:grpSpPr>
        <a:xfrm>
          <a:off x="0" y="0"/>
          <a:ext cx="0" cy="0"/>
          <a:chOff x="0" y="0"/>
          <a:chExt cx="0" cy="0"/>
        </a:xfrm>
      </p:grpSpPr>
      <p:sp>
        <p:nvSpPr>
          <p:cNvPr id="454" name="Google Shape;454;p68"/>
          <p:cNvSpPr txBox="1"/>
          <p:nvPr/>
        </p:nvSpPr>
        <p:spPr>
          <a:xfrm>
            <a:off x="4174750" y="998750"/>
            <a:ext cx="2538000" cy="10269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rgbClr val="242424"/>
                </a:solidFill>
                <a:highlight>
                  <a:srgbClr val="FFFFFF"/>
                </a:highlight>
                <a:latin typeface="Calibri"/>
                <a:ea typeface="Calibri"/>
                <a:cs typeface="Calibri"/>
                <a:sym typeface="Calibri"/>
              </a:rPr>
              <a:t>7</a:t>
            </a:r>
            <a:r>
              <a:rPr b="1" baseline="30000" lang="en" sz="900">
                <a:solidFill>
                  <a:srgbClr val="242424"/>
                </a:solidFill>
                <a:highlight>
                  <a:srgbClr val="FFFFFF"/>
                </a:highlight>
                <a:latin typeface="Calibri"/>
                <a:ea typeface="Calibri"/>
                <a:cs typeface="Calibri"/>
                <a:sym typeface="Calibri"/>
              </a:rPr>
              <a:t>th</a:t>
            </a:r>
            <a:r>
              <a:rPr b="1" lang="en" sz="900">
                <a:solidFill>
                  <a:srgbClr val="242424"/>
                </a:solidFill>
                <a:highlight>
                  <a:srgbClr val="FFFFFF"/>
                </a:highlight>
                <a:latin typeface="Calibri"/>
                <a:ea typeface="Calibri"/>
                <a:cs typeface="Calibri"/>
                <a:sym typeface="Calibri"/>
              </a:rPr>
              <a:t> Grade 1</a:t>
            </a:r>
            <a:r>
              <a:rPr b="1" baseline="30000" lang="en" sz="900">
                <a:solidFill>
                  <a:srgbClr val="242424"/>
                </a:solidFill>
                <a:highlight>
                  <a:srgbClr val="FFFFFF"/>
                </a:highlight>
                <a:latin typeface="Calibri"/>
                <a:ea typeface="Calibri"/>
                <a:cs typeface="Calibri"/>
                <a:sym typeface="Calibri"/>
              </a:rPr>
              <a:t>st</a:t>
            </a:r>
            <a:r>
              <a:rPr b="1" lang="en" sz="900">
                <a:solidFill>
                  <a:srgbClr val="242424"/>
                </a:solidFill>
                <a:highlight>
                  <a:srgbClr val="FFFFFF"/>
                </a:highlight>
                <a:latin typeface="Calibri"/>
                <a:ea typeface="Calibri"/>
                <a:cs typeface="Calibri"/>
                <a:sym typeface="Calibri"/>
              </a:rPr>
              <a:t> Quarter Essential Math Standards:</a:t>
            </a:r>
            <a:endParaRPr b="1" sz="900">
              <a:solidFill>
                <a:srgbClr val="242424"/>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sz="900">
                <a:solidFill>
                  <a:srgbClr val="242424"/>
                </a:solidFill>
                <a:highlight>
                  <a:srgbClr val="FFFFFF"/>
                </a:highlight>
                <a:latin typeface="Calibri"/>
                <a:ea typeface="Calibri"/>
                <a:cs typeface="Calibri"/>
                <a:sym typeface="Calibri"/>
              </a:rPr>
              <a:t> </a:t>
            </a:r>
            <a:endParaRPr b="1" sz="900">
              <a:solidFill>
                <a:srgbClr val="242424"/>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en" sz="900">
                <a:solidFill>
                  <a:srgbClr val="333333"/>
                </a:solidFill>
                <a:highlight>
                  <a:srgbClr val="FFFFFF"/>
                </a:highlight>
                <a:latin typeface="Calibri"/>
                <a:ea typeface="Calibri"/>
                <a:cs typeface="Calibri"/>
                <a:sym typeface="Calibri"/>
              </a:rPr>
              <a:t>Standard 7.RP.1</a:t>
            </a:r>
            <a:br>
              <a:rPr b="1" lang="en" sz="900">
                <a:solidFill>
                  <a:srgbClr val="333333"/>
                </a:solidFill>
                <a:highlight>
                  <a:srgbClr val="FFFFFF"/>
                </a:highlight>
                <a:latin typeface="Calibri"/>
                <a:ea typeface="Calibri"/>
                <a:cs typeface="Calibri"/>
                <a:sym typeface="Calibri"/>
              </a:rPr>
            </a:br>
            <a:r>
              <a:rPr b="1" lang="en" sz="900">
                <a:solidFill>
                  <a:srgbClr val="333333"/>
                </a:solidFill>
                <a:highlight>
                  <a:srgbClr val="FFFFFF"/>
                </a:highlight>
                <a:latin typeface="Calibri"/>
                <a:ea typeface="Calibri"/>
                <a:cs typeface="Calibri"/>
                <a:sym typeface="Calibri"/>
              </a:rPr>
              <a:t>Standard 7.RP.2</a:t>
            </a:r>
            <a:br>
              <a:rPr b="1" lang="en" sz="900">
                <a:solidFill>
                  <a:srgbClr val="333333"/>
                </a:solidFill>
                <a:highlight>
                  <a:srgbClr val="FFFFFF"/>
                </a:highlight>
                <a:latin typeface="Calibri"/>
                <a:ea typeface="Calibri"/>
                <a:cs typeface="Calibri"/>
                <a:sym typeface="Calibri"/>
              </a:rPr>
            </a:br>
            <a:r>
              <a:rPr b="1" lang="en" sz="900">
                <a:solidFill>
                  <a:srgbClr val="333333"/>
                </a:solidFill>
                <a:highlight>
                  <a:srgbClr val="FFFFFF"/>
                </a:highlight>
                <a:latin typeface="Calibri"/>
                <a:ea typeface="Calibri"/>
                <a:cs typeface="Calibri"/>
                <a:sym typeface="Calibri"/>
              </a:rPr>
              <a:t>Standard 7.RP.3</a:t>
            </a:r>
            <a:br>
              <a:rPr b="1" lang="en" sz="900">
                <a:solidFill>
                  <a:srgbClr val="333333"/>
                </a:solidFill>
                <a:highlight>
                  <a:srgbClr val="FFFFFF"/>
                </a:highlight>
                <a:latin typeface="Calibri"/>
                <a:ea typeface="Calibri"/>
                <a:cs typeface="Calibri"/>
                <a:sym typeface="Calibri"/>
              </a:rPr>
            </a:br>
            <a:endParaRPr sz="900">
              <a:latin typeface="Calibri"/>
              <a:ea typeface="Calibri"/>
              <a:cs typeface="Calibri"/>
              <a:sym typeface="Calibri"/>
            </a:endParaRPr>
          </a:p>
        </p:txBody>
      </p:sp>
      <p:pic>
        <p:nvPicPr>
          <p:cNvPr id="455" name="Google Shape;455;p68"/>
          <p:cNvPicPr preferRelativeResize="0"/>
          <p:nvPr/>
        </p:nvPicPr>
        <p:blipFill>
          <a:blip r:embed="rId3">
            <a:alphaModFix/>
          </a:blip>
          <a:stretch>
            <a:fillRect/>
          </a:stretch>
        </p:blipFill>
        <p:spPr>
          <a:xfrm>
            <a:off x="3814325" y="3534501"/>
            <a:ext cx="5163249" cy="1549484"/>
          </a:xfrm>
          <a:prstGeom prst="rect">
            <a:avLst/>
          </a:prstGeom>
          <a:noFill/>
          <a:ln>
            <a:noFill/>
          </a:ln>
        </p:spPr>
      </p:pic>
      <p:sp>
        <p:nvSpPr>
          <p:cNvPr id="456" name="Google Shape;456;p68"/>
          <p:cNvSpPr txBox="1"/>
          <p:nvPr/>
        </p:nvSpPr>
        <p:spPr>
          <a:xfrm>
            <a:off x="156700" y="998750"/>
            <a:ext cx="3698400" cy="33828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None/>
            </a:pPr>
            <a:r>
              <a:rPr lang="en" sz="1800">
                <a:solidFill>
                  <a:srgbClr val="666666"/>
                </a:solidFill>
                <a:latin typeface="Proxima Nova"/>
                <a:ea typeface="Proxima Nova"/>
                <a:cs typeface="Proxima Nova"/>
                <a:sym typeface="Proxima Nova"/>
              </a:rPr>
              <a:t>Considerations</a:t>
            </a:r>
            <a:endParaRPr sz="1800">
              <a:solidFill>
                <a:srgbClr val="666666"/>
              </a:solidFill>
              <a:latin typeface="Proxima Nova"/>
              <a:ea typeface="Proxima Nova"/>
              <a:cs typeface="Proxima Nova"/>
              <a:sym typeface="Proxima Nova"/>
            </a:endParaRPr>
          </a:p>
          <a:p>
            <a:pPr indent="-334327" lvl="0" marL="457200" rtl="0" algn="l">
              <a:lnSpc>
                <a:spcPct val="115000"/>
              </a:lnSpc>
              <a:spcBef>
                <a:spcPts val="1200"/>
              </a:spcBef>
              <a:spcAft>
                <a:spcPts val="0"/>
              </a:spcAft>
              <a:buClr>
                <a:srgbClr val="666666"/>
              </a:buClr>
              <a:buSzPct val="100000"/>
              <a:buFont typeface="Proxima Nova"/>
              <a:buAutoNum type="arabicPeriod"/>
            </a:pPr>
            <a:r>
              <a:rPr lang="en" sz="1800" u="sng">
                <a:solidFill>
                  <a:schemeClr val="hlink"/>
                </a:solidFill>
                <a:latin typeface="Proxima Nova"/>
                <a:ea typeface="Proxima Nova"/>
                <a:cs typeface="Proxima Nova"/>
                <a:sym typeface="Proxima Nova"/>
                <a:hlinkClick r:id="rId4"/>
              </a:rPr>
              <a:t>Curriculum map</a:t>
            </a:r>
            <a:r>
              <a:rPr lang="en" sz="1800">
                <a:solidFill>
                  <a:srgbClr val="666666"/>
                </a:solidFill>
                <a:latin typeface="Proxima Nova"/>
                <a:ea typeface="Proxima Nova"/>
                <a:cs typeface="Proxima Nova"/>
                <a:sym typeface="Proxima Nova"/>
              </a:rPr>
              <a:t> -What standards are taught in Q1?</a:t>
            </a:r>
            <a:endParaRPr sz="1800">
              <a:solidFill>
                <a:srgbClr val="666666"/>
              </a:solidFill>
              <a:latin typeface="Proxima Nova"/>
              <a:ea typeface="Proxima Nova"/>
              <a:cs typeface="Proxima Nova"/>
              <a:sym typeface="Proxima Nova"/>
            </a:endParaRPr>
          </a:p>
          <a:p>
            <a:pPr indent="-334327" lvl="0" marL="457200" rtl="0" algn="l">
              <a:lnSpc>
                <a:spcPct val="115000"/>
              </a:lnSpc>
              <a:spcBef>
                <a:spcPts val="0"/>
              </a:spcBef>
              <a:spcAft>
                <a:spcPts val="0"/>
              </a:spcAft>
              <a:buClr>
                <a:srgbClr val="666666"/>
              </a:buClr>
              <a:buSzPct val="100000"/>
              <a:buFont typeface="Proxima Nova"/>
              <a:buAutoNum type="arabicPeriod"/>
            </a:pPr>
            <a:r>
              <a:rPr lang="en" sz="1800">
                <a:solidFill>
                  <a:srgbClr val="666666"/>
                </a:solidFill>
                <a:latin typeface="Proxima Nova"/>
                <a:ea typeface="Proxima Nova"/>
                <a:cs typeface="Proxima Nova"/>
                <a:sym typeface="Proxima Nova"/>
              </a:rPr>
              <a:t>Data review - Which standards were particularly difficult for students? Which standards will provide leverage?</a:t>
            </a:r>
            <a:endParaRPr sz="1800">
              <a:solidFill>
                <a:srgbClr val="666666"/>
              </a:solidFill>
              <a:latin typeface="Proxima Nova"/>
              <a:ea typeface="Proxima Nova"/>
              <a:cs typeface="Proxima Nova"/>
              <a:sym typeface="Proxima Nova"/>
            </a:endParaRPr>
          </a:p>
          <a:p>
            <a:pPr indent="-334327" lvl="0" marL="457200" rtl="0" algn="l">
              <a:lnSpc>
                <a:spcPct val="115000"/>
              </a:lnSpc>
              <a:spcBef>
                <a:spcPts val="0"/>
              </a:spcBef>
              <a:spcAft>
                <a:spcPts val="0"/>
              </a:spcAft>
              <a:buClr>
                <a:srgbClr val="666666"/>
              </a:buClr>
              <a:buSzPct val="100000"/>
              <a:buFont typeface="Proxima Nova"/>
              <a:buAutoNum type="arabicPeriod"/>
            </a:pPr>
            <a:r>
              <a:rPr lang="en" sz="1800" u="sng">
                <a:solidFill>
                  <a:schemeClr val="hlink"/>
                </a:solidFill>
                <a:latin typeface="Proxima Nova"/>
                <a:ea typeface="Proxima Nova"/>
                <a:cs typeface="Proxima Nova"/>
                <a:sym typeface="Proxima Nova"/>
                <a:hlinkClick r:id="rId5"/>
              </a:rPr>
              <a:t>RISE Blueprint</a:t>
            </a:r>
            <a:r>
              <a:rPr lang="en" sz="1800">
                <a:solidFill>
                  <a:srgbClr val="666666"/>
                </a:solidFill>
                <a:latin typeface="Proxima Nova"/>
                <a:ea typeface="Proxima Nova"/>
                <a:cs typeface="Proxima Nova"/>
                <a:sym typeface="Proxima Nova"/>
              </a:rPr>
              <a:t> - Which standards areas should be a focus?</a:t>
            </a:r>
            <a:endParaRPr sz="1800">
              <a:solidFill>
                <a:srgbClr val="666666"/>
              </a:solidFill>
              <a:latin typeface="Proxima Nova"/>
              <a:ea typeface="Proxima Nova"/>
              <a:cs typeface="Proxima Nova"/>
              <a:sym typeface="Proxima Nova"/>
            </a:endParaRPr>
          </a:p>
          <a:p>
            <a:pPr indent="-334327" lvl="0" marL="457200" rtl="0" algn="l">
              <a:lnSpc>
                <a:spcPct val="115000"/>
              </a:lnSpc>
              <a:spcBef>
                <a:spcPts val="0"/>
              </a:spcBef>
              <a:spcAft>
                <a:spcPts val="0"/>
              </a:spcAft>
              <a:buClr>
                <a:srgbClr val="666666"/>
              </a:buClr>
              <a:buSzPct val="100000"/>
              <a:buFont typeface="Proxima Nova"/>
              <a:buAutoNum type="arabicPeriod"/>
            </a:pPr>
            <a:r>
              <a:rPr lang="en" sz="1800">
                <a:solidFill>
                  <a:srgbClr val="666666"/>
                </a:solidFill>
                <a:latin typeface="Proxima Nova"/>
                <a:ea typeface="Proxima Nova"/>
                <a:cs typeface="Proxima Nova"/>
                <a:sym typeface="Proxima Nova"/>
              </a:rPr>
              <a:t>Select a RISE Benchmark or a School City Proficiency Check.</a:t>
            </a:r>
            <a:endParaRPr sz="1800">
              <a:solidFill>
                <a:srgbClr val="666666"/>
              </a:solidFill>
              <a:latin typeface="Proxima Nova"/>
              <a:ea typeface="Proxima Nova"/>
              <a:cs typeface="Proxima Nova"/>
              <a:sym typeface="Proxima Nova"/>
            </a:endParaRPr>
          </a:p>
        </p:txBody>
      </p:sp>
      <p:sp>
        <p:nvSpPr>
          <p:cNvPr id="457" name="Google Shape;457;p68"/>
          <p:cNvSpPr txBox="1"/>
          <p:nvPr>
            <p:ph idx="4294967295" type="title"/>
          </p:nvPr>
        </p:nvSpPr>
        <p:spPr>
          <a:xfrm>
            <a:off x="87675" y="196250"/>
            <a:ext cx="8889900" cy="802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Selecting Formative Assessments</a:t>
            </a:r>
            <a:endParaRPr/>
          </a:p>
        </p:txBody>
      </p:sp>
      <p:sp>
        <p:nvSpPr>
          <p:cNvPr id="458" name="Google Shape;458;p68"/>
          <p:cNvSpPr txBox="1"/>
          <p:nvPr/>
        </p:nvSpPr>
        <p:spPr>
          <a:xfrm>
            <a:off x="3346600" y="4572000"/>
            <a:ext cx="3051300" cy="4002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RISE </a:t>
            </a:r>
            <a:r>
              <a:rPr lang="en" u="sng">
                <a:solidFill>
                  <a:schemeClr val="hlink"/>
                </a:solidFill>
                <a:hlinkClick r:id="rId6"/>
              </a:rPr>
              <a:t>Benchmark Module Directory</a:t>
            </a:r>
            <a:endParaRPr/>
          </a:p>
        </p:txBody>
      </p:sp>
      <p:pic>
        <p:nvPicPr>
          <p:cNvPr id="459" name="Google Shape;459;p68"/>
          <p:cNvPicPr preferRelativeResize="0"/>
          <p:nvPr/>
        </p:nvPicPr>
        <p:blipFill>
          <a:blip r:embed="rId7">
            <a:alphaModFix/>
          </a:blip>
          <a:stretch>
            <a:fillRect/>
          </a:stretch>
        </p:blipFill>
        <p:spPr>
          <a:xfrm>
            <a:off x="5927750" y="1512150"/>
            <a:ext cx="2460725" cy="1925499"/>
          </a:xfrm>
          <a:prstGeom prst="rect">
            <a:avLst/>
          </a:prstGeom>
          <a:noFill/>
          <a:ln>
            <a:noFill/>
          </a:ln>
        </p:spPr>
      </p:pic>
      <p:cxnSp>
        <p:nvCxnSpPr>
          <p:cNvPr id="460" name="Google Shape;460;p68"/>
          <p:cNvCxnSpPr>
            <a:endCxn id="459" idx="1"/>
          </p:cNvCxnSpPr>
          <p:nvPr/>
        </p:nvCxnSpPr>
        <p:spPr>
          <a:xfrm flipH="1" rot="10800000">
            <a:off x="2818850" y="2474899"/>
            <a:ext cx="3108900" cy="666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69">
            <a:hlinkClick r:id="rId3"/>
          </p:cNvPr>
          <p:cNvPicPr preferRelativeResize="0"/>
          <p:nvPr/>
        </p:nvPicPr>
        <p:blipFill>
          <a:blip r:embed="rId4">
            <a:alphaModFix/>
          </a:blip>
          <a:stretch>
            <a:fillRect/>
          </a:stretch>
        </p:blipFill>
        <p:spPr>
          <a:xfrm>
            <a:off x="882238" y="138075"/>
            <a:ext cx="7379528" cy="4453651"/>
          </a:xfrm>
          <a:prstGeom prst="rect">
            <a:avLst/>
          </a:prstGeom>
          <a:noFill/>
          <a:ln>
            <a:noFill/>
          </a:ln>
        </p:spPr>
      </p:pic>
      <p:sp>
        <p:nvSpPr>
          <p:cNvPr id="466" name="Google Shape;466;p69"/>
          <p:cNvSpPr txBox="1"/>
          <p:nvPr/>
        </p:nvSpPr>
        <p:spPr>
          <a:xfrm>
            <a:off x="138075" y="3748875"/>
            <a:ext cx="1553400" cy="4488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I-Ready Diagnostic</a:t>
            </a:r>
            <a:endParaRPr b="1">
              <a:latin typeface="Calibri"/>
              <a:ea typeface="Calibri"/>
              <a:cs typeface="Calibri"/>
              <a:sym typeface="Calibri"/>
            </a:endParaRPr>
          </a:p>
        </p:txBody>
      </p:sp>
      <p:sp>
        <p:nvSpPr>
          <p:cNvPr id="467" name="Google Shape;467;p69"/>
          <p:cNvSpPr txBox="1"/>
          <p:nvPr/>
        </p:nvSpPr>
        <p:spPr>
          <a:xfrm>
            <a:off x="2098950" y="4332800"/>
            <a:ext cx="2675400" cy="704100"/>
          </a:xfrm>
          <a:prstGeom prst="rect">
            <a:avLst/>
          </a:prstGeom>
          <a:solidFill>
            <a:srgbClr val="038BB4"/>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1"/>
                </a:solidFill>
                <a:latin typeface="Calibri"/>
                <a:ea typeface="Calibri"/>
                <a:cs typeface="Calibri"/>
                <a:sym typeface="Calibri"/>
              </a:rPr>
              <a:t>RISE Benchmarks</a:t>
            </a:r>
            <a:endParaRPr b="1" sz="1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300">
                <a:solidFill>
                  <a:schemeClr val="dk1"/>
                </a:solidFill>
                <a:latin typeface="Calibri"/>
                <a:ea typeface="Calibri"/>
                <a:cs typeface="Calibri"/>
                <a:sym typeface="Calibri"/>
              </a:rPr>
              <a:t>School City Proficiency Checks</a:t>
            </a:r>
            <a:endParaRPr b="1" sz="1300">
              <a:solidFill>
                <a:schemeClr val="dk1"/>
              </a:solidFill>
              <a:latin typeface="Calibri"/>
              <a:ea typeface="Calibri"/>
              <a:cs typeface="Calibri"/>
              <a:sym typeface="Calibri"/>
            </a:endParaRPr>
          </a:p>
          <a:p>
            <a:pPr indent="0" lvl="0" marL="0" rtl="0" algn="l">
              <a:spcBef>
                <a:spcPts val="0"/>
              </a:spcBef>
              <a:spcAft>
                <a:spcPts val="0"/>
              </a:spcAft>
              <a:buNone/>
            </a:pPr>
            <a:r>
              <a:rPr b="1" lang="en" sz="1300">
                <a:solidFill>
                  <a:schemeClr val="dk1"/>
                </a:solidFill>
                <a:latin typeface="Calibri"/>
                <a:ea typeface="Calibri"/>
                <a:cs typeface="Calibri"/>
                <a:sym typeface="Calibri"/>
              </a:rPr>
              <a:t>Derivita Checks</a:t>
            </a:r>
            <a:endParaRPr b="1" sz="1300">
              <a:latin typeface="Calibri"/>
              <a:ea typeface="Calibri"/>
              <a:cs typeface="Calibri"/>
              <a:sym typeface="Calibri"/>
            </a:endParaRPr>
          </a:p>
        </p:txBody>
      </p:sp>
      <p:sp>
        <p:nvSpPr>
          <p:cNvPr id="468" name="Google Shape;468;p69"/>
          <p:cNvSpPr txBox="1"/>
          <p:nvPr/>
        </p:nvSpPr>
        <p:spPr>
          <a:xfrm>
            <a:off x="7111150" y="4332800"/>
            <a:ext cx="2032800" cy="448800"/>
          </a:xfrm>
          <a:prstGeom prst="rect">
            <a:avLst/>
          </a:prstGeom>
          <a:solidFill>
            <a:srgbClr val="7FD0D8"/>
          </a:solidFill>
          <a:ln cap="flat" cmpd="sng" w="9525">
            <a:solidFill>
              <a:srgbClr val="7FD0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RISE Summative Math</a:t>
            </a:r>
            <a:endParaRPr b="1">
              <a:latin typeface="Calibri"/>
              <a:ea typeface="Calibri"/>
              <a:cs typeface="Calibri"/>
              <a:sym typeface="Calibri"/>
            </a:endParaRPr>
          </a:p>
        </p:txBody>
      </p:sp>
      <p:sp>
        <p:nvSpPr>
          <p:cNvPr id="469" name="Google Shape;469;p69"/>
          <p:cNvSpPr txBox="1"/>
          <p:nvPr/>
        </p:nvSpPr>
        <p:spPr>
          <a:xfrm>
            <a:off x="7204150" y="3610850"/>
            <a:ext cx="1846800" cy="431400"/>
          </a:xfrm>
          <a:prstGeom prst="rect">
            <a:avLst/>
          </a:prstGeom>
          <a:solidFill>
            <a:srgbClr val="01395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Teacher Observations</a:t>
            </a:r>
            <a:endParaRPr>
              <a:solidFill>
                <a:srgbClr val="FFFFFF"/>
              </a:solidFill>
              <a:latin typeface="Calibri"/>
              <a:ea typeface="Calibri"/>
              <a:cs typeface="Calibri"/>
              <a:sym typeface="Calibri"/>
            </a:endParaRPr>
          </a:p>
        </p:txBody>
      </p:sp>
      <p:sp>
        <p:nvSpPr>
          <p:cNvPr id="470" name="Google Shape;470;p69"/>
          <p:cNvSpPr/>
          <p:nvPr/>
        </p:nvSpPr>
        <p:spPr>
          <a:xfrm>
            <a:off x="3555575" y="1349725"/>
            <a:ext cx="500700" cy="811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9"/>
          <p:cNvSpPr/>
          <p:nvPr/>
        </p:nvSpPr>
        <p:spPr>
          <a:xfrm>
            <a:off x="4657275" y="1349725"/>
            <a:ext cx="500700" cy="811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9"/>
          <p:cNvSpPr/>
          <p:nvPr/>
        </p:nvSpPr>
        <p:spPr>
          <a:xfrm>
            <a:off x="5758975" y="1349725"/>
            <a:ext cx="500700" cy="811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3" name="Google Shape;473;p69"/>
          <p:cNvCxnSpPr/>
          <p:nvPr/>
        </p:nvCxnSpPr>
        <p:spPr>
          <a:xfrm>
            <a:off x="6593350" y="2040150"/>
            <a:ext cx="448800" cy="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0"/>
          <p:cNvSpPr txBox="1"/>
          <p:nvPr/>
        </p:nvSpPr>
        <p:spPr>
          <a:xfrm>
            <a:off x="122075" y="105250"/>
            <a:ext cx="3149700" cy="1041600"/>
          </a:xfrm>
          <a:prstGeom prst="rect">
            <a:avLst/>
          </a:prstGeom>
          <a:solidFill>
            <a:srgbClr val="CFE2F3"/>
          </a:solid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latin typeface="Calibri"/>
                <a:ea typeface="Calibri"/>
                <a:cs typeface="Calibri"/>
                <a:sym typeface="Calibri"/>
                <a:hlinkClick r:id="rId3"/>
              </a:rPr>
              <a:t>RISE Benchmarks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u="sng">
                <a:solidFill>
                  <a:schemeClr val="hlink"/>
                </a:solidFill>
                <a:latin typeface="Calibri"/>
                <a:ea typeface="Calibri"/>
                <a:cs typeface="Calibri"/>
                <a:sym typeface="Calibri"/>
                <a:hlinkClick r:id="rId4"/>
              </a:rPr>
              <a:t>School City Proficiency Checks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u="sng">
                <a:solidFill>
                  <a:schemeClr val="hlink"/>
                </a:solidFill>
                <a:latin typeface="Calibri"/>
                <a:ea typeface="Calibri"/>
                <a:cs typeface="Calibri"/>
                <a:sym typeface="Calibri"/>
                <a:hlinkClick r:id="rId5"/>
              </a:rPr>
              <a:t>Derivita Checks</a:t>
            </a:r>
            <a:endParaRPr b="1" sz="1800">
              <a:latin typeface="Calibri"/>
              <a:ea typeface="Calibri"/>
              <a:cs typeface="Calibri"/>
              <a:sym typeface="Calibri"/>
            </a:endParaRPr>
          </a:p>
        </p:txBody>
      </p:sp>
      <p:sp>
        <p:nvSpPr>
          <p:cNvPr id="479" name="Google Shape;479;p70"/>
          <p:cNvSpPr txBox="1"/>
          <p:nvPr/>
        </p:nvSpPr>
        <p:spPr>
          <a:xfrm>
            <a:off x="260450" y="1283700"/>
            <a:ext cx="3720300" cy="3737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alibri"/>
                <a:ea typeface="Calibri"/>
                <a:cs typeface="Calibri"/>
                <a:sym typeface="Calibri"/>
              </a:rPr>
              <a:t>Create an assessment plan for each quarter</a:t>
            </a:r>
            <a:endParaRPr b="1" sz="1500">
              <a:latin typeface="Calibri"/>
              <a:ea typeface="Calibri"/>
              <a:cs typeface="Calibri"/>
              <a:sym typeface="Calibri"/>
            </a:endParaRPr>
          </a:p>
          <a:p>
            <a:pPr indent="-323850" lvl="0" marL="457200" rtl="0" algn="l">
              <a:spcBef>
                <a:spcPts val="0"/>
              </a:spcBef>
              <a:spcAft>
                <a:spcPts val="0"/>
              </a:spcAft>
              <a:buSzPts val="1500"/>
              <a:buFont typeface="Calibri"/>
              <a:buAutoNum type="arabicPeriod"/>
            </a:pPr>
            <a:r>
              <a:rPr lang="en" sz="1500">
                <a:latin typeface="Calibri"/>
                <a:ea typeface="Calibri"/>
                <a:cs typeface="Calibri"/>
                <a:sym typeface="Calibri"/>
              </a:rPr>
              <a:t>Identify priority standards</a:t>
            </a:r>
            <a:endParaRPr sz="1500">
              <a:latin typeface="Calibri"/>
              <a:ea typeface="Calibri"/>
              <a:cs typeface="Calibri"/>
              <a:sym typeface="Calibri"/>
            </a:endParaRPr>
          </a:p>
          <a:p>
            <a:pPr indent="-323850" lvl="0" marL="457200" rtl="0" algn="l">
              <a:spcBef>
                <a:spcPts val="0"/>
              </a:spcBef>
              <a:spcAft>
                <a:spcPts val="0"/>
              </a:spcAft>
              <a:buSzPts val="1500"/>
              <a:buFont typeface="Calibri"/>
              <a:buAutoNum type="arabicPeriod"/>
            </a:pPr>
            <a:r>
              <a:rPr lang="en" sz="1500">
                <a:latin typeface="Calibri"/>
                <a:ea typeface="Calibri"/>
                <a:cs typeface="Calibri"/>
                <a:sym typeface="Calibri"/>
              </a:rPr>
              <a:t>Establish intervals to check in on progress</a:t>
            </a:r>
            <a:endParaRPr sz="1500">
              <a:latin typeface="Calibri"/>
              <a:ea typeface="Calibri"/>
              <a:cs typeface="Calibri"/>
              <a:sym typeface="Calibri"/>
            </a:endParaRPr>
          </a:p>
          <a:p>
            <a:pPr indent="-323850" lvl="0" marL="914400" rtl="0" algn="l">
              <a:spcBef>
                <a:spcPts val="0"/>
              </a:spcBef>
              <a:spcAft>
                <a:spcPts val="0"/>
              </a:spcAft>
              <a:buSzPts val="1500"/>
              <a:buFont typeface="Calibri"/>
              <a:buChar char="●"/>
            </a:pPr>
            <a:r>
              <a:rPr lang="en" sz="1500">
                <a:latin typeface="Calibri"/>
                <a:ea typeface="Calibri"/>
                <a:cs typeface="Calibri"/>
                <a:sym typeface="Calibri"/>
              </a:rPr>
              <a:t>Plan for authentic assessments (based on RISE Benchmarks aligned with core standards or School City Checks)</a:t>
            </a:r>
            <a:endParaRPr sz="1500">
              <a:latin typeface="Calibri"/>
              <a:ea typeface="Calibri"/>
              <a:cs typeface="Calibri"/>
              <a:sym typeface="Calibri"/>
            </a:endParaRPr>
          </a:p>
          <a:p>
            <a:pPr indent="-323850" lvl="0" marL="914400" rtl="0" algn="l">
              <a:spcBef>
                <a:spcPts val="0"/>
              </a:spcBef>
              <a:spcAft>
                <a:spcPts val="0"/>
              </a:spcAft>
              <a:buSzPts val="1500"/>
              <a:buFont typeface="Calibri"/>
              <a:buChar char="●"/>
            </a:pPr>
            <a:r>
              <a:rPr lang="en" sz="1500">
                <a:latin typeface="Calibri"/>
                <a:ea typeface="Calibri"/>
                <a:cs typeface="Calibri"/>
                <a:sym typeface="Calibri"/>
              </a:rPr>
              <a:t>Dedicate time to analyze these data using a </a:t>
            </a:r>
            <a:r>
              <a:rPr lang="en" sz="1500" u="sng">
                <a:solidFill>
                  <a:schemeClr val="hlink"/>
                </a:solidFill>
                <a:latin typeface="Calibri"/>
                <a:ea typeface="Calibri"/>
                <a:cs typeface="Calibri"/>
                <a:sym typeface="Calibri"/>
                <a:hlinkClick r:id="rId6"/>
              </a:rPr>
              <a:t>protocol</a:t>
            </a:r>
            <a:endParaRPr sz="1500">
              <a:latin typeface="Calibri"/>
              <a:ea typeface="Calibri"/>
              <a:cs typeface="Calibri"/>
              <a:sym typeface="Calibri"/>
            </a:endParaRPr>
          </a:p>
          <a:p>
            <a:pPr indent="-323850" lvl="0" marL="914400" rtl="0" algn="l">
              <a:spcBef>
                <a:spcPts val="0"/>
              </a:spcBef>
              <a:spcAft>
                <a:spcPts val="0"/>
              </a:spcAft>
              <a:buSzPts val="1500"/>
              <a:buFont typeface="Calibri"/>
              <a:buChar char="●"/>
            </a:pPr>
            <a:r>
              <a:rPr lang="en" sz="1500">
                <a:latin typeface="Calibri"/>
                <a:ea typeface="Calibri"/>
                <a:cs typeface="Calibri"/>
                <a:sym typeface="Calibri"/>
              </a:rPr>
              <a:t>Informs teachers of next instruction needed to master core standard</a:t>
            </a:r>
            <a:endParaRPr sz="1500">
              <a:latin typeface="Calibri"/>
              <a:ea typeface="Calibri"/>
              <a:cs typeface="Calibri"/>
              <a:sym typeface="Calibri"/>
            </a:endParaRPr>
          </a:p>
          <a:p>
            <a:pPr indent="-323850" lvl="0" marL="914400" rtl="0" algn="l">
              <a:spcBef>
                <a:spcPts val="0"/>
              </a:spcBef>
              <a:spcAft>
                <a:spcPts val="0"/>
              </a:spcAft>
              <a:buSzPts val="1500"/>
              <a:buFont typeface="Calibri"/>
              <a:buChar char="●"/>
            </a:pPr>
            <a:r>
              <a:rPr lang="en" sz="1500">
                <a:latin typeface="Calibri"/>
                <a:ea typeface="Calibri"/>
                <a:cs typeface="Calibri"/>
                <a:sym typeface="Calibri"/>
              </a:rPr>
              <a:t>Informs students of the required content and the rigor expected of them</a:t>
            </a:r>
            <a:endParaRPr sz="1500">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a:p>
            <a:pPr indent="0" lvl="0" marL="0" rtl="0" algn="l">
              <a:lnSpc>
                <a:spcPct val="115000"/>
              </a:lnSpc>
              <a:spcBef>
                <a:spcPts val="0"/>
              </a:spcBef>
              <a:spcAft>
                <a:spcPts val="0"/>
              </a:spcAft>
              <a:buNone/>
            </a:pPr>
            <a:r>
              <a:t/>
            </a:r>
            <a:endParaRPr>
              <a:solidFill>
                <a:srgbClr val="7F7F7F"/>
              </a:solidFill>
              <a:highlight>
                <a:schemeClr val="lt1"/>
              </a:highlight>
              <a:latin typeface="Source Sans Pro"/>
              <a:ea typeface="Source Sans Pro"/>
              <a:cs typeface="Source Sans Pro"/>
              <a:sym typeface="Source Sans Pro"/>
            </a:endParaRPr>
          </a:p>
          <a:p>
            <a:pPr indent="0" lvl="0" marL="0" rtl="0" algn="l">
              <a:spcBef>
                <a:spcPts val="1200"/>
              </a:spcBef>
              <a:spcAft>
                <a:spcPts val="0"/>
              </a:spcAft>
              <a:buNone/>
            </a:pPr>
            <a:r>
              <a:t/>
            </a:r>
            <a:endParaRPr>
              <a:latin typeface="Calibri"/>
              <a:ea typeface="Calibri"/>
              <a:cs typeface="Calibri"/>
              <a:sym typeface="Calibri"/>
            </a:endParaRPr>
          </a:p>
        </p:txBody>
      </p:sp>
      <p:sp>
        <p:nvSpPr>
          <p:cNvPr id="480" name="Google Shape;480;p70"/>
          <p:cNvSpPr txBox="1"/>
          <p:nvPr/>
        </p:nvSpPr>
        <p:spPr>
          <a:xfrm>
            <a:off x="5143500" y="1703550"/>
            <a:ext cx="3808800" cy="2897400"/>
          </a:xfrm>
          <a:prstGeom prst="rect">
            <a:avLst/>
          </a:prstGeom>
          <a:solidFill>
            <a:schemeClr val="lt2"/>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alibri"/>
                <a:ea typeface="Calibri"/>
                <a:cs typeface="Calibri"/>
                <a:sym typeface="Calibri"/>
              </a:rPr>
              <a:t>A </a:t>
            </a:r>
            <a:r>
              <a:rPr b="1" lang="en" sz="1900">
                <a:latin typeface="Calibri"/>
                <a:ea typeface="Calibri"/>
                <a:cs typeface="Calibri"/>
                <a:sym typeface="Calibri"/>
              </a:rPr>
              <a:t>good assessment plan</a:t>
            </a:r>
            <a:r>
              <a:rPr lang="en" sz="1900">
                <a:latin typeface="Calibri"/>
                <a:ea typeface="Calibri"/>
                <a:cs typeface="Calibri"/>
                <a:sym typeface="Calibri"/>
              </a:rPr>
              <a:t> includes a variety of assessments. Choose your own interim assessments, or use the GSD recommendations (based on best fit) outlined in the following maps:</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en" sz="1900" u="sng">
                <a:solidFill>
                  <a:schemeClr val="hlink"/>
                </a:solidFill>
                <a:latin typeface="Calibri"/>
                <a:ea typeface="Calibri"/>
                <a:cs typeface="Calibri"/>
                <a:sym typeface="Calibri"/>
                <a:hlinkClick action="ppaction://hlinksldjump" r:id="rId7"/>
              </a:rPr>
              <a:t>Math </a:t>
            </a:r>
            <a:r>
              <a:rPr lang="en"/>
              <a:t>               </a:t>
            </a:r>
            <a:r>
              <a:rPr lang="en" sz="1900" u="sng">
                <a:solidFill>
                  <a:schemeClr val="hlink"/>
                </a:solidFill>
                <a:latin typeface="Calibri"/>
                <a:ea typeface="Calibri"/>
                <a:cs typeface="Calibri"/>
                <a:sym typeface="Calibri"/>
                <a:hlinkClick action="ppaction://hlinksldjump" r:id="rId8"/>
              </a:rPr>
              <a:t>ELA</a:t>
            </a:r>
            <a:r>
              <a:rPr lang="en"/>
              <a:t>                   </a:t>
            </a:r>
            <a:r>
              <a:rPr lang="en" sz="1900" u="sng">
                <a:solidFill>
                  <a:schemeClr val="hlink"/>
                </a:solidFill>
                <a:latin typeface="Calibri"/>
                <a:ea typeface="Calibri"/>
                <a:cs typeface="Calibri"/>
                <a:sym typeface="Calibri"/>
                <a:hlinkClick action="ppaction://hlinksldjump" r:id="rId9"/>
              </a:rPr>
              <a:t>Science</a:t>
            </a:r>
            <a:endParaRPr sz="1900">
              <a:latin typeface="Calibri"/>
              <a:ea typeface="Calibri"/>
              <a:cs typeface="Calibri"/>
              <a:sym typeface="Calibri"/>
            </a:endParaRPr>
          </a:p>
        </p:txBody>
      </p:sp>
      <p:sp>
        <p:nvSpPr>
          <p:cNvPr id="481" name="Google Shape;481;p70"/>
          <p:cNvSpPr txBox="1"/>
          <p:nvPr/>
        </p:nvSpPr>
        <p:spPr>
          <a:xfrm>
            <a:off x="4573800" y="316850"/>
            <a:ext cx="4297200" cy="8301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Calibri"/>
                <a:ea typeface="Calibri"/>
                <a:cs typeface="Calibri"/>
                <a:sym typeface="Calibri"/>
              </a:rPr>
              <a:t>The links for each assessment provide supports for how to administer and use these assessments</a:t>
            </a:r>
            <a:endParaRPr sz="1600">
              <a:latin typeface="Calibri"/>
              <a:ea typeface="Calibri"/>
              <a:cs typeface="Calibri"/>
              <a:sym typeface="Calibri"/>
            </a:endParaRPr>
          </a:p>
        </p:txBody>
      </p:sp>
      <p:cxnSp>
        <p:nvCxnSpPr>
          <p:cNvPr id="482" name="Google Shape;482;p70"/>
          <p:cNvCxnSpPr>
            <a:stCxn id="481" idx="1"/>
            <a:endCxn id="478" idx="3"/>
          </p:cNvCxnSpPr>
          <p:nvPr/>
        </p:nvCxnSpPr>
        <p:spPr>
          <a:xfrm rot="10800000">
            <a:off x="3271800" y="626000"/>
            <a:ext cx="1302000" cy="1059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1"/>
          <p:cNvSpPr txBox="1"/>
          <p:nvPr/>
        </p:nvSpPr>
        <p:spPr>
          <a:xfrm>
            <a:off x="152400" y="106000"/>
            <a:ext cx="40692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Calibri"/>
                <a:ea typeface="Calibri"/>
                <a:cs typeface="Calibri"/>
                <a:sym typeface="Calibri"/>
              </a:rPr>
              <a:t>Math Map</a:t>
            </a:r>
            <a:endParaRPr sz="2600">
              <a:latin typeface="Calibri"/>
              <a:ea typeface="Calibri"/>
              <a:cs typeface="Calibri"/>
              <a:sym typeface="Calibri"/>
            </a:endParaRPr>
          </a:p>
        </p:txBody>
      </p:sp>
      <p:sp>
        <p:nvSpPr>
          <p:cNvPr id="488" name="Google Shape;488;p71"/>
          <p:cNvSpPr txBox="1"/>
          <p:nvPr/>
        </p:nvSpPr>
        <p:spPr>
          <a:xfrm>
            <a:off x="291525" y="707500"/>
            <a:ext cx="8641800" cy="1064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Calibri"/>
              <a:buChar char="●"/>
            </a:pPr>
            <a:r>
              <a:rPr lang="en" sz="1100">
                <a:latin typeface="Calibri"/>
                <a:ea typeface="Calibri"/>
                <a:cs typeface="Calibri"/>
                <a:sym typeface="Calibri"/>
              </a:rPr>
              <a:t>Essential Standards for each quarter aligned with I-Ready (</a:t>
            </a:r>
            <a:r>
              <a:rPr lang="en" sz="1100" u="sng">
                <a:solidFill>
                  <a:schemeClr val="hlink"/>
                </a:solidFill>
                <a:latin typeface="Calibri"/>
                <a:ea typeface="Calibri"/>
                <a:cs typeface="Calibri"/>
                <a:sym typeface="Calibri"/>
                <a:hlinkClick r:id="rId3"/>
              </a:rPr>
              <a:t>GSD Curriculum Maps</a:t>
            </a:r>
            <a:r>
              <a:rPr lang="en" sz="1100">
                <a:latin typeface="Calibri"/>
                <a:ea typeface="Calibri"/>
                <a:cs typeface="Calibri"/>
                <a:sym typeface="Calibri"/>
              </a:rPr>
              <a:t>)</a:t>
            </a:r>
            <a:endParaRPr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 sz="1100">
                <a:latin typeface="Calibri"/>
                <a:ea typeface="Calibri"/>
                <a:cs typeface="Calibri"/>
                <a:sym typeface="Calibri"/>
              </a:rPr>
              <a:t>RISE Benchmark to be added after USBE update (after September 19) with a recommendation for a Form best aligned (</a:t>
            </a:r>
            <a:r>
              <a:rPr lang="en" sz="1100" u="sng">
                <a:solidFill>
                  <a:schemeClr val="hlink"/>
                </a:solidFill>
                <a:latin typeface="Calibri"/>
                <a:ea typeface="Calibri"/>
                <a:cs typeface="Calibri"/>
                <a:sym typeface="Calibri"/>
                <a:hlinkClick r:id="rId4"/>
              </a:rPr>
              <a:t>Complete RISE Benchmark Module Directory</a:t>
            </a:r>
            <a:r>
              <a:rPr lang="en" sz="1100">
                <a:latin typeface="Calibri"/>
                <a:ea typeface="Calibri"/>
                <a:cs typeface="Calibri"/>
                <a:sym typeface="Calibri"/>
              </a:rPr>
              <a:t>)</a:t>
            </a:r>
            <a:endParaRPr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 sz="1100" u="sng">
                <a:solidFill>
                  <a:schemeClr val="hlink"/>
                </a:solidFill>
                <a:latin typeface="Calibri"/>
                <a:ea typeface="Calibri"/>
                <a:cs typeface="Calibri"/>
                <a:sym typeface="Calibri"/>
                <a:hlinkClick r:id="rId5"/>
              </a:rPr>
              <a:t>School City</a:t>
            </a:r>
            <a:r>
              <a:rPr lang="en" sz="1100">
                <a:latin typeface="Calibri"/>
                <a:ea typeface="Calibri"/>
                <a:cs typeface="Calibri"/>
                <a:sym typeface="Calibri"/>
              </a:rPr>
              <a:t> Quarterly Checks realigned with map</a:t>
            </a:r>
            <a:endParaRPr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 sz="1100">
                <a:solidFill>
                  <a:schemeClr val="dk1"/>
                </a:solidFill>
                <a:latin typeface="Calibri"/>
                <a:ea typeface="Calibri"/>
                <a:cs typeface="Calibri"/>
                <a:sym typeface="Calibri"/>
              </a:rPr>
              <a:t>If you chose to administer a recommended interim assessments (RISE Benchmark or SC Proficiency Check) during the last two weeks of each quarter, your results can be included in a district-wide analysis.</a:t>
            </a:r>
            <a:endParaRPr sz="1100">
              <a:latin typeface="Calibri"/>
              <a:ea typeface="Calibri"/>
              <a:cs typeface="Calibri"/>
              <a:sym typeface="Calibri"/>
            </a:endParaRPr>
          </a:p>
        </p:txBody>
      </p:sp>
      <p:pic>
        <p:nvPicPr>
          <p:cNvPr id="489" name="Google Shape;489;p71"/>
          <p:cNvPicPr preferRelativeResize="0"/>
          <p:nvPr/>
        </p:nvPicPr>
        <p:blipFill>
          <a:blip r:embed="rId6">
            <a:alphaModFix/>
          </a:blip>
          <a:stretch>
            <a:fillRect/>
          </a:stretch>
        </p:blipFill>
        <p:spPr>
          <a:xfrm>
            <a:off x="235700" y="1945425"/>
            <a:ext cx="8385400" cy="3099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2"/>
          <p:cNvSpPr txBox="1"/>
          <p:nvPr/>
        </p:nvSpPr>
        <p:spPr>
          <a:xfrm>
            <a:off x="152400" y="202900"/>
            <a:ext cx="40692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Calibri"/>
                <a:ea typeface="Calibri"/>
                <a:cs typeface="Calibri"/>
                <a:sym typeface="Calibri"/>
              </a:rPr>
              <a:t>ELA</a:t>
            </a:r>
            <a:r>
              <a:rPr lang="en" sz="2600">
                <a:latin typeface="Calibri"/>
                <a:ea typeface="Calibri"/>
                <a:cs typeface="Calibri"/>
                <a:sym typeface="Calibri"/>
              </a:rPr>
              <a:t> Map</a:t>
            </a:r>
            <a:endParaRPr sz="2600">
              <a:latin typeface="Calibri"/>
              <a:ea typeface="Calibri"/>
              <a:cs typeface="Calibri"/>
              <a:sym typeface="Calibri"/>
            </a:endParaRPr>
          </a:p>
        </p:txBody>
      </p:sp>
      <p:sp>
        <p:nvSpPr>
          <p:cNvPr id="495" name="Google Shape;495;p72"/>
          <p:cNvSpPr txBox="1"/>
          <p:nvPr/>
        </p:nvSpPr>
        <p:spPr>
          <a:xfrm>
            <a:off x="458125" y="820100"/>
            <a:ext cx="8360700" cy="1295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Essential Standards for each quarter cross-walked with previous standards (</a:t>
            </a:r>
            <a:r>
              <a:rPr lang="en" u="sng">
                <a:solidFill>
                  <a:schemeClr val="hlink"/>
                </a:solidFill>
                <a:latin typeface="Calibri"/>
                <a:ea typeface="Calibri"/>
                <a:cs typeface="Calibri"/>
                <a:sym typeface="Calibri"/>
                <a:hlinkClick r:id="rId3"/>
              </a:rPr>
              <a:t>6th Crosswalk</a:t>
            </a:r>
            <a:r>
              <a:rPr lang="en">
                <a:latin typeface="Calibri"/>
                <a:ea typeface="Calibri"/>
                <a:cs typeface="Calibri"/>
                <a:sym typeface="Calibri"/>
              </a:rPr>
              <a:t>, </a:t>
            </a:r>
            <a:r>
              <a:rPr lang="en" u="sng">
                <a:solidFill>
                  <a:schemeClr val="hlink"/>
                </a:solidFill>
                <a:latin typeface="Calibri"/>
                <a:ea typeface="Calibri"/>
                <a:cs typeface="Calibri"/>
                <a:sym typeface="Calibri"/>
                <a:hlinkClick r:id="rId4"/>
              </a:rPr>
              <a:t>7-8th Crosswalk</a:t>
            </a:r>
            <a:r>
              <a:rPr lang="en">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RISE Benchmark with a recommendation for a Form best aligned and the specific standards assessed in each (</a:t>
            </a:r>
            <a:r>
              <a:rPr lang="en" u="sng">
                <a:solidFill>
                  <a:schemeClr val="hlink"/>
                </a:solidFill>
                <a:latin typeface="Calibri"/>
                <a:ea typeface="Calibri"/>
                <a:cs typeface="Calibri"/>
                <a:sym typeface="Calibri"/>
                <a:hlinkClick r:id="rId5"/>
              </a:rPr>
              <a:t>Complete RISE Benchmark Directory</a:t>
            </a:r>
            <a:r>
              <a:rPr lang="en">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If you chose to administer the recommended interim assessments (RISE Benchmark) during the last two weeks of each quarter, your results can be included in a district-wide analysis.</a:t>
            </a:r>
            <a:endParaRPr>
              <a:latin typeface="Calibri"/>
              <a:ea typeface="Calibri"/>
              <a:cs typeface="Calibri"/>
              <a:sym typeface="Calibri"/>
            </a:endParaRPr>
          </a:p>
        </p:txBody>
      </p:sp>
      <p:pic>
        <p:nvPicPr>
          <p:cNvPr id="496" name="Google Shape;496;p72"/>
          <p:cNvPicPr preferRelativeResize="0"/>
          <p:nvPr/>
        </p:nvPicPr>
        <p:blipFill>
          <a:blip r:embed="rId6">
            <a:alphaModFix/>
          </a:blip>
          <a:stretch>
            <a:fillRect/>
          </a:stretch>
        </p:blipFill>
        <p:spPr>
          <a:xfrm>
            <a:off x="76200" y="2471175"/>
            <a:ext cx="8991600" cy="245407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3"/>
          <p:cNvSpPr txBox="1"/>
          <p:nvPr/>
        </p:nvSpPr>
        <p:spPr>
          <a:xfrm>
            <a:off x="152400" y="202900"/>
            <a:ext cx="40692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Calibri"/>
                <a:ea typeface="Calibri"/>
                <a:cs typeface="Calibri"/>
                <a:sym typeface="Calibri"/>
              </a:rPr>
              <a:t>Science</a:t>
            </a:r>
            <a:r>
              <a:rPr lang="en" sz="2600">
                <a:latin typeface="Calibri"/>
                <a:ea typeface="Calibri"/>
                <a:cs typeface="Calibri"/>
                <a:sym typeface="Calibri"/>
              </a:rPr>
              <a:t> Map</a:t>
            </a:r>
            <a:endParaRPr sz="2600">
              <a:latin typeface="Calibri"/>
              <a:ea typeface="Calibri"/>
              <a:cs typeface="Calibri"/>
              <a:sym typeface="Calibri"/>
            </a:endParaRPr>
          </a:p>
        </p:txBody>
      </p:sp>
      <p:sp>
        <p:nvSpPr>
          <p:cNvPr id="502" name="Google Shape;502;p73"/>
          <p:cNvSpPr txBox="1"/>
          <p:nvPr/>
        </p:nvSpPr>
        <p:spPr>
          <a:xfrm>
            <a:off x="489350" y="822875"/>
            <a:ext cx="8256600" cy="1383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Strands and Standards identified </a:t>
            </a:r>
            <a:r>
              <a:rPr lang="en">
                <a:latin typeface="Calibri"/>
                <a:ea typeface="Calibri"/>
                <a:cs typeface="Calibri"/>
                <a:sym typeface="Calibri"/>
              </a:rPr>
              <a:t>for each quarter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RISE Benchmark aligned with Standards (</a:t>
            </a:r>
            <a:r>
              <a:rPr lang="en" u="sng">
                <a:solidFill>
                  <a:schemeClr val="hlink"/>
                </a:solidFill>
                <a:latin typeface="Calibri"/>
                <a:ea typeface="Calibri"/>
                <a:cs typeface="Calibri"/>
                <a:sym typeface="Calibri"/>
                <a:hlinkClick r:id="rId3"/>
              </a:rPr>
              <a:t>Complete RISE Benchmark Directory</a:t>
            </a:r>
            <a:r>
              <a:rPr lang="en">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u="sng">
                <a:solidFill>
                  <a:schemeClr val="hlink"/>
                </a:solidFill>
                <a:latin typeface="Calibri"/>
                <a:ea typeface="Calibri"/>
                <a:cs typeface="Calibri"/>
                <a:sym typeface="Calibri"/>
                <a:hlinkClick r:id="rId4"/>
              </a:rPr>
              <a:t>School City</a:t>
            </a:r>
            <a:r>
              <a:rPr lang="en">
                <a:latin typeface="Calibri"/>
                <a:ea typeface="Calibri"/>
                <a:cs typeface="Calibri"/>
                <a:sym typeface="Calibri"/>
              </a:rPr>
              <a:t> Inspect Items also recommended</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Note: not all Strands and Standards have </a:t>
            </a:r>
            <a:r>
              <a:rPr lang="en">
                <a:latin typeface="Calibri"/>
                <a:ea typeface="Calibri"/>
                <a:cs typeface="Calibri"/>
                <a:sym typeface="Calibri"/>
              </a:rPr>
              <a:t>available</a:t>
            </a:r>
            <a:r>
              <a:rPr lang="en">
                <a:latin typeface="Calibri"/>
                <a:ea typeface="Calibri"/>
                <a:cs typeface="Calibri"/>
                <a:sym typeface="Calibri"/>
              </a:rPr>
              <a:t> RISE Benchmarks, so use of alternatives (like School City Inspect Items) is encouraged.</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If you chose to administer one of the recommended interim assessments (RISE Benchmark or SC Inspect) during the last two weeks of each quarter, your results can be included in a district-wide analysis.</a:t>
            </a:r>
            <a:endParaRPr>
              <a:latin typeface="Calibri"/>
              <a:ea typeface="Calibri"/>
              <a:cs typeface="Calibri"/>
              <a:sym typeface="Calibri"/>
            </a:endParaRPr>
          </a:p>
        </p:txBody>
      </p:sp>
      <p:pic>
        <p:nvPicPr>
          <p:cNvPr id="503" name="Google Shape;503;p73"/>
          <p:cNvPicPr preferRelativeResize="0"/>
          <p:nvPr/>
        </p:nvPicPr>
        <p:blipFill>
          <a:blip r:embed="rId5">
            <a:alphaModFix/>
          </a:blip>
          <a:stretch>
            <a:fillRect/>
          </a:stretch>
        </p:blipFill>
        <p:spPr>
          <a:xfrm>
            <a:off x="152388" y="2571750"/>
            <a:ext cx="8921524" cy="24083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74"/>
          <p:cNvPicPr preferRelativeResize="0"/>
          <p:nvPr/>
        </p:nvPicPr>
        <p:blipFill>
          <a:blip r:embed="rId3">
            <a:alphaModFix/>
          </a:blip>
          <a:stretch>
            <a:fillRect/>
          </a:stretch>
        </p:blipFill>
        <p:spPr>
          <a:xfrm>
            <a:off x="655400" y="1661400"/>
            <a:ext cx="3519054" cy="2419350"/>
          </a:xfrm>
          <a:prstGeom prst="rect">
            <a:avLst/>
          </a:prstGeom>
          <a:noFill/>
          <a:ln>
            <a:noFill/>
          </a:ln>
        </p:spPr>
      </p:pic>
      <p:sp>
        <p:nvSpPr>
          <p:cNvPr id="509" name="Google Shape;509;p74"/>
          <p:cNvSpPr txBox="1"/>
          <p:nvPr/>
        </p:nvSpPr>
        <p:spPr>
          <a:xfrm>
            <a:off x="655400" y="294900"/>
            <a:ext cx="3310500" cy="136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latin typeface="Montserrat"/>
                <a:ea typeface="Montserrat"/>
                <a:cs typeface="Montserrat"/>
                <a:sym typeface="Montserrat"/>
              </a:rPr>
              <a:t>We have the data, now what?</a:t>
            </a:r>
            <a:endParaRPr sz="2900">
              <a:latin typeface="Montserrat"/>
              <a:ea typeface="Montserrat"/>
              <a:cs typeface="Montserrat"/>
              <a:sym typeface="Montserrat"/>
            </a:endParaRPr>
          </a:p>
        </p:txBody>
      </p:sp>
      <p:sp>
        <p:nvSpPr>
          <p:cNvPr id="510" name="Google Shape;510;p74"/>
          <p:cNvSpPr txBox="1"/>
          <p:nvPr/>
        </p:nvSpPr>
        <p:spPr>
          <a:xfrm>
            <a:off x="4510700" y="526800"/>
            <a:ext cx="4262400" cy="4770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solidFill>
                  <a:srgbClr val="A64D79"/>
                </a:solidFill>
                <a:latin typeface="Montserrat"/>
                <a:ea typeface="Montserrat"/>
                <a:cs typeface="Montserrat"/>
                <a:sym typeface="Montserrat"/>
              </a:rPr>
              <a:t>Data is prepared in advance of the meeting</a:t>
            </a:r>
            <a:r>
              <a:rPr lang="en" sz="1600">
                <a:solidFill>
                  <a:schemeClr val="dk1"/>
                </a:solidFill>
                <a:latin typeface="Montserrat"/>
                <a:ea typeface="Montserrat"/>
                <a:cs typeface="Montserrat"/>
                <a:sym typeface="Montserrat"/>
              </a:rPr>
              <a:t> to allow time to discuss instruction and necessary changes. </a:t>
            </a:r>
            <a:endParaRPr sz="1600">
              <a:solidFill>
                <a:schemeClr val="dk1"/>
              </a:solidFill>
              <a:latin typeface="Montserrat"/>
              <a:ea typeface="Montserrat"/>
              <a:cs typeface="Montserrat"/>
              <a:sym typeface="Montserrat"/>
            </a:endParaRPr>
          </a:p>
          <a:p>
            <a:pPr indent="-330200" lvl="1" marL="914400" rtl="0" algn="l">
              <a:spcBef>
                <a:spcPts val="0"/>
              </a:spcBef>
              <a:spcAft>
                <a:spcPts val="0"/>
              </a:spcAft>
              <a:buSzPts val="1600"/>
              <a:buChar char="○"/>
            </a:pPr>
            <a:r>
              <a:rPr lang="en" sz="1600">
                <a:solidFill>
                  <a:schemeClr val="dk1"/>
                </a:solidFill>
                <a:latin typeface="Montserrat"/>
                <a:ea typeface="Montserrat"/>
                <a:cs typeface="Montserrat"/>
                <a:sym typeface="Montserrat"/>
              </a:rPr>
              <a:t>Data is </a:t>
            </a:r>
            <a:r>
              <a:rPr b="1" lang="en" sz="1600">
                <a:solidFill>
                  <a:srgbClr val="38761D"/>
                </a:solidFill>
                <a:latin typeface="Montserrat"/>
                <a:ea typeface="Montserrat"/>
                <a:cs typeface="Montserrat"/>
                <a:sym typeface="Montserrat"/>
              </a:rPr>
              <a:t>disaggregated by groups</a:t>
            </a:r>
            <a:r>
              <a:rPr lang="en" sz="1600">
                <a:solidFill>
                  <a:schemeClr val="dk1"/>
                </a:solidFill>
                <a:latin typeface="Montserrat"/>
                <a:ea typeface="Montserrat"/>
                <a:cs typeface="Montserrat"/>
                <a:sym typeface="Montserrat"/>
              </a:rPr>
              <a:t> for differentiation or response to intervention</a:t>
            </a:r>
            <a:endParaRPr sz="1600">
              <a:solidFill>
                <a:schemeClr val="dk1"/>
              </a:solidFill>
              <a:latin typeface="Montserrat"/>
              <a:ea typeface="Montserrat"/>
              <a:cs typeface="Montserrat"/>
              <a:sym typeface="Montserrat"/>
            </a:endParaRPr>
          </a:p>
          <a:p>
            <a:pPr indent="-330200" lvl="1" marL="914400" rtl="0" algn="l">
              <a:spcBef>
                <a:spcPts val="0"/>
              </a:spcBef>
              <a:spcAft>
                <a:spcPts val="0"/>
              </a:spcAft>
              <a:buClr>
                <a:schemeClr val="dk1"/>
              </a:buClr>
              <a:buSzPts val="1600"/>
              <a:buChar char="○"/>
            </a:pPr>
            <a:r>
              <a:rPr b="1" lang="en" sz="1600">
                <a:solidFill>
                  <a:srgbClr val="9900FF"/>
                </a:solidFill>
                <a:latin typeface="Montserrat"/>
                <a:ea typeface="Montserrat"/>
                <a:cs typeface="Montserrat"/>
                <a:sym typeface="Montserrat"/>
              </a:rPr>
              <a:t>Other data includes student work </a:t>
            </a:r>
            <a:r>
              <a:rPr lang="en" sz="1600">
                <a:solidFill>
                  <a:schemeClr val="dk1"/>
                </a:solidFill>
                <a:latin typeface="Montserrat"/>
                <a:ea typeface="Montserrat"/>
                <a:cs typeface="Montserrat"/>
                <a:sym typeface="Montserrat"/>
              </a:rPr>
              <a:t>that provides valid and reliable evidence of learning (not just numbers)</a:t>
            </a:r>
            <a:endParaRPr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Char char="●"/>
            </a:pPr>
            <a:r>
              <a:rPr b="1" lang="en" sz="1600">
                <a:solidFill>
                  <a:srgbClr val="BF9000"/>
                </a:solidFill>
                <a:latin typeface="Montserrat"/>
                <a:ea typeface="Montserrat"/>
                <a:cs typeface="Montserrat"/>
                <a:sym typeface="Montserrat"/>
              </a:rPr>
              <a:t>Time</a:t>
            </a:r>
            <a:r>
              <a:rPr lang="en" sz="1600">
                <a:solidFill>
                  <a:schemeClr val="dk1"/>
                </a:solidFill>
                <a:latin typeface="Montserrat"/>
                <a:ea typeface="Montserrat"/>
                <a:cs typeface="Montserrat"/>
                <a:sym typeface="Montserrat"/>
              </a:rPr>
              <a:t> is allowed for analysis of data</a:t>
            </a:r>
            <a:endParaRPr sz="1600">
              <a:latin typeface="Montserrat"/>
              <a:ea typeface="Montserrat"/>
              <a:cs typeface="Montserrat"/>
              <a:sym typeface="Montserrat"/>
            </a:endParaRPr>
          </a:p>
          <a:p>
            <a:pPr indent="-330200" lvl="0" marL="457200" rtl="0" algn="l">
              <a:spcBef>
                <a:spcPts val="0"/>
              </a:spcBef>
              <a:spcAft>
                <a:spcPts val="0"/>
              </a:spcAft>
              <a:buSzPts val="1600"/>
              <a:buChar char="●"/>
            </a:pPr>
            <a:r>
              <a:rPr b="1" lang="en" sz="1600">
                <a:solidFill>
                  <a:srgbClr val="0000FF"/>
                </a:solidFill>
                <a:latin typeface="Montserrat"/>
                <a:ea typeface="Montserrat"/>
                <a:cs typeface="Montserrat"/>
                <a:sym typeface="Montserrat"/>
              </a:rPr>
              <a:t>Time Frame for Action</a:t>
            </a:r>
            <a:r>
              <a:rPr lang="en" sz="1600">
                <a:solidFill>
                  <a:schemeClr val="dk1"/>
                </a:solidFill>
                <a:latin typeface="Montserrat"/>
                <a:ea typeface="Montserrat"/>
                <a:cs typeface="Montserrat"/>
                <a:sym typeface="Montserrat"/>
              </a:rPr>
              <a:t> with relevant data based on student’s most current needs acted on in a few days</a:t>
            </a:r>
            <a:endParaRPr sz="1600">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75"/>
          <p:cNvPicPr preferRelativeResize="0"/>
          <p:nvPr/>
        </p:nvPicPr>
        <p:blipFill>
          <a:blip r:embed="rId3">
            <a:alphaModFix/>
          </a:blip>
          <a:stretch>
            <a:fillRect/>
          </a:stretch>
        </p:blipFill>
        <p:spPr>
          <a:xfrm>
            <a:off x="205525" y="152400"/>
            <a:ext cx="4940006" cy="4838698"/>
          </a:xfrm>
          <a:prstGeom prst="rect">
            <a:avLst/>
          </a:prstGeom>
          <a:noFill/>
          <a:ln>
            <a:noFill/>
          </a:ln>
        </p:spPr>
      </p:pic>
      <p:sp>
        <p:nvSpPr>
          <p:cNvPr id="516" name="Google Shape;516;p75"/>
          <p:cNvSpPr/>
          <p:nvPr/>
        </p:nvSpPr>
        <p:spPr>
          <a:xfrm rot="9627674">
            <a:off x="3708459" y="1144229"/>
            <a:ext cx="1236079" cy="615235"/>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5"/>
          <p:cNvSpPr txBox="1"/>
          <p:nvPr/>
        </p:nvSpPr>
        <p:spPr>
          <a:xfrm>
            <a:off x="5693450" y="347200"/>
            <a:ext cx="2992200" cy="2426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000"/>
              <a:t>C. The educator sets goals and makes instructional decisions based on data gathered from multiple sources.</a:t>
            </a:r>
            <a:endParaRPr b="1" sz="1000"/>
          </a:p>
          <a:p>
            <a:pPr indent="0" lvl="0" marL="0" rtl="0" algn="l">
              <a:lnSpc>
                <a:spcPct val="115000"/>
              </a:lnSpc>
              <a:spcBef>
                <a:spcPts val="1200"/>
              </a:spcBef>
              <a:spcAft>
                <a:spcPts val="0"/>
              </a:spcAft>
              <a:buNone/>
            </a:pPr>
            <a:r>
              <a:rPr lang="en" sz="1000"/>
              <a:t>Includes, but not limited to:</a:t>
            </a:r>
            <a:endParaRPr sz="1000"/>
          </a:p>
          <a:p>
            <a:pPr indent="0" lvl="0" marL="0" rtl="0" algn="l">
              <a:lnSpc>
                <a:spcPct val="115000"/>
              </a:lnSpc>
              <a:spcBef>
                <a:spcPts val="1200"/>
              </a:spcBef>
              <a:spcAft>
                <a:spcPts val="0"/>
              </a:spcAft>
              <a:buNone/>
            </a:pPr>
            <a:r>
              <a:rPr lang="en" sz="1000"/>
              <a:t>•Utilizing data from standardized tests to make adjustments to lesson design and </a:t>
            </a:r>
            <a:r>
              <a:rPr lang="en" sz="1000">
                <a:highlight>
                  <a:srgbClr val="FFF2CC"/>
                </a:highlight>
              </a:rPr>
              <a:t>instructional strategies;</a:t>
            </a:r>
            <a:endParaRPr sz="1000">
              <a:highlight>
                <a:srgbClr val="FFF2CC"/>
              </a:highlight>
            </a:endParaRPr>
          </a:p>
          <a:p>
            <a:pPr indent="0" lvl="0" marL="0" rtl="0" algn="l">
              <a:lnSpc>
                <a:spcPct val="115000"/>
              </a:lnSpc>
              <a:spcBef>
                <a:spcPts val="1200"/>
              </a:spcBef>
              <a:spcAft>
                <a:spcPts val="0"/>
              </a:spcAft>
              <a:buNone/>
            </a:pPr>
            <a:r>
              <a:rPr lang="en" sz="1000"/>
              <a:t>•Using data from formal and informal measures to</a:t>
            </a:r>
            <a:r>
              <a:rPr lang="en" sz="1000">
                <a:highlight>
                  <a:srgbClr val="FFE599"/>
                </a:highlight>
              </a:rPr>
              <a:t> </a:t>
            </a:r>
            <a:r>
              <a:rPr lang="en" sz="1000">
                <a:highlight>
                  <a:srgbClr val="FFF2CC"/>
                </a:highlight>
              </a:rPr>
              <a:t>select instructional strategies, </a:t>
            </a:r>
            <a:r>
              <a:rPr lang="en" sz="1000"/>
              <a:t>materials, and opportunities for review and practice.</a:t>
            </a:r>
            <a:endParaRPr sz="1000"/>
          </a:p>
          <a:p>
            <a:pPr indent="0" lvl="0" marL="0" rtl="0" algn="l">
              <a:spcBef>
                <a:spcPts val="0"/>
              </a:spcBef>
              <a:spcAft>
                <a:spcPts val="0"/>
              </a:spcAft>
              <a:buNone/>
            </a:pPr>
            <a:r>
              <a:t/>
            </a:r>
            <a:endParaRPr>
              <a:latin typeface="Calibri"/>
              <a:ea typeface="Calibri"/>
              <a:cs typeface="Calibri"/>
              <a:sym typeface="Calibri"/>
            </a:endParaRPr>
          </a:p>
        </p:txBody>
      </p:sp>
      <p:sp>
        <p:nvSpPr>
          <p:cNvPr id="518" name="Google Shape;518;p75"/>
          <p:cNvSpPr txBox="1"/>
          <p:nvPr/>
        </p:nvSpPr>
        <p:spPr>
          <a:xfrm>
            <a:off x="5693450" y="3388025"/>
            <a:ext cx="3299700" cy="1374900"/>
          </a:xfrm>
          <a:prstGeom prst="rect">
            <a:avLst/>
          </a:prstGeom>
          <a:solidFill>
            <a:srgbClr val="D9D9D9"/>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Calibri"/>
                <a:ea typeface="Calibri"/>
                <a:cs typeface="Calibri"/>
                <a:sym typeface="Calibri"/>
              </a:rPr>
              <a:t>If data also informs the selection of instructional strategies in MATH,</a:t>
            </a:r>
            <a:endParaRPr b="1" sz="1600">
              <a:latin typeface="Calibri"/>
              <a:ea typeface="Calibri"/>
              <a:cs typeface="Calibri"/>
              <a:sym typeface="Calibri"/>
            </a:endParaRPr>
          </a:p>
          <a:p>
            <a:pPr indent="0" lvl="0" marL="0" rtl="0" algn="l">
              <a:spcBef>
                <a:spcPts val="0"/>
              </a:spcBef>
              <a:spcAft>
                <a:spcPts val="0"/>
              </a:spcAft>
              <a:buNone/>
            </a:pPr>
            <a:r>
              <a:rPr b="1" lang="en" sz="1600">
                <a:latin typeface="Calibri"/>
                <a:ea typeface="Calibri"/>
                <a:cs typeface="Calibri"/>
                <a:sym typeface="Calibri"/>
              </a:rPr>
              <a:t>what instructional strategies would a teacher select and what would we see in a MATH classroom?</a:t>
            </a:r>
            <a:endParaRPr b="1" sz="16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490">
                <a:latin typeface="Montserrat"/>
                <a:ea typeface="Montserrat"/>
                <a:cs typeface="Montserrat"/>
                <a:sym typeface="Montserrat"/>
              </a:rPr>
              <a:t>Turn and Talk: Observation Measures during Instruction as an Additional Data Source </a:t>
            </a:r>
            <a:endParaRPr b="1" sz="2490">
              <a:latin typeface="Montserrat"/>
              <a:ea typeface="Montserrat"/>
              <a:cs typeface="Montserrat"/>
              <a:sym typeface="Montserrat"/>
            </a:endParaRPr>
          </a:p>
        </p:txBody>
      </p:sp>
      <p:sp>
        <p:nvSpPr>
          <p:cNvPr id="524" name="Google Shape;524;p76"/>
          <p:cNvSpPr txBox="1"/>
          <p:nvPr/>
        </p:nvSpPr>
        <p:spPr>
          <a:xfrm>
            <a:off x="720550" y="1454100"/>
            <a:ext cx="7396200" cy="30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3C78D8"/>
                </a:solidFill>
                <a:latin typeface="Montserrat"/>
                <a:ea typeface="Montserrat"/>
                <a:cs typeface="Montserrat"/>
                <a:sym typeface="Montserrat"/>
              </a:rPr>
              <a:t>Think about the kinds of instructional tasks a teacher might design during math to reflect their instructional goals. </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rPr lang="en" sz="2100">
                <a:solidFill>
                  <a:srgbClr val="3C78D8"/>
                </a:solidFill>
                <a:latin typeface="Montserrat"/>
                <a:ea typeface="Montserrat"/>
                <a:cs typeface="Montserrat"/>
                <a:sym typeface="Montserrat"/>
              </a:rPr>
              <a:t>What would we see the teacher doing during the task?</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rPr lang="en" sz="2100">
                <a:solidFill>
                  <a:srgbClr val="3C78D8"/>
                </a:solidFill>
                <a:latin typeface="Montserrat"/>
                <a:ea typeface="Montserrat"/>
                <a:cs typeface="Montserrat"/>
                <a:sym typeface="Montserrat"/>
              </a:rPr>
              <a:t>What would students be doing? </a:t>
            </a:r>
            <a:endParaRPr sz="2100">
              <a:solidFill>
                <a:srgbClr val="3C78D8"/>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rgbClr val="0B5394"/>
                </a:solidFill>
                <a:highlight>
                  <a:srgbClr val="FFFFFF"/>
                </a:highlight>
                <a:latin typeface="Montserrat"/>
                <a:ea typeface="Montserrat"/>
                <a:cs typeface="Montserrat"/>
                <a:sym typeface="Montserrat"/>
              </a:rPr>
              <a:t>Math Practices During Instruction as a Data Source</a:t>
            </a:r>
            <a:endParaRPr b="1" sz="2100">
              <a:solidFill>
                <a:srgbClr val="0B5394"/>
              </a:solidFill>
              <a:latin typeface="Montserrat"/>
              <a:ea typeface="Montserrat"/>
              <a:cs typeface="Montserrat"/>
              <a:sym typeface="Montserrat"/>
            </a:endParaRPr>
          </a:p>
        </p:txBody>
      </p:sp>
      <p:pic>
        <p:nvPicPr>
          <p:cNvPr id="530" name="Google Shape;530;p77"/>
          <p:cNvPicPr preferRelativeResize="0"/>
          <p:nvPr/>
        </p:nvPicPr>
        <p:blipFill>
          <a:blip r:embed="rId3">
            <a:alphaModFix/>
          </a:blip>
          <a:stretch>
            <a:fillRect/>
          </a:stretch>
        </p:blipFill>
        <p:spPr>
          <a:xfrm>
            <a:off x="1961713" y="1127900"/>
            <a:ext cx="4986175" cy="343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2"/>
          <p:cNvSpPr txBox="1"/>
          <p:nvPr>
            <p:ph type="title"/>
          </p:nvPr>
        </p:nvSpPr>
        <p:spPr>
          <a:xfrm>
            <a:off x="407275"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b="1" lang="en" sz="2670">
                <a:solidFill>
                  <a:srgbClr val="0B5394"/>
                </a:solidFill>
                <a:latin typeface="Montserrat"/>
                <a:ea typeface="Montserrat"/>
                <a:cs typeface="Montserrat"/>
                <a:sym typeface="Montserrat"/>
              </a:rPr>
              <a:t>Quick Review of our Principal Professional Learning (PPL) 3-Year Cycle  </a:t>
            </a:r>
            <a:endParaRPr b="1" sz="2670">
              <a:solidFill>
                <a:srgbClr val="0B5394"/>
              </a:solidFill>
              <a:latin typeface="Montserrat"/>
              <a:ea typeface="Montserrat"/>
              <a:cs typeface="Montserrat"/>
              <a:sym typeface="Montserrat"/>
            </a:endParaRPr>
          </a:p>
        </p:txBody>
      </p:sp>
      <p:sp>
        <p:nvSpPr>
          <p:cNvPr id="213" name="Google Shape;213;p42"/>
          <p:cNvSpPr txBox="1"/>
          <p:nvPr>
            <p:ph idx="1" type="body"/>
          </p:nvPr>
        </p:nvSpPr>
        <p:spPr>
          <a:xfrm>
            <a:off x="628650" y="1512469"/>
            <a:ext cx="7886700" cy="32634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1</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“The What” is good/great in </a:t>
            </a:r>
            <a:r>
              <a:rPr b="1" lang="en" sz="2000">
                <a:solidFill>
                  <a:srgbClr val="3D85C6"/>
                </a:solidFill>
                <a:latin typeface="Montserrat"/>
                <a:ea typeface="Montserrat"/>
                <a:cs typeface="Montserrat"/>
                <a:sym typeface="Montserrat"/>
              </a:rPr>
              <a:t>Instruction </a:t>
            </a:r>
            <a:endParaRPr b="1" sz="20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sz="20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2</a:t>
            </a:r>
            <a:r>
              <a:rPr lang="en" sz="2000">
                <a:latin typeface="Montserrat"/>
                <a:ea typeface="Montserrat"/>
                <a:cs typeface="Montserrat"/>
                <a:sym typeface="Montserrat"/>
              </a:rPr>
              <a:t>- “The What” is good/great in </a:t>
            </a:r>
            <a:r>
              <a:rPr b="1" lang="en" sz="2000">
                <a:solidFill>
                  <a:srgbClr val="3D85C6"/>
                </a:solidFill>
                <a:latin typeface="Montserrat"/>
                <a:ea typeface="Montserrat"/>
                <a:cs typeface="Montserrat"/>
                <a:sym typeface="Montserrat"/>
              </a:rPr>
              <a:t>Learning Environment</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2000">
              <a:latin typeface="Montserrat"/>
              <a:ea typeface="Montserrat"/>
              <a:cs typeface="Montserrat"/>
              <a:sym typeface="Montserrat"/>
            </a:endParaRPr>
          </a:p>
          <a:p>
            <a:pPr indent="0" lvl="0" marL="0" rtl="0" algn="l">
              <a:lnSpc>
                <a:spcPct val="115000"/>
              </a:lnSpc>
              <a:spcBef>
                <a:spcPts val="800"/>
              </a:spcBef>
              <a:spcAft>
                <a:spcPts val="0"/>
              </a:spcAft>
              <a:buNone/>
            </a:pPr>
            <a:r>
              <a:rPr b="1" lang="en" sz="2000">
                <a:solidFill>
                  <a:srgbClr val="3D85C6"/>
                </a:solidFill>
                <a:latin typeface="Montserrat"/>
                <a:ea typeface="Montserrat"/>
                <a:cs typeface="Montserrat"/>
                <a:sym typeface="Montserrat"/>
              </a:rPr>
              <a:t>Year 3</a:t>
            </a:r>
            <a:r>
              <a:rPr lang="en" sz="2000">
                <a:latin typeface="Montserrat"/>
                <a:ea typeface="Montserrat"/>
                <a:cs typeface="Montserrat"/>
                <a:sym typeface="Montserrat"/>
              </a:rPr>
              <a:t>- The “How to” in </a:t>
            </a:r>
            <a:r>
              <a:rPr b="1" lang="en" sz="2000">
                <a:solidFill>
                  <a:srgbClr val="3D85C6"/>
                </a:solidFill>
                <a:latin typeface="Montserrat"/>
                <a:ea typeface="Montserrat"/>
                <a:cs typeface="Montserrat"/>
                <a:sym typeface="Montserrat"/>
              </a:rPr>
              <a:t>Building Principal Capacity</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based on understanding of what is good/great in </a:t>
            </a:r>
            <a:r>
              <a:rPr b="1" lang="en" sz="2000">
                <a:solidFill>
                  <a:srgbClr val="3D85C6"/>
                </a:solidFill>
                <a:latin typeface="Montserrat"/>
                <a:ea typeface="Montserrat"/>
                <a:cs typeface="Montserrat"/>
                <a:sym typeface="Montserrat"/>
              </a:rPr>
              <a:t>Instruction and Learning Environment</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2000">
              <a:latin typeface="Montserrat"/>
              <a:ea typeface="Montserrat"/>
              <a:cs typeface="Montserrat"/>
              <a:sym typeface="Montserrat"/>
            </a:endParaRPr>
          </a:p>
        </p:txBody>
      </p:sp>
      <p:pic>
        <p:nvPicPr>
          <p:cNvPr id="214" name="Google Shape;214;p42"/>
          <p:cNvPicPr preferRelativeResize="0"/>
          <p:nvPr/>
        </p:nvPicPr>
        <p:blipFill>
          <a:blip r:embed="rId3">
            <a:alphaModFix/>
          </a:blip>
          <a:stretch>
            <a:fillRect/>
          </a:stretch>
        </p:blipFill>
        <p:spPr>
          <a:xfrm>
            <a:off x="6743375" y="821150"/>
            <a:ext cx="1861900" cy="121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373D3F"/>
                </a:solidFill>
                <a:highlight>
                  <a:srgbClr val="FFFFFF"/>
                </a:highlight>
                <a:latin typeface="Montserrat"/>
                <a:ea typeface="Montserrat"/>
                <a:cs typeface="Montserrat"/>
                <a:sym typeface="Montserrat"/>
              </a:rPr>
              <a:t>Best Math Practices-What the </a:t>
            </a:r>
            <a:r>
              <a:rPr b="1" lang="en" sz="2100">
                <a:solidFill>
                  <a:srgbClr val="0000FF"/>
                </a:solidFill>
                <a:highlight>
                  <a:srgbClr val="FFFFFF"/>
                </a:highlight>
                <a:latin typeface="Montserrat"/>
                <a:ea typeface="Montserrat"/>
                <a:cs typeface="Montserrat"/>
                <a:sym typeface="Montserrat"/>
              </a:rPr>
              <a:t>Teacher </a:t>
            </a:r>
            <a:r>
              <a:rPr lang="en" sz="2100">
                <a:solidFill>
                  <a:srgbClr val="373D3F"/>
                </a:solidFill>
                <a:highlight>
                  <a:srgbClr val="FFFFFF"/>
                </a:highlight>
                <a:latin typeface="Montserrat"/>
                <a:ea typeface="Montserrat"/>
                <a:cs typeface="Montserrat"/>
                <a:sym typeface="Montserrat"/>
              </a:rPr>
              <a:t>Does</a:t>
            </a:r>
            <a:endParaRPr sz="2100">
              <a:latin typeface="Montserrat Light"/>
              <a:ea typeface="Montserrat Light"/>
              <a:cs typeface="Montserrat Light"/>
              <a:sym typeface="Montserrat Light"/>
            </a:endParaRPr>
          </a:p>
        </p:txBody>
      </p:sp>
      <p:pic>
        <p:nvPicPr>
          <p:cNvPr id="536" name="Google Shape;536;p78"/>
          <p:cNvPicPr preferRelativeResize="0"/>
          <p:nvPr/>
        </p:nvPicPr>
        <p:blipFill>
          <a:blip r:embed="rId3">
            <a:alphaModFix/>
          </a:blip>
          <a:stretch>
            <a:fillRect/>
          </a:stretch>
        </p:blipFill>
        <p:spPr>
          <a:xfrm>
            <a:off x="152400" y="1170125"/>
            <a:ext cx="8839202" cy="3100196"/>
          </a:xfrm>
          <a:prstGeom prst="rect">
            <a:avLst/>
          </a:prstGeom>
          <a:noFill/>
          <a:ln>
            <a:noFill/>
          </a:ln>
        </p:spPr>
      </p:pic>
      <p:sp>
        <p:nvSpPr>
          <p:cNvPr id="537" name="Google Shape;537;p78"/>
          <p:cNvSpPr txBox="1"/>
          <p:nvPr/>
        </p:nvSpPr>
        <p:spPr>
          <a:xfrm>
            <a:off x="2197600" y="4542750"/>
            <a:ext cx="49233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latin typeface="Montserrat"/>
                <a:ea typeface="Montserrat"/>
                <a:cs typeface="Montserrat"/>
                <a:sym typeface="Montserrat"/>
                <a:hlinkClick r:id="rId4"/>
              </a:rPr>
              <a:t>Facilitating Meaningful Math Discourse</a:t>
            </a:r>
            <a:endParaRPr b="1" sz="1800">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373D3F"/>
                </a:solidFill>
                <a:highlight>
                  <a:srgbClr val="FFFFFF"/>
                </a:highlight>
                <a:latin typeface="Montserrat"/>
                <a:ea typeface="Montserrat"/>
                <a:cs typeface="Montserrat"/>
                <a:sym typeface="Montserrat"/>
              </a:rPr>
              <a:t>Best Math Practices-What the </a:t>
            </a:r>
            <a:r>
              <a:rPr b="1" lang="en" sz="2100">
                <a:solidFill>
                  <a:srgbClr val="FF9900"/>
                </a:solidFill>
                <a:highlight>
                  <a:srgbClr val="FFFFFF"/>
                </a:highlight>
                <a:latin typeface="Montserrat"/>
                <a:ea typeface="Montserrat"/>
                <a:cs typeface="Montserrat"/>
                <a:sym typeface="Montserrat"/>
              </a:rPr>
              <a:t>Student </a:t>
            </a:r>
            <a:r>
              <a:rPr lang="en" sz="2100">
                <a:solidFill>
                  <a:srgbClr val="373D3F"/>
                </a:solidFill>
                <a:highlight>
                  <a:srgbClr val="FFFFFF"/>
                </a:highlight>
                <a:latin typeface="Montserrat"/>
                <a:ea typeface="Montserrat"/>
                <a:cs typeface="Montserrat"/>
                <a:sym typeface="Montserrat"/>
              </a:rPr>
              <a:t>Does</a:t>
            </a:r>
            <a:endParaRPr sz="2100">
              <a:latin typeface="Montserrat Light"/>
              <a:ea typeface="Montserrat Light"/>
              <a:cs typeface="Montserrat Light"/>
              <a:sym typeface="Montserrat Light"/>
            </a:endParaRPr>
          </a:p>
        </p:txBody>
      </p:sp>
      <p:pic>
        <p:nvPicPr>
          <p:cNvPr id="543" name="Google Shape;543;p79"/>
          <p:cNvPicPr preferRelativeResize="0"/>
          <p:nvPr/>
        </p:nvPicPr>
        <p:blipFill>
          <a:blip r:embed="rId3">
            <a:alphaModFix/>
          </a:blip>
          <a:stretch>
            <a:fillRect/>
          </a:stretch>
        </p:blipFill>
        <p:spPr>
          <a:xfrm>
            <a:off x="152400" y="1417525"/>
            <a:ext cx="8839200" cy="2838572"/>
          </a:xfrm>
          <a:prstGeom prst="rect">
            <a:avLst/>
          </a:prstGeom>
          <a:noFill/>
          <a:ln>
            <a:noFill/>
          </a:ln>
        </p:spPr>
      </p:pic>
      <p:pic>
        <p:nvPicPr>
          <p:cNvPr id="544" name="Google Shape;544;p79"/>
          <p:cNvPicPr preferRelativeResize="0"/>
          <p:nvPr/>
        </p:nvPicPr>
        <p:blipFill>
          <a:blip r:embed="rId4">
            <a:alphaModFix/>
          </a:blip>
          <a:stretch>
            <a:fillRect/>
          </a:stretch>
        </p:blipFill>
        <p:spPr>
          <a:xfrm>
            <a:off x="152400" y="1127447"/>
            <a:ext cx="8839201" cy="290074"/>
          </a:xfrm>
          <a:prstGeom prst="rect">
            <a:avLst/>
          </a:prstGeom>
          <a:noFill/>
          <a:ln>
            <a:noFill/>
          </a:ln>
        </p:spPr>
      </p:pic>
      <p:sp>
        <p:nvSpPr>
          <p:cNvPr id="545" name="Google Shape;545;p79"/>
          <p:cNvSpPr txBox="1"/>
          <p:nvPr/>
        </p:nvSpPr>
        <p:spPr>
          <a:xfrm>
            <a:off x="1658450" y="4477875"/>
            <a:ext cx="6017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solidFill>
                  <a:srgbClr val="0563C1"/>
                </a:solidFill>
                <a:latin typeface="Calibri"/>
                <a:ea typeface="Calibri"/>
                <a:cs typeface="Calibri"/>
                <a:sym typeface="Calibri"/>
                <a:hlinkClick r:id="rId5">
                  <a:extLst>
                    <a:ext uri="{A12FA001-AC4F-418D-AE19-62706E023703}">
                      <ahyp:hlinkClr val="tx"/>
                    </a:ext>
                  </a:extLst>
                </a:hlinkClick>
              </a:rPr>
              <a:t>Students Making Sense of the Problem  and Persevering in Solving</a:t>
            </a:r>
            <a:endParaRPr b="1" sz="16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8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solidFill>
                  <a:srgbClr val="3C78D8"/>
                </a:solidFill>
                <a:latin typeface="Montserrat"/>
                <a:ea typeface="Montserrat"/>
                <a:cs typeface="Montserrat"/>
                <a:sym typeface="Montserrat"/>
              </a:rPr>
              <a:t>Reflection Journal Time</a:t>
            </a:r>
            <a:endParaRPr>
              <a:solidFill>
                <a:srgbClr val="3C78D8"/>
              </a:solidFill>
              <a:latin typeface="Montserrat"/>
              <a:ea typeface="Montserrat"/>
              <a:cs typeface="Montserrat"/>
              <a:sym typeface="Montserrat"/>
            </a:endParaRPr>
          </a:p>
        </p:txBody>
      </p:sp>
      <p:pic>
        <p:nvPicPr>
          <p:cNvPr id="551" name="Google Shape;551;p80">
            <a:hlinkClick r:id="rId3"/>
          </p:cNvPr>
          <p:cNvPicPr preferRelativeResize="0"/>
          <p:nvPr/>
        </p:nvPicPr>
        <p:blipFill>
          <a:blip r:embed="rId4">
            <a:alphaModFix/>
          </a:blip>
          <a:stretch>
            <a:fillRect/>
          </a:stretch>
        </p:blipFill>
        <p:spPr>
          <a:xfrm>
            <a:off x="2019675" y="1141150"/>
            <a:ext cx="5104651" cy="32871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8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Black"/>
                <a:ea typeface="Roboto Black"/>
                <a:cs typeface="Roboto Black"/>
                <a:sym typeface="Roboto Black"/>
              </a:rPr>
              <a:t> Principal Professional Learning Survey</a:t>
            </a:r>
            <a:endParaRPr i="1" sz="3000">
              <a:solidFill>
                <a:srgbClr val="FFFFFF"/>
              </a:solidFill>
              <a:latin typeface="Roboto"/>
              <a:ea typeface="Roboto"/>
              <a:cs typeface="Roboto"/>
              <a:sym typeface="Roboto"/>
            </a:endParaRPr>
          </a:p>
        </p:txBody>
      </p:sp>
      <p:sp>
        <p:nvSpPr>
          <p:cNvPr id="558" name="Google Shape;558;p81">
            <a:hlinkClick r:id="rId3"/>
          </p:cNvPr>
          <p:cNvSpPr txBox="1"/>
          <p:nvPr/>
        </p:nvSpPr>
        <p:spPr>
          <a:xfrm>
            <a:off x="206650" y="879038"/>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Roboto"/>
                <a:ea typeface="Roboto"/>
                <a:cs typeface="Roboto"/>
                <a:sym typeface="Roboto"/>
              </a:rPr>
              <a:t>Please give us your feedback:</a:t>
            </a:r>
            <a:endParaRPr sz="2400">
              <a:solidFill>
                <a:schemeClr val="accent2"/>
              </a:solidFill>
              <a:latin typeface="Roboto"/>
              <a:ea typeface="Roboto"/>
              <a:cs typeface="Roboto"/>
              <a:sym typeface="Roboto"/>
            </a:endParaRPr>
          </a:p>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a:p>
            <a:pPr indent="0" lvl="0" marL="0" marR="0" rtl="0" algn="ctr">
              <a:lnSpc>
                <a:spcPct val="100000"/>
              </a:lnSpc>
              <a:spcBef>
                <a:spcPts val="0"/>
              </a:spcBef>
              <a:spcAft>
                <a:spcPts val="0"/>
              </a:spcAft>
              <a:buNone/>
            </a:pPr>
            <a:r>
              <a:rPr lang="en" sz="2400" u="sng">
                <a:solidFill>
                  <a:srgbClr val="56A0D3"/>
                </a:solidFill>
                <a:latin typeface="Roboto"/>
                <a:ea typeface="Roboto"/>
                <a:cs typeface="Roboto"/>
                <a:sym typeface="Roboto"/>
                <a:hlinkClick r:id="rId4">
                  <a:extLst>
                    <a:ext uri="{A12FA001-AC4F-418D-AE19-62706E023703}">
                      <ahyp:hlinkClr val="tx"/>
                    </a:ext>
                  </a:extLst>
                </a:hlinkClick>
              </a:rPr>
              <a:t>Survey</a:t>
            </a:r>
            <a:endParaRPr sz="2400">
              <a:solidFill>
                <a:srgbClr val="56A0D3"/>
              </a:solidFill>
              <a:latin typeface="Roboto"/>
              <a:ea typeface="Roboto"/>
              <a:cs typeface="Roboto"/>
              <a:sym typeface="Roboto"/>
            </a:endParaRPr>
          </a:p>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59" name="Google Shape;559;p81"/>
          <p:cNvPicPr preferRelativeResize="0"/>
          <p:nvPr/>
        </p:nvPicPr>
        <p:blipFill>
          <a:blip r:embed="rId5">
            <a:alphaModFix/>
          </a:blip>
          <a:stretch>
            <a:fillRect/>
          </a:stretch>
        </p:blipFill>
        <p:spPr>
          <a:xfrm>
            <a:off x="0" y="4577500"/>
            <a:ext cx="1067526" cy="565999"/>
          </a:xfrm>
          <a:prstGeom prst="rect">
            <a:avLst/>
          </a:prstGeom>
          <a:noFill/>
          <a:ln>
            <a:noFill/>
          </a:ln>
        </p:spPr>
      </p:pic>
      <p:pic>
        <p:nvPicPr>
          <p:cNvPr id="560" name="Google Shape;560;p81"/>
          <p:cNvPicPr preferRelativeResize="0"/>
          <p:nvPr/>
        </p:nvPicPr>
        <p:blipFill>
          <a:blip r:embed="rId6">
            <a:alphaModFix/>
          </a:blip>
          <a:stretch>
            <a:fillRect/>
          </a:stretch>
        </p:blipFill>
        <p:spPr>
          <a:xfrm>
            <a:off x="6105750" y="2352625"/>
            <a:ext cx="2350875" cy="2350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82"/>
          <p:cNvPicPr preferRelativeResize="0"/>
          <p:nvPr/>
        </p:nvPicPr>
        <p:blipFill rotWithShape="1">
          <a:blip r:embed="rId3">
            <a:alphaModFix/>
          </a:blip>
          <a:srcRect b="0" l="0" r="7638" t="0"/>
          <a:stretch/>
        </p:blipFill>
        <p:spPr>
          <a:xfrm>
            <a:off x="1972500" y="-16200"/>
            <a:ext cx="7171498" cy="5175899"/>
          </a:xfrm>
          <a:prstGeom prst="rect">
            <a:avLst/>
          </a:prstGeom>
          <a:noFill/>
          <a:ln>
            <a:noFill/>
          </a:ln>
        </p:spPr>
      </p:pic>
      <p:grpSp>
        <p:nvGrpSpPr>
          <p:cNvPr id="566" name="Google Shape;566;p82"/>
          <p:cNvGrpSpPr/>
          <p:nvPr/>
        </p:nvGrpSpPr>
        <p:grpSpPr>
          <a:xfrm>
            <a:off x="0" y="-16200"/>
            <a:ext cx="4405650" cy="5175904"/>
            <a:chOff x="0" y="0"/>
            <a:chExt cx="4405650" cy="5175904"/>
          </a:xfrm>
        </p:grpSpPr>
        <p:sp>
          <p:nvSpPr>
            <p:cNvPr id="567" name="Google Shape;567;p82"/>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568" name="Google Shape;568;p82"/>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9" name="Google Shape;569;p82"/>
          <p:cNvSpPr txBox="1"/>
          <p:nvPr/>
        </p:nvSpPr>
        <p:spPr>
          <a:xfrm>
            <a:off x="313625" y="1043775"/>
            <a:ext cx="2919000" cy="3247200"/>
          </a:xfrm>
          <a:prstGeom prst="rect">
            <a:avLst/>
          </a:prstGeom>
          <a:solidFill>
            <a:srgbClr val="0B5394"/>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300">
                <a:solidFill>
                  <a:srgbClr val="FFFFFF"/>
                </a:solidFill>
                <a:latin typeface="Helvetica Neue Light"/>
                <a:ea typeface="Helvetica Neue Light"/>
                <a:cs typeface="Helvetica Neue Light"/>
                <a:sym typeface="Helvetica Neue Light"/>
              </a:rPr>
              <a:t>References</a:t>
            </a:r>
            <a:endParaRPr sz="1200">
              <a:solidFill>
                <a:srgbClr val="FFFFFF"/>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200">
              <a:solidFill>
                <a:srgbClr val="FFFFFF"/>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000">
                <a:solidFill>
                  <a:schemeClr val="lt1"/>
                </a:solidFill>
                <a:latin typeface="Calibri"/>
                <a:ea typeface="Calibri"/>
                <a:cs typeface="Calibri"/>
                <a:sym typeface="Calibri"/>
              </a:rPr>
              <a:t>-Buffum, A., Mattos, M., &amp; Malone, J. (2018). Taking Action: A Handbook for RTI at Work, Solution Tree.</a:t>
            </a:r>
            <a:endParaRPr sz="1000">
              <a:solidFill>
                <a:schemeClr val="lt1"/>
              </a:solidFill>
              <a:latin typeface="Calibri"/>
              <a:ea typeface="Calibri"/>
              <a:cs typeface="Calibri"/>
              <a:sym typeface="Calibri"/>
            </a:endParaRPr>
          </a:p>
          <a:p>
            <a:pPr indent="0" lvl="0" marL="0" rtl="0" algn="l">
              <a:spcBef>
                <a:spcPts val="0"/>
              </a:spcBef>
              <a:spcAft>
                <a:spcPts val="0"/>
              </a:spcAft>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None/>
            </a:pPr>
            <a:r>
              <a:rPr lang="en" sz="1000">
                <a:solidFill>
                  <a:schemeClr val="lt1"/>
                </a:solidFill>
                <a:latin typeface="Calibri"/>
                <a:ea typeface="Calibri"/>
                <a:cs typeface="Calibri"/>
                <a:sym typeface="Calibri"/>
              </a:rPr>
              <a:t>-Fisher, D., Frey, N., Amador, O., and Assof, J. (2019)          The Teacher Clarity Playbook, Corwin</a:t>
            </a:r>
            <a:endParaRPr sz="1000">
              <a:solidFill>
                <a:schemeClr val="lt1"/>
              </a:solidFill>
              <a:latin typeface="Calibri"/>
              <a:ea typeface="Calibri"/>
              <a:cs typeface="Calibri"/>
              <a:sym typeface="Calibri"/>
            </a:endParaRPr>
          </a:p>
          <a:p>
            <a:pPr indent="0" lvl="0" marL="0" rtl="0" algn="l">
              <a:spcBef>
                <a:spcPts val="0"/>
              </a:spcBef>
              <a:spcAft>
                <a:spcPts val="0"/>
              </a:spcAft>
              <a:buNone/>
            </a:pPr>
            <a:r>
              <a:t/>
            </a:r>
            <a:endParaRPr sz="10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-Hess, K., Colby, R., &amp; Joseph, J. (2020) Deeper Competency-Based Learning, Corwin</a:t>
            </a:r>
            <a:endParaRPr sz="1000">
              <a:solidFill>
                <a:schemeClr val="lt1"/>
              </a:solidFill>
              <a:latin typeface="Calibri"/>
              <a:ea typeface="Calibri"/>
              <a:cs typeface="Calibri"/>
              <a:sym typeface="Calibri"/>
            </a:endParaRPr>
          </a:p>
          <a:p>
            <a:pPr indent="0" lvl="0" marL="0" rtl="0" algn="l">
              <a:lnSpc>
                <a:spcPct val="115000"/>
              </a:lnSpc>
              <a:spcBef>
                <a:spcPts val="1200"/>
              </a:spcBef>
              <a:spcAft>
                <a:spcPts val="0"/>
              </a:spcAft>
              <a:buNone/>
            </a:pPr>
            <a:r>
              <a:rPr lang="en" sz="1000">
                <a:solidFill>
                  <a:schemeClr val="lt1"/>
                </a:solidFill>
                <a:latin typeface="Calibri"/>
                <a:ea typeface="Calibri"/>
                <a:cs typeface="Calibri"/>
                <a:sym typeface="Calibri"/>
              </a:rPr>
              <a:t>-</a:t>
            </a:r>
            <a:r>
              <a:rPr lang="en" sz="900">
                <a:solidFill>
                  <a:schemeClr val="lt1"/>
                </a:solidFill>
                <a:latin typeface="Calibri"/>
                <a:ea typeface="Calibri"/>
                <a:cs typeface="Calibri"/>
                <a:sym typeface="Calibri"/>
              </a:rPr>
              <a:t>Hess, K. (2018) A Local assessment Toolkit to Promote Deeper Learning, Corwin</a:t>
            </a:r>
            <a:endParaRPr sz="900">
              <a:solidFill>
                <a:schemeClr val="lt1"/>
              </a:solidFill>
              <a:latin typeface="Calibri"/>
              <a:ea typeface="Calibri"/>
              <a:cs typeface="Calibri"/>
              <a:sym typeface="Calibri"/>
            </a:endParaRPr>
          </a:p>
          <a:p>
            <a:pPr indent="0" lvl="0" marL="0" rtl="0" algn="l">
              <a:lnSpc>
                <a:spcPct val="115000"/>
              </a:lnSpc>
              <a:spcBef>
                <a:spcPts val="1200"/>
              </a:spcBef>
              <a:spcAft>
                <a:spcPts val="0"/>
              </a:spcAft>
              <a:buNone/>
            </a:pPr>
            <a:r>
              <a:rPr lang="en" sz="900">
                <a:solidFill>
                  <a:schemeClr val="lt1"/>
                </a:solidFill>
                <a:latin typeface="Calibri"/>
                <a:ea typeface="Calibri"/>
                <a:cs typeface="Calibri"/>
                <a:sym typeface="Calibri"/>
              </a:rPr>
              <a:t>-Schimmer, T., Hillman, G., &amp; Stalets, M. (2018) Standards-Based Learning in Action, Solution Tree</a:t>
            </a:r>
            <a:endParaRPr sz="9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sz="9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sz="1000">
              <a:solidFill>
                <a:schemeClr val="lt1"/>
              </a:solidFill>
              <a:latin typeface="Calibri"/>
              <a:ea typeface="Calibri"/>
              <a:cs typeface="Calibri"/>
              <a:sym typeface="Calibri"/>
            </a:endParaRPr>
          </a:p>
          <a:p>
            <a:pPr indent="0" lvl="0" marL="0" rtl="0" algn="l">
              <a:spcBef>
                <a:spcPts val="1200"/>
              </a:spcBef>
              <a:spcAft>
                <a:spcPts val="0"/>
              </a:spcAft>
              <a:buNone/>
            </a:pPr>
            <a:r>
              <a:t/>
            </a:r>
            <a:endParaRPr sz="4300">
              <a:solidFill>
                <a:srgbClr val="FFFFFF"/>
              </a:solidFill>
              <a:latin typeface="Helvetica Neue Light"/>
              <a:ea typeface="Helvetica Neue Light"/>
              <a:cs typeface="Helvetica Neue Light"/>
              <a:sym typeface="Helvetica Neue Light"/>
            </a:endParaRPr>
          </a:p>
        </p:txBody>
      </p:sp>
      <p:pic>
        <p:nvPicPr>
          <p:cNvPr id="570" name="Google Shape;570;p82"/>
          <p:cNvPicPr preferRelativeResize="0"/>
          <p:nvPr/>
        </p:nvPicPr>
        <p:blipFill>
          <a:blip r:embed="rId4">
            <a:alphaModFix/>
          </a:blip>
          <a:stretch>
            <a:fillRect/>
          </a:stretch>
        </p:blipFill>
        <p:spPr>
          <a:xfrm>
            <a:off x="-5" y="4621050"/>
            <a:ext cx="985400" cy="5224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83"/>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576" name="Google Shape;576;p83"/>
          <p:cNvGrpSpPr/>
          <p:nvPr/>
        </p:nvGrpSpPr>
        <p:grpSpPr>
          <a:xfrm>
            <a:off x="0" y="-16200"/>
            <a:ext cx="4405650" cy="5175904"/>
            <a:chOff x="0" y="0"/>
            <a:chExt cx="4405650" cy="5175904"/>
          </a:xfrm>
        </p:grpSpPr>
        <p:sp>
          <p:nvSpPr>
            <p:cNvPr id="577" name="Google Shape;577;p83"/>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578" name="Google Shape;578;p83"/>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9" name="Google Shape;579;p83"/>
          <p:cNvSpPr txBox="1"/>
          <p:nvPr/>
        </p:nvSpPr>
        <p:spPr>
          <a:xfrm>
            <a:off x="180775" y="493375"/>
            <a:ext cx="3450600" cy="42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Montserrat Light"/>
                <a:ea typeface="Montserrat Light"/>
                <a:cs typeface="Montserrat Light"/>
                <a:sym typeface="Montserrat Light"/>
              </a:rPr>
              <a:t>Links to Tools and Resources</a:t>
            </a:r>
            <a:endParaRPr sz="3000">
              <a:solidFill>
                <a:srgbClr val="FFFFFF"/>
              </a:solidFill>
              <a:latin typeface="Montserrat Light"/>
              <a:ea typeface="Montserrat Light"/>
              <a:cs typeface="Montserrat Light"/>
              <a:sym typeface="Montserrat Light"/>
            </a:endParaRPr>
          </a:p>
          <a:p>
            <a:pPr indent="0" lvl="0" marL="0" rtl="0" algn="l">
              <a:spcBef>
                <a:spcPts val="0"/>
              </a:spcBef>
              <a:spcAft>
                <a:spcPts val="0"/>
              </a:spcAft>
              <a:buNone/>
            </a:pPr>
            <a:r>
              <a:t/>
            </a:r>
            <a:endParaRPr sz="3000">
              <a:solidFill>
                <a:srgbClr val="FFFFFF"/>
              </a:solidFill>
              <a:latin typeface="Montserrat Light"/>
              <a:ea typeface="Montserrat Light"/>
              <a:cs typeface="Montserrat Light"/>
              <a:sym typeface="Montserrat Light"/>
            </a:endParaRPr>
          </a:p>
          <a:p>
            <a:pPr indent="0" lvl="0" marL="0" rtl="0" algn="l">
              <a:spcBef>
                <a:spcPts val="0"/>
              </a:spcBef>
              <a:spcAft>
                <a:spcPts val="0"/>
              </a:spcAft>
              <a:buNone/>
            </a:pPr>
            <a:r>
              <a:rPr lang="en" sz="1800" u="sng">
                <a:solidFill>
                  <a:schemeClr val="hlink"/>
                </a:solidFill>
                <a:latin typeface="Montserrat Light"/>
                <a:ea typeface="Montserrat Light"/>
                <a:cs typeface="Montserrat Light"/>
                <a:sym typeface="Montserrat Light"/>
                <a:hlinkClick r:id="rId4"/>
              </a:rPr>
              <a:t>Reflection Journal Link</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rPr lang="en" sz="1800" u="sng">
                <a:solidFill>
                  <a:schemeClr val="hlink"/>
                </a:solidFill>
                <a:latin typeface="Montserrat Light"/>
                <a:ea typeface="Montserrat Light"/>
                <a:cs typeface="Montserrat Light"/>
                <a:sym typeface="Montserrat Light"/>
                <a:hlinkClick r:id="rId5"/>
              </a:rPr>
              <a:t>GSD Assessment Model</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rPr lang="en" sz="1800" u="sng">
                <a:solidFill>
                  <a:schemeClr val="hlink"/>
                </a:solidFill>
                <a:latin typeface="Montserrat Light"/>
                <a:ea typeface="Montserrat Light"/>
                <a:cs typeface="Montserrat Light"/>
                <a:sym typeface="Montserrat Light"/>
                <a:hlinkClick r:id="rId6"/>
              </a:rPr>
              <a:t>PLC protocol</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rPr lang="en" sz="1800" u="sng">
                <a:solidFill>
                  <a:schemeClr val="hlink"/>
                </a:solidFill>
                <a:latin typeface="Montserrat Light"/>
                <a:ea typeface="Montserrat Light"/>
                <a:cs typeface="Montserrat Light"/>
                <a:sym typeface="Montserrat Light"/>
                <a:hlinkClick r:id="rId7"/>
              </a:rPr>
              <a:t>Instructional Framework</a:t>
            </a:r>
            <a:endParaRPr sz="33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8">
                  <a:extLst>
                    <a:ext uri="{A12FA001-AC4F-418D-AE19-62706E023703}">
                      <ahyp:hlinkClr val="tx"/>
                    </a:ext>
                  </a:extLst>
                </a:hlinkClick>
              </a:rPr>
              <a:t>Lesson Design Model</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9">
                  <a:extLst>
                    <a:ext uri="{A12FA001-AC4F-418D-AE19-62706E023703}">
                      <ahyp:hlinkClr val="tx"/>
                    </a:ext>
                  </a:extLst>
                </a:hlinkClick>
              </a:rPr>
              <a:t>Lesson Design Website</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u="sng">
                <a:solidFill>
                  <a:srgbClr val="F6F6F6"/>
                </a:solidFill>
                <a:latin typeface="Montserrat"/>
                <a:ea typeface="Montserrat"/>
                <a:cs typeface="Montserrat"/>
                <a:sym typeface="Montserrat"/>
                <a:hlinkClick r:id="rId10">
                  <a:extLst>
                    <a:ext uri="{A12FA001-AC4F-418D-AE19-62706E023703}">
                      <ahyp:hlinkClr val="tx"/>
                    </a:ext>
                  </a:extLst>
                </a:hlinkClick>
              </a:rPr>
              <a:t>Lesson Design Guide</a:t>
            </a:r>
            <a:r>
              <a:rPr lang="en" sz="17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1">
                  <a:extLst>
                    <a:ext uri="{A12FA001-AC4F-418D-AE19-62706E023703}">
                      <ahyp:hlinkClr val="tx"/>
                    </a:ext>
                  </a:extLst>
                </a:hlinkClick>
              </a:rPr>
              <a:t>Lesson Approaches</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2">
                  <a:extLst>
                    <a:ext uri="{A12FA001-AC4F-418D-AE19-62706E023703}">
                      <ahyp:hlinkClr val="tx"/>
                    </a:ext>
                  </a:extLst>
                </a:hlinkClick>
              </a:rPr>
              <a:t>Student Learning Stages</a:t>
            </a:r>
            <a:endParaRPr sz="1800">
              <a:solidFill>
                <a:srgbClr val="FF9900"/>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p:txBody>
      </p:sp>
      <p:pic>
        <p:nvPicPr>
          <p:cNvPr id="580" name="Google Shape;580;p83"/>
          <p:cNvPicPr preferRelativeResize="0"/>
          <p:nvPr/>
        </p:nvPicPr>
        <p:blipFill>
          <a:blip r:embed="rId13">
            <a:alphaModFix/>
          </a:blip>
          <a:stretch>
            <a:fillRect/>
          </a:stretch>
        </p:blipFill>
        <p:spPr>
          <a:xfrm>
            <a:off x="-5" y="4637250"/>
            <a:ext cx="985400" cy="5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43"/>
          <p:cNvPicPr preferRelativeResize="0"/>
          <p:nvPr/>
        </p:nvPicPr>
        <p:blipFill>
          <a:blip r:embed="rId3">
            <a:alphaModFix/>
          </a:blip>
          <a:stretch>
            <a:fillRect/>
          </a:stretch>
        </p:blipFill>
        <p:spPr>
          <a:xfrm>
            <a:off x="409150" y="191225"/>
            <a:ext cx="7888175" cy="4761049"/>
          </a:xfrm>
          <a:prstGeom prst="rect">
            <a:avLst/>
          </a:prstGeom>
          <a:noFill/>
          <a:ln>
            <a:noFill/>
          </a:ln>
        </p:spPr>
      </p:pic>
      <p:sp>
        <p:nvSpPr>
          <p:cNvPr id="220" name="Google Shape;220;p43"/>
          <p:cNvSpPr/>
          <p:nvPr/>
        </p:nvSpPr>
        <p:spPr>
          <a:xfrm>
            <a:off x="409150" y="719075"/>
            <a:ext cx="971400" cy="3217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4"/>
          <p:cNvSpPr txBox="1"/>
          <p:nvPr/>
        </p:nvSpPr>
        <p:spPr>
          <a:xfrm>
            <a:off x="6844425" y="2751375"/>
            <a:ext cx="2148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3"/>
              </a:rPr>
              <a:t>Leadership Standards</a:t>
            </a:r>
            <a:endParaRPr b="1" sz="2100">
              <a:solidFill>
                <a:srgbClr val="56A0D3"/>
              </a:solidFill>
              <a:latin typeface="Montserrat"/>
              <a:ea typeface="Montserrat"/>
              <a:cs typeface="Montserrat"/>
              <a:sym typeface="Montserrat"/>
            </a:endParaRPr>
          </a:p>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4"/>
              </a:rPr>
              <a:t>Click Here</a:t>
            </a:r>
            <a:endParaRPr b="1" sz="2100">
              <a:solidFill>
                <a:srgbClr val="56A0D3"/>
              </a:solidFill>
              <a:latin typeface="Montserrat"/>
              <a:ea typeface="Montserrat"/>
              <a:cs typeface="Montserrat"/>
              <a:sym typeface="Montserrat"/>
            </a:endParaRPr>
          </a:p>
        </p:txBody>
      </p:sp>
      <p:sp>
        <p:nvSpPr>
          <p:cNvPr id="226" name="Google Shape;226;p44"/>
          <p:cNvSpPr txBox="1"/>
          <p:nvPr/>
        </p:nvSpPr>
        <p:spPr>
          <a:xfrm>
            <a:off x="241775" y="2180700"/>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2C. Instructional Practice</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Works with individuals and a variety of groups to ensure the use of Utah Core Standards, the district provided tools, data in assessing student learning, collaborative problem solving, and adjustment to evidence-based instruction to meet student learning needs.</a:t>
            </a:r>
            <a:endParaRPr>
              <a:solidFill>
                <a:srgbClr val="00467F"/>
              </a:solidFill>
              <a:latin typeface="Montserrat"/>
              <a:ea typeface="Montserrat"/>
              <a:cs typeface="Montserrat"/>
              <a:sym typeface="Montserrat"/>
            </a:endParaRPr>
          </a:p>
        </p:txBody>
      </p:sp>
      <p:sp>
        <p:nvSpPr>
          <p:cNvPr id="227" name="Google Shape;227;p44"/>
          <p:cNvSpPr txBox="1"/>
          <p:nvPr/>
        </p:nvSpPr>
        <p:spPr>
          <a:xfrm>
            <a:off x="3311825" y="2180701"/>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2D. Differentiated Instruction</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Assists and monitors the effective use of the district’s framework for instruction and system of support for providing differentiated instructional strategies and appropriate resources to address a variety of student learning needs. </a:t>
            </a:r>
            <a:endParaRPr>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467F"/>
              </a:solidFill>
              <a:latin typeface="Montserrat"/>
              <a:ea typeface="Montserrat"/>
              <a:cs typeface="Montserrat"/>
              <a:sym typeface="Montserrat"/>
            </a:endParaRPr>
          </a:p>
        </p:txBody>
      </p:sp>
      <p:sp>
        <p:nvSpPr>
          <p:cNvPr id="228" name="Google Shape;228;p44"/>
          <p:cNvSpPr txBox="1"/>
          <p:nvPr/>
        </p:nvSpPr>
        <p:spPr>
          <a:xfrm>
            <a:off x="241775" y="903050"/>
            <a:ext cx="8443200" cy="10467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Domain 2: An educational leader promotes and is accountable for student success by advocating, nurturing, assessing and sustaining a school focused on teaching the Utah Core Curriculum. An educational leader provides a learning environment conducive to student, faculty, and staff growth through collaboration within a culture of learning.</a:t>
            </a:r>
            <a:endParaRPr>
              <a:solidFill>
                <a:srgbClr val="00467F"/>
              </a:solidFill>
              <a:latin typeface="Montserrat"/>
              <a:ea typeface="Montserrat"/>
              <a:cs typeface="Montserrat"/>
              <a:sym typeface="Montserrat"/>
            </a:endParaRPr>
          </a:p>
        </p:txBody>
      </p:sp>
      <p:sp>
        <p:nvSpPr>
          <p:cNvPr id="229" name="Google Shape;229;p44"/>
          <p:cNvSpPr txBox="1"/>
          <p:nvPr/>
        </p:nvSpPr>
        <p:spPr>
          <a:xfrm>
            <a:off x="125462" y="227625"/>
            <a:ext cx="8520600" cy="547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00467F"/>
                </a:solidFill>
                <a:latin typeface="Montserrat"/>
                <a:ea typeface="Montserrat"/>
                <a:cs typeface="Montserrat"/>
                <a:sym typeface="Montserrat"/>
              </a:rPr>
              <a:t>Domain 2: Collective Commitment to </a:t>
            </a:r>
            <a:r>
              <a:rPr lang="en" sz="2800">
                <a:solidFill>
                  <a:srgbClr val="00467F"/>
                </a:solidFill>
                <a:latin typeface="Montserrat"/>
                <a:ea typeface="Montserrat"/>
                <a:cs typeface="Montserrat"/>
                <a:sym typeface="Montserrat"/>
              </a:rPr>
              <a:t>Learning</a:t>
            </a:r>
            <a:endParaRPr sz="2800">
              <a:solidFill>
                <a:srgbClr val="00467F"/>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5"/>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5"/>
          <p:cNvSpPr txBox="1"/>
          <p:nvPr>
            <p:ph type="title"/>
          </p:nvPr>
        </p:nvSpPr>
        <p:spPr>
          <a:xfrm>
            <a:off x="272425" y="314150"/>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236" name="Google Shape;236;p45"/>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237" name="Google Shape;237;p45"/>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238" name="Google Shape;238;p45"/>
          <p:cNvSpPr txBox="1"/>
          <p:nvPr/>
        </p:nvSpPr>
        <p:spPr>
          <a:xfrm>
            <a:off x="798650" y="1385450"/>
            <a:ext cx="7707900" cy="2780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Standard 2.C. </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The educator sets goals and makes instructional decisions based on data gathered from multiple sources. Includes, but not limited to:</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•Utilizing data from standardized tests to make</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adjustments to lesson design and instructional</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strategies;</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•Using data from formal and informal measures to select instructional strategies, materials, and</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opportunities for review and practice.</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6"/>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6"/>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245" name="Google Shape;245;p46"/>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246" name="Google Shape;246;p46"/>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247" name="Google Shape;247;p46"/>
          <p:cNvSpPr txBox="1"/>
          <p:nvPr>
            <p:ph idx="2" type="body"/>
          </p:nvPr>
        </p:nvSpPr>
        <p:spPr>
          <a:xfrm>
            <a:off x="4598750" y="1420525"/>
            <a:ext cx="4233600" cy="2880300"/>
          </a:xfrm>
          <a:prstGeom prst="rect">
            <a:avLst/>
          </a:prstGeom>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solidFill>
                <a:schemeClr val="dk1"/>
              </a:solidFill>
              <a:latin typeface="Montserrat"/>
              <a:ea typeface="Montserrat"/>
              <a:cs typeface="Montserrat"/>
              <a:sym typeface="Montserrat"/>
            </a:endParaRPr>
          </a:p>
          <a:p>
            <a:pPr indent="0" lvl="0" marL="0" rtl="0" algn="l">
              <a:lnSpc>
                <a:spcPct val="100000"/>
              </a:lnSpc>
              <a:spcBef>
                <a:spcPts val="800"/>
              </a:spcBef>
              <a:spcAft>
                <a:spcPts val="0"/>
              </a:spcAft>
              <a:buClr>
                <a:schemeClr val="dk1"/>
              </a:buClr>
              <a:buSzPts val="688"/>
              <a:buFont typeface="Arial"/>
              <a:buNone/>
            </a:pPr>
            <a:r>
              <a:rPr lang="en">
                <a:solidFill>
                  <a:schemeClr val="dk1"/>
                </a:solidFill>
                <a:latin typeface="Montserrat"/>
                <a:ea typeface="Montserrat"/>
                <a:cs typeface="Montserrat"/>
                <a:sym typeface="Montserrat"/>
              </a:rPr>
              <a:t>•Utilizes data from standardized tests to</a:t>
            </a:r>
            <a:r>
              <a:rPr lang="en">
                <a:latin typeface="Montserrat"/>
                <a:ea typeface="Montserrat"/>
                <a:cs typeface="Montserrat"/>
                <a:sym typeface="Montserrat"/>
              </a:rPr>
              <a:t> </a:t>
            </a:r>
            <a:r>
              <a:rPr b="1" lang="en">
                <a:solidFill>
                  <a:srgbClr val="3D85C6"/>
                </a:solidFill>
                <a:latin typeface="Montserrat"/>
                <a:ea typeface="Montserrat"/>
                <a:cs typeface="Montserrat"/>
                <a:sym typeface="Montserrat"/>
              </a:rPr>
              <a:t>differentiate </a:t>
            </a:r>
            <a:r>
              <a:rPr lang="en">
                <a:solidFill>
                  <a:srgbClr val="3D85C6"/>
                </a:solidFill>
                <a:latin typeface="Montserrat"/>
                <a:ea typeface="Montserrat"/>
                <a:cs typeface="Montserrat"/>
                <a:sym typeface="Montserrat"/>
              </a:rPr>
              <a:t>i</a:t>
            </a:r>
            <a:r>
              <a:rPr b="1" lang="en">
                <a:solidFill>
                  <a:srgbClr val="3D85C6"/>
                </a:solidFill>
                <a:latin typeface="Montserrat"/>
                <a:ea typeface="Montserrat"/>
                <a:cs typeface="Montserrat"/>
                <a:sym typeface="Montserrat"/>
              </a:rPr>
              <a:t>nstruction for individual</a:t>
            </a:r>
            <a:r>
              <a:rPr b="1" lang="en">
                <a:solidFill>
                  <a:srgbClr val="3D85C6"/>
                </a:solidFill>
                <a:latin typeface="Montserrat"/>
                <a:ea typeface="Montserrat"/>
                <a:cs typeface="Montserrat"/>
                <a:sym typeface="Montserrat"/>
              </a:rPr>
              <a:t> </a:t>
            </a:r>
            <a:r>
              <a:rPr b="1" lang="en">
                <a:solidFill>
                  <a:srgbClr val="3D85C6"/>
                </a:solidFill>
                <a:latin typeface="Montserrat"/>
                <a:ea typeface="Montserrat"/>
                <a:cs typeface="Montserrat"/>
                <a:sym typeface="Montserrat"/>
              </a:rPr>
              <a:t>students.</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Clr>
                <a:schemeClr val="dk1"/>
              </a:buClr>
              <a:buSzPts val="688"/>
              <a:buFont typeface="Arial"/>
              <a:buNone/>
            </a:pPr>
            <a:r>
              <a:rPr lang="en">
                <a:solidFill>
                  <a:schemeClr val="dk1"/>
                </a:solidFill>
                <a:latin typeface="Montserrat"/>
                <a:ea typeface="Montserrat"/>
                <a:cs typeface="Montserrat"/>
                <a:sym typeface="Montserrat"/>
              </a:rPr>
              <a:t>•Uses data from formal and informal</a:t>
            </a:r>
            <a:r>
              <a:rPr lang="en">
                <a:latin typeface="Montserrat"/>
                <a:ea typeface="Montserrat"/>
                <a:cs typeface="Montserrat"/>
                <a:sym typeface="Montserrat"/>
              </a:rPr>
              <a:t> </a:t>
            </a:r>
            <a:r>
              <a:rPr lang="en">
                <a:solidFill>
                  <a:schemeClr val="dk1"/>
                </a:solidFill>
                <a:latin typeface="Montserrat"/>
                <a:ea typeface="Montserrat"/>
                <a:cs typeface="Montserrat"/>
                <a:sym typeface="Montserrat"/>
              </a:rPr>
              <a:t>measures to select instructional strategies,materials, and opportunities</a:t>
            </a:r>
            <a:r>
              <a:rPr b="1" lang="en">
                <a:solidFill>
                  <a:schemeClr val="dk1"/>
                </a:solidFill>
                <a:latin typeface="Montserrat"/>
                <a:ea typeface="Montserrat"/>
                <a:cs typeface="Montserrat"/>
                <a:sym typeface="Montserrat"/>
              </a:rPr>
              <a:t> </a:t>
            </a:r>
            <a:r>
              <a:rPr b="1" lang="en">
                <a:solidFill>
                  <a:srgbClr val="3D85C6"/>
                </a:solidFill>
                <a:latin typeface="Montserrat"/>
                <a:ea typeface="Montserrat"/>
                <a:cs typeface="Montserrat"/>
                <a:sym typeface="Montserrat"/>
              </a:rPr>
              <a:t>for students to</a:t>
            </a:r>
            <a:r>
              <a:rPr b="1" lang="en">
                <a:solidFill>
                  <a:srgbClr val="3D85C6"/>
                </a:solidFill>
                <a:latin typeface="Montserrat"/>
                <a:ea typeface="Montserrat"/>
                <a:cs typeface="Montserrat"/>
                <a:sym typeface="Montserrat"/>
              </a:rPr>
              <a:t> </a:t>
            </a:r>
            <a:r>
              <a:rPr b="1" lang="en">
                <a:solidFill>
                  <a:srgbClr val="3D85C6"/>
                </a:solidFill>
                <a:latin typeface="Montserrat"/>
                <a:ea typeface="Montserrat"/>
                <a:cs typeface="Montserrat"/>
                <a:sym typeface="Montserrat"/>
              </a:rPr>
              <a:t>apply their knowledge and skills.</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Clr>
                <a:schemeClr val="dk1"/>
              </a:buClr>
              <a:buSzPts val="688"/>
              <a:buFont typeface="Arial"/>
              <a:buNone/>
            </a:pPr>
            <a:r>
              <a:t/>
            </a:r>
            <a:endParaRPr>
              <a:solidFill>
                <a:srgbClr val="3D85C6"/>
              </a:solidFill>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248" name="Google Shape;248;p46"/>
          <p:cNvSpPr txBox="1"/>
          <p:nvPr>
            <p:ph idx="1" type="body"/>
          </p:nvPr>
        </p:nvSpPr>
        <p:spPr>
          <a:xfrm>
            <a:off x="603325" y="1601950"/>
            <a:ext cx="3695100" cy="2880300"/>
          </a:xfrm>
          <a:prstGeom prst="rect">
            <a:avLst/>
          </a:prstGeom>
        </p:spPr>
        <p:txBody>
          <a:bodyPr anchorCtr="0" anchor="t" bIns="34275" lIns="68575" spcFirstLastPara="1" rIns="68575" wrap="square" tIns="34275">
            <a:normAutofit/>
          </a:bodyPr>
          <a:lstStyle/>
          <a:p>
            <a:pPr indent="457200" lvl="0" marL="457200" rtl="0" algn="l">
              <a:lnSpc>
                <a:spcPct val="100000"/>
              </a:lnSpc>
              <a:spcBef>
                <a:spcPts val="800"/>
              </a:spcBef>
              <a:spcAft>
                <a:spcPts val="0"/>
              </a:spcAft>
              <a:buNone/>
            </a:pPr>
            <a:r>
              <a:rPr b="1" lang="en">
                <a:solidFill>
                  <a:schemeClr val="dk1"/>
                </a:solidFill>
                <a:latin typeface="Montserrat"/>
                <a:ea typeface="Montserrat"/>
                <a:cs typeface="Montserrat"/>
                <a:sym typeface="Montserrat"/>
              </a:rPr>
              <a:t>Effective</a:t>
            </a:r>
            <a:endParaRPr b="1">
              <a:solidFill>
                <a:schemeClr val="dk1"/>
              </a:solidFill>
              <a:latin typeface="Montserrat"/>
              <a:ea typeface="Montserrat"/>
              <a:cs typeface="Montserrat"/>
              <a:sym typeface="Montserrat"/>
            </a:endParaRPr>
          </a:p>
          <a:p>
            <a:pPr indent="0" lvl="0" marL="914400" rtl="0" algn="l">
              <a:lnSpc>
                <a:spcPct val="100000"/>
              </a:lnSpc>
              <a:spcBef>
                <a:spcPts val="800"/>
              </a:spcBef>
              <a:spcAft>
                <a:spcPts val="0"/>
              </a:spcAft>
              <a:buNone/>
            </a:pPr>
            <a:r>
              <a:t/>
            </a:r>
            <a:endParaRPr>
              <a:solidFill>
                <a:schemeClr val="dk1"/>
              </a:solidFill>
              <a:latin typeface="Montserrat"/>
              <a:ea typeface="Montserrat"/>
              <a:cs typeface="Montserrat"/>
              <a:sym typeface="Montserrat"/>
            </a:endParaRPr>
          </a:p>
          <a:p>
            <a:pPr indent="0" lvl="0" marL="0" rtl="0" algn="l">
              <a:lnSpc>
                <a:spcPct val="100000"/>
              </a:lnSpc>
              <a:spcBef>
                <a:spcPts val="800"/>
              </a:spcBef>
              <a:spcAft>
                <a:spcPts val="0"/>
              </a:spcAft>
              <a:buNone/>
            </a:pPr>
            <a:r>
              <a:rPr lang="en">
                <a:solidFill>
                  <a:schemeClr val="dk1"/>
                </a:solidFill>
                <a:latin typeface="Montserrat"/>
                <a:ea typeface="Montserrat"/>
                <a:cs typeface="Montserrat"/>
                <a:sym typeface="Montserrat"/>
              </a:rPr>
              <a:t>•Utilizes data from standardized tests to </a:t>
            </a:r>
            <a:r>
              <a:rPr b="1" lang="en">
                <a:solidFill>
                  <a:srgbClr val="3D85C6"/>
                </a:solidFill>
                <a:latin typeface="Montserrat"/>
                <a:ea typeface="Montserrat"/>
                <a:cs typeface="Montserrat"/>
                <a:sym typeface="Montserrat"/>
              </a:rPr>
              <a:t>make adjustments to lesson design</a:t>
            </a:r>
            <a:r>
              <a:rPr lang="en">
                <a:solidFill>
                  <a:srgbClr val="3D85C6"/>
                </a:solidFill>
                <a:latin typeface="Montserrat"/>
                <a:ea typeface="Montserrat"/>
                <a:cs typeface="Montserrat"/>
                <a:sym typeface="Montserrat"/>
              </a:rPr>
              <a:t> </a:t>
            </a:r>
            <a:r>
              <a:rPr b="1" lang="en">
                <a:solidFill>
                  <a:srgbClr val="3D85C6"/>
                </a:solidFill>
                <a:latin typeface="Montserrat"/>
                <a:ea typeface="Montserrat"/>
                <a:cs typeface="Montserrat"/>
                <a:sym typeface="Montserrat"/>
              </a:rPr>
              <a:t>and instructional strategies.</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None/>
            </a:pPr>
            <a:r>
              <a:rPr lang="en">
                <a:solidFill>
                  <a:schemeClr val="dk1"/>
                </a:solidFill>
                <a:latin typeface="Montserrat"/>
                <a:ea typeface="Montserrat"/>
                <a:cs typeface="Montserrat"/>
                <a:sym typeface="Montserrat"/>
              </a:rPr>
              <a:t>•Uses data from formal and informal measures to select instructional strategies, materials, and opportunities </a:t>
            </a:r>
            <a:r>
              <a:rPr b="1" lang="en">
                <a:solidFill>
                  <a:srgbClr val="3D85C6"/>
                </a:solidFill>
                <a:latin typeface="Montserrat"/>
                <a:ea typeface="Montserrat"/>
                <a:cs typeface="Montserrat"/>
                <a:sym typeface="Montserrat"/>
              </a:rPr>
              <a:t>for review and practice.</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None/>
            </a:pPr>
            <a:r>
              <a:t/>
            </a:r>
            <a:endParaRPr b="1">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7"/>
          <p:cNvPicPr preferRelativeResize="0"/>
          <p:nvPr/>
        </p:nvPicPr>
        <p:blipFill>
          <a:blip r:embed="rId3">
            <a:alphaModFix/>
          </a:blip>
          <a:stretch>
            <a:fillRect/>
          </a:stretch>
        </p:blipFill>
        <p:spPr>
          <a:xfrm>
            <a:off x="1971625" y="213175"/>
            <a:ext cx="4940006" cy="48386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