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un.org/sustainabledevelopment/fr/objectifs-de-developpement-durable/" TargetMode="External"/><Relationship Id="rId3" Type="http://schemas.openxmlformats.org/officeDocument/2006/relationships/hyperlink" Target="https://commons.wikimedia.org/wiki/File:17-objectifs-odd-unicef.png#/media/File:17-objectifs-odd-unicef.png" TargetMode="External"/><Relationship Id="rId4" Type="http://schemas.openxmlformats.org/officeDocument/2006/relationships/hyperlink" Target="https://youtu.be/MI6kUAu5Xu8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d0b79529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1d0b79529e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100"/>
              <a:t>Ces logos représentent des enjeux. Décris ce que tu vois sur les différents logos.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/>
              <a:t>Faire discuter les élèves des gestes qu’on pourrait poser ou qu’ils posent déjà.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>
                <a:latin typeface="Century Gothic"/>
                <a:ea typeface="Century Gothic"/>
                <a:cs typeface="Century Gothic"/>
                <a:sym typeface="Century Gothic"/>
              </a:rPr>
              <a:t>Source de l’affiche: N. Brouillette, CSS de l’Énergie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9baed73f8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139baed73f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876ae3256c_0_1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1876ae3256c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d0b79529e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1d0b79529e2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876ae3256c_0_1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1876ae3256c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d0b79529e2_0_1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g1d0b79529e2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d0b79529e2_0_1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1d0b79529e2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4cb68eed6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4cb68eed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876ae3256c_0_1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1876ae3256c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d0b79529e2_0_1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1d0b79529e2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876ae3256c_0_1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1876ae3256c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d0b79529e2_0_1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d0b79529e2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d0b79529e2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1d0b79529e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Objectifs de développement durable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➔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Présentation des </a:t>
            </a:r>
            <a:r>
              <a:rPr lang="fr-CA" u="sng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objectifs de développement durable (ONU)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➔"/>
            </a:pPr>
            <a:r>
              <a:rPr lang="fr-CA" u="sng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Illustration des objectifs de développement durable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➔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Capsule vidéo </a:t>
            </a:r>
            <a:r>
              <a:rPr lang="fr-CA" u="sng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17 objectifs de développement durable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876ae3256c_0_1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1876ae3256c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title">
  <p:cSld name="TITLE"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241351"/>
            <a:ext cx="9144003" cy="290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789575" y="1352925"/>
            <a:ext cx="7692000" cy="2227500"/>
          </a:xfrm>
          <a:prstGeom prst="roundRect">
            <a:avLst>
              <a:gd fmla="val 6712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">
            <a:off x="3918679" y="566536"/>
            <a:ext cx="1376693" cy="1151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2"/>
          <p:cNvCxnSpPr/>
          <p:nvPr/>
        </p:nvCxnSpPr>
        <p:spPr>
          <a:xfrm>
            <a:off x="797450" y="1810200"/>
            <a:ext cx="7695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" name="Google Shape;15;p2"/>
          <p:cNvSpPr/>
          <p:nvPr/>
        </p:nvSpPr>
        <p:spPr>
          <a:xfrm>
            <a:off x="8114700" y="1475250"/>
            <a:ext cx="203675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X</a:t>
            </a:r>
          </a:p>
        </p:txBody>
      </p:sp>
      <p:sp>
        <p:nvSpPr>
          <p:cNvPr id="16" name="Google Shape;16;p2"/>
          <p:cNvSpPr/>
          <p:nvPr/>
        </p:nvSpPr>
        <p:spPr>
          <a:xfrm>
            <a:off x="7803700" y="1475250"/>
            <a:ext cx="203676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O</a:t>
            </a:r>
          </a:p>
        </p:txBody>
      </p:sp>
      <p:sp>
        <p:nvSpPr>
          <p:cNvPr id="17" name="Google Shape;17;p2"/>
          <p:cNvSpPr/>
          <p:nvPr/>
        </p:nvSpPr>
        <p:spPr>
          <a:xfrm>
            <a:off x="7526550" y="1553088"/>
            <a:ext cx="169825" cy="60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-</a:t>
            </a:r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3795" y="4647776"/>
            <a:ext cx="788383" cy="3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100" y="4710125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Fira Mono"/>
              <a:buNone/>
              <a:defRPr b="1" sz="2200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type="title"/>
          </p:nvPr>
        </p:nvSpPr>
        <p:spPr>
          <a:xfrm>
            <a:off x="961100" y="2006700"/>
            <a:ext cx="7357200" cy="13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9" name="Google Shape;79;p11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0" name="Google Shape;80;p11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1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1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95" name="Google Shape;95;p12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96" name="Google Shape;96;p1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8138824" y="237026"/>
            <a:ext cx="739006" cy="92798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8547668" y="284704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4426766" y="47247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5368771" y="47555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5538652" y="47551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66540">
            <a:off x="7752781" y="3377050"/>
            <a:ext cx="972273" cy="1318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>
  <p:cSld name="TITLE_AND_BODY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indent="-3683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3215361" y="371192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4695254" y="40455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8578274" y="29574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4853896" y="460730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24" name="Google Shape;124;p1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125" name="Google Shape;125;p14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1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161886" y="188197"/>
            <a:ext cx="88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3"/>
          <p:cNvSpPr txBox="1"/>
          <p:nvPr>
            <p:ph type="title"/>
          </p:nvPr>
        </p:nvSpPr>
        <p:spPr>
          <a:xfrm>
            <a:off x="171300" y="323350"/>
            <a:ext cx="8801400" cy="8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>
  <p:cSld name="SECTION_HEADER_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2">
  <p:cSld name="SECTION_HEADER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161886" y="188197"/>
            <a:ext cx="88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Google Shape;30;p5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"/>
          <p:cNvSpPr/>
          <p:nvPr/>
        </p:nvSpPr>
        <p:spPr>
          <a:xfrm rot="10800000">
            <a:off x="-9429" y="4643126"/>
            <a:ext cx="9170604" cy="533574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3">
  <p:cSld name="SECTION_HEADER_1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6"/>
          <p:cNvCxnSpPr/>
          <p:nvPr/>
        </p:nvCxnSpPr>
        <p:spPr>
          <a:xfrm>
            <a:off x="149325" y="164725"/>
            <a:ext cx="315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" name="Google Shape;35;p6"/>
          <p:cNvCxnSpPr/>
          <p:nvPr/>
        </p:nvCxnSpPr>
        <p:spPr>
          <a:xfrm>
            <a:off x="150321" y="783600"/>
            <a:ext cx="315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Google Shape;36;p6"/>
          <p:cNvSpPr txBox="1"/>
          <p:nvPr>
            <p:ph type="title"/>
          </p:nvPr>
        </p:nvSpPr>
        <p:spPr>
          <a:xfrm>
            <a:off x="149725" y="257550"/>
            <a:ext cx="3154500" cy="4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7" name="Google Shape;37;p6"/>
          <p:cNvSpPr/>
          <p:nvPr/>
        </p:nvSpPr>
        <p:spPr>
          <a:xfrm rot="10800000">
            <a:off x="-9429" y="4654098"/>
            <a:ext cx="9170604" cy="489402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bas de page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-25" y="460470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0" y="4604700"/>
            <a:ext cx="9144000" cy="538800"/>
          </a:xfrm>
          <a:prstGeom prst="rect">
            <a:avLst/>
          </a:prstGeom>
          <a:solidFill>
            <a:srgbClr val="000000">
              <a:alpha val="139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3 question bas de page">
  <p:cSld name="TITLE_AND_BODY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-25" y="460470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0" y="4604700"/>
            <a:ext cx="9144000" cy="538800"/>
          </a:xfrm>
          <a:prstGeom prst="rect">
            <a:avLst/>
          </a:prstGeom>
          <a:solidFill>
            <a:srgbClr val="000000">
              <a:alpha val="139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" name="Google Shape;50;p8"/>
          <p:cNvCxnSpPr/>
          <p:nvPr/>
        </p:nvCxnSpPr>
        <p:spPr>
          <a:xfrm>
            <a:off x="149325" y="164725"/>
            <a:ext cx="315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" name="Google Shape;51;p8"/>
          <p:cNvCxnSpPr/>
          <p:nvPr/>
        </p:nvCxnSpPr>
        <p:spPr>
          <a:xfrm>
            <a:off x="150321" y="783600"/>
            <a:ext cx="315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" name="Google Shape;52;p8"/>
          <p:cNvSpPr txBox="1"/>
          <p:nvPr>
            <p:ph type="title"/>
          </p:nvPr>
        </p:nvSpPr>
        <p:spPr>
          <a:xfrm>
            <a:off x="149725" y="257550"/>
            <a:ext cx="3153000" cy="4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 rot="10800000">
            <a:off x="18" y="4453920"/>
            <a:ext cx="9143982" cy="689580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" name="Google Shape;56;p9"/>
          <p:cNvCxnSpPr/>
          <p:nvPr/>
        </p:nvCxnSpPr>
        <p:spPr>
          <a:xfrm>
            <a:off x="967311" y="1440197"/>
            <a:ext cx="720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9"/>
          <p:cNvCxnSpPr/>
          <p:nvPr/>
        </p:nvCxnSpPr>
        <p:spPr>
          <a:xfrm>
            <a:off x="1057659" y="3223174"/>
            <a:ext cx="720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Google Shape;58;p9"/>
          <p:cNvSpPr/>
          <p:nvPr/>
        </p:nvSpPr>
        <p:spPr>
          <a:xfrm>
            <a:off x="3573694" y="2929698"/>
            <a:ext cx="2177100" cy="58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1027300" y="1599688"/>
            <a:ext cx="7269900" cy="14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pic>
        <p:nvPicPr>
          <p:cNvPr id="60" name="Google Shape;6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66945" y="4612201"/>
            <a:ext cx="788383" cy="3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00" y="4710125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>
            <p:ph idx="1" type="subTitle"/>
          </p:nvPr>
        </p:nvSpPr>
        <p:spPr>
          <a:xfrm>
            <a:off x="3709700" y="3027050"/>
            <a:ext cx="190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bg>
      <p:bgPr>
        <a:solidFill>
          <a:schemeClr val="accen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0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73" name="Google Shape;73;p10"/>
          <p:cNvSpPr/>
          <p:nvPr/>
        </p:nvSpPr>
        <p:spPr>
          <a:xfrm rot="-871776">
            <a:off x="594544" y="662599"/>
            <a:ext cx="1234918" cy="1390637"/>
          </a:xfrm>
          <a:custGeom>
            <a:rect b="b" l="l" r="r" t="t"/>
            <a:pathLst>
              <a:path extrusionOk="0" h="658270" w="584559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0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0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hyperlink" Target="http://kreocode@recit.qc.ca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27.png"/><Relationship Id="rId5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wuchIsIf420" TargetMode="External"/><Relationship Id="rId4" Type="http://schemas.openxmlformats.org/officeDocument/2006/relationships/image" Target="../media/image20.jpg"/><Relationship Id="rId5" Type="http://schemas.openxmlformats.org/officeDocument/2006/relationships/hyperlink" Target="http://www.youtube.com/watch?v=rwDWCeaea4M" TargetMode="External"/><Relationship Id="rId6" Type="http://schemas.openxmlformats.org/officeDocument/2006/relationships/image" Target="../media/image2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jp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Relationship Id="rId4" Type="http://schemas.openxmlformats.org/officeDocument/2006/relationships/image" Target="../media/image25.png"/><Relationship Id="rId5" Type="http://schemas.openxmlformats.org/officeDocument/2006/relationships/image" Target="../media/image30.png"/><Relationship Id="rId6" Type="http://schemas.openxmlformats.org/officeDocument/2006/relationships/image" Target="../media/image26.png"/><Relationship Id="rId7" Type="http://schemas.openxmlformats.org/officeDocument/2006/relationships/image" Target="../media/image28.png"/><Relationship Id="rId8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skwiH2RNgDw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34.png"/><Relationship Id="rId5" Type="http://schemas.openxmlformats.org/officeDocument/2006/relationships/image" Target="../media/image11.png"/><Relationship Id="rId6" Type="http://schemas.openxmlformats.org/officeDocument/2006/relationships/image" Target="../media/image5.png"/><Relationship Id="rId7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/>
          <p:nvPr>
            <p:ph type="title"/>
          </p:nvPr>
        </p:nvSpPr>
        <p:spPr>
          <a:xfrm>
            <a:off x="1027300" y="1599688"/>
            <a:ext cx="7269900" cy="14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fr-CA" sz="7300"/>
              <a:t>Défi Scratch</a:t>
            </a:r>
            <a:endParaRPr sz="7300"/>
          </a:p>
        </p:txBody>
      </p:sp>
      <p:sp>
        <p:nvSpPr>
          <p:cNvPr id="139" name="Google Shape;139;p15"/>
          <p:cNvSpPr txBox="1"/>
          <p:nvPr/>
        </p:nvSpPr>
        <p:spPr>
          <a:xfrm rot="-5400000">
            <a:off x="8190053" y="2657519"/>
            <a:ext cx="16001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A" sz="14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Template de Slides Carnival</a:t>
            </a:r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1980457" y="437058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211" y="4761548"/>
            <a:ext cx="619125" cy="19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5"/>
          <p:cNvSpPr/>
          <p:nvPr/>
        </p:nvSpPr>
        <p:spPr>
          <a:xfrm>
            <a:off x="1132336" y="4718122"/>
            <a:ext cx="518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fr-CA" sz="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Le document est mis à disposition par le </a:t>
            </a:r>
            <a:r>
              <a:rPr b="0" i="0" lang="fr-CA" sz="800" u="sng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</a:t>
            </a:r>
            <a:r>
              <a:rPr b="0" i="0" lang="fr-CA" sz="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, sauf exception, selon les termes de la </a:t>
            </a:r>
            <a:r>
              <a:rPr b="0" i="0" lang="fr-CA" sz="800" u="sng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b="0" i="0" lang="fr-CA" sz="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5"/>
          <p:cNvSpPr txBox="1"/>
          <p:nvPr>
            <p:ph idx="1" type="subTitle"/>
          </p:nvPr>
        </p:nvSpPr>
        <p:spPr>
          <a:xfrm>
            <a:off x="3709700" y="3027050"/>
            <a:ext cx="190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fr-CA" sz="2775"/>
              <a:t>Débutant</a:t>
            </a:r>
            <a:endParaRPr sz="2775"/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20642">
            <a:off x="3675653" y="309795"/>
            <a:ext cx="1792571" cy="1499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/>
          <p:nvPr>
            <p:ph type="ctrTitle"/>
          </p:nvPr>
        </p:nvSpPr>
        <p:spPr>
          <a:xfrm>
            <a:off x="1773450" y="1397320"/>
            <a:ext cx="5597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-CA"/>
              <a:t>Défi Scratch</a:t>
            </a:r>
            <a:endParaRPr/>
          </a:p>
        </p:txBody>
      </p:sp>
      <p:sp>
        <p:nvSpPr>
          <p:cNvPr id="221" name="Google Shape;221;p24"/>
          <p:cNvSpPr txBox="1"/>
          <p:nvPr>
            <p:ph idx="1" type="subTitle"/>
          </p:nvPr>
        </p:nvSpPr>
        <p:spPr>
          <a:xfrm>
            <a:off x="1275150" y="2347725"/>
            <a:ext cx="64938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fr-CA" sz="3000">
                <a:solidFill>
                  <a:schemeClr val="dk1"/>
                </a:solidFill>
              </a:rPr>
              <a:t>Présenter au moins un </a:t>
            </a:r>
            <a:r>
              <a:rPr b="1" lang="fr-CA" sz="3000">
                <a:solidFill>
                  <a:schemeClr val="dk1"/>
                </a:solidFill>
              </a:rPr>
              <a:t>geste concret</a:t>
            </a:r>
            <a:r>
              <a:rPr lang="fr-CA" sz="3000">
                <a:solidFill>
                  <a:schemeClr val="dk1"/>
                </a:solidFill>
              </a:rPr>
              <a:t> que tu peux poser pour atteindre un objectif de </a:t>
            </a:r>
            <a:r>
              <a:rPr b="1" lang="fr-CA" sz="3000">
                <a:solidFill>
                  <a:schemeClr val="dk1"/>
                </a:solidFill>
              </a:rPr>
              <a:t>développement durable</a:t>
            </a:r>
            <a:r>
              <a:rPr lang="fr-CA" sz="3000">
                <a:solidFill>
                  <a:schemeClr val="dk1"/>
                </a:solidFill>
              </a:rPr>
              <a:t>.</a:t>
            </a:r>
            <a:endParaRPr sz="1200"/>
          </a:p>
        </p:txBody>
      </p:sp>
      <p:pic>
        <p:nvPicPr>
          <p:cNvPr descr="Globe terrestre : Amériques avec un remplissage uni" id="222" name="Google Shape;22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367" y="571167"/>
            <a:ext cx="1355232" cy="1355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>
            <p:ph type="title"/>
          </p:nvPr>
        </p:nvSpPr>
        <p:spPr>
          <a:xfrm>
            <a:off x="883375" y="683600"/>
            <a:ext cx="3776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fr-CA" sz="3200">
                <a:solidFill>
                  <a:schemeClr val="lt1"/>
                </a:solidFill>
              </a:rPr>
              <a:t>Objectif durable </a:t>
            </a:r>
            <a:r>
              <a:rPr lang="fr-CA" sz="32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1</a:t>
            </a:r>
            <a:r>
              <a:rPr lang="fr-CA" sz="3200">
                <a:latin typeface="Fira Mono"/>
                <a:ea typeface="Fira Mono"/>
                <a:cs typeface="Fira Mono"/>
                <a:sym typeface="Fira Mono"/>
              </a:rPr>
              <a:t>2</a:t>
            </a:r>
            <a:r>
              <a:rPr lang="fr-CA" sz="3200">
                <a:solidFill>
                  <a:schemeClr val="lt1"/>
                </a:solidFill>
              </a:rPr>
              <a:t> 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28" name="Google Shape;228;p2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229" name="Google Shape;229;p2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4413" y="1461476"/>
            <a:ext cx="2867725" cy="28801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8220000" dist="95250">
              <a:srgbClr val="FFD63E"/>
            </a:outerShdw>
          </a:effectLst>
        </p:spPr>
      </p:pic>
      <p:pic>
        <p:nvPicPr>
          <p:cNvPr id="231" name="Google Shape;23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3033256">
            <a:off x="2445484" y="1445361"/>
            <a:ext cx="682498" cy="682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fr-CA" sz="3200"/>
              <a:t>Observation et discussion des LOGOS</a:t>
            </a:r>
            <a:endParaRPr sz="3200"/>
          </a:p>
        </p:txBody>
      </p:sp>
      <p:sp>
        <p:nvSpPr>
          <p:cNvPr id="237" name="Google Shape;237;p26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600">
                <a:solidFill>
                  <a:schemeClr val="lt1"/>
                </a:solidFill>
              </a:rPr>
              <a:t>‹#›</a:t>
            </a:fld>
            <a:endParaRPr sz="1600">
              <a:solidFill>
                <a:schemeClr val="lt1"/>
              </a:solidFill>
            </a:endParaRPr>
          </a:p>
        </p:txBody>
      </p:sp>
      <p:sp>
        <p:nvSpPr>
          <p:cNvPr id="238" name="Google Shape;238;p2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1148250" y="1281300"/>
            <a:ext cx="177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2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Réduire de moitié le gaspillage alimentaire</a:t>
            </a:r>
            <a:endParaRPr sz="1200"/>
          </a:p>
        </p:txBody>
      </p:sp>
      <p:sp>
        <p:nvSpPr>
          <p:cNvPr id="240" name="Google Shape;240;p26"/>
          <p:cNvSpPr txBox="1"/>
          <p:nvPr/>
        </p:nvSpPr>
        <p:spPr>
          <a:xfrm>
            <a:off x="3072238" y="1188901"/>
            <a:ext cx="240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2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R</a:t>
            </a:r>
            <a:r>
              <a:rPr b="1" lang="fr-CA" sz="12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éduire </a:t>
            </a:r>
            <a:r>
              <a:rPr b="1" lang="fr-CA" sz="12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les déchets</a:t>
            </a:r>
            <a:r>
              <a:rPr b="1" lang="fr-CA" sz="12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fr-CA" sz="12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:</a:t>
            </a:r>
            <a:endParaRPr b="1"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2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réduction, recyclage et réutilisation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5477938" y="1188900"/>
            <a:ext cx="2555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2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Sensibiliser au développement durable et à des modes de vie en harmonie avec la nature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42" name="Google Shape;2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663" y="1988529"/>
            <a:ext cx="1774225" cy="211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6965" y="2004804"/>
            <a:ext cx="1719525" cy="206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8563" y="1999188"/>
            <a:ext cx="1702284" cy="206288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6"/>
          <p:cNvSpPr txBox="1"/>
          <p:nvPr/>
        </p:nvSpPr>
        <p:spPr>
          <a:xfrm>
            <a:off x="1191600" y="2029250"/>
            <a:ext cx="723900" cy="30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rgbClr val="BF9000"/>
                </a:solidFill>
                <a:latin typeface="Viga"/>
                <a:ea typeface="Viga"/>
                <a:cs typeface="Viga"/>
                <a:sym typeface="Viga"/>
              </a:rPr>
              <a:t>CIBLE</a:t>
            </a:r>
            <a:endParaRPr b="1">
              <a:solidFill>
                <a:srgbClr val="BF9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46" name="Google Shape;246;p26"/>
          <p:cNvSpPr txBox="1"/>
          <p:nvPr/>
        </p:nvSpPr>
        <p:spPr>
          <a:xfrm>
            <a:off x="3466575" y="2004799"/>
            <a:ext cx="753600" cy="30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rgbClr val="BF9000"/>
                </a:solidFill>
                <a:latin typeface="Viga"/>
                <a:ea typeface="Viga"/>
                <a:cs typeface="Viga"/>
                <a:sym typeface="Viga"/>
              </a:rPr>
              <a:t>CIBLE</a:t>
            </a:r>
            <a:endParaRPr/>
          </a:p>
        </p:txBody>
      </p:sp>
      <p:sp>
        <p:nvSpPr>
          <p:cNvPr id="247" name="Google Shape;247;p26"/>
          <p:cNvSpPr txBox="1"/>
          <p:nvPr/>
        </p:nvSpPr>
        <p:spPr>
          <a:xfrm>
            <a:off x="5954225" y="2004800"/>
            <a:ext cx="809400" cy="30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rgbClr val="BF9000"/>
                </a:solidFill>
                <a:latin typeface="Viga"/>
                <a:ea typeface="Viga"/>
                <a:cs typeface="Viga"/>
                <a:sym typeface="Viga"/>
              </a:rPr>
              <a:t>CIBLE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/>
          <p:nvPr>
            <p:ph idx="4294967295" type="title"/>
          </p:nvPr>
        </p:nvSpPr>
        <p:spPr>
          <a:xfrm>
            <a:off x="506375" y="1270750"/>
            <a:ext cx="3649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fr-CA" sz="3000"/>
              <a:t>Actions pour réduire les déchets</a:t>
            </a:r>
            <a:endParaRPr sz="3000"/>
          </a:p>
        </p:txBody>
      </p:sp>
      <p:sp>
        <p:nvSpPr>
          <p:cNvPr id="253" name="Google Shape;253;p27"/>
          <p:cNvSpPr txBox="1"/>
          <p:nvPr>
            <p:ph idx="4294967295" type="body"/>
          </p:nvPr>
        </p:nvSpPr>
        <p:spPr>
          <a:xfrm>
            <a:off x="254725" y="2583500"/>
            <a:ext cx="28845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ira Sans Medium"/>
              <a:buChar char="●"/>
            </a:pPr>
            <a:r>
              <a:rPr lang="fr-CA" sz="1900">
                <a:latin typeface="Fira Sans Medium"/>
                <a:ea typeface="Fira Sans Medium"/>
                <a:cs typeface="Fira Sans Medium"/>
                <a:sym typeface="Fira Sans Medium"/>
              </a:rPr>
              <a:t>Quelles actions fais-tu déjà?</a:t>
            </a:r>
            <a:endParaRPr sz="190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90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ira Sans Medium"/>
              <a:buChar char="●"/>
            </a:pPr>
            <a:r>
              <a:rPr lang="fr-CA" sz="1900">
                <a:latin typeface="Fira Sans Medium"/>
                <a:ea typeface="Fira Sans Medium"/>
                <a:cs typeface="Fira Sans Medium"/>
                <a:sym typeface="Fira Sans Medium"/>
              </a:rPr>
              <a:t>Quelles actions</a:t>
            </a:r>
            <a:br>
              <a:rPr lang="fr-CA" sz="1900">
                <a:latin typeface="Fira Sans Medium"/>
                <a:ea typeface="Fira Sans Medium"/>
                <a:cs typeface="Fira Sans Medium"/>
                <a:sym typeface="Fira Sans Medium"/>
              </a:rPr>
            </a:br>
            <a:r>
              <a:rPr lang="fr-CA" sz="1900">
                <a:latin typeface="Fira Sans Medium"/>
                <a:ea typeface="Fira Sans Medium"/>
                <a:cs typeface="Fira Sans Medium"/>
                <a:sym typeface="Fira Sans Medium"/>
              </a:rPr>
              <a:t>peux-tu poser?</a:t>
            </a:r>
            <a:endParaRPr sz="19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54" name="Google Shape;25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600"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sz="1600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55" name="Google Shape;25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1853" y="0"/>
            <a:ext cx="4002147" cy="514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56" name="Google Shape;25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29">
            <a:off x="3909434" y="125236"/>
            <a:ext cx="682498" cy="6825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27"/>
          <p:cNvCxnSpPr/>
          <p:nvPr/>
        </p:nvCxnSpPr>
        <p:spPr>
          <a:xfrm>
            <a:off x="508875" y="892475"/>
            <a:ext cx="3570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27"/>
          <p:cNvCxnSpPr/>
          <p:nvPr/>
        </p:nvCxnSpPr>
        <p:spPr>
          <a:xfrm>
            <a:off x="508875" y="2090275"/>
            <a:ext cx="3570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9" name="Google Shape;25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98300">
            <a:off x="2772158" y="2469293"/>
            <a:ext cx="1955361" cy="2038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 txBox="1"/>
          <p:nvPr>
            <p:ph type="title"/>
          </p:nvPr>
        </p:nvSpPr>
        <p:spPr>
          <a:xfrm>
            <a:off x="1041225" y="597475"/>
            <a:ext cx="6111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fr-CA">
                <a:solidFill>
                  <a:schemeClr val="lt1"/>
                </a:solidFill>
              </a:rPr>
              <a:t>Autres suggestions de vidéos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1088487" y="1298800"/>
            <a:ext cx="29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  <a:latin typeface="Fira Mono Medium"/>
                <a:ea typeface="Fira Mono Medium"/>
                <a:cs typeface="Fira Mono Medium"/>
                <a:sym typeface="Fira Mono Medium"/>
              </a:rPr>
              <a:t>C’est quoi le</a:t>
            </a:r>
            <a:br>
              <a:rPr lang="fr-CA">
                <a:solidFill>
                  <a:schemeClr val="dk1"/>
                </a:solidFill>
                <a:latin typeface="Fira Mono Medium"/>
                <a:ea typeface="Fira Mono Medium"/>
                <a:cs typeface="Fira Mono Medium"/>
                <a:sym typeface="Fira Mono Medium"/>
              </a:rPr>
            </a:br>
            <a:r>
              <a:rPr lang="fr-CA">
                <a:solidFill>
                  <a:schemeClr val="lt1"/>
                </a:solidFill>
                <a:highlight>
                  <a:schemeClr val="dk1"/>
                </a:highlight>
                <a:latin typeface="Fira Mono Medium"/>
                <a:ea typeface="Fira Mono Medium"/>
                <a:cs typeface="Fira Mono Medium"/>
                <a:sym typeface="Fira Mono Medium"/>
              </a:rPr>
              <a:t> gaspillage alimentaire </a:t>
            </a:r>
            <a:r>
              <a:rPr lang="fr-CA">
                <a:solidFill>
                  <a:schemeClr val="dk1"/>
                </a:solidFill>
                <a:latin typeface="Fira Mono Medium"/>
                <a:ea typeface="Fira Mono Medium"/>
                <a:cs typeface="Fira Mono Medium"/>
                <a:sym typeface="Fira Mono Medium"/>
              </a:rPr>
              <a:t>?</a:t>
            </a:r>
            <a:endParaRPr>
              <a:solidFill>
                <a:schemeClr val="dk1"/>
              </a:solidFill>
              <a:latin typeface="Fira Mono Medium"/>
              <a:ea typeface="Fira Mono Medium"/>
              <a:cs typeface="Fira Mono Medium"/>
              <a:sym typeface="Fira Mono Medium"/>
            </a:endParaRPr>
          </a:p>
        </p:txBody>
      </p:sp>
      <p:pic>
        <p:nvPicPr>
          <p:cNvPr descr="C'est quoi le gaspillage alimentaire ? - 1 jour, 1 question 1jour, 1 question propose de répondre chaque jour à une question d'enfant, en une minute et trente secondes. Le commentaire explicatif est toujours drôle, le dessin est léger et espiègle. L'intention est d'aider l'enfant à construire son propre raisonnement et à obtenir les clés qui lui permettront de se forger sa propre opinion.&#10;Découvre l'actu à hauteur d'enfants sur http://1jour1actu.com/&#10;Chaque jour sur le site 1jour1actu, l’info animée explique un mot ou un fait d’actualité avec pertinence et humour. Toutes les vidéos sont réalisées à partir de questions posées par les enfants." id="266" name="Google Shape;266;p28" title="C'est quoi le gaspillage alimentaire ? - 1 jour, 1 ques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475" y="1975350"/>
            <a:ext cx="2988325" cy="2241238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8220000" dist="95250">
              <a:srgbClr val="FFD63E"/>
            </a:outerShdw>
          </a:effectLst>
        </p:spPr>
      </p:pic>
      <p:pic>
        <p:nvPicPr>
          <p:cNvPr descr="Comment réduire les déchets ?- 1 jour, 1 question propose de répondre chaque jour à une question d'enfant, en une minute et trente secondes. Le commentaire explicatif est toujours drôle, le dessin est léger et espiègle. L'intention est d'aider l'enfant à construire son propre raisonnement et à obtenir les clés qui lui permettront de se forger sa propre opinion.&#10;Découvre l'actu à hauteur d'enfants sur http://1jour1actu.com/" id="267" name="Google Shape;267;p28" title="Comment réduire les déchets ? (EP. 661) - 1 jour, 1 question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1786" y="2069250"/>
            <a:ext cx="2988325" cy="22412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8220000" dist="95250">
              <a:srgbClr val="FFD63E"/>
            </a:outerShdw>
          </a:effectLst>
        </p:spPr>
      </p:pic>
      <p:sp>
        <p:nvSpPr>
          <p:cNvPr id="268" name="Google Shape;268;p28"/>
          <p:cNvSpPr txBox="1"/>
          <p:nvPr/>
        </p:nvSpPr>
        <p:spPr>
          <a:xfrm>
            <a:off x="4561800" y="1298800"/>
            <a:ext cx="298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  <a:latin typeface="Fira Mono Medium"/>
                <a:ea typeface="Fira Mono Medium"/>
                <a:cs typeface="Fira Mono Medium"/>
                <a:sym typeface="Fira Mono Medium"/>
              </a:rPr>
              <a:t>Comment </a:t>
            </a:r>
            <a:br>
              <a:rPr lang="fr-CA">
                <a:solidFill>
                  <a:schemeClr val="dk1"/>
                </a:solidFill>
                <a:latin typeface="Fira Mono Medium"/>
                <a:ea typeface="Fira Mono Medium"/>
                <a:cs typeface="Fira Mono Medium"/>
                <a:sym typeface="Fira Mono Medium"/>
              </a:rPr>
            </a:br>
            <a:r>
              <a:rPr lang="fr-CA">
                <a:solidFill>
                  <a:schemeClr val="lt1"/>
                </a:solidFill>
                <a:highlight>
                  <a:schemeClr val="dk1"/>
                </a:highlight>
                <a:latin typeface="Fira Mono Medium"/>
                <a:ea typeface="Fira Mono Medium"/>
                <a:cs typeface="Fira Mono Medium"/>
                <a:sym typeface="Fira Mono Medium"/>
              </a:rPr>
              <a:t> réduire les déchets </a:t>
            </a:r>
            <a:r>
              <a:rPr lang="fr-CA">
                <a:solidFill>
                  <a:schemeClr val="dk1"/>
                </a:solidFill>
                <a:latin typeface="Fira Mono Medium"/>
                <a:ea typeface="Fira Mono Medium"/>
                <a:cs typeface="Fira Mono Medium"/>
                <a:sym typeface="Fira Mono Medium"/>
              </a:rPr>
              <a:t>?</a:t>
            </a:r>
            <a:endParaRPr>
              <a:solidFill>
                <a:schemeClr val="dk1"/>
              </a:solidFill>
              <a:latin typeface="Fira Mono Medium"/>
              <a:ea typeface="Fira Mono Medium"/>
              <a:cs typeface="Fira Mono Medium"/>
              <a:sym typeface="Fira Mono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"/>
          <p:cNvSpPr txBox="1"/>
          <p:nvPr>
            <p:ph type="title"/>
          </p:nvPr>
        </p:nvSpPr>
        <p:spPr>
          <a:xfrm>
            <a:off x="961100" y="2006700"/>
            <a:ext cx="73572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-CA" sz="6200"/>
              <a:t>Je planifie mon travail !</a:t>
            </a:r>
            <a:endParaRPr/>
          </a:p>
        </p:txBody>
      </p:sp>
      <p:sp>
        <p:nvSpPr>
          <p:cNvPr id="274" name="Google Shape;274;p29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-CA"/>
              <a:t>03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>
            <p:ph type="ctrTitle"/>
          </p:nvPr>
        </p:nvSpPr>
        <p:spPr>
          <a:xfrm>
            <a:off x="1773450" y="1397320"/>
            <a:ext cx="5597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-CA"/>
              <a:t>Défi Scratch</a:t>
            </a:r>
            <a:endParaRPr/>
          </a:p>
        </p:txBody>
      </p:sp>
      <p:sp>
        <p:nvSpPr>
          <p:cNvPr id="280" name="Google Shape;280;p30"/>
          <p:cNvSpPr txBox="1"/>
          <p:nvPr>
            <p:ph idx="1" type="subTitle"/>
          </p:nvPr>
        </p:nvSpPr>
        <p:spPr>
          <a:xfrm>
            <a:off x="1275150" y="2347725"/>
            <a:ext cx="64938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fr-CA" sz="3000">
                <a:solidFill>
                  <a:schemeClr val="dk1"/>
                </a:solidFill>
              </a:rPr>
              <a:t>Présenter au moins un </a:t>
            </a:r>
            <a:r>
              <a:rPr b="1" lang="fr-CA" sz="3000">
                <a:solidFill>
                  <a:schemeClr val="dk1"/>
                </a:solidFill>
              </a:rPr>
              <a:t>geste concret</a:t>
            </a:r>
            <a:r>
              <a:rPr lang="fr-CA" sz="3000">
                <a:solidFill>
                  <a:schemeClr val="dk1"/>
                </a:solidFill>
              </a:rPr>
              <a:t> que tu peux poser pour atteindre un objectif de </a:t>
            </a:r>
            <a:r>
              <a:rPr b="1" lang="fr-CA" sz="3000">
                <a:solidFill>
                  <a:schemeClr val="dk1"/>
                </a:solidFill>
              </a:rPr>
              <a:t>développement durable</a:t>
            </a:r>
            <a:r>
              <a:rPr lang="fr-CA" sz="3000">
                <a:solidFill>
                  <a:schemeClr val="dk1"/>
                </a:solidFill>
              </a:rPr>
              <a:t>.</a:t>
            </a:r>
            <a:endParaRPr sz="1200"/>
          </a:p>
        </p:txBody>
      </p:sp>
      <p:pic>
        <p:nvPicPr>
          <p:cNvPr descr="Globe terrestre : Amériques avec un remplissage uni" id="281" name="Google Shape;28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367" y="571167"/>
            <a:ext cx="1355232" cy="1355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1"/>
          <p:cNvPicPr preferRelativeResize="0"/>
          <p:nvPr/>
        </p:nvPicPr>
        <p:blipFill rotWithShape="1">
          <a:blip r:embed="rId3">
            <a:alphaModFix amt="52000"/>
          </a:blip>
          <a:srcRect b="31908" l="0" r="0" t="12782"/>
          <a:stretch/>
        </p:blipFill>
        <p:spPr>
          <a:xfrm>
            <a:off x="-311363" y="0"/>
            <a:ext cx="929886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1"/>
          <p:cNvSpPr txBox="1"/>
          <p:nvPr>
            <p:ph idx="4294967295" type="title"/>
          </p:nvPr>
        </p:nvSpPr>
        <p:spPr>
          <a:xfrm>
            <a:off x="578700" y="519225"/>
            <a:ext cx="7986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fr-CA">
                <a:solidFill>
                  <a:srgbClr val="FFD63E"/>
                </a:solidFill>
              </a:rPr>
              <a:t>Mon scénario :</a:t>
            </a:r>
            <a:r>
              <a:rPr lang="fr-CA">
                <a:solidFill>
                  <a:schemeClr val="dk2"/>
                </a:solidFill>
              </a:rPr>
              <a:t> </a:t>
            </a:r>
            <a:r>
              <a:rPr b="0" lang="fr-CA">
                <a:solidFill>
                  <a:schemeClr val="lt1"/>
                </a:solidFill>
              </a:rPr>
              <a:t>Quel sujet vas-tu aborder?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288" name="Google Shape;28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600"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sz="16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89" name="Google Shape;289;p31"/>
          <p:cNvSpPr/>
          <p:nvPr/>
        </p:nvSpPr>
        <p:spPr>
          <a:xfrm>
            <a:off x="1848300" y="1141550"/>
            <a:ext cx="5447400" cy="3310200"/>
          </a:xfrm>
          <a:prstGeom prst="roundRect">
            <a:avLst>
              <a:gd fmla="val 6712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8280000" dist="114300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0" name="Google Shape;290;p31"/>
          <p:cNvCxnSpPr/>
          <p:nvPr/>
        </p:nvCxnSpPr>
        <p:spPr>
          <a:xfrm>
            <a:off x="1847252" y="1617559"/>
            <a:ext cx="5449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1" name="Google Shape;291;p31"/>
          <p:cNvSpPr/>
          <p:nvPr/>
        </p:nvSpPr>
        <p:spPr>
          <a:xfrm>
            <a:off x="6925450" y="1263875"/>
            <a:ext cx="203675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X</a:t>
            </a:r>
          </a:p>
        </p:txBody>
      </p:sp>
      <p:sp>
        <p:nvSpPr>
          <p:cNvPr id="292" name="Google Shape;292;p31"/>
          <p:cNvSpPr/>
          <p:nvPr/>
        </p:nvSpPr>
        <p:spPr>
          <a:xfrm>
            <a:off x="6614450" y="1263875"/>
            <a:ext cx="203676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O</a:t>
            </a:r>
          </a:p>
        </p:txBody>
      </p:sp>
      <p:sp>
        <p:nvSpPr>
          <p:cNvPr id="293" name="Google Shape;293;p31"/>
          <p:cNvSpPr/>
          <p:nvPr/>
        </p:nvSpPr>
        <p:spPr>
          <a:xfrm>
            <a:off x="6337300" y="1341713"/>
            <a:ext cx="169825" cy="60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-</a:t>
            </a:r>
          </a:p>
        </p:txBody>
      </p:sp>
      <p:sp>
        <p:nvSpPr>
          <p:cNvPr id="294" name="Google Shape;294;p31"/>
          <p:cNvSpPr txBox="1"/>
          <p:nvPr/>
        </p:nvSpPr>
        <p:spPr>
          <a:xfrm>
            <a:off x="2325350" y="1911100"/>
            <a:ext cx="2755200" cy="1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</a:pPr>
            <a:r>
              <a:rPr lang="fr-CA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Réduction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</a:pPr>
            <a:r>
              <a:rPr lang="fr-CA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Refus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</a:pPr>
            <a:r>
              <a:rPr lang="fr-CA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Recyclage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Fira Sans"/>
              <a:buChar char="●"/>
            </a:pPr>
            <a:r>
              <a:rPr lang="fr-CA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Revalorisation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5" name="Google Shape;295;p31"/>
          <p:cNvSpPr txBox="1"/>
          <p:nvPr/>
        </p:nvSpPr>
        <p:spPr>
          <a:xfrm>
            <a:off x="4373925" y="1922209"/>
            <a:ext cx="24840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</a:pPr>
            <a:r>
              <a:rPr lang="fr-CA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Compostage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</a:pPr>
            <a:r>
              <a:rPr lang="fr-CA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Gaspillage alimentaire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Fira Sans"/>
              <a:buChar char="●"/>
            </a:pPr>
            <a:r>
              <a:rPr lang="fr-CA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Autre?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6" name="Google Shape;29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98300">
            <a:off x="326983" y="2887993"/>
            <a:ext cx="1955361" cy="2038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/>
          <p:nvPr>
            <p:ph type="title"/>
          </p:nvPr>
        </p:nvSpPr>
        <p:spPr>
          <a:xfrm>
            <a:off x="961100" y="2006700"/>
            <a:ext cx="73572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-CA" sz="6200"/>
              <a:t>Je réalise l’animation</a:t>
            </a:r>
            <a:endParaRPr/>
          </a:p>
        </p:txBody>
      </p:sp>
      <p:sp>
        <p:nvSpPr>
          <p:cNvPr id="302" name="Google Shape;302;p32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-CA"/>
              <a:t>04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fr-CA"/>
              <a:t>Critères à respecter</a:t>
            </a:r>
            <a:endParaRPr/>
          </a:p>
        </p:txBody>
      </p:sp>
      <p:sp>
        <p:nvSpPr>
          <p:cNvPr id="308" name="Google Shape;308;p33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09" name="Google Shape;309;p33"/>
          <p:cNvSpPr/>
          <p:nvPr/>
        </p:nvSpPr>
        <p:spPr>
          <a:xfrm>
            <a:off x="8056124" y="3553211"/>
            <a:ext cx="916601" cy="810362"/>
          </a:xfrm>
          <a:custGeom>
            <a:rect b="b" l="l" r="r" t="t"/>
            <a:pathLst>
              <a:path extrusionOk="0" h="384058" w="434408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3"/>
          <p:cNvSpPr txBox="1"/>
          <p:nvPr/>
        </p:nvSpPr>
        <p:spPr>
          <a:xfrm>
            <a:off x="681675" y="1006800"/>
            <a:ext cx="8142900" cy="30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100">
                <a:latin typeface="Fira Sans"/>
                <a:ea typeface="Fira Sans"/>
                <a:cs typeface="Fira Sans"/>
                <a:sym typeface="Fira Sans"/>
              </a:rPr>
              <a:t>💡 </a:t>
            </a:r>
            <a:r>
              <a:rPr b="1" lang="fr-CA" sz="2100">
                <a:solidFill>
                  <a:schemeClr val="lt1"/>
                </a:solidFill>
                <a:highlight>
                  <a:schemeClr val="dk1"/>
                </a:highlight>
                <a:latin typeface="Fira Sans"/>
                <a:ea typeface="Fira Sans"/>
                <a:cs typeface="Fira Sans"/>
                <a:sym typeface="Fira Sans"/>
              </a:rPr>
              <a:t>Contenu de la présentation</a:t>
            </a:r>
            <a:endParaRPr b="1" sz="2100">
              <a:solidFill>
                <a:schemeClr val="lt1"/>
              </a:solidFill>
              <a:highlight>
                <a:schemeClr val="dk1"/>
              </a:highlight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900">
                <a:latin typeface="Fira Sans"/>
                <a:ea typeface="Fira Sans"/>
                <a:cs typeface="Fira Sans"/>
                <a:sym typeface="Fira Sans"/>
              </a:rPr>
              <a:t>Ta présentation devra comprendre :</a:t>
            </a:r>
            <a:endParaRPr sz="1900">
              <a:latin typeface="Fira Sans"/>
              <a:ea typeface="Fira Sans"/>
              <a:cs typeface="Fira Sans"/>
              <a:sym typeface="Fira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Fira Sans"/>
              <a:buChar char="●"/>
            </a:pPr>
            <a:r>
              <a:rPr lang="fr-CA" sz="1900">
                <a:latin typeface="Fira Sans"/>
                <a:ea typeface="Fira Sans"/>
                <a:cs typeface="Fira Sans"/>
                <a:sym typeface="Fira Sans"/>
              </a:rPr>
              <a:t>au moins un geste concret que tu peux poser;</a:t>
            </a:r>
            <a:endParaRPr sz="1900">
              <a:latin typeface="Fira Sans"/>
              <a:ea typeface="Fira Sans"/>
              <a:cs typeface="Fira Sans"/>
              <a:sym typeface="Fira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Fira Sans"/>
              <a:buChar char="●"/>
            </a:pPr>
            <a:r>
              <a:rPr lang="fr-CA" sz="1900">
                <a:latin typeface="Fira Sans"/>
                <a:ea typeface="Fira Sans"/>
                <a:cs typeface="Fira Sans"/>
                <a:sym typeface="Fira Sans"/>
              </a:rPr>
              <a:t>au moins un arrière-plan;</a:t>
            </a:r>
            <a:endParaRPr sz="1900">
              <a:latin typeface="Fira Sans"/>
              <a:ea typeface="Fira Sans"/>
              <a:cs typeface="Fira Sans"/>
              <a:sym typeface="Fira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Fira Sans"/>
              <a:buChar char="●"/>
            </a:pPr>
            <a:r>
              <a:rPr lang="fr-CA" sz="1900">
                <a:latin typeface="Fira Sans"/>
                <a:ea typeface="Fira Sans"/>
                <a:cs typeface="Fira Sans"/>
                <a:sym typeface="Fira Sans"/>
              </a:rPr>
              <a:t>au moins deux sprites;</a:t>
            </a:r>
            <a:endParaRPr sz="1900">
              <a:latin typeface="Fira Sans"/>
              <a:ea typeface="Fira Sans"/>
              <a:cs typeface="Fira Sans"/>
              <a:sym typeface="Fira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Fira Sans"/>
              <a:buChar char="●"/>
            </a:pPr>
            <a:r>
              <a:rPr lang="fr-CA" sz="1900">
                <a:latin typeface="Fira Sans"/>
                <a:ea typeface="Fira Sans"/>
                <a:cs typeface="Fira Sans"/>
                <a:sym typeface="Fira Sans"/>
              </a:rPr>
              <a:t>au moins un son ou un enregistrement audio.</a:t>
            </a:r>
            <a:endParaRPr sz="19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ctrTitle"/>
          </p:nvPr>
        </p:nvSpPr>
        <p:spPr>
          <a:xfrm>
            <a:off x="1773450" y="1397320"/>
            <a:ext cx="5597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-CA"/>
              <a:t>Défi Scratch</a:t>
            </a:r>
            <a:endParaRPr/>
          </a:p>
        </p:txBody>
      </p:sp>
      <p:sp>
        <p:nvSpPr>
          <p:cNvPr id="150" name="Google Shape;150;p16"/>
          <p:cNvSpPr txBox="1"/>
          <p:nvPr>
            <p:ph idx="1" type="subTitle"/>
          </p:nvPr>
        </p:nvSpPr>
        <p:spPr>
          <a:xfrm>
            <a:off x="1275150" y="2347725"/>
            <a:ext cx="64938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fr-CA" sz="3000">
                <a:solidFill>
                  <a:schemeClr val="dk1"/>
                </a:solidFill>
              </a:rPr>
              <a:t>Présenter au moins un </a:t>
            </a:r>
            <a:r>
              <a:rPr b="1" lang="fr-CA" sz="3000">
                <a:solidFill>
                  <a:schemeClr val="dk1"/>
                </a:solidFill>
              </a:rPr>
              <a:t>geste concret</a:t>
            </a:r>
            <a:r>
              <a:rPr lang="fr-CA" sz="3000">
                <a:solidFill>
                  <a:schemeClr val="dk1"/>
                </a:solidFill>
              </a:rPr>
              <a:t> </a:t>
            </a:r>
            <a:r>
              <a:rPr lang="fr-CA" sz="3000">
                <a:solidFill>
                  <a:schemeClr val="dk1"/>
                </a:solidFill>
              </a:rPr>
              <a:t>que tu peux poser pour atteindre un objectif de </a:t>
            </a:r>
            <a:r>
              <a:rPr b="1" lang="fr-CA" sz="3000">
                <a:solidFill>
                  <a:schemeClr val="dk1"/>
                </a:solidFill>
              </a:rPr>
              <a:t>développement durable</a:t>
            </a:r>
            <a:r>
              <a:rPr lang="fr-CA" sz="3000">
                <a:solidFill>
                  <a:schemeClr val="dk1"/>
                </a:solidFill>
              </a:rPr>
              <a:t>.</a:t>
            </a:r>
            <a:endParaRPr sz="1200"/>
          </a:p>
        </p:txBody>
      </p:sp>
      <p:pic>
        <p:nvPicPr>
          <p:cNvPr descr="Globe terrestre : Amériques avec un remplissage uni" id="151" name="Google Shape;15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367" y="571167"/>
            <a:ext cx="1355232" cy="1355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fr-CA"/>
              <a:t>Critères à respecter (suite)</a:t>
            </a:r>
            <a:endParaRPr/>
          </a:p>
        </p:txBody>
      </p:sp>
      <p:sp>
        <p:nvSpPr>
          <p:cNvPr id="316" name="Google Shape;316;p34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17" name="Google Shape;317;p34"/>
          <p:cNvSpPr/>
          <p:nvPr/>
        </p:nvSpPr>
        <p:spPr>
          <a:xfrm>
            <a:off x="8056124" y="3553211"/>
            <a:ext cx="916601" cy="810362"/>
          </a:xfrm>
          <a:custGeom>
            <a:rect b="b" l="l" r="r" t="t"/>
            <a:pathLst>
              <a:path extrusionOk="0" h="384058" w="434408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4"/>
          <p:cNvSpPr txBox="1"/>
          <p:nvPr/>
        </p:nvSpPr>
        <p:spPr>
          <a:xfrm>
            <a:off x="681675" y="1006800"/>
            <a:ext cx="8142900" cy="3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100">
                <a:latin typeface="Fira Sans"/>
                <a:ea typeface="Fira Sans"/>
                <a:cs typeface="Fira Sans"/>
                <a:sym typeface="Fira Sans"/>
              </a:rPr>
              <a:t>💡 </a:t>
            </a:r>
            <a:r>
              <a:rPr b="1" lang="fr-CA" sz="2100">
                <a:solidFill>
                  <a:schemeClr val="lt1"/>
                </a:solidFill>
                <a:highlight>
                  <a:schemeClr val="dk1"/>
                </a:highlight>
                <a:latin typeface="Fira Sans"/>
                <a:ea typeface="Fira Sans"/>
                <a:cs typeface="Fira Sans"/>
                <a:sym typeface="Fira Sans"/>
              </a:rPr>
              <a:t>Contenu du programme Scratch</a:t>
            </a:r>
            <a:endParaRPr b="1" sz="2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900">
                <a:latin typeface="Fira Sans"/>
                <a:ea typeface="Fira Sans"/>
                <a:cs typeface="Fira Sans"/>
                <a:sym typeface="Fira Sans"/>
              </a:rPr>
              <a:t>Ton programme devra comprendre :</a:t>
            </a:r>
            <a:endParaRPr sz="1900">
              <a:latin typeface="Fira Sans"/>
              <a:ea typeface="Fira Sans"/>
              <a:cs typeface="Fira Sans"/>
              <a:sym typeface="Fira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Fira Sans"/>
              <a:buChar char="●"/>
            </a:pPr>
            <a:r>
              <a:rPr lang="fr-CA" sz="1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des blocs de mouvements pour animer les sprites;</a:t>
            </a:r>
            <a:endParaRPr sz="1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Fira Sans"/>
              <a:buChar char="●"/>
            </a:pPr>
            <a:r>
              <a:rPr lang="fr-CA" sz="1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au moins trois blocs qui expriment à l’écrit des paroles ou des pensées;</a:t>
            </a:r>
            <a:endParaRPr sz="1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Fira Sans"/>
              <a:buChar char="●"/>
            </a:pPr>
            <a:r>
              <a:rPr lang="fr-CA" sz="1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au moins une boucle de répétition;</a:t>
            </a:r>
            <a:endParaRPr sz="1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Fira Sans"/>
              <a:buChar char="●"/>
            </a:pPr>
            <a:r>
              <a:rPr lang="fr-CA" sz="1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une animation d’une durée maximale de 4 minutes.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Les blocs utilisés dans le programme</a:t>
            </a:r>
            <a:endParaRPr/>
          </a:p>
        </p:txBody>
      </p:sp>
      <p:sp>
        <p:nvSpPr>
          <p:cNvPr id="324" name="Google Shape;324;p3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fr-CA" sz="1500">
                <a:solidFill>
                  <a:schemeClr val="dk2"/>
                </a:solidFill>
              </a:rPr>
              <a:t>‹#›</a:t>
            </a:fld>
            <a:endParaRPr sz="1500">
              <a:solidFill>
                <a:schemeClr val="dk2"/>
              </a:solidFill>
            </a:endParaRPr>
          </a:p>
        </p:txBody>
      </p:sp>
      <p:pic>
        <p:nvPicPr>
          <p:cNvPr id="325" name="Google Shape;3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1025" y="1407625"/>
            <a:ext cx="291465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5375" y="2430675"/>
            <a:ext cx="250507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9725" y="2515625"/>
            <a:ext cx="21050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6200" y="1529125"/>
            <a:ext cx="127635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5900" y="3561763"/>
            <a:ext cx="1322075" cy="51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05275" y="3355125"/>
            <a:ext cx="1223975" cy="92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6"/>
          <p:cNvSpPr txBox="1"/>
          <p:nvPr>
            <p:ph type="title"/>
          </p:nvPr>
        </p:nvSpPr>
        <p:spPr>
          <a:xfrm>
            <a:off x="961100" y="2006700"/>
            <a:ext cx="73572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-CA" sz="6200"/>
              <a:t>Je partage mon animation</a:t>
            </a:r>
            <a:endParaRPr/>
          </a:p>
        </p:txBody>
      </p:sp>
      <p:sp>
        <p:nvSpPr>
          <p:cNvPr id="336" name="Google Shape;336;p36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-CA"/>
              <a:t>05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 txBox="1"/>
          <p:nvPr>
            <p:ph type="title"/>
          </p:nvPr>
        </p:nvSpPr>
        <p:spPr>
          <a:xfrm>
            <a:off x="171313" y="145366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fr-CA"/>
              <a:t>Critères à respecter (suite)</a:t>
            </a:r>
            <a:endParaRPr/>
          </a:p>
        </p:txBody>
      </p:sp>
      <p:sp>
        <p:nvSpPr>
          <p:cNvPr id="342" name="Google Shape;342;p37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343" name="Google Shape;343;p37"/>
          <p:cNvSpPr/>
          <p:nvPr/>
        </p:nvSpPr>
        <p:spPr>
          <a:xfrm>
            <a:off x="8056124" y="3553211"/>
            <a:ext cx="916601" cy="810362"/>
          </a:xfrm>
          <a:custGeom>
            <a:rect b="b" l="l" r="r" t="t"/>
            <a:pathLst>
              <a:path extrusionOk="0" h="384058" w="434408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7"/>
          <p:cNvSpPr txBox="1"/>
          <p:nvPr/>
        </p:nvSpPr>
        <p:spPr>
          <a:xfrm>
            <a:off x="171325" y="750000"/>
            <a:ext cx="8801400" cy="40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100">
                <a:latin typeface="Fira Sans"/>
                <a:ea typeface="Fira Sans"/>
                <a:cs typeface="Fira Sans"/>
                <a:sym typeface="Fira Sans"/>
              </a:rPr>
              <a:t>💡 </a:t>
            </a:r>
            <a:r>
              <a:rPr b="1" lang="fr-CA" sz="2100">
                <a:solidFill>
                  <a:schemeClr val="lt1"/>
                </a:solidFill>
                <a:highlight>
                  <a:schemeClr val="dk1"/>
                </a:highlight>
                <a:latin typeface="Fira Sans"/>
                <a:ea typeface="Fira Sans"/>
                <a:cs typeface="Fira Sans"/>
                <a:sym typeface="Fira Sans"/>
              </a:rPr>
              <a:t>Éléments relatifs à la publication</a:t>
            </a:r>
            <a:endParaRPr b="1" sz="2100">
              <a:solidFill>
                <a:schemeClr val="lt1"/>
              </a:solidFill>
              <a:highlight>
                <a:schemeClr val="dk1"/>
              </a:highlight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700">
                <a:latin typeface="Fira Sans"/>
                <a:ea typeface="Fira Sans"/>
                <a:cs typeface="Fira Sans"/>
                <a:sym typeface="Fira Sans"/>
              </a:rPr>
              <a:t>En vue de la publication de ton programme, tu devras :</a:t>
            </a:r>
            <a:endParaRPr sz="1700">
              <a:latin typeface="Fira Sans"/>
              <a:ea typeface="Fira Sans"/>
              <a:cs typeface="Fira Sans"/>
              <a:sym typeface="Fira Sans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entury Gothic"/>
              <a:buChar char="❏"/>
            </a:pPr>
            <a:r>
              <a:rPr lang="fr-CA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avoir un titre significatif suivi de Kreocode 20XX (ex. : Jeu sur le recyclage - Kreocode 20XX);</a:t>
            </a:r>
            <a:endParaRPr sz="15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Fira Sans"/>
              <a:buChar char="❏"/>
            </a:pPr>
            <a:r>
              <a:rPr lang="fr-CA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utiliser des images, des photos ou des sons libre</a:t>
            </a:r>
            <a:r>
              <a:rPr lang="fr-CA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 de droit; </a:t>
            </a:r>
            <a:r>
              <a:rPr lang="fr-CA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(ne pas utiliser de photos ou de données nominatives comme le prénom ou le nom d’un élève, de son groupe ou de son école)</a:t>
            </a:r>
            <a:r>
              <a:rPr lang="fr-CA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5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Fira Sans"/>
              <a:buChar char="❏"/>
            </a:pPr>
            <a:r>
              <a:rPr lang="fr-CA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au besoin, indiquer les sources dans l’espace « Notes et crédits »;</a:t>
            </a:r>
            <a:endParaRPr sz="15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Fira Sans"/>
              <a:buChar char="❏"/>
            </a:pPr>
            <a:r>
              <a:rPr lang="fr-CA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porter une attention particulière à l’utilisation de la langue;</a:t>
            </a:r>
            <a:endParaRPr sz="15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Fira Sans"/>
              <a:buChar char="❏"/>
            </a:pPr>
            <a:r>
              <a:rPr lang="fr-CA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indiquer comment démarrer le programme dans la section Instructions s’il ne démarre pas avec le drapeau vert;</a:t>
            </a:r>
            <a:endParaRPr sz="15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Fira Sans"/>
              <a:buChar char="❏"/>
            </a:pPr>
            <a:r>
              <a:rPr lang="fr-CA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partager le projet lorsqu’il est complété.</a:t>
            </a:r>
            <a:endParaRPr sz="15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/>
          <p:nvPr>
            <p:ph type="title"/>
          </p:nvPr>
        </p:nvSpPr>
        <p:spPr>
          <a:xfrm>
            <a:off x="961100" y="2006700"/>
            <a:ext cx="73572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-CA" sz="7200"/>
              <a:t>Je m’informe !</a:t>
            </a:r>
            <a:endParaRPr sz="7200"/>
          </a:p>
        </p:txBody>
      </p:sp>
      <p:sp>
        <p:nvSpPr>
          <p:cNvPr id="157" name="Google Shape;157;p17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-CA"/>
              <a:t>01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type="title"/>
          </p:nvPr>
        </p:nvSpPr>
        <p:spPr>
          <a:xfrm rot="-438182">
            <a:off x="370627" y="1214688"/>
            <a:ext cx="3209638" cy="1815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fr-CA"/>
              <a:t>C’est quoi le </a:t>
            </a:r>
            <a:r>
              <a:rPr lang="fr-CA">
                <a:solidFill>
                  <a:schemeClr val="lt1"/>
                </a:solidFill>
                <a:highlight>
                  <a:schemeClr val="dk1"/>
                </a:highlight>
              </a:rPr>
              <a:t>  développement    durable? 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163" name="Google Shape;163;p18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descr="C'est qui les casques bleus ? - 1 jour, 1 question propose de répondre chaque jour à une question d'enfant, en une minute et trente secondes. Le commentaire explicatif est toujours drôle, le dessin est léger et espiègle. L'intention est d'aider l'enfant à construire son propre raisonnement et à obtenir les clés qui lui permettront de se forger sa propre opinion.&#10;Découvre l'actu à hauteur d'enfants sur http://1jour1actu.com/" id="164" name="Google Shape;164;p18" title="C'est quoi le développement durable ? (EP. 732) - 1 jour, 1 ques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8476" y="668075"/>
            <a:ext cx="4466177" cy="33496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8220000" dist="95250">
              <a:schemeClr val="dk2"/>
            </a:outerShdw>
          </a:effectLst>
        </p:spPr>
      </p:pic>
      <p:pic>
        <p:nvPicPr>
          <p:cNvPr id="165" name="Google Shape;16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5400004">
            <a:off x="3138198" y="2299549"/>
            <a:ext cx="544403" cy="544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171325" y="249775"/>
            <a:ext cx="8801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fr-CA" sz="2600"/>
              <a:t>Comment agir dans le respect </a:t>
            </a:r>
            <a:r>
              <a:rPr lang="fr-CA" sz="2600"/>
              <a:t>des humains et de la Terre?</a:t>
            </a:r>
            <a:endParaRPr sz="2300"/>
          </a:p>
        </p:txBody>
      </p:sp>
      <p:sp>
        <p:nvSpPr>
          <p:cNvPr id="171" name="Google Shape;171;p19"/>
          <p:cNvSpPr txBox="1"/>
          <p:nvPr>
            <p:ph idx="4294967295" type="body"/>
          </p:nvPr>
        </p:nvSpPr>
        <p:spPr>
          <a:xfrm>
            <a:off x="3996400" y="1935800"/>
            <a:ext cx="42474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fr-CA" sz="2200"/>
              <a:t>Quelles pistes ont été présentées dans la vidéo ?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1600"/>
              <a:buChar char="●"/>
            </a:pPr>
            <a:r>
              <a:rPr lang="fr-CA" sz="2200"/>
              <a:t>En connais-tu d’autres ?</a:t>
            </a:r>
            <a:endParaRPr sz="2500"/>
          </a:p>
        </p:txBody>
      </p:sp>
      <p:sp>
        <p:nvSpPr>
          <p:cNvPr id="172" name="Google Shape;172;p19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173" name="Google Shape;173;p19"/>
          <p:cNvPicPr preferRelativeResize="0"/>
          <p:nvPr/>
        </p:nvPicPr>
        <p:blipFill rotWithShape="1">
          <a:blip r:embed="rId3">
            <a:alphaModFix/>
          </a:blip>
          <a:srcRect b="0" l="4069" r="8218" t="0"/>
          <a:stretch/>
        </p:blipFill>
        <p:spPr>
          <a:xfrm flipH="1">
            <a:off x="1268298" y="1333050"/>
            <a:ext cx="2544300" cy="2477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8220000" dist="95250">
              <a:schemeClr val="dk2"/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fr-CA"/>
              <a:t>C’est quoi le développement durable?</a:t>
            </a:r>
            <a:endParaRPr/>
          </a:p>
        </p:txBody>
      </p:sp>
      <p:sp>
        <p:nvSpPr>
          <p:cNvPr id="179" name="Google Shape;179;p20"/>
          <p:cNvSpPr txBox="1"/>
          <p:nvPr>
            <p:ph idx="4294967295" type="body"/>
          </p:nvPr>
        </p:nvSpPr>
        <p:spPr>
          <a:xfrm>
            <a:off x="3634975" y="1468075"/>
            <a:ext cx="5001300" cy="24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fr-CA"/>
              <a:t>Répondre aux besoins actuels sans nuire aux générations futures.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fr-CA"/>
              <a:t>Réfléchir aux conséquences de tous nos actes au quotidien.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1200"/>
              <a:buChar char="●"/>
            </a:pPr>
            <a:r>
              <a:rPr lang="fr-CA"/>
              <a:t>Faire des choix en ayant un grand respect des êtres humains et de la Terre.</a:t>
            </a:r>
            <a:endParaRPr sz="1200"/>
          </a:p>
        </p:txBody>
      </p:sp>
      <p:sp>
        <p:nvSpPr>
          <p:cNvPr id="180" name="Google Shape;180;p20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181" name="Google Shape;181;p20"/>
          <p:cNvSpPr/>
          <p:nvPr/>
        </p:nvSpPr>
        <p:spPr>
          <a:xfrm>
            <a:off x="3463650" y="1468050"/>
            <a:ext cx="430500" cy="4305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900">
                <a:solidFill>
                  <a:srgbClr val="FFFFFF"/>
                </a:solidFill>
                <a:latin typeface="Fira Mono"/>
                <a:ea typeface="Fira Mono"/>
                <a:cs typeface="Fira Mono"/>
                <a:sym typeface="Fira Mono"/>
              </a:rPr>
              <a:t>1</a:t>
            </a:r>
            <a:endParaRPr b="1" sz="1900">
              <a:solidFill>
                <a:srgbClr val="FFFF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182" name="Google Shape;182;p20"/>
          <p:cNvSpPr/>
          <p:nvPr/>
        </p:nvSpPr>
        <p:spPr>
          <a:xfrm>
            <a:off x="3463650" y="2244863"/>
            <a:ext cx="430500" cy="4305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900">
                <a:solidFill>
                  <a:srgbClr val="FFFFFF"/>
                </a:solidFill>
                <a:latin typeface="Fira Mono"/>
                <a:ea typeface="Fira Mono"/>
                <a:cs typeface="Fira Mono"/>
                <a:sym typeface="Fira Mono"/>
              </a:rPr>
              <a:t>2</a:t>
            </a:r>
            <a:endParaRPr b="1" sz="1900">
              <a:solidFill>
                <a:srgbClr val="FFFF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183" name="Google Shape;183;p20"/>
          <p:cNvSpPr/>
          <p:nvPr/>
        </p:nvSpPr>
        <p:spPr>
          <a:xfrm>
            <a:off x="3463650" y="3021650"/>
            <a:ext cx="430500" cy="4305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900">
                <a:solidFill>
                  <a:srgbClr val="FFFFFF"/>
                </a:solidFill>
                <a:latin typeface="Fira Mono"/>
                <a:ea typeface="Fira Mono"/>
                <a:cs typeface="Fira Mono"/>
                <a:sym typeface="Fira Mono"/>
              </a:rPr>
              <a:t>3</a:t>
            </a:r>
            <a:endParaRPr b="1" sz="1900">
              <a:solidFill>
                <a:srgbClr val="FFFF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184" name="Google Shape;1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8303">
            <a:off x="469567" y="1431091"/>
            <a:ext cx="2550164" cy="2658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190" name="Google Shape;190;p21"/>
          <p:cNvSpPr/>
          <p:nvPr/>
        </p:nvSpPr>
        <p:spPr>
          <a:xfrm>
            <a:off x="2893275" y="999575"/>
            <a:ext cx="3160500" cy="1983000"/>
          </a:xfrm>
          <a:prstGeom prst="ellipse">
            <a:avLst/>
          </a:prstGeom>
          <a:solidFill>
            <a:srgbClr val="FFD63E">
              <a:alpha val="591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1"/>
          <p:cNvSpPr/>
          <p:nvPr/>
        </p:nvSpPr>
        <p:spPr>
          <a:xfrm>
            <a:off x="1657550" y="2246325"/>
            <a:ext cx="3160500" cy="1983000"/>
          </a:xfrm>
          <a:prstGeom prst="ellipse">
            <a:avLst/>
          </a:prstGeom>
          <a:solidFill>
            <a:srgbClr val="2A71FF">
              <a:alpha val="287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1"/>
          <p:cNvSpPr/>
          <p:nvPr/>
        </p:nvSpPr>
        <p:spPr>
          <a:xfrm>
            <a:off x="4313550" y="2246325"/>
            <a:ext cx="3160500" cy="1983000"/>
          </a:xfrm>
          <a:prstGeom prst="ellipse">
            <a:avLst/>
          </a:prstGeom>
          <a:solidFill>
            <a:srgbClr val="FFAB40">
              <a:alpha val="515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1"/>
          <p:cNvSpPr txBox="1"/>
          <p:nvPr/>
        </p:nvSpPr>
        <p:spPr>
          <a:xfrm>
            <a:off x="3382875" y="1604325"/>
            <a:ext cx="2181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200">
                <a:latin typeface="Fira Sans"/>
                <a:ea typeface="Fira Sans"/>
                <a:cs typeface="Fira Sans"/>
                <a:sym typeface="Fira Sans"/>
              </a:rPr>
              <a:t>Environnement</a:t>
            </a:r>
            <a:endParaRPr b="1" sz="2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2072775" y="2976225"/>
            <a:ext cx="2181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200">
                <a:latin typeface="Fira Sans"/>
                <a:ea typeface="Fira Sans"/>
                <a:cs typeface="Fira Sans"/>
                <a:sym typeface="Fira Sans"/>
              </a:rPr>
              <a:t>Économie</a:t>
            </a:r>
            <a:endParaRPr b="1" sz="2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4801325" y="2976225"/>
            <a:ext cx="2181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200">
                <a:latin typeface="Fira Sans"/>
                <a:ea typeface="Fira Sans"/>
                <a:cs typeface="Fira Sans"/>
                <a:sym typeface="Fira Sans"/>
              </a:rPr>
              <a:t>Société</a:t>
            </a:r>
            <a:endParaRPr b="1" sz="2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2163726" y="2653925"/>
            <a:ext cx="548701" cy="64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/>
          <p:cNvPicPr preferRelativeResize="0"/>
          <p:nvPr/>
        </p:nvPicPr>
        <p:blipFill>
          <a:blip r:embed="rId4">
            <a:alphaModFix amt="18000"/>
          </a:blip>
          <a:stretch>
            <a:fillRect/>
          </a:stretch>
        </p:blipFill>
        <p:spPr>
          <a:xfrm>
            <a:off x="3860090" y="1227238"/>
            <a:ext cx="1226877" cy="127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>
          <a:blip r:embed="rId5">
            <a:alphaModFix amt="18000"/>
          </a:blip>
          <a:stretch>
            <a:fillRect/>
          </a:stretch>
        </p:blipFill>
        <p:spPr>
          <a:xfrm>
            <a:off x="6272163" y="3070125"/>
            <a:ext cx="955363" cy="75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1"/>
          <p:cNvPicPr preferRelativeResize="0"/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4968063" y="2696025"/>
            <a:ext cx="511683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>
          <a:blip r:embed="rId7">
            <a:alphaModFix amt="28000"/>
          </a:blip>
          <a:stretch>
            <a:fillRect/>
          </a:stretch>
        </p:blipFill>
        <p:spPr>
          <a:xfrm>
            <a:off x="3222763" y="3295425"/>
            <a:ext cx="919725" cy="75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1"/>
          <p:cNvSpPr txBox="1"/>
          <p:nvPr>
            <p:ph type="title"/>
          </p:nvPr>
        </p:nvSpPr>
        <p:spPr>
          <a:xfrm>
            <a:off x="171325" y="249775"/>
            <a:ext cx="8801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fr-CA" sz="2600"/>
              <a:t>Développement durable</a:t>
            </a:r>
            <a:endParaRPr sz="2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207" name="Google Shape;20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75" y="677375"/>
            <a:ext cx="7575849" cy="390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2"/>
          <p:cNvSpPr/>
          <p:nvPr/>
        </p:nvSpPr>
        <p:spPr>
          <a:xfrm>
            <a:off x="296550" y="49675"/>
            <a:ext cx="5816284" cy="712277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369688" y="121113"/>
            <a:ext cx="567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5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Objectifs de développement durable</a:t>
            </a:r>
            <a:endParaRPr b="1" sz="25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/>
          <p:nvPr>
            <p:ph type="title"/>
          </p:nvPr>
        </p:nvSpPr>
        <p:spPr>
          <a:xfrm>
            <a:off x="961100" y="2006700"/>
            <a:ext cx="73572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-CA" sz="7200"/>
              <a:t>Je m’inspire !</a:t>
            </a:r>
            <a:endParaRPr sz="7200"/>
          </a:p>
        </p:txBody>
      </p:sp>
      <p:sp>
        <p:nvSpPr>
          <p:cNvPr id="215" name="Google Shape;215;p23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-CA"/>
              <a:t>02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reocode">
  <a:themeElements>
    <a:clrScheme name="Simple Light">
      <a:dk1>
        <a:srgbClr val="000000"/>
      </a:dk1>
      <a:lt1>
        <a:srgbClr val="FFFFFF"/>
      </a:lt1>
      <a:dk2>
        <a:srgbClr val="2A71FF"/>
      </a:dk2>
      <a:lt2>
        <a:srgbClr val="000000"/>
      </a:lt2>
      <a:accent1>
        <a:srgbClr val="4285F4"/>
      </a:accent1>
      <a:accent2>
        <a:srgbClr val="FFD63E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