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6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7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8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9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10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11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12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1" r:id="rId1"/>
    <p:sldMasterId id="2147483743" r:id="rId2"/>
    <p:sldMasterId id="2147483697" r:id="rId3"/>
    <p:sldMasterId id="2147483711" r:id="rId4"/>
    <p:sldMasterId id="2147483720" r:id="rId5"/>
    <p:sldMasterId id="2147483756" r:id="rId6"/>
    <p:sldMasterId id="2147483766" r:id="rId7"/>
    <p:sldMasterId id="2147483781" r:id="rId8"/>
    <p:sldMasterId id="2147483784" r:id="rId9"/>
    <p:sldMasterId id="2147483799" r:id="rId10"/>
    <p:sldMasterId id="2147483804" r:id="rId11"/>
    <p:sldMasterId id="2147483814" r:id="rId12"/>
    <p:sldMasterId id="2147483824" r:id="rId13"/>
  </p:sldMasterIdLst>
  <p:notesMasterIdLst>
    <p:notesMasterId r:id="rId50"/>
  </p:notesMasterIdLst>
  <p:sldIdLst>
    <p:sldId id="1090" r:id="rId14"/>
    <p:sldId id="951" r:id="rId15"/>
    <p:sldId id="567" r:id="rId16"/>
    <p:sldId id="798" r:id="rId17"/>
    <p:sldId id="799" r:id="rId18"/>
    <p:sldId id="917" r:id="rId19"/>
    <p:sldId id="899" r:id="rId20"/>
    <p:sldId id="953" r:id="rId21"/>
    <p:sldId id="844" r:id="rId22"/>
    <p:sldId id="850" r:id="rId23"/>
    <p:sldId id="800" r:id="rId24"/>
    <p:sldId id="1011" r:id="rId25"/>
    <p:sldId id="1088" r:id="rId26"/>
    <p:sldId id="1089" r:id="rId27"/>
    <p:sldId id="1086" r:id="rId28"/>
    <p:sldId id="1087" r:id="rId29"/>
    <p:sldId id="1012" r:id="rId30"/>
    <p:sldId id="1010" r:id="rId31"/>
    <p:sldId id="995" r:id="rId32"/>
    <p:sldId id="1006" r:id="rId33"/>
    <p:sldId id="1007" r:id="rId34"/>
    <p:sldId id="1008" r:id="rId35"/>
    <p:sldId id="1009" r:id="rId36"/>
    <p:sldId id="1013" r:id="rId37"/>
    <p:sldId id="1014" r:id="rId38"/>
    <p:sldId id="1015" r:id="rId39"/>
    <p:sldId id="1016" r:id="rId40"/>
    <p:sldId id="1017" r:id="rId41"/>
    <p:sldId id="905" r:id="rId42"/>
    <p:sldId id="999" r:id="rId43"/>
    <p:sldId id="1018" r:id="rId44"/>
    <p:sldId id="997" r:id="rId45"/>
    <p:sldId id="1020" r:id="rId46"/>
    <p:sldId id="1021" r:id="rId47"/>
    <p:sldId id="1022" r:id="rId48"/>
    <p:sldId id="1019" r:id="rId49"/>
  </p:sldIdLst>
  <p:sldSz cx="9144000" cy="6858000" type="screen4x3"/>
  <p:notesSz cx="6735763" cy="9866313"/>
  <p:embeddedFontLst>
    <p:embeddedFont>
      <p:font typeface="Dosis" pitchFamily="2" charset="0"/>
      <p:regular r:id="rId51"/>
      <p:bold r:id="rId52"/>
    </p:embeddedFont>
    <p:embeddedFont>
      <p:font typeface="Dosis ExtraBold" pitchFamily="2" charset="0"/>
      <p:bold r:id="rId53"/>
    </p:embeddedFont>
    <p:embeddedFont>
      <p:font typeface="Dosis Medium" pitchFamily="2" charset="0"/>
      <p:regular r:id="rId54"/>
    </p:embeddedFont>
    <p:embeddedFont>
      <p:font typeface="Dosis SemiBold" pitchFamily="2" charset="0"/>
      <p:bold r:id="rId55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B5377"/>
    <a:srgbClr val="00ACA4"/>
    <a:srgbClr val="424D7B"/>
    <a:srgbClr val="565F88"/>
    <a:srgbClr val="F26553"/>
    <a:srgbClr val="E84234"/>
    <a:srgbClr val="2AB6D7"/>
    <a:srgbClr val="55B7DE"/>
    <a:srgbClr val="A1A6B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A2A3A7-3923-4890-81BF-3FA873125067}" v="344" dt="2025-09-30T22:20:17.105"/>
    <p1510:client id="{9AD0156E-A47D-4A42-AD0E-E15C130DBE87}" v="209" dt="2025-09-30T16:54:49.1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99" autoAdjust="0"/>
    <p:restoredTop sz="87607" autoAdjust="0"/>
  </p:normalViewPr>
  <p:slideViewPr>
    <p:cSldViewPr snapToGrid="0">
      <p:cViewPr varScale="1">
        <p:scale>
          <a:sx n="66" d="100"/>
          <a:sy n="66" d="100"/>
        </p:scale>
        <p:origin x="1300" y="2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5.fntdata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font" Target="fonts/font3.fntdata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microsoft.com/office/2018/10/relationships/authors" Target="authors.xml"/><Relationship Id="rId19" Type="http://schemas.openxmlformats.org/officeDocument/2006/relationships/slide" Target="slides/slide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56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1.fntdata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59" Type="http://schemas.openxmlformats.org/officeDocument/2006/relationships/tableStyles" Target="tableStyles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54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slide" Target="slides/slide36.xml"/><Relationship Id="rId57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font" Target="fonts/font2.fntdata"/><Relationship Id="rId60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30/10/2025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microsoft.com/office/2007/relationships/hdphoto" Target="../media/hdphoto2.wdp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6809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0715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87980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6970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130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30692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0270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404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10946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5833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3781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85151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49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530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0672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3764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6732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5201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66003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3463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7159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0987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1024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147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4024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12978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82143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535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02674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30168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611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2639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2079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88535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61248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340365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448502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358258"/>
            <a:ext cx="7248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Oral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32246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844755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873474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844755"/>
            <a:ext cx="11015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Écriture 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2296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2140331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67475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2925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59205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0964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5326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0283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049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173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67368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3365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27750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340365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448502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358258"/>
            <a:ext cx="1648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Prise de parole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27597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844755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873474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844755"/>
            <a:ext cx="11432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Écriture 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723583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2140331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67475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49786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789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5438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768956" y="1802903"/>
            <a:ext cx="1423044" cy="1350495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6">
            <a:extLst>
              <a:ext uri="{FF2B5EF4-FFF2-40B4-BE49-F238E27FC236}">
                <a16:creationId xmlns:a16="http://schemas.microsoft.com/office/drawing/2014/main" id="{B7FD94A6-28B0-9955-E289-E405ACB9AE69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7108956" y="1802903"/>
            <a:ext cx="1423044" cy="1350495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0C226263-C865-0772-0CF9-3B553CC145C1}"/>
              </a:ext>
            </a:extLst>
          </p:cNvPr>
          <p:cNvSpPr>
            <a:spLocks noGrp="1" noChangeAspect="1"/>
          </p:cNvSpPr>
          <p:nvPr>
            <p:ph type="pic" sz="quarter" idx="31"/>
          </p:nvPr>
        </p:nvSpPr>
        <p:spPr>
          <a:xfrm>
            <a:off x="4768956" y="3480276"/>
            <a:ext cx="1423044" cy="1350495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8B4F1161-2824-68E8-4975-6126DCF35E65}"/>
              </a:ext>
            </a:extLst>
          </p:cNvPr>
          <p:cNvSpPr>
            <a:spLocks noGrp="1" noChangeAspect="1"/>
          </p:cNvSpPr>
          <p:nvPr>
            <p:ph type="pic" sz="quarter" idx="32"/>
          </p:nvPr>
        </p:nvSpPr>
        <p:spPr>
          <a:xfrm>
            <a:off x="7108956" y="3480276"/>
            <a:ext cx="1423044" cy="1350495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6">
            <a:extLst>
              <a:ext uri="{FF2B5EF4-FFF2-40B4-BE49-F238E27FC236}">
                <a16:creationId xmlns:a16="http://schemas.microsoft.com/office/drawing/2014/main" id="{26BD3BA5-CB00-807B-AB32-3C7BF1D21B74}"/>
              </a:ext>
            </a:extLst>
          </p:cNvPr>
          <p:cNvSpPr>
            <a:spLocks noGrp="1" noChangeAspect="1"/>
          </p:cNvSpPr>
          <p:nvPr>
            <p:ph type="pic" sz="quarter" idx="33"/>
          </p:nvPr>
        </p:nvSpPr>
        <p:spPr>
          <a:xfrm>
            <a:off x="4768956" y="5135922"/>
            <a:ext cx="1423044" cy="1350495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6">
            <a:extLst>
              <a:ext uri="{FF2B5EF4-FFF2-40B4-BE49-F238E27FC236}">
                <a16:creationId xmlns:a16="http://schemas.microsoft.com/office/drawing/2014/main" id="{BC5F490F-E24C-E0B1-44E4-34C9BB344C28}"/>
              </a:ext>
            </a:extLst>
          </p:cNvPr>
          <p:cNvSpPr>
            <a:spLocks noGrp="1" noChangeAspect="1"/>
          </p:cNvSpPr>
          <p:nvPr>
            <p:ph type="pic" sz="quarter" idx="34"/>
          </p:nvPr>
        </p:nvSpPr>
        <p:spPr>
          <a:xfrm>
            <a:off x="7108956" y="5135922"/>
            <a:ext cx="1423044" cy="1350495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12637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1832315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1832315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1832315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88704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1890371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1890371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1890371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DEFEDF2B-55A0-3D92-2B90-328B2D918BE5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79323" y="3994942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14">
            <a:extLst>
              <a:ext uri="{FF2B5EF4-FFF2-40B4-BE49-F238E27FC236}">
                <a16:creationId xmlns:a16="http://schemas.microsoft.com/office/drawing/2014/main" id="{6F83557E-1C52-59E9-48CE-EA6306972B1C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3759312" y="3994942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7576EF6C-B3F1-A7B8-D645-182669BC42FD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039301" y="3994942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8118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08942" y="1972706"/>
            <a:ext cx="1456294" cy="1456294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730971" y="1972706"/>
            <a:ext cx="1456294" cy="1456294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753000" y="1972706"/>
            <a:ext cx="1456294" cy="1456294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775030" y="1972706"/>
            <a:ext cx="1456294" cy="1456294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F1DDB8CB-39A2-DAB6-124F-83D9FDCA3CA7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08942" y="3545133"/>
            <a:ext cx="1456294" cy="1456294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032E51FE-C7D9-3883-7F7A-BFEC19D36C5E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2730971" y="3545133"/>
            <a:ext cx="1456294" cy="1456294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954FEF7-5F60-5B4B-84DF-A82F1F2ACD25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4753000" y="3545133"/>
            <a:ext cx="1456294" cy="1456294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D1C2B0FE-6323-21DA-17C8-E72AFF2B1DA2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6775030" y="3545133"/>
            <a:ext cx="1456294" cy="1456294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14">
            <a:extLst>
              <a:ext uri="{FF2B5EF4-FFF2-40B4-BE49-F238E27FC236}">
                <a16:creationId xmlns:a16="http://schemas.microsoft.com/office/drawing/2014/main" id="{F0C49881-4377-E6C4-DC29-F5C78D761D34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8942" y="5117560"/>
            <a:ext cx="1456294" cy="1456294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17" name="Espace réservé pour une image  14">
            <a:extLst>
              <a:ext uri="{FF2B5EF4-FFF2-40B4-BE49-F238E27FC236}">
                <a16:creationId xmlns:a16="http://schemas.microsoft.com/office/drawing/2014/main" id="{3FE32F3D-30FA-B64A-59BF-8E1031E43A9C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30971" y="5117560"/>
            <a:ext cx="1456294" cy="1456294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14">
            <a:extLst>
              <a:ext uri="{FF2B5EF4-FFF2-40B4-BE49-F238E27FC236}">
                <a16:creationId xmlns:a16="http://schemas.microsoft.com/office/drawing/2014/main" id="{565D4B95-EEC3-C604-DD3F-E9EC9289CA4F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53000" y="5117560"/>
            <a:ext cx="1456294" cy="1456294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14">
            <a:extLst>
              <a:ext uri="{FF2B5EF4-FFF2-40B4-BE49-F238E27FC236}">
                <a16:creationId xmlns:a16="http://schemas.microsoft.com/office/drawing/2014/main" id="{612BB425-D520-CE98-D8FF-0ED39620E73D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75030" y="5117560"/>
            <a:ext cx="1456294" cy="1456294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898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1157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6799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4596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6185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560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 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7248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Oral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6911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1896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8352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2709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0756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2209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84058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0873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8756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70029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0232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4443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3812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53211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4925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04946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7165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77920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9929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02040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83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image" Target="../media/image7.jpg"/><Relationship Id="rId5" Type="http://schemas.openxmlformats.org/officeDocument/2006/relationships/theme" Target="../theme/theme10.xml"/><Relationship Id="rId4" Type="http://schemas.openxmlformats.org/officeDocument/2006/relationships/slideLayout" Target="../slideLayouts/slideLayout84.xml"/><Relationship Id="rId9" Type="http://schemas.openxmlformats.org/officeDocument/2006/relationships/image" Target="../media/image9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image" Target="../media/image11.jpg"/><Relationship Id="rId5" Type="http://schemas.openxmlformats.org/officeDocument/2006/relationships/slideLayout" Target="../slideLayouts/slideLayout89.xml"/><Relationship Id="rId10" Type="http://schemas.openxmlformats.org/officeDocument/2006/relationships/theme" Target="../theme/theme11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image" Target="../media/image9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image" Target="../media/image7.jpg"/><Relationship Id="rId5" Type="http://schemas.openxmlformats.org/officeDocument/2006/relationships/slideLayout" Target="../slideLayouts/slideLayout98.xml"/><Relationship Id="rId10" Type="http://schemas.openxmlformats.org/officeDocument/2006/relationships/theme" Target="../theme/theme12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image" Target="../media/image7.jpg"/><Relationship Id="rId5" Type="http://schemas.openxmlformats.org/officeDocument/2006/relationships/slideLayout" Target="../slideLayouts/slideLayout107.xml"/><Relationship Id="rId10" Type="http://schemas.openxmlformats.org/officeDocument/2006/relationships/theme" Target="../theme/theme13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7.jp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7.jpg"/><Relationship Id="rId5" Type="http://schemas.openxmlformats.org/officeDocument/2006/relationships/slideLayout" Target="../slideLayouts/slideLayout28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9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image" Target="../media/image11.jpg"/><Relationship Id="rId5" Type="http://schemas.openxmlformats.org/officeDocument/2006/relationships/slideLayout" Target="../slideLayouts/slideLayout37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9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image" Target="../media/image7.jpg"/><Relationship Id="rId5" Type="http://schemas.openxmlformats.org/officeDocument/2006/relationships/slideLayout" Target="../slideLayouts/slideLayout46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image" Target="../media/image9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52.xml"/><Relationship Id="rId16" Type="http://schemas.openxmlformats.org/officeDocument/2006/relationships/image" Target="../media/image7.jpg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68.xml"/><Relationship Id="rId16" Type="http://schemas.openxmlformats.org/officeDocument/2006/relationships/image" Target="../media/image7.jpg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76.xml"/><Relationship Id="rId19" Type="http://schemas.openxmlformats.org/officeDocument/2006/relationships/image" Target="../media/image9.png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51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F7DF3-E213-111D-C3FD-A2E9C94F85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BC67EEA-2455-E7A1-105F-C69486AC6D46}"/>
              </a:ext>
            </a:extLst>
          </p:cNvPr>
          <p:cNvSpPr txBox="1"/>
          <p:nvPr userDrawn="1"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E18EC-D9F5-EDC7-0118-1018231BDE39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Activités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AA2B2E-11CB-3C0E-66EF-839B1B82D9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5B9375-7DDC-2D7F-CE56-DE28B992549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E0ED43A-C7DF-65BD-CCBD-5DE25129238E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2127351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1817925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81597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3312000" y="209732"/>
            <a:ext cx="1675635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9672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5919095" y="209733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Écriture </a:t>
            </a:r>
          </a:p>
        </p:txBody>
      </p:sp>
    </p:spTree>
    <p:extLst>
      <p:ext uri="{BB962C8B-B14F-4D97-AF65-F5344CB8AC3E}">
        <p14:creationId xmlns:p14="http://schemas.microsoft.com/office/powerpoint/2010/main" val="1826633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5979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2805812" y="209734"/>
            <a:ext cx="139782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24273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5088222" y="20973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</a:t>
            </a:r>
          </a:p>
        </p:txBody>
      </p:sp>
    </p:spTree>
    <p:extLst>
      <p:ext uri="{BB962C8B-B14F-4D97-AF65-F5344CB8AC3E}">
        <p14:creationId xmlns:p14="http://schemas.microsoft.com/office/powerpoint/2010/main" val="230164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98071" y="194801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3197908" y="130335"/>
            <a:ext cx="149807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Oral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47542" y="165659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46092" y="241967"/>
            <a:ext cx="243310" cy="24331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40" r:id="rId13"/>
    <p:sldLayoutId id="2147483752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954941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3452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203285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Écrit : point de langue 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7272000" y="189520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Lecture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00511" y="249642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8" y="209734"/>
            <a:ext cx="199450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Écrit : Point de langue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7085331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13842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201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Écrit : Point de langue</a:t>
            </a:r>
          </a:p>
        </p:txBody>
      </p:sp>
    </p:spTree>
    <p:extLst>
      <p:ext uri="{BB962C8B-B14F-4D97-AF65-F5344CB8AC3E}">
        <p14:creationId xmlns:p14="http://schemas.microsoft.com/office/powerpoint/2010/main" val="2217349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62166" y="183180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3312000" y="143758"/>
            <a:ext cx="1575884" cy="30612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Prise de parole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31448" y="179301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6094447" y="142102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</p:spTree>
    <p:extLst>
      <p:ext uri="{BB962C8B-B14F-4D97-AF65-F5344CB8AC3E}">
        <p14:creationId xmlns:p14="http://schemas.microsoft.com/office/powerpoint/2010/main" val="4110007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79" r:id="rId13"/>
    <p:sldLayoutId id="2147483780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4469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152004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0B61CDC-F015-CBC7-EF00-FFCF61530133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Activités  sur livret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A1379DC8-EC71-E744-D47E-23E0317CDD9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849852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1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Layout" Target="../slideLayouts/slideLayout102.xml"/><Relationship Id="rId7" Type="http://schemas.openxmlformats.org/officeDocument/2006/relationships/image" Target="../media/image48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customXml" Target="../ink/ink2.xml"/><Relationship Id="rId11" Type="http://schemas.openxmlformats.org/officeDocument/2006/relationships/image" Target="../media/image30.gif"/><Relationship Id="rId5" Type="http://schemas.openxmlformats.org/officeDocument/2006/relationships/image" Target="../media/image47.png"/><Relationship Id="rId10" Type="http://schemas.openxmlformats.org/officeDocument/2006/relationships/image" Target="../media/image39.png"/><Relationship Id="rId4" Type="http://schemas.openxmlformats.org/officeDocument/2006/relationships/customXml" Target="../ink/ink1.xml"/><Relationship Id="rId9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Layout" Target="../slideLayouts/slideLayout102.xml"/><Relationship Id="rId7" Type="http://schemas.openxmlformats.org/officeDocument/2006/relationships/image" Target="../media/image48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customXml" Target="../ink/ink4.xml"/><Relationship Id="rId11" Type="http://schemas.openxmlformats.org/officeDocument/2006/relationships/image" Target="../media/image30.gif"/><Relationship Id="rId5" Type="http://schemas.openxmlformats.org/officeDocument/2006/relationships/image" Target="../media/image47.png"/><Relationship Id="rId10" Type="http://schemas.openxmlformats.org/officeDocument/2006/relationships/image" Target="../media/image39.png"/><Relationship Id="rId4" Type="http://schemas.openxmlformats.org/officeDocument/2006/relationships/customXml" Target="../ink/ink3.xml"/><Relationship Id="rId9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16.png"/><Relationship Id="rId5" Type="http://schemas.openxmlformats.org/officeDocument/2006/relationships/image" Target="../media/image42.png"/><Relationship Id="rId4" Type="http://schemas.openxmlformats.org/officeDocument/2006/relationships/customXml" Target="../ink/ink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3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43.png"/><Relationship Id="rId5" Type="http://schemas.openxmlformats.org/officeDocument/2006/relationships/image" Target="../media/image40.png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2.mp4"/><Relationship Id="rId7" Type="http://schemas.openxmlformats.org/officeDocument/2006/relationships/image" Target="../media/image2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7.png"/><Relationship Id="rId5" Type="http://schemas.openxmlformats.org/officeDocument/2006/relationships/slideLayout" Target="../slideLayouts/slideLayout52.xml"/><Relationship Id="rId4" Type="http://schemas.openxmlformats.org/officeDocument/2006/relationships/video" Target="../media/media2.mp4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6" Type="http://schemas.openxmlformats.org/officeDocument/2006/relationships/image" Target="../media/image31.png"/><Relationship Id="rId5" Type="http://schemas.openxmlformats.org/officeDocument/2006/relationships/image" Target="../media/image30.gif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2F70D51-5382-4E78-1388-1CB573A4D05F}"/>
              </a:ext>
            </a:extLst>
          </p:cNvPr>
          <p:cNvSpPr txBox="1"/>
          <p:nvPr/>
        </p:nvSpPr>
        <p:spPr>
          <a:xfrm>
            <a:off x="4572000" y="5273997"/>
            <a:ext cx="1625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Aptos" panose="02110004020202020204"/>
                <a:ea typeface="+mn-ea"/>
                <a:cs typeface="+mn-cs"/>
              </a:rPr>
              <a:t>Séance 4</a:t>
            </a:r>
          </a:p>
        </p:txBody>
      </p:sp>
      <p:pic>
        <p:nvPicPr>
          <p:cNvPr id="4" name="Image 3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5026F97-147C-24E2-CB91-39E4A6C411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Image 4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BD0363C-D6BA-4AAC-4DD5-908E9828D1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pic>
        <p:nvPicPr>
          <p:cNvPr id="6" name="Image 5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5EFDB7C-ECDF-B4D7-C1BA-6F04CDBDB3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0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BEF00-2BBA-FDB7-430B-3873EE4E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8">
            <a:extLst>
              <a:ext uri="{FF2B5EF4-FFF2-40B4-BE49-F238E27FC236}">
                <a16:creationId xmlns:a16="http://schemas.microsoft.com/office/drawing/2014/main" id="{C1414B8B-AA32-A19E-65F2-150EC23DD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4702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tout le monde participe. Chacun parle de ses déplacements futurs avec son voisin. Je vais passer entre les rangs pour vous aider.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74AA325C-FD0E-BEB4-7BA2-581B5A64A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BC612AD-F4BD-BF8C-A7DF-E8AAF2ADDC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313973" y="2721157"/>
            <a:ext cx="4279332" cy="285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26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5EC08884-06F3-79E5-8E35-F02892E443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48602" y="3822264"/>
            <a:ext cx="6246795" cy="1349939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4960805" cy="756000"/>
          </a:xfrm>
        </p:spPr>
        <p:txBody>
          <a:bodyPr/>
          <a:lstStyle/>
          <a:p>
            <a:r>
              <a:rPr lang="fr-FR" sz="1400" dirty="0"/>
              <a:t>Parler d’un déplacement futur et situer un lieu.</a:t>
            </a:r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BBCCB2E0-8516-CD6C-1D4D-01872C33CF9F}"/>
              </a:ext>
            </a:extLst>
          </p:cNvPr>
          <p:cNvSpPr txBox="1"/>
          <p:nvPr/>
        </p:nvSpPr>
        <p:spPr>
          <a:xfrm>
            <a:off x="2311768" y="3927827"/>
            <a:ext cx="22602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 Écriture 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338520" y="4266381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Écrire un texte.</a:t>
            </a: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BAC939C2-3428-46C0-25DA-75F8C5823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3" y="1347954"/>
            <a:ext cx="7886700" cy="705267"/>
          </a:xfrm>
        </p:spPr>
        <p:txBody>
          <a:bodyPr/>
          <a:lstStyle/>
          <a:p>
            <a:r>
              <a:rPr lang="fr-MA" sz="3600" dirty="0"/>
              <a:t>Plan de la séance </a:t>
            </a:r>
            <a:r>
              <a:rPr lang="ar-MA" sz="3600" dirty="0"/>
              <a:t> 4</a:t>
            </a:r>
            <a:r>
              <a:rPr lang="fr-MA" sz="3600" dirty="0"/>
              <a:t>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62AE77C-363C-4DA0-77B5-42F4F66C7D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346" y="3422231"/>
            <a:ext cx="895833" cy="895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0D86E846-8626-701E-6D1A-7A9283113968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CFB5678-62BC-6527-90A4-FC4E75B9567F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9C1E07B-DE0D-006A-A22D-453390CF180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itre 53">
              <a:extLst>
                <a:ext uri="{FF2B5EF4-FFF2-40B4-BE49-F238E27FC236}">
                  <a16:creationId xmlns:a16="http://schemas.microsoft.com/office/drawing/2014/main" id="{268CD912-A6D7-7595-250B-7BEFE55E071B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336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283F7-AEF4-F3F0-0A58-97311FD22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3031CA-1EE0-7506-60ED-464606FF7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et observez ce texte silencieusement. Après, on va faire une dictée.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AA3E4C8-A658-E5CE-1A94-27CC726A1B64}"/>
              </a:ext>
            </a:extLst>
          </p:cNvPr>
          <p:cNvSpPr txBox="1"/>
          <p:nvPr/>
        </p:nvSpPr>
        <p:spPr>
          <a:xfrm>
            <a:off x="1177161" y="2516098"/>
            <a:ext cx="7001433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kern="0" dirty="0">
                <a:solidFill>
                  <a:srgbClr val="565F88"/>
                </a:solidFill>
                <a:latin typeface="Dosis" pitchFamily="2" charset="0"/>
              </a:rPr>
              <a:t>Cet après-midi, j’irai au parc pour jouer avec mes amis. </a:t>
            </a: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" pitchFamily="2" charset="0"/>
              </a:rPr>
              <a:t>Le parc est à côté de la maison.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4AD6E56-214C-8243-3287-28ABB5840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05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163-24C1-DA89-4DA1-FF0C556D6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5A3591D9-8E32-02B8-971B-BBAD2368F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cahiers. Tenez-vous prêts. La dictée va commencer avec un enregistrement audio.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EE5A5A9-74C1-3CF4-B10E-306C7D9D81E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427846" y="2425566"/>
            <a:ext cx="4410903" cy="3248250"/>
          </a:xfrm>
          <a:prstGeom prst="roundRect">
            <a:avLst>
              <a:gd name="adj" fmla="val 6988"/>
            </a:avLst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38BBB4A-A07C-519B-6126-6FDA71FDCC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271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58D69-731B-5511-D088-32459ADA5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ACAE33F4-377A-FF89-7C87-7E8731F4378C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ACAE33F4-377A-FF89-7C87-7E8731F4378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9DC383F-4CB3-AAF8-2E88-DC500E8CD66B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9DC383F-4CB3-AAF8-2E88-DC500E8CD66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24" name="Image 23">
            <a:extLst>
              <a:ext uri="{FF2B5EF4-FFF2-40B4-BE49-F238E27FC236}">
                <a16:creationId xmlns:a16="http://schemas.microsoft.com/office/drawing/2014/main" id="{A451639A-EFC6-5679-204F-613E7D4A7A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sp>
        <p:nvSpPr>
          <p:cNvPr id="27" name="Titre 1">
            <a:extLst>
              <a:ext uri="{FF2B5EF4-FFF2-40B4-BE49-F238E27FC236}">
                <a16:creationId xmlns:a16="http://schemas.microsoft.com/office/drawing/2014/main" id="{CB4776B4-EA99-38F3-EE87-E9A5B147F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Dictée en cours. Première lecture.</a:t>
            </a:r>
          </a:p>
        </p:txBody>
      </p:sp>
      <p:pic>
        <p:nvPicPr>
          <p:cNvPr id="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A34D00F7-5426-613E-3B02-80EBCB8FF97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2" name="tlcharger-24">
            <a:hlinkClick r:id="" action="ppaction://media"/>
            <a:extLst>
              <a:ext uri="{FF2B5EF4-FFF2-40B4-BE49-F238E27FC236}">
                <a16:creationId xmlns:a16="http://schemas.microsoft.com/office/drawing/2014/main" id="{413B21E6-7AA3-67DF-8FF6-E541CFFB92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719461" y="847541"/>
            <a:ext cx="406400" cy="406400"/>
          </a:xfrm>
          <a:prstGeom prst="rect">
            <a:avLst/>
          </a:prstGeom>
        </p:spPr>
      </p:pic>
      <p:pic>
        <p:nvPicPr>
          <p:cNvPr id="6" name="Image 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D6186A82-C939-9B3D-A641-D2FAD031FDF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144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414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58D69-731B-5511-D088-32459ADA5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ACAE33F4-377A-FF89-7C87-7E8731F4378C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ACAE33F4-377A-FF89-7C87-7E8731F4378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9DC383F-4CB3-AAF8-2E88-DC500E8CD66B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9DC383F-4CB3-AAF8-2E88-DC500E8CD66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24" name="Image 23">
            <a:extLst>
              <a:ext uri="{FF2B5EF4-FFF2-40B4-BE49-F238E27FC236}">
                <a16:creationId xmlns:a16="http://schemas.microsoft.com/office/drawing/2014/main" id="{A451639A-EFC6-5679-204F-613E7D4A7A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sp>
        <p:nvSpPr>
          <p:cNvPr id="27" name="Titre 1">
            <a:extLst>
              <a:ext uri="{FF2B5EF4-FFF2-40B4-BE49-F238E27FC236}">
                <a16:creationId xmlns:a16="http://schemas.microsoft.com/office/drawing/2014/main" id="{CB4776B4-EA99-38F3-EE87-E9A5B147F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Dictée en cours. Deuxième lecture. </a:t>
            </a:r>
          </a:p>
        </p:txBody>
      </p:sp>
      <p:pic>
        <p:nvPicPr>
          <p:cNvPr id="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A34D00F7-5426-613E-3B02-80EBCB8FF97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2" name="tlcharger-24">
            <a:hlinkClick r:id="" action="ppaction://media"/>
            <a:extLst>
              <a:ext uri="{FF2B5EF4-FFF2-40B4-BE49-F238E27FC236}">
                <a16:creationId xmlns:a16="http://schemas.microsoft.com/office/drawing/2014/main" id="{413B21E6-7AA3-67DF-8FF6-E541CFFB92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719461" y="858800"/>
            <a:ext cx="406400" cy="406400"/>
          </a:xfrm>
          <a:prstGeom prst="rect">
            <a:avLst/>
          </a:prstGeom>
        </p:spPr>
      </p:pic>
      <p:pic>
        <p:nvPicPr>
          <p:cNvPr id="6" name="Image 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D6186A82-C939-9B3D-A641-D2FAD031FDF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74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414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70BCB-4265-BFB0-6B7C-AB8DD8BC7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960AF255-4A87-84EA-D6E7-467A64B2CFF7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960AF255-4A87-84EA-D6E7-467A64B2CFF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0DA4B721-71A9-E352-2B27-832DEA4D7081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0DA4B721-71A9-E352-2B27-832DEA4D708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2" name="Image 1">
            <a:extLst>
              <a:ext uri="{FF2B5EF4-FFF2-40B4-BE49-F238E27FC236}">
                <a16:creationId xmlns:a16="http://schemas.microsoft.com/office/drawing/2014/main" id="{D41647F0-5FD0-D094-2BC3-1E0B9A8859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2639DD85-0857-3B3F-4860-92DD38119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451C9F5-DD16-3D00-4F70-B49770385C9F}"/>
              </a:ext>
            </a:extLst>
          </p:cNvPr>
          <p:cNvSpPr txBox="1"/>
          <p:nvPr/>
        </p:nvSpPr>
        <p:spPr>
          <a:xfrm>
            <a:off x="1177161" y="2516098"/>
            <a:ext cx="7001433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kern="0" dirty="0">
                <a:solidFill>
                  <a:srgbClr val="C00000"/>
                </a:solidFill>
                <a:latin typeface="Dosis" pitchFamily="2" charset="0"/>
              </a:rPr>
              <a:t>Cet après-midi, j’irai au parc pour jouer avec mes amis. </a:t>
            </a: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</a:rPr>
              <a:t>Le parc est à côté de la maison.</a:t>
            </a:r>
          </a:p>
        </p:txBody>
      </p:sp>
    </p:spTree>
    <p:extLst>
      <p:ext uri="{BB962C8B-B14F-4D97-AF65-F5344CB8AC3E}">
        <p14:creationId xmlns:p14="http://schemas.microsoft.com/office/powerpoint/2010/main" val="2411651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0C50C-E761-06C7-B28A-5103A96AE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347E6F-2659-AC86-79A0-95AFA6CAA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expliquer ce paragraphe dans votre langue ?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283BEB-53B3-44F0-B154-3339EE25F4A2}"/>
              </a:ext>
            </a:extLst>
          </p:cNvPr>
          <p:cNvSpPr txBox="1"/>
          <p:nvPr/>
        </p:nvSpPr>
        <p:spPr>
          <a:xfrm>
            <a:off x="1177161" y="2516098"/>
            <a:ext cx="7001433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kern="0" dirty="0">
                <a:solidFill>
                  <a:srgbClr val="565F88"/>
                </a:solidFill>
                <a:latin typeface="Dosis" pitchFamily="2" charset="0"/>
              </a:rPr>
              <a:t>Cet après-midi, j’irai au parc pour jouer avec mes amis. </a:t>
            </a: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" pitchFamily="2" charset="0"/>
              </a:rPr>
              <a:t>Le parc est à côté de la maison.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EBEF0D5-47D0-DC08-984C-D7868F069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52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B6786-8B16-4FAB-24EE-95BF5865A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B708EE-A5D5-5B4B-E3DF-386128650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067" y="756000"/>
            <a:ext cx="7028667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on apprendre à écrire un paragraphe semblable, avec le verbe j’irai.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66727DF-67F2-6C04-87E6-006852C09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86E561A-2BC3-A2F5-6023-35A6FA1DB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2360862"/>
            <a:ext cx="3774707" cy="251647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B5F6D55-0771-1124-3E66-2222AB8CAC4A}"/>
              </a:ext>
            </a:extLst>
          </p:cNvPr>
          <p:cNvSpPr txBox="1"/>
          <p:nvPr/>
        </p:nvSpPr>
        <p:spPr>
          <a:xfrm>
            <a:off x="4572000" y="2837492"/>
            <a:ext cx="4150114" cy="1425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6600" b="1" dirty="0">
                <a:solidFill>
                  <a:srgbClr val="565F88"/>
                </a:solidFill>
                <a:latin typeface="Dosis" pitchFamily="2" charset="0"/>
              </a:rPr>
              <a:t>j’irai</a:t>
            </a:r>
            <a:endParaRPr kumimoji="0" lang="fr-FR" sz="6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06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D8EFE7-FA24-5B75-86BA-FAEB2D1F7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6C5016-4834-C47B-D0E9-4091A4BF4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Je commence par me poser une question : j’irai où ?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me donner des propositions ? Levez la main.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A5552CF-EAAC-13FA-C57B-3AE4347E74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7B4038E-9551-928D-A633-AEDCF59830EC}"/>
              </a:ext>
            </a:extLst>
          </p:cNvPr>
          <p:cNvSpPr txBox="1"/>
          <p:nvPr/>
        </p:nvSpPr>
        <p:spPr>
          <a:xfrm>
            <a:off x="2496943" y="2955593"/>
            <a:ext cx="4150114" cy="1183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5400" b="1" dirty="0">
                <a:solidFill>
                  <a:srgbClr val="565F88"/>
                </a:solidFill>
                <a:latin typeface="Dosis" pitchFamily="2" charset="0"/>
              </a:rPr>
              <a:t>J’irai </a:t>
            </a:r>
            <a:r>
              <a:rPr lang="fr-FR" sz="5400" b="1" dirty="0">
                <a:solidFill>
                  <a:srgbClr val="00ACA4"/>
                </a:solidFill>
                <a:latin typeface="Dosis" pitchFamily="2" charset="0"/>
              </a:rPr>
              <a:t>où ?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88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A4634621-90A1-9097-64FE-7E7C31F05198}"/>
              </a:ext>
            </a:extLst>
          </p:cNvPr>
          <p:cNvSpPr/>
          <p:nvPr/>
        </p:nvSpPr>
        <p:spPr>
          <a:xfrm>
            <a:off x="4870382" y="2369548"/>
            <a:ext cx="3732659" cy="597427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B7D7D3B8-245B-822C-D89F-57F16AFB6C1C}"/>
              </a:ext>
            </a:extLst>
          </p:cNvPr>
          <p:cNvSpPr/>
          <p:nvPr/>
        </p:nvSpPr>
        <p:spPr>
          <a:xfrm>
            <a:off x="413887" y="2387067"/>
            <a:ext cx="4129238" cy="597427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3080D14-66A9-CA0D-439E-A1B3E6C783A7}"/>
              </a:ext>
            </a:extLst>
          </p:cNvPr>
          <p:cNvSpPr/>
          <p:nvPr/>
        </p:nvSpPr>
        <p:spPr>
          <a:xfrm>
            <a:off x="4870383" y="3091197"/>
            <a:ext cx="3804812" cy="2405146"/>
          </a:xfrm>
          <a:prstGeom prst="roundRect">
            <a:avLst>
              <a:gd name="adj" fmla="val 7549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60614691-22DC-9AA0-152D-DA42CC19D203}"/>
              </a:ext>
            </a:extLst>
          </p:cNvPr>
          <p:cNvSpPr/>
          <p:nvPr/>
        </p:nvSpPr>
        <p:spPr>
          <a:xfrm>
            <a:off x="413886" y="3062321"/>
            <a:ext cx="4177364" cy="2405146"/>
          </a:xfrm>
          <a:prstGeom prst="roundRect">
            <a:avLst>
              <a:gd name="adj" fmla="val 8768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00ACA4"/>
                </a:solidFill>
              </a:rPr>
              <a:t>Pictogrammes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D7F8747-B10C-6688-D210-416D6A40CC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576" y="3078508"/>
            <a:ext cx="1486736" cy="1384473"/>
          </a:xfrm>
          <a:prstGeom prst="rect">
            <a:avLst/>
          </a:prstGeom>
        </p:spPr>
      </p:pic>
      <p:pic>
        <p:nvPicPr>
          <p:cNvPr id="13" name="Espace réservé pour une image  15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576EB041-A14E-90C1-A5C4-7A06A89AD8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25" b="15661"/>
          <a:stretch>
            <a:fillRect/>
          </a:stretch>
        </p:blipFill>
        <p:spPr>
          <a:xfrm>
            <a:off x="5200940" y="3286180"/>
            <a:ext cx="1577821" cy="104631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C47101B-F13B-CD1D-3895-14656856602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593" b="11327"/>
          <a:stretch>
            <a:fillRect/>
          </a:stretch>
        </p:blipFill>
        <p:spPr>
          <a:xfrm>
            <a:off x="2810222" y="3216327"/>
            <a:ext cx="1393969" cy="1256076"/>
          </a:xfrm>
          <a:prstGeom prst="ellipse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31ABA83-526D-4C40-5DE7-2F8664623E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4521" y="3436723"/>
            <a:ext cx="1060039" cy="622773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ABAB9CF9-583C-D22B-6FBC-E36FC04EFCAA}"/>
              </a:ext>
            </a:extLst>
          </p:cNvPr>
          <p:cNvSpPr txBox="1"/>
          <p:nvPr/>
        </p:nvSpPr>
        <p:spPr>
          <a:xfrm>
            <a:off x="1538878" y="2479140"/>
            <a:ext cx="25474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 (e) parle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EEDC8D4-2152-B186-D017-39DEE08AF553}"/>
              </a:ext>
            </a:extLst>
          </p:cNvPr>
          <p:cNvSpPr txBox="1"/>
          <p:nvPr/>
        </p:nvSpPr>
        <p:spPr>
          <a:xfrm>
            <a:off x="5593605" y="2445506"/>
            <a:ext cx="2319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Diffusion d’un média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59506D7-037B-F526-4725-21B6D96C861C}"/>
              </a:ext>
            </a:extLst>
          </p:cNvPr>
          <p:cNvSpPr txBox="1"/>
          <p:nvPr/>
        </p:nvSpPr>
        <p:spPr>
          <a:xfrm>
            <a:off x="701736" y="4673649"/>
            <a:ext cx="1906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Expliquer, donner une consigne 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717ABA6-30A3-FAAD-8DCF-BAB1B7E96E98}"/>
              </a:ext>
            </a:extLst>
          </p:cNvPr>
          <p:cNvSpPr txBox="1"/>
          <p:nvPr/>
        </p:nvSpPr>
        <p:spPr>
          <a:xfrm>
            <a:off x="5068728" y="4558145"/>
            <a:ext cx="1822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Média en cours de diffusion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1339EE9-67AA-00E9-E9C0-BC51E26AF252}"/>
              </a:ext>
            </a:extLst>
          </p:cNvPr>
          <p:cNvSpPr txBox="1"/>
          <p:nvPr/>
        </p:nvSpPr>
        <p:spPr>
          <a:xfrm>
            <a:off x="3085923" y="4692898"/>
            <a:ext cx="1079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Désigner un élève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E1B8BBA3-D7E9-F5F2-CBC2-8C40C40505DA}"/>
              </a:ext>
            </a:extLst>
          </p:cNvPr>
          <p:cNvSpPr txBox="1"/>
          <p:nvPr/>
        </p:nvSpPr>
        <p:spPr>
          <a:xfrm>
            <a:off x="6882099" y="4435623"/>
            <a:ext cx="18229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 du média. Passer au slide suivant</a:t>
            </a:r>
          </a:p>
        </p:txBody>
      </p:sp>
    </p:spTree>
    <p:extLst>
      <p:ext uri="{BB962C8B-B14F-4D97-AF65-F5344CB8AC3E}">
        <p14:creationId xmlns:p14="http://schemas.microsoft.com/office/powerpoint/2010/main" val="342489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3C07A2-1B2B-59B8-9E20-22B96C2A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A69CF0-AD90-1CBB-7057-B6E00B716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Il y a plusieurs réponses possibles. Une réponse peut être : j’irai au marché. Mais je peux dire aussi : j’irai à l’école, à la plage, ou à un autre lieu.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6A03B22-47B8-BA5A-48F3-CD377F29A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DF9475A-A158-F0A1-9628-6D2C78F8DACB}"/>
              </a:ext>
            </a:extLst>
          </p:cNvPr>
          <p:cNvSpPr txBox="1"/>
          <p:nvPr/>
        </p:nvSpPr>
        <p:spPr>
          <a:xfrm>
            <a:off x="2131183" y="2837492"/>
            <a:ext cx="5405398" cy="1183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5400" b="1" dirty="0">
                <a:solidFill>
                  <a:srgbClr val="565F88"/>
                </a:solidFill>
                <a:latin typeface="Dosis" pitchFamily="2" charset="0"/>
              </a:rPr>
              <a:t>J’irai </a:t>
            </a:r>
            <a:r>
              <a:rPr lang="fr-FR" sz="5400" b="1" dirty="0">
                <a:solidFill>
                  <a:srgbClr val="00ACA4"/>
                </a:solidFill>
                <a:latin typeface="Dosis" pitchFamily="2" charset="0"/>
              </a:rPr>
              <a:t>au marché.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37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94B75-BA1E-547A-C0DE-0004739A2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8B3A35-367C-4BE0-66B1-C208041EC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5999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Après, je me pose une autre question : j’irai quand au marché ?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me donner des propositions ? Levez la main.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4485ED4-14E7-0587-9D08-F1DF92A530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BA102E5-D02E-C57E-5083-8F4DD0B8A139}"/>
              </a:ext>
            </a:extLst>
          </p:cNvPr>
          <p:cNvSpPr txBox="1"/>
          <p:nvPr/>
        </p:nvSpPr>
        <p:spPr>
          <a:xfrm>
            <a:off x="1310446" y="2994094"/>
            <a:ext cx="6840000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b="1" dirty="0">
                <a:solidFill>
                  <a:srgbClr val="565F88"/>
                </a:solidFill>
                <a:latin typeface="Dosis" pitchFamily="2" charset="0"/>
              </a:rPr>
              <a:t>J’irai </a:t>
            </a:r>
            <a:r>
              <a:rPr lang="fr-FR" sz="4800" b="1" dirty="0">
                <a:solidFill>
                  <a:srgbClr val="00ACA4"/>
                </a:solidFill>
                <a:latin typeface="Dosis" pitchFamily="2" charset="0"/>
              </a:rPr>
              <a:t>quand </a:t>
            </a:r>
            <a:r>
              <a:rPr lang="fr-FR" sz="4800" b="1" dirty="0">
                <a:solidFill>
                  <a:srgbClr val="424D7B"/>
                </a:solidFill>
                <a:latin typeface="Dosis" pitchFamily="2" charset="0"/>
              </a:rPr>
              <a:t>au marché ?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84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2B3A4-A5B8-610C-D084-9AAAB9988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7C09EF-B119-04F4-7D31-D59469C17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Une réponse peut être : demain, j’irai au marché. Mais je peux dire aussi : lundi prochain, cet après midi, la semaine prochaine ou un autre moment.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D2492AA-D392-4B12-018D-6E72B3FD7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7FCEEF-31C4-A7FE-92FF-ABB3FB025E09}"/>
              </a:ext>
            </a:extLst>
          </p:cNvPr>
          <p:cNvSpPr txBox="1"/>
          <p:nvPr/>
        </p:nvSpPr>
        <p:spPr>
          <a:xfrm>
            <a:off x="483263" y="3097373"/>
            <a:ext cx="8177474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>
              <a:lnSpc>
                <a:spcPct val="150000"/>
              </a:lnSpc>
              <a:defRPr/>
            </a:pPr>
            <a:r>
              <a:rPr lang="fr-FR" sz="4800" b="1" dirty="0">
                <a:solidFill>
                  <a:srgbClr val="00ACA4"/>
                </a:solidFill>
                <a:latin typeface="Dosis" pitchFamily="2" charset="0"/>
              </a:rPr>
              <a:t>Demain, </a:t>
            </a:r>
            <a:r>
              <a:rPr lang="fr-FR" sz="4800" b="1" dirty="0">
                <a:solidFill>
                  <a:srgbClr val="424D7B"/>
                </a:solidFill>
                <a:latin typeface="Dosis" pitchFamily="2" charset="0"/>
              </a:rPr>
              <a:t>j’irai au marché.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138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0E877-89DE-B8BC-48C9-BC2C9F21A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F212FD-F11C-2BA8-F9E4-5637DCEBA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Ensuite, je me pose une autre question. Pourquoi j’irai au marché demain ?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me donner des propositions ? Levez la main.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2041AFE-D372-9B97-BD65-EBD6CF43D6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280A7EB-9D27-D56F-DAD9-43C36216F513}"/>
              </a:ext>
            </a:extLst>
          </p:cNvPr>
          <p:cNvSpPr txBox="1"/>
          <p:nvPr/>
        </p:nvSpPr>
        <p:spPr>
          <a:xfrm>
            <a:off x="483263" y="3097373"/>
            <a:ext cx="8177474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>
              <a:lnSpc>
                <a:spcPct val="150000"/>
              </a:lnSpc>
              <a:defRPr/>
            </a:pPr>
            <a:r>
              <a:rPr lang="fr-FR" sz="4000" b="1" dirty="0">
                <a:solidFill>
                  <a:srgbClr val="00ACA4"/>
                </a:solidFill>
                <a:latin typeface="Dosis" pitchFamily="2" charset="0"/>
              </a:rPr>
              <a:t>Pourquoi </a:t>
            </a:r>
            <a:r>
              <a:rPr lang="fr-FR" sz="4000" b="1" dirty="0">
                <a:solidFill>
                  <a:srgbClr val="424D7B"/>
                </a:solidFill>
                <a:latin typeface="Dosis" pitchFamily="2" charset="0"/>
              </a:rPr>
              <a:t>j’irai au marché demain ? 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06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412F8-8D8C-A045-7689-2ADD8B9A3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ECF5C3-4771-340A-884D-77761F886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Une réponse peut être : demain, j’irai au marché pour acheter des légumes. Mais je peux aussi dire : pour faire des courses, pour acheter du lait ou autre chose.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0442D92-C757-7976-11EE-CA969924DE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639120E-6866-46F5-7297-AFF79A23F3DC}"/>
              </a:ext>
            </a:extLst>
          </p:cNvPr>
          <p:cNvSpPr txBox="1"/>
          <p:nvPr/>
        </p:nvSpPr>
        <p:spPr>
          <a:xfrm>
            <a:off x="833789" y="3010745"/>
            <a:ext cx="769821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</a:rPr>
              <a:t>Demain, j’irai au marché 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</a:rPr>
              <a:t>pour acheter des légumes. </a:t>
            </a:r>
          </a:p>
        </p:txBody>
      </p:sp>
    </p:spTree>
    <p:extLst>
      <p:ext uri="{BB962C8B-B14F-4D97-AF65-F5344CB8AC3E}">
        <p14:creationId xmlns:p14="http://schemas.microsoft.com/office/powerpoint/2010/main" val="4223899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C4BF2-434B-0C10-F410-135B14CEC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FE150B-D381-44EA-C9E6-9D37D492F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Je me pose une dernière question : où se trouve le marché ?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me donner des propositions ? Levez la main.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CBD2644-0E10-FF7C-3D6E-F5E7F35E6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F99A111-F9DA-C01F-7E30-68DAAF55C404}"/>
              </a:ext>
            </a:extLst>
          </p:cNvPr>
          <p:cNvSpPr txBox="1"/>
          <p:nvPr/>
        </p:nvSpPr>
        <p:spPr>
          <a:xfrm>
            <a:off x="833789" y="3075057"/>
            <a:ext cx="769821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</a:rPr>
              <a:t>Où se trouve 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</a:rPr>
              <a:t>le marché ? </a:t>
            </a:r>
          </a:p>
        </p:txBody>
      </p:sp>
    </p:spTree>
    <p:extLst>
      <p:ext uri="{BB962C8B-B14F-4D97-AF65-F5344CB8AC3E}">
        <p14:creationId xmlns:p14="http://schemas.microsoft.com/office/powerpoint/2010/main" val="1473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C3202-005C-9BFC-0547-85ECCCAEF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9D78F3-9409-BF81-5237-25B0BFB7C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Je peux dire : le marché se trouve en face de la pharmacie du quartier . Mais je peux aussi dire : le marché se trouve à côté de la poste ou parler d’un autre lieu.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6953ADF-2BE0-6D43-47F2-802FEE162C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6A0A565-13C3-FDAC-5CED-ED3EDE9DB88C}"/>
              </a:ext>
            </a:extLst>
          </p:cNvPr>
          <p:cNvSpPr txBox="1"/>
          <p:nvPr/>
        </p:nvSpPr>
        <p:spPr>
          <a:xfrm>
            <a:off x="833789" y="2798989"/>
            <a:ext cx="769821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</a:rPr>
              <a:t>Demain, j’irai au marché pour acheter des légumes. 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</a:rPr>
              <a:t>Le marché se trouve en face de la pharmacie du quartier. </a:t>
            </a:r>
          </a:p>
        </p:txBody>
      </p:sp>
    </p:spTree>
    <p:extLst>
      <p:ext uri="{BB962C8B-B14F-4D97-AF65-F5344CB8AC3E}">
        <p14:creationId xmlns:p14="http://schemas.microsoft.com/office/powerpoint/2010/main" val="910541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C9037-8D8C-7420-A292-3BAB2126F0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6AE3A0-7A77-8275-84E7-87D81F947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Lisons ensemble le paragraphe complet.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C269DC3-0734-C489-8E8B-7519389EED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BD041CC-F3D2-E600-BB22-47918CA557C8}"/>
              </a:ext>
            </a:extLst>
          </p:cNvPr>
          <p:cNvSpPr txBox="1"/>
          <p:nvPr/>
        </p:nvSpPr>
        <p:spPr>
          <a:xfrm>
            <a:off x="722894" y="2924117"/>
            <a:ext cx="769821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</a:rPr>
              <a:t>Demain,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</a:rPr>
              <a:t>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</a:rPr>
              <a:t>j’irai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</a:rPr>
              <a:t>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</a:rPr>
              <a:t>au marché pour acheter des légumes. Le marché se trouve en face de la pharmacie du quartier. </a:t>
            </a:r>
          </a:p>
        </p:txBody>
      </p:sp>
    </p:spTree>
    <p:extLst>
      <p:ext uri="{BB962C8B-B14F-4D97-AF65-F5344CB8AC3E}">
        <p14:creationId xmlns:p14="http://schemas.microsoft.com/office/powerpoint/2010/main" val="122292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C4E7F-021F-1FFC-7287-F38400994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9549E5-9498-3582-F795-37DF958D8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Retenez bien. Pour écrire le paragraphe, je me suis posé les questions suivantes :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3CAA82A-F2A5-3162-510A-64E0D9C1F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1F90185-91CE-1E25-5591-09DD20833391}"/>
              </a:ext>
            </a:extLst>
          </p:cNvPr>
          <p:cNvSpPr txBox="1"/>
          <p:nvPr/>
        </p:nvSpPr>
        <p:spPr>
          <a:xfrm>
            <a:off x="607390" y="2423604"/>
            <a:ext cx="7698211" cy="2539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>
              <a:spcAft>
                <a:spcPts val="600"/>
              </a:spcAft>
              <a:defRPr/>
            </a:pPr>
            <a:r>
              <a:rPr kumimoji="0" lang="fr-FR" sz="360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</a:rPr>
              <a:t>J’irai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</a:rPr>
              <a:t>où ? </a:t>
            </a:r>
          </a:p>
          <a:p>
            <a:pPr lvl="0" algn="ctr" defTabSz="457200">
              <a:spcAft>
                <a:spcPts val="600"/>
              </a:spcAft>
              <a:defRPr/>
            </a:pPr>
            <a:r>
              <a:rPr kumimoji="0" lang="fr-FR" sz="360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</a:rPr>
              <a:t>J’irai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</a:rPr>
              <a:t>quand ? </a:t>
            </a:r>
          </a:p>
          <a:p>
            <a:pPr lvl="0" algn="ctr" defTabSz="457200">
              <a:spcAft>
                <a:spcPts val="600"/>
              </a:spcAft>
              <a:defRPr/>
            </a:pPr>
            <a:r>
              <a:rPr lang="fr-FR" sz="3600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J’irai </a:t>
            </a:r>
            <a:r>
              <a:rPr lang="fr-FR" sz="3600" b="1" dirty="0">
                <a:solidFill>
                  <a:srgbClr val="00ACA4"/>
                </a:solidFill>
                <a:latin typeface="Dosis" pitchFamily="2" charset="0"/>
              </a:rPr>
              <a:t>pourquoi ? </a:t>
            </a:r>
          </a:p>
          <a:p>
            <a:pPr lvl="0" algn="ctr" defTabSz="457200">
              <a:spcAft>
                <a:spcPts val="600"/>
              </a:spcAft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</a:rPr>
              <a:t>Où se trouve </a:t>
            </a:r>
            <a:r>
              <a:rPr kumimoji="0" lang="fr-FR" sz="360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</a:rPr>
              <a:t>le lieu ? </a:t>
            </a:r>
          </a:p>
        </p:txBody>
      </p:sp>
    </p:spTree>
    <p:extLst>
      <p:ext uri="{BB962C8B-B14F-4D97-AF65-F5344CB8AC3E}">
        <p14:creationId xmlns:p14="http://schemas.microsoft.com/office/powerpoint/2010/main" val="2957185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D79E0-DAF6-039C-8593-F229501A6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31A4F829-FD50-7C61-1347-C0340F7A2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cahiers. Vous allez écrire un paragraphe en vous posant les mêmes questions.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73E930D-7ABF-1AD4-01C4-A112A211F68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427846" y="2425566"/>
            <a:ext cx="4410903" cy="3248250"/>
          </a:xfrm>
          <a:prstGeom prst="roundRect">
            <a:avLst>
              <a:gd name="adj" fmla="val 6988"/>
            </a:avLst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A75B7EF-D2AC-8BCD-8752-E256876B7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98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ED4498D7-9F52-BED1-DF2E-1B4C0D049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1391042"/>
            <a:ext cx="7886700" cy="720000"/>
          </a:xfrm>
        </p:spPr>
        <p:txBody>
          <a:bodyPr/>
          <a:lstStyle/>
          <a:p>
            <a:r>
              <a:rPr lang="fr-MA" dirty="0"/>
              <a:t>Contenu de la semaine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59AF2EA-C092-7362-4FDB-425C283EAD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20" y="2477705"/>
            <a:ext cx="3141658" cy="242190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B0DF012-35BD-C125-715B-24B5C53C99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869" y="2479529"/>
            <a:ext cx="3141660" cy="242190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10D8FFD-3B95-3F99-FC93-B9269BDEE7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320" y="2479529"/>
            <a:ext cx="1577031" cy="242008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FBB8248-6436-464D-A819-2E2B91C823A1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6A1B9C2-105F-43AD-3B20-2856C58AA2FE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AB1BF1B-4DC3-FC87-85E2-C2455BC852B9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Titre 53">
              <a:extLst>
                <a:ext uri="{FF2B5EF4-FFF2-40B4-BE49-F238E27FC236}">
                  <a16:creationId xmlns:a16="http://schemas.microsoft.com/office/drawing/2014/main" id="{7FEFABC6-EC81-AB2C-B4B1-69651E9DF2D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189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3E129-C82D-761B-A1EA-12AFEC3D9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0B7D9B-6EB7-D131-7DD9-D11BBFAF8EB2}"/>
              </a:ext>
            </a:extLst>
          </p:cNvPr>
          <p:cNvSpPr/>
          <p:nvPr/>
        </p:nvSpPr>
        <p:spPr>
          <a:xfrm>
            <a:off x="3515153" y="4446529"/>
            <a:ext cx="3526885" cy="7122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0ACA4"/>
              </a:solidFill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CBB3B812-AFE1-CB77-DB20-CE3FFBE0AD8F}"/>
              </a:ext>
            </a:extLst>
          </p:cNvPr>
          <p:cNvSpPr/>
          <p:nvPr/>
        </p:nvSpPr>
        <p:spPr>
          <a:xfrm>
            <a:off x="1867631" y="4455386"/>
            <a:ext cx="1541647" cy="7122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0ACA4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53BFCA2-D896-88A8-5087-096D0BCD05F0}"/>
              </a:ext>
            </a:extLst>
          </p:cNvPr>
          <p:cNvSpPr/>
          <p:nvPr/>
        </p:nvSpPr>
        <p:spPr>
          <a:xfrm>
            <a:off x="5226869" y="3545951"/>
            <a:ext cx="1541647" cy="7122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0ACA4"/>
              </a:solidFill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50E410F-AA3C-0865-F9AF-8D23794B5EFB}"/>
              </a:ext>
            </a:extLst>
          </p:cNvPr>
          <p:cNvSpPr/>
          <p:nvPr/>
        </p:nvSpPr>
        <p:spPr>
          <a:xfrm>
            <a:off x="2408270" y="3545951"/>
            <a:ext cx="2492944" cy="7122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0ACA4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E4E289F-C757-AB53-CB97-4F056ACA0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Sur vos cahiers, écrivez un paragraphe en utilisant ces mots. Je vais circulez entre les rangs pour vous aider.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DD64A37-BEA3-60F0-9218-BCE58F22A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48B765D-E846-2482-39E0-FDD844485710}"/>
              </a:ext>
            </a:extLst>
          </p:cNvPr>
          <p:cNvSpPr txBox="1"/>
          <p:nvPr/>
        </p:nvSpPr>
        <p:spPr>
          <a:xfrm>
            <a:off x="1935006" y="3429000"/>
            <a:ext cx="530514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fr-FR" sz="3200" b="1" kern="0" dirty="0">
                <a:solidFill>
                  <a:srgbClr val="00ACA4"/>
                </a:solidFill>
                <a:latin typeface="Dosis" pitchFamily="2" charset="0"/>
              </a:rPr>
              <a:t>boulangerie          ce soir </a:t>
            </a:r>
          </a:p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kern="0" dirty="0">
                <a:solidFill>
                  <a:srgbClr val="00ACA4"/>
                </a:solidFill>
                <a:latin typeface="Dosis" pitchFamily="2" charset="0"/>
              </a:rPr>
              <a:t>pain         en face de l’épicerie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92CE172-6640-603E-E18A-50C58EA2C65D}"/>
              </a:ext>
            </a:extLst>
          </p:cNvPr>
          <p:cNvSpPr txBox="1"/>
          <p:nvPr/>
        </p:nvSpPr>
        <p:spPr>
          <a:xfrm>
            <a:off x="2408270" y="1541140"/>
            <a:ext cx="4150114" cy="1425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6600" b="1" dirty="0">
                <a:solidFill>
                  <a:srgbClr val="565F88"/>
                </a:solidFill>
                <a:latin typeface="Dosis" pitchFamily="2" charset="0"/>
              </a:rPr>
              <a:t>j’irai</a:t>
            </a:r>
            <a:endParaRPr kumimoji="0" lang="fr-FR" sz="6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6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B5492-BB24-2877-AFD6-6E9077625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D5CAA219-14CC-DE21-B0B7-FC6BB4FD6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son paragraphe ? 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5BF8BE5-CEAC-647D-0FC8-C4B5B409E5E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427846" y="2425566"/>
            <a:ext cx="4410903" cy="3248250"/>
          </a:xfrm>
          <a:prstGeom prst="roundRect">
            <a:avLst>
              <a:gd name="adj" fmla="val 6988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445A3FF-F949-B79A-112B-A623D5725D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93" b="11327"/>
          <a:stretch>
            <a:fillRect/>
          </a:stretch>
        </p:blipFill>
        <p:spPr>
          <a:xfrm>
            <a:off x="205767" y="621247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253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FCD35-A377-4928-0C51-A3F274879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555B9D-E4CE-9C79-3CD3-1ADBDC80D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Voici un paragraphe correct avec les mots proposés.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CEC3705-A760-FC19-C34F-5C9BAC4FA627}"/>
              </a:ext>
            </a:extLst>
          </p:cNvPr>
          <p:cNvSpPr txBox="1"/>
          <p:nvPr/>
        </p:nvSpPr>
        <p:spPr>
          <a:xfrm>
            <a:off x="1071283" y="2593100"/>
            <a:ext cx="7001433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" pitchFamily="2" charset="0"/>
              </a:rPr>
              <a:t>Ce soir, j’irai à la boulangerie pour acheter du pain. La boulangerie se trouve en face de l’épicerie.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13428D1-07BB-D3BC-6F9A-BE98ED6EC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10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526CC-A0B9-D539-FA8D-F8CC5B27E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4366AB3-848A-6B07-7B0D-FB1F026C2F4F}"/>
              </a:ext>
            </a:extLst>
          </p:cNvPr>
          <p:cNvSpPr/>
          <p:nvPr/>
        </p:nvSpPr>
        <p:spPr>
          <a:xfrm>
            <a:off x="4483327" y="3429000"/>
            <a:ext cx="2693465" cy="7122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0ACA4"/>
              </a:solidFill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DD4134-FF3C-83D6-B06B-5DD261664483}"/>
              </a:ext>
            </a:extLst>
          </p:cNvPr>
          <p:cNvSpPr/>
          <p:nvPr/>
        </p:nvSpPr>
        <p:spPr>
          <a:xfrm>
            <a:off x="4294800" y="4337563"/>
            <a:ext cx="3526885" cy="7122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0ACA4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582B20A-FFC2-9DA5-230E-F70A95AEEE2F}"/>
              </a:ext>
            </a:extLst>
          </p:cNvPr>
          <p:cNvSpPr/>
          <p:nvPr/>
        </p:nvSpPr>
        <p:spPr>
          <a:xfrm>
            <a:off x="2012009" y="3441023"/>
            <a:ext cx="1857347" cy="7122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0ACA4"/>
              </a:solidFill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80CD882-6E9E-E949-66A4-BD49F356D1CD}"/>
              </a:ext>
            </a:extLst>
          </p:cNvPr>
          <p:cNvSpPr/>
          <p:nvPr/>
        </p:nvSpPr>
        <p:spPr>
          <a:xfrm>
            <a:off x="1526736" y="4361984"/>
            <a:ext cx="2492944" cy="7122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00ACA4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286E64F-1830-C34E-685B-68115709B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Sur vos cahiers, écrivez un paragraphe en utilisant ces mots. Je vais circulez entre les rangs pour vous aider.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7F88350-2376-32A6-1CE1-171BAB432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12CDB36-24E0-7CC7-E591-488CB2A9235A}"/>
              </a:ext>
            </a:extLst>
          </p:cNvPr>
          <p:cNvSpPr txBox="1"/>
          <p:nvPr/>
        </p:nvSpPr>
        <p:spPr>
          <a:xfrm>
            <a:off x="897952" y="3325662"/>
            <a:ext cx="744434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fr-FR" sz="3200" b="1" kern="0" dirty="0">
                <a:solidFill>
                  <a:srgbClr val="00ACA4"/>
                </a:solidFill>
                <a:latin typeface="Dosis" pitchFamily="2" charset="0"/>
              </a:rPr>
              <a:t>épicerie            demain matin</a:t>
            </a:r>
          </a:p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kern="0" dirty="0">
                <a:solidFill>
                  <a:srgbClr val="00ACA4"/>
                </a:solidFill>
                <a:latin typeface="Dosis" pitchFamily="2" charset="0"/>
              </a:rPr>
              <a:t>des courses           à côté de chez moi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4BA8357-4814-FE64-537C-B5F9CC926DF4}"/>
              </a:ext>
            </a:extLst>
          </p:cNvPr>
          <p:cNvSpPr txBox="1"/>
          <p:nvPr/>
        </p:nvSpPr>
        <p:spPr>
          <a:xfrm>
            <a:off x="2408270" y="1541140"/>
            <a:ext cx="4150114" cy="1425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6600" b="1" dirty="0">
                <a:solidFill>
                  <a:srgbClr val="565F88"/>
                </a:solidFill>
                <a:latin typeface="Dosis" pitchFamily="2" charset="0"/>
              </a:rPr>
              <a:t>j’irai</a:t>
            </a:r>
            <a:endParaRPr kumimoji="0" lang="fr-FR" sz="66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97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2D3E8-5949-D737-A98B-172C25770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13FE8759-CC57-A45D-01CC-8539B7115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son paragraphe ? 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620780A-0936-3585-8296-7D298492B01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427846" y="2425566"/>
            <a:ext cx="4410903" cy="3248250"/>
          </a:xfrm>
          <a:prstGeom prst="roundRect">
            <a:avLst>
              <a:gd name="adj" fmla="val 6988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2DDFA1C-4DF0-43B5-EAFD-099A1D7CC06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93" b="11327"/>
          <a:stretch>
            <a:fillRect/>
          </a:stretch>
        </p:blipFill>
        <p:spPr>
          <a:xfrm>
            <a:off x="205767" y="621247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8529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7B5E3-86C6-DBDE-2366-06C079D842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6C3932-B30A-78A1-4934-64E6A710D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Voici un paragraphe correct avec les mots proposés.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CA79401-D174-C194-CBC6-26243A9DCFA3}"/>
              </a:ext>
            </a:extLst>
          </p:cNvPr>
          <p:cNvSpPr txBox="1"/>
          <p:nvPr/>
        </p:nvSpPr>
        <p:spPr>
          <a:xfrm>
            <a:off x="1071283" y="2593100"/>
            <a:ext cx="700143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" pitchFamily="2" charset="0"/>
              </a:rPr>
              <a:t>Demain, j’irai à l’épicerie pour faire des courses. L’épicerie est à côté de chez moi.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20DA1B1-1598-ED35-94BF-9ECAE8628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377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55795-983E-BBF6-1811-6FC4C2192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C2B5D613-32AB-C64C-1CE5-2F47B07BD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séance d’aujourd’hui est terminée. À la maison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écrivez un nouveau paragraphe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majd_wave">
            <a:hlinkClick r:id="" action="ppaction://media"/>
            <a:extLst>
              <a:ext uri="{FF2B5EF4-FFF2-40B4-BE49-F238E27FC236}">
                <a16:creationId xmlns:a16="http://schemas.microsoft.com/office/drawing/2014/main" id="{1DE21FE7-04B5-9388-F121-EAF5887FB91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0799" y="2105932"/>
            <a:ext cx="1996613" cy="3549535"/>
          </a:xfrm>
          <a:prstGeom prst="rect">
            <a:avLst/>
          </a:prstGeom>
        </p:spPr>
      </p:pic>
      <p:pic>
        <p:nvPicPr>
          <p:cNvPr id="4" name="Espace réservé pour une image  2" descr="Une image contenant habits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DCA9922-AD8A-A41B-224D-1680738B76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54"/>
          <a:stretch>
            <a:fillRect/>
          </a:stretch>
        </p:blipFill>
        <p:spPr>
          <a:xfrm>
            <a:off x="115503" y="651192"/>
            <a:ext cx="1289783" cy="936977"/>
          </a:xfrm>
          <a:prstGeom prst="ellipse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F674D26-985B-D29B-2AC3-BD75883E14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2983" y="1496786"/>
            <a:ext cx="2975234" cy="4615427"/>
          </a:xfrm>
          <a:prstGeom prst="rect">
            <a:avLst/>
          </a:prstGeom>
        </p:spPr>
      </p:pic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1AA6613-F58B-8264-3B6C-97485AB41424}"/>
              </a:ext>
            </a:extLst>
          </p:cNvPr>
          <p:cNvSpPr/>
          <p:nvPr/>
        </p:nvSpPr>
        <p:spPr>
          <a:xfrm>
            <a:off x="4248454" y="4810452"/>
            <a:ext cx="2834429" cy="1099282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386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FFE98D44-242C-B857-A26E-6C7163C42EFF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88F2D0-04BB-A251-DD36-D1B8EDEBD6A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C9464FC-2A84-044F-BACA-8005915C7C3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76D3DCA5-D411-2F51-DEC5-EBA796C6E078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5765066-62E9-C747-F21F-3FFD5EF1BD7D}"/>
              </a:ext>
            </a:extLst>
          </p:cNvPr>
          <p:cNvSpPr/>
          <p:nvPr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Terminateur 1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42277" y="2254591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8277" y="2002591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4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rganigramme : Terminateur 19">
            <a:extLst>
              <a:ext uri="{FF2B5EF4-FFF2-40B4-BE49-F238E27FC236}">
                <a16:creationId xmlns:a16="http://schemas.microsoft.com/office/drawing/2014/main" id="{6841D22E-7F63-0123-DE78-6B7D3949BFF3}"/>
              </a:ext>
            </a:extLst>
          </p:cNvPr>
          <p:cNvSpPr/>
          <p:nvPr/>
        </p:nvSpPr>
        <p:spPr>
          <a:xfrm>
            <a:off x="844649" y="3456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21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Acte de parole 1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 – Point de langue 1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Texte (fluidité) 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67D9A63D-4C1E-8D0F-095E-C18E85B50D54}"/>
              </a:ext>
            </a:extLst>
          </p:cNvPr>
          <p:cNvSpPr txBox="1">
            <a:spLocks/>
          </p:cNvSpPr>
          <p:nvPr/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DNL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639F0D-A483-F884-1E53-27875C5E1C69}"/>
              </a:ext>
            </a:extLst>
          </p:cNvPr>
          <p:cNvGrpSpPr/>
          <p:nvPr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D26E65-6890-E560-0F8D-1770B785B23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Organigramme : Terminateur 24">
              <a:extLst>
                <a:ext uri="{FF2B5EF4-FFF2-40B4-BE49-F238E27FC236}">
                  <a16:creationId xmlns:a16="http://schemas.microsoft.com/office/drawing/2014/main" id="{F8E03BE0-12F4-D3D1-EC97-CC64DF167170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ExtraBold" pitchFamily="2" charset="0"/>
                  <a:ea typeface="+mn-ea"/>
                  <a:cs typeface="+mn-cs"/>
                </a:rPr>
                <a:t>Séance 1</a:t>
              </a:r>
            </a:p>
          </p:txBody>
        </p:sp>
        <p:sp>
          <p:nvSpPr>
            <p:cNvPr id="26" name="Espace réservé du texte 5">
              <a:extLst>
                <a:ext uri="{FF2B5EF4-FFF2-40B4-BE49-F238E27FC236}">
                  <a16:creationId xmlns:a16="http://schemas.microsoft.com/office/drawing/2014/main" id="{D3A87A8E-1E69-5C82-79BF-99874AFA0D0B}"/>
                </a:ext>
              </a:extLst>
            </p:cNvPr>
            <p:cNvSpPr txBox="1">
              <a:spLocks/>
            </p:cNvSpPr>
            <p:nvPr/>
          </p:nvSpPr>
          <p:spPr>
            <a:xfrm>
              <a:off x="864000" y="2381614"/>
              <a:ext cx="3420000" cy="792000"/>
            </a:xfrm>
            <a:prstGeom prst="roundRect">
              <a:avLst/>
            </a:prstGeom>
            <a:solidFill>
              <a:schemeClr val="bg2"/>
            </a:solidFill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66700" marR="0" lvl="0" indent="-26670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m"/>
                <a:tabLst/>
                <a:defRPr/>
              </a:pPr>
              <a:r>
                <a:rPr kumimoji="0" lang="fr-F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Présentation du vocabulaire </a:t>
              </a:r>
            </a:p>
            <a:p>
              <a:pPr marL="266700" marR="0" lvl="0" indent="-26670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m"/>
                <a:tabLst/>
                <a:defRPr/>
              </a:pPr>
              <a:r>
                <a:rPr kumimoji="0" lang="fr-F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Exploitation du vocabulaire</a:t>
              </a:r>
            </a:p>
            <a:p>
              <a:pPr marL="266700" marR="0" lvl="0" indent="-26670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m"/>
                <a:tabLst/>
                <a:defRPr/>
              </a:pPr>
              <a:r>
                <a:rPr kumimoji="0" lang="fr-F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Activités de vocabulaire sur livret</a:t>
              </a:r>
            </a:p>
          </p:txBody>
        </p:sp>
      </p:grpSp>
      <p:sp>
        <p:nvSpPr>
          <p:cNvPr id="27" name="Titre 30">
            <a:extLst>
              <a:ext uri="{FF2B5EF4-FFF2-40B4-BE49-F238E27FC236}">
                <a16:creationId xmlns:a16="http://schemas.microsoft.com/office/drawing/2014/main" id="{E7505BF1-9FB3-A3D9-F1AE-40542186D09D}"/>
              </a:ext>
            </a:extLst>
          </p:cNvPr>
          <p:cNvSpPr txBox="1">
            <a:spLocks/>
          </p:cNvSpPr>
          <p:nvPr/>
        </p:nvSpPr>
        <p:spPr>
          <a:xfrm>
            <a:off x="522772" y="106865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3600" b="1" kern="1200">
                <a:solidFill>
                  <a:srgbClr val="565F88"/>
                </a:solidFill>
                <a:latin typeface="Dosis" pitchFamily="2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sz="3200"/>
              <a:t>Organisation de la semaine</a:t>
            </a:r>
            <a:endParaRPr lang="fr-FR" sz="3200" dirty="0"/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397D6792-77EF-964B-8655-3B3059F55CA8}"/>
              </a:ext>
            </a:extLst>
          </p:cNvPr>
          <p:cNvSpPr/>
          <p:nvPr/>
        </p:nvSpPr>
        <p:spPr>
          <a:xfrm>
            <a:off x="628649" y="5220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rganigramme : Terminateur 28">
            <a:extLst>
              <a:ext uri="{FF2B5EF4-FFF2-40B4-BE49-F238E27FC236}">
                <a16:creationId xmlns:a16="http://schemas.microsoft.com/office/drawing/2014/main" id="{5658D257-978F-A594-EEA1-56A5EF90062C}"/>
              </a:ext>
            </a:extLst>
          </p:cNvPr>
          <p:cNvSpPr/>
          <p:nvPr/>
        </p:nvSpPr>
        <p:spPr>
          <a:xfrm>
            <a:off x="844649" y="4968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F17D042A-9C0B-3691-ABA9-FFC53DBA5F5E}"/>
              </a:ext>
            </a:extLst>
          </p:cNvPr>
          <p:cNvSpPr txBox="1">
            <a:spLocks/>
          </p:cNvSpPr>
          <p:nvPr/>
        </p:nvSpPr>
        <p:spPr>
          <a:xfrm>
            <a:off x="808649" y="5419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 - Acte de parole  2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 – Point de langue 2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Texte (Compréhension 1)</a:t>
            </a: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2D821F4D-459F-10F8-037F-9FC307E61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1040" y="3491702"/>
            <a:ext cx="3828620" cy="1365622"/>
          </a:xfrm>
          <a:prstGeom prst="rect">
            <a:avLst/>
          </a:prstGeom>
        </p:spPr>
      </p:pic>
      <p:sp>
        <p:nvSpPr>
          <p:cNvPr id="34" name="Espace réservé du texte 5">
            <a:extLst>
              <a:ext uri="{FF2B5EF4-FFF2-40B4-BE49-F238E27FC236}">
                <a16:creationId xmlns:a16="http://schemas.microsoft.com/office/drawing/2014/main" id="{A5E18E04-36C4-DDBA-D36A-2F6CAF012C20}"/>
              </a:ext>
            </a:extLst>
          </p:cNvPr>
          <p:cNvSpPr txBox="1">
            <a:spLocks/>
          </p:cNvSpPr>
          <p:nvPr/>
        </p:nvSpPr>
        <p:spPr>
          <a:xfrm>
            <a:off x="4989472" y="2447702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Texte (Compréhension  2)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offerte </a:t>
            </a:r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62AFBE96-6D58-CF0A-14F1-9A0AB1FC361F}"/>
              </a:ext>
            </a:extLst>
          </p:cNvPr>
          <p:cNvSpPr/>
          <p:nvPr/>
        </p:nvSpPr>
        <p:spPr>
          <a:xfrm>
            <a:off x="4915350" y="3489872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DB4DDBFF-D324-3E3C-39D9-A0E8D4DE4E9D}"/>
              </a:ext>
            </a:extLst>
          </p:cNvPr>
          <p:cNvSpPr txBox="1"/>
          <p:nvPr/>
        </p:nvSpPr>
        <p:spPr>
          <a:xfrm>
            <a:off x="4989472" y="4082744"/>
            <a:ext cx="3831420" cy="5001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 Prise de parole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– texte </a:t>
            </a:r>
          </a:p>
        </p:txBody>
      </p:sp>
    </p:spTree>
    <p:extLst>
      <p:ext uri="{BB962C8B-B14F-4D97-AF65-F5344CB8AC3E}">
        <p14:creationId xmlns:p14="http://schemas.microsoft.com/office/powerpoint/2010/main" val="219122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65D6530E-68DE-A2B9-480C-9C3941ECB5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48602" y="2198645"/>
            <a:ext cx="6246795" cy="1349939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C6BF3D7-556E-448C-F085-3C1582824A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Écrire un texte.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221199" y="2300287"/>
            <a:ext cx="2350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 Prise de parole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119602" y="2695829"/>
            <a:ext cx="547419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Prendre la parole pour parler d’un déplacement futur et situer un lieu.</a:t>
            </a:r>
          </a:p>
        </p:txBody>
      </p:sp>
      <p:pic>
        <p:nvPicPr>
          <p:cNvPr id="18" name="Espace réservé pour une image  36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FC2C316-C735-1DBC-7F15-2DC4D5019C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316796" y="1935719"/>
            <a:ext cx="540000" cy="540000"/>
          </a:xfrm>
          <a:prstGeom prst="rect">
            <a:avLst/>
          </a:prstGeom>
          <a:noFill/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F4072A8C-CA17-E815-A0C0-21BF3F80A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3" y="1347954"/>
            <a:ext cx="7886700" cy="705267"/>
          </a:xfrm>
        </p:spPr>
        <p:txBody>
          <a:bodyPr/>
          <a:lstStyle/>
          <a:p>
            <a:r>
              <a:rPr lang="fr-MA" sz="3600" dirty="0"/>
              <a:t>Plan de la séance 5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E0C5CD2-C847-A7AF-29FD-8B496947891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14974" y="3647087"/>
            <a:ext cx="540000" cy="54000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C63FCF6-6D92-2819-8A99-139755A08E12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BD6AFD9-1143-CE49-A11B-2285028BB4AF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DBBF173-B72D-4EB5-311C-E7E1A179B08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itre 53">
              <a:extLst>
                <a:ext uri="{FF2B5EF4-FFF2-40B4-BE49-F238E27FC236}">
                  <a16:creationId xmlns:a16="http://schemas.microsoft.com/office/drawing/2014/main" id="{5DCC63CD-F096-45F5-2666-90C2BABB0681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173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8">
            <a:extLst>
              <a:ext uri="{FF2B5EF4-FFF2-40B4-BE49-F238E27FC236}">
                <a16:creationId xmlns:a16="http://schemas.microsoft.com/office/drawing/2014/main" id="{6DEEF793-A705-420A-2C4F-10D51163E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 La leçon de français commence maintenant.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5" name="Nada-Wave">
            <a:hlinkClick r:id="" action="ppaction://media"/>
            <a:extLst>
              <a:ext uri="{FF2B5EF4-FFF2-40B4-BE49-F238E27FC236}">
                <a16:creationId xmlns:a16="http://schemas.microsoft.com/office/drawing/2014/main" id="{D04F33B5-B473-67D6-4A24-0FDAF03BB18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4823" y="2222899"/>
            <a:ext cx="2277239" cy="3636784"/>
          </a:xfrm>
          <a:prstGeom prst="rect">
            <a:avLst/>
          </a:prstGeom>
        </p:spPr>
      </p:pic>
      <p:pic>
        <p:nvPicPr>
          <p:cNvPr id="7" name="majd_wave">
            <a:hlinkClick r:id="" action="ppaction://media"/>
            <a:extLst>
              <a:ext uri="{FF2B5EF4-FFF2-40B4-BE49-F238E27FC236}">
                <a16:creationId xmlns:a16="http://schemas.microsoft.com/office/drawing/2014/main" id="{40B090C4-BCD9-D3FA-1825-B68D598A7D1D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605"/>
          <a:stretch>
            <a:fillRect/>
          </a:stretch>
        </p:blipFill>
        <p:spPr>
          <a:xfrm>
            <a:off x="2492943" y="2215633"/>
            <a:ext cx="2079057" cy="3636784"/>
          </a:xfr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BEFDF2E-3DCB-7E67-7E72-36E9061BD2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71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8171188-1B2E-67CE-5D26-EE10849FD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2" y="525505"/>
            <a:ext cx="1152244" cy="1072989"/>
          </a:xfrm>
          <a:prstGeom prst="rect">
            <a:avLst/>
          </a:prstGeom>
        </p:spPr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FD0C4CBB-54CE-1745-BECE-79A80B442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</a:rPr>
              <a:t>Aujourd’hui nous allons apprendre à parler de nos déplacements. Écoutez bien.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C50C200-7498-F16D-3F62-B994AA64D9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5143609-6703-C9A9-BE3A-14FA845818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279337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2BF21-3E87-08A8-01ED-95DD0081E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B47223FC-B035-7D23-5EB0-487DB697A7C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xfrm>
            <a:off x="381000" y="711081"/>
            <a:ext cx="809386" cy="809386"/>
          </a:xfrm>
        </p:spPr>
      </p:pic>
      <p:sp>
        <p:nvSpPr>
          <p:cNvPr id="4" name="Titre 8">
            <a:extLst>
              <a:ext uri="{FF2B5EF4-FFF2-40B4-BE49-F238E27FC236}">
                <a16:creationId xmlns:a16="http://schemas.microsoft.com/office/drawing/2014/main" id="{18F34C7E-11CA-4C3C-B337-AFAF842DE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>
                <a:solidFill>
                  <a:schemeClr val="tx1">
                    <a:lumMod val="50000"/>
                    <a:lumOff val="50000"/>
                  </a:schemeClr>
                </a:solidFill>
                <a:latin typeface="Dosis Medium" pitchFamily="2" charset="0"/>
              </a:rPr>
              <a:t>Lecture de la vidéo </a:t>
            </a:r>
            <a:endParaRPr lang="fr-MA" dirty="0">
              <a:solidFill>
                <a:schemeClr val="tx1">
                  <a:lumMod val="50000"/>
                  <a:lumOff val="50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3" name="Image 1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0875EA0F-5770-3353-C127-8862F5E9BB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7" name="WhatsApp-Video-2025-10-30-at-193">
            <a:hlinkClick r:id="" action="ppaction://media"/>
            <a:extLst>
              <a:ext uri="{FF2B5EF4-FFF2-40B4-BE49-F238E27FC236}">
                <a16:creationId xmlns:a16="http://schemas.microsoft.com/office/drawing/2014/main" id="{89335C43-488B-2F31-05E9-11D805E9122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2239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4534" y="1940288"/>
            <a:ext cx="7161196" cy="4028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5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0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206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8">
            <a:extLst>
              <a:ext uri="{FF2B5EF4-FFF2-40B4-BE49-F238E27FC236}">
                <a16:creationId xmlns:a16="http://schemas.microsoft.com/office/drawing/2014/main" id="{23BEAFB7-5FEC-96A8-EDAE-BD0902AF0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0558" y="756000"/>
            <a:ext cx="6821441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À votre tour ! Qui veut passer au tableau pour prendre la parole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CD9C33F3-C02F-1560-086E-A5E06C1AB4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B8E1ABC-B141-2375-74CA-779131D3989D}"/>
              </a:ext>
            </a:extLst>
          </p:cNvPr>
          <p:cNvSpPr/>
          <p:nvPr/>
        </p:nvSpPr>
        <p:spPr>
          <a:xfrm>
            <a:off x="4229129" y="3290281"/>
            <a:ext cx="4196614" cy="2100219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384C3C9-2790-9786-DCE2-5C222865B441}"/>
              </a:ext>
            </a:extLst>
          </p:cNvPr>
          <p:cNvSpPr txBox="1"/>
          <p:nvPr/>
        </p:nvSpPr>
        <p:spPr>
          <a:xfrm>
            <a:off x="4827806" y="3491439"/>
            <a:ext cx="5078390" cy="1552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fr-FR" sz="2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__________, 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j’irai à  ________</a:t>
            </a:r>
          </a:p>
          <a:p>
            <a:pPr lvl="0">
              <a:lnSpc>
                <a:spcPct val="150000"/>
              </a:lnSpc>
              <a:defRPr/>
            </a:pPr>
            <a:r>
              <a:rPr lang="fr-FR" sz="2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pour ______________________</a:t>
            </a:r>
          </a:p>
          <a:p>
            <a:pPr lvl="0">
              <a:lnSpc>
                <a:spcPct val="150000"/>
              </a:lnSpc>
              <a:defRPr/>
            </a:pPr>
            <a:r>
              <a:rPr lang="fr-FR" sz="2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________  se trouve  ______</a:t>
            </a:r>
            <a:endParaRPr kumimoji="0" lang="fr-FR" sz="22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A0AE45-6790-8871-204C-36E998D9E0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3047" y="2901600"/>
            <a:ext cx="2133600" cy="32004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0B18F9A-6F2C-6EB8-2F61-0124BD4AB13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0535" y="2338170"/>
            <a:ext cx="1219370" cy="136226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FD1F758-C5B5-84B9-E795-E47FB142D097}"/>
              </a:ext>
            </a:extLst>
          </p:cNvPr>
          <p:cNvSpPr txBox="1"/>
          <p:nvPr/>
        </p:nvSpPr>
        <p:spPr>
          <a:xfrm>
            <a:off x="2092148" y="1809724"/>
            <a:ext cx="53943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Ce garçon veut dire où il va aller. Il veut aussi situer les lieux où il va aller. </a:t>
            </a:r>
          </a:p>
        </p:txBody>
      </p:sp>
    </p:spTree>
    <p:extLst>
      <p:ext uri="{BB962C8B-B14F-4D97-AF65-F5344CB8AC3E}">
        <p14:creationId xmlns:p14="http://schemas.microsoft.com/office/powerpoint/2010/main" val="3952691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4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_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2_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3_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3_New Voc_01-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8384</TotalTime>
  <Words>959</Words>
  <PresentationFormat>Affichage à l'écran (4:3)</PresentationFormat>
  <Paragraphs>105</Paragraphs>
  <Slides>36</Slides>
  <Notes>1</Notes>
  <HiddenSlides>0</HiddenSlides>
  <MMClips>6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13</vt:i4>
      </vt:variant>
      <vt:variant>
        <vt:lpstr>Titres des diapositives</vt:lpstr>
      </vt:variant>
      <vt:variant>
        <vt:i4>36</vt:i4>
      </vt:variant>
    </vt:vector>
  </HeadingPairs>
  <TitlesOfParts>
    <vt:vector size="57" baseType="lpstr">
      <vt:lpstr>Dosis</vt:lpstr>
      <vt:lpstr>Dosis SemiBold</vt:lpstr>
      <vt:lpstr>Wingdings</vt:lpstr>
      <vt:lpstr>Arial</vt:lpstr>
      <vt:lpstr>Calibri</vt:lpstr>
      <vt:lpstr>Dosis Medium</vt:lpstr>
      <vt:lpstr>Aptos</vt:lpstr>
      <vt:lpstr>Dosis ExtraBold</vt:lpstr>
      <vt:lpstr>2_Conception personnalisée</vt:lpstr>
      <vt:lpstr>00_Env-Enseignant</vt:lpstr>
      <vt:lpstr>Oral</vt:lpstr>
      <vt:lpstr>Lecture</vt:lpstr>
      <vt:lpstr>Ecriture</vt:lpstr>
      <vt:lpstr>1_Lecture</vt:lpstr>
      <vt:lpstr>1_Oral</vt:lpstr>
      <vt:lpstr>3_Conception personnalisée</vt:lpstr>
      <vt:lpstr>3_New Voc_01-Présentation</vt:lpstr>
      <vt:lpstr>4_New Voc_01-Livret</vt:lpstr>
      <vt:lpstr>1_Ecriture</vt:lpstr>
      <vt:lpstr>2_Lecture</vt:lpstr>
      <vt:lpstr>3_Lecture</vt:lpstr>
      <vt:lpstr>Présentation PowerPoint</vt:lpstr>
      <vt:lpstr>Pictogrammes</vt:lpstr>
      <vt:lpstr>Contenu de la semaine </vt:lpstr>
      <vt:lpstr>Présentation PowerPoint</vt:lpstr>
      <vt:lpstr>Plan de la séance 5</vt:lpstr>
      <vt:lpstr>Bonjour les enfants !  La leçon de français commence maintenant.</vt:lpstr>
      <vt:lpstr>Aujourd’hui nous allons apprendre à parler de nos déplacements. Écoutez bien.</vt:lpstr>
      <vt:lpstr>Lecture de la vidéo </vt:lpstr>
      <vt:lpstr>À votre tour ! Qui veut passer au tableau pour prendre la parole ? </vt:lpstr>
      <vt:lpstr>Maintenant, tout le monde participe. Chacun parle de ses déplacements futurs avec son voisin. Je vais passer entre les rangs pour vous aider.</vt:lpstr>
      <vt:lpstr>Plan de la séance  4 </vt:lpstr>
      <vt:lpstr>Lisez et observez ce texte silencieusement. Après, on va faire une dictée. </vt:lpstr>
      <vt:lpstr>Prenez vos cahiers. Tenez-vous prêts. La dictée va commencer avec un enregistrement audio. </vt:lpstr>
      <vt:lpstr>Dictée en cours. Première lecture.</vt:lpstr>
      <vt:lpstr>Dictée en cours. Deuxième lecture. </vt:lpstr>
      <vt:lpstr>Corrigez. </vt:lpstr>
      <vt:lpstr>Qui veut expliquer ce paragraphe dans votre langue ? </vt:lpstr>
      <vt:lpstr>Maintenant, on apprendre à écrire un paragraphe semblable, avec le verbe j’irai.</vt:lpstr>
      <vt:lpstr>Je commence par me poser une question : j’irai où ? Qui veut me donner des propositions ? Levez la main. </vt:lpstr>
      <vt:lpstr>Il y a plusieurs réponses possibles. Une réponse peut être : j’irai au marché. Mais je peux dire aussi : j’irai à l’école, à la plage, ou à un autre lieu.</vt:lpstr>
      <vt:lpstr>Après, je me pose une autre question : j’irai quand au marché ? Qui veut me donner des propositions ? Levez la main.  </vt:lpstr>
      <vt:lpstr>Une réponse peut être : demain, j’irai au marché. Mais je peux dire aussi : lundi prochain, cet après midi, la semaine prochaine ou un autre moment. </vt:lpstr>
      <vt:lpstr>Ensuite, je me pose une autre question. Pourquoi j’irai au marché demain ? Qui veut me donner des propositions ? Levez la main. </vt:lpstr>
      <vt:lpstr>Une réponse peut être : demain, j’irai au marché pour acheter des légumes. Mais je peux aussi dire : pour faire des courses, pour acheter du lait ou autre chose.</vt:lpstr>
      <vt:lpstr>Je me pose une dernière question : où se trouve le marché ? Qui veut me donner des propositions ? Levez la main.</vt:lpstr>
      <vt:lpstr>Je peux dire : le marché se trouve en face de la pharmacie du quartier . Mais je peux aussi dire : le marché se trouve à côté de la poste ou parler d’un autre lieu. </vt:lpstr>
      <vt:lpstr>Lisons ensemble le paragraphe complet.</vt:lpstr>
      <vt:lpstr>Retenez bien. Pour écrire le paragraphe, je me suis posé les questions suivantes : </vt:lpstr>
      <vt:lpstr>Prenez vos cahiers. Vous allez écrire un paragraphe en vous posant les mêmes questions. </vt:lpstr>
      <vt:lpstr>Sur vos cahiers, écrivez un paragraphe en utilisant ces mots. Je vais circulez entre les rangs pour vous aider. </vt:lpstr>
      <vt:lpstr>Qui veut lire son paragraphe ?  </vt:lpstr>
      <vt:lpstr>Voici un paragraphe correct avec les mots proposés. </vt:lpstr>
      <vt:lpstr>Sur vos cahiers, écrivez un paragraphe en utilisant ces mots. Je vais circulez entre les rangs pour vous aider. </vt:lpstr>
      <vt:lpstr>Qui veut lire son paragraphe ?  </vt:lpstr>
      <vt:lpstr>Voici un paragraphe correct avec les mots proposés. </vt:lpstr>
      <vt:lpstr>La séance d’aujourd’hui est terminée. À la maison écrivez un nouveau paragraphe.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2025-10-30T18:43:10Z</dcterms:modified>
</cp:coreProperties>
</file>