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67" r:id="rId20"/>
  </p:sldIdLst>
  <p:sldSz cx="12188825" cy="6858000"/>
  <p:notesSz cx="6858000" cy="9144000"/>
  <p:embeddedFontLst>
    <p:embeddedFont>
      <p:font typeface="Grandstander" pitchFamily="2" charset="0"/>
      <p:regular r:id="rId22"/>
      <p:bold r:id="rId23"/>
      <p:italic r:id="rId24"/>
      <p:boldItalic r:id="rId25"/>
    </p:embeddedFont>
    <p:embeddedFont>
      <p:font typeface="Grandstander Medium" pitchFamily="2" charset="0"/>
      <p:regular r:id="rId26"/>
      <p:italic r:id="rId27"/>
    </p:embeddedFont>
    <p:embeddedFont>
      <p:font typeface="Grandstander SemiBold" pitchFamily="2" charset="0"/>
      <p:bold r:id="rId28"/>
      <p:boldItalic r:id="rId29"/>
    </p:embeddedFont>
    <p:embeddedFont>
      <p:font typeface="Lato" panose="020F0502020204030203" pitchFamily="34" charset="0"/>
      <p:regular r:id="rId30"/>
      <p:bold r:id="rId31"/>
      <p:italic r:id="rId32"/>
      <p:boldItalic r:id="rId33"/>
    </p:embeddedFont>
    <p:embeddedFont>
      <p:font typeface="Verdana" panose="020B0604030504040204" pitchFamily="3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3839">
          <p15:clr>
            <a:srgbClr val="747775"/>
          </p15:clr>
        </p15:guide>
        <p15:guide id="3" pos="301">
          <p15:clr>
            <a:srgbClr val="747775"/>
          </p15:clr>
        </p15:guide>
        <p15:guide id="4" pos="7377">
          <p15:clr>
            <a:srgbClr val="747775"/>
          </p15:clr>
        </p15:guide>
        <p15:guide id="5" pos="3590" userDrawn="1">
          <p15:clr>
            <a:srgbClr val="747775"/>
          </p15:clr>
        </p15:guide>
        <p15:guide id="6" orient="horz" pos="550" userDrawn="1">
          <p15:clr>
            <a:srgbClr val="747775"/>
          </p15:clr>
        </p15:guide>
        <p15:guide id="7" orient="horz" pos="2636" userDrawn="1">
          <p15:clr>
            <a:srgbClr val="747775"/>
          </p15:clr>
        </p15:guide>
      </p15:sldGuideLst>
    </p:ext>
    <p:ext uri="{2D200454-40CA-4A62-9FC3-DE9A4176ACB9}">
      <p15:notes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7" roundtripDataSignature="AMtx7mgAmG8cybonPGjG9s4XRgiu9Ml2Ug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C02D012-0CF2-07AD-4F6E-C55C46E7E897}" name="Yara Regina Kositis" initials="YK" userId="ffd25005068dc11a" providerId="Windows Live"/>
  <p188:author id="{8707A45E-4514-CAE5-3C40-E2CD3DAFA70C}" name="Isabel Cruz do amaral Pupo" initials="IC" userId="S::isabel_pupo@vanzolini-ead.org.br::8f4c32d8-231f-4630-ae3e-1dca2f05616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3D8E035-131D-457F-8C48-D6DD2B48F5D8}">
  <a:tblStyle styleId="{43D8E035-131D-457F-8C48-D6DD2B48F5D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28" autoAdjust="0"/>
    <p:restoredTop sz="83658" autoAdjust="0"/>
  </p:normalViewPr>
  <p:slideViewPr>
    <p:cSldViewPr snapToGrid="0">
      <p:cViewPr varScale="1">
        <p:scale>
          <a:sx n="54" d="100"/>
          <a:sy n="54" d="100"/>
        </p:scale>
        <p:origin x="1122" y="60"/>
      </p:cViewPr>
      <p:guideLst>
        <p:guide orient="horz" pos="2160"/>
        <p:guide pos="3839"/>
        <p:guide pos="301"/>
        <p:guide pos="7377"/>
        <p:guide pos="3590"/>
        <p:guide orient="horz" pos="550"/>
        <p:guide orient="horz" pos="26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20" d="100"/>
          <a:sy n="120" d="100"/>
        </p:scale>
        <p:origin x="1380" y="-288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62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57" Type="http://customschemas.google.com/relationships/presentationmetadata" Target="metadata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ttyimages.com.br/detail/ilustra%C3%A7%C3%A3o/3d-icon-set-of-music-instrument-musical-and-ilustra%C3%A7%C3%A3o-royalty-free/1457280182?phrase=INSTRUMENTOS+MUSICAIS+&amp;adppopup=true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ttyimages.com.br/detail/foto/cheerful-girl-listening-music-and-dancing-at-home-imagem-royalty-free/1382498697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ttyimages.com.br/detail/foto/group-of-different-musical-instruments-on-light-imagem-royalty-free/1332122068?phrase=INSTRUMENTOS+MUSICAIS&amp;adppopup=true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dirty="0"/>
              <a:t>Material digital previsto para duas aulas.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9bff5210c6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g29bff5210c6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u="sng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https://www.gettyimages.com.br/detail/ilustra%C3%A7%C3%A3o/3d-icon-set-of-music-instrument-musical-and-ilustra%C3%A7%C3%A3o-royalty-free/1457280182?phrase=INSTRUMENTOS+MUSICAIS+&amp;adppopup=true</a:t>
            </a:r>
            <a:r>
              <a:rPr lang="pt-BR" sz="1100" i="0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23" name="Google Shape;12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dirty="0">
                <a:hlinkClick r:id="rId3"/>
              </a:rPr>
              <a:t>https://www.gettyimages.com.br/detail/foto/cheerful-girl-listening-music-and-dancing-at-home-imagem-royalty-free/1382498697</a:t>
            </a:r>
            <a:r>
              <a:rPr lang="pt-BR" dirty="0"/>
              <a:t>? </a:t>
            </a: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u="sng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https://www.gettyimages.com.br/detail/foto/group-of-different-musical-instruments-on-light-imagem-royalty-free/1332122068?phrase=INSTRUMENTOS+MUSICAIS&amp;adppopup=true</a:t>
            </a:r>
            <a:r>
              <a:rPr lang="pt-BR" sz="11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endParaRPr sz="1100" b="0" i="0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100" u="sng" dirty="0">
                <a:solidFill>
                  <a:schemeClr val="accent5"/>
                </a:solidFill>
                <a:latin typeface="Verdana"/>
                <a:ea typeface="Verdana"/>
                <a:cs typeface="Verdana"/>
                <a:sym typeface="Verdana"/>
              </a:rPr>
              <a:t>https://www.youtube.com/watch?v=yNzUREbBA5k</a:t>
            </a:r>
            <a:endParaRPr dirty="0"/>
          </a:p>
        </p:txBody>
      </p:sp>
      <p:sp>
        <p:nvSpPr>
          <p:cNvPr id="146" name="Google Shape;14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56" name="Google Shape;15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9" name="Google Shape;17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3" name="Google Shape;19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99" name="Google Shape;19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04" name="Google Shape;20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8acbca1745_1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17" name="Google Shape;217;g38acbca1745_1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8acbca1745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31" name="Google Shape;231;g38acbca1745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8c704be40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41" name="Google Shape;241;g38c704be40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8acbca1745_1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50" name="Google Shape;250;g38acbca1745_1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8acbca1745_1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60" name="Google Shape;260;g38acbca1745_1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8acbca1745_1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70" name="Google Shape;270;g38acbca1745_1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 Capa - Ciências Humanas">
  <p:cSld name="1. Capa - Ciências Humana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7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  <p:pic>
        <p:nvPicPr>
          <p:cNvPr id="11" name="Google Shape;1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3085" y="340600"/>
            <a:ext cx="1453288" cy="1157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29405" y="536802"/>
            <a:ext cx="1453288" cy="545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57179" y="809985"/>
            <a:ext cx="1382373" cy="133895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7"/>
          <p:cNvSpPr txBox="1"/>
          <p:nvPr/>
        </p:nvSpPr>
        <p:spPr>
          <a:xfrm rot="-5400000">
            <a:off x="11493153" y="1477365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 dirty="0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 dirty="0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pic>
        <p:nvPicPr>
          <p:cNvPr id="15" name="Google Shape;15;p27" descr="Forma&#10;&#10;O conteúdo gerado por IA pode estar incorreto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56585" y="5943072"/>
            <a:ext cx="3340824" cy="833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439549" y="340602"/>
            <a:ext cx="1382373" cy="135803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7"/>
          <p:cNvSpPr/>
          <p:nvPr/>
        </p:nvSpPr>
        <p:spPr>
          <a:xfrm rot="-48255" flipH="1">
            <a:off x="10673069" y="1045337"/>
            <a:ext cx="1082625" cy="565675"/>
          </a:xfrm>
          <a:prstGeom prst="roundRect">
            <a:avLst>
              <a:gd name="adj" fmla="val 7293"/>
            </a:avLst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2666" b="0" i="0" u="none" strike="noStrike" cap="none" dirty="0">
                <a:solidFill>
                  <a:srgbClr val="FFFFFF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ANO</a:t>
            </a:r>
            <a:endParaRPr sz="2666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Conteúdo/Objetivo de aprendizagem">
  <p:cSld name="2. Conteúdo/Objetivo de aprendizage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8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  <p:sp>
        <p:nvSpPr>
          <p:cNvPr id="20" name="Google Shape;20;p28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8"/>
          <p:cNvSpPr/>
          <p:nvPr/>
        </p:nvSpPr>
        <p:spPr>
          <a:xfrm>
            <a:off x="6066053" y="300433"/>
            <a:ext cx="5880068" cy="6268000"/>
          </a:xfrm>
          <a:prstGeom prst="roundRect">
            <a:avLst>
              <a:gd name="adj" fmla="val 3153"/>
            </a:avLst>
          </a:prstGeom>
          <a:solidFill>
            <a:srgbClr val="F6EDE1"/>
          </a:solidFill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28"/>
          <p:cNvSpPr txBox="1">
            <a:spLocks noGrp="1"/>
          </p:cNvSpPr>
          <p:nvPr>
            <p:ph type="body" idx="1"/>
          </p:nvPr>
        </p:nvSpPr>
        <p:spPr>
          <a:xfrm>
            <a:off x="6423493" y="987085"/>
            <a:ext cx="5183050" cy="4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●"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3" name="Google Shape;23;p28"/>
          <p:cNvSpPr txBox="1">
            <a:spLocks noGrp="1"/>
          </p:cNvSpPr>
          <p:nvPr>
            <p:ph type="body" idx="2"/>
          </p:nvPr>
        </p:nvSpPr>
        <p:spPr>
          <a:xfrm>
            <a:off x="579016" y="987085"/>
            <a:ext cx="5183050" cy="4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●"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4" name="Google Shape;24;p28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 dirty="0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 dirty="0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25" name="Google Shape;25;p28"/>
          <p:cNvSpPr/>
          <p:nvPr/>
        </p:nvSpPr>
        <p:spPr>
          <a:xfrm rot="-120000">
            <a:off x="181617" y="211659"/>
            <a:ext cx="2000999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 dirty="0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CONTEÚDO</a:t>
            </a:r>
            <a:endParaRPr dirty="0"/>
          </a:p>
        </p:txBody>
      </p:sp>
      <p:sp>
        <p:nvSpPr>
          <p:cNvPr id="26" name="Google Shape;26;p28"/>
          <p:cNvSpPr/>
          <p:nvPr/>
        </p:nvSpPr>
        <p:spPr>
          <a:xfrm rot="-60000">
            <a:off x="6030533" y="194344"/>
            <a:ext cx="5077064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 dirty="0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OBJETIVOS DE APRENDIZAGEM</a:t>
            </a:r>
            <a:endParaRPr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2">
          <p15:clr>
            <a:srgbClr val="FBAE40"/>
          </p15:clr>
        </p15:guide>
        <p15:guide id="2" pos="5119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383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 Para começar">
  <p:cSld name="3. Para começa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9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  <p:sp>
        <p:nvSpPr>
          <p:cNvPr id="29" name="Google Shape;29;p29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29"/>
          <p:cNvSpPr txBox="1">
            <a:spLocks noGrp="1"/>
          </p:cNvSpPr>
          <p:nvPr>
            <p:ph type="body" idx="1"/>
          </p:nvPr>
        </p:nvSpPr>
        <p:spPr>
          <a:xfrm>
            <a:off x="608442" y="1652833"/>
            <a:ext cx="11097909" cy="4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None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1" name="Google Shape;31;p29"/>
          <p:cNvSpPr txBox="1">
            <a:spLocks noGrp="1"/>
          </p:cNvSpPr>
          <p:nvPr>
            <p:ph type="title"/>
          </p:nvPr>
        </p:nvSpPr>
        <p:spPr>
          <a:xfrm>
            <a:off x="608441" y="898168"/>
            <a:ext cx="11102988" cy="66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sz="3099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2" name="Google Shape;32;p29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 dirty="0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 dirty="0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33" name="Google Shape;33;p29"/>
          <p:cNvSpPr/>
          <p:nvPr/>
        </p:nvSpPr>
        <p:spPr>
          <a:xfrm rot="-120000">
            <a:off x="181359" y="166426"/>
            <a:ext cx="2846273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 dirty="0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PARA COMEÇAR</a:t>
            </a:r>
            <a:endParaRPr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3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 Para começar">
  <p:cSld name="1_3. Para começa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0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  <p:sp>
        <p:nvSpPr>
          <p:cNvPr id="36" name="Google Shape;36;p30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30"/>
          <p:cNvSpPr txBox="1">
            <a:spLocks noGrp="1"/>
          </p:cNvSpPr>
          <p:nvPr>
            <p:ph type="body" idx="1"/>
          </p:nvPr>
        </p:nvSpPr>
        <p:spPr>
          <a:xfrm>
            <a:off x="608442" y="1652833"/>
            <a:ext cx="11097909" cy="4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None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30"/>
          <p:cNvSpPr txBox="1">
            <a:spLocks noGrp="1"/>
          </p:cNvSpPr>
          <p:nvPr>
            <p:ph type="title"/>
          </p:nvPr>
        </p:nvSpPr>
        <p:spPr>
          <a:xfrm>
            <a:off x="608441" y="898168"/>
            <a:ext cx="11102988" cy="66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sz="3099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9" name="Google Shape;39;p30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 dirty="0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 dirty="0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40" name="Google Shape;40;p30"/>
          <p:cNvSpPr/>
          <p:nvPr/>
        </p:nvSpPr>
        <p:spPr>
          <a:xfrm rot="-120000">
            <a:off x="181564" y="178140"/>
            <a:ext cx="2175141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 dirty="0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O QUE É?</a:t>
            </a:r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 Para começar">
  <p:cSld name="1_3. Para começar 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1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  <p:sp>
        <p:nvSpPr>
          <p:cNvPr id="43" name="Google Shape;43;p31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31"/>
          <p:cNvSpPr txBox="1">
            <a:spLocks noGrp="1"/>
          </p:cNvSpPr>
          <p:nvPr>
            <p:ph type="body" idx="1"/>
          </p:nvPr>
        </p:nvSpPr>
        <p:spPr>
          <a:xfrm>
            <a:off x="608442" y="1652833"/>
            <a:ext cx="11097909" cy="4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None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45" name="Google Shape;45;p31"/>
          <p:cNvSpPr txBox="1">
            <a:spLocks noGrp="1"/>
          </p:cNvSpPr>
          <p:nvPr>
            <p:ph type="title"/>
          </p:nvPr>
        </p:nvSpPr>
        <p:spPr>
          <a:xfrm>
            <a:off x="608441" y="898168"/>
            <a:ext cx="11102988" cy="66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sz="3099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46" name="Google Shape;46;p31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 dirty="0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 dirty="0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47" name="Google Shape;47;p31"/>
          <p:cNvSpPr/>
          <p:nvPr/>
        </p:nvSpPr>
        <p:spPr>
          <a:xfrm rot="-120000">
            <a:off x="181429" y="215570"/>
            <a:ext cx="2617781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 dirty="0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PRATICANDO</a:t>
            </a:r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 Para começar">
  <p:cSld name="1_3. Para começar 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2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  <p:sp>
        <p:nvSpPr>
          <p:cNvPr id="50" name="Google Shape;50;p32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32"/>
          <p:cNvSpPr txBox="1">
            <a:spLocks noGrp="1"/>
          </p:cNvSpPr>
          <p:nvPr>
            <p:ph type="body" idx="1"/>
          </p:nvPr>
        </p:nvSpPr>
        <p:spPr>
          <a:xfrm>
            <a:off x="608442" y="1652833"/>
            <a:ext cx="11097909" cy="4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None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2" name="Google Shape;52;p32"/>
          <p:cNvSpPr txBox="1">
            <a:spLocks noGrp="1"/>
          </p:cNvSpPr>
          <p:nvPr>
            <p:ph type="title"/>
          </p:nvPr>
        </p:nvSpPr>
        <p:spPr>
          <a:xfrm>
            <a:off x="608441" y="898168"/>
            <a:ext cx="11102988" cy="66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sz="3099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3" name="Google Shape;53;p32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 dirty="0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 dirty="0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54" name="Google Shape;54;p32"/>
          <p:cNvSpPr/>
          <p:nvPr/>
        </p:nvSpPr>
        <p:spPr>
          <a:xfrm rot="-120000">
            <a:off x="181279" y="207027"/>
            <a:ext cx="3107268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 dirty="0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SISTEMATIZANDO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. O que aprendemos hoje?">
  <p:cSld name="7. O que aprendemos hoje?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3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  <p:sp>
        <p:nvSpPr>
          <p:cNvPr id="57" name="Google Shape;57;p33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33"/>
          <p:cNvPicPr preferRelativeResize="0"/>
          <p:nvPr/>
        </p:nvPicPr>
        <p:blipFill rotWithShape="1">
          <a:blip r:embed="rId3">
            <a:alphaModFix/>
          </a:blip>
          <a:srcRect l="15588" r="14095"/>
          <a:stretch/>
        </p:blipFill>
        <p:spPr>
          <a:xfrm>
            <a:off x="480743" y="673068"/>
            <a:ext cx="4000325" cy="5690667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33"/>
          <p:cNvSpPr txBox="1">
            <a:spLocks noGrp="1"/>
          </p:cNvSpPr>
          <p:nvPr>
            <p:ph type="body" idx="1"/>
          </p:nvPr>
        </p:nvSpPr>
        <p:spPr>
          <a:xfrm>
            <a:off x="4694295" y="987100"/>
            <a:ext cx="6912199" cy="4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●"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0" name="Google Shape;60;p33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 dirty="0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 dirty="0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61" name="Google Shape;61;p33"/>
          <p:cNvSpPr/>
          <p:nvPr/>
        </p:nvSpPr>
        <p:spPr>
          <a:xfrm rot="-120000">
            <a:off x="174794" y="163764"/>
            <a:ext cx="4759486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 dirty="0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O QUE APRENDEMOS HOJE?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 Referências ">
  <p:cSld name="9. Referências 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4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  <p:sp>
        <p:nvSpPr>
          <p:cNvPr id="64" name="Google Shape;64;p34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34"/>
          <p:cNvSpPr txBox="1">
            <a:spLocks noGrp="1"/>
          </p:cNvSpPr>
          <p:nvPr>
            <p:ph type="body" idx="1"/>
          </p:nvPr>
        </p:nvSpPr>
        <p:spPr>
          <a:xfrm>
            <a:off x="495431" y="1063567"/>
            <a:ext cx="11236313" cy="51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None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6" name="Google Shape;66;p34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 dirty="0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 dirty="0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67" name="Google Shape;67;p34"/>
          <p:cNvSpPr/>
          <p:nvPr/>
        </p:nvSpPr>
        <p:spPr>
          <a:xfrm rot="-120000">
            <a:off x="181445" y="171347"/>
            <a:ext cx="2564296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 dirty="0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REFERÊNCIAS</a:t>
            </a:r>
            <a:endParaRPr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3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. Contra capa">
  <p:cSld name="10. Contra cap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oogle Shape;69;p35"/>
          <p:cNvGrpSpPr/>
          <p:nvPr/>
        </p:nvGrpSpPr>
        <p:grpSpPr>
          <a:xfrm>
            <a:off x="4282919" y="1616689"/>
            <a:ext cx="4029284" cy="3987200"/>
            <a:chOff x="3060625" y="1076550"/>
            <a:chExt cx="3022750" cy="2990400"/>
          </a:xfrm>
        </p:grpSpPr>
        <p:pic>
          <p:nvPicPr>
            <p:cNvPr id="70" name="Google Shape;70;p3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060625" y="1076550"/>
              <a:ext cx="3022750" cy="2990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3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545350" y="2438712"/>
              <a:ext cx="2053300" cy="2660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2" name="Google Shape;72;p35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 dirty="0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 dirty="0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3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. Contra capa">
  <p:cSld name="1_10. Contra cap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36" descr="Padrão do plano de fund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"/>
            <a:ext cx="12188825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7826" y="662248"/>
            <a:ext cx="4047706" cy="1400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83259" y="1099786"/>
            <a:ext cx="7879987" cy="4815911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36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 dirty="0">
                <a:solidFill>
                  <a:srgbClr val="FFFFFF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 dirty="0">
              <a:solidFill>
                <a:srgbClr val="FFFFFF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pic>
        <p:nvPicPr>
          <p:cNvPr id="78" name="Google Shape;78;p36" descr="Forma&#10;&#10;O conteúdo gerado por IA pode estar incorreto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56585" y="5943072"/>
            <a:ext cx="3340824" cy="833547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36"/>
          <p:cNvSpPr/>
          <p:nvPr/>
        </p:nvSpPr>
        <p:spPr>
          <a:xfrm rot="-48255" flipH="1">
            <a:off x="799839" y="1071805"/>
            <a:ext cx="4155961" cy="565675"/>
          </a:xfrm>
          <a:prstGeom prst="roundRect">
            <a:avLst>
              <a:gd name="adj" fmla="val 7293"/>
            </a:avLst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3732" b="0" i="0" u="none" strike="noStrike" cap="none" dirty="0">
                <a:solidFill>
                  <a:srgbClr val="FFFFFF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PARA PROFESSORES</a:t>
            </a:r>
            <a:endParaRPr sz="3732" b="0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 Sistematizando">
  <p:cSld name="6. Sistematizando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7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  <p:sp>
        <p:nvSpPr>
          <p:cNvPr id="82" name="Google Shape;82;p37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37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 dirty="0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 dirty="0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84" name="Google Shape;84;p37"/>
          <p:cNvSpPr/>
          <p:nvPr/>
        </p:nvSpPr>
        <p:spPr>
          <a:xfrm rot="-120000">
            <a:off x="181685" y="185167"/>
            <a:ext cx="1772597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2599" b="0" i="0" u="none" strike="noStrike" cap="none" dirty="0">
              <a:solidFill>
                <a:schemeClr val="lt1"/>
              </a:solidFill>
              <a:latin typeface="Grandstander SemiBold"/>
              <a:ea typeface="Grandstander SemiBold"/>
              <a:cs typeface="Grandstander SemiBold"/>
              <a:sym typeface="Grandstander SemiBold"/>
            </a:endParaRPr>
          </a:p>
        </p:txBody>
      </p:sp>
      <p:sp>
        <p:nvSpPr>
          <p:cNvPr id="85" name="Google Shape;85;p37"/>
          <p:cNvSpPr txBox="1">
            <a:spLocks noGrp="1"/>
          </p:cNvSpPr>
          <p:nvPr>
            <p:ph type="subTitle" idx="1"/>
          </p:nvPr>
        </p:nvSpPr>
        <p:spPr>
          <a:xfrm rot="-120000">
            <a:off x="176417" y="170475"/>
            <a:ext cx="1785420" cy="545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6000" tIns="72000" rIns="216000" bIns="72000" anchor="ctr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599" b="1">
                <a:solidFill>
                  <a:schemeClr val="lt1"/>
                </a:solidFill>
                <a:latin typeface="Grandstander"/>
                <a:ea typeface="Grandstander"/>
                <a:cs typeface="Grandstander"/>
                <a:sym typeface="Grandstand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 Sistematizando">
  <p:cSld name="1_6. Sistematizando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8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  <p:sp>
        <p:nvSpPr>
          <p:cNvPr id="88" name="Google Shape;88;p38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38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 dirty="0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 dirty="0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90" name="Google Shape;90;p38"/>
          <p:cNvSpPr/>
          <p:nvPr/>
        </p:nvSpPr>
        <p:spPr>
          <a:xfrm rot="-120000">
            <a:off x="181660" y="183724"/>
            <a:ext cx="1855199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2599" b="0" i="0" u="none" strike="noStrike" cap="none" dirty="0">
              <a:solidFill>
                <a:schemeClr val="lt1"/>
              </a:solidFill>
              <a:latin typeface="Grandstander SemiBold"/>
              <a:ea typeface="Grandstander SemiBold"/>
              <a:cs typeface="Grandstander SemiBold"/>
              <a:sym typeface="Grandstander SemiBold"/>
            </a:endParaRPr>
          </a:p>
        </p:txBody>
      </p:sp>
      <p:sp>
        <p:nvSpPr>
          <p:cNvPr id="91" name="Google Shape;91;p38"/>
          <p:cNvSpPr/>
          <p:nvPr/>
        </p:nvSpPr>
        <p:spPr>
          <a:xfrm>
            <a:off x="9392479" y="492692"/>
            <a:ext cx="2288480" cy="3895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71975" tIns="0" rIns="10795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 dirty="0">
                <a:solidFill>
                  <a:schemeClr val="lt1"/>
                </a:solidFill>
                <a:latin typeface="Grandstander"/>
                <a:ea typeface="Grandstander"/>
                <a:cs typeface="Grandstander"/>
                <a:sym typeface="Grandstander"/>
              </a:rPr>
              <a:t>PRINT DO SLIDE</a:t>
            </a:r>
            <a:endParaRPr dirty="0"/>
          </a:p>
        </p:txBody>
      </p:sp>
      <p:sp>
        <p:nvSpPr>
          <p:cNvPr id="92" name="Google Shape;92;p38"/>
          <p:cNvSpPr>
            <a:spLocks noGrp="1"/>
          </p:cNvSpPr>
          <p:nvPr>
            <p:ph type="pic" idx="2"/>
          </p:nvPr>
        </p:nvSpPr>
        <p:spPr>
          <a:xfrm>
            <a:off x="5746840" y="882205"/>
            <a:ext cx="5912535" cy="370693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93" name="Google Shape;93;p38"/>
          <p:cNvSpPr txBox="1">
            <a:spLocks noGrp="1"/>
          </p:cNvSpPr>
          <p:nvPr>
            <p:ph type="subTitle" idx="1"/>
          </p:nvPr>
        </p:nvSpPr>
        <p:spPr>
          <a:xfrm rot="-120000">
            <a:off x="176392" y="168986"/>
            <a:ext cx="1870813" cy="545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6000" tIns="72000" rIns="216000" bIns="72000" anchor="ctr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599" b="1">
                <a:solidFill>
                  <a:schemeClr val="lt1"/>
                </a:solidFill>
                <a:latin typeface="Grandstander"/>
                <a:ea typeface="Grandstander"/>
                <a:cs typeface="Grandstander"/>
                <a:sym typeface="Grandstand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 Capa - Linguagens">
  <p:cSld name="1. Capa - Linguage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0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. Aprofundando">
  <p:cSld name="8. Aprofundando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1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  <p:sp>
        <p:nvSpPr>
          <p:cNvPr id="101" name="Google Shape;101;p41"/>
          <p:cNvSpPr txBox="1">
            <a:spLocks noGrp="1"/>
          </p:cNvSpPr>
          <p:nvPr>
            <p:ph type="body" idx="1"/>
          </p:nvPr>
        </p:nvSpPr>
        <p:spPr>
          <a:xfrm>
            <a:off x="608442" y="1652833"/>
            <a:ext cx="11008732" cy="4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None/>
              <a:defRPr sz="2666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02" name="Google Shape;102;p41"/>
          <p:cNvSpPr txBox="1">
            <a:spLocks noGrp="1"/>
          </p:cNvSpPr>
          <p:nvPr>
            <p:ph type="title"/>
          </p:nvPr>
        </p:nvSpPr>
        <p:spPr>
          <a:xfrm>
            <a:off x="608441" y="898167"/>
            <a:ext cx="11165092" cy="58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03" name="Google Shape;103;p41"/>
          <p:cNvSpPr txBox="1">
            <a:spLocks noGrp="1"/>
          </p:cNvSpPr>
          <p:nvPr>
            <p:ph type="subTitle" idx="2"/>
          </p:nvPr>
        </p:nvSpPr>
        <p:spPr>
          <a:xfrm rot="-60000">
            <a:off x="175529" y="209627"/>
            <a:ext cx="5781097" cy="490000"/>
          </a:xfrm>
          <a:prstGeom prst="rect">
            <a:avLst/>
          </a:prstGeom>
          <a:solidFill>
            <a:srgbClr val="7448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399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6"/>
          <p:cNvSpPr txBox="1">
            <a:spLocks noGrp="1"/>
          </p:cNvSpPr>
          <p:nvPr>
            <p:ph type="title"/>
          </p:nvPr>
        </p:nvSpPr>
        <p:spPr>
          <a:xfrm>
            <a:off x="415492" y="593369"/>
            <a:ext cx="11357841" cy="58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sz="2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7" name="Google Shape;7;p26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  <p:sp>
        <p:nvSpPr>
          <p:cNvPr id="8" name="Google Shape;8;p26"/>
          <p:cNvSpPr txBox="1">
            <a:spLocks noGrp="1"/>
          </p:cNvSpPr>
          <p:nvPr>
            <p:ph type="body" idx="1"/>
          </p:nvPr>
        </p:nvSpPr>
        <p:spPr>
          <a:xfrm>
            <a:off x="415492" y="1536633"/>
            <a:ext cx="11357841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●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○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2.svg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yNzUREbBA5k?feature=oembed" TargetMode="External"/><Relationship Id="rId6" Type="http://schemas.openxmlformats.org/officeDocument/2006/relationships/image" Target="../media/image21.png"/><Relationship Id="rId5" Type="http://schemas.openxmlformats.org/officeDocument/2006/relationships/hyperlink" Target="https://www.youtube.com/watch?v=yNzUREbBA5k" TargetMode="Externa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26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2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24.png"/><Relationship Id="rId5" Type="http://schemas.microsoft.com/office/2007/relationships/media" Target="../media/media3.mp3"/><Relationship Id="rId15" Type="http://schemas.openxmlformats.org/officeDocument/2006/relationships/image" Target="../media/image27.png"/><Relationship Id="rId10" Type="http://schemas.openxmlformats.org/officeDocument/2006/relationships/notesSlide" Target="../notesSlides/notesSlide7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fape.educacao.sp.gov.br/curriculopaulista/wp-content/uploads/2022/06/PROF_miolo_EF_AI_ARTE_V2_01a05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efape.educacao.sp.gov.br/curriculopaulista/wp-content/uploads/2023/02/Curriculo_Paulista-etapas-Educa%C3%A7%C3%A3o-Infantil-e-Ensino-Fundamental-ISBN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NzUREbBA5k%20https://www.youtube.com/watch?v=yNzUREbBA5k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"/>
          <p:cNvSpPr txBox="1"/>
          <p:nvPr/>
        </p:nvSpPr>
        <p:spPr>
          <a:xfrm>
            <a:off x="615040" y="2666099"/>
            <a:ext cx="10958745" cy="1973886"/>
          </a:xfrm>
          <a:prstGeom prst="rect">
            <a:avLst/>
          </a:prstGeom>
          <a:noFill/>
          <a:ln>
            <a:noFill/>
          </a:ln>
          <a:effectLst>
            <a:outerShdw dist="47625" dir="5400000" algn="bl" rotWithShape="0">
              <a:srgbClr val="000000">
                <a:alpha val="22745"/>
              </a:srgbClr>
            </a:outerShdw>
          </a:effectLst>
        </p:spPr>
        <p:txBody>
          <a:bodyPr spcFirstLastPara="1" wrap="square" lIns="119950" tIns="23975" rIns="121850" bIns="23975" anchor="ctr" anchorCtr="0">
            <a:norm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799" b="1" i="0" u="none" strike="noStrike" cap="none" noProof="0" dirty="0">
                <a:solidFill>
                  <a:srgbClr val="000000"/>
                </a:solidFill>
                <a:latin typeface="Grandstander"/>
                <a:ea typeface="Grandstander"/>
                <a:cs typeface="Grandstander"/>
                <a:sym typeface="Grandstander"/>
              </a:rPr>
              <a:t>OUVIDOS ATENTOS</a:t>
            </a:r>
          </a:p>
        </p:txBody>
      </p:sp>
      <p:sp>
        <p:nvSpPr>
          <p:cNvPr id="109" name="Google Shape;109;p1"/>
          <p:cNvSpPr/>
          <p:nvPr/>
        </p:nvSpPr>
        <p:spPr>
          <a:xfrm rot="-48481" flipH="1">
            <a:off x="10628136" y="397660"/>
            <a:ext cx="1191008" cy="914688"/>
          </a:xfrm>
          <a:prstGeom prst="roundRect">
            <a:avLst>
              <a:gd name="adj" fmla="val 7293"/>
            </a:avLst>
          </a:prstGeom>
          <a:noFill/>
          <a:ln>
            <a:noFill/>
          </a:ln>
        </p:spPr>
        <p:txBody>
          <a:bodyPr spcFirstLastPara="1" wrap="square" lIns="121850" tIns="121850" rIns="121850" bIns="12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599" b="0" i="0" u="none" strike="noStrike" cap="none" noProof="0" dirty="0">
                <a:solidFill>
                  <a:schemeClr val="lt1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1</a:t>
            </a:r>
            <a:r>
              <a:rPr lang="pt-BR" sz="5599" b="0" i="0" u="sng" strike="noStrike" cap="none" baseline="30000" noProof="0" dirty="0">
                <a:solidFill>
                  <a:schemeClr val="lt1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o</a:t>
            </a:r>
            <a:endParaRPr lang="pt-BR" sz="2933" b="0" i="0" u="sng" strike="noStrike" cap="none" baseline="30000" noProof="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0" name="Google Shape;110;p1"/>
          <p:cNvCxnSpPr>
            <a:stCxn id="109" idx="1"/>
          </p:cNvCxnSpPr>
          <p:nvPr/>
        </p:nvCxnSpPr>
        <p:spPr>
          <a:xfrm>
            <a:off x="11819085" y="846606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1" name="Google Shape;111;p1"/>
          <p:cNvSpPr/>
          <p:nvPr/>
        </p:nvSpPr>
        <p:spPr>
          <a:xfrm flipH="1">
            <a:off x="315420" y="5453843"/>
            <a:ext cx="1985327" cy="440047"/>
          </a:xfrm>
          <a:prstGeom prst="roundRect">
            <a:avLst>
              <a:gd name="adj" fmla="val 43258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33" b="0" i="0" u="none" strike="noStrike" cap="none" noProof="0" dirty="0">
                <a:solidFill>
                  <a:srgbClr val="000000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1</a:t>
            </a:r>
            <a:r>
              <a:rPr lang="pt-BR" sz="2133" b="0" i="0" u="sng" strike="noStrike" cap="none" baseline="30000" noProof="0" dirty="0">
                <a:solidFill>
                  <a:srgbClr val="000000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o</a:t>
            </a:r>
            <a:r>
              <a:rPr lang="pt-BR" sz="2133" b="0" i="0" u="none" strike="noStrike" cap="none" noProof="0" dirty="0">
                <a:solidFill>
                  <a:srgbClr val="000000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 BIMESTRE</a:t>
            </a:r>
            <a:endParaRPr lang="pt-BR" sz="2133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280432" y="6070178"/>
            <a:ext cx="4922504" cy="440047"/>
          </a:xfrm>
          <a:prstGeom prst="roundRect">
            <a:avLst>
              <a:gd name="adj" fmla="val 49047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133" b="0" i="0" u="none" strike="noStrike" cap="none" noProof="0" dirty="0">
                <a:solidFill>
                  <a:srgbClr val="000000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ENSINO FUNDAMENTAL: ANOS INICIAIS</a:t>
            </a:r>
            <a:endParaRPr lang="pt-BR" sz="2133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"/>
          <p:cNvSpPr/>
          <p:nvPr/>
        </p:nvSpPr>
        <p:spPr>
          <a:xfrm rot="-120000">
            <a:off x="5340441" y="2271653"/>
            <a:ext cx="1504060" cy="478564"/>
          </a:xfrm>
          <a:prstGeom prst="roundRect">
            <a:avLst>
              <a:gd name="adj" fmla="val 47917"/>
            </a:avLst>
          </a:prstGeom>
          <a:solidFill>
            <a:srgbClr val="DE632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noProof="0" dirty="0">
                <a:solidFill>
                  <a:srgbClr val="FFFFFF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AULA 10</a:t>
            </a:r>
            <a:endParaRPr lang="pt-BR" noProof="0" dirty="0"/>
          </a:p>
        </p:txBody>
      </p:sp>
      <p:sp>
        <p:nvSpPr>
          <p:cNvPr id="114" name="Google Shape;114;p1"/>
          <p:cNvSpPr/>
          <p:nvPr/>
        </p:nvSpPr>
        <p:spPr>
          <a:xfrm rot="-60000">
            <a:off x="4283288" y="4638226"/>
            <a:ext cx="3633824" cy="498954"/>
          </a:xfrm>
          <a:prstGeom prst="roundRect">
            <a:avLst>
              <a:gd name="adj" fmla="val 30970"/>
            </a:avLst>
          </a:prstGeom>
          <a:solidFill>
            <a:srgbClr val="DE632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noProof="0" dirty="0">
                <a:solidFill>
                  <a:srgbClr val="FFFFFF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ARTE</a:t>
            </a:r>
            <a:endParaRPr lang="pt-BR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9bff5210c6_0_217"/>
          <p:cNvSpPr txBox="1">
            <a:spLocks noGrp="1"/>
          </p:cNvSpPr>
          <p:nvPr>
            <p:ph type="body" idx="1"/>
          </p:nvPr>
        </p:nvSpPr>
        <p:spPr>
          <a:xfrm>
            <a:off x="6098977" y="1155458"/>
            <a:ext cx="5460611" cy="495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noAutofit/>
          </a:bodyPr>
          <a:lstStyle/>
          <a:p>
            <a:pPr lvl="0" indent="-457200" algn="l" rtl="0">
              <a:lnSpc>
                <a:spcPct val="100000"/>
              </a:lnSpc>
              <a:spcAft>
                <a:spcPts val="1200"/>
              </a:spcAft>
              <a:buSzPct val="100000"/>
              <a:buFont typeface="Fonte do Sistema Regular"/>
              <a:buChar char="●"/>
            </a:pPr>
            <a:r>
              <a:rPr lang="pt-BR" dirty="0"/>
              <a:t>APRECIAR E CONHECER UMA MÚSICA PRÓPRIA DO COTIDIANO INFANTIL.</a:t>
            </a:r>
            <a:endParaRPr dirty="0"/>
          </a:p>
          <a:p>
            <a:pPr lvl="0" indent="-457200" algn="l" rtl="0">
              <a:lnSpc>
                <a:spcPct val="100000"/>
              </a:lnSpc>
              <a:spcAft>
                <a:spcPts val="1200"/>
              </a:spcAft>
              <a:buSzPct val="100000"/>
              <a:buFont typeface="Fonte do Sistema Regular"/>
              <a:buChar char="●"/>
            </a:pPr>
            <a:r>
              <a:rPr lang="pt-BR" dirty="0"/>
              <a:t>CONHECER OS INSTRUMENTOS MUSICAIS.</a:t>
            </a:r>
            <a:endParaRPr dirty="0"/>
          </a:p>
          <a:p>
            <a:pPr lvl="0" indent="-457200" algn="l" rtl="0">
              <a:lnSpc>
                <a:spcPct val="100000"/>
              </a:lnSpc>
              <a:spcAft>
                <a:spcPts val="1200"/>
              </a:spcAft>
              <a:buSzPct val="100000"/>
              <a:buFont typeface="Fonte do Sistema Regular"/>
              <a:buChar char="●"/>
            </a:pPr>
            <a:endParaRPr dirty="0"/>
          </a:p>
          <a:p>
            <a:pPr lvl="0" indent="-457200" algn="l" rtl="0">
              <a:lnSpc>
                <a:spcPct val="100000"/>
              </a:lnSpc>
              <a:spcAft>
                <a:spcPts val="1200"/>
              </a:spcAft>
              <a:buSzPct val="100000"/>
              <a:buFont typeface="Fonte do Sistema Regular"/>
              <a:buChar char="●"/>
            </a:pPr>
            <a:endParaRPr dirty="0"/>
          </a:p>
          <a:p>
            <a:pPr lvl="0" indent="-457200" algn="l" rtl="0">
              <a:lnSpc>
                <a:spcPct val="100000"/>
              </a:lnSpc>
              <a:spcAft>
                <a:spcPts val="1200"/>
              </a:spcAft>
              <a:buSzPct val="100000"/>
              <a:buFont typeface="Fonte do Sistema Regular"/>
              <a:buChar char="●"/>
            </a:pPr>
            <a:endParaRPr dirty="0"/>
          </a:p>
        </p:txBody>
      </p:sp>
      <p:sp>
        <p:nvSpPr>
          <p:cNvPr id="120" name="Google Shape;120;g29bff5210c6_0_217"/>
          <p:cNvSpPr txBox="1">
            <a:spLocks noGrp="1"/>
          </p:cNvSpPr>
          <p:nvPr>
            <p:ph type="body" idx="2"/>
          </p:nvPr>
        </p:nvSpPr>
        <p:spPr>
          <a:xfrm>
            <a:off x="520607" y="1155458"/>
            <a:ext cx="5183050" cy="495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noAutofit/>
          </a:bodyPr>
          <a:lstStyle/>
          <a:p>
            <a:pPr lvl="0" indent="-457200" algn="l" rtl="0">
              <a:lnSpc>
                <a:spcPct val="100000"/>
              </a:lnSpc>
              <a:spcAft>
                <a:spcPts val="1200"/>
              </a:spcAft>
              <a:buSzPct val="100000"/>
              <a:buFont typeface="Fonte do Sistema Regular"/>
              <a:buChar char="●"/>
            </a:pPr>
            <a:r>
              <a:rPr lang="pt-BR" dirty="0"/>
              <a:t>MÚSICA DO UNIVERSO INFANTIL.</a:t>
            </a:r>
            <a:endParaRPr dirty="0"/>
          </a:p>
          <a:p>
            <a:pPr lvl="0" indent="-457200" algn="l" rtl="0">
              <a:lnSpc>
                <a:spcPct val="100000"/>
              </a:lnSpc>
              <a:spcAft>
                <a:spcPts val="1200"/>
              </a:spcAft>
              <a:buSzPct val="100000"/>
              <a:buFont typeface="Fonte do Sistema Regular"/>
              <a:buChar char="●"/>
            </a:pPr>
            <a:r>
              <a:rPr lang="pt-BR" dirty="0"/>
              <a:t>INSTRUMENTOS MUSICAIS. 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"/>
          <p:cNvSpPr txBox="1">
            <a:spLocks noGrp="1"/>
          </p:cNvSpPr>
          <p:nvPr>
            <p:ph type="body" idx="1"/>
          </p:nvPr>
        </p:nvSpPr>
        <p:spPr>
          <a:xfrm>
            <a:off x="474781" y="2094413"/>
            <a:ext cx="6854015" cy="3107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342000" lvl="0" indent="-342000" algn="l" rtl="0">
              <a:lnSpc>
                <a:spcPct val="100000"/>
              </a:lnSpc>
              <a:spcAft>
                <a:spcPts val="1200"/>
              </a:spcAft>
              <a:buSzPct val="100000"/>
              <a:buFont typeface="Fonte do Sistema Regular"/>
              <a:buChar char="●"/>
            </a:pPr>
            <a:r>
              <a:rPr lang="pt-BR" dirty="0"/>
              <a:t>NA AULA ANTERIOR, CONHECEMOS E ESCUTAMOS OS SONS DOS INSTRUMENTOS MUSICAIS.</a:t>
            </a:r>
            <a:endParaRPr dirty="0"/>
          </a:p>
          <a:p>
            <a:pPr marL="342000" lvl="0" indent="-342000" algn="l" rtl="0">
              <a:lnSpc>
                <a:spcPct val="100000"/>
              </a:lnSpc>
              <a:spcAft>
                <a:spcPts val="1200"/>
              </a:spcAft>
              <a:buSzPct val="100000"/>
              <a:buFont typeface="Fonte do Sistema Regular"/>
              <a:buChar char="●"/>
            </a:pPr>
            <a:r>
              <a:rPr lang="pt-BR" dirty="0"/>
              <a:t>VOCÊ SE RECORDA DOS SONS? </a:t>
            </a:r>
            <a:endParaRPr dirty="0"/>
          </a:p>
          <a:p>
            <a:pPr marL="342000" lvl="0" indent="-342000" algn="l" rtl="0">
              <a:lnSpc>
                <a:spcPct val="100000"/>
              </a:lnSpc>
              <a:spcAft>
                <a:spcPts val="1200"/>
              </a:spcAft>
              <a:buSzPct val="100000"/>
              <a:buFont typeface="Fonte do Sistema Regular"/>
              <a:buChar char="●"/>
            </a:pPr>
            <a:r>
              <a:rPr lang="pt-BR" dirty="0"/>
              <a:t>QUAL INSTRUMENTO MUSICAL É O SEU PREFERIDO? </a:t>
            </a:r>
            <a:endParaRPr dirty="0"/>
          </a:p>
        </p:txBody>
      </p:sp>
      <p:sp>
        <p:nvSpPr>
          <p:cNvPr id="126" name="Google Shape;126;p2"/>
          <p:cNvSpPr txBox="1"/>
          <p:nvPr/>
        </p:nvSpPr>
        <p:spPr>
          <a:xfrm>
            <a:off x="474781" y="726711"/>
            <a:ext cx="5731664" cy="805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75" tIns="162475" rIns="162475" bIns="1624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RECORDANDO </a:t>
            </a:r>
            <a:endParaRPr sz="3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82200" y="1314808"/>
            <a:ext cx="4228383" cy="42283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A7517D09-39E3-0053-1440-A06FE1B4B90E}"/>
              </a:ext>
            </a:extLst>
          </p:cNvPr>
          <p:cNvGrpSpPr/>
          <p:nvPr/>
        </p:nvGrpSpPr>
        <p:grpSpPr>
          <a:xfrm>
            <a:off x="9257113" y="502945"/>
            <a:ext cx="2453470" cy="447532"/>
            <a:chOff x="305605" y="2234344"/>
            <a:chExt cx="2453470" cy="447532"/>
          </a:xfrm>
        </p:grpSpPr>
        <p:sp>
          <p:nvSpPr>
            <p:cNvPr id="3" name="CaixaDeTexto 7">
              <a:extLst>
                <a:ext uri="{FF2B5EF4-FFF2-40B4-BE49-F238E27FC236}">
                  <a16:creationId xmlns:a16="http://schemas.microsoft.com/office/drawing/2014/main" id="{A0EFF34A-7B3A-D0E1-97FD-E01B1B1FB79D}"/>
                </a:ext>
              </a:extLst>
            </p:cNvPr>
            <p:cNvSpPr txBox="1"/>
            <p:nvPr/>
          </p:nvSpPr>
          <p:spPr>
            <a:xfrm>
              <a:off x="428150" y="2362131"/>
              <a:ext cx="2330925" cy="302955"/>
            </a:xfrm>
            <a:prstGeom prst="roundRect">
              <a:avLst>
                <a:gd name="adj" fmla="val 50000"/>
              </a:avLst>
            </a:prstGeom>
            <a:solidFill>
              <a:srgbClr val="BD68C1"/>
            </a:solidFill>
            <a:ln w="19050">
              <a:solidFill>
                <a:srgbClr val="A839AD"/>
              </a:solidFill>
            </a:ln>
          </p:spPr>
          <p:txBody>
            <a:bodyPr wrap="square" lIns="72000" tIns="0" rIns="108000" bIns="0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r"/>
              <a:r>
                <a:rPr lang="pt-BR" b="1" dirty="0">
                  <a:solidFill>
                    <a:schemeClr val="bg1"/>
                  </a:solidFill>
                  <a:latin typeface="Grandstander" pitchFamily="2" charset="0"/>
                  <a:cs typeface="Rubik Bold" panose="020B0604020202020204" charset="-79"/>
                </a:rPr>
                <a:t>VIREM E CONVERSEM</a:t>
              </a:r>
            </a:p>
          </p:txBody>
        </p:sp>
        <p:pic>
          <p:nvPicPr>
            <p:cNvPr id="4" name="Gráfico 1">
              <a:extLst>
                <a:ext uri="{FF2B5EF4-FFF2-40B4-BE49-F238E27FC236}">
                  <a16:creationId xmlns:a16="http://schemas.microsoft.com/office/drawing/2014/main" id="{19541F50-31F6-6B03-C313-71F7A3228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05605" y="2234344"/>
              <a:ext cx="463516" cy="4475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2"/>
          <p:cNvSpPr txBox="1">
            <a:spLocks noGrp="1"/>
          </p:cNvSpPr>
          <p:nvPr>
            <p:ph type="body" idx="1"/>
          </p:nvPr>
        </p:nvSpPr>
        <p:spPr>
          <a:xfrm>
            <a:off x="582773" y="1754799"/>
            <a:ext cx="6348969" cy="4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t-BR" dirty="0"/>
              <a:t>TODOS OS SONS CONHECIDOS SÃO PRODUZIDOS POR VIBRAÇÕES. QUANDO AGITAMOS OU TOCAMOS ALGUM INSTRUMENTO, ELE PRODUZ VIBRAÇÕES QUE SE DESLOCAM, FORMANDO ONDAS SONORAS QUE SÃO CAPTADAS POR NOSSOS OUVIDOS.</a:t>
            </a:r>
            <a:endParaRPr sz="2399" dirty="0"/>
          </a:p>
        </p:txBody>
      </p:sp>
      <p:sp>
        <p:nvSpPr>
          <p:cNvPr id="135" name="Google Shape;135;p12"/>
          <p:cNvSpPr txBox="1"/>
          <p:nvPr/>
        </p:nvSpPr>
        <p:spPr>
          <a:xfrm>
            <a:off x="582773" y="1031665"/>
            <a:ext cx="5112422" cy="723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SOM QUE VIBRA</a:t>
            </a:r>
            <a:endParaRPr sz="3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0617" y="1931994"/>
            <a:ext cx="4495435" cy="29940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4"/>
          <p:cNvSpPr txBox="1">
            <a:spLocks noGrp="1"/>
          </p:cNvSpPr>
          <p:nvPr>
            <p:ph type="body" idx="1"/>
          </p:nvPr>
        </p:nvSpPr>
        <p:spPr>
          <a:xfrm>
            <a:off x="545458" y="1717498"/>
            <a:ext cx="5840594" cy="4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t-BR" dirty="0"/>
              <a:t>CADA INSTRUMENTO TEM UMA CARACTERÍSTICA DIFERENTE. </a:t>
            </a:r>
            <a:br>
              <a:rPr lang="pt-BR" dirty="0"/>
            </a:br>
            <a:r>
              <a:rPr lang="pt-BR" dirty="0"/>
              <a:t>POR ISSO, ELES SÃO TOCADOS </a:t>
            </a:r>
            <a:br>
              <a:rPr lang="pt-BR" dirty="0"/>
            </a:br>
            <a:r>
              <a:rPr lang="pt-BR" dirty="0"/>
              <a:t>DE FORMAS DIFERENTES. </a:t>
            </a:r>
            <a:br>
              <a:rPr lang="pt-BR" dirty="0"/>
            </a:br>
            <a:r>
              <a:rPr lang="pt-BR" dirty="0"/>
              <a:t>OS INSTRUMENTOS PODEM SER DEDILHADOS, PERCUTIDOS, SACUDIDOS OU SOPRADOS. OS SONS TAMBÉM PODEM SER PRODUZIDOS POR INTERFERÊNCIA ELETRÔNICA.</a:t>
            </a:r>
            <a:endParaRPr dirty="0"/>
          </a:p>
          <a:p>
            <a:pPr marL="135433" lvl="0" indent="0" algn="l" rtl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SzPts val="20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00"/>
              <a:buNone/>
            </a:pPr>
            <a:endParaRPr sz="2399" dirty="0"/>
          </a:p>
        </p:txBody>
      </p:sp>
      <p:sp>
        <p:nvSpPr>
          <p:cNvPr id="142" name="Google Shape;142;p14"/>
          <p:cNvSpPr txBox="1"/>
          <p:nvPr/>
        </p:nvSpPr>
        <p:spPr>
          <a:xfrm>
            <a:off x="482474" y="873366"/>
            <a:ext cx="8071591" cy="723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SOM DOS INSTRUMENTOS</a:t>
            </a:r>
            <a:endParaRPr sz="3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14"/>
          <p:cNvPicPr preferRelativeResize="0"/>
          <p:nvPr/>
        </p:nvPicPr>
        <p:blipFill rotWithShape="1">
          <a:blip r:embed="rId3">
            <a:alphaModFix/>
          </a:blip>
          <a:srcRect r="13720"/>
          <a:stretch/>
        </p:blipFill>
        <p:spPr>
          <a:xfrm>
            <a:off x="6094412" y="1919618"/>
            <a:ext cx="5613936" cy="35667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"/>
          <p:cNvSpPr txBox="1">
            <a:spLocks noGrp="1"/>
          </p:cNvSpPr>
          <p:nvPr>
            <p:ph type="body" idx="1"/>
          </p:nvPr>
        </p:nvSpPr>
        <p:spPr>
          <a:xfrm>
            <a:off x="545457" y="1302998"/>
            <a:ext cx="11097909" cy="2075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Aft>
                <a:spcPts val="600"/>
              </a:spcAft>
              <a:buClr>
                <a:srgbClr val="B72F7C"/>
              </a:buClr>
              <a:buSzPts val="2000"/>
              <a:buNone/>
            </a:pPr>
            <a:r>
              <a:rPr lang="pt-BR" dirty="0"/>
              <a:t>VAMOS CONHECER UMA CANÇÃO? </a:t>
            </a:r>
            <a:endParaRPr dirty="0"/>
          </a:p>
          <a:p>
            <a:pPr marL="0" lvl="0" indent="0" algn="l" rtl="0">
              <a:lnSpc>
                <a:spcPct val="100000"/>
              </a:lnSpc>
              <a:spcAft>
                <a:spcPts val="600"/>
              </a:spcAft>
              <a:buClr>
                <a:srgbClr val="B72F7C"/>
              </a:buClr>
              <a:buSzPts val="2000"/>
              <a:buNone/>
            </a:pPr>
            <a:r>
              <a:rPr lang="pt-BR" dirty="0"/>
              <a:t>A MÚSICA “LOJA DO MESTRE ANDRÉ” É UMA CANÇÃO QUE FALA SOBRE INSTRUMENTOS MUSICAIS. </a:t>
            </a:r>
            <a:endParaRPr dirty="0"/>
          </a:p>
          <a:p>
            <a:pPr marL="0" lvl="0" indent="0" algn="l" rtl="0">
              <a:lnSpc>
                <a:spcPct val="100000"/>
              </a:lnSpc>
              <a:spcAft>
                <a:spcPts val="600"/>
              </a:spcAft>
              <a:buClr>
                <a:srgbClr val="B72F7C"/>
              </a:buClr>
              <a:buSzPts val="2000"/>
              <a:buNone/>
            </a:pPr>
            <a:r>
              <a:rPr lang="pt-BR" dirty="0"/>
              <a:t>VOCÊ CONHECE ESSA CANÇÃO? E ESSES INSTRUMENTOS? </a:t>
            </a:r>
            <a:endParaRPr dirty="0"/>
          </a:p>
        </p:txBody>
      </p:sp>
      <p:sp>
        <p:nvSpPr>
          <p:cNvPr id="149" name="Google Shape;149;p15"/>
          <p:cNvSpPr txBox="1"/>
          <p:nvPr/>
        </p:nvSpPr>
        <p:spPr>
          <a:xfrm>
            <a:off x="545457" y="624603"/>
            <a:ext cx="6275137" cy="805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75" tIns="162475" rIns="162475" bIns="1624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LOJA DO MESTRE ANDRÉ</a:t>
            </a:r>
            <a:endParaRPr sz="3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Mídia Online 1" descr="Quintal da Cultura - A Loja do Mestre André">
            <a:hlinkClick r:id="" action="ppaction://media"/>
            <a:extLst>
              <a:ext uri="{FF2B5EF4-FFF2-40B4-BE49-F238E27FC236}">
                <a16:creationId xmlns:a16="http://schemas.microsoft.com/office/drawing/2014/main" id="{7B34A80A-C815-3773-8F9E-1B185A4FD0D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683025" y="3250973"/>
            <a:ext cx="4783445" cy="2702646"/>
          </a:xfrm>
          <a:prstGeom prst="rect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1E6DC080-9D04-AE21-FB0A-CFA3959D1EC4}"/>
              </a:ext>
            </a:extLst>
          </p:cNvPr>
          <p:cNvGrpSpPr/>
          <p:nvPr/>
        </p:nvGrpSpPr>
        <p:grpSpPr>
          <a:xfrm>
            <a:off x="3243047" y="6010013"/>
            <a:ext cx="5398627" cy="459364"/>
            <a:chOff x="4187825" y="3626245"/>
            <a:chExt cx="5398627" cy="459364"/>
          </a:xfrm>
        </p:grpSpPr>
        <p:sp>
          <p:nvSpPr>
            <p:cNvPr id="4" name="CaixaDeTexto 7">
              <a:extLst>
                <a:ext uri="{FF2B5EF4-FFF2-40B4-BE49-F238E27FC236}">
                  <a16:creationId xmlns:a16="http://schemas.microsoft.com/office/drawing/2014/main" id="{D66FA005-8D6D-AB67-CF1F-54996B4C5EBA}"/>
                </a:ext>
              </a:extLst>
            </p:cNvPr>
            <p:cNvSpPr txBox="1"/>
            <p:nvPr/>
          </p:nvSpPr>
          <p:spPr>
            <a:xfrm>
              <a:off x="4289890" y="3708331"/>
              <a:ext cx="5296562" cy="302955"/>
            </a:xfrm>
            <a:prstGeom prst="roundRect">
              <a:avLst>
                <a:gd name="adj" fmla="val 50000"/>
              </a:avLst>
            </a:prstGeom>
            <a:solidFill>
              <a:srgbClr val="FFF2CC"/>
            </a:solidFill>
            <a:ln w="12700">
              <a:solidFill>
                <a:schemeClr val="bg2"/>
              </a:solidFill>
            </a:ln>
          </p:spPr>
          <p:txBody>
            <a:bodyPr wrap="square" lIns="72000" tIns="0" rIns="108000" bIns="0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400" b="0" i="0" u="sng" strike="noStrike" cap="none" dirty="0">
                  <a:solidFill>
                    <a:schemeClr val="hlink"/>
                  </a:solidFill>
                  <a:latin typeface="Arial"/>
                  <a:ea typeface="Arial"/>
                  <a:cs typeface="Arial"/>
                  <a:sym typeface="Arial"/>
                  <a:hlinkClick r:id="rId5"/>
                </a:rPr>
                <a:t>https://www.youtube.com/watch?v=yNzUREbBA5k</a:t>
              </a:r>
              <a:endParaRPr lang="pt-BR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" name="Gráfico 10">
              <a:extLst>
                <a:ext uri="{FF2B5EF4-FFF2-40B4-BE49-F238E27FC236}">
                  <a16:creationId xmlns:a16="http://schemas.microsoft.com/office/drawing/2014/main" id="{8E4C6DD4-9B59-BC9A-CAF7-1F033A0232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187825" y="3626245"/>
              <a:ext cx="524987" cy="459364"/>
            </a:xfrm>
            <a:prstGeom prst="rect">
              <a:avLst/>
            </a:prstGeom>
          </p:spPr>
        </p:pic>
      </p:grpSp>
      <p:pic>
        <p:nvPicPr>
          <p:cNvPr id="6" name="Google Shape;195;p6">
            <a:extLst>
              <a:ext uri="{FF2B5EF4-FFF2-40B4-BE49-F238E27FC236}">
                <a16:creationId xmlns:a16="http://schemas.microsoft.com/office/drawing/2014/main" id="{848A7613-B90B-C5C5-5BA2-DF3801F53C2D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191765" y="603375"/>
            <a:ext cx="451601" cy="46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1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336697" y="5051003"/>
            <a:ext cx="374592" cy="374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320829" y="4409020"/>
            <a:ext cx="450977" cy="450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247370" y="4648571"/>
            <a:ext cx="402433" cy="402433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6"/>
          <p:cNvSpPr txBox="1">
            <a:spLocks noGrp="1"/>
          </p:cNvSpPr>
          <p:nvPr>
            <p:ph type="body" idx="1"/>
          </p:nvPr>
        </p:nvSpPr>
        <p:spPr>
          <a:xfrm>
            <a:off x="608442" y="1344951"/>
            <a:ext cx="11097909" cy="2102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Aft>
                <a:spcPts val="1200"/>
              </a:spcAft>
              <a:buSzPts val="2000"/>
              <a:buNone/>
            </a:pPr>
            <a:r>
              <a:rPr lang="pt-BR" dirty="0">
                <a:solidFill>
                  <a:schemeClr val="dk1"/>
                </a:solidFill>
              </a:rPr>
              <a:t>VOCÊ CANTOU E OUVIU OS SONS DE DIFERENTES INSTRUMENTOS. VAMOS TESTAR AINDA MAIS A NOSSA PERCEPÇÃO?</a:t>
            </a:r>
            <a:endParaRPr dirty="0"/>
          </a:p>
          <a:p>
            <a:pPr marL="0" lvl="0" indent="0" algn="l" rtl="0">
              <a:lnSpc>
                <a:spcPct val="100000"/>
              </a:lnSpc>
              <a:spcAft>
                <a:spcPts val="1200"/>
              </a:spcAft>
              <a:buSzPts val="2000"/>
              <a:buNone/>
            </a:pPr>
            <a:r>
              <a:rPr lang="pt-BR" dirty="0">
                <a:solidFill>
                  <a:schemeClr val="dk1"/>
                </a:solidFill>
              </a:rPr>
              <a:t>ESCUTE O SOM E RESPONDA: QUAL É O INSTRUMENTO TOCADO E À QUAL FAMÍLIA ELE PERTENCE?</a:t>
            </a:r>
            <a:endParaRPr dirty="0"/>
          </a:p>
          <a:p>
            <a:pPr marL="1218895" lvl="0" indent="0" algn="l" rtl="0">
              <a:lnSpc>
                <a:spcPct val="100000"/>
              </a:lnSpc>
              <a:spcAft>
                <a:spcPts val="1200"/>
              </a:spcAft>
              <a:buSzPts val="2000"/>
              <a:buNone/>
            </a:pPr>
            <a:endParaRPr sz="2399" dirty="0"/>
          </a:p>
        </p:txBody>
      </p:sp>
      <p:sp>
        <p:nvSpPr>
          <p:cNvPr id="163" name="Google Shape;163;p16"/>
          <p:cNvSpPr txBox="1"/>
          <p:nvPr/>
        </p:nvSpPr>
        <p:spPr>
          <a:xfrm>
            <a:off x="540668" y="737823"/>
            <a:ext cx="4681518" cy="805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75" tIns="162475" rIns="162475" bIns="1624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OUVIDOS ATENTOS</a:t>
            </a:r>
            <a:endParaRPr sz="3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6"/>
          <p:cNvSpPr txBox="1"/>
          <p:nvPr/>
        </p:nvSpPr>
        <p:spPr>
          <a:xfrm>
            <a:off x="-39700" y="3781559"/>
            <a:ext cx="3747092" cy="656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66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INSTRUMENTO 1</a:t>
            </a:r>
            <a:endParaRPr sz="2666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6"/>
          <p:cNvSpPr txBox="1"/>
          <p:nvPr/>
        </p:nvSpPr>
        <p:spPr>
          <a:xfrm>
            <a:off x="2696680" y="4435196"/>
            <a:ext cx="3747092" cy="656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66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INSTRUMENTO 2</a:t>
            </a:r>
            <a:endParaRPr sz="2666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6"/>
          <p:cNvSpPr txBox="1"/>
          <p:nvPr/>
        </p:nvSpPr>
        <p:spPr>
          <a:xfrm>
            <a:off x="5652388" y="3781559"/>
            <a:ext cx="3747092" cy="656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66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INSTRUMENTO 3</a:t>
            </a:r>
            <a:endParaRPr sz="2666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6"/>
          <p:cNvSpPr txBox="1"/>
          <p:nvPr/>
        </p:nvSpPr>
        <p:spPr>
          <a:xfrm>
            <a:off x="8532088" y="4435196"/>
            <a:ext cx="3426830" cy="656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66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INSTRUMENTO 4</a:t>
            </a:r>
            <a:endParaRPr sz="2666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p1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214576" y="4362060"/>
            <a:ext cx="942684" cy="812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006935" y="5019265"/>
            <a:ext cx="942684" cy="812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054590" y="4362060"/>
            <a:ext cx="942684" cy="812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865354" y="5019265"/>
            <a:ext cx="942684" cy="812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95;p6">
            <a:extLst>
              <a:ext uri="{FF2B5EF4-FFF2-40B4-BE49-F238E27FC236}">
                <a16:creationId xmlns:a16="http://schemas.microsoft.com/office/drawing/2014/main" id="{29837FE6-1617-6763-A384-54F4CDFB4791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1191765" y="603375"/>
            <a:ext cx="451601" cy="4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D106030_slide 7_instrumento 1_guitarra">
            <a:hlinkClick r:id="" action="ppaction://media"/>
            <a:extLst>
              <a:ext uri="{FF2B5EF4-FFF2-40B4-BE49-F238E27FC236}">
                <a16:creationId xmlns:a16="http://schemas.microsoft.com/office/drawing/2014/main" id="{EEB3A926-1279-85DF-8967-B8E583F7C3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477833" y="5318158"/>
            <a:ext cx="411802" cy="411802"/>
          </a:xfrm>
          <a:prstGeom prst="rect">
            <a:avLst/>
          </a:prstGeom>
        </p:spPr>
      </p:pic>
      <p:pic>
        <p:nvPicPr>
          <p:cNvPr id="4" name="ID106030_slide 7_instrumento 2_flauta">
            <a:hlinkClick r:id="" action="ppaction://media"/>
            <a:extLst>
              <a:ext uri="{FF2B5EF4-FFF2-40B4-BE49-F238E27FC236}">
                <a16:creationId xmlns:a16="http://schemas.microsoft.com/office/drawing/2014/main" id="{84D5CF0D-F33B-1BB0-1F6B-01368F78788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315461" y="6017441"/>
            <a:ext cx="406294" cy="406294"/>
          </a:xfrm>
          <a:prstGeom prst="rect">
            <a:avLst/>
          </a:prstGeom>
        </p:spPr>
      </p:pic>
      <p:pic>
        <p:nvPicPr>
          <p:cNvPr id="5" name="ID106030_slide 7_instrumento 3_bateria">
            <a:hlinkClick r:id="" action="ppaction://media"/>
            <a:extLst>
              <a:ext uri="{FF2B5EF4-FFF2-40B4-BE49-F238E27FC236}">
                <a16:creationId xmlns:a16="http://schemas.microsoft.com/office/drawing/2014/main" id="{285AF7B6-5724-D718-F8E7-7940A7F019B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268705" y="5286380"/>
            <a:ext cx="422951" cy="422951"/>
          </a:xfrm>
          <a:prstGeom prst="rect">
            <a:avLst/>
          </a:prstGeom>
        </p:spPr>
      </p:pic>
      <p:pic>
        <p:nvPicPr>
          <p:cNvPr id="6" name="ID106030_slide 7_instrumento 4_harpa">
            <a:hlinkClick r:id="" action="ppaction://media"/>
            <a:extLst>
              <a:ext uri="{FF2B5EF4-FFF2-40B4-BE49-F238E27FC236}">
                <a16:creationId xmlns:a16="http://schemas.microsoft.com/office/drawing/2014/main" id="{DB414987-3B00-5F2E-399D-9D70DB99D65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071945" y="6004270"/>
            <a:ext cx="406294" cy="4062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3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8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9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8"/>
          <p:cNvSpPr txBox="1">
            <a:spLocks noGrp="1"/>
          </p:cNvSpPr>
          <p:nvPr>
            <p:ph type="body" idx="1"/>
          </p:nvPr>
        </p:nvSpPr>
        <p:spPr>
          <a:xfrm>
            <a:off x="608442" y="1454688"/>
            <a:ext cx="11097909" cy="2274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t-BR" dirty="0">
                <a:solidFill>
                  <a:schemeClr val="dk1"/>
                </a:solidFill>
              </a:rPr>
              <a:t>VOCÊ CANTOU E OUVIU OS SONS DE DIFERENTES INSTRUMENTOS. VAMOS TESTAR AINDA MAIS A NOSSA PERCEPÇÃO?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00"/>
              <a:buNone/>
            </a:pPr>
            <a:r>
              <a:rPr lang="pt-BR" dirty="0">
                <a:solidFill>
                  <a:schemeClr val="dk1"/>
                </a:solidFill>
              </a:rPr>
              <a:t>ESCUTE O SOM E RESPONDA: QUAL É O INSTRUMENTO TOCADO E À QUAL FAMÍLIA ELE PERTENCE?</a:t>
            </a:r>
            <a:endParaRPr dirty="0"/>
          </a:p>
        </p:txBody>
      </p:sp>
      <p:sp>
        <p:nvSpPr>
          <p:cNvPr id="182" name="Google Shape;182;p18"/>
          <p:cNvSpPr txBox="1"/>
          <p:nvPr/>
        </p:nvSpPr>
        <p:spPr>
          <a:xfrm>
            <a:off x="482474" y="752460"/>
            <a:ext cx="9752660" cy="820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75" tIns="162475" rIns="162475" bIns="1624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CORREÇÃO – OUVIDOS ATENTOS</a:t>
            </a:r>
            <a:endParaRPr sz="3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8"/>
          <p:cNvSpPr txBox="1"/>
          <p:nvPr/>
        </p:nvSpPr>
        <p:spPr>
          <a:xfrm>
            <a:off x="31311" y="3972582"/>
            <a:ext cx="3747092" cy="656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INSTRUMENTO 1</a:t>
            </a:r>
            <a:endParaRPr sz="26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8"/>
          <p:cNvSpPr txBox="1"/>
          <p:nvPr/>
        </p:nvSpPr>
        <p:spPr>
          <a:xfrm>
            <a:off x="2696680" y="4790914"/>
            <a:ext cx="3747092" cy="656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INSTRUMENTO 2</a:t>
            </a:r>
            <a:endParaRPr sz="26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8"/>
          <p:cNvSpPr txBox="1"/>
          <p:nvPr/>
        </p:nvSpPr>
        <p:spPr>
          <a:xfrm>
            <a:off x="5608577" y="3939049"/>
            <a:ext cx="3747092" cy="656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INSTRUMENTO 3</a:t>
            </a:r>
            <a:endParaRPr sz="26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8"/>
          <p:cNvSpPr txBox="1"/>
          <p:nvPr/>
        </p:nvSpPr>
        <p:spPr>
          <a:xfrm>
            <a:off x="8515433" y="4790914"/>
            <a:ext cx="3747092" cy="656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INSTRUMENTO 4</a:t>
            </a:r>
            <a:endParaRPr sz="26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8"/>
          <p:cNvSpPr txBox="1"/>
          <p:nvPr/>
        </p:nvSpPr>
        <p:spPr>
          <a:xfrm>
            <a:off x="722308" y="4380673"/>
            <a:ext cx="2252068" cy="1476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i="0" u="none" strike="noStrike" cap="none" dirty="0">
                <a:solidFill>
                  <a:srgbClr val="B72F7C"/>
                </a:solidFill>
                <a:latin typeface="Arial"/>
                <a:ea typeface="Arial"/>
                <a:cs typeface="Arial"/>
                <a:sym typeface="Arial"/>
              </a:rPr>
              <a:t>GUITARRA</a:t>
            </a:r>
            <a:endParaRPr sz="2600" b="1" i="0" u="none" strike="noStrike" cap="none" dirty="0">
              <a:solidFill>
                <a:srgbClr val="B72F7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i="0" u="none" strike="noStrike" cap="none" dirty="0">
                <a:solidFill>
                  <a:srgbClr val="B72F7C"/>
                </a:solidFill>
                <a:latin typeface="Arial"/>
                <a:ea typeface="Arial"/>
                <a:cs typeface="Arial"/>
                <a:sym typeface="Arial"/>
              </a:rPr>
              <a:t>CORDAS </a:t>
            </a:r>
            <a:endParaRPr sz="2600" b="1" i="0" u="none" strike="noStrike" cap="none" dirty="0">
              <a:solidFill>
                <a:srgbClr val="B72F7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i="0" u="none" strike="noStrike" cap="none" dirty="0">
                <a:solidFill>
                  <a:srgbClr val="B72F7C"/>
                </a:solidFill>
                <a:latin typeface="Arial"/>
                <a:ea typeface="Arial"/>
                <a:cs typeface="Arial"/>
                <a:sym typeface="Arial"/>
              </a:rPr>
              <a:t>PINÇADAS</a:t>
            </a:r>
            <a:endParaRPr sz="2600" b="1" i="0" u="none" strike="noStrike" cap="none" dirty="0">
              <a:solidFill>
                <a:srgbClr val="B72F7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8"/>
          <p:cNvSpPr txBox="1"/>
          <p:nvPr/>
        </p:nvSpPr>
        <p:spPr>
          <a:xfrm>
            <a:off x="3664373" y="5246115"/>
            <a:ext cx="2063063" cy="1066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i="0" u="none" strike="noStrike" cap="none" dirty="0">
                <a:solidFill>
                  <a:srgbClr val="B72F7C"/>
                </a:solidFill>
                <a:latin typeface="Arial"/>
                <a:ea typeface="Arial"/>
                <a:cs typeface="Arial"/>
                <a:sym typeface="Arial"/>
              </a:rPr>
              <a:t>FLAUTA</a:t>
            </a:r>
            <a:endParaRPr sz="2600" b="1" i="0" u="none" strike="noStrike" cap="none" dirty="0">
              <a:solidFill>
                <a:srgbClr val="B72F7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i="0" u="none" strike="noStrike" cap="none" dirty="0">
                <a:solidFill>
                  <a:srgbClr val="B72F7C"/>
                </a:solidFill>
                <a:latin typeface="Arial"/>
                <a:ea typeface="Arial"/>
                <a:cs typeface="Arial"/>
                <a:sym typeface="Arial"/>
              </a:rPr>
              <a:t>SOPRO</a:t>
            </a:r>
            <a:endParaRPr sz="2600" b="1" i="0" u="none" strike="noStrike" cap="none" dirty="0">
              <a:solidFill>
                <a:srgbClr val="B72F7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8"/>
          <p:cNvSpPr txBox="1"/>
          <p:nvPr/>
        </p:nvSpPr>
        <p:spPr>
          <a:xfrm>
            <a:off x="6224194" y="4300771"/>
            <a:ext cx="2665370" cy="1066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i="0" u="none" strike="noStrike" cap="none" dirty="0">
                <a:solidFill>
                  <a:srgbClr val="B72F7C"/>
                </a:solidFill>
                <a:latin typeface="Arial"/>
                <a:ea typeface="Arial"/>
                <a:cs typeface="Arial"/>
                <a:sym typeface="Arial"/>
              </a:rPr>
              <a:t>BATERIA</a:t>
            </a:r>
            <a:endParaRPr sz="2600" b="1" i="0" u="none" strike="noStrike" cap="none" dirty="0">
              <a:solidFill>
                <a:srgbClr val="B72F7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i="0" u="none" strike="noStrike" cap="none" dirty="0">
                <a:solidFill>
                  <a:srgbClr val="B72F7C"/>
                </a:solidFill>
                <a:latin typeface="Arial"/>
                <a:ea typeface="Arial"/>
                <a:cs typeface="Arial"/>
                <a:sym typeface="Arial"/>
              </a:rPr>
              <a:t>PERCUSSÃO</a:t>
            </a:r>
            <a:endParaRPr sz="2600" b="1" i="0" u="none" strike="noStrike" cap="none" dirty="0">
              <a:solidFill>
                <a:srgbClr val="B72F7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8"/>
          <p:cNvSpPr txBox="1"/>
          <p:nvPr/>
        </p:nvSpPr>
        <p:spPr>
          <a:xfrm>
            <a:off x="9192333" y="5209884"/>
            <a:ext cx="2665370" cy="1476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i="0" u="none" strike="noStrike" cap="none" dirty="0">
                <a:solidFill>
                  <a:srgbClr val="B72F7C"/>
                </a:solidFill>
                <a:latin typeface="Arial"/>
                <a:ea typeface="Arial"/>
                <a:cs typeface="Arial"/>
                <a:sym typeface="Arial"/>
              </a:rPr>
              <a:t>HARPA</a:t>
            </a:r>
            <a:endParaRPr sz="2600" dirty="0"/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600" b="1" i="0" u="none" strike="noStrike" cap="none" dirty="0">
                <a:solidFill>
                  <a:srgbClr val="B72F7C"/>
                </a:solidFill>
                <a:latin typeface="Arial"/>
                <a:ea typeface="Arial"/>
                <a:cs typeface="Arial"/>
                <a:sym typeface="Arial"/>
              </a:rPr>
              <a:t>CORDAS DEDILHADAS</a:t>
            </a:r>
            <a:endParaRPr sz="2600" b="1" i="0" u="none" strike="noStrike" cap="none" dirty="0">
              <a:solidFill>
                <a:srgbClr val="B72F7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1"/>
          <p:cNvSpPr txBox="1">
            <a:spLocks noGrp="1"/>
          </p:cNvSpPr>
          <p:nvPr>
            <p:ph type="body" idx="1"/>
          </p:nvPr>
        </p:nvSpPr>
        <p:spPr>
          <a:xfrm>
            <a:off x="4694295" y="1828800"/>
            <a:ext cx="6912199" cy="41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noAutofit/>
          </a:bodyPr>
          <a:lstStyle/>
          <a:p>
            <a:pPr marL="342000" lvl="0" indent="-342000" algn="l" rtl="0">
              <a:lnSpc>
                <a:spcPct val="100000"/>
              </a:lnSpc>
              <a:spcAft>
                <a:spcPts val="1200"/>
              </a:spcAft>
              <a:buClr>
                <a:srgbClr val="7030A0"/>
              </a:buClr>
              <a:buSzPct val="100000"/>
              <a:buFont typeface="Fonte do Sistema Regular"/>
              <a:buChar char="●"/>
            </a:pPr>
            <a:r>
              <a:rPr lang="pt-BR" dirty="0">
                <a:solidFill>
                  <a:schemeClr val="dk1"/>
                </a:solidFill>
              </a:rPr>
              <a:t>APRECIAMOS E CANTAMOS A MÚSICA “LOJA DO MESTRE ANDRÉ”.</a:t>
            </a:r>
            <a:endParaRPr dirty="0"/>
          </a:p>
          <a:p>
            <a:pPr marL="342000" lvl="0" indent="-342000" algn="l" rtl="0">
              <a:lnSpc>
                <a:spcPct val="100000"/>
              </a:lnSpc>
              <a:spcAft>
                <a:spcPts val="1200"/>
              </a:spcAft>
              <a:buClr>
                <a:srgbClr val="7030A0"/>
              </a:buClr>
              <a:buSzPct val="100000"/>
              <a:buFont typeface="Fonte do Sistema Regular"/>
              <a:buChar char="●"/>
            </a:pPr>
            <a:r>
              <a:rPr lang="pt-BR" dirty="0">
                <a:solidFill>
                  <a:schemeClr val="dk1"/>
                </a:solidFill>
              </a:rPr>
              <a:t>APRENDEMOS MAIS SOBRE OS INSTRUMENTOS MUSICAIS.</a:t>
            </a:r>
            <a:endParaRPr dirty="0"/>
          </a:p>
          <a:p>
            <a:pPr marL="342000" lvl="0" indent="-342000" algn="l" rtl="0">
              <a:lnSpc>
                <a:spcPct val="100000"/>
              </a:lnSpc>
              <a:spcAft>
                <a:spcPts val="1200"/>
              </a:spcAft>
              <a:buClr>
                <a:srgbClr val="7030A0"/>
              </a:buClr>
              <a:buSzPct val="100000"/>
              <a:buFont typeface="Fonte do Sistema Regular"/>
              <a:buChar char="●"/>
            </a:pPr>
            <a:endParaRPr dirty="0"/>
          </a:p>
        </p:txBody>
      </p:sp>
      <p:pic>
        <p:nvPicPr>
          <p:cNvPr id="196" name="Google Shape;196;p21"/>
          <p:cNvPicPr preferRelativeResize="0"/>
          <p:nvPr/>
        </p:nvPicPr>
        <p:blipFill rotWithShape="1">
          <a:blip r:embed="rId3">
            <a:alphaModFix/>
          </a:blip>
          <a:srcRect l="15588" r="14095"/>
          <a:stretch/>
        </p:blipFill>
        <p:spPr>
          <a:xfrm>
            <a:off x="659704" y="584408"/>
            <a:ext cx="4000325" cy="56891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5"/>
          <p:cNvSpPr txBox="1">
            <a:spLocks noGrp="1"/>
          </p:cNvSpPr>
          <p:nvPr>
            <p:ph type="body" idx="1"/>
          </p:nvPr>
        </p:nvSpPr>
        <p:spPr>
          <a:xfrm>
            <a:off x="600451" y="1005713"/>
            <a:ext cx="10991122" cy="4862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25" tIns="121825" rIns="121825" bIns="121825" anchor="t" anchorCtr="0">
            <a:spAutoFit/>
          </a:bodyPr>
          <a:lstStyle/>
          <a:p>
            <a:pPr marL="0" lvl="0" indent="0">
              <a:buClr>
                <a:srgbClr val="000000"/>
              </a:buClr>
              <a:buSzPts val="1400"/>
            </a:pPr>
            <a:r>
              <a:rPr lang="pt-BR" dirty="0"/>
              <a:t>LEMOV, D. </a:t>
            </a:r>
            <a:r>
              <a:rPr lang="pt-BR" b="1" dirty="0"/>
              <a:t>Aula nota 10 3.0:</a:t>
            </a:r>
            <a:r>
              <a:rPr lang="pt-BR" dirty="0"/>
              <a:t> 63 técnicas para melhorar a gestão da sala de aula / Doug </a:t>
            </a:r>
            <a:r>
              <a:rPr lang="pt-BR" dirty="0" err="1"/>
              <a:t>Lemov</a:t>
            </a:r>
            <a:r>
              <a:rPr lang="pt-BR" dirty="0"/>
              <a:t>; tradução: Daniel Vieira, Sandra Maria Mallmann da Rosa; revisão técnica: Fausta Camargo, </a:t>
            </a:r>
            <a:r>
              <a:rPr lang="pt-BR" dirty="0" err="1"/>
              <a:t>Thuinie</a:t>
            </a:r>
            <a:r>
              <a:rPr lang="pt-BR" dirty="0"/>
              <a:t> Daros. 3. ed. Porto Alegre: Penso, 2022.</a:t>
            </a:r>
            <a:endParaRPr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pPr>
            <a:r>
              <a:rPr lang="pt-BR" dirty="0"/>
              <a:t>SÃO PAULO (Estado) Secretaria da Educação. </a:t>
            </a:r>
            <a:r>
              <a:rPr lang="pt-BR" b="1" dirty="0"/>
              <a:t>Currículo em Ação</a:t>
            </a:r>
            <a:r>
              <a:rPr lang="pt-BR" dirty="0"/>
              <a:t>,</a:t>
            </a:r>
            <a:r>
              <a:rPr lang="pt-BR" b="1" dirty="0"/>
              <a:t> </a:t>
            </a:r>
            <a:r>
              <a:rPr lang="pt-BR" dirty="0"/>
              <a:t>2023. Caderno do Professor, Arte, 1</a:t>
            </a:r>
            <a:r>
              <a:rPr lang="pt-BR" u="sng" baseline="30000" dirty="0"/>
              <a:t>o</a:t>
            </a:r>
            <a:r>
              <a:rPr lang="pt-BR" dirty="0"/>
              <a:t> ao 5</a:t>
            </a:r>
            <a:r>
              <a:rPr lang="pt-BR" u="sng" baseline="30000" dirty="0"/>
              <a:t>o</a:t>
            </a:r>
            <a:r>
              <a:rPr lang="pt-BR" dirty="0"/>
              <a:t> ano – Ensino Fundamental – Anos Iniciais, v. 2. Disponível em: </a:t>
            </a:r>
            <a:r>
              <a:rPr lang="pt-BR" u="sng" dirty="0">
                <a:solidFill>
                  <a:srgbClr val="0563C1"/>
                </a:solidFill>
                <a:hlinkClick r:id="rId3"/>
              </a:rPr>
              <a:t>https://efape.educacao.sp.gov.br/curriculopaulista/wp-content/uploads/2022/06/PROF_miolo_EF_AI_ARTE_V2_01a05.pdf</a:t>
            </a:r>
            <a:r>
              <a:rPr lang="pt-BR" dirty="0"/>
              <a:t>. Acesso em: 06 ago. 2025.</a:t>
            </a:r>
            <a:endParaRPr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</a:pPr>
            <a:r>
              <a:rPr lang="pt-BR" dirty="0"/>
              <a:t>SÃO PAULO (Estado). Secretaria da Educação. Currículo Paulista: Ensino Fundamental – Anos Iniciais – Matriz de Habilidades. São Paulo, 2019. Disponível em: </a:t>
            </a:r>
            <a:r>
              <a:rPr lang="pt-BR" u="sng" dirty="0">
                <a:hlinkClick r:id="rId4"/>
              </a:rPr>
              <a:t>https://efape.educacao.sp.gov.br/</a:t>
            </a:r>
            <a:r>
              <a:rPr lang="pt-BR" u="sng" dirty="0" err="1">
                <a:hlinkClick r:id="rId4"/>
              </a:rPr>
              <a:t>curriculopaulista</a:t>
            </a:r>
            <a:r>
              <a:rPr lang="pt-BR" u="sng" dirty="0">
                <a:hlinkClick r:id="rId4"/>
              </a:rPr>
              <a:t>/</a:t>
            </a:r>
            <a:r>
              <a:rPr lang="pt-BR" u="sng" dirty="0" err="1">
                <a:hlinkClick r:id="rId4"/>
              </a:rPr>
              <a:t>wp-content</a:t>
            </a:r>
            <a:r>
              <a:rPr lang="pt-BR" u="sng" dirty="0">
                <a:hlinkClick r:id="rId4"/>
              </a:rPr>
              <a:t>/uploads/2023/02/Curriculo_Paulista-etapas-Educa%C3%A7%C3%A3o-Infantil-e-Ensino-Fundamental-ISBN.pdf</a:t>
            </a:r>
            <a:r>
              <a:rPr lang="pt-BR" dirty="0"/>
              <a:t>. Acesso em: 06 ago. 2025.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3"/>
          <p:cNvSpPr txBox="1">
            <a:spLocks noGrp="1"/>
          </p:cNvSpPr>
          <p:nvPr>
            <p:ph type="body" idx="1"/>
          </p:nvPr>
        </p:nvSpPr>
        <p:spPr>
          <a:xfrm>
            <a:off x="743518" y="1119802"/>
            <a:ext cx="10610767" cy="2111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50" tIns="121850" rIns="121850" bIns="1218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None/>
            </a:pPr>
            <a:r>
              <a:rPr lang="pt-BR" b="1" dirty="0">
                <a:latin typeface="Arial"/>
                <a:ea typeface="Arial"/>
                <a:cs typeface="Arial"/>
                <a:sym typeface="Arial"/>
              </a:rPr>
              <a:t>Lista de imagens e vídeos</a:t>
            </a:r>
            <a:endParaRPr lang="pt-BR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None/>
            </a:pPr>
            <a:r>
              <a:rPr lang="pt-BR" b="1" dirty="0"/>
              <a:t>Slide 1 – </a:t>
            </a:r>
            <a:r>
              <a:rPr lang="pt-BR" dirty="0"/>
              <a:t>Imagens da capa: SEDUC-SP</a:t>
            </a:r>
            <a:endParaRPr lang="pt-BR"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None/>
            </a:pPr>
            <a:r>
              <a:rPr lang="pt-BR" b="1" dirty="0">
                <a:latin typeface="Arial"/>
                <a:ea typeface="Arial"/>
                <a:cs typeface="Arial"/>
                <a:sym typeface="Arial"/>
              </a:rPr>
              <a:t>Slides 3, 4 e 5 – </a:t>
            </a:r>
            <a:r>
              <a:rPr lang="pt-BR" dirty="0">
                <a:latin typeface="Arial"/>
                <a:ea typeface="Arial"/>
                <a:cs typeface="Arial"/>
                <a:sym typeface="Arial"/>
              </a:rPr>
              <a:t>© Getty Images</a:t>
            </a:r>
            <a:endParaRPr lang="pt-BR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None/>
            </a:pPr>
            <a:r>
              <a:rPr lang="pt-BR" b="1" dirty="0">
                <a:latin typeface="Arial"/>
                <a:ea typeface="Arial"/>
                <a:cs typeface="Arial"/>
                <a:sym typeface="Arial"/>
              </a:rPr>
              <a:t>Slide 6</a:t>
            </a:r>
            <a:r>
              <a:rPr lang="pt-BR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b="1" dirty="0">
                <a:latin typeface="Arial"/>
                <a:ea typeface="Arial"/>
                <a:cs typeface="Arial"/>
                <a:sym typeface="Arial"/>
              </a:rPr>
              <a:t>–</a:t>
            </a:r>
            <a:r>
              <a:rPr lang="pt-BR" dirty="0">
                <a:latin typeface="Arial"/>
                <a:ea typeface="Arial"/>
                <a:cs typeface="Arial"/>
                <a:sym typeface="Arial"/>
              </a:rPr>
              <a:t> QUINTAL DA CULTURA. Quintal da cultura – A loja do mestre André. Disponível em: </a:t>
            </a:r>
            <a:r>
              <a:rPr lang="pt-BR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https://www.youtube.com/watch?v=yNzUREbBA5k </a:t>
            </a:r>
            <a:r>
              <a:rPr lang="pt-BR" dirty="0"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pt-BR" sz="2000" dirty="0"/>
              <a:t>Acesso em: 6 ago. 2025.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8acbca1745_1_30"/>
          <p:cNvSpPr txBox="1">
            <a:spLocks noGrp="1"/>
          </p:cNvSpPr>
          <p:nvPr>
            <p:ph type="subTitle" idx="1"/>
          </p:nvPr>
        </p:nvSpPr>
        <p:spPr>
          <a:xfrm rot="-120206">
            <a:off x="176323" y="168934"/>
            <a:ext cx="1870744" cy="545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6000" tIns="72000" rIns="216000" bIns="72000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t-BR" dirty="0"/>
              <a:t>SLIDE 2</a:t>
            </a:r>
          </a:p>
        </p:txBody>
      </p:sp>
      <p:sp>
        <p:nvSpPr>
          <p:cNvPr id="221" name="Google Shape;221;g38acbca1745_1_30"/>
          <p:cNvSpPr txBox="1"/>
          <p:nvPr/>
        </p:nvSpPr>
        <p:spPr>
          <a:xfrm>
            <a:off x="1440164" y="2904900"/>
            <a:ext cx="3895500" cy="5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Conceito-base: </a:t>
            </a:r>
            <a:r>
              <a:rPr lang="pt-BR" sz="1600" dirty="0"/>
              <a:t>Música – Conhecimento, apreciação e práticas.</a:t>
            </a:r>
            <a:endParaRPr sz="1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2" name="Google Shape;222;g38acbca1745_1_30"/>
          <p:cNvGrpSpPr/>
          <p:nvPr/>
        </p:nvGrpSpPr>
        <p:grpSpPr>
          <a:xfrm>
            <a:off x="625138" y="2807065"/>
            <a:ext cx="692100" cy="719784"/>
            <a:chOff x="512793" y="4882793"/>
            <a:chExt cx="692308" cy="720000"/>
          </a:xfrm>
        </p:grpSpPr>
        <p:pic>
          <p:nvPicPr>
            <p:cNvPr id="223" name="Google Shape;223;g38acbca1745_1_3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2793" y="488279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4" name="Google Shape;224;g38acbca1745_1_3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35756" y="4989529"/>
              <a:ext cx="477821" cy="47782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5" name="Google Shape;225;g38acbca1745_1_30"/>
          <p:cNvGrpSpPr/>
          <p:nvPr/>
        </p:nvGrpSpPr>
        <p:grpSpPr>
          <a:xfrm>
            <a:off x="625138" y="872063"/>
            <a:ext cx="692100" cy="719784"/>
            <a:chOff x="512793" y="747344"/>
            <a:chExt cx="692308" cy="720000"/>
          </a:xfrm>
        </p:grpSpPr>
        <p:pic>
          <p:nvPicPr>
            <p:cNvPr id="226" name="Google Shape;226;g38acbca1745_1_3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2793" y="747344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7" name="Google Shape;227;g38acbca1745_1_3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73043" y="818751"/>
              <a:ext cx="371612" cy="5274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8" name="Google Shape;228;g38acbca1745_1_30"/>
          <p:cNvSpPr txBox="1"/>
          <p:nvPr/>
        </p:nvSpPr>
        <p:spPr>
          <a:xfrm>
            <a:off x="1493550" y="872063"/>
            <a:ext cx="3895500" cy="15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1" i="0" u="none" strike="noStrike" cap="none" dirty="0">
                <a:solidFill>
                  <a:srgbClr val="000000"/>
                </a:solidFill>
              </a:rPr>
              <a:t>Habilidade:</a:t>
            </a:r>
            <a:r>
              <a:rPr lang="pt-BR" sz="1600" i="0" u="none" strike="noStrike" cap="none" dirty="0">
                <a:solidFill>
                  <a:srgbClr val="000000"/>
                </a:solidFill>
              </a:rPr>
              <a:t> </a:t>
            </a:r>
            <a:r>
              <a:rPr lang="pt-BR" sz="1600" dirty="0">
                <a:solidFill>
                  <a:schemeClr val="dk1"/>
                </a:solidFill>
              </a:rPr>
              <a:t>(EF01AR13) Experimentar, identificar e apreciar músicas brasileiras próprias do universo infantil, inclusive aquelas presentes em seu cotidiano. (Currículo Paulista, 2019)</a:t>
            </a:r>
            <a:endParaRPr sz="1600" dirty="0">
              <a:solidFill>
                <a:schemeClr val="dk1"/>
              </a:solidFill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10C3AA9-5222-2B1C-A7C0-009E41D428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9125" y="886079"/>
            <a:ext cx="6011863" cy="338002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8acbca1745_1_21"/>
          <p:cNvSpPr txBox="1">
            <a:spLocks noGrp="1"/>
          </p:cNvSpPr>
          <p:nvPr>
            <p:ph type="subTitle" idx="1"/>
          </p:nvPr>
        </p:nvSpPr>
        <p:spPr>
          <a:xfrm rot="-120206">
            <a:off x="176323" y="168934"/>
            <a:ext cx="1870744" cy="545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6000" tIns="72000" rIns="216000" bIns="72000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t-BR" dirty="0"/>
              <a:t>SLIDE 3</a:t>
            </a:r>
          </a:p>
        </p:txBody>
      </p:sp>
      <p:sp>
        <p:nvSpPr>
          <p:cNvPr id="235" name="Google Shape;235;g38acbca1745_1_21"/>
          <p:cNvSpPr txBox="1"/>
          <p:nvPr/>
        </p:nvSpPr>
        <p:spPr>
          <a:xfrm>
            <a:off x="1366288" y="651339"/>
            <a:ext cx="4649018" cy="5626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Dinâmica de condução: </a:t>
            </a:r>
            <a:r>
              <a:rPr lang="pt-BR" sz="1600" dirty="0">
                <a:solidFill>
                  <a:schemeClr val="dk1"/>
                </a:solidFill>
              </a:rPr>
              <a:t>Caro professor, por que essa técnica é indicada para esta atividade?</a:t>
            </a:r>
            <a:endParaRPr sz="1600" dirty="0">
              <a:solidFill>
                <a:schemeClr val="dk1"/>
              </a:solidFill>
            </a:endParaRPr>
          </a:p>
          <a:p>
            <a:pPr marL="173038" lvl="0" indent="-173038" algn="l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400"/>
              <a:buAutoNum type="arabicPeriod"/>
            </a:pPr>
            <a:r>
              <a:rPr lang="pt-BR" sz="1600" dirty="0">
                <a:solidFill>
                  <a:schemeClr val="dk1"/>
                </a:solidFill>
              </a:rPr>
              <a:t>Reflexão e partilha em duplas: as perguntas envolvem uma reflexão pessoal (lembrança dos sons e preferência por instrumentos). A técnica “Virem e conversem” permite que os estudantes discutam suas respostas em duplas, proporcionando uma troca de ideias mais próxima e confortável, ideal para esse tipo de pergunta.</a:t>
            </a:r>
            <a:endParaRPr sz="1600" dirty="0">
              <a:solidFill>
                <a:schemeClr val="dk1"/>
              </a:solidFill>
            </a:endParaRPr>
          </a:p>
          <a:p>
            <a:pPr marL="173038" lvl="0" indent="-173038" algn="l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400"/>
              <a:buAutoNum type="arabicPeriod"/>
            </a:pPr>
            <a:r>
              <a:rPr lang="pt-BR" sz="1600" dirty="0">
                <a:solidFill>
                  <a:schemeClr val="dk1"/>
                </a:solidFill>
              </a:rPr>
              <a:t>Estímulo da memória e das preferências: ao conversarem sobre os sons que ouviram e qual instrumento preferem, os alunos revisitam o conteúdo da aula anterior ao mesmo tempo que compartilham suas opiniões e experiências pessoais, o que pode ajudar a consolidar o aprendizado.</a:t>
            </a:r>
            <a:endParaRPr sz="1600" dirty="0">
              <a:solidFill>
                <a:schemeClr val="dk1"/>
              </a:solidFill>
            </a:endParaRPr>
          </a:p>
          <a:p>
            <a:pPr marL="173038" lvl="0" indent="-173038" algn="l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400"/>
              <a:buAutoNum type="arabicPeriod"/>
            </a:pPr>
            <a:r>
              <a:rPr lang="pt-BR" sz="1600" dirty="0">
                <a:solidFill>
                  <a:schemeClr val="dk1"/>
                </a:solidFill>
              </a:rPr>
              <a:t>Interação e participação ativa: essa técnica incentiva a participação ativa de todos os estudantes, mesmo aqueles que são mais tímidos, já que eles podem se sentir mais à vontade para falar com um colega do que diante de toda a turma.</a:t>
            </a:r>
            <a:endParaRPr sz="1600" dirty="0"/>
          </a:p>
        </p:txBody>
      </p:sp>
      <p:grpSp>
        <p:nvGrpSpPr>
          <p:cNvPr id="236" name="Google Shape;236;g38acbca1745_1_21"/>
          <p:cNvGrpSpPr/>
          <p:nvPr/>
        </p:nvGrpSpPr>
        <p:grpSpPr>
          <a:xfrm>
            <a:off x="625138" y="872063"/>
            <a:ext cx="692100" cy="719784"/>
            <a:chOff x="512793" y="2412643"/>
            <a:chExt cx="692308" cy="720000"/>
          </a:xfrm>
        </p:grpSpPr>
        <p:pic>
          <p:nvPicPr>
            <p:cNvPr id="237" name="Google Shape;237;g38acbca1745_1_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8" name="Google Shape;238;g38acbca1745_1_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354" y="2525341"/>
              <a:ext cx="452249" cy="45224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id="{DF02551E-E9E7-9986-DB1E-06209CBF4845}"/>
              </a:ext>
            </a:extLst>
          </p:cNvPr>
          <p:cNvGrpSpPr/>
          <p:nvPr/>
        </p:nvGrpSpPr>
        <p:grpSpPr>
          <a:xfrm>
            <a:off x="10195560" y="6400848"/>
            <a:ext cx="1879398" cy="472392"/>
            <a:chOff x="10195560" y="6400848"/>
            <a:chExt cx="1879398" cy="472392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FBB05AEC-CE23-4B43-4D6E-74A028E7B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10195560" y="6400848"/>
              <a:ext cx="1879398" cy="457151"/>
            </a:xfrm>
            <a:prstGeom prst="rect">
              <a:avLst/>
            </a:prstGeom>
          </p:spPr>
        </p:pic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3A9FE4D5-D043-CB77-DB1A-7F3B581EA330}"/>
                </a:ext>
              </a:extLst>
            </p:cNvPr>
            <p:cNvSpPr txBox="1"/>
            <p:nvPr/>
          </p:nvSpPr>
          <p:spPr>
            <a:xfrm>
              <a:off x="10347960" y="6493584"/>
              <a:ext cx="1275080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randstander" pitchFamily="2" charset="0"/>
                </a:rPr>
                <a:t>CONTINUA</a:t>
              </a:r>
            </a:p>
          </p:txBody>
        </p:sp>
      </p:grpSp>
      <p:pic>
        <p:nvPicPr>
          <p:cNvPr id="6" name="Imagem 5">
            <a:extLst>
              <a:ext uri="{FF2B5EF4-FFF2-40B4-BE49-F238E27FC236}">
                <a16:creationId xmlns:a16="http://schemas.microsoft.com/office/drawing/2014/main" id="{2C81DF7D-91BB-AA54-2DCE-43B9654768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4413" y="886076"/>
            <a:ext cx="5616576" cy="315778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8c704be405_0_0"/>
          <p:cNvSpPr txBox="1"/>
          <p:nvPr/>
        </p:nvSpPr>
        <p:spPr>
          <a:xfrm>
            <a:off x="1424811" y="872063"/>
            <a:ext cx="9544200" cy="3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pt-BR" sz="1600" b="1" dirty="0">
                <a:solidFill>
                  <a:schemeClr val="dk1"/>
                </a:solidFill>
              </a:rPr>
              <a:t>Expectativas de respostas: </a:t>
            </a:r>
            <a:r>
              <a:rPr lang="pt-BR" sz="1600" dirty="0">
                <a:solidFill>
                  <a:schemeClr val="dk1"/>
                </a:solidFill>
              </a:rPr>
              <a:t>É esperado que os estudantes respondam às perguntas disparadoras da aula, compartilhando os sons dos instrumentos musicais apreciados na aula anterior e quais deles são os seus preferidos, explicando o motivo dessa preferência de modo que explicite as características sonoras que lhes são mais prazerosas, relacionando-as aos instrumentos de cordas, de sopro ou de percussão, e às notas mais graves ou agudas, entre outras especificidades que os estudantes possam vir a apresentar.</a:t>
            </a:r>
            <a:endParaRPr sz="1600" dirty="0">
              <a:solidFill>
                <a:schemeClr val="dk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pt-BR" sz="1600" dirty="0">
                <a:solidFill>
                  <a:schemeClr val="dk1"/>
                </a:solidFill>
              </a:rPr>
              <a:t>Com base nos conhecimentos prévios dos estudantes, deve-se introduzir o conceito de que cada instrumento produz um som quando tocado, e que esse som propaga uma vibração no ar que pode ter diferentes intensidades que vão do mais agudo ao grave, sendo essas as ondas sonoras que fazemos a escuta quando o instrumento é manipulado (tocado) com técnica musical.</a:t>
            </a:r>
            <a:endParaRPr sz="1600" b="1" dirty="0"/>
          </a:p>
        </p:txBody>
      </p:sp>
      <p:sp>
        <p:nvSpPr>
          <p:cNvPr id="244" name="Google Shape;244;g38c704be405_0_0"/>
          <p:cNvSpPr txBox="1">
            <a:spLocks noGrp="1"/>
          </p:cNvSpPr>
          <p:nvPr>
            <p:ph type="subTitle" idx="1"/>
          </p:nvPr>
        </p:nvSpPr>
        <p:spPr>
          <a:xfrm rot="-120168">
            <a:off x="176349" y="170432"/>
            <a:ext cx="1785491" cy="545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6000" tIns="72000" rIns="216000" bIns="72000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t-BR" dirty="0"/>
              <a:t>SLIDE 3</a:t>
            </a:r>
          </a:p>
        </p:txBody>
      </p:sp>
      <p:grpSp>
        <p:nvGrpSpPr>
          <p:cNvPr id="245" name="Google Shape;245;g38c704be405_0_0"/>
          <p:cNvGrpSpPr/>
          <p:nvPr/>
        </p:nvGrpSpPr>
        <p:grpSpPr>
          <a:xfrm>
            <a:off x="625138" y="872063"/>
            <a:ext cx="692100" cy="719784"/>
            <a:chOff x="512793" y="3213794"/>
            <a:chExt cx="692308" cy="720000"/>
          </a:xfrm>
        </p:grpSpPr>
        <p:pic>
          <p:nvPicPr>
            <p:cNvPr id="246" name="Google Shape;246;g38c704be405_0_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2793" y="3213794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7" name="Google Shape;247;g38c704be405_0_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20398" y="3315531"/>
              <a:ext cx="480515" cy="48051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8acbca1745_1_55"/>
          <p:cNvSpPr txBox="1">
            <a:spLocks noGrp="1"/>
          </p:cNvSpPr>
          <p:nvPr>
            <p:ph type="subTitle" idx="1"/>
          </p:nvPr>
        </p:nvSpPr>
        <p:spPr>
          <a:xfrm rot="-120206">
            <a:off x="176323" y="168934"/>
            <a:ext cx="1870744" cy="545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6000" tIns="72000" rIns="216000" bIns="72000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t-BR" dirty="0"/>
              <a:t>SLIDE 6</a:t>
            </a:r>
            <a:endParaRPr dirty="0"/>
          </a:p>
        </p:txBody>
      </p:sp>
      <p:sp>
        <p:nvSpPr>
          <p:cNvPr id="254" name="Google Shape;254;g38acbca1745_1_55"/>
          <p:cNvSpPr txBox="1"/>
          <p:nvPr/>
        </p:nvSpPr>
        <p:spPr>
          <a:xfrm>
            <a:off x="1461755" y="863232"/>
            <a:ext cx="4434747" cy="46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Dinâmica de condução: </a:t>
            </a:r>
            <a:r>
              <a:rPr lang="pt-BR" sz="1600" dirty="0">
                <a:solidFill>
                  <a:schemeClr val="dk1"/>
                </a:solidFill>
              </a:rPr>
              <a:t>Caro professor, apresente aos estudantes o programa “Quintal da Cultura”, mostre seus integrantes e conte que esse episódio foi apresentado em 2012.</a:t>
            </a:r>
            <a:endParaRPr sz="1600" dirty="0">
              <a:solidFill>
                <a:schemeClr val="dk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pt-BR" sz="1600" dirty="0">
                <a:solidFill>
                  <a:schemeClr val="dk1"/>
                </a:solidFill>
              </a:rPr>
              <a:t>Peça que eles prestem atenção nos instrumentos usados, no som que juntos produzem e na letra da canção. </a:t>
            </a:r>
            <a:endParaRPr sz="1600" dirty="0"/>
          </a:p>
          <a:p>
            <a:pPr marL="0" marR="0" lvl="0" indent="0" rtl="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dirty="0"/>
              <a:t>Nesta atividade, a retomada dos sons e dos instrumentos, que foi orientada no slide 3, será muito importante para reconhecer e identificar os instrumentos que aparecem no vídeo. </a:t>
            </a:r>
            <a:endParaRPr sz="1600" dirty="0"/>
          </a:p>
          <a:p>
            <a:pPr marL="0" marR="0" lvl="0" indent="0" rtl="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dirty="0"/>
              <a:t>O caxixi, o violão e o pandeiro apareceram nas aulas anteriores, sendo a sanfona, o carrilhão e o </a:t>
            </a:r>
            <a:r>
              <a:rPr lang="pt-BR" sz="1600" i="1" dirty="0"/>
              <a:t>kazoo</a:t>
            </a:r>
            <a:r>
              <a:rPr lang="pt-BR" sz="1600" dirty="0"/>
              <a:t> instrumentos que, para alguns, podem ser considerados novos.</a:t>
            </a:r>
            <a:endParaRPr sz="1600" dirty="0"/>
          </a:p>
          <a:p>
            <a:pPr marL="0" marR="0" lvl="0" indent="0" rtl="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dirty="0"/>
          </a:p>
          <a:p>
            <a:pPr marL="0" marR="0" lvl="0" indent="0" rtl="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dirty="0"/>
          </a:p>
          <a:p>
            <a:pPr marL="0" lvl="0" indent="0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/>
          </a:p>
          <a:p>
            <a:pPr marL="0" lvl="0" indent="0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dirty="0"/>
          </a:p>
        </p:txBody>
      </p:sp>
      <p:grpSp>
        <p:nvGrpSpPr>
          <p:cNvPr id="2" name="Google Shape;236;g38acbca1745_1_21">
            <a:extLst>
              <a:ext uri="{FF2B5EF4-FFF2-40B4-BE49-F238E27FC236}">
                <a16:creationId xmlns:a16="http://schemas.microsoft.com/office/drawing/2014/main" id="{70A50564-A369-3DF1-447C-52806129A797}"/>
              </a:ext>
            </a:extLst>
          </p:cNvPr>
          <p:cNvGrpSpPr/>
          <p:nvPr/>
        </p:nvGrpSpPr>
        <p:grpSpPr>
          <a:xfrm>
            <a:off x="625138" y="872063"/>
            <a:ext cx="692100" cy="719784"/>
            <a:chOff x="512793" y="2412643"/>
            <a:chExt cx="692308" cy="720000"/>
          </a:xfrm>
        </p:grpSpPr>
        <p:pic>
          <p:nvPicPr>
            <p:cNvPr id="3" name="Google Shape;237;g38acbca1745_1_21">
              <a:extLst>
                <a:ext uri="{FF2B5EF4-FFF2-40B4-BE49-F238E27FC236}">
                  <a16:creationId xmlns:a16="http://schemas.microsoft.com/office/drawing/2014/main" id="{68F6D330-1AAF-1152-C4FF-467295FA7F52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Google Shape;238;g38acbca1745_1_21">
              <a:extLst>
                <a:ext uri="{FF2B5EF4-FFF2-40B4-BE49-F238E27FC236}">
                  <a16:creationId xmlns:a16="http://schemas.microsoft.com/office/drawing/2014/main" id="{AB658594-18CF-BF6E-D79F-E985F2EB6DC8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354" y="2525341"/>
              <a:ext cx="452249" cy="4522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" name="Imagem 6">
            <a:extLst>
              <a:ext uri="{FF2B5EF4-FFF2-40B4-BE49-F238E27FC236}">
                <a16:creationId xmlns:a16="http://schemas.microsoft.com/office/drawing/2014/main" id="{80B1F422-BC56-7EBC-DCC1-35E0761018F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90090" y="872063"/>
            <a:ext cx="5657006" cy="318731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8acbca1745_1_64"/>
          <p:cNvSpPr txBox="1">
            <a:spLocks noGrp="1"/>
          </p:cNvSpPr>
          <p:nvPr>
            <p:ph type="subTitle" idx="1"/>
          </p:nvPr>
        </p:nvSpPr>
        <p:spPr>
          <a:xfrm rot="-120206">
            <a:off x="176323" y="168934"/>
            <a:ext cx="1870744" cy="545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6000" tIns="72000" rIns="216000" bIns="72000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t-BR" dirty="0"/>
              <a:t>SLIDE 8</a:t>
            </a:r>
          </a:p>
        </p:txBody>
      </p:sp>
      <p:sp>
        <p:nvSpPr>
          <p:cNvPr id="264" name="Google Shape;264;g38acbca1745_1_64"/>
          <p:cNvSpPr txBox="1"/>
          <p:nvPr/>
        </p:nvSpPr>
        <p:spPr>
          <a:xfrm>
            <a:off x="1366287" y="822546"/>
            <a:ext cx="4142400" cy="35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Dinâmica de condução: </a:t>
            </a:r>
            <a:r>
              <a:rPr lang="pt-BR" sz="1600" dirty="0"/>
              <a:t>Caro professor, para esta atividade e considerando a faixa etária dos estudantes, é necessário retomar o conceito de família de instrumentos e suas classificações, com o apoio do material da aula de ID</a:t>
            </a:r>
            <a:r>
              <a:rPr lang="pt-BR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147145, em que aparecem os tr</a:t>
            </a:r>
            <a:r>
              <a:rPr lang="pt-BR" sz="1600" dirty="0"/>
              <a:t>ês grupos: instrumentos de cordas (dedilhadas, friccionadas e pinçadas), instrumentos de sopro e instrumentos de percussão.</a:t>
            </a:r>
            <a:endParaRPr sz="1600" dirty="0"/>
          </a:p>
          <a:p>
            <a:pPr marL="0" marR="0" lvl="0" indent="0" rtl="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dirty="0"/>
              <a:t>Com essa retomada e apoiados nas imagens dos instrumentos de cada grupo, os estudantes conseguirão fazer a atividade com maior significado.</a:t>
            </a:r>
            <a:endParaRPr sz="1600" dirty="0"/>
          </a:p>
        </p:txBody>
      </p:sp>
      <p:grpSp>
        <p:nvGrpSpPr>
          <p:cNvPr id="2" name="Google Shape;236;g38acbca1745_1_21">
            <a:extLst>
              <a:ext uri="{FF2B5EF4-FFF2-40B4-BE49-F238E27FC236}">
                <a16:creationId xmlns:a16="http://schemas.microsoft.com/office/drawing/2014/main" id="{B3D9BF0D-FFBE-C41F-E37E-045E20C11B7F}"/>
              </a:ext>
            </a:extLst>
          </p:cNvPr>
          <p:cNvGrpSpPr/>
          <p:nvPr/>
        </p:nvGrpSpPr>
        <p:grpSpPr>
          <a:xfrm>
            <a:off x="625138" y="872063"/>
            <a:ext cx="692100" cy="719784"/>
            <a:chOff x="512793" y="2412643"/>
            <a:chExt cx="692308" cy="720000"/>
          </a:xfrm>
        </p:grpSpPr>
        <p:pic>
          <p:nvPicPr>
            <p:cNvPr id="3" name="Google Shape;237;g38acbca1745_1_21">
              <a:extLst>
                <a:ext uri="{FF2B5EF4-FFF2-40B4-BE49-F238E27FC236}">
                  <a16:creationId xmlns:a16="http://schemas.microsoft.com/office/drawing/2014/main" id="{BB1B0D27-4689-5AE4-16BB-2DD88430D78C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Google Shape;238;g38acbca1745_1_21">
              <a:extLst>
                <a:ext uri="{FF2B5EF4-FFF2-40B4-BE49-F238E27FC236}">
                  <a16:creationId xmlns:a16="http://schemas.microsoft.com/office/drawing/2014/main" id="{F575F698-CCBF-9BC4-DE95-C6D4638808B7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354" y="2525341"/>
              <a:ext cx="452249" cy="4522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Imagem 5">
            <a:extLst>
              <a:ext uri="{FF2B5EF4-FFF2-40B4-BE49-F238E27FC236}">
                <a16:creationId xmlns:a16="http://schemas.microsoft.com/office/drawing/2014/main" id="{D8EE846D-BAD5-09F1-1791-1F0FE58717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9125" y="886076"/>
            <a:ext cx="6011863" cy="338002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8acbca1745_1_73"/>
          <p:cNvSpPr txBox="1">
            <a:spLocks noGrp="1"/>
          </p:cNvSpPr>
          <p:nvPr>
            <p:ph type="subTitle" idx="1"/>
          </p:nvPr>
        </p:nvSpPr>
        <p:spPr>
          <a:xfrm rot="-120206">
            <a:off x="176323" y="168934"/>
            <a:ext cx="1870744" cy="545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6000" tIns="72000" rIns="216000" bIns="72000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t-BR" dirty="0"/>
              <a:t>SLIDE 9</a:t>
            </a:r>
          </a:p>
        </p:txBody>
      </p:sp>
      <p:sp>
        <p:nvSpPr>
          <p:cNvPr id="274" name="Google Shape;274;g38acbca1745_1_73"/>
          <p:cNvSpPr txBox="1"/>
          <p:nvPr/>
        </p:nvSpPr>
        <p:spPr>
          <a:xfrm>
            <a:off x="1426381" y="872063"/>
            <a:ext cx="4142400" cy="37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Dinâmica de condução: </a:t>
            </a:r>
            <a:r>
              <a:rPr lang="pt-BR" sz="1600" dirty="0">
                <a:solidFill>
                  <a:schemeClr val="dk1"/>
                </a:solidFill>
              </a:rPr>
              <a:t>Caro professor,</a:t>
            </a:r>
            <a:endParaRPr sz="1600" dirty="0">
              <a:solidFill>
                <a:schemeClr val="dk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 dirty="0">
                <a:solidFill>
                  <a:schemeClr val="dk1"/>
                </a:solidFill>
              </a:rPr>
              <a:t>antes de ler o registro das aprendizagens do slide para os estudantes, peça que eles compartilhem oralmente suas aprendizagens nesta aula:</a:t>
            </a:r>
            <a:endParaRPr sz="1600" dirty="0">
              <a:solidFill>
                <a:schemeClr val="dk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 dirty="0">
                <a:solidFill>
                  <a:schemeClr val="dk1"/>
                </a:solidFill>
              </a:rPr>
              <a:t>“Quem gostaria de dizer o que foi que aprendeu hoje em nossa aula?”</a:t>
            </a:r>
            <a:endParaRPr sz="1600" dirty="0">
              <a:solidFill>
                <a:schemeClr val="dk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 dirty="0">
                <a:solidFill>
                  <a:schemeClr val="dk1"/>
                </a:solidFill>
              </a:rPr>
              <a:t>Ouça os estudantes e, só depois, leia cada um dos itens do slide.</a:t>
            </a:r>
            <a:endParaRPr sz="1600" dirty="0">
              <a:solidFill>
                <a:schemeClr val="dk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600" dirty="0">
                <a:solidFill>
                  <a:schemeClr val="dk1"/>
                </a:solidFill>
              </a:rPr>
              <a:t>Lembre-se: retomar o que foi trabalhado tendo as atividades presentes é algo que ajuda a revisitar o que foi aprendido.</a:t>
            </a:r>
            <a:endParaRPr sz="1600" dirty="0">
              <a:solidFill>
                <a:schemeClr val="dk1"/>
              </a:solidFill>
            </a:endParaRPr>
          </a:p>
          <a:p>
            <a:pPr marL="0" marR="0" lvl="0" indent="0" rtl="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dirty="0"/>
          </a:p>
        </p:txBody>
      </p:sp>
      <p:grpSp>
        <p:nvGrpSpPr>
          <p:cNvPr id="2" name="Google Shape;236;g38acbca1745_1_21">
            <a:extLst>
              <a:ext uri="{FF2B5EF4-FFF2-40B4-BE49-F238E27FC236}">
                <a16:creationId xmlns:a16="http://schemas.microsoft.com/office/drawing/2014/main" id="{1225B3AE-B5D4-22B0-4825-4A6D6AE07D1E}"/>
              </a:ext>
            </a:extLst>
          </p:cNvPr>
          <p:cNvGrpSpPr/>
          <p:nvPr/>
        </p:nvGrpSpPr>
        <p:grpSpPr>
          <a:xfrm>
            <a:off x="625138" y="872063"/>
            <a:ext cx="692100" cy="719784"/>
            <a:chOff x="512793" y="2412643"/>
            <a:chExt cx="692308" cy="720000"/>
          </a:xfrm>
        </p:grpSpPr>
        <p:pic>
          <p:nvPicPr>
            <p:cNvPr id="3" name="Google Shape;237;g38acbca1745_1_21">
              <a:extLst>
                <a:ext uri="{FF2B5EF4-FFF2-40B4-BE49-F238E27FC236}">
                  <a16:creationId xmlns:a16="http://schemas.microsoft.com/office/drawing/2014/main" id="{BA44A369-CF37-8061-EE15-F81E918966C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Google Shape;238;g38acbca1745_1_21">
              <a:extLst>
                <a:ext uri="{FF2B5EF4-FFF2-40B4-BE49-F238E27FC236}">
                  <a16:creationId xmlns:a16="http://schemas.microsoft.com/office/drawing/2014/main" id="{64C12D93-FA5E-695D-B73D-F33BAEF7F04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354" y="2525341"/>
              <a:ext cx="452249" cy="4522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Imagem 5">
            <a:extLst>
              <a:ext uri="{FF2B5EF4-FFF2-40B4-BE49-F238E27FC236}">
                <a16:creationId xmlns:a16="http://schemas.microsoft.com/office/drawing/2014/main" id="{1EFAC620-14E1-5F68-7C5E-F5383FABC5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9125" y="886078"/>
            <a:ext cx="6011863" cy="338002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Arte_2026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1355</Words>
  <Application>Microsoft Office PowerPoint</Application>
  <PresentationFormat>Personalizar</PresentationFormat>
  <Paragraphs>90</Paragraphs>
  <Slides>19</Slides>
  <Notes>19</Notes>
  <HiddenSlides>0</HiddenSlides>
  <MMClips>5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7" baseType="lpstr">
      <vt:lpstr>Lato</vt:lpstr>
      <vt:lpstr>Grandstander Medium</vt:lpstr>
      <vt:lpstr>Fonte do Sistema Regular</vt:lpstr>
      <vt:lpstr>Grandstander SemiBold</vt:lpstr>
      <vt:lpstr>Verdana</vt:lpstr>
      <vt:lpstr>Arial</vt:lpstr>
      <vt:lpstr>Grandstander</vt:lpstr>
      <vt:lpstr>Arte_2026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Juliana Vilas Boas Carpi</dc:creator>
  <cp:lastModifiedBy>Marcio Henrique Sampaio</cp:lastModifiedBy>
  <cp:revision>23</cp:revision>
  <dcterms:modified xsi:type="dcterms:W3CDTF">2025-10-21T17:58:48Z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0x010100408EE817DB53524E868F271A9F207EC3</vt:lpwstr>
  </property>
  <property fmtid="{D5CDD505-2E9C-101B-9397-08002B2CF9AE}" pid="3" name="MediaServiceImageTags">
    <vt:lpwstr/>
  </property>
</Properties>
</file>