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growth</c:v>
                </c:pt>
              </c:strCache>
            </c:strRef>
          </c:tx>
          <c:spPr>
            <a:solidFill>
              <a:schemeClr val="accent4">
                <a:shade val="58000"/>
              </a:schemeClr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0.02</c:v>
                </c:pt>
                <c:pt idx="1">
                  <c:v>0.05</c:v>
                </c:pt>
                <c:pt idx="2">
                  <c:v>0.09</c:v>
                </c:pt>
                <c:pt idx="3">
                  <c:v>0.13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BB-4C10-AA58-479E09E726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Operationa efficiency</c:v>
                </c:pt>
              </c:strCache>
            </c:strRef>
          </c:tx>
          <c:spPr>
            <a:solidFill>
              <a:schemeClr val="accent4">
                <a:shade val="86000"/>
              </a:schemeClr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0.1</c:v>
                </c:pt>
                <c:pt idx="2">
                  <c:v>0.18</c:v>
                </c:pt>
                <c:pt idx="3">
                  <c:v>0.25</c:v>
                </c:pt>
                <c:pt idx="4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BB-4C10-AA58-479E09E726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Customer retention</c:v>
                </c:pt>
              </c:strCache>
            </c:strRef>
          </c:tx>
          <c:spPr>
            <a:solidFill>
              <a:schemeClr val="accent4">
                <a:tint val="86000"/>
              </a:schemeClr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0.04</c:v>
                </c:pt>
                <c:pt idx="1">
                  <c:v>7.0000000000000007E-2</c:v>
                </c:pt>
                <c:pt idx="2">
                  <c:v>0.12</c:v>
                </c:pt>
                <c:pt idx="3">
                  <c:v>0.17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BB-4C10-AA58-479E09E7264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Market agility</c:v>
                </c:pt>
              </c:strCache>
            </c:strRef>
          </c:tx>
          <c:spPr>
            <a:solidFill>
              <a:schemeClr val="accent4">
                <a:tint val="58000"/>
              </a:schemeClr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0%</c:formatCode>
                <c:ptCount val="5"/>
                <c:pt idx="0">
                  <c:v>0.03</c:v>
                </c:pt>
                <c:pt idx="1">
                  <c:v>0.06</c:v>
                </c:pt>
                <c:pt idx="2">
                  <c:v>0.11</c:v>
                </c:pt>
                <c:pt idx="3">
                  <c:v>0.15</c:v>
                </c:pt>
                <c:pt idx="4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BB-4C10-AA58-479E09E72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2657984"/>
        <c:axId val="1202656064"/>
      </c:areaChart>
      <c:catAx>
        <c:axId val="120265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656064"/>
        <c:crosses val="autoZero"/>
        <c:auto val="1"/>
        <c:lblAlgn val="ctr"/>
        <c:lblOffset val="100"/>
        <c:noMultiLvlLbl val="0"/>
      </c:catAx>
      <c:valAx>
        <c:axId val="12026560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6579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7F6E4-96FB-4731-B3D8-42C8609C73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7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EC5CD-38A6-D763-654F-BF87CC4A34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Tracking Key Business Outcomes as Digital Initiatives Progress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81FDE-ACDF-8947-63C4-A39E36D08AB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C7A492-0D9D-A2DD-EB62-ECC2AD21FF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D763B-03BA-1907-03F4-3AFC23681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0615B0-3D77-5E39-EA77-3F94A8D4ED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The Compounding Impact of Digital Transformation on Business Performance: A Multi-Year Analysis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E8B8A0D-E1A5-EE9C-16B6-C23499C925A7}"/>
              </a:ext>
            </a:extLst>
          </p:cNvPr>
          <p:cNvGraphicFramePr/>
          <p:nvPr/>
        </p:nvGraphicFramePr>
        <p:xfrm>
          <a:off x="542735" y="2062310"/>
          <a:ext cx="5400865" cy="3587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Rectangle 1">
            <a:extLst>
              <a:ext uri="{FF2B5EF4-FFF2-40B4-BE49-F238E27FC236}">
                <a16:creationId xmlns:a16="http://schemas.microsoft.com/office/drawing/2014/main" id="{C15EC118-3EE4-39D2-EC9D-EF836500E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009912"/>
            <a:ext cx="5638799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marL="342900" indent="-342900" eaLnBrk="0" fontAlgn="base" hangingPunct="0">
              <a:lnSpc>
                <a:spcPct val="114000"/>
              </a:lnSpc>
              <a:spcBef>
                <a:spcPct val="0"/>
              </a:spcBef>
              <a:spcAft>
                <a:spcPts val="1200"/>
              </a:spcAft>
              <a:buClr>
                <a:srgbClr val="B5BAF3"/>
              </a:buClr>
              <a:buSzPct val="120000"/>
              <a:buFontTx/>
              <a:buChar char="›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B5BAF3"/>
                </a:solidFill>
                <a:effectLst/>
                <a:latin typeface="Montserrat SemiBold" pitchFamily="2" charset="0"/>
              </a:rPr>
              <a:t>Market Agility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5BAF3"/>
                </a:solidFill>
                <a:effectLst/>
                <a:latin typeface="Montserrat SemiBold" pitchFamily="2" charset="0"/>
              </a:rPr>
              <a:t>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Rises, enabling faster response to change and innovation.</a:t>
            </a:r>
          </a:p>
          <a:p>
            <a:pPr marL="342900" indent="-342900" eaLnBrk="0" fontAlgn="base" hangingPunct="0">
              <a:lnSpc>
                <a:spcPct val="114000"/>
              </a:lnSpc>
              <a:spcBef>
                <a:spcPct val="0"/>
              </a:spcBef>
              <a:spcAft>
                <a:spcPts val="1200"/>
              </a:spcAft>
              <a:buClr>
                <a:srgbClr val="7D89ED"/>
              </a:buClr>
              <a:buSzPct val="120000"/>
              <a:buFontTx/>
              <a:buChar char="›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D89ED"/>
                </a:solidFill>
                <a:effectLst/>
                <a:latin typeface="Montserrat SemiBold" pitchFamily="2" charset="0"/>
              </a:rPr>
              <a:t>Customer Retention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D89ED"/>
                </a:solidFill>
                <a:effectLst/>
                <a:latin typeface="Montserrat SemiBold" pitchFamily="2" charset="0"/>
              </a:rPr>
              <a:t>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Improves through seamless, personalized digital experiences.</a:t>
            </a:r>
          </a:p>
          <a:p>
            <a:pPr marL="342900" indent="-342900" eaLnBrk="0" fontAlgn="base" hangingPunct="0">
              <a:lnSpc>
                <a:spcPct val="114000"/>
              </a:lnSpc>
              <a:spcBef>
                <a:spcPct val="0"/>
              </a:spcBef>
              <a:spcAft>
                <a:spcPts val="1200"/>
              </a:spcAft>
              <a:buClr>
                <a:srgbClr val="485DDB"/>
              </a:buClr>
              <a:buSzPct val="120000"/>
              <a:buFontTx/>
              <a:buChar char="›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485DDB"/>
                </a:solidFill>
                <a:effectLst/>
                <a:latin typeface="Montserrat SemiBold" pitchFamily="2" charset="0"/>
              </a:rPr>
              <a:t>Operational Efficiency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485DDB"/>
                </a:solidFill>
                <a:effectLst/>
                <a:latin typeface="Montserrat SemiBold" pitchFamily="2" charset="0"/>
              </a:rPr>
              <a:t>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Climbs as automation and process optimization scale.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ts val="1200"/>
              </a:spcAft>
              <a:buClr>
                <a:srgbClr val="3B4DB8"/>
              </a:buClr>
              <a:buSzPct val="120000"/>
              <a:buFontTx/>
              <a:buChar char="›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3B4DB8"/>
                </a:solidFill>
                <a:effectLst/>
                <a:latin typeface="Montserrat SemiBold" pitchFamily="2" charset="0"/>
              </a:rPr>
              <a:t>Revenue Growth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3B4DB8"/>
                </a:solidFill>
                <a:effectLst/>
                <a:latin typeface="Montserrat SemiBold" pitchFamily="2" charset="0"/>
              </a:rPr>
              <a:t> 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Steadily accelerates with new digital revenue streams.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Text Placeholder 44">
            <a:extLst>
              <a:ext uri="{FF2B5EF4-FFF2-40B4-BE49-F238E27FC236}">
                <a16:creationId xmlns:a16="http://schemas.microsoft.com/office/drawing/2014/main" id="{8DED6847-FB3E-AF7E-C5EF-CFBE44025C93}"/>
              </a:ext>
            </a:extLst>
          </p:cNvPr>
          <p:cNvSpPr txBox="1">
            <a:spLocks/>
          </p:cNvSpPr>
          <p:nvPr/>
        </p:nvSpPr>
        <p:spPr>
          <a:xfrm>
            <a:off x="1283480" y="1541977"/>
            <a:ext cx="8360780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solidFill>
                  <a:schemeClr val="tx2"/>
                </a:solidFill>
                <a:latin typeface="Montserrat SemiBold" pitchFamily="2" charset="0"/>
              </a:rPr>
              <a:t>Tracking Key Business Outcomes as Digital Initiatives Progress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F1D17C2-705B-AFD4-C1C0-D18A2D1B35A1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98554708-51DD-8B24-7439-8BF803A47CE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7955F5E5-8B81-9895-E0F5-5EE8A41F6F6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8760ADD8-1B2B-E64B-933A-2442DE271B3A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36441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34">
    <a:dk1>
      <a:sysClr val="windowText" lastClr="000000"/>
    </a:dk1>
    <a:lt1>
      <a:sysClr val="window" lastClr="FFFFFF"/>
    </a:lt1>
    <a:dk2>
      <a:srgbClr val="002546"/>
    </a:dk2>
    <a:lt2>
      <a:srgbClr val="E8E8E8"/>
    </a:lt2>
    <a:accent1>
      <a:srgbClr val="6978CF"/>
    </a:accent1>
    <a:accent2>
      <a:srgbClr val="C9D8E4"/>
    </a:accent2>
    <a:accent3>
      <a:srgbClr val="FFFFFF"/>
    </a:accent3>
    <a:accent4>
      <a:srgbClr val="4E64EA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Custom 7">
    <a:majorFont>
      <a:latin typeface="Montserrat Black"/>
      <a:ea typeface=""/>
      <a:cs typeface=""/>
    </a:majorFont>
    <a:minorFont>
      <a:latin typeface="Montserra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8809</TotalTime>
  <Words>79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67</cp:revision>
  <dcterms:created xsi:type="dcterms:W3CDTF">2025-04-10T11:11:23Z</dcterms:created>
  <dcterms:modified xsi:type="dcterms:W3CDTF">2025-10-16T09:33:55Z</dcterms:modified>
  <cp:category/>
</cp:coreProperties>
</file>