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y="6858000" cx="9144000"/>
  <p:notesSz cx="9144000" cy="6858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514350"/>
            <a:ext cx="60963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3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12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12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3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13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13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9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1" name="Google Shape;711;p14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1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15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5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1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7" name="Google Shape;847;p16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5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1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7" name="Google Shape;917;p17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4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5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5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6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7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7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8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8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9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5" name="Google Shape;385;p9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0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10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11:notes"/>
          <p:cNvSpPr txBox="1"/>
          <p:nvPr>
            <p:ph idx="1" type="body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11:notes"/>
          <p:cNvSpPr/>
          <p:nvPr>
            <p:ph idx="2" type="sldImg"/>
          </p:nvPr>
        </p:nvSpPr>
        <p:spPr>
          <a:xfrm>
            <a:off x="2857500" y="514350"/>
            <a:ext cx="3429000" cy="2571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jpg"/><Relationship Id="rId5" Type="http://schemas.openxmlformats.org/officeDocument/2006/relationships/image" Target="../media/image3.jpg"/><Relationship Id="rId6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/>
          <p:nvPr/>
        </p:nvSpPr>
        <p:spPr>
          <a:xfrm>
            <a:off x="4927" y="0"/>
            <a:ext cx="9144000" cy="68580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3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3;p3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/>
          <p:nvPr/>
        </p:nvSpPr>
        <p:spPr>
          <a:xfrm>
            <a:off x="8117325" y="303927"/>
            <a:ext cx="285470" cy="193974"/>
          </a:xfrm>
          <a:custGeom>
            <a:rect b="b" l="l" r="r" t="t"/>
            <a:pathLst>
              <a:path extrusionOk="0" h="120000" w="120000">
                <a:moveTo>
                  <a:pt x="55454" y="0"/>
                </a:move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4"/>
                </a:lnTo>
                <a:lnTo>
                  <a:pt x="86363" y="93184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8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9" y="111508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lnTo>
                  <a:pt x="34999" y="93184"/>
                </a:lnTo>
                <a:lnTo>
                  <a:pt x="36363" y="93184"/>
                </a:lnTo>
                <a:lnTo>
                  <a:pt x="48030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close/>
              </a:path>
            </a:pathLst>
          </a:custGeom>
          <a:noFill/>
          <a:ln cap="flat" cmpd="sng" w="952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3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3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8446770" y="376894"/>
            <a:ext cx="50822" cy="31787"/>
          </a:xfrm>
          <a:custGeom>
            <a:rect b="b" l="l" r="r" t="t"/>
            <a:pathLst>
              <a:path extrusionOk="0" h="120000" w="120000">
                <a:moveTo>
                  <a:pt x="26381" y="0"/>
                </a:moveTo>
                <a:lnTo>
                  <a:pt x="17871" y="2725"/>
                </a:lnTo>
                <a:lnTo>
                  <a:pt x="11914" y="5451"/>
                </a:lnTo>
                <a:lnTo>
                  <a:pt x="7657" y="10906"/>
                </a:lnTo>
                <a:lnTo>
                  <a:pt x="5957" y="14998"/>
                </a:lnTo>
                <a:lnTo>
                  <a:pt x="4254" y="20453"/>
                </a:lnTo>
                <a:lnTo>
                  <a:pt x="3402" y="29997"/>
                </a:lnTo>
                <a:lnTo>
                  <a:pt x="1700" y="43632"/>
                </a:lnTo>
                <a:lnTo>
                  <a:pt x="850" y="62727"/>
                </a:lnTo>
                <a:lnTo>
                  <a:pt x="850" y="88636"/>
                </a:lnTo>
                <a:lnTo>
                  <a:pt x="0" y="120000"/>
                </a:lnTo>
                <a:lnTo>
                  <a:pt x="120000" y="120000"/>
                </a:lnTo>
                <a:lnTo>
                  <a:pt x="120000" y="85906"/>
                </a:lnTo>
                <a:lnTo>
                  <a:pt x="119147" y="58635"/>
                </a:lnTo>
                <a:lnTo>
                  <a:pt x="118297" y="39544"/>
                </a:lnTo>
                <a:lnTo>
                  <a:pt x="116595" y="24542"/>
                </a:lnTo>
                <a:lnTo>
                  <a:pt x="114892" y="14998"/>
                </a:lnTo>
                <a:lnTo>
                  <a:pt x="112340" y="9543"/>
                </a:lnTo>
                <a:lnTo>
                  <a:pt x="108935" y="5451"/>
                </a:lnTo>
                <a:lnTo>
                  <a:pt x="103828" y="2725"/>
                </a:lnTo>
                <a:lnTo>
                  <a:pt x="95318" y="1362"/>
                </a:lnTo>
                <a:lnTo>
                  <a:pt x="82551" y="0"/>
                </a:lnTo>
                <a:lnTo>
                  <a:pt x="26381" y="0"/>
                </a:lnTo>
                <a:close/>
              </a:path>
            </a:pathLst>
          </a:custGeom>
          <a:noFill/>
          <a:ln cap="flat" cmpd="sng" w="952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3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39999" y="0"/>
                </a:moveTo>
                <a:lnTo>
                  <a:pt x="81321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0"/>
                </a:lnTo>
                <a:lnTo>
                  <a:pt x="105123" y="4295"/>
                </a:lnTo>
                <a:lnTo>
                  <a:pt x="109091" y="7159"/>
                </a:lnTo>
                <a:lnTo>
                  <a:pt x="111735" y="10023"/>
                </a:lnTo>
                <a:lnTo>
                  <a:pt x="114049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lnTo>
                  <a:pt x="119008" y="32648"/>
                </a:lnTo>
                <a:lnTo>
                  <a:pt x="119669" y="40381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29" y="93079"/>
                </a:lnTo>
                <a:lnTo>
                  <a:pt x="41983" y="94223"/>
                </a:lnTo>
                <a:lnTo>
                  <a:pt x="43966" y="95083"/>
                </a:lnTo>
                <a:lnTo>
                  <a:pt x="47272" y="95369"/>
                </a:lnTo>
                <a:lnTo>
                  <a:pt x="76693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8" y="85632"/>
                </a:lnTo>
                <a:lnTo>
                  <a:pt x="84958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0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7" y="115418"/>
                </a:lnTo>
                <a:lnTo>
                  <a:pt x="12561" y="112553"/>
                </a:lnTo>
                <a:lnTo>
                  <a:pt x="7272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1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1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3"/>
                </a:lnTo>
                <a:lnTo>
                  <a:pt x="16197" y="4295"/>
                </a:lnTo>
                <a:lnTo>
                  <a:pt x="20825" y="2290"/>
                </a:lnTo>
                <a:lnTo>
                  <a:pt x="25784" y="1144"/>
                </a:lnTo>
                <a:lnTo>
                  <a:pt x="32396" y="286"/>
                </a:lnTo>
                <a:lnTo>
                  <a:pt x="39999" y="0"/>
                </a:lnTo>
                <a:close/>
              </a:path>
            </a:pathLst>
          </a:custGeom>
          <a:noFill/>
          <a:ln cap="flat" cmpd="sng" w="952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8578331" y="290924"/>
            <a:ext cx="43253" cy="36121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8663396" y="294175"/>
            <a:ext cx="82901" cy="20300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0" y="100569"/>
                </a:lnTo>
                <a:lnTo>
                  <a:pt x="30260" y="19430"/>
                </a:lnTo>
                <a:lnTo>
                  <a:pt x="0" y="1943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3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3"/>
          <p:cNvSpPr txBox="1"/>
          <p:nvPr/>
        </p:nvSpPr>
        <p:spPr>
          <a:xfrm>
            <a:off x="409329" y="3000121"/>
            <a:ext cx="2860616" cy="6990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3867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0" i="0" lang="en-US" sz="53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Nonprofit</a:t>
            </a:r>
            <a:endParaRPr/>
          </a:p>
        </p:txBody>
      </p:sp>
      <p:sp>
        <p:nvSpPr>
          <p:cNvPr id="27" name="Google Shape;27;p3"/>
          <p:cNvSpPr txBox="1"/>
          <p:nvPr/>
        </p:nvSpPr>
        <p:spPr>
          <a:xfrm>
            <a:off x="3329420" y="3000121"/>
            <a:ext cx="3648737" cy="6990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3867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0" i="0" lang="en-US" sz="53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governance</a:t>
            </a:r>
            <a:endParaRPr/>
          </a:p>
        </p:txBody>
      </p:sp>
      <p:sp>
        <p:nvSpPr>
          <p:cNvPr id="28" name="Google Shape;28;p3"/>
          <p:cNvSpPr txBox="1"/>
          <p:nvPr/>
        </p:nvSpPr>
        <p:spPr>
          <a:xfrm>
            <a:off x="368300" y="6551818"/>
            <a:ext cx="1993036" cy="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0416"/>
              </a:lnSpc>
              <a:spcBef>
                <a:spcPts val="0"/>
              </a:spcBef>
              <a:spcAft>
                <a:spcPts val="0"/>
              </a:spcAft>
              <a:buClr>
                <a:srgbClr val="FEFFFF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rgbClr val="FEFFFF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29" name="Google Shape;29;p3"/>
          <p:cNvSpPr txBox="1"/>
          <p:nvPr/>
        </p:nvSpPr>
        <p:spPr>
          <a:xfrm>
            <a:off x="8570582" y="308984"/>
            <a:ext cx="51723" cy="1881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3"/>
          <p:cNvSpPr txBox="1"/>
          <p:nvPr/>
        </p:nvSpPr>
        <p:spPr>
          <a:xfrm>
            <a:off x="8622305" y="308984"/>
            <a:ext cx="61996" cy="1881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3"/>
          <p:cNvSpPr txBox="1"/>
          <p:nvPr/>
        </p:nvSpPr>
        <p:spPr>
          <a:xfrm>
            <a:off x="8684301" y="308984"/>
            <a:ext cx="41450" cy="1881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12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1" name="Google Shape;581;p12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2" name="Google Shape;582;p12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3" name="Google Shape;583;p12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12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12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6" name="Google Shape;586;p12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12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12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12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p12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12"/>
          <p:cNvSpPr txBox="1"/>
          <p:nvPr/>
        </p:nvSpPr>
        <p:spPr>
          <a:xfrm>
            <a:off x="292100" y="1005630"/>
            <a:ext cx="3202408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Board of Directors</a:t>
            </a:r>
            <a:endParaRPr/>
          </a:p>
        </p:txBody>
      </p:sp>
      <p:sp>
        <p:nvSpPr>
          <p:cNvPr id="592" name="Google Shape;592;p12"/>
          <p:cNvSpPr txBox="1"/>
          <p:nvPr/>
        </p:nvSpPr>
        <p:spPr>
          <a:xfrm>
            <a:off x="596900" y="1875440"/>
            <a:ext cx="6578617" cy="33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Board must have regular elections as required</a:t>
            </a:r>
            <a:endParaRPr/>
          </a:p>
        </p:txBody>
      </p:sp>
      <p:sp>
        <p:nvSpPr>
          <p:cNvPr id="593" name="Google Shape;593;p12"/>
          <p:cNvSpPr txBox="1"/>
          <p:nvPr/>
        </p:nvSpPr>
        <p:spPr>
          <a:xfrm>
            <a:off x="7192771" y="1875440"/>
            <a:ext cx="392379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</a:t>
            </a:r>
            <a:endParaRPr/>
          </a:p>
        </p:txBody>
      </p:sp>
      <p:sp>
        <p:nvSpPr>
          <p:cNvPr id="594" name="Google Shape;594;p12"/>
          <p:cNvSpPr txBox="1"/>
          <p:nvPr/>
        </p:nvSpPr>
        <p:spPr>
          <a:xfrm>
            <a:off x="7599680" y="1875440"/>
            <a:ext cx="494700" cy="3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endParaRPr/>
          </a:p>
        </p:txBody>
      </p:sp>
      <p:sp>
        <p:nvSpPr>
          <p:cNvPr id="595" name="Google Shape;595;p12"/>
          <p:cNvSpPr txBox="1"/>
          <p:nvPr/>
        </p:nvSpPr>
        <p:spPr>
          <a:xfrm>
            <a:off x="831596" y="2204624"/>
            <a:ext cx="3071266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governing documents.</a:t>
            </a:r>
            <a:endParaRPr/>
          </a:p>
        </p:txBody>
      </p:sp>
      <p:sp>
        <p:nvSpPr>
          <p:cNvPr id="596" name="Google Shape;596;p12"/>
          <p:cNvSpPr txBox="1"/>
          <p:nvPr/>
        </p:nvSpPr>
        <p:spPr>
          <a:xfrm>
            <a:off x="4001516" y="2204624"/>
            <a:ext cx="3527856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Cannot stay on the Board</a:t>
            </a:r>
            <a:endParaRPr/>
          </a:p>
        </p:txBody>
      </p:sp>
      <p:sp>
        <p:nvSpPr>
          <p:cNvPr id="597" name="Google Shape;597;p12"/>
          <p:cNvSpPr txBox="1"/>
          <p:nvPr/>
        </p:nvSpPr>
        <p:spPr>
          <a:xfrm>
            <a:off x="831596" y="2533808"/>
            <a:ext cx="3747008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past term unless re-elected</a:t>
            </a:r>
            <a:endParaRPr/>
          </a:p>
        </p:txBody>
      </p:sp>
      <p:sp>
        <p:nvSpPr>
          <p:cNvPr id="598" name="Google Shape;598;p12"/>
          <p:cNvSpPr txBox="1"/>
          <p:nvPr/>
        </p:nvSpPr>
        <p:spPr>
          <a:xfrm>
            <a:off x="4594352" y="2533808"/>
            <a:ext cx="2596692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accordance with</a:t>
            </a:r>
            <a:endParaRPr/>
          </a:p>
        </p:txBody>
      </p:sp>
      <p:sp>
        <p:nvSpPr>
          <p:cNvPr id="599" name="Google Shape;599;p12"/>
          <p:cNvSpPr txBox="1"/>
          <p:nvPr/>
        </p:nvSpPr>
        <p:spPr>
          <a:xfrm>
            <a:off x="831595" y="2862992"/>
            <a:ext cx="3071266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governing documents.</a:t>
            </a:r>
            <a:endParaRPr/>
          </a:p>
        </p:txBody>
      </p:sp>
      <p:sp>
        <p:nvSpPr>
          <p:cNvPr id="600" name="Google Shape;600;p12"/>
          <p:cNvSpPr txBox="1"/>
          <p:nvPr/>
        </p:nvSpPr>
        <p:spPr>
          <a:xfrm>
            <a:off x="596900" y="3704240"/>
            <a:ext cx="1053507" cy="33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Term</a:t>
            </a:r>
            <a:endParaRPr/>
          </a:p>
        </p:txBody>
      </p:sp>
      <p:sp>
        <p:nvSpPr>
          <p:cNvPr id="601" name="Google Shape;601;p12"/>
          <p:cNvSpPr txBox="1"/>
          <p:nvPr/>
        </p:nvSpPr>
        <p:spPr>
          <a:xfrm>
            <a:off x="1663700" y="3704240"/>
            <a:ext cx="764539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limits</a:t>
            </a:r>
            <a:endParaRPr/>
          </a:p>
        </p:txBody>
      </p:sp>
      <p:sp>
        <p:nvSpPr>
          <p:cNvPr id="602" name="Google Shape;602;p12"/>
          <p:cNvSpPr txBox="1"/>
          <p:nvPr/>
        </p:nvSpPr>
        <p:spPr>
          <a:xfrm>
            <a:off x="2442464" y="3704240"/>
            <a:ext cx="172618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/>
          </a:p>
        </p:txBody>
      </p:sp>
      <p:sp>
        <p:nvSpPr>
          <p:cNvPr id="603" name="Google Shape;603;p12"/>
          <p:cNvSpPr txBox="1"/>
          <p:nvPr/>
        </p:nvSpPr>
        <p:spPr>
          <a:xfrm>
            <a:off x="2713735" y="3704240"/>
            <a:ext cx="511860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</a:t>
            </a:r>
            <a:endParaRPr/>
          </a:p>
        </p:txBody>
      </p:sp>
      <p:sp>
        <p:nvSpPr>
          <p:cNvPr id="604" name="Google Shape;604;p12"/>
          <p:cNvSpPr txBox="1"/>
          <p:nvPr/>
        </p:nvSpPr>
        <p:spPr>
          <a:xfrm>
            <a:off x="3237991" y="3704240"/>
            <a:ext cx="1136700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optional</a:t>
            </a:r>
            <a:endParaRPr/>
          </a:p>
        </p:txBody>
      </p:sp>
      <p:sp>
        <p:nvSpPr>
          <p:cNvPr id="605" name="Google Shape;605;p12"/>
          <p:cNvSpPr txBox="1"/>
          <p:nvPr/>
        </p:nvSpPr>
        <p:spPr>
          <a:xfrm>
            <a:off x="4393184" y="3704240"/>
            <a:ext cx="307644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</a:t>
            </a:r>
            <a:endParaRPr/>
          </a:p>
        </p:txBody>
      </p:sp>
      <p:sp>
        <p:nvSpPr>
          <p:cNvPr id="606" name="Google Shape;606;p12"/>
          <p:cNvSpPr txBox="1"/>
          <p:nvPr/>
        </p:nvSpPr>
        <p:spPr>
          <a:xfrm>
            <a:off x="4714748" y="3704240"/>
            <a:ext cx="375005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</a:t>
            </a:r>
            <a:endParaRPr/>
          </a:p>
        </p:txBody>
      </p:sp>
      <p:sp>
        <p:nvSpPr>
          <p:cNvPr id="607" name="Google Shape;607;p12"/>
          <p:cNvSpPr txBox="1"/>
          <p:nvPr/>
        </p:nvSpPr>
        <p:spPr>
          <a:xfrm>
            <a:off x="5104892" y="3704240"/>
            <a:ext cx="324713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</a:t>
            </a:r>
            <a:endParaRPr/>
          </a:p>
        </p:txBody>
      </p:sp>
      <p:sp>
        <p:nvSpPr>
          <p:cNvPr id="608" name="Google Shape;608;p12"/>
          <p:cNvSpPr txBox="1"/>
          <p:nvPr/>
        </p:nvSpPr>
        <p:spPr>
          <a:xfrm>
            <a:off x="6273800" y="3704240"/>
            <a:ext cx="969670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states.</a:t>
            </a:r>
            <a:endParaRPr/>
          </a:p>
        </p:txBody>
      </p:sp>
      <p:sp>
        <p:nvSpPr>
          <p:cNvPr id="609" name="Google Shape;609;p12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610" name="Google Shape;610;p12"/>
          <p:cNvSpPr txBox="1"/>
          <p:nvPr/>
        </p:nvSpPr>
        <p:spPr>
          <a:xfrm>
            <a:off x="8546084" y="6650573"/>
            <a:ext cx="170561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/>
          </a:p>
        </p:txBody>
      </p:sp>
      <p:sp>
        <p:nvSpPr>
          <p:cNvPr id="611" name="Google Shape;611;p12"/>
          <p:cNvSpPr txBox="1"/>
          <p:nvPr/>
        </p:nvSpPr>
        <p:spPr>
          <a:xfrm>
            <a:off x="1158875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p12"/>
          <p:cNvSpPr txBox="1"/>
          <p:nvPr/>
        </p:nvSpPr>
        <p:spPr>
          <a:xfrm>
            <a:off x="2012950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p12"/>
          <p:cNvSpPr txBox="1"/>
          <p:nvPr/>
        </p:nvSpPr>
        <p:spPr>
          <a:xfrm>
            <a:off x="2867025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p12"/>
          <p:cNvSpPr txBox="1"/>
          <p:nvPr/>
        </p:nvSpPr>
        <p:spPr>
          <a:xfrm>
            <a:off x="3722687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12"/>
          <p:cNvSpPr txBox="1"/>
          <p:nvPr/>
        </p:nvSpPr>
        <p:spPr>
          <a:xfrm>
            <a:off x="4576762" y="1949450"/>
            <a:ext cx="884237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301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889" lvl="0" marL="30289" marR="0" rtl="0" algn="l">
              <a:lnSpc>
                <a:spcPct val="64444"/>
              </a:lnSpc>
              <a:spcBef>
                <a:spcPts val="351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6" name="Google Shape;616;p12"/>
          <p:cNvSpPr txBox="1"/>
          <p:nvPr/>
        </p:nvSpPr>
        <p:spPr>
          <a:xfrm>
            <a:off x="5430837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12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12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12"/>
          <p:cNvSpPr txBox="1"/>
          <p:nvPr/>
        </p:nvSpPr>
        <p:spPr>
          <a:xfrm>
            <a:off x="30480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12"/>
          <p:cNvSpPr txBox="1"/>
          <p:nvPr/>
        </p:nvSpPr>
        <p:spPr>
          <a:xfrm>
            <a:off x="1158875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1" name="Google Shape;621;p12"/>
          <p:cNvSpPr txBox="1"/>
          <p:nvPr/>
        </p:nvSpPr>
        <p:spPr>
          <a:xfrm>
            <a:off x="201295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12"/>
          <p:cNvSpPr txBox="1"/>
          <p:nvPr/>
        </p:nvSpPr>
        <p:spPr>
          <a:xfrm>
            <a:off x="2867025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3" name="Google Shape;623;p12"/>
          <p:cNvSpPr txBox="1"/>
          <p:nvPr/>
        </p:nvSpPr>
        <p:spPr>
          <a:xfrm>
            <a:off x="3722687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12"/>
          <p:cNvSpPr txBox="1"/>
          <p:nvPr/>
        </p:nvSpPr>
        <p:spPr>
          <a:xfrm>
            <a:off x="5430837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5" name="Google Shape;625;p12"/>
          <p:cNvSpPr txBox="1"/>
          <p:nvPr/>
        </p:nvSpPr>
        <p:spPr>
          <a:xfrm>
            <a:off x="6286500" y="2801937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6" name="Google Shape;626;p12"/>
          <p:cNvSpPr txBox="1"/>
          <p:nvPr/>
        </p:nvSpPr>
        <p:spPr>
          <a:xfrm>
            <a:off x="7140573" y="2801937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12"/>
          <p:cNvSpPr txBox="1"/>
          <p:nvPr/>
        </p:nvSpPr>
        <p:spPr>
          <a:xfrm>
            <a:off x="1158875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12"/>
          <p:cNvSpPr txBox="1"/>
          <p:nvPr/>
        </p:nvSpPr>
        <p:spPr>
          <a:xfrm>
            <a:off x="201295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Google Shape;629;p12"/>
          <p:cNvSpPr txBox="1"/>
          <p:nvPr/>
        </p:nvSpPr>
        <p:spPr>
          <a:xfrm>
            <a:off x="2867025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0" name="Google Shape;630;p12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1" name="Google Shape;631;p12"/>
          <p:cNvSpPr txBox="1"/>
          <p:nvPr/>
        </p:nvSpPr>
        <p:spPr>
          <a:xfrm>
            <a:off x="4576762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2" name="Google Shape;632;p12"/>
          <p:cNvSpPr txBox="1"/>
          <p:nvPr/>
        </p:nvSpPr>
        <p:spPr>
          <a:xfrm>
            <a:off x="5430837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2382" lvl="0" marL="25082" marR="0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</a:t>
            </a:r>
            <a:endParaRPr/>
          </a:p>
        </p:txBody>
      </p:sp>
      <p:sp>
        <p:nvSpPr>
          <p:cNvPr id="633" name="Google Shape;633;p12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4" name="Google Shape;634;p12"/>
          <p:cNvSpPr txBox="1"/>
          <p:nvPr/>
        </p:nvSpPr>
        <p:spPr>
          <a:xfrm>
            <a:off x="30480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5" name="Google Shape;635;p12"/>
          <p:cNvSpPr txBox="1"/>
          <p:nvPr/>
        </p:nvSpPr>
        <p:spPr>
          <a:xfrm>
            <a:off x="1158875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12"/>
          <p:cNvSpPr txBox="1"/>
          <p:nvPr/>
        </p:nvSpPr>
        <p:spPr>
          <a:xfrm>
            <a:off x="201295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7" name="Google Shape;637;p12"/>
          <p:cNvSpPr txBox="1"/>
          <p:nvPr/>
        </p:nvSpPr>
        <p:spPr>
          <a:xfrm>
            <a:off x="2867025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12"/>
          <p:cNvSpPr txBox="1"/>
          <p:nvPr/>
        </p:nvSpPr>
        <p:spPr>
          <a:xfrm>
            <a:off x="3722687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9" name="Google Shape;639;p12"/>
          <p:cNvSpPr txBox="1"/>
          <p:nvPr/>
        </p:nvSpPr>
        <p:spPr>
          <a:xfrm>
            <a:off x="4576762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0" name="Google Shape;640;p12"/>
          <p:cNvSpPr txBox="1"/>
          <p:nvPr/>
        </p:nvSpPr>
        <p:spPr>
          <a:xfrm>
            <a:off x="5430837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12"/>
          <p:cNvSpPr txBox="1"/>
          <p:nvPr/>
        </p:nvSpPr>
        <p:spPr>
          <a:xfrm>
            <a:off x="6286500" y="4508501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12"/>
          <p:cNvSpPr txBox="1"/>
          <p:nvPr/>
        </p:nvSpPr>
        <p:spPr>
          <a:xfrm>
            <a:off x="7140573" y="4508501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13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8" name="Google Shape;648;p13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13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Google Shape;650;p13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1" name="Google Shape;651;p13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13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3" name="Google Shape;653;p13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13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5" name="Google Shape;655;p13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6" name="Google Shape;656;p13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" name="Google Shape;657;p13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8" name="Google Shape;658;p13"/>
          <p:cNvSpPr txBox="1"/>
          <p:nvPr/>
        </p:nvSpPr>
        <p:spPr>
          <a:xfrm>
            <a:off x="292100" y="1158030"/>
            <a:ext cx="6067645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Fiduciary Duties of Board Members</a:t>
            </a:r>
            <a:endParaRPr/>
          </a:p>
        </p:txBody>
      </p:sp>
      <p:sp>
        <p:nvSpPr>
          <p:cNvPr id="659" name="Google Shape;659;p13"/>
          <p:cNvSpPr txBox="1"/>
          <p:nvPr/>
        </p:nvSpPr>
        <p:spPr>
          <a:xfrm>
            <a:off x="444500" y="1799240"/>
            <a:ext cx="2052641" cy="33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Duty of Care</a:t>
            </a:r>
            <a:endParaRPr/>
          </a:p>
        </p:txBody>
      </p:sp>
      <p:sp>
        <p:nvSpPr>
          <p:cNvPr id="660" name="Google Shape;660;p13"/>
          <p:cNvSpPr txBox="1"/>
          <p:nvPr/>
        </p:nvSpPr>
        <p:spPr>
          <a:xfrm>
            <a:off x="793496" y="2585281"/>
            <a:ext cx="7251081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65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65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Board must perform its responsibilities with the sam</a:t>
            </a:r>
            <a:endParaRPr/>
          </a:p>
        </p:txBody>
      </p:sp>
      <p:sp>
        <p:nvSpPr>
          <p:cNvPr id="661" name="Google Shape;661;p13"/>
          <p:cNvSpPr txBox="1"/>
          <p:nvPr/>
        </p:nvSpPr>
        <p:spPr>
          <a:xfrm>
            <a:off x="1028191" y="2903776"/>
            <a:ext cx="983951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care as</a:t>
            </a:r>
            <a:endParaRPr/>
          </a:p>
        </p:txBody>
      </p:sp>
      <p:sp>
        <p:nvSpPr>
          <p:cNvPr id="662" name="Google Shape;662;p13"/>
          <p:cNvSpPr txBox="1"/>
          <p:nvPr/>
        </p:nvSpPr>
        <p:spPr>
          <a:xfrm>
            <a:off x="2023278" y="2903776"/>
            <a:ext cx="6484817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ordinarily prudent person would use in mana</a:t>
            </a:r>
            <a:endParaRPr/>
          </a:p>
        </p:txBody>
      </p:sp>
      <p:sp>
        <p:nvSpPr>
          <p:cNvPr id="663" name="Google Shape;663;p13"/>
          <p:cNvSpPr txBox="1"/>
          <p:nvPr/>
        </p:nvSpPr>
        <p:spPr>
          <a:xfrm>
            <a:off x="1028191" y="3222271"/>
            <a:ext cx="2414946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his/her own affairs.</a:t>
            </a:r>
            <a:endParaRPr/>
          </a:p>
        </p:txBody>
      </p:sp>
      <p:sp>
        <p:nvSpPr>
          <p:cNvPr id="664" name="Google Shape;664;p13"/>
          <p:cNvSpPr txBox="1"/>
          <p:nvPr/>
        </p:nvSpPr>
        <p:spPr>
          <a:xfrm>
            <a:off x="793496" y="3607885"/>
            <a:ext cx="1607144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65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65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Board</a:t>
            </a:r>
            <a:endParaRPr/>
          </a:p>
        </p:txBody>
      </p:sp>
      <p:sp>
        <p:nvSpPr>
          <p:cNvPr id="665" name="Google Shape;665;p13"/>
          <p:cNvSpPr txBox="1"/>
          <p:nvPr/>
        </p:nvSpPr>
        <p:spPr>
          <a:xfrm>
            <a:off x="2411496" y="3607885"/>
            <a:ext cx="3861838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must act in good faith, stay, be</a:t>
            </a:r>
            <a:endParaRPr/>
          </a:p>
        </p:txBody>
      </p:sp>
      <p:sp>
        <p:nvSpPr>
          <p:cNvPr id="666" name="Google Shape;666;p13"/>
          <p:cNvSpPr txBox="1"/>
          <p:nvPr/>
        </p:nvSpPr>
        <p:spPr>
          <a:xfrm>
            <a:off x="1028191" y="3926380"/>
            <a:ext cx="1372727" cy="6227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sound and</a:t>
            </a:r>
            <a:endParaRPr/>
          </a:p>
          <a:p>
            <a:pPr indent="0" lvl="0" marL="12700" marR="41833" rtl="0" algn="l">
              <a:lnSpc>
                <a:spcPct val="76060"/>
              </a:lnSpc>
              <a:spcBef>
                <a:spcPts val="8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7" name="Google Shape;667;p13"/>
          <p:cNvSpPr txBox="1"/>
          <p:nvPr/>
        </p:nvSpPr>
        <p:spPr>
          <a:xfrm>
            <a:off x="2411496" y="3926380"/>
            <a:ext cx="3021536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informed decisions, and</a:t>
            </a:r>
            <a:endParaRPr/>
          </a:p>
        </p:txBody>
      </p:sp>
      <p:sp>
        <p:nvSpPr>
          <p:cNvPr id="668" name="Google Shape;668;p13"/>
          <p:cNvSpPr txBox="1"/>
          <p:nvPr/>
        </p:nvSpPr>
        <p:spPr>
          <a:xfrm>
            <a:off x="5443610" y="3926380"/>
            <a:ext cx="2723958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exercise independent</a:t>
            </a:r>
            <a:endParaRPr/>
          </a:p>
        </p:txBody>
      </p:sp>
      <p:sp>
        <p:nvSpPr>
          <p:cNvPr id="669" name="Google Shape;669;p13"/>
          <p:cNvSpPr txBox="1"/>
          <p:nvPr/>
        </p:nvSpPr>
        <p:spPr>
          <a:xfrm>
            <a:off x="2411496" y="4630489"/>
            <a:ext cx="2212471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delegate the</a:t>
            </a:r>
            <a:endParaRPr/>
          </a:p>
        </p:txBody>
      </p:sp>
      <p:sp>
        <p:nvSpPr>
          <p:cNvPr id="670" name="Google Shape;670;p13"/>
          <p:cNvSpPr txBox="1"/>
          <p:nvPr/>
        </p:nvSpPr>
        <p:spPr>
          <a:xfrm>
            <a:off x="4635938" y="4630489"/>
            <a:ext cx="3411148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day-to-day management of</a:t>
            </a:r>
            <a:endParaRPr/>
          </a:p>
        </p:txBody>
      </p:sp>
      <p:sp>
        <p:nvSpPr>
          <p:cNvPr id="671" name="Google Shape;671;p13"/>
          <p:cNvSpPr txBox="1"/>
          <p:nvPr/>
        </p:nvSpPr>
        <p:spPr>
          <a:xfrm>
            <a:off x="1028191" y="4948984"/>
            <a:ext cx="6115564" cy="304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 to employees, and certain decisions</a:t>
            </a:r>
            <a:endParaRPr/>
          </a:p>
        </p:txBody>
      </p:sp>
      <p:sp>
        <p:nvSpPr>
          <p:cNvPr id="672" name="Google Shape;672;p13"/>
          <p:cNvSpPr txBox="1"/>
          <p:nvPr/>
        </p:nvSpPr>
        <p:spPr>
          <a:xfrm>
            <a:off x="7153218" y="4948984"/>
            <a:ext cx="1122840" cy="304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Board</a:t>
            </a:r>
            <a:endParaRPr/>
          </a:p>
        </p:txBody>
      </p:sp>
      <p:sp>
        <p:nvSpPr>
          <p:cNvPr id="673" name="Google Shape;673;p13"/>
          <p:cNvSpPr txBox="1"/>
          <p:nvPr/>
        </p:nvSpPr>
        <p:spPr>
          <a:xfrm>
            <a:off x="1028191" y="5267479"/>
            <a:ext cx="1572971" cy="304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committees.</a:t>
            </a:r>
            <a:endParaRPr/>
          </a:p>
        </p:txBody>
      </p:sp>
      <p:sp>
        <p:nvSpPr>
          <p:cNvPr id="674" name="Google Shape;674;p13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675" name="Google Shape;675;p13"/>
          <p:cNvSpPr txBox="1"/>
          <p:nvPr/>
        </p:nvSpPr>
        <p:spPr>
          <a:xfrm>
            <a:off x="8546084" y="6650573"/>
            <a:ext cx="170561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endParaRPr/>
          </a:p>
        </p:txBody>
      </p:sp>
      <p:sp>
        <p:nvSpPr>
          <p:cNvPr id="676" name="Google Shape;676;p13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p13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57242"/>
              </a:lnSpc>
              <a:spcBef>
                <a:spcPts val="4094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13"/>
          <p:cNvSpPr txBox="1"/>
          <p:nvPr/>
        </p:nvSpPr>
        <p:spPr>
          <a:xfrm>
            <a:off x="1158875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p13"/>
          <p:cNvSpPr txBox="1"/>
          <p:nvPr/>
        </p:nvSpPr>
        <p:spPr>
          <a:xfrm>
            <a:off x="2867025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13"/>
          <p:cNvSpPr txBox="1"/>
          <p:nvPr/>
        </p:nvSpPr>
        <p:spPr>
          <a:xfrm>
            <a:off x="3722687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13"/>
          <p:cNvSpPr txBox="1"/>
          <p:nvPr/>
        </p:nvSpPr>
        <p:spPr>
          <a:xfrm>
            <a:off x="4576762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p13"/>
          <p:cNvSpPr txBox="1"/>
          <p:nvPr/>
        </p:nvSpPr>
        <p:spPr>
          <a:xfrm>
            <a:off x="5430837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p13"/>
          <p:cNvSpPr txBox="1"/>
          <p:nvPr/>
        </p:nvSpPr>
        <p:spPr>
          <a:xfrm>
            <a:off x="6286500" y="2801937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p13"/>
          <p:cNvSpPr txBox="1"/>
          <p:nvPr/>
        </p:nvSpPr>
        <p:spPr>
          <a:xfrm>
            <a:off x="7140576" y="2801925"/>
            <a:ext cx="11895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5" name="Google Shape;685;p13"/>
          <p:cNvSpPr txBox="1"/>
          <p:nvPr/>
        </p:nvSpPr>
        <p:spPr>
          <a:xfrm>
            <a:off x="8299450" y="2801937"/>
            <a:ext cx="8445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p13"/>
          <p:cNvSpPr txBox="1"/>
          <p:nvPr/>
        </p:nvSpPr>
        <p:spPr>
          <a:xfrm>
            <a:off x="1158875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Google Shape;687;p13"/>
          <p:cNvSpPr txBox="1"/>
          <p:nvPr/>
        </p:nvSpPr>
        <p:spPr>
          <a:xfrm>
            <a:off x="201295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8" name="Google Shape;688;p13"/>
          <p:cNvSpPr txBox="1"/>
          <p:nvPr/>
        </p:nvSpPr>
        <p:spPr>
          <a:xfrm>
            <a:off x="2867025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p13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0" name="Google Shape;690;p13"/>
          <p:cNvSpPr txBox="1"/>
          <p:nvPr/>
        </p:nvSpPr>
        <p:spPr>
          <a:xfrm>
            <a:off x="4576762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1" name="Google Shape;691;p13"/>
          <p:cNvSpPr txBox="1"/>
          <p:nvPr/>
        </p:nvSpPr>
        <p:spPr>
          <a:xfrm>
            <a:off x="6286500" y="3656012"/>
            <a:ext cx="87231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0111" lvl="0" marL="10111" marR="0" rtl="0" algn="l">
              <a:lnSpc>
                <a:spcPct val="5951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baseline="30000" i="0" lang="en-US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active,</a:t>
            </a:r>
            <a:endParaRPr/>
          </a:p>
        </p:txBody>
      </p:sp>
      <p:sp>
        <p:nvSpPr>
          <p:cNvPr id="692" name="Google Shape;692;p13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420" lvl="0" marL="41520" marR="0" rtl="0" algn="l">
              <a:lnSpc>
                <a:spcPct val="5951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baseline="30000" i="0" lang="en-US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</a:t>
            </a:r>
            <a:endParaRPr/>
          </a:p>
        </p:txBody>
      </p:sp>
      <p:sp>
        <p:nvSpPr>
          <p:cNvPr id="693" name="Google Shape;693;p13"/>
          <p:cNvSpPr txBox="1"/>
          <p:nvPr/>
        </p:nvSpPr>
        <p:spPr>
          <a:xfrm>
            <a:off x="7994650" y="3656012"/>
            <a:ext cx="844550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4" name="Google Shape;694;p13"/>
          <p:cNvSpPr txBox="1"/>
          <p:nvPr/>
        </p:nvSpPr>
        <p:spPr>
          <a:xfrm>
            <a:off x="2867025" y="4508501"/>
            <a:ext cx="8556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5" name="Google Shape;695;p13"/>
          <p:cNvSpPr txBox="1"/>
          <p:nvPr/>
        </p:nvSpPr>
        <p:spPr>
          <a:xfrm>
            <a:off x="3722687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6" name="Google Shape;696;p13"/>
          <p:cNvSpPr txBox="1"/>
          <p:nvPr/>
        </p:nvSpPr>
        <p:spPr>
          <a:xfrm>
            <a:off x="6286500" y="4508501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7" name="Google Shape;697;p13"/>
          <p:cNvSpPr txBox="1"/>
          <p:nvPr/>
        </p:nvSpPr>
        <p:spPr>
          <a:xfrm>
            <a:off x="7994650" y="4508501"/>
            <a:ext cx="844550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08" lvl="0" marL="77109" marR="0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endParaRPr/>
          </a:p>
        </p:txBody>
      </p:sp>
      <p:sp>
        <p:nvSpPr>
          <p:cNvPr id="698" name="Google Shape;698;p13"/>
          <p:cNvSpPr txBox="1"/>
          <p:nvPr/>
        </p:nvSpPr>
        <p:spPr>
          <a:xfrm>
            <a:off x="304800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9" name="Google Shape;699;p13"/>
          <p:cNvSpPr txBox="1"/>
          <p:nvPr/>
        </p:nvSpPr>
        <p:spPr>
          <a:xfrm>
            <a:off x="1158875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0" name="Google Shape;700;p13"/>
          <p:cNvSpPr txBox="1"/>
          <p:nvPr/>
        </p:nvSpPr>
        <p:spPr>
          <a:xfrm>
            <a:off x="2012950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Google Shape;701;p13"/>
          <p:cNvSpPr txBox="1"/>
          <p:nvPr/>
        </p:nvSpPr>
        <p:spPr>
          <a:xfrm>
            <a:off x="2867025" y="5362576"/>
            <a:ext cx="855662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2" name="Google Shape;702;p13"/>
          <p:cNvSpPr txBox="1"/>
          <p:nvPr/>
        </p:nvSpPr>
        <p:spPr>
          <a:xfrm>
            <a:off x="3722687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3" name="Google Shape;703;p13"/>
          <p:cNvSpPr txBox="1"/>
          <p:nvPr/>
        </p:nvSpPr>
        <p:spPr>
          <a:xfrm>
            <a:off x="4576762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4" name="Google Shape;704;p13"/>
          <p:cNvSpPr txBox="1"/>
          <p:nvPr/>
        </p:nvSpPr>
        <p:spPr>
          <a:xfrm>
            <a:off x="5430837" y="5362576"/>
            <a:ext cx="855662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5" name="Google Shape;705;p13"/>
          <p:cNvSpPr txBox="1"/>
          <p:nvPr/>
        </p:nvSpPr>
        <p:spPr>
          <a:xfrm>
            <a:off x="6286500" y="5362576"/>
            <a:ext cx="854073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6" name="Google Shape;706;p13"/>
          <p:cNvSpPr txBox="1"/>
          <p:nvPr/>
        </p:nvSpPr>
        <p:spPr>
          <a:xfrm>
            <a:off x="7140573" y="5362576"/>
            <a:ext cx="854076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7" name="Google Shape;707;p13"/>
          <p:cNvSpPr txBox="1"/>
          <p:nvPr/>
        </p:nvSpPr>
        <p:spPr>
          <a:xfrm>
            <a:off x="430296" y="4630489"/>
            <a:ext cx="2212500" cy="304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\      Judgement</a:t>
            </a:r>
            <a:endParaRPr/>
          </a:p>
        </p:txBody>
      </p:sp>
      <p:sp>
        <p:nvSpPr>
          <p:cNvPr id="708" name="Google Shape;708;p13"/>
          <p:cNvSpPr txBox="1"/>
          <p:nvPr/>
        </p:nvSpPr>
        <p:spPr>
          <a:xfrm>
            <a:off x="304800" y="4646612"/>
            <a:ext cx="8541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6094" lvl="0" marL="501394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65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  <a:p>
            <a:pPr indent="0" lvl="0" marL="0" marR="56067" rtl="0" algn="r">
              <a:lnSpc>
                <a:spcPct val="68484"/>
              </a:lnSpc>
              <a:spcBef>
                <a:spcPts val="2717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2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4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4" name="Google Shape;714;p14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5" name="Google Shape;715;p14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6" name="Google Shape;716;p14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7" name="Google Shape;717;p14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8" name="Google Shape;718;p14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9" name="Google Shape;719;p14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0" name="Google Shape;720;p14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1" name="Google Shape;721;p14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2" name="Google Shape;722;p14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3" name="Google Shape;723;p14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4" name="Google Shape;724;p14"/>
          <p:cNvSpPr txBox="1"/>
          <p:nvPr/>
        </p:nvSpPr>
        <p:spPr>
          <a:xfrm>
            <a:off x="292100" y="1081830"/>
            <a:ext cx="6067645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Fiduciary Duties of Board Members</a:t>
            </a:r>
            <a:endParaRPr/>
          </a:p>
        </p:txBody>
      </p:sp>
      <p:sp>
        <p:nvSpPr>
          <p:cNvPr id="725" name="Google Shape;725;p14"/>
          <p:cNvSpPr txBox="1"/>
          <p:nvPr/>
        </p:nvSpPr>
        <p:spPr>
          <a:xfrm>
            <a:off x="444500" y="1799240"/>
            <a:ext cx="2052641" cy="33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Duty of Care</a:t>
            </a:r>
            <a:endParaRPr/>
          </a:p>
        </p:txBody>
      </p:sp>
      <p:sp>
        <p:nvSpPr>
          <p:cNvPr id="726" name="Google Shape;726;p14"/>
          <p:cNvSpPr txBox="1"/>
          <p:nvPr/>
        </p:nvSpPr>
        <p:spPr>
          <a:xfrm>
            <a:off x="444500" y="2393257"/>
            <a:ext cx="535083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175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75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</a:t>
            </a:r>
            <a:endParaRPr/>
          </a:p>
        </p:txBody>
      </p:sp>
      <p:sp>
        <p:nvSpPr>
          <p:cNvPr id="727" name="Google Shape;727;p14"/>
          <p:cNvSpPr txBox="1"/>
          <p:nvPr/>
        </p:nvSpPr>
        <p:spPr>
          <a:xfrm>
            <a:off x="990160" y="2393257"/>
            <a:ext cx="1001243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fulfilling</a:t>
            </a:r>
            <a:endParaRPr/>
          </a:p>
        </p:txBody>
      </p:sp>
      <p:sp>
        <p:nvSpPr>
          <p:cNvPr id="728" name="Google Shape;728;p14"/>
          <p:cNvSpPr txBox="1"/>
          <p:nvPr/>
        </p:nvSpPr>
        <p:spPr>
          <a:xfrm>
            <a:off x="2000307" y="2393257"/>
            <a:ext cx="3469158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Duty of Care, the Board</a:t>
            </a:r>
            <a:endParaRPr/>
          </a:p>
        </p:txBody>
      </p:sp>
      <p:sp>
        <p:nvSpPr>
          <p:cNvPr id="729" name="Google Shape;729;p14"/>
          <p:cNvSpPr txBox="1"/>
          <p:nvPr/>
        </p:nvSpPr>
        <p:spPr>
          <a:xfrm>
            <a:off x="5481716" y="2393257"/>
            <a:ext cx="1123955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rely</a:t>
            </a:r>
            <a:endParaRPr/>
          </a:p>
        </p:txBody>
      </p:sp>
      <p:sp>
        <p:nvSpPr>
          <p:cNvPr id="730" name="Google Shape;730;p14"/>
          <p:cNvSpPr txBox="1"/>
          <p:nvPr/>
        </p:nvSpPr>
        <p:spPr>
          <a:xfrm>
            <a:off x="6616806" y="2393257"/>
            <a:ext cx="455730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on:</a:t>
            </a:r>
            <a:endParaRPr/>
          </a:p>
        </p:txBody>
      </p:sp>
      <p:sp>
        <p:nvSpPr>
          <p:cNvPr id="731" name="Google Shape;731;p14"/>
          <p:cNvSpPr txBox="1"/>
          <p:nvPr/>
        </p:nvSpPr>
        <p:spPr>
          <a:xfrm>
            <a:off x="1028191" y="2970853"/>
            <a:ext cx="4495480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 provided by employees.</a:t>
            </a:r>
            <a:endParaRPr/>
          </a:p>
        </p:txBody>
      </p:sp>
      <p:sp>
        <p:nvSpPr>
          <p:cNvPr id="732" name="Google Shape;732;p14"/>
          <p:cNvSpPr txBox="1"/>
          <p:nvPr/>
        </p:nvSpPr>
        <p:spPr>
          <a:xfrm>
            <a:off x="793496" y="3083283"/>
            <a:ext cx="171356" cy="1656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1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endParaRPr/>
          </a:p>
        </p:txBody>
      </p:sp>
      <p:sp>
        <p:nvSpPr>
          <p:cNvPr id="733" name="Google Shape;733;p14"/>
          <p:cNvSpPr txBox="1"/>
          <p:nvPr/>
        </p:nvSpPr>
        <p:spPr>
          <a:xfrm>
            <a:off x="1028191" y="3356425"/>
            <a:ext cx="5603518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Advice from others – attorneys, accountants,</a:t>
            </a:r>
            <a:endParaRPr/>
          </a:p>
        </p:txBody>
      </p:sp>
      <p:sp>
        <p:nvSpPr>
          <p:cNvPr id="734" name="Google Shape;734;p14"/>
          <p:cNvSpPr txBox="1"/>
          <p:nvPr/>
        </p:nvSpPr>
        <p:spPr>
          <a:xfrm>
            <a:off x="6640893" y="3356425"/>
            <a:ext cx="1279577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insurance</a:t>
            </a:r>
            <a:endParaRPr/>
          </a:p>
        </p:txBody>
      </p:sp>
      <p:sp>
        <p:nvSpPr>
          <p:cNvPr id="735" name="Google Shape;735;p14"/>
          <p:cNvSpPr txBox="1"/>
          <p:nvPr/>
        </p:nvSpPr>
        <p:spPr>
          <a:xfrm>
            <a:off x="793496" y="3468855"/>
            <a:ext cx="171356" cy="1656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1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endParaRPr/>
          </a:p>
        </p:txBody>
      </p:sp>
      <p:sp>
        <p:nvSpPr>
          <p:cNvPr id="736" name="Google Shape;736;p14"/>
          <p:cNvSpPr txBox="1"/>
          <p:nvPr/>
        </p:nvSpPr>
        <p:spPr>
          <a:xfrm>
            <a:off x="1028470" y="3674920"/>
            <a:ext cx="6457207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professionals, and other experts acting in their field.</a:t>
            </a:r>
            <a:endParaRPr/>
          </a:p>
        </p:txBody>
      </p:sp>
      <p:sp>
        <p:nvSpPr>
          <p:cNvPr id="737" name="Google Shape;737;p14"/>
          <p:cNvSpPr txBox="1"/>
          <p:nvPr/>
        </p:nvSpPr>
        <p:spPr>
          <a:xfrm>
            <a:off x="1028191" y="4060513"/>
            <a:ext cx="5396581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 provided by Board committees.</a:t>
            </a:r>
            <a:endParaRPr/>
          </a:p>
        </p:txBody>
      </p:sp>
      <p:sp>
        <p:nvSpPr>
          <p:cNvPr id="738" name="Google Shape;738;p14"/>
          <p:cNvSpPr txBox="1"/>
          <p:nvPr/>
        </p:nvSpPr>
        <p:spPr>
          <a:xfrm>
            <a:off x="793496" y="4172943"/>
            <a:ext cx="171356" cy="1656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1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endParaRPr/>
          </a:p>
        </p:txBody>
      </p:sp>
      <p:sp>
        <p:nvSpPr>
          <p:cNvPr id="739" name="Google Shape;739;p14"/>
          <p:cNvSpPr txBox="1"/>
          <p:nvPr/>
        </p:nvSpPr>
        <p:spPr>
          <a:xfrm>
            <a:off x="1028191" y="4446085"/>
            <a:ext cx="4295515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But reliance must be in good faith</a:t>
            </a: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740" name="Google Shape;740;p14"/>
          <p:cNvSpPr txBox="1"/>
          <p:nvPr/>
        </p:nvSpPr>
        <p:spPr>
          <a:xfrm>
            <a:off x="793496" y="4558515"/>
            <a:ext cx="171356" cy="1656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1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endParaRPr/>
          </a:p>
        </p:txBody>
      </p:sp>
      <p:sp>
        <p:nvSpPr>
          <p:cNvPr id="741" name="Google Shape;741;p14"/>
          <p:cNvSpPr txBox="1"/>
          <p:nvPr/>
        </p:nvSpPr>
        <p:spPr>
          <a:xfrm>
            <a:off x="444500" y="4990153"/>
            <a:ext cx="3316062" cy="304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2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20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Ultimately, the Board of</a:t>
            </a:r>
            <a:endParaRPr/>
          </a:p>
        </p:txBody>
      </p:sp>
      <p:sp>
        <p:nvSpPr>
          <p:cNvPr id="742" name="Google Shape;742;p14"/>
          <p:cNvSpPr txBox="1"/>
          <p:nvPr/>
        </p:nvSpPr>
        <p:spPr>
          <a:xfrm>
            <a:off x="3771123" y="4990153"/>
            <a:ext cx="4125670" cy="304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Directors bears the responsibility</a:t>
            </a:r>
            <a:endParaRPr/>
          </a:p>
        </p:txBody>
      </p:sp>
      <p:sp>
        <p:nvSpPr>
          <p:cNvPr id="743" name="Google Shape;743;p14"/>
          <p:cNvSpPr txBox="1"/>
          <p:nvPr/>
        </p:nvSpPr>
        <p:spPr>
          <a:xfrm>
            <a:off x="7906255" y="4990153"/>
            <a:ext cx="393537" cy="304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</a:t>
            </a:r>
            <a:endParaRPr/>
          </a:p>
        </p:txBody>
      </p:sp>
      <p:sp>
        <p:nvSpPr>
          <p:cNvPr id="744" name="Google Shape;744;p14"/>
          <p:cNvSpPr txBox="1"/>
          <p:nvPr/>
        </p:nvSpPr>
        <p:spPr>
          <a:xfrm>
            <a:off x="787537" y="5291914"/>
            <a:ext cx="5632802" cy="304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determining what is best for the organization.</a:t>
            </a:r>
            <a:endParaRPr/>
          </a:p>
        </p:txBody>
      </p:sp>
      <p:sp>
        <p:nvSpPr>
          <p:cNvPr id="745" name="Google Shape;745;p14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746" name="Google Shape;746;p14"/>
          <p:cNvSpPr txBox="1"/>
          <p:nvPr/>
        </p:nvSpPr>
        <p:spPr>
          <a:xfrm>
            <a:off x="8546084" y="6650573"/>
            <a:ext cx="170561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  <a:endParaRPr/>
          </a:p>
        </p:txBody>
      </p:sp>
      <p:sp>
        <p:nvSpPr>
          <p:cNvPr id="747" name="Google Shape;747;p14"/>
          <p:cNvSpPr txBox="1"/>
          <p:nvPr/>
        </p:nvSpPr>
        <p:spPr>
          <a:xfrm>
            <a:off x="1158875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8" name="Google Shape;748;p14"/>
          <p:cNvSpPr txBox="1"/>
          <p:nvPr/>
        </p:nvSpPr>
        <p:spPr>
          <a:xfrm>
            <a:off x="2867025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9" name="Google Shape;749;p14"/>
          <p:cNvSpPr txBox="1"/>
          <p:nvPr/>
        </p:nvSpPr>
        <p:spPr>
          <a:xfrm>
            <a:off x="3722687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0" name="Google Shape;750;p14"/>
          <p:cNvSpPr txBox="1"/>
          <p:nvPr/>
        </p:nvSpPr>
        <p:spPr>
          <a:xfrm>
            <a:off x="4576762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1" name="Google Shape;751;p14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2" name="Google Shape;752;p14"/>
          <p:cNvSpPr txBox="1"/>
          <p:nvPr/>
        </p:nvSpPr>
        <p:spPr>
          <a:xfrm>
            <a:off x="7140573" y="1949450"/>
            <a:ext cx="854076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3" name="Google Shape;753;p14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4" name="Google Shape;754;p14"/>
          <p:cNvSpPr txBox="1"/>
          <p:nvPr/>
        </p:nvSpPr>
        <p:spPr>
          <a:xfrm>
            <a:off x="30480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094" lvl="0" marL="501394" marR="0" rtl="0" algn="l">
              <a:lnSpc>
                <a:spcPct val="92488"/>
              </a:lnSpc>
              <a:spcBef>
                <a:spcPts val="122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t/>
            </a:r>
            <a:endParaRPr/>
          </a:p>
          <a:p>
            <a:pPr indent="-6094" lvl="0" marL="501394" marR="0" rtl="0" algn="l">
              <a:lnSpc>
                <a:spcPct val="92488"/>
              </a:lnSpc>
              <a:spcBef>
                <a:spcPts val="1815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t/>
            </a:r>
            <a:endParaRPr/>
          </a:p>
        </p:txBody>
      </p:sp>
      <p:sp>
        <p:nvSpPr>
          <p:cNvPr id="755" name="Google Shape;755;p14"/>
          <p:cNvSpPr txBox="1"/>
          <p:nvPr/>
        </p:nvSpPr>
        <p:spPr>
          <a:xfrm>
            <a:off x="1158875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6" name="Google Shape;756;p14"/>
          <p:cNvSpPr txBox="1"/>
          <p:nvPr/>
        </p:nvSpPr>
        <p:spPr>
          <a:xfrm>
            <a:off x="201295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14"/>
          <p:cNvSpPr txBox="1"/>
          <p:nvPr/>
        </p:nvSpPr>
        <p:spPr>
          <a:xfrm>
            <a:off x="2867025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8" name="Google Shape;758;p14"/>
          <p:cNvSpPr txBox="1"/>
          <p:nvPr/>
        </p:nvSpPr>
        <p:spPr>
          <a:xfrm>
            <a:off x="3722687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p14"/>
          <p:cNvSpPr txBox="1"/>
          <p:nvPr/>
        </p:nvSpPr>
        <p:spPr>
          <a:xfrm>
            <a:off x="4576762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0" name="Google Shape;760;p14"/>
          <p:cNvSpPr txBox="1"/>
          <p:nvPr/>
        </p:nvSpPr>
        <p:spPr>
          <a:xfrm>
            <a:off x="5430837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1" name="Google Shape;761;p14"/>
          <p:cNvSpPr txBox="1"/>
          <p:nvPr/>
        </p:nvSpPr>
        <p:spPr>
          <a:xfrm>
            <a:off x="6286500" y="2801937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2" name="Google Shape;762;p14"/>
          <p:cNvSpPr txBox="1"/>
          <p:nvPr/>
        </p:nvSpPr>
        <p:spPr>
          <a:xfrm>
            <a:off x="7140573" y="2801937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3" name="Google Shape;763;p14"/>
          <p:cNvSpPr txBox="1"/>
          <p:nvPr/>
        </p:nvSpPr>
        <p:spPr>
          <a:xfrm>
            <a:off x="30480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094" lvl="0" marL="501394" marR="0" rtl="0" algn="l">
              <a:lnSpc>
                <a:spcPct val="92488"/>
              </a:lnSpc>
              <a:spcBef>
                <a:spcPts val="3075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1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endParaRPr/>
          </a:p>
        </p:txBody>
      </p:sp>
      <p:sp>
        <p:nvSpPr>
          <p:cNvPr id="764" name="Google Shape;764;p14"/>
          <p:cNvSpPr txBox="1"/>
          <p:nvPr/>
        </p:nvSpPr>
        <p:spPr>
          <a:xfrm>
            <a:off x="1158875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5" name="Google Shape;765;p14"/>
          <p:cNvSpPr txBox="1"/>
          <p:nvPr/>
        </p:nvSpPr>
        <p:spPr>
          <a:xfrm>
            <a:off x="201295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6" name="Google Shape;766;p14"/>
          <p:cNvSpPr txBox="1"/>
          <p:nvPr/>
        </p:nvSpPr>
        <p:spPr>
          <a:xfrm>
            <a:off x="2867025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7" name="Google Shape;767;p14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" name="Google Shape;768;p14"/>
          <p:cNvSpPr txBox="1"/>
          <p:nvPr/>
        </p:nvSpPr>
        <p:spPr>
          <a:xfrm>
            <a:off x="4576762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9" name="Google Shape;769;p14"/>
          <p:cNvSpPr txBox="1"/>
          <p:nvPr/>
        </p:nvSpPr>
        <p:spPr>
          <a:xfrm>
            <a:off x="5430837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0" name="Google Shape;770;p14"/>
          <p:cNvSpPr txBox="1"/>
          <p:nvPr/>
        </p:nvSpPr>
        <p:spPr>
          <a:xfrm>
            <a:off x="6286500" y="3656012"/>
            <a:ext cx="854073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1" name="Google Shape;771;p14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2" name="Google Shape;772;p14"/>
          <p:cNvSpPr txBox="1"/>
          <p:nvPr/>
        </p:nvSpPr>
        <p:spPr>
          <a:xfrm>
            <a:off x="1158875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3" name="Google Shape;773;p14"/>
          <p:cNvSpPr txBox="1"/>
          <p:nvPr/>
        </p:nvSpPr>
        <p:spPr>
          <a:xfrm>
            <a:off x="201295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4" name="Google Shape;774;p14"/>
          <p:cNvSpPr txBox="1"/>
          <p:nvPr/>
        </p:nvSpPr>
        <p:spPr>
          <a:xfrm>
            <a:off x="2867025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5" name="Google Shape;775;p14"/>
          <p:cNvSpPr txBox="1"/>
          <p:nvPr/>
        </p:nvSpPr>
        <p:spPr>
          <a:xfrm>
            <a:off x="4576762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6" name="Google Shape;776;p14"/>
          <p:cNvSpPr txBox="1"/>
          <p:nvPr/>
        </p:nvSpPr>
        <p:spPr>
          <a:xfrm>
            <a:off x="5430837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7" name="Google Shape;777;p14"/>
          <p:cNvSpPr txBox="1"/>
          <p:nvPr/>
        </p:nvSpPr>
        <p:spPr>
          <a:xfrm>
            <a:off x="6286500" y="4508501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8" name="Google Shape;778;p14"/>
          <p:cNvSpPr txBox="1"/>
          <p:nvPr/>
        </p:nvSpPr>
        <p:spPr>
          <a:xfrm>
            <a:off x="7140573" y="4508501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9" name="Google Shape;779;p14"/>
          <p:cNvSpPr txBox="1"/>
          <p:nvPr/>
        </p:nvSpPr>
        <p:spPr>
          <a:xfrm>
            <a:off x="1158875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0" name="Google Shape;780;p14"/>
          <p:cNvSpPr txBox="1"/>
          <p:nvPr/>
        </p:nvSpPr>
        <p:spPr>
          <a:xfrm>
            <a:off x="7140573" y="5362576"/>
            <a:ext cx="854076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15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6" name="Google Shape;786;p15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7" name="Google Shape;787;p15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8" name="Google Shape;788;p15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9" name="Google Shape;789;p15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0" name="Google Shape;790;p15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1" name="Google Shape;791;p15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2" name="Google Shape;792;p15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3" name="Google Shape;793;p15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p15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5" name="Google Shape;795;p15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6" name="Google Shape;796;p15"/>
          <p:cNvSpPr txBox="1"/>
          <p:nvPr/>
        </p:nvSpPr>
        <p:spPr>
          <a:xfrm>
            <a:off x="292100" y="1081830"/>
            <a:ext cx="6067645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Fiduciary Duties of Board Members</a:t>
            </a:r>
            <a:endParaRPr/>
          </a:p>
        </p:txBody>
      </p:sp>
      <p:sp>
        <p:nvSpPr>
          <p:cNvPr id="797" name="Google Shape;797;p15"/>
          <p:cNvSpPr txBox="1"/>
          <p:nvPr/>
        </p:nvSpPr>
        <p:spPr>
          <a:xfrm>
            <a:off x="292100" y="2432589"/>
            <a:ext cx="1307710" cy="33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Duty of</a:t>
            </a:r>
            <a:endParaRPr/>
          </a:p>
        </p:txBody>
      </p:sp>
      <p:sp>
        <p:nvSpPr>
          <p:cNvPr id="798" name="Google Shape;798;p15"/>
          <p:cNvSpPr txBox="1"/>
          <p:nvPr/>
        </p:nvSpPr>
        <p:spPr>
          <a:xfrm>
            <a:off x="1613408" y="2432589"/>
            <a:ext cx="1035811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Loyalty</a:t>
            </a:r>
            <a:endParaRPr/>
          </a:p>
        </p:txBody>
      </p:sp>
      <p:sp>
        <p:nvSpPr>
          <p:cNvPr id="799" name="Google Shape;799;p15"/>
          <p:cNvSpPr txBox="1"/>
          <p:nvPr/>
        </p:nvSpPr>
        <p:spPr>
          <a:xfrm>
            <a:off x="292100" y="3028473"/>
            <a:ext cx="830071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80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endParaRPr/>
          </a:p>
        </p:txBody>
      </p:sp>
      <p:sp>
        <p:nvSpPr>
          <p:cNvPr id="800" name="Google Shape;800;p15"/>
          <p:cNvSpPr txBox="1"/>
          <p:nvPr/>
        </p:nvSpPr>
        <p:spPr>
          <a:xfrm>
            <a:off x="2035556" y="3028473"/>
            <a:ext cx="4287113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must act in the best interests of</a:t>
            </a:r>
            <a:endParaRPr/>
          </a:p>
        </p:txBody>
      </p:sp>
      <p:sp>
        <p:nvSpPr>
          <p:cNvPr id="801" name="Google Shape;801;p15"/>
          <p:cNvSpPr txBox="1"/>
          <p:nvPr/>
        </p:nvSpPr>
        <p:spPr>
          <a:xfrm>
            <a:off x="6334760" y="3028473"/>
            <a:ext cx="2322677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organization,</a:t>
            </a:r>
            <a:endParaRPr/>
          </a:p>
        </p:txBody>
      </p:sp>
      <p:sp>
        <p:nvSpPr>
          <p:cNvPr id="802" name="Google Shape;802;p15"/>
          <p:cNvSpPr txBox="1"/>
          <p:nvPr/>
        </p:nvSpPr>
        <p:spPr>
          <a:xfrm>
            <a:off x="526796" y="3357657"/>
            <a:ext cx="1088237" cy="3301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not</a:t>
            </a:r>
            <a:endParaRPr/>
          </a:p>
        </p:txBody>
      </p:sp>
      <p:sp>
        <p:nvSpPr>
          <p:cNvPr id="803" name="Google Shape;803;p15"/>
          <p:cNvSpPr txBox="1"/>
          <p:nvPr/>
        </p:nvSpPr>
        <p:spPr>
          <a:xfrm>
            <a:off x="1628648" y="3357657"/>
            <a:ext cx="426821" cy="3301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</a:t>
            </a:r>
            <a:endParaRPr/>
          </a:p>
        </p:txBody>
      </p:sp>
      <p:sp>
        <p:nvSpPr>
          <p:cNvPr id="804" name="Google Shape;804;p15"/>
          <p:cNvSpPr txBox="1"/>
          <p:nvPr/>
        </p:nvSpPr>
        <p:spPr>
          <a:xfrm>
            <a:off x="2067560" y="3357657"/>
            <a:ext cx="2326030" cy="3301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personal benefit.</a:t>
            </a:r>
            <a:endParaRPr/>
          </a:p>
        </p:txBody>
      </p:sp>
      <p:sp>
        <p:nvSpPr>
          <p:cNvPr id="805" name="Google Shape;805;p15"/>
          <p:cNvSpPr txBox="1"/>
          <p:nvPr/>
        </p:nvSpPr>
        <p:spPr>
          <a:xfrm>
            <a:off x="292100" y="3778281"/>
            <a:ext cx="5169509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80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Director cannot take advantage of</a:t>
            </a:r>
            <a:endParaRPr/>
          </a:p>
        </p:txBody>
      </p:sp>
      <p:sp>
        <p:nvSpPr>
          <p:cNvPr id="806" name="Google Shape;806;p15"/>
          <p:cNvSpPr txBox="1"/>
          <p:nvPr/>
        </p:nvSpPr>
        <p:spPr>
          <a:xfrm>
            <a:off x="5475224" y="3778281"/>
            <a:ext cx="3103575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business opportunities</a:t>
            </a:r>
            <a:endParaRPr/>
          </a:p>
        </p:txBody>
      </p:sp>
      <p:sp>
        <p:nvSpPr>
          <p:cNvPr id="807" name="Google Shape;807;p15"/>
          <p:cNvSpPr txBox="1"/>
          <p:nvPr/>
        </p:nvSpPr>
        <p:spPr>
          <a:xfrm>
            <a:off x="526796" y="4107465"/>
            <a:ext cx="1458264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that would</a:t>
            </a:r>
            <a:endParaRPr/>
          </a:p>
        </p:txBody>
      </p:sp>
      <p:sp>
        <p:nvSpPr>
          <p:cNvPr id="808" name="Google Shape;808;p15"/>
          <p:cNvSpPr txBox="1"/>
          <p:nvPr/>
        </p:nvSpPr>
        <p:spPr>
          <a:xfrm>
            <a:off x="2002028" y="4107465"/>
            <a:ext cx="6053734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of interest to the organization without first</a:t>
            </a:r>
            <a:endParaRPr/>
          </a:p>
        </p:txBody>
      </p:sp>
      <p:sp>
        <p:nvSpPr>
          <p:cNvPr id="809" name="Google Shape;809;p15"/>
          <p:cNvSpPr txBox="1"/>
          <p:nvPr/>
        </p:nvSpPr>
        <p:spPr>
          <a:xfrm>
            <a:off x="526803" y="4436650"/>
            <a:ext cx="5758800" cy="3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offering it to the organization.</a:t>
            </a:r>
            <a:endParaRPr/>
          </a:p>
        </p:txBody>
      </p:sp>
      <p:sp>
        <p:nvSpPr>
          <p:cNvPr id="810" name="Google Shape;810;p15"/>
          <p:cNvSpPr txBox="1"/>
          <p:nvPr/>
        </p:nvSpPr>
        <p:spPr>
          <a:xfrm>
            <a:off x="292100" y="4857273"/>
            <a:ext cx="2253792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80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Boards should</a:t>
            </a:r>
            <a:endParaRPr/>
          </a:p>
        </p:txBody>
      </p:sp>
      <p:sp>
        <p:nvSpPr>
          <p:cNvPr id="811" name="Google Shape;811;p15"/>
          <p:cNvSpPr txBox="1"/>
          <p:nvPr/>
        </p:nvSpPr>
        <p:spPr>
          <a:xfrm>
            <a:off x="2561336" y="4857273"/>
            <a:ext cx="2070607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adopt a written</a:t>
            </a:r>
            <a:endParaRPr/>
          </a:p>
        </p:txBody>
      </p:sp>
      <p:sp>
        <p:nvSpPr>
          <p:cNvPr id="812" name="Google Shape;812;p15"/>
          <p:cNvSpPr txBox="1"/>
          <p:nvPr/>
        </p:nvSpPr>
        <p:spPr>
          <a:xfrm>
            <a:off x="4646167" y="4857273"/>
            <a:ext cx="3389782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conflict of interest policy,</a:t>
            </a:r>
            <a:endParaRPr/>
          </a:p>
        </p:txBody>
      </p:sp>
      <p:sp>
        <p:nvSpPr>
          <p:cNvPr id="813" name="Google Shape;813;p15"/>
          <p:cNvSpPr txBox="1"/>
          <p:nvPr/>
        </p:nvSpPr>
        <p:spPr>
          <a:xfrm>
            <a:off x="526796" y="5186457"/>
            <a:ext cx="1494840" cy="3301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</a:t>
            </a:r>
            <a:endParaRPr/>
          </a:p>
        </p:txBody>
      </p:sp>
      <p:sp>
        <p:nvSpPr>
          <p:cNvPr id="814" name="Google Shape;814;p15"/>
          <p:cNvSpPr txBox="1"/>
          <p:nvPr/>
        </p:nvSpPr>
        <p:spPr>
          <a:xfrm>
            <a:off x="2035556" y="5186457"/>
            <a:ext cx="526795" cy="3301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is</a:t>
            </a:r>
            <a:endParaRPr/>
          </a:p>
        </p:txBody>
      </p:sp>
      <p:sp>
        <p:nvSpPr>
          <p:cNvPr id="815" name="Google Shape;815;p15"/>
          <p:cNvSpPr txBox="1"/>
          <p:nvPr/>
        </p:nvSpPr>
        <p:spPr>
          <a:xfrm>
            <a:off x="2576576" y="5186457"/>
            <a:ext cx="1271117" cy="3301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followed.</a:t>
            </a:r>
            <a:endParaRPr/>
          </a:p>
        </p:txBody>
      </p:sp>
      <p:sp>
        <p:nvSpPr>
          <p:cNvPr id="816" name="Google Shape;816;p15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817" name="Google Shape;817;p15"/>
          <p:cNvSpPr txBox="1"/>
          <p:nvPr/>
        </p:nvSpPr>
        <p:spPr>
          <a:xfrm>
            <a:off x="8546084" y="6650573"/>
            <a:ext cx="170561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  <a:endParaRPr/>
          </a:p>
        </p:txBody>
      </p:sp>
      <p:sp>
        <p:nvSpPr>
          <p:cNvPr id="818" name="Google Shape;818;p15"/>
          <p:cNvSpPr txBox="1"/>
          <p:nvPr/>
        </p:nvSpPr>
        <p:spPr>
          <a:xfrm>
            <a:off x="1158875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9" name="Google Shape;819;p15"/>
          <p:cNvSpPr txBox="1"/>
          <p:nvPr/>
        </p:nvSpPr>
        <p:spPr>
          <a:xfrm>
            <a:off x="2012950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0" name="Google Shape;820;p15"/>
          <p:cNvSpPr txBox="1"/>
          <p:nvPr/>
        </p:nvSpPr>
        <p:spPr>
          <a:xfrm>
            <a:off x="2867025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1" name="Google Shape;821;p15"/>
          <p:cNvSpPr txBox="1"/>
          <p:nvPr/>
        </p:nvSpPr>
        <p:spPr>
          <a:xfrm>
            <a:off x="3722687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2" name="Google Shape;822;p15"/>
          <p:cNvSpPr txBox="1"/>
          <p:nvPr/>
        </p:nvSpPr>
        <p:spPr>
          <a:xfrm>
            <a:off x="4576762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3" name="Google Shape;823;p15"/>
          <p:cNvSpPr txBox="1"/>
          <p:nvPr/>
        </p:nvSpPr>
        <p:spPr>
          <a:xfrm>
            <a:off x="5430837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4" name="Google Shape;824;p15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5" name="Google Shape;825;p15"/>
          <p:cNvSpPr txBox="1"/>
          <p:nvPr/>
        </p:nvSpPr>
        <p:spPr>
          <a:xfrm>
            <a:off x="7140573" y="1949450"/>
            <a:ext cx="854076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6" name="Google Shape;826;p15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7" name="Google Shape;827;p15"/>
          <p:cNvSpPr txBox="1"/>
          <p:nvPr/>
        </p:nvSpPr>
        <p:spPr>
          <a:xfrm>
            <a:off x="1158875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5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5825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Board</a:t>
            </a:r>
            <a:endParaRPr/>
          </a:p>
        </p:txBody>
      </p:sp>
      <p:sp>
        <p:nvSpPr>
          <p:cNvPr id="828" name="Google Shape;828;p15"/>
          <p:cNvSpPr txBox="1"/>
          <p:nvPr/>
        </p:nvSpPr>
        <p:spPr>
          <a:xfrm>
            <a:off x="2867025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9" name="Google Shape;829;p15"/>
          <p:cNvSpPr txBox="1"/>
          <p:nvPr/>
        </p:nvSpPr>
        <p:spPr>
          <a:xfrm>
            <a:off x="3722687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0" name="Google Shape;830;p15"/>
          <p:cNvSpPr txBox="1"/>
          <p:nvPr/>
        </p:nvSpPr>
        <p:spPr>
          <a:xfrm>
            <a:off x="4576762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1" name="Google Shape;831;p15"/>
          <p:cNvSpPr txBox="1"/>
          <p:nvPr/>
        </p:nvSpPr>
        <p:spPr>
          <a:xfrm>
            <a:off x="5430837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2" name="Google Shape;832;p15"/>
          <p:cNvSpPr txBox="1"/>
          <p:nvPr/>
        </p:nvSpPr>
        <p:spPr>
          <a:xfrm>
            <a:off x="2867025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3" name="Google Shape;833;p15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4" name="Google Shape;834;p15"/>
          <p:cNvSpPr txBox="1"/>
          <p:nvPr/>
        </p:nvSpPr>
        <p:spPr>
          <a:xfrm>
            <a:off x="4576762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5" name="Google Shape;835;p15"/>
          <p:cNvSpPr txBox="1"/>
          <p:nvPr/>
        </p:nvSpPr>
        <p:spPr>
          <a:xfrm>
            <a:off x="6286500" y="3656012"/>
            <a:ext cx="854073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6" name="Google Shape;836;p15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7" name="Google Shape;837;p15"/>
          <p:cNvSpPr txBox="1"/>
          <p:nvPr/>
        </p:nvSpPr>
        <p:spPr>
          <a:xfrm>
            <a:off x="201295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8" name="Google Shape;838;p15"/>
          <p:cNvSpPr txBox="1"/>
          <p:nvPr/>
        </p:nvSpPr>
        <p:spPr>
          <a:xfrm>
            <a:off x="2867025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15"/>
          <p:cNvSpPr txBox="1"/>
          <p:nvPr/>
        </p:nvSpPr>
        <p:spPr>
          <a:xfrm>
            <a:off x="5431613" y="6085188"/>
            <a:ext cx="854100" cy="7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552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40" name="Google Shape;840;p15"/>
          <p:cNvSpPr txBox="1"/>
          <p:nvPr/>
        </p:nvSpPr>
        <p:spPr>
          <a:xfrm>
            <a:off x="5430837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p15"/>
          <p:cNvSpPr txBox="1"/>
          <p:nvPr/>
        </p:nvSpPr>
        <p:spPr>
          <a:xfrm>
            <a:off x="6286500" y="4508501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15"/>
          <p:cNvSpPr txBox="1"/>
          <p:nvPr/>
        </p:nvSpPr>
        <p:spPr>
          <a:xfrm>
            <a:off x="7140573" y="4508501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3" name="Google Shape;843;p15"/>
          <p:cNvSpPr txBox="1"/>
          <p:nvPr/>
        </p:nvSpPr>
        <p:spPr>
          <a:xfrm>
            <a:off x="7994650" y="4508501"/>
            <a:ext cx="844550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857" lvl="0" marL="70357" marR="0" rtl="0" algn="l">
              <a:lnSpc>
                <a:spcPct val="95825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endParaRPr/>
          </a:p>
        </p:txBody>
      </p:sp>
      <p:sp>
        <p:nvSpPr>
          <p:cNvPr id="844" name="Google Shape;844;p15"/>
          <p:cNvSpPr txBox="1"/>
          <p:nvPr/>
        </p:nvSpPr>
        <p:spPr>
          <a:xfrm>
            <a:off x="4576762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8" name="Shape 8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" name="Google Shape;849;p16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0" name="Google Shape;850;p16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1" name="Google Shape;851;p16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2" name="Google Shape;852;p16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3" name="Google Shape;853;p16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4" name="Google Shape;854;p16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5" name="Google Shape;855;p16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6" name="Google Shape;856;p16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7" name="Google Shape;857;p16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8" name="Google Shape;858;p16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9" name="Google Shape;859;p16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0" name="Google Shape;860;p16"/>
          <p:cNvSpPr txBox="1"/>
          <p:nvPr/>
        </p:nvSpPr>
        <p:spPr>
          <a:xfrm>
            <a:off x="292100" y="1158030"/>
            <a:ext cx="4563830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Directors’ Responsibilities</a:t>
            </a:r>
            <a:endParaRPr/>
          </a:p>
        </p:txBody>
      </p:sp>
      <p:sp>
        <p:nvSpPr>
          <p:cNvPr id="861" name="Google Shape;861;p16"/>
          <p:cNvSpPr txBox="1"/>
          <p:nvPr/>
        </p:nvSpPr>
        <p:spPr>
          <a:xfrm>
            <a:off x="444500" y="2027840"/>
            <a:ext cx="8121819" cy="33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“corporate checkup” – Board members should check:</a:t>
            </a:r>
            <a:endParaRPr/>
          </a:p>
        </p:txBody>
      </p:sp>
      <p:sp>
        <p:nvSpPr>
          <p:cNvPr id="862" name="Google Shape;862;p16"/>
          <p:cNvSpPr txBox="1"/>
          <p:nvPr/>
        </p:nvSpPr>
        <p:spPr>
          <a:xfrm>
            <a:off x="444500" y="2797117"/>
            <a:ext cx="5896503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175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75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Application for Tax Exemption and Certificate</a:t>
            </a:r>
            <a:endParaRPr/>
          </a:p>
        </p:txBody>
      </p:sp>
      <p:sp>
        <p:nvSpPr>
          <p:cNvPr id="863" name="Google Shape;863;p16"/>
          <p:cNvSpPr txBox="1"/>
          <p:nvPr/>
        </p:nvSpPr>
        <p:spPr>
          <a:xfrm>
            <a:off x="6351580" y="2797117"/>
            <a:ext cx="1698751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Incorporati</a:t>
            </a:r>
            <a:endParaRPr/>
          </a:p>
        </p:txBody>
      </p:sp>
      <p:sp>
        <p:nvSpPr>
          <p:cNvPr id="864" name="Google Shape;864;p16"/>
          <p:cNvSpPr txBox="1"/>
          <p:nvPr/>
        </p:nvSpPr>
        <p:spPr>
          <a:xfrm>
            <a:off x="679196" y="3098878"/>
            <a:ext cx="3098510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they accurately reflec</a:t>
            </a:r>
            <a:endParaRPr/>
          </a:p>
        </p:txBody>
      </p:sp>
      <p:sp>
        <p:nvSpPr>
          <p:cNvPr id="865" name="Google Shape;865;p16"/>
          <p:cNvSpPr txBox="1"/>
          <p:nvPr/>
        </p:nvSpPr>
        <p:spPr>
          <a:xfrm>
            <a:off x="4581173" y="3098878"/>
            <a:ext cx="3798250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organization's current activities?</a:t>
            </a:r>
            <a:endParaRPr/>
          </a:p>
        </p:txBody>
      </p:sp>
      <p:sp>
        <p:nvSpPr>
          <p:cNvPr id="866" name="Google Shape;866;p16"/>
          <p:cNvSpPr txBox="1"/>
          <p:nvPr/>
        </p:nvSpPr>
        <p:spPr>
          <a:xfrm>
            <a:off x="444500" y="3484441"/>
            <a:ext cx="721104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175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75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</a:t>
            </a:r>
            <a:endParaRPr/>
          </a:p>
        </p:txBody>
      </p:sp>
      <p:sp>
        <p:nvSpPr>
          <p:cNvPr id="867" name="Google Shape;867;p16"/>
          <p:cNvSpPr txBox="1"/>
          <p:nvPr/>
        </p:nvSpPr>
        <p:spPr>
          <a:xfrm>
            <a:off x="1177297" y="3484441"/>
            <a:ext cx="3426487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membership organizations:</a:t>
            </a:r>
            <a:endParaRPr/>
          </a:p>
        </p:txBody>
      </p:sp>
      <p:sp>
        <p:nvSpPr>
          <p:cNvPr id="868" name="Google Shape;868;p16"/>
          <p:cNvSpPr txBox="1"/>
          <p:nvPr/>
        </p:nvSpPr>
        <p:spPr>
          <a:xfrm>
            <a:off x="679196" y="3786202"/>
            <a:ext cx="1384998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members?</a:t>
            </a:r>
            <a:endParaRPr/>
          </a:p>
        </p:txBody>
      </p:sp>
      <p:sp>
        <p:nvSpPr>
          <p:cNvPr id="869" name="Google Shape;869;p16"/>
          <p:cNvSpPr txBox="1"/>
          <p:nvPr/>
        </p:nvSpPr>
        <p:spPr>
          <a:xfrm>
            <a:off x="2157323" y="3786202"/>
            <a:ext cx="3954151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the members getting notice</a:t>
            </a:r>
            <a:endParaRPr/>
          </a:p>
        </p:txBody>
      </p:sp>
      <p:sp>
        <p:nvSpPr>
          <p:cNvPr id="870" name="Google Shape;870;p16"/>
          <p:cNvSpPr txBox="1"/>
          <p:nvPr/>
        </p:nvSpPr>
        <p:spPr>
          <a:xfrm>
            <a:off x="6122331" y="3786202"/>
            <a:ext cx="1060368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meeti</a:t>
            </a:r>
            <a:endParaRPr/>
          </a:p>
        </p:txBody>
      </p:sp>
      <p:sp>
        <p:nvSpPr>
          <p:cNvPr id="871" name="Google Shape;871;p16"/>
          <p:cNvSpPr txBox="1"/>
          <p:nvPr/>
        </p:nvSpPr>
        <p:spPr>
          <a:xfrm>
            <a:off x="444500" y="4171765"/>
            <a:ext cx="2414815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175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75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Bylaws – do they</a:t>
            </a:r>
            <a:endParaRPr/>
          </a:p>
        </p:txBody>
      </p:sp>
      <p:sp>
        <p:nvSpPr>
          <p:cNvPr id="872" name="Google Shape;872;p16"/>
          <p:cNvSpPr txBox="1"/>
          <p:nvPr/>
        </p:nvSpPr>
        <p:spPr>
          <a:xfrm>
            <a:off x="2870171" y="4171765"/>
            <a:ext cx="1341770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accurately</a:t>
            </a:r>
            <a:endParaRPr/>
          </a:p>
        </p:txBody>
      </p:sp>
      <p:sp>
        <p:nvSpPr>
          <p:cNvPr id="873" name="Google Shape;873;p16"/>
          <p:cNvSpPr txBox="1"/>
          <p:nvPr/>
        </p:nvSpPr>
        <p:spPr>
          <a:xfrm>
            <a:off x="4221682" y="4171765"/>
            <a:ext cx="828887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reflect</a:t>
            </a:r>
            <a:endParaRPr/>
          </a:p>
        </p:txBody>
      </p:sp>
      <p:sp>
        <p:nvSpPr>
          <p:cNvPr id="874" name="Google Shape;874;p16"/>
          <p:cNvSpPr txBox="1"/>
          <p:nvPr/>
        </p:nvSpPr>
        <p:spPr>
          <a:xfrm>
            <a:off x="5061425" y="4171765"/>
            <a:ext cx="579558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</a:t>
            </a:r>
            <a:endParaRPr/>
          </a:p>
        </p:txBody>
      </p:sp>
      <p:sp>
        <p:nvSpPr>
          <p:cNvPr id="875" name="Google Shape;875;p16"/>
          <p:cNvSpPr txBox="1"/>
          <p:nvPr/>
        </p:nvSpPr>
        <p:spPr>
          <a:xfrm>
            <a:off x="5652398" y="4171765"/>
            <a:ext cx="455730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endParaRPr/>
          </a:p>
        </p:txBody>
      </p:sp>
      <p:sp>
        <p:nvSpPr>
          <p:cNvPr id="876" name="Google Shape;876;p16"/>
          <p:cNvSpPr txBox="1"/>
          <p:nvPr/>
        </p:nvSpPr>
        <p:spPr>
          <a:xfrm>
            <a:off x="6118705" y="4171765"/>
            <a:ext cx="1590541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</a:t>
            </a:r>
            <a:endParaRPr/>
          </a:p>
        </p:txBody>
      </p:sp>
      <p:sp>
        <p:nvSpPr>
          <p:cNvPr id="877" name="Google Shape;877;p16"/>
          <p:cNvSpPr txBox="1"/>
          <p:nvPr/>
        </p:nvSpPr>
        <p:spPr>
          <a:xfrm>
            <a:off x="1160563" y="4473526"/>
            <a:ext cx="1978759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ently operates?</a:t>
            </a:r>
            <a:endParaRPr/>
          </a:p>
        </p:txBody>
      </p:sp>
      <p:sp>
        <p:nvSpPr>
          <p:cNvPr id="878" name="Google Shape;878;p16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879" name="Google Shape;879;p16"/>
          <p:cNvSpPr txBox="1"/>
          <p:nvPr/>
        </p:nvSpPr>
        <p:spPr>
          <a:xfrm>
            <a:off x="8546084" y="6650573"/>
            <a:ext cx="170561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</a:t>
            </a:r>
            <a:endParaRPr/>
          </a:p>
        </p:txBody>
      </p:sp>
      <p:sp>
        <p:nvSpPr>
          <p:cNvPr id="880" name="Google Shape;880;p16"/>
          <p:cNvSpPr txBox="1"/>
          <p:nvPr/>
        </p:nvSpPr>
        <p:spPr>
          <a:xfrm>
            <a:off x="304800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52400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endParaRPr/>
          </a:p>
        </p:txBody>
      </p:sp>
      <p:sp>
        <p:nvSpPr>
          <p:cNvPr id="881" name="Google Shape;881;p16"/>
          <p:cNvSpPr txBox="1"/>
          <p:nvPr/>
        </p:nvSpPr>
        <p:spPr>
          <a:xfrm>
            <a:off x="1158875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2" name="Google Shape;882;p16"/>
          <p:cNvSpPr txBox="1"/>
          <p:nvPr/>
        </p:nvSpPr>
        <p:spPr>
          <a:xfrm>
            <a:off x="2012950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3" name="Google Shape;883;p16"/>
          <p:cNvSpPr txBox="1"/>
          <p:nvPr/>
        </p:nvSpPr>
        <p:spPr>
          <a:xfrm>
            <a:off x="2867025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4" name="Google Shape;884;p16"/>
          <p:cNvSpPr txBox="1"/>
          <p:nvPr/>
        </p:nvSpPr>
        <p:spPr>
          <a:xfrm>
            <a:off x="3722687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5" name="Google Shape;885;p16"/>
          <p:cNvSpPr txBox="1"/>
          <p:nvPr/>
        </p:nvSpPr>
        <p:spPr>
          <a:xfrm>
            <a:off x="4576762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6" name="Google Shape;886;p16"/>
          <p:cNvSpPr txBox="1"/>
          <p:nvPr/>
        </p:nvSpPr>
        <p:spPr>
          <a:xfrm>
            <a:off x="5430837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7" name="Google Shape;887;p16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8" name="Google Shape;888;p16"/>
          <p:cNvSpPr txBox="1"/>
          <p:nvPr/>
        </p:nvSpPr>
        <p:spPr>
          <a:xfrm>
            <a:off x="7140573" y="1949450"/>
            <a:ext cx="854076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9" name="Google Shape;889;p16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0" name="Google Shape;890;p16"/>
          <p:cNvSpPr txBox="1"/>
          <p:nvPr/>
        </p:nvSpPr>
        <p:spPr>
          <a:xfrm>
            <a:off x="1158875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1" name="Google Shape;891;p16"/>
          <p:cNvSpPr txBox="1"/>
          <p:nvPr/>
        </p:nvSpPr>
        <p:spPr>
          <a:xfrm>
            <a:off x="201295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2" name="Google Shape;892;p16"/>
          <p:cNvSpPr txBox="1"/>
          <p:nvPr/>
        </p:nvSpPr>
        <p:spPr>
          <a:xfrm>
            <a:off x="2867025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3" name="Google Shape;893;p16"/>
          <p:cNvSpPr txBox="1"/>
          <p:nvPr/>
        </p:nvSpPr>
        <p:spPr>
          <a:xfrm>
            <a:off x="3722687" y="2801937"/>
            <a:ext cx="925999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7192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43" lvl="0" marL="1043" marR="0" rtl="0" algn="l">
              <a:lnSpc>
                <a:spcPct val="95825"/>
              </a:lnSpc>
              <a:spcBef>
                <a:spcPts val="115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 the or</a:t>
            </a:r>
            <a:endParaRPr/>
          </a:p>
        </p:txBody>
      </p:sp>
      <p:sp>
        <p:nvSpPr>
          <p:cNvPr id="894" name="Google Shape;894;p16"/>
          <p:cNvSpPr txBox="1"/>
          <p:nvPr/>
        </p:nvSpPr>
        <p:spPr>
          <a:xfrm>
            <a:off x="5430837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5" name="Google Shape;895;p16"/>
          <p:cNvSpPr txBox="1"/>
          <p:nvPr/>
        </p:nvSpPr>
        <p:spPr>
          <a:xfrm>
            <a:off x="7140573" y="2801937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6" name="Google Shape;896;p16"/>
          <p:cNvSpPr txBox="1"/>
          <p:nvPr/>
        </p:nvSpPr>
        <p:spPr>
          <a:xfrm>
            <a:off x="7994650" y="2801937"/>
            <a:ext cx="844550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1427" lvl="0" marL="1427" marR="0" rtl="0" algn="l">
              <a:lnSpc>
                <a:spcPct val="104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-</a:t>
            </a:r>
            <a:endParaRPr/>
          </a:p>
        </p:txBody>
      </p:sp>
      <p:sp>
        <p:nvSpPr>
          <p:cNvPr id="897" name="Google Shape;897;p16"/>
          <p:cNvSpPr txBox="1"/>
          <p:nvPr/>
        </p:nvSpPr>
        <p:spPr>
          <a:xfrm>
            <a:off x="1158875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8" name="Google Shape;898;p16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9" name="Google Shape;899;p16"/>
          <p:cNvSpPr txBox="1"/>
          <p:nvPr/>
        </p:nvSpPr>
        <p:spPr>
          <a:xfrm>
            <a:off x="4576762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0" name="Google Shape;900;p16"/>
          <p:cNvSpPr txBox="1"/>
          <p:nvPr/>
        </p:nvSpPr>
        <p:spPr>
          <a:xfrm>
            <a:off x="5430837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1" name="Google Shape;901;p16"/>
          <p:cNvSpPr txBox="1"/>
          <p:nvPr/>
        </p:nvSpPr>
        <p:spPr>
          <a:xfrm>
            <a:off x="6286500" y="3656012"/>
            <a:ext cx="854073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2" name="Google Shape;902;p16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ngs?</a:t>
            </a:r>
            <a:endParaRPr/>
          </a:p>
        </p:txBody>
      </p:sp>
      <p:sp>
        <p:nvSpPr>
          <p:cNvPr id="903" name="Google Shape;903;p16"/>
          <p:cNvSpPr txBox="1"/>
          <p:nvPr/>
        </p:nvSpPr>
        <p:spPr>
          <a:xfrm>
            <a:off x="381000" y="4508501"/>
            <a:ext cx="9231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6095" lvl="0" marL="387095" marR="0" rtl="0" algn="l">
              <a:lnSpc>
                <a:spcPct val="62727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baseline="30000" i="0" lang="en-US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curr</a:t>
            </a:r>
            <a:endParaRPr/>
          </a:p>
        </p:txBody>
      </p:sp>
      <p:sp>
        <p:nvSpPr>
          <p:cNvPr id="904" name="Google Shape;904;p16"/>
          <p:cNvSpPr txBox="1"/>
          <p:nvPr/>
        </p:nvSpPr>
        <p:spPr>
          <a:xfrm>
            <a:off x="201295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5" name="Google Shape;905;p16"/>
          <p:cNvSpPr txBox="1"/>
          <p:nvPr/>
        </p:nvSpPr>
        <p:spPr>
          <a:xfrm>
            <a:off x="2867025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6" name="Google Shape;906;p16"/>
          <p:cNvSpPr txBox="1"/>
          <p:nvPr/>
        </p:nvSpPr>
        <p:spPr>
          <a:xfrm>
            <a:off x="3722687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7" name="Google Shape;907;p16"/>
          <p:cNvSpPr txBox="1"/>
          <p:nvPr/>
        </p:nvSpPr>
        <p:spPr>
          <a:xfrm>
            <a:off x="4576762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8" name="Google Shape;908;p16"/>
          <p:cNvSpPr txBox="1"/>
          <p:nvPr/>
        </p:nvSpPr>
        <p:spPr>
          <a:xfrm>
            <a:off x="5430837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9" name="Google Shape;909;p16"/>
          <p:cNvSpPr txBox="1"/>
          <p:nvPr/>
        </p:nvSpPr>
        <p:spPr>
          <a:xfrm>
            <a:off x="6286500" y="4508501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0" name="Google Shape;910;p16"/>
          <p:cNvSpPr txBox="1"/>
          <p:nvPr/>
        </p:nvSpPr>
        <p:spPr>
          <a:xfrm>
            <a:off x="7140573" y="4508501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1" name="Google Shape;911;p16"/>
          <p:cNvSpPr txBox="1"/>
          <p:nvPr/>
        </p:nvSpPr>
        <p:spPr>
          <a:xfrm>
            <a:off x="304800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2" name="Google Shape;912;p16"/>
          <p:cNvSpPr txBox="1"/>
          <p:nvPr/>
        </p:nvSpPr>
        <p:spPr>
          <a:xfrm>
            <a:off x="2012950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3" name="Google Shape;913;p16"/>
          <p:cNvSpPr txBox="1"/>
          <p:nvPr/>
        </p:nvSpPr>
        <p:spPr>
          <a:xfrm>
            <a:off x="3722687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4" name="Google Shape;914;p16"/>
          <p:cNvSpPr txBox="1"/>
          <p:nvPr/>
        </p:nvSpPr>
        <p:spPr>
          <a:xfrm>
            <a:off x="7140573" y="5362576"/>
            <a:ext cx="854076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8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17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0" name="Google Shape;920;p17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1" name="Google Shape;921;p17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2" name="Google Shape;922;p17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3" name="Google Shape;923;p17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4" name="Google Shape;924;p17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5" name="Google Shape;925;p17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6" name="Google Shape;926;p17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7" name="Google Shape;927;p17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8" name="Google Shape;928;p17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9" name="Google Shape;929;p17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0" name="Google Shape;930;p17"/>
          <p:cNvSpPr txBox="1"/>
          <p:nvPr/>
        </p:nvSpPr>
        <p:spPr>
          <a:xfrm>
            <a:off x="292100" y="1158030"/>
            <a:ext cx="4563830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Directors’ Responsibilities</a:t>
            </a:r>
            <a:endParaRPr/>
          </a:p>
        </p:txBody>
      </p:sp>
      <p:sp>
        <p:nvSpPr>
          <p:cNvPr id="931" name="Google Shape;931;p17"/>
          <p:cNvSpPr txBox="1"/>
          <p:nvPr/>
        </p:nvSpPr>
        <p:spPr>
          <a:xfrm>
            <a:off x="444500" y="1765316"/>
            <a:ext cx="2259994" cy="2800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 Matters:</a:t>
            </a:r>
            <a:endParaRPr/>
          </a:p>
        </p:txBody>
      </p:sp>
      <p:sp>
        <p:nvSpPr>
          <p:cNvPr id="932" name="Google Shape;932;p17"/>
          <p:cNvSpPr txBox="1"/>
          <p:nvPr/>
        </p:nvSpPr>
        <p:spPr>
          <a:xfrm>
            <a:off x="793496" y="2303288"/>
            <a:ext cx="5536555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 organization’s programs are consistent</a:t>
            </a:r>
            <a:endParaRPr/>
          </a:p>
        </p:txBody>
      </p:sp>
      <p:sp>
        <p:nvSpPr>
          <p:cNvPr id="933" name="Google Shape;933;p17"/>
          <p:cNvSpPr txBox="1"/>
          <p:nvPr/>
        </p:nvSpPr>
        <p:spPr>
          <a:xfrm>
            <a:off x="7176341" y="2303288"/>
            <a:ext cx="927630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mission</a:t>
            </a:r>
            <a:endParaRPr/>
          </a:p>
        </p:txBody>
      </p:sp>
      <p:sp>
        <p:nvSpPr>
          <p:cNvPr id="934" name="Google Shape;934;p17"/>
          <p:cNvSpPr txBox="1"/>
          <p:nvPr/>
        </p:nvSpPr>
        <p:spPr>
          <a:xfrm>
            <a:off x="8108859" y="2303288"/>
            <a:ext cx="488859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endParaRPr/>
          </a:p>
        </p:txBody>
      </p:sp>
      <p:sp>
        <p:nvSpPr>
          <p:cNvPr id="935" name="Google Shape;935;p17"/>
          <p:cNvSpPr txBox="1"/>
          <p:nvPr/>
        </p:nvSpPr>
        <p:spPr>
          <a:xfrm>
            <a:off x="1020801" y="2669750"/>
            <a:ext cx="76425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regularly evaluate the program to ensure that it furthers the mission</a:t>
            </a:r>
            <a:endParaRPr/>
          </a:p>
        </p:txBody>
      </p:sp>
      <p:sp>
        <p:nvSpPr>
          <p:cNvPr id="936" name="Google Shape;936;p17"/>
          <p:cNvSpPr txBox="1"/>
          <p:nvPr/>
        </p:nvSpPr>
        <p:spPr>
          <a:xfrm>
            <a:off x="793496" y="3665744"/>
            <a:ext cx="7249140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 organization has a strategic plan for carrying out its mi</a:t>
            </a:r>
            <a:endParaRPr/>
          </a:p>
        </p:txBody>
      </p:sp>
      <p:sp>
        <p:nvSpPr>
          <p:cNvPr id="937" name="Google Shape;937;p17"/>
          <p:cNvSpPr txBox="1"/>
          <p:nvPr/>
        </p:nvSpPr>
        <p:spPr>
          <a:xfrm>
            <a:off x="444500" y="4135136"/>
            <a:ext cx="1701629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150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Fundraising:</a:t>
            </a:r>
            <a:endParaRPr/>
          </a:p>
        </p:txBody>
      </p:sp>
      <p:sp>
        <p:nvSpPr>
          <p:cNvPr id="938" name="Google Shape;938;p17"/>
          <p:cNvSpPr txBox="1"/>
          <p:nvPr/>
        </p:nvSpPr>
        <p:spPr>
          <a:xfrm>
            <a:off x="793496" y="4619768"/>
            <a:ext cx="7463181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 organization has sufficient funds to carry out its mission.</a:t>
            </a:r>
            <a:endParaRPr/>
          </a:p>
        </p:txBody>
      </p:sp>
      <p:sp>
        <p:nvSpPr>
          <p:cNvPr id="939" name="Google Shape;939;p17"/>
          <p:cNvSpPr txBox="1"/>
          <p:nvPr/>
        </p:nvSpPr>
        <p:spPr>
          <a:xfrm>
            <a:off x="793496" y="5089160"/>
            <a:ext cx="6777282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Participate in the fundraising activities of the organization.</a:t>
            </a:r>
            <a:endParaRPr/>
          </a:p>
        </p:txBody>
      </p:sp>
      <p:sp>
        <p:nvSpPr>
          <p:cNvPr id="940" name="Google Shape;940;p17"/>
          <p:cNvSpPr txBox="1"/>
          <p:nvPr/>
        </p:nvSpPr>
        <p:spPr>
          <a:xfrm>
            <a:off x="793496" y="5558552"/>
            <a:ext cx="7852324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 nonprofit engages in legal and ethical fundraising practices.</a:t>
            </a:r>
            <a:endParaRPr/>
          </a:p>
        </p:txBody>
      </p:sp>
      <p:sp>
        <p:nvSpPr>
          <p:cNvPr id="941" name="Google Shape;941;p17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942" name="Google Shape;942;p17"/>
          <p:cNvSpPr txBox="1"/>
          <p:nvPr/>
        </p:nvSpPr>
        <p:spPr>
          <a:xfrm>
            <a:off x="8546084" y="6650573"/>
            <a:ext cx="170561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19</a:t>
            </a:r>
            <a:endParaRPr/>
          </a:p>
        </p:txBody>
      </p:sp>
      <p:sp>
        <p:nvSpPr>
          <p:cNvPr id="943" name="Google Shape;943;p17"/>
          <p:cNvSpPr txBox="1"/>
          <p:nvPr/>
        </p:nvSpPr>
        <p:spPr>
          <a:xfrm>
            <a:off x="304800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094" lvl="0" marL="501394" marR="0" rtl="0" algn="l">
              <a:lnSpc>
                <a:spcPct val="92488"/>
              </a:lnSpc>
              <a:spcBef>
                <a:spcPts val="2161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</p:txBody>
      </p:sp>
      <p:sp>
        <p:nvSpPr>
          <p:cNvPr id="944" name="Google Shape;944;p17"/>
          <p:cNvSpPr txBox="1"/>
          <p:nvPr/>
        </p:nvSpPr>
        <p:spPr>
          <a:xfrm>
            <a:off x="1158875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5" name="Google Shape;945;p17"/>
          <p:cNvSpPr txBox="1"/>
          <p:nvPr/>
        </p:nvSpPr>
        <p:spPr>
          <a:xfrm>
            <a:off x="2012950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6" name="Google Shape;946;p17"/>
          <p:cNvSpPr txBox="1"/>
          <p:nvPr/>
        </p:nvSpPr>
        <p:spPr>
          <a:xfrm>
            <a:off x="4576762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7" name="Google Shape;947;p17"/>
          <p:cNvSpPr txBox="1"/>
          <p:nvPr/>
        </p:nvSpPr>
        <p:spPr>
          <a:xfrm>
            <a:off x="5430837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8" name="Google Shape;948;p17"/>
          <p:cNvSpPr txBox="1"/>
          <p:nvPr/>
        </p:nvSpPr>
        <p:spPr>
          <a:xfrm>
            <a:off x="6286500" y="1949450"/>
            <a:ext cx="884191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3011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265" lvl="0" marL="57066" marR="0" rtl="0" algn="l">
              <a:lnSpc>
                <a:spcPct val="95825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with its</a:t>
            </a:r>
            <a:endParaRPr/>
          </a:p>
        </p:txBody>
      </p:sp>
      <p:sp>
        <p:nvSpPr>
          <p:cNvPr id="949" name="Google Shape;949;p17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0" name="Google Shape;950;p17"/>
          <p:cNvSpPr txBox="1"/>
          <p:nvPr/>
        </p:nvSpPr>
        <p:spPr>
          <a:xfrm>
            <a:off x="444500" y="2621213"/>
            <a:ext cx="25737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33231" rtl="0" algn="l">
              <a:lnSpc>
                <a:spcPct val="48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974" rtl="0" algn="l">
              <a:lnSpc>
                <a:spcPct val="95825"/>
              </a:lnSpc>
              <a:spcBef>
                <a:spcPts val="1323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150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Strategic Planning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1" name="Google Shape;951;p17"/>
          <p:cNvSpPr txBox="1"/>
          <p:nvPr/>
        </p:nvSpPr>
        <p:spPr>
          <a:xfrm>
            <a:off x="2146975" y="2849887"/>
            <a:ext cx="8541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2" name="Google Shape;952;p17"/>
          <p:cNvSpPr txBox="1"/>
          <p:nvPr/>
        </p:nvSpPr>
        <p:spPr>
          <a:xfrm>
            <a:off x="4576762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3" name="Google Shape;953;p17"/>
          <p:cNvSpPr txBox="1"/>
          <p:nvPr/>
        </p:nvSpPr>
        <p:spPr>
          <a:xfrm>
            <a:off x="5430837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4" name="Google Shape;954;p17"/>
          <p:cNvSpPr txBox="1"/>
          <p:nvPr/>
        </p:nvSpPr>
        <p:spPr>
          <a:xfrm>
            <a:off x="6286500" y="2801937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5" name="Google Shape;955;p17"/>
          <p:cNvSpPr txBox="1"/>
          <p:nvPr/>
        </p:nvSpPr>
        <p:spPr>
          <a:xfrm>
            <a:off x="7140573" y="2801937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6" name="Google Shape;956;p17"/>
          <p:cNvSpPr txBox="1"/>
          <p:nvPr/>
        </p:nvSpPr>
        <p:spPr>
          <a:xfrm>
            <a:off x="7994650" y="2801937"/>
            <a:ext cx="8445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4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957" name="Google Shape;957;p17"/>
          <p:cNvSpPr txBox="1"/>
          <p:nvPr/>
        </p:nvSpPr>
        <p:spPr>
          <a:xfrm>
            <a:off x="1158875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8" name="Google Shape;958;p17"/>
          <p:cNvSpPr txBox="1"/>
          <p:nvPr/>
        </p:nvSpPr>
        <p:spPr>
          <a:xfrm>
            <a:off x="201295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9" name="Google Shape;959;p17"/>
          <p:cNvSpPr txBox="1"/>
          <p:nvPr/>
        </p:nvSpPr>
        <p:spPr>
          <a:xfrm>
            <a:off x="2867025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0" name="Google Shape;960;p17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1" name="Google Shape;961;p17"/>
          <p:cNvSpPr txBox="1"/>
          <p:nvPr/>
        </p:nvSpPr>
        <p:spPr>
          <a:xfrm>
            <a:off x="4576762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2" name="Google Shape;962;p17"/>
          <p:cNvSpPr txBox="1"/>
          <p:nvPr/>
        </p:nvSpPr>
        <p:spPr>
          <a:xfrm>
            <a:off x="5430837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3" name="Google Shape;963;p17"/>
          <p:cNvSpPr txBox="1"/>
          <p:nvPr/>
        </p:nvSpPr>
        <p:spPr>
          <a:xfrm>
            <a:off x="6286500" y="3656012"/>
            <a:ext cx="854073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4" name="Google Shape;964;p17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5" name="Google Shape;965;p17"/>
          <p:cNvSpPr txBox="1"/>
          <p:nvPr/>
        </p:nvSpPr>
        <p:spPr>
          <a:xfrm>
            <a:off x="7994650" y="3656012"/>
            <a:ext cx="844550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24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ssion.</a:t>
            </a:r>
            <a:endParaRPr/>
          </a:p>
        </p:txBody>
      </p:sp>
      <p:sp>
        <p:nvSpPr>
          <p:cNvPr id="966" name="Google Shape;966;p17"/>
          <p:cNvSpPr txBox="1"/>
          <p:nvPr/>
        </p:nvSpPr>
        <p:spPr>
          <a:xfrm>
            <a:off x="30480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094" lvl="0" marL="501394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  <a:p>
            <a:pPr indent="-6094" lvl="0" marL="501394" marR="0" rtl="0" algn="l">
              <a:lnSpc>
                <a:spcPct val="92488"/>
              </a:lnSpc>
              <a:spcBef>
                <a:spcPts val="2031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</p:txBody>
      </p:sp>
      <p:sp>
        <p:nvSpPr>
          <p:cNvPr id="967" name="Google Shape;967;p17"/>
          <p:cNvSpPr txBox="1"/>
          <p:nvPr/>
        </p:nvSpPr>
        <p:spPr>
          <a:xfrm>
            <a:off x="1158875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8" name="Google Shape;968;p17"/>
          <p:cNvSpPr txBox="1"/>
          <p:nvPr/>
        </p:nvSpPr>
        <p:spPr>
          <a:xfrm>
            <a:off x="201295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9" name="Google Shape;969;p17"/>
          <p:cNvSpPr txBox="1"/>
          <p:nvPr/>
        </p:nvSpPr>
        <p:spPr>
          <a:xfrm>
            <a:off x="2867025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0" name="Google Shape;970;p17"/>
          <p:cNvSpPr txBox="1"/>
          <p:nvPr/>
        </p:nvSpPr>
        <p:spPr>
          <a:xfrm>
            <a:off x="3722687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1" name="Google Shape;971;p17"/>
          <p:cNvSpPr txBox="1"/>
          <p:nvPr/>
        </p:nvSpPr>
        <p:spPr>
          <a:xfrm>
            <a:off x="4576762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2" name="Google Shape;972;p17"/>
          <p:cNvSpPr txBox="1"/>
          <p:nvPr/>
        </p:nvSpPr>
        <p:spPr>
          <a:xfrm>
            <a:off x="5430837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3" name="Google Shape;973;p17"/>
          <p:cNvSpPr txBox="1"/>
          <p:nvPr/>
        </p:nvSpPr>
        <p:spPr>
          <a:xfrm>
            <a:off x="7140573" y="4508501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4" name="Google Shape;974;p17"/>
          <p:cNvSpPr txBox="1"/>
          <p:nvPr/>
        </p:nvSpPr>
        <p:spPr>
          <a:xfrm>
            <a:off x="2012950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"/>
          <p:cNvSpPr/>
          <p:nvPr/>
        </p:nvSpPr>
        <p:spPr>
          <a:xfrm>
            <a:off x="2669863" y="5184463"/>
            <a:ext cx="2571363" cy="122555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4"/>
          <p:cNvSpPr/>
          <p:nvPr/>
        </p:nvSpPr>
        <p:spPr>
          <a:xfrm>
            <a:off x="4729981" y="3739243"/>
            <a:ext cx="3505200" cy="1142999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4"/>
          <p:cNvSpPr/>
          <p:nvPr/>
        </p:nvSpPr>
        <p:spPr>
          <a:xfrm>
            <a:off x="691128" y="3923668"/>
            <a:ext cx="3048000" cy="806409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4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4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4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4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4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4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4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 txBox="1"/>
          <p:nvPr/>
        </p:nvSpPr>
        <p:spPr>
          <a:xfrm>
            <a:off x="292100" y="1158030"/>
            <a:ext cx="3415108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Acknowledgements</a:t>
            </a:r>
            <a:endParaRPr/>
          </a:p>
        </p:txBody>
      </p:sp>
      <p:sp>
        <p:nvSpPr>
          <p:cNvPr id="51" name="Google Shape;51;p4"/>
          <p:cNvSpPr txBox="1"/>
          <p:nvPr/>
        </p:nvSpPr>
        <p:spPr>
          <a:xfrm>
            <a:off x="2085848" y="2011965"/>
            <a:ext cx="4170680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a series of webinars dealing</a:t>
            </a:r>
            <a:endParaRPr/>
          </a:p>
        </p:txBody>
      </p:sp>
      <p:sp>
        <p:nvSpPr>
          <p:cNvPr id="52" name="Google Shape;52;p4"/>
          <p:cNvSpPr txBox="1"/>
          <p:nvPr/>
        </p:nvSpPr>
        <p:spPr>
          <a:xfrm>
            <a:off x="6275324" y="2011965"/>
            <a:ext cx="612444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with</a:t>
            </a:r>
            <a:endParaRPr/>
          </a:p>
        </p:txBody>
      </p:sp>
      <p:sp>
        <p:nvSpPr>
          <p:cNvPr id="53" name="Google Shape;53;p4"/>
          <p:cNvSpPr txBox="1"/>
          <p:nvPr/>
        </p:nvSpPr>
        <p:spPr>
          <a:xfrm>
            <a:off x="6901688" y="2011965"/>
            <a:ext cx="1849627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operation</a:t>
            </a:r>
            <a:endParaRPr/>
          </a:p>
        </p:txBody>
      </p:sp>
      <p:sp>
        <p:nvSpPr>
          <p:cNvPr id="54" name="Google Shape;54;p4"/>
          <p:cNvSpPr txBox="1"/>
          <p:nvPr/>
        </p:nvSpPr>
        <p:spPr>
          <a:xfrm>
            <a:off x="526796" y="2341149"/>
            <a:ext cx="2391562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small nonprofit</a:t>
            </a:r>
            <a:endParaRPr/>
          </a:p>
        </p:txBody>
      </p:sp>
      <p:sp>
        <p:nvSpPr>
          <p:cNvPr id="55" name="Google Shape;55;p4"/>
          <p:cNvSpPr txBox="1"/>
          <p:nvPr/>
        </p:nvSpPr>
        <p:spPr>
          <a:xfrm>
            <a:off x="3711956" y="2341149"/>
            <a:ext cx="1187602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izations.</a:t>
            </a:r>
            <a:endParaRPr/>
          </a:p>
        </p:txBody>
      </p:sp>
      <p:sp>
        <p:nvSpPr>
          <p:cNvPr id="56" name="Google Shape;56;p4"/>
          <p:cNvSpPr txBox="1"/>
          <p:nvPr/>
        </p:nvSpPr>
        <p:spPr>
          <a:xfrm>
            <a:off x="292100" y="2761773"/>
            <a:ext cx="3424224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mo"/>
              <a:buNone/>
            </a:pPr>
            <a:r>
              <a:rPr b="0" i="0" lang="en-US" sz="1800" u="none" cap="none" strike="noStrike">
                <a:solidFill>
                  <a:srgbClr val="34B132"/>
                </a:solidFill>
                <a:latin typeface="Arimo"/>
                <a:ea typeface="Arimo"/>
                <a:cs typeface="Arimo"/>
                <a:sym typeface="Arimo"/>
              </a:rPr>
              <a:t>￭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 is being conducted in</a:t>
            </a:r>
            <a:endParaRPr/>
          </a:p>
        </p:txBody>
      </p:sp>
      <p:sp>
        <p:nvSpPr>
          <p:cNvPr id="57" name="Google Shape;57;p4"/>
          <p:cNvSpPr txBox="1"/>
          <p:nvPr/>
        </p:nvSpPr>
        <p:spPr>
          <a:xfrm>
            <a:off x="3713284" y="2736100"/>
            <a:ext cx="5097900" cy="3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partnership with Wei</a:t>
            </a:r>
            <a:r>
              <a:rPr lang="en-US" sz="2400">
                <a:solidFill>
                  <a:schemeClr val="dk1"/>
                </a:solidFill>
              </a:rPr>
              <a:t>l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Gotsh</a:t>
            </a:r>
            <a:r>
              <a:rPr lang="en-US" sz="2400">
                <a:solidFill>
                  <a:schemeClr val="dk1"/>
                </a:solidFill>
              </a:rPr>
              <a:t>al and</a:t>
            </a:r>
            <a:endParaRPr/>
          </a:p>
        </p:txBody>
      </p:sp>
      <p:sp>
        <p:nvSpPr>
          <p:cNvPr id="58" name="Google Shape;58;p4"/>
          <p:cNvSpPr txBox="1"/>
          <p:nvPr/>
        </p:nvSpPr>
        <p:spPr>
          <a:xfrm>
            <a:off x="5968999" y="2761773"/>
            <a:ext cx="358851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9" name="Google Shape;59;p4"/>
          <p:cNvSpPr txBox="1"/>
          <p:nvPr/>
        </p:nvSpPr>
        <p:spPr>
          <a:xfrm>
            <a:off x="7139431" y="2761773"/>
            <a:ext cx="629100" cy="3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60" name="Google Shape;60;p4"/>
          <p:cNvSpPr txBox="1"/>
          <p:nvPr/>
        </p:nvSpPr>
        <p:spPr>
          <a:xfrm>
            <a:off x="7781035" y="2761773"/>
            <a:ext cx="578612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61" name="Google Shape;61;p4"/>
          <p:cNvSpPr txBox="1"/>
          <p:nvPr/>
        </p:nvSpPr>
        <p:spPr>
          <a:xfrm>
            <a:off x="526795" y="3090957"/>
            <a:ext cx="1154379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Manges</a:t>
            </a:r>
            <a:endParaRPr/>
          </a:p>
        </p:txBody>
      </p:sp>
      <p:sp>
        <p:nvSpPr>
          <p:cNvPr id="62" name="Google Shape;62;p4"/>
          <p:cNvSpPr txBox="1"/>
          <p:nvPr/>
        </p:nvSpPr>
        <p:spPr>
          <a:xfrm>
            <a:off x="1697227" y="3090957"/>
            <a:ext cx="578612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endParaRPr/>
          </a:p>
        </p:txBody>
      </p:sp>
      <p:sp>
        <p:nvSpPr>
          <p:cNvPr id="63" name="Google Shape;63;p4"/>
          <p:cNvSpPr txBox="1"/>
          <p:nvPr/>
        </p:nvSpPr>
        <p:spPr>
          <a:xfrm>
            <a:off x="2290063" y="3090957"/>
            <a:ext cx="494792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endParaRPr/>
          </a:p>
        </p:txBody>
      </p:sp>
      <p:sp>
        <p:nvSpPr>
          <p:cNvPr id="64" name="Google Shape;64;p4"/>
          <p:cNvSpPr txBox="1"/>
          <p:nvPr/>
        </p:nvSpPr>
        <p:spPr>
          <a:xfrm>
            <a:off x="2799079" y="3090957"/>
            <a:ext cx="1253744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following</a:t>
            </a:r>
            <a:endParaRPr/>
          </a:p>
        </p:txBody>
      </p:sp>
      <p:sp>
        <p:nvSpPr>
          <p:cNvPr id="65" name="Google Shape;65;p4"/>
          <p:cNvSpPr txBox="1"/>
          <p:nvPr/>
        </p:nvSpPr>
        <p:spPr>
          <a:xfrm>
            <a:off x="4071619" y="3090957"/>
            <a:ext cx="1881327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organizations</a:t>
            </a:r>
            <a:endParaRPr/>
          </a:p>
        </p:txBody>
      </p:sp>
      <p:sp>
        <p:nvSpPr>
          <p:cNvPr id="66" name="Google Shape;66;p4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67" name="Google Shape;67;p4"/>
          <p:cNvSpPr txBox="1"/>
          <p:nvPr/>
        </p:nvSpPr>
        <p:spPr>
          <a:xfrm>
            <a:off x="8742616" y="6631523"/>
            <a:ext cx="106095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68" name="Google Shape;68;p4"/>
          <p:cNvSpPr txBox="1"/>
          <p:nvPr/>
        </p:nvSpPr>
        <p:spPr>
          <a:xfrm>
            <a:off x="304800" y="2025650"/>
            <a:ext cx="8619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234694" lvl="0" marL="234694" marR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mo"/>
              <a:buNone/>
            </a:pPr>
            <a:r>
              <a:rPr b="0" i="0" lang="en-US" sz="1800" u="none" cap="none" strike="noStrike">
                <a:solidFill>
                  <a:srgbClr val="34B132"/>
                </a:solidFill>
                <a:latin typeface="Arimo"/>
                <a:ea typeface="Arimo"/>
                <a:cs typeface="Arimo"/>
                <a:sym typeface="Arimo"/>
              </a:rPr>
              <a:t>￭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</a:t>
            </a:r>
            <a:endParaRPr/>
          </a:p>
        </p:txBody>
      </p:sp>
      <p:sp>
        <p:nvSpPr>
          <p:cNvPr id="69" name="Google Shape;69;p4"/>
          <p:cNvSpPr txBox="1"/>
          <p:nvPr/>
        </p:nvSpPr>
        <p:spPr>
          <a:xfrm>
            <a:off x="1158875" y="2025650"/>
            <a:ext cx="9111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2411" lvl="0" marL="40512" marR="0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one</a:t>
            </a:r>
            <a:endParaRPr/>
          </a:p>
        </p:txBody>
      </p:sp>
      <p:sp>
        <p:nvSpPr>
          <p:cNvPr id="70" name="Google Shape;70;p4"/>
          <p:cNvSpPr txBox="1"/>
          <p:nvPr/>
        </p:nvSpPr>
        <p:spPr>
          <a:xfrm>
            <a:off x="2867025" y="1949450"/>
            <a:ext cx="983716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12805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" lvl="0" marL="78867" marR="0" rtl="0" algn="l">
              <a:lnSpc>
                <a:spcPct val="95825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</a:t>
            </a:r>
            <a:endParaRPr/>
          </a:p>
        </p:txBody>
      </p:sp>
      <p:sp>
        <p:nvSpPr>
          <p:cNvPr id="71" name="Google Shape;71;p4"/>
          <p:cNvSpPr txBox="1"/>
          <p:nvPr/>
        </p:nvSpPr>
        <p:spPr>
          <a:xfrm>
            <a:off x="4576762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4"/>
          <p:cNvSpPr txBox="1"/>
          <p:nvPr/>
        </p:nvSpPr>
        <p:spPr>
          <a:xfrm>
            <a:off x="5430837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4"/>
          <p:cNvSpPr txBox="1"/>
          <p:nvPr/>
        </p:nvSpPr>
        <p:spPr>
          <a:xfrm>
            <a:off x="7140573" y="1949450"/>
            <a:ext cx="8541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4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4"/>
          <p:cNvSpPr txBox="1"/>
          <p:nvPr/>
        </p:nvSpPr>
        <p:spPr>
          <a:xfrm>
            <a:off x="1158875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4"/>
          <p:cNvSpPr txBox="1"/>
          <p:nvPr/>
        </p:nvSpPr>
        <p:spPr>
          <a:xfrm>
            <a:off x="201295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4"/>
          <p:cNvSpPr txBox="1"/>
          <p:nvPr/>
        </p:nvSpPr>
        <p:spPr>
          <a:xfrm>
            <a:off x="2867025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4"/>
          <p:cNvSpPr txBox="1"/>
          <p:nvPr/>
        </p:nvSpPr>
        <p:spPr>
          <a:xfrm>
            <a:off x="4804787" y="5200362"/>
            <a:ext cx="8541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 txBox="1"/>
          <p:nvPr/>
        </p:nvSpPr>
        <p:spPr>
          <a:xfrm>
            <a:off x="6251188" y="2246312"/>
            <a:ext cx="9231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62083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0" name="Google Shape;80;p4"/>
          <p:cNvSpPr txBox="1"/>
          <p:nvPr/>
        </p:nvSpPr>
        <p:spPr>
          <a:xfrm>
            <a:off x="1158875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4"/>
          <p:cNvSpPr txBox="1"/>
          <p:nvPr/>
        </p:nvSpPr>
        <p:spPr>
          <a:xfrm>
            <a:off x="201295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4"/>
          <p:cNvSpPr txBox="1"/>
          <p:nvPr/>
        </p:nvSpPr>
        <p:spPr>
          <a:xfrm>
            <a:off x="2867025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4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4"/>
          <p:cNvSpPr txBox="1"/>
          <p:nvPr/>
        </p:nvSpPr>
        <p:spPr>
          <a:xfrm>
            <a:off x="4576762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4"/>
          <p:cNvSpPr txBox="1"/>
          <p:nvPr/>
        </p:nvSpPr>
        <p:spPr>
          <a:xfrm>
            <a:off x="5430837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"/>
          <p:cNvSpPr txBox="1"/>
          <p:nvPr/>
        </p:nvSpPr>
        <p:spPr>
          <a:xfrm>
            <a:off x="6286500" y="3656012"/>
            <a:ext cx="854073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4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4"/>
          <p:cNvSpPr txBox="1"/>
          <p:nvPr/>
        </p:nvSpPr>
        <p:spPr>
          <a:xfrm>
            <a:off x="7994650" y="3656012"/>
            <a:ext cx="844550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4"/>
          <p:cNvSpPr txBox="1"/>
          <p:nvPr/>
        </p:nvSpPr>
        <p:spPr>
          <a:xfrm>
            <a:off x="30480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4"/>
          <p:cNvSpPr txBox="1"/>
          <p:nvPr/>
        </p:nvSpPr>
        <p:spPr>
          <a:xfrm>
            <a:off x="1158875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4"/>
          <p:cNvSpPr txBox="1"/>
          <p:nvPr/>
        </p:nvSpPr>
        <p:spPr>
          <a:xfrm>
            <a:off x="5430837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4"/>
          <p:cNvSpPr txBox="1"/>
          <p:nvPr/>
        </p:nvSpPr>
        <p:spPr>
          <a:xfrm>
            <a:off x="6286500" y="4508501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4"/>
          <p:cNvSpPr txBox="1"/>
          <p:nvPr/>
        </p:nvSpPr>
        <p:spPr>
          <a:xfrm>
            <a:off x="7140573" y="4508501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4"/>
          <p:cNvSpPr txBox="1"/>
          <p:nvPr/>
        </p:nvSpPr>
        <p:spPr>
          <a:xfrm>
            <a:off x="304800" y="5362576"/>
            <a:ext cx="8541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"/>
          <p:cNvSpPr txBox="1"/>
          <p:nvPr/>
        </p:nvSpPr>
        <p:spPr>
          <a:xfrm>
            <a:off x="2012950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"/>
          <p:cNvSpPr txBox="1"/>
          <p:nvPr/>
        </p:nvSpPr>
        <p:spPr>
          <a:xfrm>
            <a:off x="2867025" y="5362576"/>
            <a:ext cx="855662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"/>
          <p:cNvSpPr txBox="1"/>
          <p:nvPr/>
        </p:nvSpPr>
        <p:spPr>
          <a:xfrm>
            <a:off x="3722687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"/>
          <p:cNvSpPr txBox="1"/>
          <p:nvPr/>
        </p:nvSpPr>
        <p:spPr>
          <a:xfrm>
            <a:off x="4576762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5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5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5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5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5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5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5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"/>
          <p:cNvSpPr txBox="1"/>
          <p:nvPr/>
        </p:nvSpPr>
        <p:spPr>
          <a:xfrm>
            <a:off x="292100" y="1158030"/>
            <a:ext cx="8359073" cy="98108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53283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Corporate Governance Basics</a:t>
            </a:r>
            <a:endParaRPr/>
          </a:p>
          <a:p>
            <a:pPr indent="0" lvl="0" marL="12700" marR="0" rtl="0" algn="l">
              <a:lnSpc>
                <a:spcPct val="95825"/>
              </a:lnSpc>
              <a:spcBef>
                <a:spcPts val="136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8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Nonprofit corporations are legal entities authorized</a:t>
            </a:r>
            <a:endParaRPr/>
          </a:p>
        </p:txBody>
      </p:sp>
      <p:sp>
        <p:nvSpPr>
          <p:cNvPr id="115" name="Google Shape;115;p5"/>
          <p:cNvSpPr txBox="1"/>
          <p:nvPr/>
        </p:nvSpPr>
        <p:spPr>
          <a:xfrm>
            <a:off x="526815" y="2099734"/>
            <a:ext cx="4097239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carry out the charitable</a:t>
            </a:r>
            <a:endParaRPr/>
          </a:p>
        </p:txBody>
      </p:sp>
      <p:sp>
        <p:nvSpPr>
          <p:cNvPr id="116" name="Google Shape;116;p5"/>
          <p:cNvSpPr txBox="1"/>
          <p:nvPr/>
        </p:nvSpPr>
        <p:spPr>
          <a:xfrm>
            <a:off x="4645172" y="2099734"/>
            <a:ext cx="1682259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mission of</a:t>
            </a:r>
            <a:endParaRPr/>
          </a:p>
        </p:txBody>
      </p:sp>
      <p:sp>
        <p:nvSpPr>
          <p:cNvPr id="117" name="Google Shape;117;p5"/>
          <p:cNvSpPr txBox="1"/>
          <p:nvPr/>
        </p:nvSpPr>
        <p:spPr>
          <a:xfrm>
            <a:off x="526825" y="2440975"/>
            <a:ext cx="2273400" cy="38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</a:t>
            </a:r>
            <a:endParaRPr/>
          </a:p>
        </p:txBody>
      </p:sp>
      <p:sp>
        <p:nvSpPr>
          <p:cNvPr id="118" name="Google Shape;118;p5"/>
          <p:cNvSpPr txBox="1"/>
          <p:nvPr/>
        </p:nvSpPr>
        <p:spPr>
          <a:xfrm>
            <a:off x="292100" y="3064557"/>
            <a:ext cx="7488388" cy="380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8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Nonprofit corporations are required to have a</a:t>
            </a:r>
            <a:endParaRPr/>
          </a:p>
        </p:txBody>
      </p:sp>
      <p:sp>
        <p:nvSpPr>
          <p:cNvPr id="119" name="Google Shape;119;p5"/>
          <p:cNvSpPr txBox="1"/>
          <p:nvPr/>
        </p:nvSpPr>
        <p:spPr>
          <a:xfrm>
            <a:off x="526815" y="3405800"/>
            <a:ext cx="8153810" cy="3804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Board of Directors (known as Boards of Trustees in</a:t>
            </a:r>
            <a:endParaRPr/>
          </a:p>
        </p:txBody>
      </p:sp>
      <p:sp>
        <p:nvSpPr>
          <p:cNvPr id="120" name="Google Shape;120;p5"/>
          <p:cNvSpPr txBox="1"/>
          <p:nvPr/>
        </p:nvSpPr>
        <p:spPr>
          <a:xfrm>
            <a:off x="526815" y="3747043"/>
            <a:ext cx="3164413" cy="3804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 states) that is</a:t>
            </a:r>
            <a:endParaRPr/>
          </a:p>
        </p:txBody>
      </p:sp>
      <p:sp>
        <p:nvSpPr>
          <p:cNvPr id="121" name="Google Shape;121;p5"/>
          <p:cNvSpPr txBox="1"/>
          <p:nvPr/>
        </p:nvSpPr>
        <p:spPr>
          <a:xfrm>
            <a:off x="3712346" y="3747043"/>
            <a:ext cx="4158315" cy="3804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responsible for the overall</a:t>
            </a:r>
            <a:endParaRPr/>
          </a:p>
        </p:txBody>
      </p:sp>
      <p:sp>
        <p:nvSpPr>
          <p:cNvPr id="122" name="Google Shape;122;p5"/>
          <p:cNvSpPr txBox="1"/>
          <p:nvPr/>
        </p:nvSpPr>
        <p:spPr>
          <a:xfrm>
            <a:off x="526815" y="4088287"/>
            <a:ext cx="5288928" cy="3804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of the organization.</a:t>
            </a:r>
            <a:endParaRPr/>
          </a:p>
        </p:txBody>
      </p:sp>
      <p:sp>
        <p:nvSpPr>
          <p:cNvPr id="123" name="Google Shape;123;p5"/>
          <p:cNvSpPr txBox="1"/>
          <p:nvPr/>
        </p:nvSpPr>
        <p:spPr>
          <a:xfrm>
            <a:off x="292100" y="4713525"/>
            <a:ext cx="7348482" cy="3806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8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Nonprofit corporations may also have voting</a:t>
            </a:r>
            <a:endParaRPr/>
          </a:p>
        </p:txBody>
      </p:sp>
      <p:sp>
        <p:nvSpPr>
          <p:cNvPr id="124" name="Google Shape;124;p5"/>
          <p:cNvSpPr txBox="1"/>
          <p:nvPr/>
        </p:nvSpPr>
        <p:spPr>
          <a:xfrm>
            <a:off x="526815" y="5054768"/>
            <a:ext cx="7902050" cy="3804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members – who, like for-profit shareholders, have</a:t>
            </a:r>
            <a:endParaRPr/>
          </a:p>
        </p:txBody>
      </p:sp>
      <p:sp>
        <p:nvSpPr>
          <p:cNvPr id="125" name="Google Shape;125;p5"/>
          <p:cNvSpPr txBox="1"/>
          <p:nvPr/>
        </p:nvSpPr>
        <p:spPr>
          <a:xfrm>
            <a:off x="527170" y="5396011"/>
            <a:ext cx="8118656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right to elect Board members and vote on other</a:t>
            </a:r>
            <a:endParaRPr/>
          </a:p>
        </p:txBody>
      </p:sp>
      <p:sp>
        <p:nvSpPr>
          <p:cNvPr id="126" name="Google Shape;126;p5"/>
          <p:cNvSpPr txBox="1"/>
          <p:nvPr/>
        </p:nvSpPr>
        <p:spPr>
          <a:xfrm>
            <a:off x="527170" y="5737255"/>
            <a:ext cx="4695569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corporate transactions.</a:t>
            </a:r>
            <a:endParaRPr/>
          </a:p>
        </p:txBody>
      </p:sp>
      <p:sp>
        <p:nvSpPr>
          <p:cNvPr id="127" name="Google Shape;127;p5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128" name="Google Shape;128;p5"/>
          <p:cNvSpPr txBox="1"/>
          <p:nvPr/>
        </p:nvSpPr>
        <p:spPr>
          <a:xfrm>
            <a:off x="8610092" y="6650573"/>
            <a:ext cx="106095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129" name="Google Shape;129;p5"/>
          <p:cNvSpPr txBox="1"/>
          <p:nvPr/>
        </p:nvSpPr>
        <p:spPr>
          <a:xfrm>
            <a:off x="1158875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 txBox="1"/>
          <p:nvPr/>
        </p:nvSpPr>
        <p:spPr>
          <a:xfrm>
            <a:off x="1217925" y="2001250"/>
            <a:ext cx="8541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7392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5"/>
          <p:cNvSpPr txBox="1"/>
          <p:nvPr/>
        </p:nvSpPr>
        <p:spPr>
          <a:xfrm>
            <a:off x="2867025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 txBox="1"/>
          <p:nvPr/>
        </p:nvSpPr>
        <p:spPr>
          <a:xfrm>
            <a:off x="3722687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 txBox="1"/>
          <p:nvPr/>
        </p:nvSpPr>
        <p:spPr>
          <a:xfrm>
            <a:off x="5430837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83" lvl="0" marL="73683" marR="0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endParaRPr/>
          </a:p>
        </p:txBody>
      </p:sp>
      <p:sp>
        <p:nvSpPr>
          <p:cNvPr id="135" name="Google Shape;135;p5"/>
          <p:cNvSpPr txBox="1"/>
          <p:nvPr/>
        </p:nvSpPr>
        <p:spPr>
          <a:xfrm>
            <a:off x="7140573" y="1949450"/>
            <a:ext cx="854076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5"/>
          <p:cNvSpPr txBox="1"/>
          <p:nvPr/>
        </p:nvSpPr>
        <p:spPr>
          <a:xfrm>
            <a:off x="30480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5825"/>
              </a:lnSpc>
              <a:spcBef>
                <a:spcPts val="100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8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</a:t>
            </a:r>
            <a:endParaRPr/>
          </a:p>
        </p:txBody>
      </p:sp>
      <p:sp>
        <p:nvSpPr>
          <p:cNvPr id="138" name="Google Shape;138;p5"/>
          <p:cNvSpPr txBox="1"/>
          <p:nvPr/>
        </p:nvSpPr>
        <p:spPr>
          <a:xfrm>
            <a:off x="1158875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 txBox="1"/>
          <p:nvPr/>
        </p:nvSpPr>
        <p:spPr>
          <a:xfrm>
            <a:off x="201295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 txBox="1"/>
          <p:nvPr/>
        </p:nvSpPr>
        <p:spPr>
          <a:xfrm>
            <a:off x="2867025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5"/>
          <p:cNvSpPr txBox="1"/>
          <p:nvPr/>
        </p:nvSpPr>
        <p:spPr>
          <a:xfrm>
            <a:off x="3722687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 txBox="1"/>
          <p:nvPr/>
        </p:nvSpPr>
        <p:spPr>
          <a:xfrm>
            <a:off x="4576762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5"/>
          <p:cNvSpPr txBox="1"/>
          <p:nvPr/>
        </p:nvSpPr>
        <p:spPr>
          <a:xfrm>
            <a:off x="5430837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 txBox="1"/>
          <p:nvPr/>
        </p:nvSpPr>
        <p:spPr>
          <a:xfrm>
            <a:off x="6286500" y="2801937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 txBox="1"/>
          <p:nvPr/>
        </p:nvSpPr>
        <p:spPr>
          <a:xfrm>
            <a:off x="7140573" y="2801937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 txBox="1"/>
          <p:nvPr/>
        </p:nvSpPr>
        <p:spPr>
          <a:xfrm>
            <a:off x="30480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115" lvl="0" marL="234715" marR="0" rtl="0" algn="l">
              <a:lnSpc>
                <a:spcPct val="95825"/>
              </a:lnSpc>
              <a:spcBef>
                <a:spcPts val="214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endParaRPr/>
          </a:p>
        </p:txBody>
      </p:sp>
      <p:sp>
        <p:nvSpPr>
          <p:cNvPr id="147" name="Google Shape;147;p5"/>
          <p:cNvSpPr txBox="1"/>
          <p:nvPr/>
        </p:nvSpPr>
        <p:spPr>
          <a:xfrm>
            <a:off x="1158875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 txBox="1"/>
          <p:nvPr/>
        </p:nvSpPr>
        <p:spPr>
          <a:xfrm>
            <a:off x="201295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5"/>
          <p:cNvSpPr txBox="1"/>
          <p:nvPr/>
        </p:nvSpPr>
        <p:spPr>
          <a:xfrm>
            <a:off x="2867025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5"/>
          <p:cNvSpPr txBox="1"/>
          <p:nvPr/>
        </p:nvSpPr>
        <p:spPr>
          <a:xfrm>
            <a:off x="4576762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 txBox="1"/>
          <p:nvPr/>
        </p:nvSpPr>
        <p:spPr>
          <a:xfrm>
            <a:off x="5430837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5"/>
          <p:cNvSpPr txBox="1"/>
          <p:nvPr/>
        </p:nvSpPr>
        <p:spPr>
          <a:xfrm>
            <a:off x="6286500" y="3656012"/>
            <a:ext cx="854073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5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5"/>
          <p:cNvSpPr txBox="1"/>
          <p:nvPr/>
        </p:nvSpPr>
        <p:spPr>
          <a:xfrm>
            <a:off x="1158875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"/>
          <p:cNvSpPr txBox="1"/>
          <p:nvPr/>
        </p:nvSpPr>
        <p:spPr>
          <a:xfrm>
            <a:off x="201295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5"/>
          <p:cNvSpPr txBox="1"/>
          <p:nvPr/>
        </p:nvSpPr>
        <p:spPr>
          <a:xfrm>
            <a:off x="2867025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5"/>
          <p:cNvSpPr txBox="1"/>
          <p:nvPr/>
        </p:nvSpPr>
        <p:spPr>
          <a:xfrm>
            <a:off x="3722687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5"/>
          <p:cNvSpPr txBox="1"/>
          <p:nvPr/>
        </p:nvSpPr>
        <p:spPr>
          <a:xfrm>
            <a:off x="4576762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5"/>
          <p:cNvSpPr txBox="1"/>
          <p:nvPr/>
        </p:nvSpPr>
        <p:spPr>
          <a:xfrm>
            <a:off x="5430837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5"/>
          <p:cNvSpPr txBox="1"/>
          <p:nvPr/>
        </p:nvSpPr>
        <p:spPr>
          <a:xfrm>
            <a:off x="6286500" y="4508501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5"/>
          <p:cNvSpPr txBox="1"/>
          <p:nvPr/>
        </p:nvSpPr>
        <p:spPr>
          <a:xfrm>
            <a:off x="7140573" y="4508501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5"/>
          <p:cNvSpPr txBox="1"/>
          <p:nvPr/>
        </p:nvSpPr>
        <p:spPr>
          <a:xfrm>
            <a:off x="7994650" y="4508501"/>
            <a:ext cx="844550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5"/>
          <p:cNvSpPr txBox="1"/>
          <p:nvPr/>
        </p:nvSpPr>
        <p:spPr>
          <a:xfrm>
            <a:off x="2867025" y="5362576"/>
            <a:ext cx="855662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6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6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6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6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/>
          <p:cNvSpPr txBox="1"/>
          <p:nvPr/>
        </p:nvSpPr>
        <p:spPr>
          <a:xfrm>
            <a:off x="444500" y="1081831"/>
            <a:ext cx="1298404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Bylaws</a:t>
            </a:r>
            <a:endParaRPr/>
          </a:p>
        </p:txBody>
      </p:sp>
      <p:sp>
        <p:nvSpPr>
          <p:cNvPr id="181" name="Google Shape;181;p6"/>
          <p:cNvSpPr txBox="1"/>
          <p:nvPr/>
        </p:nvSpPr>
        <p:spPr>
          <a:xfrm>
            <a:off x="444500" y="1823624"/>
            <a:ext cx="7920041" cy="33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Bylaws are the “internal operating manual” for the Board</a:t>
            </a:r>
            <a:endParaRPr/>
          </a:p>
        </p:txBody>
      </p:sp>
      <p:sp>
        <p:nvSpPr>
          <p:cNvPr id="182" name="Google Shape;182;p6"/>
          <p:cNvSpPr txBox="1"/>
          <p:nvPr/>
        </p:nvSpPr>
        <p:spPr>
          <a:xfrm>
            <a:off x="8378444" y="1823624"/>
            <a:ext cx="324713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</a:t>
            </a:r>
            <a:endParaRPr/>
          </a:p>
        </p:txBody>
      </p:sp>
      <p:sp>
        <p:nvSpPr>
          <p:cNvPr id="183" name="Google Shape;183;p6"/>
          <p:cNvSpPr txBox="1"/>
          <p:nvPr/>
        </p:nvSpPr>
        <p:spPr>
          <a:xfrm>
            <a:off x="679196" y="2204624"/>
            <a:ext cx="1375054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Directors.</a:t>
            </a:r>
            <a:endParaRPr/>
          </a:p>
        </p:txBody>
      </p:sp>
      <p:sp>
        <p:nvSpPr>
          <p:cNvPr id="184" name="Google Shape;184;p6"/>
          <p:cNvSpPr txBox="1"/>
          <p:nvPr/>
        </p:nvSpPr>
        <p:spPr>
          <a:xfrm>
            <a:off x="444500" y="2891948"/>
            <a:ext cx="1593917" cy="33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 law</a:t>
            </a:r>
            <a:endParaRPr/>
          </a:p>
        </p:txBody>
      </p:sp>
      <p:sp>
        <p:nvSpPr>
          <p:cNvPr id="185" name="Google Shape;185;p6"/>
          <p:cNvSpPr txBox="1"/>
          <p:nvPr/>
        </p:nvSpPr>
        <p:spPr>
          <a:xfrm>
            <a:off x="2053844" y="2891948"/>
            <a:ext cx="6328359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gives organizations great flexibility in how they</a:t>
            </a:r>
            <a:endParaRPr/>
          </a:p>
        </p:txBody>
      </p:sp>
      <p:sp>
        <p:nvSpPr>
          <p:cNvPr id="186" name="Google Shape;186;p6"/>
          <p:cNvSpPr txBox="1"/>
          <p:nvPr/>
        </p:nvSpPr>
        <p:spPr>
          <a:xfrm>
            <a:off x="679196" y="3272948"/>
            <a:ext cx="3661054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 construct their bylaws.</a:t>
            </a:r>
            <a:endParaRPr/>
          </a:p>
        </p:txBody>
      </p:sp>
      <p:sp>
        <p:nvSpPr>
          <p:cNvPr id="187" name="Google Shape;187;p6"/>
          <p:cNvSpPr txBox="1"/>
          <p:nvPr/>
        </p:nvSpPr>
        <p:spPr>
          <a:xfrm>
            <a:off x="444499" y="3743864"/>
            <a:ext cx="6167746" cy="33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Best to keep them streamlined and flexible.</a:t>
            </a:r>
            <a:endParaRPr/>
          </a:p>
        </p:txBody>
      </p:sp>
      <p:sp>
        <p:nvSpPr>
          <p:cNvPr id="188" name="Google Shape;188;p6"/>
          <p:cNvSpPr txBox="1"/>
          <p:nvPr/>
        </p:nvSpPr>
        <p:spPr>
          <a:xfrm>
            <a:off x="444500" y="4432712"/>
            <a:ext cx="8223927" cy="3303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4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that the organization’s actual practices conform</a:t>
            </a:r>
            <a:endParaRPr/>
          </a:p>
        </p:txBody>
      </p:sp>
      <p:sp>
        <p:nvSpPr>
          <p:cNvPr id="189" name="Google Shape;189;p6"/>
          <p:cNvSpPr txBox="1"/>
          <p:nvPr/>
        </p:nvSpPr>
        <p:spPr>
          <a:xfrm>
            <a:off x="679196" y="4813712"/>
            <a:ext cx="1931314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the bylaws.</a:t>
            </a:r>
            <a:endParaRPr/>
          </a:p>
        </p:txBody>
      </p:sp>
      <p:sp>
        <p:nvSpPr>
          <p:cNvPr id="190" name="Google Shape;190;p6"/>
          <p:cNvSpPr txBox="1"/>
          <p:nvPr/>
        </p:nvSpPr>
        <p:spPr>
          <a:xfrm>
            <a:off x="793496" y="5284628"/>
            <a:ext cx="475894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8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endParaRPr/>
          </a:p>
        </p:txBody>
      </p:sp>
      <p:sp>
        <p:nvSpPr>
          <p:cNvPr id="191" name="Google Shape;191;p6"/>
          <p:cNvSpPr txBox="1"/>
          <p:nvPr/>
        </p:nvSpPr>
        <p:spPr>
          <a:xfrm>
            <a:off x="1366520" y="5284628"/>
            <a:ext cx="646887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</a:t>
            </a:r>
            <a:endParaRPr/>
          </a:p>
        </p:txBody>
      </p:sp>
      <p:sp>
        <p:nvSpPr>
          <p:cNvPr id="192" name="Google Shape;192;p6"/>
          <p:cNvSpPr txBox="1"/>
          <p:nvPr/>
        </p:nvSpPr>
        <p:spPr>
          <a:xfrm>
            <a:off x="2855467" y="5284628"/>
            <a:ext cx="4272788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then you either need to change</a:t>
            </a:r>
            <a:endParaRPr/>
          </a:p>
        </p:txBody>
      </p:sp>
      <p:sp>
        <p:nvSpPr>
          <p:cNvPr id="193" name="Google Shape;193;p6"/>
          <p:cNvSpPr txBox="1"/>
          <p:nvPr/>
        </p:nvSpPr>
        <p:spPr>
          <a:xfrm>
            <a:off x="7145528" y="5284628"/>
            <a:ext cx="1729841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practices, or</a:t>
            </a:r>
            <a:endParaRPr/>
          </a:p>
        </p:txBody>
      </p:sp>
      <p:sp>
        <p:nvSpPr>
          <p:cNvPr id="194" name="Google Shape;194;p6"/>
          <p:cNvSpPr txBox="1"/>
          <p:nvPr/>
        </p:nvSpPr>
        <p:spPr>
          <a:xfrm>
            <a:off x="1028191" y="5665628"/>
            <a:ext cx="1002284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amend</a:t>
            </a:r>
            <a:endParaRPr/>
          </a:p>
        </p:txBody>
      </p:sp>
      <p:sp>
        <p:nvSpPr>
          <p:cNvPr id="195" name="Google Shape;195;p6"/>
          <p:cNvSpPr txBox="1"/>
          <p:nvPr/>
        </p:nvSpPr>
        <p:spPr>
          <a:xfrm>
            <a:off x="2046224" y="5665628"/>
            <a:ext cx="1592986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bylaws.</a:t>
            </a:r>
            <a:endParaRPr/>
          </a:p>
        </p:txBody>
      </p:sp>
      <p:sp>
        <p:nvSpPr>
          <p:cNvPr id="196" name="Google Shape;196;p6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197" name="Google Shape;197;p6"/>
          <p:cNvSpPr txBox="1"/>
          <p:nvPr/>
        </p:nvSpPr>
        <p:spPr>
          <a:xfrm>
            <a:off x="8610092" y="6650573"/>
            <a:ext cx="106095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198" name="Google Shape;198;p6"/>
          <p:cNvSpPr txBox="1"/>
          <p:nvPr/>
        </p:nvSpPr>
        <p:spPr>
          <a:xfrm>
            <a:off x="1158875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6"/>
          <p:cNvSpPr txBox="1"/>
          <p:nvPr/>
        </p:nvSpPr>
        <p:spPr>
          <a:xfrm>
            <a:off x="2012950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6"/>
          <p:cNvSpPr txBox="1"/>
          <p:nvPr/>
        </p:nvSpPr>
        <p:spPr>
          <a:xfrm>
            <a:off x="2867025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6"/>
          <p:cNvSpPr txBox="1"/>
          <p:nvPr/>
        </p:nvSpPr>
        <p:spPr>
          <a:xfrm>
            <a:off x="3722687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6"/>
          <p:cNvSpPr txBox="1"/>
          <p:nvPr/>
        </p:nvSpPr>
        <p:spPr>
          <a:xfrm>
            <a:off x="4576762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6"/>
          <p:cNvSpPr txBox="1"/>
          <p:nvPr/>
        </p:nvSpPr>
        <p:spPr>
          <a:xfrm>
            <a:off x="5430837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6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6"/>
          <p:cNvSpPr txBox="1"/>
          <p:nvPr/>
        </p:nvSpPr>
        <p:spPr>
          <a:xfrm>
            <a:off x="7140573" y="1949450"/>
            <a:ext cx="854076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6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6"/>
          <p:cNvSpPr txBox="1"/>
          <p:nvPr/>
        </p:nvSpPr>
        <p:spPr>
          <a:xfrm>
            <a:off x="1158875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6"/>
          <p:cNvSpPr txBox="1"/>
          <p:nvPr/>
        </p:nvSpPr>
        <p:spPr>
          <a:xfrm>
            <a:off x="4576762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6"/>
          <p:cNvSpPr txBox="1"/>
          <p:nvPr/>
        </p:nvSpPr>
        <p:spPr>
          <a:xfrm>
            <a:off x="5430837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6"/>
          <p:cNvSpPr txBox="1"/>
          <p:nvPr/>
        </p:nvSpPr>
        <p:spPr>
          <a:xfrm>
            <a:off x="6286500" y="2801937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6"/>
          <p:cNvSpPr txBox="1"/>
          <p:nvPr/>
        </p:nvSpPr>
        <p:spPr>
          <a:xfrm>
            <a:off x="7140573" y="2801937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6"/>
          <p:cNvSpPr txBox="1"/>
          <p:nvPr/>
        </p:nvSpPr>
        <p:spPr>
          <a:xfrm>
            <a:off x="1158875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6"/>
          <p:cNvSpPr txBox="1"/>
          <p:nvPr/>
        </p:nvSpPr>
        <p:spPr>
          <a:xfrm>
            <a:off x="201295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6"/>
          <p:cNvSpPr txBox="1"/>
          <p:nvPr/>
        </p:nvSpPr>
        <p:spPr>
          <a:xfrm>
            <a:off x="2867025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6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6"/>
          <p:cNvSpPr txBox="1"/>
          <p:nvPr/>
        </p:nvSpPr>
        <p:spPr>
          <a:xfrm>
            <a:off x="4576762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6"/>
          <p:cNvSpPr txBox="1"/>
          <p:nvPr/>
        </p:nvSpPr>
        <p:spPr>
          <a:xfrm>
            <a:off x="5430837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6"/>
          <p:cNvSpPr txBox="1"/>
          <p:nvPr/>
        </p:nvSpPr>
        <p:spPr>
          <a:xfrm>
            <a:off x="6286500" y="3656012"/>
            <a:ext cx="854073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6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6"/>
          <p:cNvSpPr txBox="1"/>
          <p:nvPr/>
        </p:nvSpPr>
        <p:spPr>
          <a:xfrm>
            <a:off x="1158875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6"/>
          <p:cNvSpPr txBox="1"/>
          <p:nvPr/>
        </p:nvSpPr>
        <p:spPr>
          <a:xfrm>
            <a:off x="1366525" y="4660026"/>
            <a:ext cx="8541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6"/>
          <p:cNvSpPr txBox="1"/>
          <p:nvPr/>
        </p:nvSpPr>
        <p:spPr>
          <a:xfrm>
            <a:off x="3722687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6"/>
          <p:cNvSpPr txBox="1"/>
          <p:nvPr/>
        </p:nvSpPr>
        <p:spPr>
          <a:xfrm>
            <a:off x="4576762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6"/>
          <p:cNvSpPr txBox="1"/>
          <p:nvPr/>
        </p:nvSpPr>
        <p:spPr>
          <a:xfrm>
            <a:off x="5430837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6"/>
          <p:cNvSpPr txBox="1"/>
          <p:nvPr/>
        </p:nvSpPr>
        <p:spPr>
          <a:xfrm>
            <a:off x="6286500" y="4508501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6"/>
          <p:cNvSpPr txBox="1"/>
          <p:nvPr/>
        </p:nvSpPr>
        <p:spPr>
          <a:xfrm>
            <a:off x="7140573" y="4508501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6"/>
          <p:cNvSpPr txBox="1"/>
          <p:nvPr/>
        </p:nvSpPr>
        <p:spPr>
          <a:xfrm>
            <a:off x="2047156" y="5284800"/>
            <a:ext cx="879300" cy="3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don’t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7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7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7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7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7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7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7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7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7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7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7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7"/>
          <p:cNvSpPr txBox="1"/>
          <p:nvPr/>
        </p:nvSpPr>
        <p:spPr>
          <a:xfrm>
            <a:off x="292100" y="1081830"/>
            <a:ext cx="5671007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Recommended Bylaw Provisions</a:t>
            </a:r>
            <a:endParaRPr/>
          </a:p>
        </p:txBody>
      </p:sp>
      <p:sp>
        <p:nvSpPr>
          <p:cNvPr id="244" name="Google Shape;244;p7"/>
          <p:cNvSpPr txBox="1"/>
          <p:nvPr/>
        </p:nvSpPr>
        <p:spPr>
          <a:xfrm>
            <a:off x="444500" y="1686475"/>
            <a:ext cx="5754000" cy="3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180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laws should contain provisions for:</a:t>
            </a:r>
            <a:endParaRPr/>
          </a:p>
        </p:txBody>
      </p:sp>
      <p:sp>
        <p:nvSpPr>
          <p:cNvPr id="245" name="Google Shape;245;p7"/>
          <p:cNvSpPr txBox="1"/>
          <p:nvPr/>
        </p:nvSpPr>
        <p:spPr>
          <a:xfrm>
            <a:off x="1191260" y="2161556"/>
            <a:ext cx="7423693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Voting rights of members, if applicable, and procedures for calling</a:t>
            </a:r>
            <a:endParaRPr/>
          </a:p>
        </p:txBody>
      </p:sp>
      <p:sp>
        <p:nvSpPr>
          <p:cNvPr id="246" name="Google Shape;246;p7"/>
          <p:cNvSpPr txBox="1"/>
          <p:nvPr/>
        </p:nvSpPr>
        <p:spPr>
          <a:xfrm>
            <a:off x="1191260" y="2405375"/>
            <a:ext cx="2167084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 meetings.</a:t>
            </a:r>
            <a:endParaRPr/>
          </a:p>
        </p:txBody>
      </p:sp>
      <p:sp>
        <p:nvSpPr>
          <p:cNvPr id="247" name="Google Shape;247;p7"/>
          <p:cNvSpPr txBox="1"/>
          <p:nvPr/>
        </p:nvSpPr>
        <p:spPr>
          <a:xfrm>
            <a:off x="1191260" y="2800112"/>
            <a:ext cx="5340036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Directors’ election, number, qualifications, term</a:t>
            </a:r>
            <a:endParaRPr/>
          </a:p>
        </p:txBody>
      </p:sp>
      <p:sp>
        <p:nvSpPr>
          <p:cNvPr id="248" name="Google Shape;248;p7"/>
          <p:cNvSpPr txBox="1"/>
          <p:nvPr/>
        </p:nvSpPr>
        <p:spPr>
          <a:xfrm>
            <a:off x="6534400" y="2800112"/>
            <a:ext cx="884364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lengths</a:t>
            </a:r>
            <a:endParaRPr/>
          </a:p>
        </p:txBody>
      </p:sp>
      <p:sp>
        <p:nvSpPr>
          <p:cNvPr id="249" name="Google Shape;249;p7"/>
          <p:cNvSpPr txBox="1"/>
          <p:nvPr/>
        </p:nvSpPr>
        <p:spPr>
          <a:xfrm>
            <a:off x="7424160" y="2800112"/>
            <a:ext cx="488859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endParaRPr/>
          </a:p>
        </p:txBody>
      </p:sp>
      <p:sp>
        <p:nvSpPr>
          <p:cNvPr id="250" name="Google Shape;250;p7"/>
          <p:cNvSpPr txBox="1"/>
          <p:nvPr/>
        </p:nvSpPr>
        <p:spPr>
          <a:xfrm>
            <a:off x="7917906" y="2800112"/>
            <a:ext cx="120076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endParaRPr/>
          </a:p>
        </p:txBody>
      </p:sp>
      <p:sp>
        <p:nvSpPr>
          <p:cNvPr id="251" name="Google Shape;251;p7"/>
          <p:cNvSpPr txBox="1"/>
          <p:nvPr/>
        </p:nvSpPr>
        <p:spPr>
          <a:xfrm>
            <a:off x="1191260" y="3043931"/>
            <a:ext cx="2577351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resignation and remov</a:t>
            </a:r>
            <a:endParaRPr/>
          </a:p>
        </p:txBody>
      </p:sp>
      <p:sp>
        <p:nvSpPr>
          <p:cNvPr id="252" name="Google Shape;252;p7"/>
          <p:cNvSpPr txBox="1"/>
          <p:nvPr/>
        </p:nvSpPr>
        <p:spPr>
          <a:xfrm>
            <a:off x="1191260" y="3437144"/>
            <a:ext cx="4808114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Board Meetings/Action in lieu of meetings.</a:t>
            </a:r>
            <a:endParaRPr/>
          </a:p>
        </p:txBody>
      </p:sp>
      <p:sp>
        <p:nvSpPr>
          <p:cNvPr id="253" name="Google Shape;253;p7"/>
          <p:cNvSpPr txBox="1"/>
          <p:nvPr/>
        </p:nvSpPr>
        <p:spPr>
          <a:xfrm>
            <a:off x="1191260" y="3830336"/>
            <a:ext cx="32688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Appointment of Committees.</a:t>
            </a:r>
            <a:endParaRPr/>
          </a:p>
        </p:txBody>
      </p:sp>
      <p:sp>
        <p:nvSpPr>
          <p:cNvPr id="254" name="Google Shape;254;p7"/>
          <p:cNvSpPr txBox="1"/>
          <p:nvPr/>
        </p:nvSpPr>
        <p:spPr>
          <a:xfrm>
            <a:off x="1191260" y="4225052"/>
            <a:ext cx="5128030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Appointment or election of Officers/Executive</a:t>
            </a:r>
            <a:endParaRPr/>
          </a:p>
        </p:txBody>
      </p:sp>
      <p:sp>
        <p:nvSpPr>
          <p:cNvPr id="255" name="Google Shape;255;p7"/>
          <p:cNvSpPr txBox="1"/>
          <p:nvPr/>
        </p:nvSpPr>
        <p:spPr>
          <a:xfrm>
            <a:off x="1191260" y="4630436"/>
            <a:ext cx="25776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Indemnification provisi</a:t>
            </a:r>
            <a:endParaRPr/>
          </a:p>
        </p:txBody>
      </p:sp>
      <p:sp>
        <p:nvSpPr>
          <p:cNvPr id="256" name="Google Shape;256;p7"/>
          <p:cNvSpPr txBox="1"/>
          <p:nvPr/>
        </p:nvSpPr>
        <p:spPr>
          <a:xfrm>
            <a:off x="1191260" y="5025152"/>
            <a:ext cx="28593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Procedure for amending.</a:t>
            </a:r>
            <a:endParaRPr/>
          </a:p>
        </p:txBody>
      </p:sp>
      <p:sp>
        <p:nvSpPr>
          <p:cNvPr id="257" name="Google Shape;257;p7"/>
          <p:cNvSpPr txBox="1"/>
          <p:nvPr/>
        </p:nvSpPr>
        <p:spPr>
          <a:xfrm>
            <a:off x="4566799" y="5418344"/>
            <a:ext cx="26433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grammatic information,</a:t>
            </a:r>
            <a:endParaRPr/>
          </a:p>
        </p:txBody>
      </p:sp>
      <p:sp>
        <p:nvSpPr>
          <p:cNvPr id="258" name="Google Shape;258;p7"/>
          <p:cNvSpPr txBox="1"/>
          <p:nvPr/>
        </p:nvSpPr>
        <p:spPr>
          <a:xfrm>
            <a:off x="7212664" y="5418344"/>
            <a:ext cx="9822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 serve</a:t>
            </a:r>
            <a:endParaRPr/>
          </a:p>
        </p:txBody>
      </p:sp>
      <p:sp>
        <p:nvSpPr>
          <p:cNvPr id="259" name="Google Shape;259;p7"/>
          <p:cNvSpPr txBox="1"/>
          <p:nvPr/>
        </p:nvSpPr>
        <p:spPr>
          <a:xfrm>
            <a:off x="8198374" y="5418344"/>
            <a:ext cx="3327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</a:t>
            </a:r>
            <a:endParaRPr/>
          </a:p>
        </p:txBody>
      </p:sp>
      <p:sp>
        <p:nvSpPr>
          <p:cNvPr id="260" name="Google Shape;260;p7"/>
          <p:cNvSpPr txBox="1"/>
          <p:nvPr/>
        </p:nvSpPr>
        <p:spPr>
          <a:xfrm>
            <a:off x="1191259" y="5662163"/>
            <a:ext cx="63186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personnel policies for the organization’s employees.</a:t>
            </a:r>
            <a:endParaRPr/>
          </a:p>
        </p:txBody>
      </p:sp>
      <p:sp>
        <p:nvSpPr>
          <p:cNvPr id="261" name="Google Shape;261;p7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262" name="Google Shape;262;p7"/>
          <p:cNvSpPr txBox="1"/>
          <p:nvPr/>
        </p:nvSpPr>
        <p:spPr>
          <a:xfrm>
            <a:off x="8610092" y="6650573"/>
            <a:ext cx="106095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/>
          </a:p>
        </p:txBody>
      </p:sp>
      <p:sp>
        <p:nvSpPr>
          <p:cNvPr id="263" name="Google Shape;263;p7"/>
          <p:cNvSpPr txBox="1"/>
          <p:nvPr/>
        </p:nvSpPr>
        <p:spPr>
          <a:xfrm>
            <a:off x="2012950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7"/>
          <p:cNvSpPr txBox="1"/>
          <p:nvPr/>
        </p:nvSpPr>
        <p:spPr>
          <a:xfrm>
            <a:off x="2867025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7"/>
          <p:cNvSpPr txBox="1"/>
          <p:nvPr/>
        </p:nvSpPr>
        <p:spPr>
          <a:xfrm>
            <a:off x="3722687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7"/>
          <p:cNvSpPr txBox="1"/>
          <p:nvPr/>
        </p:nvSpPr>
        <p:spPr>
          <a:xfrm>
            <a:off x="4576762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7"/>
          <p:cNvSpPr txBox="1"/>
          <p:nvPr/>
        </p:nvSpPr>
        <p:spPr>
          <a:xfrm>
            <a:off x="5430837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7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7"/>
          <p:cNvSpPr txBox="1"/>
          <p:nvPr/>
        </p:nvSpPr>
        <p:spPr>
          <a:xfrm>
            <a:off x="7140573" y="1949450"/>
            <a:ext cx="854076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7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7"/>
          <p:cNvSpPr txBox="1"/>
          <p:nvPr/>
        </p:nvSpPr>
        <p:spPr>
          <a:xfrm>
            <a:off x="201295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7"/>
          <p:cNvSpPr txBox="1"/>
          <p:nvPr/>
        </p:nvSpPr>
        <p:spPr>
          <a:xfrm>
            <a:off x="2867025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7"/>
          <p:cNvSpPr txBox="1"/>
          <p:nvPr/>
        </p:nvSpPr>
        <p:spPr>
          <a:xfrm>
            <a:off x="3722687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5825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al.</a:t>
            </a:r>
            <a:endParaRPr/>
          </a:p>
        </p:txBody>
      </p:sp>
      <p:sp>
        <p:nvSpPr>
          <p:cNvPr id="274" name="Google Shape;274;p7"/>
          <p:cNvSpPr txBox="1"/>
          <p:nvPr/>
        </p:nvSpPr>
        <p:spPr>
          <a:xfrm>
            <a:off x="4576762" y="2801937"/>
            <a:ext cx="88483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3076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62500"/>
              </a:lnSpc>
              <a:spcBef>
                <a:spcPts val="4093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7"/>
          <p:cNvSpPr txBox="1"/>
          <p:nvPr/>
        </p:nvSpPr>
        <p:spPr>
          <a:xfrm>
            <a:off x="6286500" y="2801937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7"/>
          <p:cNvSpPr txBox="1"/>
          <p:nvPr/>
        </p:nvSpPr>
        <p:spPr>
          <a:xfrm>
            <a:off x="7140573" y="2801937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7"/>
          <p:cNvSpPr txBox="1"/>
          <p:nvPr/>
        </p:nvSpPr>
        <p:spPr>
          <a:xfrm>
            <a:off x="7994650" y="2801937"/>
            <a:ext cx="844550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675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imits,</a:t>
            </a:r>
            <a:endParaRPr/>
          </a:p>
        </p:txBody>
      </p:sp>
      <p:sp>
        <p:nvSpPr>
          <p:cNvPr id="278" name="Google Shape;278;p7"/>
          <p:cNvSpPr txBox="1"/>
          <p:nvPr/>
        </p:nvSpPr>
        <p:spPr>
          <a:xfrm>
            <a:off x="304800" y="3579812"/>
            <a:ext cx="8541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159" lvl="0" marL="556260" marR="0" rtl="0" algn="l">
              <a:lnSpc>
                <a:spcPct val="92488"/>
              </a:lnSpc>
              <a:spcBef>
                <a:spcPts val="100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  <a:p>
            <a:pPr indent="-10159" lvl="0" marL="556260" marR="0" rtl="0" algn="l">
              <a:lnSpc>
                <a:spcPct val="92488"/>
              </a:lnSpc>
              <a:spcBef>
                <a:spcPts val="1443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</p:txBody>
      </p:sp>
      <p:sp>
        <p:nvSpPr>
          <p:cNvPr id="279" name="Google Shape;279;p7"/>
          <p:cNvSpPr txBox="1"/>
          <p:nvPr/>
        </p:nvSpPr>
        <p:spPr>
          <a:xfrm>
            <a:off x="2867025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7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7"/>
          <p:cNvSpPr txBox="1"/>
          <p:nvPr/>
        </p:nvSpPr>
        <p:spPr>
          <a:xfrm>
            <a:off x="4857037" y="3656012"/>
            <a:ext cx="8541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7"/>
          <p:cNvSpPr txBox="1"/>
          <p:nvPr/>
        </p:nvSpPr>
        <p:spPr>
          <a:xfrm>
            <a:off x="5430837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7"/>
          <p:cNvSpPr txBox="1"/>
          <p:nvPr/>
        </p:nvSpPr>
        <p:spPr>
          <a:xfrm>
            <a:off x="6286500" y="3656012"/>
            <a:ext cx="992031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13795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1004" lvl="0" marL="49104" marR="0" rtl="0" algn="l">
              <a:lnSpc>
                <a:spcPct val="95825"/>
              </a:lnSpc>
              <a:spcBef>
                <a:spcPts val="3328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Directo</a:t>
            </a:r>
            <a:endParaRPr/>
          </a:p>
        </p:txBody>
      </p:sp>
      <p:sp>
        <p:nvSpPr>
          <p:cNvPr id="284" name="Google Shape;284;p7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330" lvl="0" marL="2330" marR="0" rtl="0" algn="l">
              <a:lnSpc>
                <a:spcPct val="95825"/>
              </a:lnSpc>
              <a:spcBef>
                <a:spcPts val="3328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r.</a:t>
            </a:r>
            <a:endParaRPr/>
          </a:p>
        </p:txBody>
      </p:sp>
      <p:sp>
        <p:nvSpPr>
          <p:cNvPr id="285" name="Google Shape;285;p7"/>
          <p:cNvSpPr txBox="1"/>
          <p:nvPr/>
        </p:nvSpPr>
        <p:spPr>
          <a:xfrm>
            <a:off x="3722687" y="4127501"/>
            <a:ext cx="8541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5825"/>
              </a:lnSpc>
              <a:spcBef>
                <a:spcPts val="3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ons.</a:t>
            </a:r>
            <a:endParaRPr/>
          </a:p>
        </p:txBody>
      </p:sp>
      <p:sp>
        <p:nvSpPr>
          <p:cNvPr id="286" name="Google Shape;286;p7"/>
          <p:cNvSpPr txBox="1"/>
          <p:nvPr/>
        </p:nvSpPr>
        <p:spPr>
          <a:xfrm>
            <a:off x="4576762" y="4127501"/>
            <a:ext cx="8541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7"/>
          <p:cNvSpPr txBox="1"/>
          <p:nvPr/>
        </p:nvSpPr>
        <p:spPr>
          <a:xfrm>
            <a:off x="5430837" y="4127501"/>
            <a:ext cx="8556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7"/>
          <p:cNvSpPr txBox="1"/>
          <p:nvPr/>
        </p:nvSpPr>
        <p:spPr>
          <a:xfrm>
            <a:off x="6286500" y="4127501"/>
            <a:ext cx="8541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"/>
          <p:cNvSpPr txBox="1"/>
          <p:nvPr/>
        </p:nvSpPr>
        <p:spPr>
          <a:xfrm>
            <a:off x="7140573" y="4127501"/>
            <a:ext cx="854100" cy="8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7"/>
          <p:cNvSpPr txBox="1"/>
          <p:nvPr/>
        </p:nvSpPr>
        <p:spPr>
          <a:xfrm>
            <a:off x="1158875" y="4981576"/>
            <a:ext cx="9012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6983" lvl="0" marL="45083" marR="47148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6983" lvl="0" marL="45083" marR="0" rtl="0" algn="l">
              <a:lnSpc>
                <a:spcPct val="95825"/>
              </a:lnSpc>
              <a:spcBef>
                <a:spcPts val="796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Bylaws</a:t>
            </a:r>
            <a:endParaRPr/>
          </a:p>
        </p:txBody>
      </p:sp>
      <p:sp>
        <p:nvSpPr>
          <p:cNvPr id="291" name="Google Shape;291;p7"/>
          <p:cNvSpPr txBox="1"/>
          <p:nvPr/>
        </p:nvSpPr>
        <p:spPr>
          <a:xfrm>
            <a:off x="2012950" y="4981576"/>
            <a:ext cx="8691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1488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26" lvl="0" marL="67026" marR="0" rtl="0" algn="l">
              <a:lnSpc>
                <a:spcPct val="95825"/>
              </a:lnSpc>
              <a:spcBef>
                <a:spcPts val="2287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</a:t>
            </a:r>
            <a:endParaRPr/>
          </a:p>
        </p:txBody>
      </p:sp>
      <p:sp>
        <p:nvSpPr>
          <p:cNvPr id="292" name="Google Shape;292;p7"/>
          <p:cNvSpPr txBox="1"/>
          <p:nvPr/>
        </p:nvSpPr>
        <p:spPr>
          <a:xfrm>
            <a:off x="2867025" y="4981576"/>
            <a:ext cx="9879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13220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7321" lvl="0" marL="32721" marR="0" rtl="0" algn="l">
              <a:lnSpc>
                <a:spcPct val="95825"/>
              </a:lnSpc>
              <a:spcBef>
                <a:spcPts val="2287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 con</a:t>
            </a:r>
            <a:endParaRPr/>
          </a:p>
        </p:txBody>
      </p:sp>
      <p:sp>
        <p:nvSpPr>
          <p:cNvPr id="293" name="Google Shape;293;p7"/>
          <p:cNvSpPr txBox="1"/>
          <p:nvPr/>
        </p:nvSpPr>
        <p:spPr>
          <a:xfrm>
            <a:off x="3722687" y="4981576"/>
            <a:ext cx="10491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19511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0573" lvl="0" marL="10573" marR="0" rtl="0" algn="l">
              <a:lnSpc>
                <a:spcPct val="95825"/>
              </a:lnSpc>
              <a:spcBef>
                <a:spcPts val="2287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tain pro</a:t>
            </a:r>
            <a:endParaRPr/>
          </a:p>
        </p:txBody>
      </p:sp>
      <p:sp>
        <p:nvSpPr>
          <p:cNvPr id="294" name="Google Shape;294;p7"/>
          <p:cNvSpPr txBox="1"/>
          <p:nvPr/>
        </p:nvSpPr>
        <p:spPr>
          <a:xfrm>
            <a:off x="5430837" y="4981576"/>
            <a:ext cx="8556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7"/>
          <p:cNvSpPr txBox="1"/>
          <p:nvPr/>
        </p:nvSpPr>
        <p:spPr>
          <a:xfrm>
            <a:off x="6286500" y="4981576"/>
            <a:ext cx="8541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7"/>
          <p:cNvSpPr txBox="1"/>
          <p:nvPr/>
        </p:nvSpPr>
        <p:spPr>
          <a:xfrm>
            <a:off x="7140573" y="4981576"/>
            <a:ext cx="8541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7"/>
          <p:cNvSpPr txBox="1"/>
          <p:nvPr/>
        </p:nvSpPr>
        <p:spPr>
          <a:xfrm>
            <a:off x="7994650" y="4981576"/>
            <a:ext cx="8445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7"/>
          <p:cNvSpPr/>
          <p:nvPr/>
        </p:nvSpPr>
        <p:spPr>
          <a:xfrm>
            <a:off x="207457" y="2165332"/>
            <a:ext cx="800219" cy="2905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0159" lvl="0" marL="556260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4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 b="0" i="0" sz="1400" u="none" cap="none" strike="noStrike">
              <a:solidFill>
                <a:srgbClr val="BDD5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  <p:sp>
        <p:nvSpPr>
          <p:cNvPr id="299" name="Google Shape;299;p7"/>
          <p:cNvSpPr/>
          <p:nvPr/>
        </p:nvSpPr>
        <p:spPr>
          <a:xfrm>
            <a:off x="207457" y="2825801"/>
            <a:ext cx="800219" cy="2905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0159" lvl="0" marL="556260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4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 b="0" i="0" sz="1400" u="none" cap="none" strike="noStrike">
              <a:solidFill>
                <a:srgbClr val="BDD5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  <p:sp>
        <p:nvSpPr>
          <p:cNvPr id="300" name="Google Shape;300;p7"/>
          <p:cNvSpPr/>
          <p:nvPr/>
        </p:nvSpPr>
        <p:spPr>
          <a:xfrm>
            <a:off x="196017" y="3437144"/>
            <a:ext cx="800219" cy="2905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0159" lvl="0" marL="556260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4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 b="0" i="0" sz="1400" u="none" cap="none" strike="noStrike">
              <a:solidFill>
                <a:srgbClr val="BDD5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  <p:sp>
        <p:nvSpPr>
          <p:cNvPr id="301" name="Google Shape;301;p7"/>
          <p:cNvSpPr/>
          <p:nvPr/>
        </p:nvSpPr>
        <p:spPr>
          <a:xfrm>
            <a:off x="207457" y="4678519"/>
            <a:ext cx="800219" cy="2905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0159" lvl="0" marL="556260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4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 b="0" i="0" sz="1400" u="none" cap="none" strike="noStrike">
              <a:solidFill>
                <a:srgbClr val="BDD5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  <p:sp>
        <p:nvSpPr>
          <p:cNvPr id="302" name="Google Shape;302;p7"/>
          <p:cNvSpPr/>
          <p:nvPr/>
        </p:nvSpPr>
        <p:spPr>
          <a:xfrm>
            <a:off x="196267" y="5051030"/>
            <a:ext cx="800219" cy="2905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0159" lvl="0" marL="556260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4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 b="0" i="0" sz="1400" u="none" cap="none" strike="noStrike">
              <a:solidFill>
                <a:srgbClr val="BDD5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  <p:sp>
        <p:nvSpPr>
          <p:cNvPr id="303" name="Google Shape;303;p7"/>
          <p:cNvSpPr/>
          <p:nvPr/>
        </p:nvSpPr>
        <p:spPr>
          <a:xfrm>
            <a:off x="207457" y="5364492"/>
            <a:ext cx="800219" cy="2905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0159" lvl="0" marL="556260" marR="0" rtl="0" algn="l">
              <a:lnSpc>
                <a:spcPct val="92488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4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 b="0" i="0" sz="1400" u="none" cap="none" strike="noStrike">
              <a:solidFill>
                <a:srgbClr val="BDD500"/>
              </a:solidFill>
              <a:latin typeface="Noto Sans Symbols"/>
              <a:ea typeface="Noto Sans Symbols"/>
              <a:cs typeface="Noto Sans Symbols"/>
              <a:sym typeface="Noto Sans Symbol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8"/>
          <p:cNvSpPr/>
          <p:nvPr/>
        </p:nvSpPr>
        <p:spPr>
          <a:xfrm>
            <a:off x="4267201" y="2924296"/>
            <a:ext cx="0" cy="39529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19996"/>
                </a:lnTo>
              </a:path>
            </a:pathLst>
          </a:custGeom>
          <a:noFill/>
          <a:ln cap="flat" cmpd="sng" w="238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8"/>
          <p:cNvSpPr/>
          <p:nvPr/>
        </p:nvSpPr>
        <p:spPr>
          <a:xfrm>
            <a:off x="4267201" y="3835184"/>
            <a:ext cx="0" cy="39529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19999"/>
                </a:lnTo>
              </a:path>
            </a:pathLst>
          </a:custGeom>
          <a:noFill/>
          <a:ln cap="flat" cmpd="sng" w="238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8"/>
          <p:cNvSpPr/>
          <p:nvPr/>
        </p:nvSpPr>
        <p:spPr>
          <a:xfrm>
            <a:off x="4267201" y="4746071"/>
            <a:ext cx="0" cy="39529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19997"/>
                </a:lnTo>
              </a:path>
            </a:pathLst>
          </a:custGeom>
          <a:noFill/>
          <a:ln cap="flat" cmpd="sng" w="238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8"/>
          <p:cNvSpPr/>
          <p:nvPr/>
        </p:nvSpPr>
        <p:spPr>
          <a:xfrm>
            <a:off x="2826543" y="5141364"/>
            <a:ext cx="2893218" cy="1160091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8"/>
          <p:cNvSpPr/>
          <p:nvPr/>
        </p:nvSpPr>
        <p:spPr>
          <a:xfrm>
            <a:off x="2826545" y="5141361"/>
            <a:ext cx="2893218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17175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8"/>
          <p:cNvSpPr/>
          <p:nvPr/>
        </p:nvSpPr>
        <p:spPr>
          <a:xfrm>
            <a:off x="5719764" y="5141361"/>
            <a:ext cx="0" cy="1160091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20000"/>
                </a:lnTo>
              </a:path>
            </a:pathLst>
          </a:custGeom>
          <a:noFill/>
          <a:ln cap="flat" cmpd="sng" w="23800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8"/>
          <p:cNvSpPr/>
          <p:nvPr/>
        </p:nvSpPr>
        <p:spPr>
          <a:xfrm>
            <a:off x="2826545" y="6301453"/>
            <a:ext cx="2893218" cy="0"/>
          </a:xfrm>
          <a:custGeom>
            <a:rect b="b" l="l" r="r" t="t"/>
            <a:pathLst>
              <a:path extrusionOk="0" h="120000" w="120000">
                <a:moveTo>
                  <a:pt x="120000" y="0"/>
                </a:moveTo>
                <a:lnTo>
                  <a:pt x="0" y="0"/>
                </a:lnTo>
              </a:path>
            </a:pathLst>
          </a:custGeom>
          <a:noFill/>
          <a:ln cap="flat" cmpd="sng" w="17175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8"/>
          <p:cNvSpPr/>
          <p:nvPr/>
        </p:nvSpPr>
        <p:spPr>
          <a:xfrm>
            <a:off x="2826546" y="5141361"/>
            <a:ext cx="0" cy="1160091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0" y="0"/>
                </a:lnTo>
              </a:path>
            </a:pathLst>
          </a:custGeom>
          <a:noFill/>
          <a:ln cap="flat" cmpd="sng" w="23800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8"/>
          <p:cNvSpPr/>
          <p:nvPr/>
        </p:nvSpPr>
        <p:spPr>
          <a:xfrm>
            <a:off x="2421731" y="4230477"/>
            <a:ext cx="3690937" cy="515587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8"/>
          <p:cNvSpPr/>
          <p:nvPr/>
        </p:nvSpPr>
        <p:spPr>
          <a:xfrm>
            <a:off x="2421732" y="4230474"/>
            <a:ext cx="3690937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17175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8"/>
          <p:cNvSpPr/>
          <p:nvPr/>
        </p:nvSpPr>
        <p:spPr>
          <a:xfrm>
            <a:off x="6112669" y="4230474"/>
            <a:ext cx="0" cy="51559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20000"/>
                </a:lnTo>
              </a:path>
            </a:pathLst>
          </a:custGeom>
          <a:noFill/>
          <a:ln cap="flat" cmpd="sng" w="23800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8"/>
          <p:cNvSpPr/>
          <p:nvPr/>
        </p:nvSpPr>
        <p:spPr>
          <a:xfrm>
            <a:off x="2421731" y="4746071"/>
            <a:ext cx="3690937" cy="0"/>
          </a:xfrm>
          <a:custGeom>
            <a:rect b="b" l="l" r="r" t="t"/>
            <a:pathLst>
              <a:path extrusionOk="0" h="120000" w="120000">
                <a:moveTo>
                  <a:pt x="120000" y="0"/>
                </a:moveTo>
                <a:lnTo>
                  <a:pt x="0" y="0"/>
                </a:lnTo>
              </a:path>
            </a:pathLst>
          </a:custGeom>
          <a:noFill/>
          <a:ln cap="flat" cmpd="sng" w="17175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8"/>
          <p:cNvSpPr/>
          <p:nvPr/>
        </p:nvSpPr>
        <p:spPr>
          <a:xfrm>
            <a:off x="2421733" y="4230474"/>
            <a:ext cx="0" cy="515596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0" y="0"/>
                </a:lnTo>
              </a:path>
            </a:pathLst>
          </a:custGeom>
          <a:noFill/>
          <a:ln cap="flat" cmpd="sng" w="23800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8"/>
          <p:cNvSpPr/>
          <p:nvPr/>
        </p:nvSpPr>
        <p:spPr>
          <a:xfrm>
            <a:off x="2409825" y="3319590"/>
            <a:ext cx="3714750" cy="51559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19999" y="0"/>
                </a:lnTo>
                <a:lnTo>
                  <a:pt x="119999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8"/>
          <p:cNvSpPr/>
          <p:nvPr/>
        </p:nvSpPr>
        <p:spPr>
          <a:xfrm>
            <a:off x="2409826" y="3319587"/>
            <a:ext cx="371475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19999" y="0"/>
                </a:lnTo>
              </a:path>
            </a:pathLst>
          </a:custGeom>
          <a:noFill/>
          <a:ln cap="flat" cmpd="sng" w="17175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8"/>
          <p:cNvSpPr/>
          <p:nvPr/>
        </p:nvSpPr>
        <p:spPr>
          <a:xfrm>
            <a:off x="6124575" y="3319587"/>
            <a:ext cx="0" cy="51559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20000"/>
                </a:lnTo>
              </a:path>
            </a:pathLst>
          </a:custGeom>
          <a:noFill/>
          <a:ln cap="flat" cmpd="sng" w="23800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8"/>
          <p:cNvSpPr/>
          <p:nvPr/>
        </p:nvSpPr>
        <p:spPr>
          <a:xfrm>
            <a:off x="2409825" y="3835183"/>
            <a:ext cx="3714750" cy="0"/>
          </a:xfrm>
          <a:custGeom>
            <a:rect b="b" l="l" r="r" t="t"/>
            <a:pathLst>
              <a:path extrusionOk="0" h="120000" w="120000">
                <a:moveTo>
                  <a:pt x="119999" y="0"/>
                </a:moveTo>
                <a:lnTo>
                  <a:pt x="0" y="0"/>
                </a:lnTo>
              </a:path>
            </a:pathLst>
          </a:custGeom>
          <a:noFill/>
          <a:ln cap="flat" cmpd="sng" w="17175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8"/>
          <p:cNvSpPr/>
          <p:nvPr/>
        </p:nvSpPr>
        <p:spPr>
          <a:xfrm>
            <a:off x="2409826" y="3319586"/>
            <a:ext cx="0" cy="515596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0" y="0"/>
                </a:lnTo>
              </a:path>
            </a:pathLst>
          </a:custGeom>
          <a:noFill/>
          <a:ln cap="flat" cmpd="sng" w="23800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8"/>
          <p:cNvSpPr/>
          <p:nvPr/>
        </p:nvSpPr>
        <p:spPr>
          <a:xfrm>
            <a:off x="2409825" y="2125125"/>
            <a:ext cx="3714750" cy="79917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19999" y="0"/>
                </a:lnTo>
                <a:lnTo>
                  <a:pt x="119999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8"/>
          <p:cNvSpPr/>
          <p:nvPr/>
        </p:nvSpPr>
        <p:spPr>
          <a:xfrm>
            <a:off x="2409826" y="2125122"/>
            <a:ext cx="371475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19999" y="0"/>
                </a:lnTo>
              </a:path>
            </a:pathLst>
          </a:custGeom>
          <a:noFill/>
          <a:ln cap="flat" cmpd="sng" w="17175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8"/>
          <p:cNvSpPr/>
          <p:nvPr/>
        </p:nvSpPr>
        <p:spPr>
          <a:xfrm>
            <a:off x="6124575" y="2125122"/>
            <a:ext cx="0" cy="799174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0" y="120000"/>
                </a:lnTo>
              </a:path>
            </a:pathLst>
          </a:custGeom>
          <a:noFill/>
          <a:ln cap="flat" cmpd="sng" w="23800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8"/>
          <p:cNvSpPr/>
          <p:nvPr/>
        </p:nvSpPr>
        <p:spPr>
          <a:xfrm>
            <a:off x="2409825" y="2924297"/>
            <a:ext cx="3714750" cy="0"/>
          </a:xfrm>
          <a:custGeom>
            <a:rect b="b" l="l" r="r" t="t"/>
            <a:pathLst>
              <a:path extrusionOk="0" h="120000" w="120000">
                <a:moveTo>
                  <a:pt x="119999" y="0"/>
                </a:moveTo>
                <a:lnTo>
                  <a:pt x="0" y="0"/>
                </a:lnTo>
              </a:path>
            </a:pathLst>
          </a:custGeom>
          <a:noFill/>
          <a:ln cap="flat" cmpd="sng" w="17175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8"/>
          <p:cNvSpPr/>
          <p:nvPr/>
        </p:nvSpPr>
        <p:spPr>
          <a:xfrm>
            <a:off x="2409826" y="2125122"/>
            <a:ext cx="0" cy="799174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0" y="0"/>
                </a:lnTo>
              </a:path>
            </a:pathLst>
          </a:custGeom>
          <a:noFill/>
          <a:ln cap="flat" cmpd="sng" w="23800">
            <a:solidFill>
              <a:srgbClr val="80818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8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8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8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8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8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8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8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8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8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8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8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8"/>
          <p:cNvSpPr txBox="1"/>
          <p:nvPr/>
        </p:nvSpPr>
        <p:spPr>
          <a:xfrm>
            <a:off x="292100" y="1158030"/>
            <a:ext cx="2250761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Organization</a:t>
            </a:r>
            <a:endParaRPr/>
          </a:p>
        </p:txBody>
      </p:sp>
      <p:sp>
        <p:nvSpPr>
          <p:cNvPr id="343" name="Google Shape;343;p8"/>
          <p:cNvSpPr txBox="1"/>
          <p:nvPr/>
        </p:nvSpPr>
        <p:spPr>
          <a:xfrm>
            <a:off x="2565398" y="1158030"/>
            <a:ext cx="1005809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Chart</a:t>
            </a:r>
            <a:endParaRPr/>
          </a:p>
        </p:txBody>
      </p:sp>
      <p:sp>
        <p:nvSpPr>
          <p:cNvPr id="344" name="Google Shape;344;p8"/>
          <p:cNvSpPr txBox="1"/>
          <p:nvPr/>
        </p:nvSpPr>
        <p:spPr>
          <a:xfrm>
            <a:off x="3593745" y="1158030"/>
            <a:ext cx="552001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for</a:t>
            </a:r>
            <a:endParaRPr/>
          </a:p>
        </p:txBody>
      </p:sp>
      <p:sp>
        <p:nvSpPr>
          <p:cNvPr id="345" name="Google Shape;345;p8"/>
          <p:cNvSpPr txBox="1"/>
          <p:nvPr/>
        </p:nvSpPr>
        <p:spPr>
          <a:xfrm>
            <a:off x="4166508" y="1158030"/>
            <a:ext cx="1872943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Nonprofits</a:t>
            </a:r>
            <a:endParaRPr/>
          </a:p>
        </p:txBody>
      </p:sp>
      <p:sp>
        <p:nvSpPr>
          <p:cNvPr id="346" name="Google Shape;346;p8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347" name="Google Shape;347;p8"/>
          <p:cNvSpPr txBox="1"/>
          <p:nvPr/>
        </p:nvSpPr>
        <p:spPr>
          <a:xfrm>
            <a:off x="8610092" y="6650573"/>
            <a:ext cx="106095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/>
          </a:p>
        </p:txBody>
      </p:sp>
      <p:sp>
        <p:nvSpPr>
          <p:cNvPr id="348" name="Google Shape;348;p8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8"/>
          <p:cNvSpPr txBox="1"/>
          <p:nvPr/>
        </p:nvSpPr>
        <p:spPr>
          <a:xfrm>
            <a:off x="7140573" y="1949450"/>
            <a:ext cx="854076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8"/>
          <p:cNvSpPr txBox="1"/>
          <p:nvPr/>
        </p:nvSpPr>
        <p:spPr>
          <a:xfrm>
            <a:off x="2409826" y="2125122"/>
            <a:ext cx="3714748" cy="7991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402" lvl="0" marL="928502" marR="928361" rtl="0" algn="ctr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Members</a:t>
            </a:r>
            <a:endParaRPr/>
          </a:p>
          <a:p>
            <a:pPr indent="-208" lvl="0" marL="838408" marR="835267" rtl="0" algn="ctr">
              <a:lnSpc>
                <a:spcPct val="95825"/>
              </a:lnSpc>
              <a:spcBef>
                <a:spcPts val="75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(if applicable)</a:t>
            </a:r>
            <a:endParaRPr/>
          </a:p>
        </p:txBody>
      </p:sp>
      <p:sp>
        <p:nvSpPr>
          <p:cNvPr id="351" name="Google Shape;351;p8"/>
          <p:cNvSpPr txBox="1"/>
          <p:nvPr/>
        </p:nvSpPr>
        <p:spPr>
          <a:xfrm>
            <a:off x="6124575" y="2125122"/>
            <a:ext cx="161924" cy="6768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8"/>
          <p:cNvSpPr txBox="1"/>
          <p:nvPr/>
        </p:nvSpPr>
        <p:spPr>
          <a:xfrm>
            <a:off x="1158875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8"/>
          <p:cNvSpPr txBox="1"/>
          <p:nvPr/>
        </p:nvSpPr>
        <p:spPr>
          <a:xfrm>
            <a:off x="2012950" y="2801937"/>
            <a:ext cx="396876" cy="1223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8"/>
          <p:cNvSpPr txBox="1"/>
          <p:nvPr/>
        </p:nvSpPr>
        <p:spPr>
          <a:xfrm>
            <a:off x="6124575" y="2801937"/>
            <a:ext cx="161924" cy="1223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8"/>
          <p:cNvSpPr txBox="1"/>
          <p:nvPr/>
        </p:nvSpPr>
        <p:spPr>
          <a:xfrm>
            <a:off x="6286500" y="2801937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8"/>
          <p:cNvSpPr txBox="1"/>
          <p:nvPr/>
        </p:nvSpPr>
        <p:spPr>
          <a:xfrm>
            <a:off x="7140573" y="2801937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8"/>
          <p:cNvSpPr txBox="1"/>
          <p:nvPr/>
        </p:nvSpPr>
        <p:spPr>
          <a:xfrm>
            <a:off x="4267201" y="2924297"/>
            <a:ext cx="309560" cy="395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8"/>
          <p:cNvSpPr txBox="1"/>
          <p:nvPr/>
        </p:nvSpPr>
        <p:spPr>
          <a:xfrm>
            <a:off x="2012950" y="3319587"/>
            <a:ext cx="396876" cy="3364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8"/>
          <p:cNvSpPr txBox="1"/>
          <p:nvPr/>
        </p:nvSpPr>
        <p:spPr>
          <a:xfrm>
            <a:off x="2409826" y="3319587"/>
            <a:ext cx="3714748" cy="5155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553" lvl="0" marL="107154" marR="0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Directors/Trustees</a:t>
            </a:r>
            <a:endParaRPr/>
          </a:p>
        </p:txBody>
      </p:sp>
      <p:sp>
        <p:nvSpPr>
          <p:cNvPr id="360" name="Google Shape;360;p8"/>
          <p:cNvSpPr txBox="1"/>
          <p:nvPr/>
        </p:nvSpPr>
        <p:spPr>
          <a:xfrm>
            <a:off x="6124575" y="3319587"/>
            <a:ext cx="161924" cy="33642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8"/>
          <p:cNvSpPr txBox="1"/>
          <p:nvPr/>
        </p:nvSpPr>
        <p:spPr>
          <a:xfrm>
            <a:off x="1158875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8"/>
          <p:cNvSpPr txBox="1"/>
          <p:nvPr/>
        </p:nvSpPr>
        <p:spPr>
          <a:xfrm>
            <a:off x="2012950" y="3656012"/>
            <a:ext cx="396876" cy="1791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8"/>
          <p:cNvSpPr txBox="1"/>
          <p:nvPr/>
        </p:nvSpPr>
        <p:spPr>
          <a:xfrm>
            <a:off x="6124575" y="3656012"/>
            <a:ext cx="161924" cy="1791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8"/>
          <p:cNvSpPr txBox="1"/>
          <p:nvPr/>
        </p:nvSpPr>
        <p:spPr>
          <a:xfrm>
            <a:off x="6286500" y="3656012"/>
            <a:ext cx="854073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8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8"/>
          <p:cNvSpPr txBox="1"/>
          <p:nvPr/>
        </p:nvSpPr>
        <p:spPr>
          <a:xfrm>
            <a:off x="2012950" y="4230474"/>
            <a:ext cx="408783" cy="2780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8"/>
          <p:cNvSpPr txBox="1"/>
          <p:nvPr/>
        </p:nvSpPr>
        <p:spPr>
          <a:xfrm>
            <a:off x="2421733" y="4230474"/>
            <a:ext cx="3690935" cy="515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5553" lvl="0" marL="107154" marR="0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Executive Director</a:t>
            </a:r>
            <a:endParaRPr/>
          </a:p>
        </p:txBody>
      </p:sp>
      <p:sp>
        <p:nvSpPr>
          <p:cNvPr id="368" name="Google Shape;368;p8"/>
          <p:cNvSpPr txBox="1"/>
          <p:nvPr/>
        </p:nvSpPr>
        <p:spPr>
          <a:xfrm>
            <a:off x="6112669" y="4230474"/>
            <a:ext cx="173830" cy="2780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8"/>
          <p:cNvSpPr txBox="1"/>
          <p:nvPr/>
        </p:nvSpPr>
        <p:spPr>
          <a:xfrm>
            <a:off x="1158875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8"/>
          <p:cNvSpPr txBox="1"/>
          <p:nvPr/>
        </p:nvSpPr>
        <p:spPr>
          <a:xfrm>
            <a:off x="2012950" y="4508501"/>
            <a:ext cx="408783" cy="2375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8"/>
          <p:cNvSpPr txBox="1"/>
          <p:nvPr/>
        </p:nvSpPr>
        <p:spPr>
          <a:xfrm>
            <a:off x="6112669" y="4508501"/>
            <a:ext cx="173830" cy="2375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8"/>
          <p:cNvSpPr txBox="1"/>
          <p:nvPr/>
        </p:nvSpPr>
        <p:spPr>
          <a:xfrm>
            <a:off x="6286500" y="4508501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8"/>
          <p:cNvSpPr txBox="1"/>
          <p:nvPr/>
        </p:nvSpPr>
        <p:spPr>
          <a:xfrm>
            <a:off x="2012950" y="5141361"/>
            <a:ext cx="813596" cy="2212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8"/>
          <p:cNvSpPr txBox="1"/>
          <p:nvPr/>
        </p:nvSpPr>
        <p:spPr>
          <a:xfrm>
            <a:off x="2826546" y="5141361"/>
            <a:ext cx="2893217" cy="1076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429" lvl="0" marL="377729" marR="389116" rtl="0" algn="ctr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Remaining</a:t>
            </a:r>
            <a:endParaRPr/>
          </a:p>
          <a:p>
            <a:pPr indent="-11670" lvl="0" marL="964171" marR="975988" rtl="0" algn="ctr">
              <a:lnSpc>
                <a:spcPct val="95825"/>
              </a:lnSpc>
              <a:spcBef>
                <a:spcPts val="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Staff</a:t>
            </a:r>
            <a:endParaRPr/>
          </a:p>
          <a:p>
            <a:pPr indent="-208" lvl="0" marL="76409" marR="72981" rtl="0" algn="ctr">
              <a:lnSpc>
                <a:spcPct val="95825"/>
              </a:lnSpc>
              <a:spcBef>
                <a:spcPts val="75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(Paid and Unpaid)</a:t>
            </a:r>
            <a:endParaRPr/>
          </a:p>
        </p:txBody>
      </p:sp>
      <p:sp>
        <p:nvSpPr>
          <p:cNvPr id="375" name="Google Shape;375;p8"/>
          <p:cNvSpPr txBox="1"/>
          <p:nvPr/>
        </p:nvSpPr>
        <p:spPr>
          <a:xfrm>
            <a:off x="5719764" y="5141361"/>
            <a:ext cx="566735" cy="2212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8"/>
          <p:cNvSpPr txBox="1"/>
          <p:nvPr/>
        </p:nvSpPr>
        <p:spPr>
          <a:xfrm>
            <a:off x="304800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8"/>
          <p:cNvSpPr txBox="1"/>
          <p:nvPr/>
        </p:nvSpPr>
        <p:spPr>
          <a:xfrm>
            <a:off x="1158875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8"/>
          <p:cNvSpPr txBox="1"/>
          <p:nvPr/>
        </p:nvSpPr>
        <p:spPr>
          <a:xfrm>
            <a:off x="2012950" y="5362576"/>
            <a:ext cx="813596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8"/>
          <p:cNvSpPr txBox="1"/>
          <p:nvPr/>
        </p:nvSpPr>
        <p:spPr>
          <a:xfrm>
            <a:off x="5719764" y="5362576"/>
            <a:ext cx="56673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8"/>
          <p:cNvSpPr txBox="1"/>
          <p:nvPr/>
        </p:nvSpPr>
        <p:spPr>
          <a:xfrm>
            <a:off x="304800" y="6218237"/>
            <a:ext cx="2521746" cy="8321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6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8"/>
          <p:cNvSpPr txBox="1"/>
          <p:nvPr/>
        </p:nvSpPr>
        <p:spPr>
          <a:xfrm>
            <a:off x="2826546" y="6218237"/>
            <a:ext cx="2893217" cy="8321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6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8"/>
          <p:cNvSpPr txBox="1"/>
          <p:nvPr/>
        </p:nvSpPr>
        <p:spPr>
          <a:xfrm>
            <a:off x="5719764" y="6218237"/>
            <a:ext cx="3119435" cy="8321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6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6" name="Shape 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Google Shape;387;p9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9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9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9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9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9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9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9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9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9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9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9"/>
          <p:cNvSpPr txBox="1"/>
          <p:nvPr/>
        </p:nvSpPr>
        <p:spPr>
          <a:xfrm>
            <a:off x="292100" y="1158030"/>
            <a:ext cx="1638227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Members</a:t>
            </a:r>
            <a:endParaRPr/>
          </a:p>
        </p:txBody>
      </p:sp>
      <p:sp>
        <p:nvSpPr>
          <p:cNvPr id="399" name="Google Shape;399;p9"/>
          <p:cNvSpPr txBox="1"/>
          <p:nvPr/>
        </p:nvSpPr>
        <p:spPr>
          <a:xfrm>
            <a:off x="444500" y="1826276"/>
            <a:ext cx="5748790" cy="2800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0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Membership vs. Nonmembership Organizations</a:t>
            </a:r>
            <a:endParaRPr/>
          </a:p>
        </p:txBody>
      </p:sp>
      <p:sp>
        <p:nvSpPr>
          <p:cNvPr id="400" name="Google Shape;400;p9"/>
          <p:cNvSpPr txBox="1"/>
          <p:nvPr/>
        </p:nvSpPr>
        <p:spPr>
          <a:xfrm>
            <a:off x="793496" y="2207276"/>
            <a:ext cx="7577710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Membership organizations – have “legal” members who elect the</a:t>
            </a:r>
            <a:endParaRPr/>
          </a:p>
        </p:txBody>
      </p:sp>
      <p:sp>
        <p:nvSpPr>
          <p:cNvPr id="401" name="Google Shape;401;p9"/>
          <p:cNvSpPr txBox="1"/>
          <p:nvPr/>
        </p:nvSpPr>
        <p:spPr>
          <a:xfrm>
            <a:off x="1028191" y="2512177"/>
            <a:ext cx="1870328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Board (and may</a:t>
            </a:r>
            <a:endParaRPr/>
          </a:p>
        </p:txBody>
      </p:sp>
      <p:sp>
        <p:nvSpPr>
          <p:cNvPr id="402" name="Google Shape;402;p9"/>
          <p:cNvSpPr txBox="1"/>
          <p:nvPr/>
        </p:nvSpPr>
        <p:spPr>
          <a:xfrm>
            <a:off x="2902388" y="2512177"/>
            <a:ext cx="3544227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vote on other “big ticket” items)</a:t>
            </a:r>
            <a:endParaRPr/>
          </a:p>
        </p:txBody>
      </p:sp>
      <p:sp>
        <p:nvSpPr>
          <p:cNvPr id="403" name="Google Shape;403;p9"/>
          <p:cNvSpPr txBox="1"/>
          <p:nvPr/>
        </p:nvSpPr>
        <p:spPr>
          <a:xfrm>
            <a:off x="793496" y="3060716"/>
            <a:ext cx="3831861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Non-membership organizations</a:t>
            </a:r>
            <a:endParaRPr/>
          </a:p>
        </p:txBody>
      </p:sp>
      <p:sp>
        <p:nvSpPr>
          <p:cNvPr id="404" name="Google Shape;404;p9"/>
          <p:cNvSpPr txBox="1"/>
          <p:nvPr/>
        </p:nvSpPr>
        <p:spPr>
          <a:xfrm>
            <a:off x="4626426" y="3060716"/>
            <a:ext cx="3505287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directors elect themselves (a</a:t>
            </a:r>
            <a:endParaRPr/>
          </a:p>
        </p:txBody>
      </p:sp>
      <p:sp>
        <p:nvSpPr>
          <p:cNvPr id="405" name="Google Shape;405;p9"/>
          <p:cNvSpPr txBox="1"/>
          <p:nvPr/>
        </p:nvSpPr>
        <p:spPr>
          <a:xfrm>
            <a:off x="1028191" y="3365617"/>
            <a:ext cx="2729802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“self-perpetuating” Boar</a:t>
            </a:r>
            <a:endParaRPr/>
          </a:p>
        </p:txBody>
      </p:sp>
      <p:sp>
        <p:nvSpPr>
          <p:cNvPr id="406" name="Google Shape;406;p9"/>
          <p:cNvSpPr txBox="1"/>
          <p:nvPr/>
        </p:nvSpPr>
        <p:spPr>
          <a:xfrm>
            <a:off x="1142492" y="3731276"/>
            <a:ext cx="5176948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Font typeface="Arimo"/>
              <a:buNone/>
            </a:pPr>
            <a:r>
              <a:rPr b="0" i="0" lang="en-US" sz="1500" u="none" cap="none" strike="noStrike">
                <a:solidFill>
                  <a:srgbClr val="666666"/>
                </a:solidFill>
                <a:latin typeface="Arimo"/>
                <a:ea typeface="Arimo"/>
                <a:cs typeface="Arimo"/>
                <a:sym typeface="Arimo"/>
              </a:rPr>
              <a:t>￭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groups may have nominal members,</a:t>
            </a:r>
            <a:endParaRPr/>
          </a:p>
        </p:txBody>
      </p:sp>
      <p:sp>
        <p:nvSpPr>
          <p:cNvPr id="407" name="Google Shape;407;p9"/>
          <p:cNvSpPr txBox="1"/>
          <p:nvPr/>
        </p:nvSpPr>
        <p:spPr>
          <a:xfrm>
            <a:off x="6320509" y="3731276"/>
            <a:ext cx="1939300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but they have no</a:t>
            </a:r>
            <a:endParaRPr/>
          </a:p>
        </p:txBody>
      </p:sp>
      <p:sp>
        <p:nvSpPr>
          <p:cNvPr id="408" name="Google Shape;408;p9"/>
          <p:cNvSpPr txBox="1"/>
          <p:nvPr/>
        </p:nvSpPr>
        <p:spPr>
          <a:xfrm>
            <a:off x="1371092" y="4036177"/>
            <a:ext cx="7252918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legal right to participate in the running of the nonprofit so are not</a:t>
            </a:r>
            <a:endParaRPr/>
          </a:p>
        </p:txBody>
      </p:sp>
      <p:sp>
        <p:nvSpPr>
          <p:cNvPr id="409" name="Google Shape;409;p9"/>
          <p:cNvSpPr txBox="1"/>
          <p:nvPr/>
        </p:nvSpPr>
        <p:spPr>
          <a:xfrm>
            <a:off x="1371092" y="4341077"/>
            <a:ext cx="6110177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“members” for legal purposes (i.e., NPR, PBS, AARP)</a:t>
            </a:r>
            <a:endParaRPr/>
          </a:p>
        </p:txBody>
      </p:sp>
      <p:sp>
        <p:nvSpPr>
          <p:cNvPr id="410" name="Google Shape;410;p9"/>
          <p:cNvSpPr txBox="1"/>
          <p:nvPr/>
        </p:nvSpPr>
        <p:spPr>
          <a:xfrm>
            <a:off x="793496" y="4889516"/>
            <a:ext cx="7635483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Organizations can choose whether or not to have legal members;</a:t>
            </a:r>
            <a:endParaRPr/>
          </a:p>
        </p:txBody>
      </p:sp>
      <p:sp>
        <p:nvSpPr>
          <p:cNvPr id="411" name="Google Shape;411;p9"/>
          <p:cNvSpPr txBox="1"/>
          <p:nvPr/>
        </p:nvSpPr>
        <p:spPr>
          <a:xfrm>
            <a:off x="1028191" y="5194417"/>
            <a:ext cx="3535319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will be noted in the Articles</a:t>
            </a:r>
            <a:endParaRPr/>
          </a:p>
        </p:txBody>
      </p:sp>
      <p:sp>
        <p:nvSpPr>
          <p:cNvPr id="412" name="Google Shape;412;p9"/>
          <p:cNvSpPr txBox="1"/>
          <p:nvPr/>
        </p:nvSpPr>
        <p:spPr>
          <a:xfrm>
            <a:off x="4568907" y="5194417"/>
            <a:ext cx="2617054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Incorporation and/or</a:t>
            </a:r>
            <a:endParaRPr/>
          </a:p>
        </p:txBody>
      </p:sp>
      <p:sp>
        <p:nvSpPr>
          <p:cNvPr id="413" name="Google Shape;413;p9"/>
          <p:cNvSpPr txBox="1"/>
          <p:nvPr/>
        </p:nvSpPr>
        <p:spPr>
          <a:xfrm>
            <a:off x="7189576" y="5194417"/>
            <a:ext cx="841352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bylaws</a:t>
            </a:r>
            <a:endParaRPr/>
          </a:p>
        </p:txBody>
      </p:sp>
      <p:sp>
        <p:nvSpPr>
          <p:cNvPr id="414" name="Google Shape;414;p9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415" name="Google Shape;415;p9"/>
          <p:cNvSpPr txBox="1"/>
          <p:nvPr/>
        </p:nvSpPr>
        <p:spPr>
          <a:xfrm>
            <a:off x="8610092" y="6650573"/>
            <a:ext cx="106095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/>
          </a:p>
        </p:txBody>
      </p:sp>
      <p:sp>
        <p:nvSpPr>
          <p:cNvPr id="416" name="Google Shape;416;p9"/>
          <p:cNvSpPr txBox="1"/>
          <p:nvPr/>
        </p:nvSpPr>
        <p:spPr>
          <a:xfrm>
            <a:off x="304800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094" lvl="0" marL="501394" marR="0" rtl="0" algn="l">
              <a:lnSpc>
                <a:spcPct val="92488"/>
              </a:lnSpc>
              <a:spcBef>
                <a:spcPts val="1405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</p:txBody>
      </p:sp>
      <p:sp>
        <p:nvSpPr>
          <p:cNvPr id="417" name="Google Shape;417;p9"/>
          <p:cNvSpPr txBox="1"/>
          <p:nvPr/>
        </p:nvSpPr>
        <p:spPr>
          <a:xfrm>
            <a:off x="1158875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8" name="Google Shape;418;p9"/>
          <p:cNvSpPr txBox="1"/>
          <p:nvPr/>
        </p:nvSpPr>
        <p:spPr>
          <a:xfrm>
            <a:off x="2012950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9"/>
          <p:cNvSpPr txBox="1"/>
          <p:nvPr/>
        </p:nvSpPr>
        <p:spPr>
          <a:xfrm>
            <a:off x="3722687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9"/>
          <p:cNvSpPr txBox="1"/>
          <p:nvPr/>
        </p:nvSpPr>
        <p:spPr>
          <a:xfrm>
            <a:off x="4576762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9"/>
          <p:cNvSpPr txBox="1"/>
          <p:nvPr/>
        </p:nvSpPr>
        <p:spPr>
          <a:xfrm>
            <a:off x="5430837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9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9"/>
          <p:cNvSpPr txBox="1"/>
          <p:nvPr/>
        </p:nvSpPr>
        <p:spPr>
          <a:xfrm>
            <a:off x="7140573" y="1949450"/>
            <a:ext cx="854076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9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9"/>
          <p:cNvSpPr txBox="1"/>
          <p:nvPr/>
        </p:nvSpPr>
        <p:spPr>
          <a:xfrm>
            <a:off x="30480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094" lvl="0" marL="501394" marR="0" rtl="0" algn="l">
              <a:lnSpc>
                <a:spcPct val="92488"/>
              </a:lnSpc>
              <a:spcBef>
                <a:spcPts val="1413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  <a:p>
            <a:pPr indent="0" lvl="0" marL="0" marR="33231" rtl="0" algn="r">
              <a:lnSpc>
                <a:spcPct val="95825"/>
              </a:lnSpc>
              <a:spcBef>
                <a:spcPts val="204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426" name="Google Shape;426;p9"/>
          <p:cNvSpPr txBox="1"/>
          <p:nvPr/>
        </p:nvSpPr>
        <p:spPr>
          <a:xfrm>
            <a:off x="1158875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9"/>
          <p:cNvSpPr txBox="1"/>
          <p:nvPr/>
        </p:nvSpPr>
        <p:spPr>
          <a:xfrm>
            <a:off x="201295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9"/>
          <p:cNvSpPr txBox="1"/>
          <p:nvPr/>
        </p:nvSpPr>
        <p:spPr>
          <a:xfrm>
            <a:off x="3722687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5825"/>
              </a:lnSpc>
              <a:spcBef>
                <a:spcPts val="3286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d)</a:t>
            </a:r>
            <a:endParaRPr/>
          </a:p>
        </p:txBody>
      </p:sp>
      <p:sp>
        <p:nvSpPr>
          <p:cNvPr id="429" name="Google Shape;429;p9"/>
          <p:cNvSpPr txBox="1"/>
          <p:nvPr/>
        </p:nvSpPr>
        <p:spPr>
          <a:xfrm>
            <a:off x="5430837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9"/>
          <p:cNvSpPr txBox="1"/>
          <p:nvPr/>
        </p:nvSpPr>
        <p:spPr>
          <a:xfrm>
            <a:off x="6286500" y="2801937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9"/>
          <p:cNvSpPr txBox="1"/>
          <p:nvPr/>
        </p:nvSpPr>
        <p:spPr>
          <a:xfrm>
            <a:off x="7140573" y="2801937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9"/>
          <p:cNvSpPr txBox="1"/>
          <p:nvPr/>
        </p:nvSpPr>
        <p:spPr>
          <a:xfrm>
            <a:off x="30480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9"/>
          <p:cNvSpPr txBox="1"/>
          <p:nvPr/>
        </p:nvSpPr>
        <p:spPr>
          <a:xfrm>
            <a:off x="201295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9"/>
          <p:cNvSpPr txBox="1"/>
          <p:nvPr/>
        </p:nvSpPr>
        <p:spPr>
          <a:xfrm>
            <a:off x="2867025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9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9"/>
          <p:cNvSpPr txBox="1"/>
          <p:nvPr/>
        </p:nvSpPr>
        <p:spPr>
          <a:xfrm>
            <a:off x="4576762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9"/>
          <p:cNvSpPr txBox="1"/>
          <p:nvPr/>
        </p:nvSpPr>
        <p:spPr>
          <a:xfrm>
            <a:off x="5430837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9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9"/>
          <p:cNvSpPr txBox="1"/>
          <p:nvPr/>
        </p:nvSpPr>
        <p:spPr>
          <a:xfrm>
            <a:off x="30480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6094" lvl="0" marL="501394" marR="0" rtl="0" algn="l">
              <a:lnSpc>
                <a:spcPct val="92488"/>
              </a:lnSpc>
              <a:spcBef>
                <a:spcPts val="2375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</p:txBody>
      </p:sp>
      <p:sp>
        <p:nvSpPr>
          <p:cNvPr id="440" name="Google Shape;440;p9"/>
          <p:cNvSpPr txBox="1"/>
          <p:nvPr/>
        </p:nvSpPr>
        <p:spPr>
          <a:xfrm>
            <a:off x="1158875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9"/>
          <p:cNvSpPr txBox="1"/>
          <p:nvPr/>
        </p:nvSpPr>
        <p:spPr>
          <a:xfrm>
            <a:off x="201295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9"/>
          <p:cNvSpPr txBox="1"/>
          <p:nvPr/>
        </p:nvSpPr>
        <p:spPr>
          <a:xfrm>
            <a:off x="2867025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9"/>
          <p:cNvSpPr txBox="1"/>
          <p:nvPr/>
        </p:nvSpPr>
        <p:spPr>
          <a:xfrm>
            <a:off x="3722687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9"/>
          <p:cNvSpPr txBox="1"/>
          <p:nvPr/>
        </p:nvSpPr>
        <p:spPr>
          <a:xfrm>
            <a:off x="4576762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9"/>
          <p:cNvSpPr txBox="1"/>
          <p:nvPr/>
        </p:nvSpPr>
        <p:spPr>
          <a:xfrm>
            <a:off x="5430837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9"/>
          <p:cNvSpPr txBox="1"/>
          <p:nvPr/>
        </p:nvSpPr>
        <p:spPr>
          <a:xfrm>
            <a:off x="6286500" y="4508501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9"/>
          <p:cNvSpPr txBox="1"/>
          <p:nvPr/>
        </p:nvSpPr>
        <p:spPr>
          <a:xfrm>
            <a:off x="7140573" y="4508501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10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10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10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10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10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10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10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10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10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10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10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10"/>
          <p:cNvSpPr txBox="1"/>
          <p:nvPr/>
        </p:nvSpPr>
        <p:spPr>
          <a:xfrm>
            <a:off x="292100" y="1081830"/>
            <a:ext cx="1638227" cy="380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Members</a:t>
            </a:r>
            <a:endParaRPr/>
          </a:p>
        </p:txBody>
      </p:sp>
      <p:sp>
        <p:nvSpPr>
          <p:cNvPr id="464" name="Google Shape;464;p10"/>
          <p:cNvSpPr txBox="1"/>
          <p:nvPr/>
        </p:nvSpPr>
        <p:spPr>
          <a:xfrm>
            <a:off x="292100" y="2010098"/>
            <a:ext cx="6939148" cy="3043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2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legal membership organizations, qualifications for</a:t>
            </a:r>
            <a:endParaRPr/>
          </a:p>
        </p:txBody>
      </p:sp>
      <p:sp>
        <p:nvSpPr>
          <p:cNvPr id="465" name="Google Shape;465;p10"/>
          <p:cNvSpPr txBox="1"/>
          <p:nvPr/>
        </p:nvSpPr>
        <p:spPr>
          <a:xfrm>
            <a:off x="1145509" y="2311859"/>
            <a:ext cx="6038311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bership are specified in Articles of Incorporation,</a:t>
            </a:r>
            <a:endParaRPr/>
          </a:p>
        </p:txBody>
      </p:sp>
      <p:sp>
        <p:nvSpPr>
          <p:cNvPr id="466" name="Google Shape;466;p10"/>
          <p:cNvSpPr txBox="1"/>
          <p:nvPr/>
        </p:nvSpPr>
        <p:spPr>
          <a:xfrm>
            <a:off x="7195792" y="2311859"/>
            <a:ext cx="919527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bylaws</a:t>
            </a:r>
            <a:endParaRPr/>
          </a:p>
        </p:txBody>
      </p:sp>
      <p:sp>
        <p:nvSpPr>
          <p:cNvPr id="467" name="Google Shape;467;p10"/>
          <p:cNvSpPr txBox="1"/>
          <p:nvPr/>
        </p:nvSpPr>
        <p:spPr>
          <a:xfrm>
            <a:off x="8128128" y="2311859"/>
            <a:ext cx="315726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endParaRPr/>
          </a:p>
        </p:txBody>
      </p:sp>
      <p:sp>
        <p:nvSpPr>
          <p:cNvPr id="468" name="Google Shape;468;p10"/>
          <p:cNvSpPr txBox="1"/>
          <p:nvPr/>
        </p:nvSpPr>
        <p:spPr>
          <a:xfrm>
            <a:off x="526648" y="2613621"/>
            <a:ext cx="2957670" cy="3042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resolution of the Board.</a:t>
            </a:r>
            <a:endParaRPr/>
          </a:p>
        </p:txBody>
      </p:sp>
      <p:sp>
        <p:nvSpPr>
          <p:cNvPr id="469" name="Google Shape;469;p10"/>
          <p:cNvSpPr txBox="1"/>
          <p:nvPr/>
        </p:nvSpPr>
        <p:spPr>
          <a:xfrm>
            <a:off x="2064422" y="3012837"/>
            <a:ext cx="4451294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member? Must develop clear criteria.</a:t>
            </a:r>
            <a:endParaRPr/>
          </a:p>
        </p:txBody>
      </p:sp>
      <p:sp>
        <p:nvSpPr>
          <p:cNvPr id="470" name="Google Shape;470;p10"/>
          <p:cNvSpPr txBox="1"/>
          <p:nvPr/>
        </p:nvSpPr>
        <p:spPr>
          <a:xfrm>
            <a:off x="1218692" y="3363357"/>
            <a:ext cx="2657776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Members have right to:</a:t>
            </a:r>
            <a:endParaRPr/>
          </a:p>
        </p:txBody>
      </p:sp>
      <p:sp>
        <p:nvSpPr>
          <p:cNvPr id="471" name="Google Shape;471;p10"/>
          <p:cNvSpPr txBox="1"/>
          <p:nvPr/>
        </p:nvSpPr>
        <p:spPr>
          <a:xfrm>
            <a:off x="1145503" y="3660550"/>
            <a:ext cx="39771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64731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sz="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015" lvl="0" marL="186815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lang="en-US" sz="1000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lang="en-US" sz="1000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en-US" sz="2000">
                <a:solidFill>
                  <a:schemeClr val="dk1"/>
                </a:solidFill>
              </a:rPr>
              <a:t>Noti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 of membership meetings</a:t>
            </a:r>
            <a:endParaRPr/>
          </a:p>
        </p:txBody>
      </p:sp>
      <p:sp>
        <p:nvSpPr>
          <p:cNvPr id="472" name="Google Shape;472;p10"/>
          <p:cNvSpPr txBox="1"/>
          <p:nvPr/>
        </p:nvSpPr>
        <p:spPr>
          <a:xfrm>
            <a:off x="1333003" y="4094875"/>
            <a:ext cx="58077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10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1000" u="none" cap="none" strike="noStrike">
                <a:solidFill>
                  <a:srgbClr val="34B1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Access to information about nonprofit</a:t>
            </a:r>
            <a:endParaRPr/>
          </a:p>
        </p:txBody>
      </p:sp>
      <p:sp>
        <p:nvSpPr>
          <p:cNvPr id="473" name="Google Shape;473;p10"/>
          <p:cNvSpPr txBox="1"/>
          <p:nvPr/>
        </p:nvSpPr>
        <p:spPr>
          <a:xfrm>
            <a:off x="1218692" y="4414917"/>
            <a:ext cx="2534085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Quorum requirements</a:t>
            </a:r>
            <a:endParaRPr/>
          </a:p>
        </p:txBody>
      </p:sp>
      <p:sp>
        <p:nvSpPr>
          <p:cNvPr id="474" name="Google Shape;474;p10"/>
          <p:cNvSpPr txBox="1"/>
          <p:nvPr/>
        </p:nvSpPr>
        <p:spPr>
          <a:xfrm>
            <a:off x="3756136" y="4414917"/>
            <a:ext cx="2575824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specified in article of</a:t>
            </a:r>
            <a:endParaRPr/>
          </a:p>
        </p:txBody>
      </p:sp>
      <p:sp>
        <p:nvSpPr>
          <p:cNvPr id="475" name="Google Shape;475;p10"/>
          <p:cNvSpPr txBox="1"/>
          <p:nvPr/>
        </p:nvSpPr>
        <p:spPr>
          <a:xfrm>
            <a:off x="6335829" y="4414917"/>
            <a:ext cx="1537432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incorporation</a:t>
            </a:r>
            <a:endParaRPr/>
          </a:p>
        </p:txBody>
      </p:sp>
      <p:sp>
        <p:nvSpPr>
          <p:cNvPr id="476" name="Google Shape;476;p10"/>
          <p:cNvSpPr txBox="1"/>
          <p:nvPr/>
        </p:nvSpPr>
        <p:spPr>
          <a:xfrm>
            <a:off x="7875094" y="4414917"/>
            <a:ext cx="290342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endParaRPr/>
          </a:p>
        </p:txBody>
      </p:sp>
      <p:sp>
        <p:nvSpPr>
          <p:cNvPr id="477" name="Google Shape;477;p10"/>
          <p:cNvSpPr txBox="1"/>
          <p:nvPr/>
        </p:nvSpPr>
        <p:spPr>
          <a:xfrm>
            <a:off x="8169050" y="4414917"/>
            <a:ext cx="417087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by-</a:t>
            </a:r>
            <a:endParaRPr/>
          </a:p>
        </p:txBody>
      </p:sp>
      <p:sp>
        <p:nvSpPr>
          <p:cNvPr id="478" name="Google Shape;478;p10"/>
          <p:cNvSpPr txBox="1"/>
          <p:nvPr/>
        </p:nvSpPr>
        <p:spPr>
          <a:xfrm>
            <a:off x="2007666" y="4704547"/>
            <a:ext cx="5212018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 no quorum is specified must check local law.</a:t>
            </a:r>
            <a:endParaRPr/>
          </a:p>
        </p:txBody>
      </p:sp>
      <p:sp>
        <p:nvSpPr>
          <p:cNvPr id="479" name="Google Shape;479;p10"/>
          <p:cNvSpPr txBox="1"/>
          <p:nvPr/>
        </p:nvSpPr>
        <p:spPr>
          <a:xfrm>
            <a:off x="1218692" y="5054997"/>
            <a:ext cx="4265503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Board must report to the membership</a:t>
            </a:r>
            <a:endParaRPr/>
          </a:p>
        </p:txBody>
      </p:sp>
      <p:sp>
        <p:nvSpPr>
          <p:cNvPr id="480" name="Google Shape;480;p10"/>
          <p:cNvSpPr txBox="1"/>
          <p:nvPr/>
        </p:nvSpPr>
        <p:spPr>
          <a:xfrm>
            <a:off x="5486282" y="5054997"/>
            <a:ext cx="2368146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annually on financial</a:t>
            </a:r>
            <a:endParaRPr/>
          </a:p>
        </p:txBody>
      </p:sp>
      <p:sp>
        <p:nvSpPr>
          <p:cNvPr id="481" name="Google Shape;481;p10"/>
          <p:cNvSpPr txBox="1"/>
          <p:nvPr/>
        </p:nvSpPr>
        <p:spPr>
          <a:xfrm>
            <a:off x="1218692" y="5344627"/>
            <a:ext cx="1083389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condition</a:t>
            </a:r>
            <a:endParaRPr/>
          </a:p>
        </p:txBody>
      </p:sp>
      <p:sp>
        <p:nvSpPr>
          <p:cNvPr id="482" name="Google Shape;482;p10"/>
          <p:cNvSpPr txBox="1"/>
          <p:nvPr/>
        </p:nvSpPr>
        <p:spPr>
          <a:xfrm>
            <a:off x="2306968" y="5344627"/>
            <a:ext cx="697301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the</a:t>
            </a:r>
            <a:endParaRPr/>
          </a:p>
        </p:txBody>
      </p:sp>
      <p:sp>
        <p:nvSpPr>
          <p:cNvPr id="483" name="Google Shape;483;p10"/>
          <p:cNvSpPr txBox="1"/>
          <p:nvPr/>
        </p:nvSpPr>
        <p:spPr>
          <a:xfrm>
            <a:off x="3009155" y="5344627"/>
            <a:ext cx="14088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corporation.</a:t>
            </a:r>
            <a:endParaRPr/>
          </a:p>
        </p:txBody>
      </p:sp>
      <p:sp>
        <p:nvSpPr>
          <p:cNvPr id="484" name="Google Shape;484;p10"/>
          <p:cNvSpPr txBox="1"/>
          <p:nvPr/>
        </p:nvSpPr>
        <p:spPr>
          <a:xfrm>
            <a:off x="1145540" y="5698178"/>
            <a:ext cx="1154775" cy="304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65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65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Board</a:t>
            </a:r>
            <a:endParaRPr/>
          </a:p>
        </p:txBody>
      </p:sp>
      <p:sp>
        <p:nvSpPr>
          <p:cNvPr id="485" name="Google Shape;485;p10"/>
          <p:cNvSpPr txBox="1"/>
          <p:nvPr/>
        </p:nvSpPr>
        <p:spPr>
          <a:xfrm>
            <a:off x="2312565" y="5698178"/>
            <a:ext cx="594060" cy="304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</a:t>
            </a:r>
            <a:endParaRPr/>
          </a:p>
        </p:txBody>
      </p:sp>
      <p:sp>
        <p:nvSpPr>
          <p:cNvPr id="486" name="Google Shape;486;p10"/>
          <p:cNvSpPr txBox="1"/>
          <p:nvPr/>
        </p:nvSpPr>
        <p:spPr>
          <a:xfrm>
            <a:off x="3758899" y="5698178"/>
            <a:ext cx="1651061" cy="304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sure all rules</a:t>
            </a:r>
            <a:endParaRPr/>
          </a:p>
        </p:txBody>
      </p:sp>
      <p:sp>
        <p:nvSpPr>
          <p:cNvPr id="487" name="Google Shape;487;p10"/>
          <p:cNvSpPr txBox="1"/>
          <p:nvPr/>
        </p:nvSpPr>
        <p:spPr>
          <a:xfrm>
            <a:off x="6277015" y="5698178"/>
            <a:ext cx="1558748" cy="30429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59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ng followed.</a:t>
            </a:r>
            <a:endParaRPr/>
          </a:p>
        </p:txBody>
      </p:sp>
      <p:sp>
        <p:nvSpPr>
          <p:cNvPr id="488" name="Google Shape;488;p10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489" name="Google Shape;489;p10"/>
          <p:cNvSpPr txBox="1"/>
          <p:nvPr/>
        </p:nvSpPr>
        <p:spPr>
          <a:xfrm>
            <a:off x="8610092" y="6650573"/>
            <a:ext cx="106095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/>
          </a:p>
        </p:txBody>
      </p:sp>
      <p:sp>
        <p:nvSpPr>
          <p:cNvPr id="490" name="Google Shape;490;p10"/>
          <p:cNvSpPr txBox="1"/>
          <p:nvPr/>
        </p:nvSpPr>
        <p:spPr>
          <a:xfrm>
            <a:off x="4576762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10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10"/>
          <p:cNvSpPr txBox="1"/>
          <p:nvPr/>
        </p:nvSpPr>
        <p:spPr>
          <a:xfrm>
            <a:off x="30480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68834" rtl="0" algn="r">
              <a:lnSpc>
                <a:spcPct val="92488"/>
              </a:lnSpc>
              <a:spcBef>
                <a:spcPts val="1036"/>
              </a:spcBef>
              <a:spcAft>
                <a:spcPts val="0"/>
              </a:spcAft>
              <a:buClr>
                <a:srgbClr val="666666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66666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  <a:p>
            <a:pPr indent="0" lvl="0" marL="0" marR="68834" rtl="0" algn="r">
              <a:lnSpc>
                <a:spcPct val="92488"/>
              </a:lnSpc>
              <a:spcBef>
                <a:spcPts val="1095"/>
              </a:spcBef>
              <a:spcAft>
                <a:spcPts val="0"/>
              </a:spcAft>
              <a:buClr>
                <a:srgbClr val="666666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66666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</p:txBody>
      </p:sp>
      <p:sp>
        <p:nvSpPr>
          <p:cNvPr id="493" name="Google Shape;493;p10"/>
          <p:cNvSpPr txBox="1"/>
          <p:nvPr/>
        </p:nvSpPr>
        <p:spPr>
          <a:xfrm>
            <a:off x="1158875" y="2801937"/>
            <a:ext cx="90553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5145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9016" lvl="0" marL="72516" marR="0" rtl="0" algn="l">
              <a:lnSpc>
                <a:spcPct val="95825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Who is</a:t>
            </a:r>
            <a:endParaRPr/>
          </a:p>
          <a:p>
            <a:pPr indent="0" lvl="0" marL="63500" marR="51455" rtl="0" algn="l">
              <a:lnSpc>
                <a:spcPct val="95825"/>
              </a:lnSpc>
              <a:spcBef>
                <a:spcPts val="459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494" name="Google Shape;494;p10"/>
          <p:cNvSpPr txBox="1"/>
          <p:nvPr/>
        </p:nvSpPr>
        <p:spPr>
          <a:xfrm>
            <a:off x="3722687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10"/>
          <p:cNvSpPr txBox="1"/>
          <p:nvPr/>
        </p:nvSpPr>
        <p:spPr>
          <a:xfrm>
            <a:off x="4576762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10"/>
          <p:cNvSpPr txBox="1"/>
          <p:nvPr/>
        </p:nvSpPr>
        <p:spPr>
          <a:xfrm>
            <a:off x="5430837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10"/>
          <p:cNvSpPr txBox="1"/>
          <p:nvPr/>
        </p:nvSpPr>
        <p:spPr>
          <a:xfrm>
            <a:off x="6286500" y="2801937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10"/>
          <p:cNvSpPr txBox="1"/>
          <p:nvPr/>
        </p:nvSpPr>
        <p:spPr>
          <a:xfrm>
            <a:off x="7140573" y="2801937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10"/>
          <p:cNvSpPr txBox="1"/>
          <p:nvPr/>
        </p:nvSpPr>
        <p:spPr>
          <a:xfrm>
            <a:off x="30480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10"/>
          <p:cNvSpPr txBox="1"/>
          <p:nvPr/>
        </p:nvSpPr>
        <p:spPr>
          <a:xfrm>
            <a:off x="1158875" y="3681433"/>
            <a:ext cx="9189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6473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27994" rtl="0" algn="l">
              <a:lnSpc>
                <a:spcPct val="95825"/>
              </a:lnSpc>
              <a:spcBef>
                <a:spcPts val="459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10"/>
          <p:cNvSpPr txBox="1"/>
          <p:nvPr/>
        </p:nvSpPr>
        <p:spPr>
          <a:xfrm>
            <a:off x="5314125" y="3327000"/>
            <a:ext cx="8541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10"/>
          <p:cNvSpPr txBox="1"/>
          <p:nvPr/>
        </p:nvSpPr>
        <p:spPr>
          <a:xfrm>
            <a:off x="7227737" y="6493612"/>
            <a:ext cx="8556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5825"/>
              </a:lnSpc>
              <a:spcBef>
                <a:spcPts val="2303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03" name="Google Shape;503;p10"/>
          <p:cNvSpPr txBox="1"/>
          <p:nvPr/>
        </p:nvSpPr>
        <p:spPr>
          <a:xfrm>
            <a:off x="6286500" y="3656012"/>
            <a:ext cx="854073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10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10"/>
          <p:cNvSpPr txBox="1"/>
          <p:nvPr/>
        </p:nvSpPr>
        <p:spPr>
          <a:xfrm>
            <a:off x="30480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68834" rtl="0" algn="r">
              <a:lnSpc>
                <a:spcPct val="58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Font typeface="Noto Sans Symbols"/>
              <a:buNone/>
            </a:pPr>
            <a:r>
              <a:rPr b="0" baseline="30000" i="0" lang="en-US" sz="2250" u="none" cap="none" strike="noStrike">
                <a:solidFill>
                  <a:srgbClr val="66666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  <a:p>
            <a:pPr indent="0" lvl="0" marL="0" marR="68834" rtl="0" algn="r">
              <a:lnSpc>
                <a:spcPct val="92488"/>
              </a:lnSpc>
              <a:spcBef>
                <a:spcPts val="3309"/>
              </a:spcBef>
              <a:spcAft>
                <a:spcPts val="0"/>
              </a:spcAft>
              <a:buClr>
                <a:srgbClr val="666666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66666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endParaRPr/>
          </a:p>
        </p:txBody>
      </p:sp>
      <p:sp>
        <p:nvSpPr>
          <p:cNvPr id="506" name="Google Shape;506;p10"/>
          <p:cNvSpPr txBox="1"/>
          <p:nvPr/>
        </p:nvSpPr>
        <p:spPr>
          <a:xfrm>
            <a:off x="2867025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10"/>
          <p:cNvSpPr txBox="1"/>
          <p:nvPr/>
        </p:nvSpPr>
        <p:spPr>
          <a:xfrm>
            <a:off x="5430837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10"/>
          <p:cNvSpPr txBox="1"/>
          <p:nvPr/>
        </p:nvSpPr>
        <p:spPr>
          <a:xfrm>
            <a:off x="7140573" y="4508501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10"/>
          <p:cNvSpPr txBox="1"/>
          <p:nvPr/>
        </p:nvSpPr>
        <p:spPr>
          <a:xfrm>
            <a:off x="2867025" y="5362576"/>
            <a:ext cx="8796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2396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5825"/>
              </a:lnSpc>
              <a:spcBef>
                <a:spcPts val="1458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 make</a:t>
            </a:r>
            <a:endParaRPr/>
          </a:p>
        </p:txBody>
      </p:sp>
      <p:sp>
        <p:nvSpPr>
          <p:cNvPr id="510" name="Google Shape;510;p10"/>
          <p:cNvSpPr txBox="1"/>
          <p:nvPr/>
        </p:nvSpPr>
        <p:spPr>
          <a:xfrm>
            <a:off x="5430837" y="5362576"/>
            <a:ext cx="913133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5747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58" lvl="0" marL="2958" marR="0" rtl="0" algn="l">
              <a:lnSpc>
                <a:spcPct val="95825"/>
              </a:lnSpc>
              <a:spcBef>
                <a:spcPts val="1458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bei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1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120000"/>
                </a:moveTo>
                <a:lnTo>
                  <a:pt x="120000" y="120000"/>
                </a:lnTo>
                <a:lnTo>
                  <a:pt x="120000" y="0"/>
                </a:lnTo>
                <a:lnTo>
                  <a:pt x="0" y="0"/>
                </a:lnTo>
                <a:lnTo>
                  <a:pt x="0" y="12000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11"/>
          <p:cNvSpPr/>
          <p:nvPr/>
        </p:nvSpPr>
        <p:spPr>
          <a:xfrm>
            <a:off x="0" y="0"/>
            <a:ext cx="9144000" cy="8382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11"/>
          <p:cNvSpPr/>
          <p:nvPr/>
        </p:nvSpPr>
        <p:spPr>
          <a:xfrm>
            <a:off x="7639018" y="203150"/>
            <a:ext cx="1189098" cy="396976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11"/>
          <p:cNvSpPr/>
          <p:nvPr/>
        </p:nvSpPr>
        <p:spPr>
          <a:xfrm>
            <a:off x="7639018" y="202786"/>
            <a:ext cx="1189460" cy="397340"/>
          </a:xfrm>
          <a:custGeom>
            <a:rect b="b" l="l" r="r" t="t"/>
            <a:pathLst>
              <a:path extrusionOk="0" h="120000" w="120000">
                <a:moveTo>
                  <a:pt x="3" y="124"/>
                </a:moveTo>
                <a:lnTo>
                  <a:pt x="3" y="119984"/>
                </a:lnTo>
                <a:lnTo>
                  <a:pt x="119960" y="119984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11"/>
          <p:cNvSpPr/>
          <p:nvPr/>
        </p:nvSpPr>
        <p:spPr>
          <a:xfrm>
            <a:off x="8117325" y="303928"/>
            <a:ext cx="285470" cy="193974"/>
          </a:xfrm>
          <a:custGeom>
            <a:rect b="b" l="l" r="r" t="t"/>
            <a:pathLst>
              <a:path extrusionOk="0" h="120000" w="120000">
                <a:moveTo>
                  <a:pt x="26666" y="21675"/>
                </a:moveTo>
                <a:lnTo>
                  <a:pt x="34999" y="93183"/>
                </a:lnTo>
                <a:lnTo>
                  <a:pt x="36363" y="93183"/>
                </a:lnTo>
                <a:lnTo>
                  <a:pt x="48029" y="8714"/>
                </a:lnTo>
                <a:lnTo>
                  <a:pt x="48636" y="5362"/>
                </a:lnTo>
                <a:lnTo>
                  <a:pt x="49696" y="2904"/>
                </a:lnTo>
                <a:lnTo>
                  <a:pt x="51211" y="1117"/>
                </a:lnTo>
                <a:lnTo>
                  <a:pt x="53030" y="223"/>
                </a:lnTo>
                <a:lnTo>
                  <a:pt x="55454" y="0"/>
                </a:lnTo>
                <a:lnTo>
                  <a:pt x="66060" y="0"/>
                </a:lnTo>
                <a:lnTo>
                  <a:pt x="68484" y="223"/>
                </a:lnTo>
                <a:lnTo>
                  <a:pt x="71817" y="2904"/>
                </a:lnTo>
                <a:lnTo>
                  <a:pt x="73484" y="8714"/>
                </a:lnTo>
                <a:lnTo>
                  <a:pt x="85151" y="93183"/>
                </a:lnTo>
                <a:lnTo>
                  <a:pt x="86363" y="93183"/>
                </a:lnTo>
                <a:lnTo>
                  <a:pt x="94696" y="21675"/>
                </a:lnTo>
                <a:lnTo>
                  <a:pt x="85454" y="21675"/>
                </a:lnTo>
                <a:lnTo>
                  <a:pt x="85454" y="446"/>
                </a:lnTo>
                <a:lnTo>
                  <a:pt x="120000" y="446"/>
                </a:lnTo>
                <a:lnTo>
                  <a:pt x="120000" y="21675"/>
                </a:lnTo>
                <a:lnTo>
                  <a:pt x="111969" y="21675"/>
                </a:lnTo>
                <a:lnTo>
                  <a:pt x="99090" y="111507"/>
                </a:lnTo>
                <a:lnTo>
                  <a:pt x="98333" y="114860"/>
                </a:lnTo>
                <a:lnTo>
                  <a:pt x="97272" y="117318"/>
                </a:lnTo>
                <a:lnTo>
                  <a:pt x="94090" y="119776"/>
                </a:lnTo>
                <a:lnTo>
                  <a:pt x="91666" y="120000"/>
                </a:lnTo>
                <a:lnTo>
                  <a:pt x="78636" y="120000"/>
                </a:lnTo>
                <a:lnTo>
                  <a:pt x="76212" y="119776"/>
                </a:lnTo>
                <a:lnTo>
                  <a:pt x="74242" y="118882"/>
                </a:lnTo>
                <a:lnTo>
                  <a:pt x="71817" y="114637"/>
                </a:lnTo>
                <a:lnTo>
                  <a:pt x="71211" y="111284"/>
                </a:lnTo>
                <a:lnTo>
                  <a:pt x="60606" y="35753"/>
                </a:lnTo>
                <a:lnTo>
                  <a:pt x="59393" y="35753"/>
                </a:lnTo>
                <a:lnTo>
                  <a:pt x="48787" y="111284"/>
                </a:lnTo>
                <a:lnTo>
                  <a:pt x="48181" y="114637"/>
                </a:lnTo>
                <a:lnTo>
                  <a:pt x="45909" y="118882"/>
                </a:lnTo>
                <a:lnTo>
                  <a:pt x="41515" y="120000"/>
                </a:lnTo>
                <a:lnTo>
                  <a:pt x="28333" y="120000"/>
                </a:lnTo>
                <a:lnTo>
                  <a:pt x="25908" y="119776"/>
                </a:lnTo>
                <a:lnTo>
                  <a:pt x="22727" y="117318"/>
                </a:lnTo>
                <a:lnTo>
                  <a:pt x="20908" y="111507"/>
                </a:lnTo>
                <a:lnTo>
                  <a:pt x="8030" y="21675"/>
                </a:lnTo>
                <a:lnTo>
                  <a:pt x="0" y="21675"/>
                </a:lnTo>
                <a:lnTo>
                  <a:pt x="0" y="446"/>
                </a:lnTo>
                <a:lnTo>
                  <a:pt x="35908" y="446"/>
                </a:lnTo>
                <a:lnTo>
                  <a:pt x="35908" y="21675"/>
                </a:lnTo>
                <a:lnTo>
                  <a:pt x="26666" y="21675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11"/>
          <p:cNvSpPr/>
          <p:nvPr/>
        </p:nvSpPr>
        <p:spPr>
          <a:xfrm>
            <a:off x="8441724" y="345829"/>
            <a:ext cx="10092" cy="47681"/>
          </a:xfrm>
          <a:custGeom>
            <a:rect b="b" l="l" r="r" t="t"/>
            <a:pathLst>
              <a:path extrusionOk="0" h="120000" w="120000">
                <a:moveTo>
                  <a:pt x="98573" y="0"/>
                </a:moveTo>
                <a:lnTo>
                  <a:pt x="120000" y="81816"/>
                </a:lnTo>
                <a:lnTo>
                  <a:pt x="98573" y="85452"/>
                </a:lnTo>
                <a:lnTo>
                  <a:pt x="89988" y="88181"/>
                </a:lnTo>
                <a:lnTo>
                  <a:pt x="81426" y="91817"/>
                </a:lnTo>
                <a:lnTo>
                  <a:pt x="77134" y="98179"/>
                </a:lnTo>
                <a:lnTo>
                  <a:pt x="68573" y="107270"/>
                </a:lnTo>
                <a:lnTo>
                  <a:pt x="64280" y="120000"/>
                </a:lnTo>
                <a:lnTo>
                  <a:pt x="0" y="908"/>
                </a:lnTo>
                <a:lnTo>
                  <a:pt x="98573" y="0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11"/>
          <p:cNvSpPr/>
          <p:nvPr/>
        </p:nvSpPr>
        <p:spPr>
          <a:xfrm>
            <a:off x="8406400" y="345829"/>
            <a:ext cx="130840" cy="151350"/>
          </a:xfrm>
          <a:custGeom>
            <a:rect b="b" l="l" r="r" t="t"/>
            <a:pathLst>
              <a:path extrusionOk="0" h="120000" w="120000">
                <a:moveTo>
                  <a:pt x="118347" y="26348"/>
                </a:moveTo>
                <a:lnTo>
                  <a:pt x="119008" y="32649"/>
                </a:lnTo>
                <a:lnTo>
                  <a:pt x="119669" y="40382"/>
                </a:lnTo>
                <a:lnTo>
                  <a:pt x="120000" y="49259"/>
                </a:lnTo>
                <a:lnTo>
                  <a:pt x="120000" y="63579"/>
                </a:lnTo>
                <a:lnTo>
                  <a:pt x="119669" y="65871"/>
                </a:lnTo>
                <a:lnTo>
                  <a:pt x="119008" y="67303"/>
                </a:lnTo>
                <a:lnTo>
                  <a:pt x="117355" y="68161"/>
                </a:lnTo>
                <a:lnTo>
                  <a:pt x="114380" y="68448"/>
                </a:lnTo>
                <a:lnTo>
                  <a:pt x="37024" y="68448"/>
                </a:lnTo>
                <a:lnTo>
                  <a:pt x="37355" y="75894"/>
                </a:lnTo>
                <a:lnTo>
                  <a:pt x="37355" y="81622"/>
                </a:lnTo>
                <a:lnTo>
                  <a:pt x="37685" y="85918"/>
                </a:lnTo>
                <a:lnTo>
                  <a:pt x="38346" y="88782"/>
                </a:lnTo>
                <a:lnTo>
                  <a:pt x="39008" y="91073"/>
                </a:lnTo>
                <a:lnTo>
                  <a:pt x="40330" y="93079"/>
                </a:lnTo>
                <a:lnTo>
                  <a:pt x="41983" y="94223"/>
                </a:lnTo>
                <a:lnTo>
                  <a:pt x="43967" y="95083"/>
                </a:lnTo>
                <a:lnTo>
                  <a:pt x="47272" y="95369"/>
                </a:lnTo>
                <a:lnTo>
                  <a:pt x="76694" y="95369"/>
                </a:lnTo>
                <a:lnTo>
                  <a:pt x="80000" y="94797"/>
                </a:lnTo>
                <a:lnTo>
                  <a:pt x="81653" y="94223"/>
                </a:lnTo>
                <a:lnTo>
                  <a:pt x="82975" y="93079"/>
                </a:lnTo>
                <a:lnTo>
                  <a:pt x="83966" y="91646"/>
                </a:lnTo>
                <a:lnTo>
                  <a:pt x="84628" y="89355"/>
                </a:lnTo>
                <a:lnTo>
                  <a:pt x="84959" y="85632"/>
                </a:lnTo>
                <a:lnTo>
                  <a:pt x="84959" y="80191"/>
                </a:lnTo>
                <a:lnTo>
                  <a:pt x="120000" y="80191"/>
                </a:lnTo>
                <a:lnTo>
                  <a:pt x="119669" y="88496"/>
                </a:lnTo>
                <a:lnTo>
                  <a:pt x="119008" y="95369"/>
                </a:lnTo>
                <a:lnTo>
                  <a:pt x="117686" y="101098"/>
                </a:lnTo>
                <a:lnTo>
                  <a:pt x="116033" y="105966"/>
                </a:lnTo>
                <a:lnTo>
                  <a:pt x="113719" y="109689"/>
                </a:lnTo>
                <a:lnTo>
                  <a:pt x="110744" y="113126"/>
                </a:lnTo>
                <a:lnTo>
                  <a:pt x="105785" y="116562"/>
                </a:lnTo>
                <a:lnTo>
                  <a:pt x="97851" y="119140"/>
                </a:lnTo>
                <a:lnTo>
                  <a:pt x="92561" y="119713"/>
                </a:lnTo>
                <a:lnTo>
                  <a:pt x="85950" y="120000"/>
                </a:lnTo>
                <a:lnTo>
                  <a:pt x="39999" y="120000"/>
                </a:lnTo>
                <a:lnTo>
                  <a:pt x="32396" y="119713"/>
                </a:lnTo>
                <a:lnTo>
                  <a:pt x="25784" y="118854"/>
                </a:lnTo>
                <a:lnTo>
                  <a:pt x="20825" y="117422"/>
                </a:lnTo>
                <a:lnTo>
                  <a:pt x="16198" y="115418"/>
                </a:lnTo>
                <a:lnTo>
                  <a:pt x="12561" y="112554"/>
                </a:lnTo>
                <a:lnTo>
                  <a:pt x="7273" y="106825"/>
                </a:lnTo>
                <a:lnTo>
                  <a:pt x="3635" y="99092"/>
                </a:lnTo>
                <a:lnTo>
                  <a:pt x="2313" y="93937"/>
                </a:lnTo>
                <a:lnTo>
                  <a:pt x="1322" y="87636"/>
                </a:lnTo>
                <a:lnTo>
                  <a:pt x="660" y="80191"/>
                </a:lnTo>
                <a:lnTo>
                  <a:pt x="0" y="71026"/>
                </a:lnTo>
                <a:lnTo>
                  <a:pt x="0" y="49259"/>
                </a:lnTo>
                <a:lnTo>
                  <a:pt x="660" y="40095"/>
                </a:lnTo>
                <a:lnTo>
                  <a:pt x="1322" y="32362"/>
                </a:lnTo>
                <a:lnTo>
                  <a:pt x="2313" y="26061"/>
                </a:lnTo>
                <a:lnTo>
                  <a:pt x="3635" y="20906"/>
                </a:lnTo>
                <a:lnTo>
                  <a:pt x="5289" y="16610"/>
                </a:lnTo>
                <a:lnTo>
                  <a:pt x="9917" y="10024"/>
                </a:lnTo>
                <a:lnTo>
                  <a:pt x="16198" y="4295"/>
                </a:lnTo>
                <a:lnTo>
                  <a:pt x="20825" y="2291"/>
                </a:lnTo>
                <a:lnTo>
                  <a:pt x="25784" y="1144"/>
                </a:lnTo>
                <a:lnTo>
                  <a:pt x="32396" y="286"/>
                </a:lnTo>
                <a:lnTo>
                  <a:pt x="37355" y="37804"/>
                </a:lnTo>
                <a:lnTo>
                  <a:pt x="37355" y="43245"/>
                </a:lnTo>
                <a:lnTo>
                  <a:pt x="37024" y="49833"/>
                </a:lnTo>
                <a:lnTo>
                  <a:pt x="83635" y="49833"/>
                </a:lnTo>
                <a:lnTo>
                  <a:pt x="83635" y="42672"/>
                </a:lnTo>
                <a:lnTo>
                  <a:pt x="83305" y="36945"/>
                </a:lnTo>
                <a:lnTo>
                  <a:pt x="82975" y="32935"/>
                </a:lnTo>
                <a:lnTo>
                  <a:pt x="82314" y="29784"/>
                </a:lnTo>
                <a:lnTo>
                  <a:pt x="81653" y="27780"/>
                </a:lnTo>
                <a:lnTo>
                  <a:pt x="80660" y="26634"/>
                </a:lnTo>
                <a:lnTo>
                  <a:pt x="79339" y="25775"/>
                </a:lnTo>
                <a:lnTo>
                  <a:pt x="77355" y="25202"/>
                </a:lnTo>
                <a:lnTo>
                  <a:pt x="74049" y="24916"/>
                </a:lnTo>
                <a:lnTo>
                  <a:pt x="69090" y="24629"/>
                </a:lnTo>
                <a:lnTo>
                  <a:pt x="47272" y="24629"/>
                </a:lnTo>
                <a:lnTo>
                  <a:pt x="43967" y="25202"/>
                </a:lnTo>
                <a:lnTo>
                  <a:pt x="41652" y="25775"/>
                </a:lnTo>
                <a:lnTo>
                  <a:pt x="39999" y="0"/>
                </a:lnTo>
                <a:lnTo>
                  <a:pt x="81322" y="0"/>
                </a:lnTo>
                <a:lnTo>
                  <a:pt x="88926" y="286"/>
                </a:lnTo>
                <a:lnTo>
                  <a:pt x="95536" y="1144"/>
                </a:lnTo>
                <a:lnTo>
                  <a:pt x="100826" y="2291"/>
                </a:lnTo>
                <a:lnTo>
                  <a:pt x="105124" y="4295"/>
                </a:lnTo>
                <a:lnTo>
                  <a:pt x="109091" y="7159"/>
                </a:lnTo>
                <a:lnTo>
                  <a:pt x="111735" y="10024"/>
                </a:lnTo>
                <a:lnTo>
                  <a:pt x="114050" y="13174"/>
                </a:lnTo>
                <a:lnTo>
                  <a:pt x="116033" y="16610"/>
                </a:lnTo>
                <a:lnTo>
                  <a:pt x="117355" y="21193"/>
                </a:lnTo>
                <a:lnTo>
                  <a:pt x="118347" y="26348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11"/>
          <p:cNvSpPr/>
          <p:nvPr/>
        </p:nvSpPr>
        <p:spPr>
          <a:xfrm>
            <a:off x="8559949" y="345829"/>
            <a:ext cx="82901" cy="151350"/>
          </a:xfrm>
          <a:custGeom>
            <a:rect b="b" l="l" r="r" t="t"/>
            <a:pathLst>
              <a:path extrusionOk="0" h="120000" w="120000">
                <a:moveTo>
                  <a:pt x="120000" y="9422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93937"/>
                </a:lnTo>
                <a:lnTo>
                  <a:pt x="30782" y="93937"/>
                </a:lnTo>
                <a:lnTo>
                  <a:pt x="30782" y="26348"/>
                </a:lnTo>
                <a:lnTo>
                  <a:pt x="0" y="26348"/>
                </a:lnTo>
                <a:lnTo>
                  <a:pt x="0" y="0"/>
                </a:lnTo>
                <a:lnTo>
                  <a:pt x="90260" y="0"/>
                </a:lnTo>
                <a:lnTo>
                  <a:pt x="90260" y="94223"/>
                </a:lnTo>
                <a:lnTo>
                  <a:pt x="120000" y="9422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11"/>
          <p:cNvSpPr/>
          <p:nvPr/>
        </p:nvSpPr>
        <p:spPr>
          <a:xfrm>
            <a:off x="8578331" y="308984"/>
            <a:ext cx="43253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</a:path>
            </a:pathLst>
          </a:custGeom>
          <a:noFill/>
          <a:ln cap="flat" cmpd="sng" w="37375">
            <a:solidFill>
              <a:srgbClr val="FE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11"/>
          <p:cNvSpPr/>
          <p:nvPr/>
        </p:nvSpPr>
        <p:spPr>
          <a:xfrm>
            <a:off x="8663395" y="294174"/>
            <a:ext cx="82901" cy="203004"/>
          </a:xfrm>
          <a:custGeom>
            <a:rect b="b" l="l" r="r" t="t"/>
            <a:pathLst>
              <a:path extrusionOk="0" h="120000" w="120000">
                <a:moveTo>
                  <a:pt x="120000" y="100783"/>
                </a:moveTo>
                <a:lnTo>
                  <a:pt x="120000" y="120000"/>
                </a:lnTo>
                <a:lnTo>
                  <a:pt x="0" y="120000"/>
                </a:lnTo>
                <a:lnTo>
                  <a:pt x="0" y="100569"/>
                </a:lnTo>
                <a:lnTo>
                  <a:pt x="30261" y="100569"/>
                </a:lnTo>
                <a:lnTo>
                  <a:pt x="30261" y="19430"/>
                </a:lnTo>
                <a:lnTo>
                  <a:pt x="0" y="19430"/>
                </a:lnTo>
                <a:lnTo>
                  <a:pt x="0" y="0"/>
                </a:lnTo>
                <a:lnTo>
                  <a:pt x="90260" y="0"/>
                </a:lnTo>
                <a:lnTo>
                  <a:pt x="90260" y="100783"/>
                </a:lnTo>
                <a:lnTo>
                  <a:pt x="120000" y="100783"/>
                </a:lnTo>
                <a:close/>
              </a:path>
            </a:pathLst>
          </a:custGeom>
          <a:solidFill>
            <a:srgbClr val="FEFFFF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11"/>
          <p:cNvSpPr/>
          <p:nvPr/>
        </p:nvSpPr>
        <p:spPr>
          <a:xfrm>
            <a:off x="7641128" y="205267"/>
            <a:ext cx="1189037" cy="39687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11"/>
          <p:cNvSpPr txBox="1"/>
          <p:nvPr/>
        </p:nvSpPr>
        <p:spPr>
          <a:xfrm>
            <a:off x="292100" y="1081830"/>
            <a:ext cx="5244080" cy="8396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43907" rtl="0" algn="l">
              <a:lnSpc>
                <a:spcPct val="105714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34B132"/>
                </a:solidFill>
                <a:latin typeface="Arial"/>
                <a:ea typeface="Arial"/>
                <a:cs typeface="Arial"/>
                <a:sym typeface="Arial"/>
              </a:rPr>
              <a:t>Board of Directors</a:t>
            </a:r>
            <a:endParaRPr/>
          </a:p>
          <a:p>
            <a:pPr indent="0" lvl="0" marL="12700" marR="0" rtl="0" algn="l">
              <a:lnSpc>
                <a:spcPct val="95825"/>
              </a:lnSpc>
              <a:spcBef>
                <a:spcPts val="809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3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Board of Directors is</a:t>
            </a:r>
            <a:r>
              <a:rPr b="1" i="0" lang="en-US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accountable</a:t>
            </a:r>
            <a:endParaRPr/>
          </a:p>
        </p:txBody>
      </p:sp>
      <p:sp>
        <p:nvSpPr>
          <p:cNvPr id="527" name="Google Shape;527;p11"/>
          <p:cNvSpPr txBox="1"/>
          <p:nvPr/>
        </p:nvSpPr>
        <p:spPr>
          <a:xfrm>
            <a:off x="5541780" y="1603379"/>
            <a:ext cx="394671" cy="3180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73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to:</a:t>
            </a:r>
            <a:endParaRPr/>
          </a:p>
        </p:txBody>
      </p:sp>
      <p:sp>
        <p:nvSpPr>
          <p:cNvPr id="528" name="Google Shape;528;p11"/>
          <p:cNvSpPr txBox="1"/>
          <p:nvPr/>
        </p:nvSpPr>
        <p:spPr>
          <a:xfrm>
            <a:off x="641096" y="2085356"/>
            <a:ext cx="737298" cy="8895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endParaRPr/>
          </a:p>
          <a:p>
            <a:pPr indent="0" lvl="0" marL="12700" marR="0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endParaRPr/>
          </a:p>
          <a:p>
            <a:pPr indent="0" lvl="0" marL="12700" marR="0" rtl="0" algn="l">
              <a:lnSpc>
                <a:spcPct val="95825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endParaRPr/>
          </a:p>
        </p:txBody>
      </p:sp>
      <p:sp>
        <p:nvSpPr>
          <p:cNvPr id="529" name="Google Shape;529;p11"/>
          <p:cNvSpPr txBox="1"/>
          <p:nvPr/>
        </p:nvSpPr>
        <p:spPr>
          <a:xfrm>
            <a:off x="1383280" y="2085356"/>
            <a:ext cx="728860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public</a:t>
            </a:r>
            <a:endParaRPr/>
          </a:p>
        </p:txBody>
      </p:sp>
      <p:sp>
        <p:nvSpPr>
          <p:cNvPr id="530" name="Google Shape;530;p11"/>
          <p:cNvSpPr txBox="1"/>
          <p:nvPr/>
        </p:nvSpPr>
        <p:spPr>
          <a:xfrm>
            <a:off x="1383280" y="2390156"/>
            <a:ext cx="1985366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Attorney General</a:t>
            </a:r>
            <a:endParaRPr/>
          </a:p>
        </p:txBody>
      </p:sp>
      <p:sp>
        <p:nvSpPr>
          <p:cNvPr id="531" name="Google Shape;531;p11"/>
          <p:cNvSpPr txBox="1"/>
          <p:nvPr/>
        </p:nvSpPr>
        <p:spPr>
          <a:xfrm>
            <a:off x="1383280" y="2694956"/>
            <a:ext cx="2916101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Internal Revenue Service</a:t>
            </a:r>
            <a:endParaRPr/>
          </a:p>
        </p:txBody>
      </p:sp>
      <p:sp>
        <p:nvSpPr>
          <p:cNvPr id="532" name="Google Shape;532;p11"/>
          <p:cNvSpPr txBox="1"/>
          <p:nvPr/>
        </p:nvSpPr>
        <p:spPr>
          <a:xfrm>
            <a:off x="641096" y="2999756"/>
            <a:ext cx="1359570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Members</a:t>
            </a:r>
            <a:endParaRPr/>
          </a:p>
        </p:txBody>
      </p:sp>
      <p:sp>
        <p:nvSpPr>
          <p:cNvPr id="533" name="Google Shape;533;p11"/>
          <p:cNvSpPr txBox="1"/>
          <p:nvPr/>
        </p:nvSpPr>
        <p:spPr>
          <a:xfrm>
            <a:off x="2003262" y="2999756"/>
            <a:ext cx="2094041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(if you have them)</a:t>
            </a:r>
            <a:endParaRPr/>
          </a:p>
        </p:txBody>
      </p:sp>
      <p:sp>
        <p:nvSpPr>
          <p:cNvPr id="534" name="Google Shape;534;p11"/>
          <p:cNvSpPr txBox="1"/>
          <p:nvPr/>
        </p:nvSpPr>
        <p:spPr>
          <a:xfrm>
            <a:off x="641096" y="3304556"/>
            <a:ext cx="3494383" cy="5847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Donors/Clients/Beneficiaries</a:t>
            </a:r>
            <a:endParaRPr/>
          </a:p>
          <a:p>
            <a:pPr indent="0" lvl="0" marL="12700" marR="38176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chemeClr val="dk1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Employees and volunteers</a:t>
            </a:r>
            <a:endParaRPr/>
          </a:p>
        </p:txBody>
      </p:sp>
      <p:sp>
        <p:nvSpPr>
          <p:cNvPr id="535" name="Google Shape;535;p11"/>
          <p:cNvSpPr txBox="1"/>
          <p:nvPr/>
        </p:nvSpPr>
        <p:spPr>
          <a:xfrm>
            <a:off x="292100" y="4081403"/>
            <a:ext cx="834184" cy="31811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739"/>
              </a:lnSpc>
              <a:spcBef>
                <a:spcPts val="0"/>
              </a:spcBef>
              <a:spcAft>
                <a:spcPts val="0"/>
              </a:spcAft>
              <a:buClr>
                <a:srgbClr val="34B132"/>
              </a:buClr>
              <a:buFont typeface="Noto Sans Symbols"/>
              <a:buNone/>
            </a:pPr>
            <a:r>
              <a:rPr b="0" i="0" lang="en-US" sz="2300" u="none" cap="none" strike="noStrike">
                <a:solidFill>
                  <a:srgbClr val="34B1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❑</a:t>
            </a:r>
            <a:r>
              <a:rPr b="0" i="0" lang="en-US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endParaRPr/>
          </a:p>
        </p:txBody>
      </p:sp>
      <p:sp>
        <p:nvSpPr>
          <p:cNvPr id="536" name="Google Shape;536;p11"/>
          <p:cNvSpPr txBox="1"/>
          <p:nvPr/>
        </p:nvSpPr>
        <p:spPr>
          <a:xfrm>
            <a:off x="641096" y="4494800"/>
            <a:ext cx="6430133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Sets the tone for the organization. Staff and volunteers</a:t>
            </a:r>
            <a:endParaRPr/>
          </a:p>
        </p:txBody>
      </p:sp>
      <p:sp>
        <p:nvSpPr>
          <p:cNvPr id="537" name="Google Shape;537;p11"/>
          <p:cNvSpPr txBox="1"/>
          <p:nvPr/>
        </p:nvSpPr>
        <p:spPr>
          <a:xfrm>
            <a:off x="7075352" y="4494800"/>
            <a:ext cx="1106549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take their</a:t>
            </a:r>
            <a:endParaRPr/>
          </a:p>
        </p:txBody>
      </p:sp>
      <p:sp>
        <p:nvSpPr>
          <p:cNvPr id="538" name="Google Shape;538;p11"/>
          <p:cNvSpPr txBox="1"/>
          <p:nvPr/>
        </p:nvSpPr>
        <p:spPr>
          <a:xfrm>
            <a:off x="875791" y="4799701"/>
            <a:ext cx="6085999" cy="27990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cue from the ethical climate established by the Board.</a:t>
            </a:r>
            <a:endParaRPr/>
          </a:p>
        </p:txBody>
      </p:sp>
      <p:sp>
        <p:nvSpPr>
          <p:cNvPr id="539" name="Google Shape;539;p11"/>
          <p:cNvSpPr txBox="1"/>
          <p:nvPr/>
        </p:nvSpPr>
        <p:spPr>
          <a:xfrm>
            <a:off x="641096" y="5165360"/>
            <a:ext cx="2232023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adhere to</a:t>
            </a:r>
            <a:endParaRPr/>
          </a:p>
        </p:txBody>
      </p:sp>
      <p:sp>
        <p:nvSpPr>
          <p:cNvPr id="540" name="Google Shape;540;p11"/>
          <p:cNvSpPr txBox="1"/>
          <p:nvPr/>
        </p:nvSpPr>
        <p:spPr>
          <a:xfrm>
            <a:off x="2879787" y="5165360"/>
            <a:ext cx="3368108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highest ethical standards.</a:t>
            </a:r>
            <a:endParaRPr/>
          </a:p>
        </p:txBody>
      </p:sp>
      <p:sp>
        <p:nvSpPr>
          <p:cNvPr id="541" name="Google Shape;541;p11"/>
          <p:cNvSpPr txBox="1"/>
          <p:nvPr/>
        </p:nvSpPr>
        <p:spPr>
          <a:xfrm>
            <a:off x="641100" y="5533425"/>
            <a:ext cx="82908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rgbClr val="BDD500"/>
              </a:buClr>
              <a:buFont typeface="Noto Sans Symbols"/>
              <a:buNone/>
            </a:pPr>
            <a:r>
              <a:rPr b="0" i="0" lang="en-US" sz="1500" u="none" cap="none" strike="noStrike">
                <a:solidFill>
                  <a:srgbClr val="BDD50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▪</a:t>
            </a:r>
            <a:r>
              <a:rPr b="0" i="0" lang="en-US" sz="1500" u="none" cap="none" strike="noStrike">
                <a:solidFill>
                  <a:srgbClr val="BDD5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ensure that the organization complies with all applicable local/state/federal laws.</a:t>
            </a:r>
            <a:endParaRPr/>
          </a:p>
        </p:txBody>
      </p:sp>
      <p:sp>
        <p:nvSpPr>
          <p:cNvPr id="542" name="Google Shape;542;p11"/>
          <p:cNvSpPr txBox="1"/>
          <p:nvPr/>
        </p:nvSpPr>
        <p:spPr>
          <a:xfrm>
            <a:off x="5433521" y="5531120"/>
            <a:ext cx="2649377" cy="27990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3" name="Google Shape;543;p11"/>
          <p:cNvSpPr txBox="1"/>
          <p:nvPr/>
        </p:nvSpPr>
        <p:spPr>
          <a:xfrm>
            <a:off x="875791" y="5836021"/>
            <a:ext cx="2702700" cy="2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7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4" name="Google Shape;544;p11"/>
          <p:cNvSpPr txBox="1"/>
          <p:nvPr/>
        </p:nvSpPr>
        <p:spPr>
          <a:xfrm>
            <a:off x="2242820" y="6288944"/>
            <a:ext cx="4457801" cy="3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06458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“buck” stops with the Board!</a:t>
            </a:r>
            <a:endParaRPr/>
          </a:p>
        </p:txBody>
      </p:sp>
      <p:sp>
        <p:nvSpPr>
          <p:cNvPr id="545" name="Google Shape;545;p11"/>
          <p:cNvSpPr txBox="1"/>
          <p:nvPr/>
        </p:nvSpPr>
        <p:spPr>
          <a:xfrm>
            <a:off x="341312" y="6631523"/>
            <a:ext cx="1504899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Weil, Gotshal &amp; Manges LLP</a:t>
            </a:r>
            <a:endParaRPr/>
          </a:p>
        </p:txBody>
      </p:sp>
      <p:sp>
        <p:nvSpPr>
          <p:cNvPr id="546" name="Google Shape;546;p11"/>
          <p:cNvSpPr txBox="1"/>
          <p:nvPr/>
        </p:nvSpPr>
        <p:spPr>
          <a:xfrm>
            <a:off x="8546084" y="6650573"/>
            <a:ext cx="170561" cy="1396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12700" marR="0" rtl="0" algn="l">
              <a:lnSpc>
                <a:spcPct val="113222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/>
          </a:p>
        </p:txBody>
      </p:sp>
      <p:sp>
        <p:nvSpPr>
          <p:cNvPr id="547" name="Google Shape;547;p11"/>
          <p:cNvSpPr txBox="1"/>
          <p:nvPr/>
        </p:nvSpPr>
        <p:spPr>
          <a:xfrm>
            <a:off x="4576762" y="1949450"/>
            <a:ext cx="854075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11"/>
          <p:cNvSpPr txBox="1"/>
          <p:nvPr/>
        </p:nvSpPr>
        <p:spPr>
          <a:xfrm>
            <a:off x="5430837" y="1949450"/>
            <a:ext cx="855662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11"/>
          <p:cNvSpPr txBox="1"/>
          <p:nvPr/>
        </p:nvSpPr>
        <p:spPr>
          <a:xfrm>
            <a:off x="6286500" y="1949450"/>
            <a:ext cx="854073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11"/>
          <p:cNvSpPr txBox="1"/>
          <p:nvPr/>
        </p:nvSpPr>
        <p:spPr>
          <a:xfrm>
            <a:off x="7140573" y="1949450"/>
            <a:ext cx="854076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11"/>
          <p:cNvSpPr txBox="1"/>
          <p:nvPr/>
        </p:nvSpPr>
        <p:spPr>
          <a:xfrm>
            <a:off x="7994650" y="1949450"/>
            <a:ext cx="844550" cy="85248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11"/>
          <p:cNvSpPr txBox="1"/>
          <p:nvPr/>
        </p:nvSpPr>
        <p:spPr>
          <a:xfrm>
            <a:off x="1158875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11"/>
          <p:cNvSpPr txBox="1"/>
          <p:nvPr/>
        </p:nvSpPr>
        <p:spPr>
          <a:xfrm>
            <a:off x="2012950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-3012" lvl="0" marL="3012" marR="0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11"/>
          <p:cNvSpPr txBox="1"/>
          <p:nvPr/>
        </p:nvSpPr>
        <p:spPr>
          <a:xfrm>
            <a:off x="2867025" y="2801937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11"/>
          <p:cNvSpPr txBox="1"/>
          <p:nvPr/>
        </p:nvSpPr>
        <p:spPr>
          <a:xfrm>
            <a:off x="3722687" y="2801937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p11"/>
          <p:cNvSpPr txBox="1"/>
          <p:nvPr/>
        </p:nvSpPr>
        <p:spPr>
          <a:xfrm>
            <a:off x="6286500" y="2801937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p11"/>
          <p:cNvSpPr txBox="1"/>
          <p:nvPr/>
        </p:nvSpPr>
        <p:spPr>
          <a:xfrm>
            <a:off x="7140573" y="2801937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11"/>
          <p:cNvSpPr txBox="1"/>
          <p:nvPr/>
        </p:nvSpPr>
        <p:spPr>
          <a:xfrm>
            <a:off x="1158875" y="3656012"/>
            <a:ext cx="908420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5434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5825"/>
              </a:lnSpc>
              <a:spcBef>
                <a:spcPts val="2159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Board:</a:t>
            </a:r>
            <a:endParaRPr/>
          </a:p>
        </p:txBody>
      </p:sp>
      <p:sp>
        <p:nvSpPr>
          <p:cNvPr id="559" name="Google Shape;559;p11"/>
          <p:cNvSpPr txBox="1"/>
          <p:nvPr/>
        </p:nvSpPr>
        <p:spPr>
          <a:xfrm>
            <a:off x="2012950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11"/>
          <p:cNvSpPr txBox="1"/>
          <p:nvPr/>
        </p:nvSpPr>
        <p:spPr>
          <a:xfrm>
            <a:off x="2867025" y="3656012"/>
            <a:ext cx="855662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11"/>
          <p:cNvSpPr txBox="1"/>
          <p:nvPr/>
        </p:nvSpPr>
        <p:spPr>
          <a:xfrm>
            <a:off x="3722687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11"/>
          <p:cNvSpPr txBox="1"/>
          <p:nvPr/>
        </p:nvSpPr>
        <p:spPr>
          <a:xfrm>
            <a:off x="4576762" y="3656012"/>
            <a:ext cx="854075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11"/>
          <p:cNvSpPr txBox="1"/>
          <p:nvPr/>
        </p:nvSpPr>
        <p:spPr>
          <a:xfrm>
            <a:off x="6284912" y="3002762"/>
            <a:ext cx="8556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11"/>
          <p:cNvSpPr txBox="1"/>
          <p:nvPr/>
        </p:nvSpPr>
        <p:spPr>
          <a:xfrm>
            <a:off x="7263250" y="2240262"/>
            <a:ext cx="854100" cy="8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11"/>
          <p:cNvSpPr txBox="1"/>
          <p:nvPr/>
        </p:nvSpPr>
        <p:spPr>
          <a:xfrm>
            <a:off x="7140573" y="3656012"/>
            <a:ext cx="854076" cy="8524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11"/>
          <p:cNvSpPr txBox="1"/>
          <p:nvPr/>
        </p:nvSpPr>
        <p:spPr>
          <a:xfrm>
            <a:off x="1158875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11"/>
          <p:cNvSpPr txBox="1"/>
          <p:nvPr/>
        </p:nvSpPr>
        <p:spPr>
          <a:xfrm>
            <a:off x="2012950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8" name="Google Shape;568;p11"/>
          <p:cNvSpPr txBox="1"/>
          <p:nvPr/>
        </p:nvSpPr>
        <p:spPr>
          <a:xfrm>
            <a:off x="3722687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11"/>
          <p:cNvSpPr txBox="1"/>
          <p:nvPr/>
        </p:nvSpPr>
        <p:spPr>
          <a:xfrm>
            <a:off x="4576762" y="4508501"/>
            <a:ext cx="854075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11"/>
          <p:cNvSpPr txBox="1"/>
          <p:nvPr/>
        </p:nvSpPr>
        <p:spPr>
          <a:xfrm>
            <a:off x="5430837" y="4508501"/>
            <a:ext cx="855662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11"/>
          <p:cNvSpPr txBox="1"/>
          <p:nvPr/>
        </p:nvSpPr>
        <p:spPr>
          <a:xfrm>
            <a:off x="6286500" y="4508501"/>
            <a:ext cx="854073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11"/>
          <p:cNvSpPr txBox="1"/>
          <p:nvPr/>
        </p:nvSpPr>
        <p:spPr>
          <a:xfrm>
            <a:off x="7140573" y="4508501"/>
            <a:ext cx="854076" cy="8540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11"/>
          <p:cNvSpPr txBox="1"/>
          <p:nvPr/>
        </p:nvSpPr>
        <p:spPr>
          <a:xfrm>
            <a:off x="2393950" y="6886576"/>
            <a:ext cx="854100" cy="8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11"/>
          <p:cNvSpPr txBox="1"/>
          <p:nvPr/>
        </p:nvSpPr>
        <p:spPr>
          <a:xfrm>
            <a:off x="3722687" y="5362576"/>
            <a:ext cx="854075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5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11"/>
          <p:cNvSpPr txBox="1"/>
          <p:nvPr/>
        </p:nvSpPr>
        <p:spPr>
          <a:xfrm>
            <a:off x="4576762" y="5362576"/>
            <a:ext cx="920843" cy="8556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