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80" r:id="rId24"/>
    <p:sldId id="276" r:id="rId25"/>
  </p:sldIdLst>
  <p:sldSz cx="12188825" cy="6858000"/>
  <p:notesSz cx="6858000" cy="9144000"/>
  <p:embeddedFontLst>
    <p:embeddedFont>
      <p:font typeface="Grandstander" pitchFamily="2" charset="0"/>
      <p:regular r:id="rId27"/>
      <p:bold r:id="rId28"/>
      <p:italic r:id="rId29"/>
      <p:boldItalic r:id="rId30"/>
    </p:embeddedFont>
    <p:embeddedFont>
      <p:font typeface="Grandstander Medium" pitchFamily="2" charset="0"/>
      <p:regular r:id="rId31"/>
      <p:bold r:id="rId32"/>
      <p:italic r:id="rId33"/>
      <p:boldItalic r:id="rId34"/>
    </p:embeddedFont>
    <p:embeddedFont>
      <p:font typeface="Grandstander SemiBold" pitchFamily="2" charset="0"/>
      <p:regular r:id="rId35"/>
      <p:bold r:id="rId36"/>
      <p:italic r:id="rId37"/>
      <p:boldItalic r:id="rId38"/>
    </p:embeddedFont>
    <p:embeddedFont>
      <p:font typeface="Lato" panose="020F0502020204030203" pitchFamily="34" charset="0"/>
      <p:regular r:id="rId39"/>
      <p:bold r:id="rId40"/>
      <p:italic r:id="rId41"/>
      <p:boldItalic r:id="rId42"/>
    </p:embeddedFont>
    <p:embeddedFont>
      <p:font typeface="Verdana" panose="020B060403050404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5" roundtripDataSignature="AMtx7mhvNmM+7vF/ZyJ45XSpmsFZN1M+n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3D2838-6274-EB61-BCDB-A1983F92D23D}" name="Marina Ruivo" initials="MR" userId="b10738308bdd9c35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CEF8A06-93C5-47BD-B8BD-585F7D59C7DA}">
  <a:tblStyle styleId="{1CEF8A06-93C5-47BD-B8BD-585F7D59C7D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79" autoAdjust="0"/>
    <p:restoredTop sz="93103" autoAdjust="0"/>
  </p:normalViewPr>
  <p:slideViewPr>
    <p:cSldViewPr snapToGrid="0">
      <p:cViewPr varScale="1">
        <p:scale>
          <a:sx n="65" d="100"/>
          <a:sy n="65" d="100"/>
        </p:scale>
        <p:origin x="846" y="6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7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s-with-gadgets-future-technology-children-ilustra%C3%A7%C3%A3o-royalty-free/1227100369?phrase=DESENHO+DE+CELULAR++INFANTIL&amp;adppopup=true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little-kid-sleep-in-the-room-at-night-ilustra%C3%A7%C3%A3o-royalty-free/1399103371?phrase=CRIAN%C3%87A+DORMINDO&amp;adppopup=true" TargetMode="External"/><Relationship Id="rId4" Type="http://schemas.openxmlformats.org/officeDocument/2006/relationships/hyperlink" Target="https://www.gettyimages.com.br/detail/ilustra%C3%A7%C3%A3o/amazed-dark-skin-kids-reading-fantasy-cosmos-ilustra%C3%A7%C3%A3o-royalty-free/1334830878?phrase=DESENHO+DE+LEITURA++INFANTIL&amp;adppopup=true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s-with-gadgets-future-technology-children-ilustra%C3%A7%C3%A3o-royalty-free/1227100369?phrase=DESENHO+DE+CELULAR++INFANTIL&amp;adppopup=true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little-kid-sleep-in-the-room-at-night-ilustra%C3%A7%C3%A3o-royalty-free/1399103371?phrase=CRIAN%C3%87A+DORMINDO&amp;adppopup=true" TargetMode="External"/><Relationship Id="rId4" Type="http://schemas.openxmlformats.org/officeDocument/2006/relationships/hyperlink" Target="https://www.gettyimages.com.br/detail/ilustra%C3%A7%C3%A3o/amazed-dark-skin-kids-reading-fantasy-cosmos-ilustra%C3%A7%C3%A3o-royalty-free/1334830878?phrase=DESENHO+DE+LEITURA++INFANTIL&amp;adppopup=true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aerial-view-of-marginal-pinheiros-and-estaiada-imagem-royalty-free/807441952?phrase=ponte+estaiada+s%C3%A3o+paulo+noite&amp;adppopup=true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foto/suspension-bridge-cable-stayed-bridge-in-the-world-imagem-royalty-free/1166728645?phrase=ponte+estaiada+s%C3%A3o+paulo&amp;adppopup=true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night-tablet-and-mother-with-child-in-tent-with-imagem-royalty-free/1767111792?phrase=adulto+lendo+para+crian%C3%A7a+no+table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moon-over-mountains-imagem-royalty-free/162515751?phrase=noche%20con%20luna%20&amp;searchscope=image%2Cfil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worried-young-school-boy-studying-at-home-imagem-royalty-free/1471154126?phrase=crian%C3%A7a+CANSADA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estaiada-bridge-sao-paulo-imagem-royalty-free/626906168?phrase=LUZES+NOTURNAS+SAO+PAULO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this-game-is-awesome-imagem-royalty-free/508512389?phrase=CRIAN%C3%87A+COM+CELEULAR+NA+CAMA&amp;adppopup=tru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the-girl-under-a-blanket-with-a-smartphone-imagem-royalty-free/1085732990?phrase=crian%C3%A7a+usando+celular+antes+de+dormir&amp;adppopup=tru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84" name="Google Shape;1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630833c7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91" name="Google Shape;191;g3630833c7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15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https://www.gettyimages.com.br/detail/ilustra%C3%A7%C3%A3o/kids-with-gadgets-future-technology-children-ilustra%C3%A7%C3%A3o-royalty-free/1227100369?phrase=DESENHO+DE+CELULAR++INFANTIL&amp;adppopup=true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/ilustra%C3%A7%C3%A3o/amazed-dark-skin-kids-reading-fantasy-cosmos-ilustra%C3%A7%C3%A3o-royalty-free/1334830878?phrase=DESENHO+DE+LEITURA++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INFANTIL&amp;adppopup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/ilustra%C3%A7%C3%A3o/little-kid-sleep-in-the-room-at-night-ilustra%C3%A7%C3%A3o-royalty-free/1399103371?phrase=CRIAN%C3%87A+DORMINDO&amp;adppopup=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(IMAGENS DO ID 119268)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pt-BR" dirty="0"/>
          </a:p>
        </p:txBody>
      </p:sp>
      <p:sp>
        <p:nvSpPr>
          <p:cNvPr id="199" name="Google Shape;1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15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https://www.gettyimages.com.br/detail/ilustra%C3%A7%C3%A3o/kids-with-gadgets-future-technology-children-ilustra%C3%A7%C3%A3o-royalty-free/1227100369?phrase=DESENHO+DE+CELULAR++INFANTIL&amp;adppopup=true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/ilustra%C3%A7%C3%A3o/amazed-dark-skin-kids-reading-fantasy-cosmos-ilustra%C3%A7%C3%A3o-royalty-free/1334830878?phrase=DESENHO+DE+LEITURA++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INFANTIL&amp;adppopup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/ilustra%C3%A7%C3%A3o/little-kid-sleep-in-the-room-at-night-ilustra%C3%A7%C3%A3o-royalty-free/1399103371?phrase=CRIAN%C3%87A+DORMINDO&amp;adppopup=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(IMAGENS DO ID 119268)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pt-BR" dirty="0"/>
          </a:p>
        </p:txBody>
      </p:sp>
      <p:sp>
        <p:nvSpPr>
          <p:cNvPr id="211" name="Google Shape;2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18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/foto/aerial-view-of-marginal-pinheiros-and-estaiada-imagem-royalty-free/807441952?phrase=ponte+estaiada+s%C3%A3o+paulo+noite&amp;adppopup=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/foto/suspension-bridge-cable-stayed-bridge-in-the-world-imagem-royalty-free/1166728645?phrase=ponte+estaiada+s%C3%A3o+paulo&amp;adppopup=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true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IMAGENS DO ID 119268)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pt-BR" b="1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DC5E8B96-3E81-B8B2-0D2A-408B105A3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04A1CE44-4674-3B5A-EFCE-2F39AAF88F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C265EABB-A8B1-FF92-58C0-8803768E67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0027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3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/foto/night-tablet-and-mother-with-child-in-tent-with-imagem-royalty-free/1767111792?phrase=adulto+lendo+para+crian%C3%A7a+no+tablet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(IMAGEM DO ID 119268)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4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https://www.gettyimages.com.br/detail/foto/moon-over-mountains-imagem-royalty-free/162515751?phrase=noche%20con%20luna%20&amp;searchscope=image%2Cfilm</a:t>
            </a: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f2c499eac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2f2c499eac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5 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worried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young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school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-boy-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studying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at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-home-imagem-royalty-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free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/1471154126?phrase=crian%C3%A7a+CANSADA&amp;adppopup=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(IMAGEM DO ID 119268)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6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/foto/estaiada-bridge-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sao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paulo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-imagem-royalty-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free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/626906168?phrase=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LUZES+NOTURNAS+SAO+PAULO&amp;adppopup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(IMAGEM DO ID 119268)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2c499ea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g2f2c499eac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7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this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-game-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is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awesome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-imagem-royalty-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free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/508512389?phrase=CRIAN%C3%87A+COM+CELEULAR+NA+CAMA&amp;adppopup=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(IMAGEM DO ID 119268)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Slide 8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the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-girl-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under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-a-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blanket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with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-a-smartphone-imagem-royalty-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free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/1085732990?phrase=crian%C3%A7a+usando+celular+antes+de+dormir&amp;adppopup=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(IMAGEM DO ID 119268)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pic>
        <p:nvPicPr>
          <p:cNvPr id="2" name="Google Shape;16;p10">
            <a:extLst>
              <a:ext uri="{FF2B5EF4-FFF2-40B4-BE49-F238E27FC236}">
                <a16:creationId xmlns:a16="http://schemas.microsoft.com/office/drawing/2014/main" id="{6984E61E-A2E0-7673-6D51-5D2289EFAE7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;p10">
            <a:extLst>
              <a:ext uri="{FF2B5EF4-FFF2-40B4-BE49-F238E27FC236}">
                <a16:creationId xmlns:a16="http://schemas.microsoft.com/office/drawing/2014/main" id="{682E1B2D-9EB8-9321-DBCC-BEADE2F09307}"/>
              </a:ext>
            </a:extLst>
          </p:cNvPr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414721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276" y="161688"/>
            <a:ext cx="31177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C1608F40-D541-727F-682D-81DA8A9E4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3E859FE-3917-2EB0-2F3B-1786EECE0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28955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/>
        </p:nvSpPr>
        <p:spPr>
          <a:xfrm rot="21480000">
            <a:off x="181655" y="183503"/>
            <a:ext cx="18679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0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30471337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661" y="183772"/>
            <a:ext cx="185241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/>
        </p:nvSpPr>
        <p:spPr>
          <a:xfrm>
            <a:off x="9662615" y="492692"/>
            <a:ext cx="201834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826802"/>
            <a:ext cx="5912535" cy="3706935"/>
          </a:xfrm>
          <a:solidFill>
            <a:schemeClr val="tx2"/>
          </a:solidFill>
        </p:spPr>
        <p:txBody>
          <a:bodyPr/>
          <a:lstStyle/>
          <a:p>
            <a:r>
              <a:rPr lang="pt-BR" dirty="0"/>
              <a:t>Clique no ícone para adicionar uma imagem</a:t>
            </a: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0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8614201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gora é com você!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497B96F-B2C2-A01F-72FF-C195B3C6B65C}"/>
              </a:ext>
            </a:extLst>
          </p:cNvPr>
          <p:cNvSpPr/>
          <p:nvPr/>
        </p:nvSpPr>
        <p:spPr>
          <a:xfrm rot="21480000">
            <a:off x="181088" y="150954"/>
            <a:ext cx="373265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20CFD660-59C4-766F-A13F-B4F7CAD265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D9845AF-DA81-7941-7B2E-1B34868926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0273078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9" name="Google Shape;79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B36C466-7F54-0B8A-3E6D-BD0B4140E68F}"/>
              </a:ext>
            </a:extLst>
          </p:cNvPr>
          <p:cNvSpPr/>
          <p:nvPr/>
        </p:nvSpPr>
        <p:spPr>
          <a:xfrm rot="21480000">
            <a:off x="165488" y="150380"/>
            <a:ext cx="492972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3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5BB6CEE5-1FEB-651B-E564-17C9FBB3C8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Google Shape;47;p13">
            <a:extLst>
              <a:ext uri="{FF2B5EF4-FFF2-40B4-BE49-F238E27FC236}">
                <a16:creationId xmlns:a16="http://schemas.microsoft.com/office/drawing/2014/main" id="{DE87AC6A-4CAA-7905-8B00-88D6468AA6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8" name="Google Shape;46;p13">
            <a:extLst>
              <a:ext uri="{FF2B5EF4-FFF2-40B4-BE49-F238E27FC236}">
                <a16:creationId xmlns:a16="http://schemas.microsoft.com/office/drawing/2014/main" id="{39F46BBE-7C15-ACA7-5600-E3B8B04E913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 rot="2148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 b="0" i="0" u="none" strike="noStrike" cap="all" baseline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021902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 mesmo!">
  <p:cSld name="8. Agora é com você mesmo!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c09b808c8_0_14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6" name="Google Shape;86;g29c09b808c8_0_14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9c09b808c8_0_14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Google Shape;46;p13">
            <a:extLst>
              <a:ext uri="{FF2B5EF4-FFF2-40B4-BE49-F238E27FC236}">
                <a16:creationId xmlns:a16="http://schemas.microsoft.com/office/drawing/2014/main" id="{1D48EBD7-F218-05F4-D970-D725607A80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Google Shape;47;p13">
            <a:extLst>
              <a:ext uri="{FF2B5EF4-FFF2-40B4-BE49-F238E27FC236}">
                <a16:creationId xmlns:a16="http://schemas.microsoft.com/office/drawing/2014/main" id="{B16372B1-07F0-6A28-36D7-C13E2AC198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1200028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436" y="170887"/>
            <a:ext cx="25906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020666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da Natureza">
  <p:cSld name="1. Capa - Ciências da Naturez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248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_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4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448" lvl="0" indent="-30472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538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tabLst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B10FC1C-865A-01E8-24DD-A1E5C6048F6E}"/>
              </a:ext>
            </a:extLst>
          </p:cNvPr>
          <p:cNvSpPr/>
          <p:nvPr/>
        </p:nvSpPr>
        <p:spPr>
          <a:xfrm rot="2148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1820FF-F3F6-FB54-F855-00F92C10CF4C}"/>
              </a:ext>
            </a:extLst>
          </p:cNvPr>
          <p:cNvSpPr/>
          <p:nvPr/>
        </p:nvSpPr>
        <p:spPr>
          <a:xfrm rot="21540000">
            <a:off x="6030536" y="194776"/>
            <a:ext cx="502753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</a:p>
        </p:txBody>
      </p:sp>
    </p:spTree>
    <p:extLst>
      <p:ext uri="{BB962C8B-B14F-4D97-AF65-F5344CB8AC3E}">
        <p14:creationId xmlns:p14="http://schemas.microsoft.com/office/powerpoint/2010/main" val="2188091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Google Shape;33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5648439-68FA-DAC8-4010-B02E882481DF}"/>
              </a:ext>
            </a:extLst>
          </p:cNvPr>
          <p:cNvSpPr/>
          <p:nvPr/>
        </p:nvSpPr>
        <p:spPr>
          <a:xfrm rot="21480000">
            <a:off x="174825" y="165464"/>
            <a:ext cx="46620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</a:p>
        </p:txBody>
      </p:sp>
    </p:spTree>
    <p:extLst>
      <p:ext uri="{BB962C8B-B14F-4D97-AF65-F5344CB8AC3E}">
        <p14:creationId xmlns:p14="http://schemas.microsoft.com/office/powerpoint/2010/main" val="307491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36" name="Google Shape;3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46005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 preserve="1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888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26" y="662248"/>
            <a:ext cx="4047706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259" y="1099786"/>
            <a:ext cx="7879987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/>
        </p:nvSpPr>
        <p:spPr>
          <a:xfrm rot="2155174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802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472330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4" name="Google Shape;44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351" y="165980"/>
            <a:ext cx="287175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</a:p>
        </p:txBody>
      </p:sp>
    </p:spTree>
    <p:extLst>
      <p:ext uri="{BB962C8B-B14F-4D97-AF65-F5344CB8AC3E}">
        <p14:creationId xmlns:p14="http://schemas.microsoft.com/office/powerpoint/2010/main" val="149734140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1" name="Google Shape;51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B879E52-792F-FFFE-4C45-34FFD7334EAD}"/>
              </a:ext>
            </a:extLst>
          </p:cNvPr>
          <p:cNvSpPr/>
          <p:nvPr/>
        </p:nvSpPr>
        <p:spPr>
          <a:xfrm rot="21480000">
            <a:off x="181666" y="183969"/>
            <a:ext cx="184110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78444847-9E7C-28A5-DC59-74BBBC4DDF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D46D1324-9D4A-7B35-E8BE-0A7CB9C249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8022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8" name="Google Shape;58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39F09A2-9BB2-8B76-B125-1A6948EABBE5}"/>
              </a:ext>
            </a:extLst>
          </p:cNvPr>
          <p:cNvSpPr/>
          <p:nvPr/>
        </p:nvSpPr>
        <p:spPr>
          <a:xfrm rot="21480000">
            <a:off x="181545" y="177047"/>
            <a:ext cx="22377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B93208F6-82CA-A44C-CA4F-47027F2E66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tabLst>
                <a:tab pos="1971182" algn="l"/>
              </a:tabLst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1E25A2E-E2F9-7058-C659-4388285451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0653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2347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jp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frgs.br/amlef/glossario/movimento-de-rotacao/" TargetMode="External"/><Relationship Id="rId7" Type="http://schemas.openxmlformats.org/officeDocument/2006/relationships/hyperlink" Target="http://www.escoladeformacao.sp.gov.br/portais/portals/84/docs/pdf/curriculo_paulista_26_07_2019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bbc.com/portuguese/vert-fut-59992577" TargetMode="External"/><Relationship Id="rId5" Type="http://schemas.openxmlformats.org/officeDocument/2006/relationships/hyperlink" Target="https://chc.org.br/artigo/que-sono-e-esse/" TargetMode="External"/><Relationship Id="rId4" Type="http://schemas.openxmlformats.org/officeDocument/2006/relationships/hyperlink" Target="https://agenciabrasil.ebc.com.br/radioagencia-nacional/geral/audio/2023-03/durma-bem-hoje-e-o-dia-mundial-do-sono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5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6.sv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137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>
                <a:latin typeface="Grandstander"/>
                <a:ea typeface="Grandstander"/>
                <a:cs typeface="Grandstander"/>
                <a:sym typeface="Grandstander"/>
              </a:rPr>
              <a:t>A NOITE E O SONO</a:t>
            </a:r>
            <a:endParaRPr sz="1866"/>
          </a:p>
        </p:txBody>
      </p:sp>
      <p:sp>
        <p:nvSpPr>
          <p:cNvPr id="95" name="Google Shape;95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>
              <a:solidFill>
                <a:schemeClr val="lt1"/>
              </a:solidFill>
            </a:endParaRPr>
          </a:p>
        </p:txBody>
      </p:sp>
      <p:sp>
        <p:nvSpPr>
          <p:cNvPr id="2" name="Google Shape;100;p1">
            <a:extLst>
              <a:ext uri="{FF2B5EF4-FFF2-40B4-BE49-F238E27FC236}">
                <a16:creationId xmlns:a16="http://schemas.microsoft.com/office/drawing/2014/main" id="{30BCC4DC-18DD-8800-705A-085DC18A7D54}"/>
              </a:ext>
            </a:extLst>
          </p:cNvPr>
          <p:cNvSpPr/>
          <p:nvPr/>
        </p:nvSpPr>
        <p:spPr>
          <a:xfrm flipH="1">
            <a:off x="315420" y="5453843"/>
            <a:ext cx="1902262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dirty="0"/>
          </a:p>
        </p:txBody>
      </p:sp>
      <p:sp>
        <p:nvSpPr>
          <p:cNvPr id="3" name="Google Shape;101;p1">
            <a:extLst>
              <a:ext uri="{FF2B5EF4-FFF2-40B4-BE49-F238E27FC236}">
                <a16:creationId xmlns:a16="http://schemas.microsoft.com/office/drawing/2014/main" id="{14F9AD6F-C59C-AED8-BE20-D4653D3B39FF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CADFC57-D4B9-76F3-0136-5428CC1A185C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06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13A9184-4B70-1B2C-B554-7E200193F37F}"/>
              </a:ext>
            </a:extLst>
          </p:cNvPr>
          <p:cNvSpPr/>
          <p:nvPr/>
        </p:nvSpPr>
        <p:spPr>
          <a:xfrm rot="21540000">
            <a:off x="4287720" y="4816144"/>
            <a:ext cx="3633824" cy="650943"/>
          </a:xfrm>
          <a:prstGeom prst="roundRect">
            <a:avLst>
              <a:gd name="adj" fmla="val 3097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CIÊNCIAS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2;p17">
            <a:extLst>
              <a:ext uri="{FF2B5EF4-FFF2-40B4-BE49-F238E27FC236}">
                <a16:creationId xmlns:a16="http://schemas.microsoft.com/office/drawing/2014/main" id="{C3603385-1CFD-AA9F-6C64-60CC55A78FCF}"/>
              </a:ext>
            </a:extLst>
          </p:cNvPr>
          <p:cNvSpPr/>
          <p:nvPr/>
        </p:nvSpPr>
        <p:spPr>
          <a:xfrm>
            <a:off x="720445" y="2641236"/>
            <a:ext cx="10758798" cy="3507973"/>
          </a:xfrm>
          <a:prstGeom prst="roundRect">
            <a:avLst>
              <a:gd name="adj" fmla="val 4889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>
              <a:buSzPts val="787"/>
            </a:pPr>
            <a:endParaRPr sz="1049">
              <a:solidFill>
                <a:schemeClr val="dk1"/>
              </a:solidFill>
            </a:endParaRPr>
          </a:p>
        </p:txBody>
      </p:sp>
      <p:sp>
        <p:nvSpPr>
          <p:cNvPr id="164" name="Google Shape;164;p17"/>
          <p:cNvSpPr txBox="1"/>
          <p:nvPr/>
        </p:nvSpPr>
        <p:spPr>
          <a:xfrm>
            <a:off x="3733435" y="3804025"/>
            <a:ext cx="4711058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 algn="ctr">
              <a:buSzPts val="2000"/>
            </a:pPr>
            <a:r>
              <a:rPr lang="pt-BR" sz="2600" b="1" dirty="0">
                <a:solidFill>
                  <a:schemeClr val="dk1"/>
                </a:solidFill>
              </a:rPr>
              <a:t>RESPOSTA PESSOAL</a:t>
            </a:r>
            <a:endParaRPr sz="2600" b="1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CE7B0D-739E-E4DA-EE73-2CD835E4B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5066" y="278989"/>
            <a:ext cx="3594850" cy="615523"/>
          </a:xfrm>
        </p:spPr>
        <p:txBody>
          <a:bodyPr/>
          <a:lstStyle/>
          <a:p>
            <a:r>
              <a:rPr lang="pt-BR" sz="2800" dirty="0"/>
              <a:t>CORREÇÃO</a:t>
            </a:r>
          </a:p>
        </p:txBody>
      </p:sp>
      <p:sp>
        <p:nvSpPr>
          <p:cNvPr id="3" name="Google Shape;161;p17">
            <a:extLst>
              <a:ext uri="{FF2B5EF4-FFF2-40B4-BE49-F238E27FC236}">
                <a16:creationId xmlns:a16="http://schemas.microsoft.com/office/drawing/2014/main" id="{0EC59D84-61FC-2E0F-2063-D06E090F0A9F}"/>
              </a:ext>
            </a:extLst>
          </p:cNvPr>
          <p:cNvSpPr txBox="1"/>
          <p:nvPr/>
        </p:nvSpPr>
        <p:spPr>
          <a:xfrm>
            <a:off x="608440" y="995757"/>
            <a:ext cx="11131276" cy="1651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spcAft>
                <a:spcPts val="16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1.</a:t>
            </a:r>
            <a:r>
              <a:rPr lang="pt-BR" sz="2600" dirty="0">
                <a:solidFill>
                  <a:schemeClr val="dk1"/>
                </a:solidFill>
              </a:rPr>
              <a:t> QUAIS SÃO SUAS ATIVIDADES À NOITE? REGISTRE, NO ESPAÇO A SEGUIR, POR MEIO DE DESENHO OU TEXTO, AS SUAS ATIVIDADES NOTURNAS.</a:t>
            </a:r>
            <a:endParaRPr sz="2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2">
            <a:extLst>
              <a:ext uri="{FF2B5EF4-FFF2-40B4-BE49-F238E27FC236}">
                <a16:creationId xmlns:a16="http://schemas.microsoft.com/office/drawing/2014/main" id="{82EE3D46-4CE5-D47E-F5BA-0D2DCB4A4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778" y="1145458"/>
            <a:ext cx="11327919" cy="4138367"/>
          </a:xfrm>
        </p:spPr>
        <p:txBody>
          <a:bodyPr/>
          <a:lstStyle/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/>
              <a:t> EM DUPLAS, COMPAREM SUAS ATIVIDADES NOTURNAS COM AS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dirty="0"/>
              <a:t>ATIVIDADES DO SEU COLEGA E RESPONDAM ORALMENTE.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A.</a:t>
            </a:r>
            <a:r>
              <a:rPr lang="pt-BR" sz="2600" dirty="0"/>
              <a:t> QUAIS ATIVIDADES SEU COLEGA REALIZA DURANTE A NOITE?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B.</a:t>
            </a:r>
            <a:r>
              <a:rPr lang="pt-BR" sz="2600" dirty="0"/>
              <a:t> ENTRE AS ATIVIDADES QUE VOCÊS REALIZAM, QUAIS SÃO IGUAIS?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C. </a:t>
            </a:r>
            <a:r>
              <a:rPr lang="pt-BR" sz="2600" dirty="0"/>
              <a:t>ENTRE AS ATIVIDADES QUE VOCÊS FAZEM, QUAIS SÃO DIFERENTES?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D. </a:t>
            </a:r>
            <a:r>
              <a:rPr lang="pt-BR" sz="2600" dirty="0"/>
              <a:t>QUAL ATIVIDADE SEU COLEGA FAZ E VOCÊ NÃO FARIA À NOITE?</a:t>
            </a:r>
          </a:p>
        </p:txBody>
      </p:sp>
      <p:pic>
        <p:nvPicPr>
          <p:cNvPr id="3" name="Google Shape;204;p6" descr="Desenho de um cachorro&#10;&#10;Descrição gerada automaticamente">
            <a:extLst>
              <a:ext uri="{FF2B5EF4-FFF2-40B4-BE49-F238E27FC236}">
                <a16:creationId xmlns:a16="http://schemas.microsoft.com/office/drawing/2014/main" id="{A14443E5-D030-7D07-D015-A0B1974ABF1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54878" y="495563"/>
            <a:ext cx="551473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8"/>
          <p:cNvSpPr txBox="1"/>
          <p:nvPr/>
        </p:nvSpPr>
        <p:spPr>
          <a:xfrm>
            <a:off x="588778" y="5384397"/>
            <a:ext cx="3934175" cy="65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 algn="ctr">
              <a:buClr>
                <a:schemeClr val="dk1"/>
              </a:buClr>
              <a:buSzPts val="3400"/>
            </a:pPr>
            <a:r>
              <a:rPr lang="pt-BR" sz="2600" b="1" dirty="0">
                <a:solidFill>
                  <a:schemeClr val="dk1"/>
                </a:solidFill>
              </a:rPr>
              <a:t>RESPOSTA PESSOAL</a:t>
            </a:r>
            <a:endParaRPr sz="26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5EB4977-4551-E36F-9E25-D20A4E7D7868}"/>
              </a:ext>
            </a:extLst>
          </p:cNvPr>
          <p:cNvSpPr txBox="1">
            <a:spLocks/>
          </p:cNvSpPr>
          <p:nvPr/>
        </p:nvSpPr>
        <p:spPr>
          <a:xfrm>
            <a:off x="9555066" y="278989"/>
            <a:ext cx="35948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/>
              <a:t>CORREÇÃO</a:t>
            </a:r>
            <a:endParaRPr lang="pt-BR" sz="2800" dirty="0"/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C459510A-9B4C-FB3D-11EB-04082517AAD9}"/>
              </a:ext>
            </a:extLst>
          </p:cNvPr>
          <p:cNvSpPr txBox="1">
            <a:spLocks/>
          </p:cNvSpPr>
          <p:nvPr/>
        </p:nvSpPr>
        <p:spPr>
          <a:xfrm>
            <a:off x="588778" y="1145458"/>
            <a:ext cx="11327919" cy="4138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tabLst>
                <a:tab pos="1971182" algn="l"/>
              </a:tabLst>
              <a:defRPr sz="25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marR="0" lvl="1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marR="0" lvl="2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marR="0" lvl="3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marR="0" lvl="4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marR="0" lvl="5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marR="0" lvl="6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marR="0" lvl="7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marR="0" lvl="8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/>
              <a:t> EM DUPLAS, COMPAREM SUAS ATIVIDADES NOTURNAS COM AS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dirty="0"/>
              <a:t>ATIVIDADES DO SEU COLEGA E RESPONDAM ORALMENTE.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A.</a:t>
            </a:r>
            <a:r>
              <a:rPr lang="pt-BR" sz="2600" dirty="0"/>
              <a:t> QUAIS ATIVIDADES SEU COLEGA REALIZA DURANTE A NOITE?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B.</a:t>
            </a:r>
            <a:r>
              <a:rPr lang="pt-BR" sz="2600" dirty="0"/>
              <a:t> ENTRE AS ATIVIDADES QUE VOCÊS REALIZAM, QUAIS SÃO IGUAIS?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C. </a:t>
            </a:r>
            <a:r>
              <a:rPr lang="pt-BR" sz="2600" dirty="0"/>
              <a:t>ENTRE AS ATIVIDADES QUE VOCÊS FAZEM, QUAIS SÃO DIFERENTES?</a:t>
            </a:r>
          </a:p>
          <a:p>
            <a:pPr>
              <a:spcAft>
                <a:spcPts val="120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D. </a:t>
            </a:r>
            <a:r>
              <a:rPr lang="pt-BR" sz="2600" dirty="0"/>
              <a:t>QUAL ATIVIDADE SEU COLEGA FAZ E VOCÊ NÃO FARIA À NOITE?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3;g3630833c78f_0_0">
            <a:extLst>
              <a:ext uri="{FF2B5EF4-FFF2-40B4-BE49-F238E27FC236}">
                <a16:creationId xmlns:a16="http://schemas.microsoft.com/office/drawing/2014/main" id="{07605723-E662-2CA7-C2E4-B27D4AFC4B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172008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spcAft>
                <a:spcPts val="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1.</a:t>
            </a:r>
            <a:r>
              <a:rPr lang="pt-BR" sz="2600" dirty="0"/>
              <a:t> </a:t>
            </a:r>
            <a:r>
              <a:rPr lang="pt-BR" b="0" i="0" dirty="0">
                <a:solidFill>
                  <a:schemeClr val="tx1"/>
                </a:solidFill>
                <a:effectLst/>
                <a:latin typeface="+mn-lt"/>
              </a:rPr>
              <a:t>DESENHE ATIVIDADES DO DIA A DIA, QUE VOCÊ E SEU COLEGA PREFEREM FAZER A NOITE.</a:t>
            </a:r>
            <a:endParaRPr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5" name="Google Shape;194;g3630833c78f_0_0">
            <a:extLst>
              <a:ext uri="{FF2B5EF4-FFF2-40B4-BE49-F238E27FC236}">
                <a16:creationId xmlns:a16="http://schemas.microsoft.com/office/drawing/2014/main" id="{5F8EF44D-7470-BE6A-2C14-04C355248E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2933704"/>
              </p:ext>
            </p:extLst>
          </p:nvPr>
        </p:nvGraphicFramePr>
        <p:xfrm>
          <a:off x="720279" y="2384507"/>
          <a:ext cx="10748266" cy="3583950"/>
        </p:xfrm>
        <a:graphic>
          <a:graphicData uri="http://schemas.openxmlformats.org/drawingml/2006/table">
            <a:tbl>
              <a:tblPr>
                <a:noFill/>
                <a:tableStyleId>{1CEF8A06-93C5-47BD-B8BD-585F7D59C7DA}</a:tableStyleId>
              </a:tblPr>
              <a:tblGrid>
                <a:gridCol w="5374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4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000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600" u="none" strike="noStrike" cap="none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pt-BR" sz="2600" b="1" u="none" strike="noStrike" cap="none" dirty="0">
                          <a:solidFill>
                            <a:schemeClr val="lt1"/>
                          </a:solidFill>
                        </a:rPr>
                        <a:t>VOCÊ</a:t>
                      </a:r>
                      <a:endParaRPr sz="26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lt1"/>
                          </a:solidFill>
                        </a:rPr>
                        <a:t> COLEGA</a:t>
                      </a:r>
                      <a:endParaRPr sz="26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448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39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solidFill>
                          <a:srgbClr val="660066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solidFill>
                          <a:srgbClr val="660066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solidFill>
                          <a:srgbClr val="660066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Google Shape;194;p6">
            <a:extLst>
              <a:ext uri="{FF2B5EF4-FFF2-40B4-BE49-F238E27FC236}">
                <a16:creationId xmlns:a16="http://schemas.microsoft.com/office/drawing/2014/main" id="{9E35E24E-F052-9F55-76FF-C9E5697F64B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0005" y="464916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26061-07C1-FB06-C925-F9ABAD4CA67B}"/>
              </a:ext>
            </a:extLst>
          </p:cNvPr>
          <p:cNvSpPr txBox="1">
            <a:spLocks/>
          </p:cNvSpPr>
          <p:nvPr/>
        </p:nvSpPr>
        <p:spPr>
          <a:xfrm>
            <a:off x="9555066" y="278989"/>
            <a:ext cx="35948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/>
              <a:t>CORREÇÃO</a:t>
            </a:r>
            <a:endParaRPr lang="pt-BR" sz="2800" dirty="0"/>
          </a:p>
        </p:txBody>
      </p:sp>
      <p:sp>
        <p:nvSpPr>
          <p:cNvPr id="10" name="Google Shape;193;g3630833c78f_0_0">
            <a:extLst>
              <a:ext uri="{FF2B5EF4-FFF2-40B4-BE49-F238E27FC236}">
                <a16:creationId xmlns:a16="http://schemas.microsoft.com/office/drawing/2014/main" id="{52F37A8D-8990-BEBB-8621-576FCC6CC6DF}"/>
              </a:ext>
            </a:extLst>
          </p:cNvPr>
          <p:cNvSpPr txBox="1">
            <a:spLocks/>
          </p:cNvSpPr>
          <p:nvPr/>
        </p:nvSpPr>
        <p:spPr>
          <a:xfrm>
            <a:off x="608442" y="1172008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marR="0" lvl="1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marR="0" lvl="2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marR="0" lvl="3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marR="0" lvl="4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marR="0" lvl="5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marR="0" lvl="6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marR="0" lvl="7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marR="0" lvl="8" indent="-47400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0"/>
              </a:spcAft>
              <a:buSzPct val="100000"/>
            </a:pPr>
            <a:r>
              <a:rPr lang="pt-BR" sz="2600" b="1" dirty="0">
                <a:solidFill>
                  <a:srgbClr val="74489D"/>
                </a:solidFill>
                <a:latin typeface="+mj-lt"/>
              </a:rPr>
              <a:t>1.</a:t>
            </a:r>
            <a:r>
              <a:rPr lang="pt-BR" sz="2600" dirty="0">
                <a:latin typeface="+mj-lt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</a:rPr>
              <a:t>DESENHE ATIVIDADES DO DIA A DIA, QUE VOCÊ E SEU COLEGA PREFEREM FAZER A NOITE.</a:t>
            </a:r>
          </a:p>
        </p:txBody>
      </p:sp>
      <p:graphicFrame>
        <p:nvGraphicFramePr>
          <p:cNvPr id="11" name="Google Shape;194;g3630833c78f_0_0">
            <a:extLst>
              <a:ext uri="{FF2B5EF4-FFF2-40B4-BE49-F238E27FC236}">
                <a16:creationId xmlns:a16="http://schemas.microsoft.com/office/drawing/2014/main" id="{AFB2D5F6-4F68-4E18-CFE7-C58CFA4828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322476"/>
              </p:ext>
            </p:extLst>
          </p:nvPr>
        </p:nvGraphicFramePr>
        <p:xfrm>
          <a:off x="720279" y="2384507"/>
          <a:ext cx="10748266" cy="3583950"/>
        </p:xfrm>
        <a:graphic>
          <a:graphicData uri="http://schemas.openxmlformats.org/drawingml/2006/table">
            <a:tbl>
              <a:tblPr>
                <a:noFill/>
                <a:tableStyleId>{1CEF8A06-93C5-47BD-B8BD-585F7D59C7DA}</a:tableStyleId>
              </a:tblPr>
              <a:tblGrid>
                <a:gridCol w="5374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4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000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600" u="none" strike="noStrike" cap="none" dirty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pt-BR" sz="2600" b="1" u="none" strike="noStrike" cap="none" dirty="0">
                          <a:solidFill>
                            <a:schemeClr val="lt1"/>
                          </a:solidFill>
                        </a:rPr>
                        <a:t>VOCÊ</a:t>
                      </a:r>
                      <a:endParaRPr sz="26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lt1"/>
                          </a:solidFill>
                        </a:rPr>
                        <a:t> COLEGA</a:t>
                      </a:r>
                      <a:endParaRPr sz="26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448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39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solidFill>
                          <a:srgbClr val="660066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solidFill>
                          <a:srgbClr val="660066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solidFill>
                          <a:srgbClr val="660066"/>
                        </a:solidFill>
                      </a:endParaRPr>
                    </a:p>
                  </a:txBody>
                  <a:tcPr marL="121902" marR="121902" marT="60951" marB="60951">
                    <a:lnL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30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9ECCE044-2F8F-F94A-7A13-514B55AFA355}"/>
              </a:ext>
            </a:extLst>
          </p:cNvPr>
          <p:cNvSpPr txBox="1"/>
          <p:nvPr/>
        </p:nvSpPr>
        <p:spPr>
          <a:xfrm>
            <a:off x="977461" y="3587246"/>
            <a:ext cx="499241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buClr>
                <a:schemeClr val="dk1"/>
              </a:buClr>
              <a:buSzPts val="1800"/>
            </a:pPr>
            <a:r>
              <a:rPr lang="pt-BR" sz="2600" b="1" dirty="0">
                <a:solidFill>
                  <a:schemeClr val="dk1"/>
                </a:solidFill>
              </a:rPr>
              <a:t>RESPOSTA PESSOAL. ESPERA-SE QUE O ESTUDANTE CONSIGA COMPARAR SUA ROTINA COM A DO COLEGA.</a:t>
            </a:r>
            <a:endParaRPr lang="pt-BR" sz="26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6" descr="A group of kids using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-6490" t="49465" r="67250" b="2293"/>
          <a:stretch/>
        </p:blipFill>
        <p:spPr>
          <a:xfrm>
            <a:off x="807933" y="2084404"/>
            <a:ext cx="2035261" cy="187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6" descr="A group of kids using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9809" t="49465" r="30950" b="2293"/>
          <a:stretch/>
        </p:blipFill>
        <p:spPr>
          <a:xfrm>
            <a:off x="8338938" y="1940026"/>
            <a:ext cx="2035261" cy="187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6" descr="A cartoon of a child sleeping in a be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5441" y="4207523"/>
            <a:ext cx="2076759" cy="2055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6" descr="A group of kids using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2104" t="51757"/>
          <a:stretch/>
        </p:blipFill>
        <p:spPr>
          <a:xfrm>
            <a:off x="5603886" y="4623728"/>
            <a:ext cx="1446875" cy="187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6" descr="A group of kids using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68951" t="4376" r="3153" b="47381"/>
          <a:stretch/>
        </p:blipFill>
        <p:spPr>
          <a:xfrm>
            <a:off x="7967329" y="4222389"/>
            <a:ext cx="1446875" cy="18766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13;p19">
            <a:extLst>
              <a:ext uri="{FF2B5EF4-FFF2-40B4-BE49-F238E27FC236}">
                <a16:creationId xmlns:a16="http://schemas.microsoft.com/office/drawing/2014/main" id="{65342321-1BCC-A4ED-B62B-415A7BEBC678}"/>
              </a:ext>
            </a:extLst>
          </p:cNvPr>
          <p:cNvSpPr txBox="1"/>
          <p:nvPr/>
        </p:nvSpPr>
        <p:spPr>
          <a:xfrm>
            <a:off x="676708" y="912263"/>
            <a:ext cx="10980740" cy="923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6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/>
              <a:t> CIRCULE ATITUDES QUE PODEM ATRAPALHAR O SONO. </a:t>
            </a:r>
            <a:endParaRPr sz="2600" dirty="0"/>
          </a:p>
        </p:txBody>
      </p:sp>
      <p:pic>
        <p:nvPicPr>
          <p:cNvPr id="3" name="Google Shape;191;p6">
            <a:extLst>
              <a:ext uri="{FF2B5EF4-FFF2-40B4-BE49-F238E27FC236}">
                <a16:creationId xmlns:a16="http://schemas.microsoft.com/office/drawing/2014/main" id="{22D0D2DB-F3B4-E210-CC34-D906F4E9B05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20312" y="502897"/>
            <a:ext cx="537136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Uma imagem contendo Mapa&#10;&#10;O conteúdo gerado por IA pode estar incorreto.">
            <a:extLst>
              <a:ext uri="{FF2B5EF4-FFF2-40B4-BE49-F238E27FC236}">
                <a16:creationId xmlns:a16="http://schemas.microsoft.com/office/drawing/2014/main" id="{08BBC7EC-3DD9-F766-E527-04F67EFD42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046"/>
          <a:stretch>
            <a:fillRect/>
          </a:stretch>
        </p:blipFill>
        <p:spPr>
          <a:xfrm>
            <a:off x="4003151" y="1762258"/>
            <a:ext cx="3658955" cy="23101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9" descr="A group of kids using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-6490" t="49465" r="67250" b="2293"/>
          <a:stretch/>
        </p:blipFill>
        <p:spPr>
          <a:xfrm>
            <a:off x="807933" y="2084404"/>
            <a:ext cx="2035261" cy="187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9" descr="A group of kids using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9809" t="49465" r="30950" b="2293"/>
          <a:stretch/>
        </p:blipFill>
        <p:spPr>
          <a:xfrm>
            <a:off x="8338938" y="1940026"/>
            <a:ext cx="2035261" cy="187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9" descr="A cartoon of a child sleeping in a be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5441" y="4207523"/>
            <a:ext cx="2076759" cy="2055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9" descr="A group of kids using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2104" t="51757"/>
          <a:stretch/>
        </p:blipFill>
        <p:spPr>
          <a:xfrm>
            <a:off x="5603886" y="4623728"/>
            <a:ext cx="1446875" cy="187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9" descr="A group of kids using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68951" t="4376" r="3153" b="47381"/>
          <a:stretch/>
        </p:blipFill>
        <p:spPr>
          <a:xfrm>
            <a:off x="7967329" y="4222389"/>
            <a:ext cx="1446875" cy="187663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9"/>
          <p:cNvSpPr/>
          <p:nvPr/>
        </p:nvSpPr>
        <p:spPr>
          <a:xfrm>
            <a:off x="847179" y="1734641"/>
            <a:ext cx="2421369" cy="2354187"/>
          </a:xfrm>
          <a:prstGeom prst="ellipse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030A0"/>
              </a:solidFill>
            </a:endParaRPr>
          </a:p>
        </p:txBody>
      </p:sp>
      <p:sp>
        <p:nvSpPr>
          <p:cNvPr id="221" name="Google Shape;221;p19"/>
          <p:cNvSpPr/>
          <p:nvPr/>
        </p:nvSpPr>
        <p:spPr>
          <a:xfrm>
            <a:off x="4956394" y="4146173"/>
            <a:ext cx="2421369" cy="2354187"/>
          </a:xfrm>
          <a:prstGeom prst="ellipse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030A0"/>
              </a:solidFill>
            </a:endParaRPr>
          </a:p>
        </p:txBody>
      </p:sp>
      <p:sp>
        <p:nvSpPr>
          <p:cNvPr id="222" name="Google Shape;222;p19"/>
          <p:cNvSpPr/>
          <p:nvPr/>
        </p:nvSpPr>
        <p:spPr>
          <a:xfrm>
            <a:off x="7698252" y="4057932"/>
            <a:ext cx="2421369" cy="2354187"/>
          </a:xfrm>
          <a:prstGeom prst="ellipse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030A0"/>
              </a:solidFill>
            </a:endParaRPr>
          </a:p>
        </p:txBody>
      </p:sp>
      <p:sp>
        <p:nvSpPr>
          <p:cNvPr id="223" name="Google Shape;223;p19"/>
          <p:cNvSpPr/>
          <p:nvPr/>
        </p:nvSpPr>
        <p:spPr>
          <a:xfrm>
            <a:off x="8145883" y="1606849"/>
            <a:ext cx="2421369" cy="2354187"/>
          </a:xfrm>
          <a:prstGeom prst="ellipse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030A0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AD3D051-6AA0-D5CA-DD0C-89833C6A5293}"/>
              </a:ext>
            </a:extLst>
          </p:cNvPr>
          <p:cNvSpPr txBox="1">
            <a:spLocks/>
          </p:cNvSpPr>
          <p:nvPr/>
        </p:nvSpPr>
        <p:spPr>
          <a:xfrm>
            <a:off x="9555066" y="278989"/>
            <a:ext cx="35948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/>
              <a:t>CORREÇÃO</a:t>
            </a:r>
            <a:endParaRPr lang="pt-BR" sz="2800" dirty="0"/>
          </a:p>
        </p:txBody>
      </p:sp>
      <p:pic>
        <p:nvPicPr>
          <p:cNvPr id="9" name="Imagem 8" descr="Uma imagem contendo Mapa&#10;&#10;O conteúdo gerado por IA pode estar incorreto.">
            <a:extLst>
              <a:ext uri="{FF2B5EF4-FFF2-40B4-BE49-F238E27FC236}">
                <a16:creationId xmlns:a16="http://schemas.microsoft.com/office/drawing/2014/main" id="{2FA42E6D-383A-A581-FD68-78737B10A10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046"/>
          <a:stretch>
            <a:fillRect/>
          </a:stretch>
        </p:blipFill>
        <p:spPr>
          <a:xfrm>
            <a:off x="4003151" y="1762258"/>
            <a:ext cx="3658955" cy="2310175"/>
          </a:xfrm>
          <a:prstGeom prst="rect">
            <a:avLst/>
          </a:prstGeom>
        </p:spPr>
      </p:pic>
      <p:sp>
        <p:nvSpPr>
          <p:cNvPr id="10" name="Google Shape;213;p19">
            <a:extLst>
              <a:ext uri="{FF2B5EF4-FFF2-40B4-BE49-F238E27FC236}">
                <a16:creationId xmlns:a16="http://schemas.microsoft.com/office/drawing/2014/main" id="{3B34C750-F2B0-B815-331A-070AE1DDC45B}"/>
              </a:ext>
            </a:extLst>
          </p:cNvPr>
          <p:cNvSpPr txBox="1"/>
          <p:nvPr/>
        </p:nvSpPr>
        <p:spPr>
          <a:xfrm>
            <a:off x="676708" y="912263"/>
            <a:ext cx="10980740" cy="923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6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/>
              <a:t> CIRCULE ATITUDES QUE PODEM ATRAPALHAR O SONO. </a:t>
            </a:r>
            <a:endParaRPr sz="2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"/>
          <p:cNvSpPr txBox="1"/>
          <p:nvPr/>
        </p:nvSpPr>
        <p:spPr>
          <a:xfrm>
            <a:off x="5543450" y="1373791"/>
            <a:ext cx="6032403" cy="34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6" tIns="91376" rIns="91376" bIns="91376" anchor="t" anchorCtr="0">
            <a:spAutoFit/>
          </a:bodyPr>
          <a:lstStyle/>
          <a:p>
            <a:pPr>
              <a:buSzPts val="787"/>
            </a:pPr>
            <a:endParaRPr sz="1049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1" name="Google Shape;231;p27"/>
          <p:cNvSpPr txBox="1">
            <a:spLocks noGrp="1"/>
          </p:cNvSpPr>
          <p:nvPr>
            <p:ph type="body" idx="1"/>
          </p:nvPr>
        </p:nvSpPr>
        <p:spPr>
          <a:xfrm>
            <a:off x="4963378" y="2207171"/>
            <a:ext cx="6731469" cy="3739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609448" indent="-474015">
              <a:spcAft>
                <a:spcPts val="0"/>
              </a:spcAft>
              <a:buSzPct val="80000"/>
            </a:pPr>
            <a:r>
              <a:rPr lang="pt-BR" dirty="0"/>
              <a:t>RECONHECEMOS ALGUMAS ATIVIDADES QUE AS PESSOAS REALIZAM À NOITE.</a:t>
            </a:r>
          </a:p>
          <a:p>
            <a:pPr marL="609448" indent="-304724">
              <a:spcBef>
                <a:spcPts val="800"/>
              </a:spcBef>
              <a:spcAft>
                <a:spcPts val="8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0"/>
          <p:cNvSpPr txBox="1"/>
          <p:nvPr/>
        </p:nvSpPr>
        <p:spPr>
          <a:xfrm>
            <a:off x="670075" y="807055"/>
            <a:ext cx="10981151" cy="1572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buSzPts val="1600"/>
            </a:pPr>
            <a:r>
              <a:rPr lang="pt-BR" sz="2600" dirty="0">
                <a:solidFill>
                  <a:schemeClr val="dk1"/>
                </a:solidFill>
              </a:rPr>
              <a:t>OBSERVE AS DUAS IMAGENS DA PONTE OCTAVIO FRIAS DE OLIVEIRA, EM SÃO PAULO - SP. DEPOIS, ESCREVA UMA LEGENDA PARA CADA IMAGEM DE ACORDO COM O CORRETO PERÍODO DO DIA.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242" name="Google Shape;242;p30" descr="A bridge over a river with a city in th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2545" y="2623173"/>
            <a:ext cx="3884192" cy="290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/>
          <p:cNvPicPr preferRelativeResize="0"/>
          <p:nvPr/>
        </p:nvPicPr>
        <p:blipFill rotWithShape="1">
          <a:blip r:embed="rId4">
            <a:alphaModFix/>
          </a:blip>
          <a:srcRect l="7311" r="4899"/>
          <a:stretch/>
        </p:blipFill>
        <p:spPr>
          <a:xfrm>
            <a:off x="6285802" y="2600263"/>
            <a:ext cx="3853819" cy="2923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623EA219-2BF8-1E9A-D342-D93C12296F8F}"/>
              </a:ext>
            </a:extLst>
          </p:cNvPr>
          <p:cNvSpPr txBox="1">
            <a:spLocks/>
          </p:cNvSpPr>
          <p:nvPr/>
        </p:nvSpPr>
        <p:spPr>
          <a:xfrm rot="897">
            <a:off x="1702590" y="5524261"/>
            <a:ext cx="3884134" cy="98859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endParaRPr lang="pt-BR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56;p5">
            <a:extLst>
              <a:ext uri="{FF2B5EF4-FFF2-40B4-BE49-F238E27FC236}">
                <a16:creationId xmlns:a16="http://schemas.microsoft.com/office/drawing/2014/main" id="{F23C2178-7F22-1674-D9FF-A3853D490BC7}"/>
              </a:ext>
            </a:extLst>
          </p:cNvPr>
          <p:cNvSpPr txBox="1">
            <a:spLocks/>
          </p:cNvSpPr>
          <p:nvPr/>
        </p:nvSpPr>
        <p:spPr>
          <a:xfrm rot="897">
            <a:off x="6285801" y="5524265"/>
            <a:ext cx="3853691" cy="98859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endParaRPr lang="pt-BR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21282FD-A534-D218-C914-6474556A6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9494" y="852000"/>
            <a:ext cx="11236313" cy="5154000"/>
          </a:xfrm>
        </p:spPr>
        <p:txBody>
          <a:bodyPr/>
          <a:lstStyle/>
          <a:p>
            <a:pPr>
              <a:buClr>
                <a:schemeClr val="dk1"/>
              </a:buClr>
            </a:pPr>
            <a:r>
              <a:rPr lang="pt-BR" dirty="0"/>
              <a:t>ACERVO MUSEOLÓGICO DOS LABORATÓRIOS DE ENSINO DE FÍSICA (AMLEF). Movimento de Rotação. Coleção Glossário. Disponível em:</a:t>
            </a:r>
            <a:r>
              <a:rPr lang="pt-BR" b="1" dirty="0"/>
              <a:t> </a:t>
            </a:r>
            <a:r>
              <a:rPr lang="pt-BR" u="sng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https://www.ufrgs.br/</a:t>
            </a:r>
            <a:r>
              <a:rPr lang="pt-BR" u="sng" dirty="0" err="1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amlef</a:t>
            </a:r>
            <a:r>
              <a:rPr lang="pt-BR" u="sng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u="sng" dirty="0" err="1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glossario</a:t>
            </a:r>
            <a:r>
              <a:rPr lang="pt-BR" u="sng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/movimento-de-</a:t>
            </a:r>
            <a:r>
              <a:rPr lang="pt-BR" u="sng" dirty="0" err="1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rotacao</a:t>
            </a:r>
            <a:r>
              <a:rPr lang="pt-BR" u="sng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dirty="0"/>
              <a:t>. Acesso em: 11 ago. 2025.</a:t>
            </a:r>
          </a:p>
          <a:p>
            <a:pPr>
              <a:buClr>
                <a:schemeClr val="dk1"/>
              </a:buClr>
            </a:pPr>
            <a:r>
              <a:rPr lang="pt-BR" dirty="0"/>
              <a:t>ALMEIDA, Daniella. Durma bem: Hoje é o Dia Mundial do Sono. </a:t>
            </a:r>
            <a:r>
              <a:rPr lang="pt-BR" b="1" dirty="0"/>
              <a:t>Agência Brasil.</a:t>
            </a:r>
            <a:r>
              <a:rPr lang="pt-BR" dirty="0"/>
              <a:t> Brasília, 17 mar. 2023. Disponível em: </a:t>
            </a:r>
            <a:r>
              <a:rPr lang="pt-BR" u="sng" dirty="0">
                <a:solidFill>
                  <a:srgbClr val="00869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https://agenciabrasil.ebc.com.br/radioagencia-nacional/geral/audio/2023-03/durma-bem-hoje-e-o-dia-mundial-do-sono</a:t>
            </a:r>
            <a:r>
              <a:rPr lang="pt-BR" dirty="0"/>
              <a:t>. Acesso em: 11 ago. 2025.</a:t>
            </a:r>
          </a:p>
          <a:p>
            <a:r>
              <a:rPr lang="pt-BR" dirty="0"/>
              <a:t>CIÊNCIA HOJE DAS CRIANÇAS. Que sono é esse?!. Disponível em: </a:t>
            </a:r>
            <a:r>
              <a:rPr lang="pt-BR" u="sng" dirty="0">
                <a:solidFill>
                  <a:schemeClr val="hlink"/>
                </a:solidFill>
                <a:hlinkClick r:id="rId5"/>
              </a:rPr>
              <a:t>https://chc.org.br/artigo/que-sono-e-esse/</a:t>
            </a:r>
            <a:r>
              <a:rPr lang="pt-BR" dirty="0"/>
              <a:t>. Acesso em: 11 ago. 2025.</a:t>
            </a:r>
          </a:p>
          <a:p>
            <a:r>
              <a:rPr lang="pt-BR" dirty="0"/>
              <a:t>GORVETT, </a:t>
            </a:r>
            <a:r>
              <a:rPr lang="pt-BR" dirty="0" err="1"/>
              <a:t>Zaria</a:t>
            </a:r>
            <a:r>
              <a:rPr lang="pt-BR" dirty="0"/>
              <a:t>. Dois turnos de sono: a forma esquecida como nossos antepassados dormiam. </a:t>
            </a:r>
            <a:r>
              <a:rPr lang="pt-BR" b="1" dirty="0"/>
              <a:t>BBC News Brasil</a:t>
            </a:r>
            <a:r>
              <a:rPr lang="pt-BR" dirty="0"/>
              <a:t>, 29 jan. 2022. Disponível em:</a:t>
            </a:r>
            <a:r>
              <a:rPr lang="pt-BR" dirty="0">
                <a:solidFill>
                  <a:srgbClr val="9C75B9"/>
                </a:solidFill>
              </a:rPr>
              <a:t> </a:t>
            </a:r>
            <a:r>
              <a:rPr lang="pt-BR" u="sng" dirty="0">
                <a:solidFill>
                  <a:srgbClr val="0097A7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https://www.bbc.com/portuguese/vert-fut-59992577</a:t>
            </a:r>
            <a:r>
              <a:rPr lang="pt-BR" dirty="0"/>
              <a:t>. Acesso em: 11 ago. 2025.</a:t>
            </a:r>
          </a:p>
          <a:p>
            <a:r>
              <a:rPr lang="pt-BR" sz="2000" dirty="0"/>
              <a:t>LEMOV, D. </a:t>
            </a:r>
            <a:r>
              <a:rPr lang="pt-BR" sz="2000" b="1" dirty="0"/>
              <a:t>Aula nota 10 3.0</a:t>
            </a:r>
            <a:r>
              <a:rPr lang="pt-BR" sz="2000" dirty="0"/>
              <a:t>: 63 técnicas para melhorar a gestão da sala de aula. Porto Alegre: Penso, 2023.</a:t>
            </a:r>
          </a:p>
          <a:p>
            <a:r>
              <a:rPr lang="pt-BR" sz="2000" dirty="0"/>
              <a:t>SÃO PAULO (Estado). Secretaria da Educação. </a:t>
            </a:r>
            <a:r>
              <a:rPr lang="pt-BR" sz="2000" b="1" dirty="0"/>
              <a:t>Currículo Paulista</a:t>
            </a:r>
            <a:r>
              <a:rPr lang="pt-BR" sz="2000" dirty="0"/>
              <a:t>, 2019. Disponível em: </a:t>
            </a:r>
            <a:r>
              <a:rPr lang="pt-BR" sz="2000" dirty="0">
                <a:solidFill>
                  <a:srgbClr val="9C75B9"/>
                </a:solidFill>
                <a:hlinkClick r:id="rId7"/>
              </a:rPr>
              <a:t>http://www.escoladeformacao.sp.gov.br/portais/</a:t>
            </a:r>
            <a:r>
              <a:rPr lang="pt-BR" sz="2000" dirty="0" err="1">
                <a:solidFill>
                  <a:srgbClr val="9C75B9"/>
                </a:solidFill>
                <a:hlinkClick r:id="rId7"/>
              </a:rPr>
              <a:t>portals</a:t>
            </a:r>
            <a:r>
              <a:rPr lang="pt-BR" sz="2000" dirty="0">
                <a:solidFill>
                  <a:srgbClr val="9C75B9"/>
                </a:solidFill>
                <a:hlinkClick r:id="rId7"/>
              </a:rPr>
              <a:t>/84/</a:t>
            </a:r>
            <a:r>
              <a:rPr lang="pt-BR" sz="2000" dirty="0" err="1">
                <a:solidFill>
                  <a:srgbClr val="9C75B9"/>
                </a:solidFill>
                <a:hlinkClick r:id="rId7"/>
              </a:rPr>
              <a:t>docs</a:t>
            </a:r>
            <a:r>
              <a:rPr lang="pt-BR" sz="2000" dirty="0">
                <a:solidFill>
                  <a:srgbClr val="9C75B9"/>
                </a:solidFill>
                <a:hlinkClick r:id="rId7"/>
              </a:rPr>
              <a:t>/</a:t>
            </a:r>
            <a:r>
              <a:rPr lang="pt-BR" sz="2000" dirty="0" err="1">
                <a:solidFill>
                  <a:srgbClr val="9C75B9"/>
                </a:solidFill>
                <a:hlinkClick r:id="rId7"/>
              </a:rPr>
              <a:t>pdf</a:t>
            </a:r>
            <a:r>
              <a:rPr lang="pt-BR" sz="2000" dirty="0">
                <a:solidFill>
                  <a:srgbClr val="9C75B9"/>
                </a:solidFill>
                <a:hlinkClick r:id="rId7"/>
              </a:rPr>
              <a:t>/curriculo_paulista_26_07_2019.pdf</a:t>
            </a:r>
            <a:r>
              <a:rPr lang="pt-BR" sz="2000" dirty="0">
                <a:solidFill>
                  <a:srgbClr val="9C75B9"/>
                </a:solidFill>
              </a:rPr>
              <a:t>. </a:t>
            </a:r>
            <a:r>
              <a:rPr lang="pt-BR" sz="2000" dirty="0"/>
              <a:t>Acesso em: 24 jun</a:t>
            </a:r>
            <a:r>
              <a:rPr lang="pt-BR" dirty="0"/>
              <a:t>.</a:t>
            </a:r>
            <a:r>
              <a:rPr lang="pt-BR" sz="2000" dirty="0"/>
              <a:t> 2025.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6117742" y="987085"/>
            <a:ext cx="5765332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609448" indent="-474015">
              <a:spcAft>
                <a:spcPts val="0"/>
              </a:spcAft>
              <a:buSzPct val="80000"/>
            </a:pPr>
            <a:r>
              <a:rPr lang="pt-BR" dirty="0"/>
              <a:t>RECONHECER ALGUMAS ATIVIDADES QUE AS PESSOAS REALIZAM À NOITE.</a:t>
            </a:r>
            <a:endParaRPr dirty="0"/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4995874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609448" indent="-474015">
              <a:spcAft>
                <a:spcPts val="0"/>
              </a:spcAft>
              <a:buSzPct val="80000"/>
            </a:pPr>
            <a:r>
              <a:rPr lang="pt-BR" dirty="0"/>
              <a:t>ATIVIDADES QUE REALIZAMOS DURANTE A NOITE.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CC9133F-D788-D342-B314-F8E32A4DF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423" y="1063567"/>
            <a:ext cx="11236313" cy="5154000"/>
          </a:xfrm>
        </p:spPr>
        <p:txBody>
          <a:bodyPr/>
          <a:lstStyle/>
          <a:p>
            <a:pPr>
              <a:spcAft>
                <a:spcPts val="1200"/>
              </a:spcAft>
              <a:buSzPts val="1400"/>
            </a:pPr>
            <a:r>
              <a:rPr lang="pt-BR" b="1" dirty="0"/>
              <a:t>Lista de imagens e vídeos</a:t>
            </a:r>
          </a:p>
          <a:p>
            <a:pPr>
              <a:spcAft>
                <a:spcPts val="1200"/>
              </a:spcAft>
              <a:buSzPts val="1400"/>
            </a:pPr>
            <a:r>
              <a:rPr lang="pt-BR" b="1" dirty="0"/>
              <a:t>Slide 1 – </a:t>
            </a:r>
            <a:r>
              <a:rPr lang="pt-BR" dirty="0"/>
              <a:t>Imagem de capa: SEDUC.</a:t>
            </a:r>
            <a:endParaRPr lang="pt-BR" b="1" dirty="0"/>
          </a:p>
          <a:p>
            <a:pPr>
              <a:spcAft>
                <a:spcPts val="1200"/>
              </a:spcAft>
              <a:buSzPts val="1400"/>
            </a:pPr>
            <a:r>
              <a:rPr lang="pt-BR" b="1" dirty="0"/>
              <a:t>Slides 3 a 8, 15, 16, 18 – </a:t>
            </a:r>
            <a:r>
              <a:rPr lang="pt-BR" dirty="0"/>
              <a:t>© Getty Images.</a:t>
            </a:r>
          </a:p>
          <a:p>
            <a:pPr>
              <a:spcAft>
                <a:spcPts val="12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E3E4AE9-C29E-D008-5E68-4D8449FCD287}"/>
              </a:ext>
            </a:extLst>
          </p:cNvPr>
          <p:cNvSpPr txBox="1">
            <a:spLocks/>
          </p:cNvSpPr>
          <p:nvPr/>
        </p:nvSpPr>
        <p:spPr>
          <a:xfrm>
            <a:off x="1439052" y="1046773"/>
            <a:ext cx="4312819" cy="55958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/>
              <a:t>Habilidade: </a:t>
            </a:r>
            <a:r>
              <a:rPr lang="pt-BR" sz="1600" dirty="0"/>
              <a:t>(EF01CI06) Selecionar exemplos de como a sucessão de dias e noites orienta o ritmo de atividades diárias de seres humanos e de outros seres vivos.</a:t>
            </a: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2</a:t>
            </a:r>
            <a:endParaRPr lang="pt-BR" dirty="0"/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6FD05014-A78D-2C0D-EB57-2D1FD6CAC0B7}"/>
              </a:ext>
            </a:extLst>
          </p:cNvPr>
          <p:cNvGrpSpPr/>
          <p:nvPr/>
        </p:nvGrpSpPr>
        <p:grpSpPr>
          <a:xfrm>
            <a:off x="583897" y="1107772"/>
            <a:ext cx="692128" cy="719813"/>
            <a:chOff x="535436" y="747344"/>
            <a:chExt cx="692308" cy="720000"/>
          </a:xfrm>
        </p:grpSpPr>
        <p:pic>
          <p:nvPicPr>
            <p:cNvPr id="34" name="Gráfico 44">
              <a:extLst>
                <a:ext uri="{FF2B5EF4-FFF2-40B4-BE49-F238E27FC236}">
                  <a16:creationId xmlns:a16="http://schemas.microsoft.com/office/drawing/2014/main" id="{DEE69245-6487-36B7-4447-F89CC5E90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5436" y="747344"/>
              <a:ext cx="692308" cy="720000"/>
            </a:xfrm>
            <a:prstGeom prst="rect">
              <a:avLst/>
            </a:prstGeom>
          </p:spPr>
        </p:pic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B925E4D3-4C5A-751E-0516-4A8F8A0DE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8505" y="812800"/>
              <a:ext cx="375600" cy="533110"/>
            </a:xfrm>
            <a:prstGeom prst="rect">
              <a:avLst/>
            </a:prstGeom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7A85F4EE-3959-1D9C-29F6-21E46F4A273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789692" y="826802"/>
            <a:ext cx="5912535" cy="33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59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D2293765-35C9-235D-F439-ABA52BAAD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2ED3D58C-0FB9-3D87-5EC3-F899BC78AE27}"/>
              </a:ext>
            </a:extLst>
          </p:cNvPr>
          <p:cNvSpPr txBox="1">
            <a:spLocks/>
          </p:cNvSpPr>
          <p:nvPr/>
        </p:nvSpPr>
        <p:spPr>
          <a:xfrm>
            <a:off x="1354166" y="968485"/>
            <a:ext cx="4355540" cy="158298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Dinâmica de condução: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c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aro professor, inicie a conversa retomando com a turma os usos positivos da tecnologia discutidos anteriormente. Em seguida, leia o slide com os estudantes e conduza um diálogo coletivo sobre os efeitos do uso excessivo de telas. Incentive que compartilhem suas rotinas noturnas e relatem se utilizam dispositivos eletrônicos antes de dormir. Estimule a escuta respeitosa entre os colegas e complemente com informações sobre a importância de uma boa noite de sono para o crescimento, o aprendizado e o bem-estar.</a:t>
            </a:r>
            <a:endParaRPr lang="pt-BR" sz="1600" b="1" dirty="0">
              <a:solidFill>
                <a:srgbClr val="000000"/>
              </a:solidFill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   </a:t>
            </a:r>
            <a:endParaRPr lang="pt-BR" sz="1600" dirty="0">
              <a:latin typeface="+mj-lt"/>
              <a:cs typeface="Arial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45B8E925-5776-3141-9E1A-1B3C3E461390}"/>
              </a:ext>
            </a:extLst>
          </p:cNvPr>
          <p:cNvSpPr txBox="1">
            <a:spLocks/>
          </p:cNvSpPr>
          <p:nvPr/>
        </p:nvSpPr>
        <p:spPr>
          <a:xfrm>
            <a:off x="1354165" y="4431965"/>
            <a:ext cx="10322001" cy="123479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Expectativas de respostas: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e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spera-se que os estudantes reconheçam que, embora a tecnologia facilite muitas atividades do cotidiano, seu uso sem moderação pode trazer prejuízos à saúde. Espera-se também que reflitam sobre seus próprios hábitos e comecem a perceber a importância de equilibrar o tempo de uso de aparelhos eletrônicos com momentos de descanso e sono adequados, caso essa seja a realidade deles.</a:t>
            </a:r>
            <a:endParaRPr lang="pt-BR" sz="1600" b="1" dirty="0">
              <a:solidFill>
                <a:srgbClr val="000000"/>
              </a:solidFill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endParaRPr lang="pt-BR" sz="1600" dirty="0">
              <a:latin typeface="+mj-lt"/>
            </a:endParaRP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021721E9-6EE8-5D58-186E-5565F0AB30CF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7</a:t>
            </a:r>
            <a:endParaRPr lang="pt-BR" dirty="0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1830F053-C45A-5811-1ED4-049A828B3086}"/>
              </a:ext>
            </a:extLst>
          </p:cNvPr>
          <p:cNvGrpSpPr/>
          <p:nvPr/>
        </p:nvGrpSpPr>
        <p:grpSpPr>
          <a:xfrm>
            <a:off x="512659" y="975103"/>
            <a:ext cx="692128" cy="719813"/>
            <a:chOff x="10214397" y="3581043"/>
            <a:chExt cx="692308" cy="720000"/>
          </a:xfrm>
        </p:grpSpPr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B2A7C04B-0E56-3DF4-C44F-67469D549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14397" y="3581043"/>
              <a:ext cx="692308" cy="72000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CDBDC6F9-ED26-8AB6-8F5D-AD36234EC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76429" y="3700857"/>
              <a:ext cx="450268" cy="450268"/>
            </a:xfrm>
            <a:prstGeom prst="rect">
              <a:avLst/>
            </a:prstGeom>
          </p:spPr>
        </p:pic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EDA5971D-C51D-5A30-14EF-4E9E722151AE}"/>
              </a:ext>
            </a:extLst>
          </p:cNvPr>
          <p:cNvGrpSpPr/>
          <p:nvPr/>
        </p:nvGrpSpPr>
        <p:grpSpPr>
          <a:xfrm>
            <a:off x="512659" y="4526025"/>
            <a:ext cx="692128" cy="719813"/>
            <a:chOff x="11307682" y="1353244"/>
            <a:chExt cx="692308" cy="720000"/>
          </a:xfrm>
        </p:grpSpPr>
        <p:pic>
          <p:nvPicPr>
            <p:cNvPr id="52" name="Gráfico 47">
              <a:extLst>
                <a:ext uri="{FF2B5EF4-FFF2-40B4-BE49-F238E27FC236}">
                  <a16:creationId xmlns:a16="http://schemas.microsoft.com/office/drawing/2014/main" id="{ACB87734-FD85-0F7C-B124-81C601B8F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07682" y="1353244"/>
              <a:ext cx="692308" cy="720000"/>
            </a:xfrm>
            <a:prstGeom prst="rect">
              <a:avLst/>
            </a:prstGeom>
          </p:spPr>
        </p:pic>
        <p:pic>
          <p:nvPicPr>
            <p:cNvPr id="53" name="Gráfico 52">
              <a:extLst>
                <a:ext uri="{FF2B5EF4-FFF2-40B4-BE49-F238E27FC236}">
                  <a16:creationId xmlns:a16="http://schemas.microsoft.com/office/drawing/2014/main" id="{3E751AB4-2329-F827-0AB7-AECF248B2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418937" y="1447632"/>
              <a:ext cx="461913" cy="461913"/>
            </a:xfrm>
            <a:prstGeom prst="rect">
              <a:avLst/>
            </a:prstGeom>
          </p:spPr>
        </p:pic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D2C30AE2-FC85-6F5C-ADDA-A170EF46C16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789692" y="826802"/>
            <a:ext cx="5912535" cy="332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62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/>
          <p:nvPr/>
        </p:nvSpPr>
        <p:spPr>
          <a:xfrm>
            <a:off x="576741" y="2160945"/>
            <a:ext cx="5635474" cy="212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6" tIns="45655" rIns="91376" bIns="45655" anchor="t" anchorCtr="0">
            <a:noAutofit/>
          </a:bodyPr>
          <a:lstStyle/>
          <a:p>
            <a:pPr marL="342766" indent="-335917">
              <a:spcAft>
                <a:spcPts val="1200"/>
              </a:spcAft>
              <a:buClr>
                <a:srgbClr val="7030A0"/>
              </a:buClr>
              <a:buSzPct val="80000"/>
              <a:buFont typeface="Arial"/>
              <a:buChar char="●"/>
            </a:pPr>
            <a:r>
              <a:rPr lang="pt-BR" sz="2600" dirty="0">
                <a:solidFill>
                  <a:schemeClr val="dk1"/>
                </a:solidFill>
              </a:rPr>
              <a:t>QUAIS ATIVIDADES VOCÊ REALIZA DURANTE A NOITE?</a:t>
            </a:r>
          </a:p>
          <a:p>
            <a:pPr marL="342766" indent="-335917">
              <a:spcAft>
                <a:spcPts val="1200"/>
              </a:spcAft>
              <a:buClr>
                <a:srgbClr val="7030A0"/>
              </a:buClr>
              <a:buSzPct val="80000"/>
              <a:buFont typeface="Arial"/>
              <a:buChar char="●"/>
            </a:pPr>
            <a:r>
              <a:rPr lang="pt-BR" sz="2600" dirty="0">
                <a:solidFill>
                  <a:schemeClr val="dk1"/>
                </a:solidFill>
              </a:rPr>
              <a:t>O QUE AJUDA A TER UMA BOA NOITE DE SONO?</a:t>
            </a:r>
            <a:endParaRPr sz="2600" dirty="0">
              <a:solidFill>
                <a:schemeClr val="dk1"/>
              </a:solidFill>
            </a:endParaRPr>
          </a:p>
          <a:p>
            <a:pPr marL="609448">
              <a:spcAft>
                <a:spcPts val="1200"/>
              </a:spcAft>
              <a:buSzPts val="2000"/>
            </a:pPr>
            <a:endParaRPr sz="2600" dirty="0">
              <a:solidFill>
                <a:schemeClr val="dk1"/>
              </a:solidFill>
            </a:endParaRPr>
          </a:p>
          <a:p>
            <a:pPr>
              <a:spcAft>
                <a:spcPts val="1200"/>
              </a:spcAft>
              <a:buClr>
                <a:schemeClr val="dk1"/>
              </a:buClr>
              <a:buSzPts val="2400"/>
            </a:pPr>
            <a:endParaRPr sz="2600" dirty="0">
              <a:solidFill>
                <a:schemeClr val="dk1"/>
              </a:solidFill>
            </a:endParaRPr>
          </a:p>
          <a:p>
            <a:pPr>
              <a:spcAft>
                <a:spcPts val="1200"/>
              </a:spcAft>
              <a:buClr>
                <a:schemeClr val="dk1"/>
              </a:buClr>
              <a:buSzPts val="2400"/>
            </a:pPr>
            <a:endParaRPr sz="2600" dirty="0">
              <a:solidFill>
                <a:schemeClr val="dk1"/>
              </a:solidFill>
            </a:endParaRPr>
          </a:p>
          <a:p>
            <a:pPr>
              <a:spcAft>
                <a:spcPts val="1200"/>
              </a:spcAft>
              <a:buClr>
                <a:schemeClr val="dk1"/>
              </a:buClr>
              <a:buSzPts val="2400"/>
            </a:pP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110" name="Google Shape;110;p4" descr="A person and a child looking at a tabl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2215" y="1411362"/>
            <a:ext cx="5559499" cy="36234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12649DD3-DF14-A756-019F-1F887820FA2B}"/>
              </a:ext>
            </a:extLst>
          </p:cNvPr>
          <p:cNvGrpSpPr/>
          <p:nvPr/>
        </p:nvGrpSpPr>
        <p:grpSpPr>
          <a:xfrm>
            <a:off x="9466142" y="450560"/>
            <a:ext cx="2116258" cy="415517"/>
            <a:chOff x="289560" y="3851596"/>
            <a:chExt cx="2116258" cy="415517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AFAB3D91-56E2-9215-8648-4A4F87BF4801}"/>
                </a:ext>
              </a:extLst>
            </p:cNvPr>
            <p:cNvSpPr txBox="1"/>
            <p:nvPr/>
          </p:nvSpPr>
          <p:spPr>
            <a:xfrm>
              <a:off x="532705" y="3910261"/>
              <a:ext cx="1873113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TODOS JUNTOS</a:t>
              </a:r>
            </a:p>
          </p:txBody>
        </p:sp>
        <p:pic>
          <p:nvPicPr>
            <p:cNvPr id="6" name="Gráfico 3">
              <a:extLst>
                <a:ext uri="{FF2B5EF4-FFF2-40B4-BE49-F238E27FC236}">
                  <a16:creationId xmlns:a16="http://schemas.microsoft.com/office/drawing/2014/main" id="{FAD22F3A-BAC4-A615-C3B7-3FDBCDFDC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Sol brilhando em céu estrelado&#10;&#10;Descrição gerada automaticamente">
            <a:extLst>
              <a:ext uri="{FF2B5EF4-FFF2-40B4-BE49-F238E27FC236}">
                <a16:creationId xmlns:a16="http://schemas.microsoft.com/office/drawing/2014/main" id="{B3650FEB-98BF-3B5C-32AA-1B66CAECD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19" y="1692828"/>
            <a:ext cx="5145570" cy="340861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4E21C95-3651-1FA1-30C0-D92B12682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41" y="898168"/>
            <a:ext cx="11102988" cy="1138615"/>
          </a:xfrm>
        </p:spPr>
        <p:txBody>
          <a:bodyPr/>
          <a:lstStyle/>
          <a:p>
            <a:r>
              <a:rPr lang="pt-BR" sz="3100" dirty="0">
                <a:solidFill>
                  <a:schemeClr val="tx1"/>
                </a:solidFill>
              </a:rPr>
              <a:t>COMO É O PERÍODO DA NOITE?</a:t>
            </a:r>
            <a:br>
              <a:rPr lang="pt-BR" sz="3100" dirty="0">
                <a:solidFill>
                  <a:schemeClr val="tx1"/>
                </a:solidFill>
              </a:rPr>
            </a:b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17" name="Google Shape;117;p6"/>
          <p:cNvSpPr txBox="1"/>
          <p:nvPr/>
        </p:nvSpPr>
        <p:spPr>
          <a:xfrm>
            <a:off x="608440" y="1768705"/>
            <a:ext cx="5684783" cy="3600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dk1"/>
                </a:solidFill>
              </a:rPr>
              <a:t>COMO JÁ ESTUDAMOS, O PERÍODO DIURNO COMEÇA NO MOMENTO EM QUE </a:t>
            </a:r>
            <a:r>
              <a:rPr lang="pt-BR" sz="2600" b="1" dirty="0">
                <a:solidFill>
                  <a:schemeClr val="dk1"/>
                </a:solidFill>
              </a:rPr>
              <a:t>O SOL SURGE NO HORIZONTE (MANHÃ)</a:t>
            </a:r>
            <a:r>
              <a:rPr lang="pt-BR" sz="2600" dirty="0">
                <a:solidFill>
                  <a:schemeClr val="dk1"/>
                </a:solidFill>
              </a:rPr>
              <a:t> ATÉ O MOMENTO EM QUE </a:t>
            </a:r>
            <a:r>
              <a:rPr lang="pt-BR" sz="2600" b="1" dirty="0">
                <a:solidFill>
                  <a:schemeClr val="dk1"/>
                </a:solidFill>
              </a:rPr>
              <a:t>O SOL DESAPARECE NO HORIZONTE (TARDE)</a:t>
            </a:r>
            <a:r>
              <a:rPr lang="pt-BR" sz="2600" dirty="0">
                <a:solidFill>
                  <a:schemeClr val="dk1"/>
                </a:solidFill>
              </a:rPr>
              <a:t>,</a:t>
            </a:r>
            <a:r>
              <a:rPr lang="pt-BR" sz="2600" b="1" dirty="0">
                <a:solidFill>
                  <a:schemeClr val="dk1"/>
                </a:solidFill>
              </a:rPr>
              <a:t> </a:t>
            </a:r>
            <a:r>
              <a:rPr lang="pt-BR" sz="2600" dirty="0">
                <a:solidFill>
                  <a:schemeClr val="dk1"/>
                </a:solidFill>
              </a:rPr>
              <a:t>MARCANDO O INÍCIO DA NOITE. 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8" name="Google Shape;156;p5">
            <a:extLst>
              <a:ext uri="{FF2B5EF4-FFF2-40B4-BE49-F238E27FC236}">
                <a16:creationId xmlns:a16="http://schemas.microsoft.com/office/drawing/2014/main" id="{06A15972-DCC3-C8DC-3610-0D26711921FA}"/>
              </a:ext>
            </a:extLst>
          </p:cNvPr>
          <p:cNvSpPr txBox="1">
            <a:spLocks/>
          </p:cNvSpPr>
          <p:nvPr/>
        </p:nvSpPr>
        <p:spPr>
          <a:xfrm rot="897">
            <a:off x="6492325" y="5135513"/>
            <a:ext cx="5137795" cy="81567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n-lt"/>
              </a:rPr>
              <a:t>NO PERÍODO DA NOITE, O SOL DESAPARECE, E MUITAS VEZES PODEMOS VER A LUA NO CÉU.</a:t>
            </a:r>
            <a:endParaRPr lang="pt-BR" b="1" dirty="0">
              <a:latin typeface="+mn-lt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7200020-E488-D32E-0E75-37421FF9B1C5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E52396D1-0334-8C55-B5D5-DEC82E368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7C447D95-7848-225A-5C71-25736D613F00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f2c499eac0_0_15"/>
          <p:cNvSpPr txBox="1"/>
          <p:nvPr/>
        </p:nvSpPr>
        <p:spPr>
          <a:xfrm>
            <a:off x="547857" y="1628593"/>
            <a:ext cx="5716617" cy="3600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/>
              <a:t>A MAIORIA DAS PESSOAS DORME À NOITE. QUANDO DORMIMOS BEM, FICAMOS COM MAIS ENERGIA PARA BRINCAR E ESTUDAR NO DIA SEGUINTE. SE NÃO DORMIMOS BEM, PODEMOS FICAR CANSADOS, DISTRAÍDOS E ATÉ DE MAU HUMOR.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g2f2c499eac0_0_15" descr="A child with his hands on his hea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5157" y="1885626"/>
            <a:ext cx="4640766" cy="30867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56;p5">
            <a:extLst>
              <a:ext uri="{FF2B5EF4-FFF2-40B4-BE49-F238E27FC236}">
                <a16:creationId xmlns:a16="http://schemas.microsoft.com/office/drawing/2014/main" id="{6E5A454A-9AB1-7BCA-3AED-367DB2FD6B11}"/>
              </a:ext>
            </a:extLst>
          </p:cNvPr>
          <p:cNvSpPr txBox="1">
            <a:spLocks/>
          </p:cNvSpPr>
          <p:nvPr/>
        </p:nvSpPr>
        <p:spPr>
          <a:xfrm rot="897">
            <a:off x="6653191" y="4972538"/>
            <a:ext cx="4640633" cy="102093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DORMIMOS MAL OU MENOS DO QUE PRECISAMOS, PODEMOS FICAR IRRITADOS OU MAL-HUMORADOS.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"/>
          <p:cNvSpPr txBox="1"/>
          <p:nvPr/>
        </p:nvSpPr>
        <p:spPr>
          <a:xfrm>
            <a:off x="6353870" y="1186694"/>
            <a:ext cx="5553603" cy="535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buSzPts val="2000"/>
            </a:pPr>
            <a:r>
              <a:rPr lang="pt-BR" sz="2600" dirty="0">
                <a:latin typeface="+mj-lt"/>
              </a:rPr>
              <a:t>O DESENVOLVIMENTO DA TECNOLOGIA LEVOU À INVENÇÃO DAS LUZES ARTIFICIAIS, COMO AS LÂMPADAS. DESSA FORMA, FOI POSSÍVEL HAVER ALGUMAS MUDANÇAS NO COMPORTAMENTO DAS PESSOAS, COMO A REALIZAÇÃO DE MUITAS ATIVIDADES DURANTE A NOITE</a:t>
            </a:r>
            <a:r>
              <a:rPr lang="pt-BR" sz="2600" dirty="0">
                <a:solidFill>
                  <a:srgbClr val="444746"/>
                </a:solidFill>
                <a:highlight>
                  <a:srgbClr val="FFFFFF"/>
                </a:highlight>
                <a:latin typeface="+mj-lt"/>
                <a:ea typeface="Roboto"/>
                <a:cs typeface="Roboto"/>
                <a:sym typeface="Roboto"/>
              </a:rPr>
              <a:t>.</a:t>
            </a:r>
            <a:endParaRPr sz="2600" dirty="0">
              <a:latin typeface="+mj-lt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SzPts val="2000"/>
            </a:pPr>
            <a:endParaRPr sz="2600" dirty="0">
              <a:latin typeface="+mj-lt"/>
            </a:endParaRPr>
          </a:p>
        </p:txBody>
      </p:sp>
      <p:pic>
        <p:nvPicPr>
          <p:cNvPr id="134" name="Google Shape;134;p10" descr="A bridge over water with a city at nigh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6409" b="7470"/>
          <a:stretch/>
        </p:blipFill>
        <p:spPr>
          <a:xfrm>
            <a:off x="522510" y="1446745"/>
            <a:ext cx="5571890" cy="31958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4192D1FA-39FD-AB22-5324-57226FA6685F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AF573DF-1008-5496-21F0-17ECFCC10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FE32EA45-3AB3-7CAF-E483-F313E532DB86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sp>
        <p:nvSpPr>
          <p:cNvPr id="5" name="Google Shape;156;p5">
            <a:extLst>
              <a:ext uri="{FF2B5EF4-FFF2-40B4-BE49-F238E27FC236}">
                <a16:creationId xmlns:a16="http://schemas.microsoft.com/office/drawing/2014/main" id="{FD447461-A303-BEDE-07A3-A50EFC5D2312}"/>
              </a:ext>
            </a:extLst>
          </p:cNvPr>
          <p:cNvSpPr txBox="1">
            <a:spLocks/>
          </p:cNvSpPr>
          <p:nvPr/>
        </p:nvSpPr>
        <p:spPr>
          <a:xfrm rot="897">
            <a:off x="522825" y="4642596"/>
            <a:ext cx="5553346" cy="98044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NOITE EM UMA CIDADE. AS LUZES ARTIFICIAIS PERMITEM QUE AS PESSOAS TENHAM UMA ROTINA ATIVA DURANTE A NOITE.</a:t>
            </a:r>
            <a:endParaRPr lang="pt-BR" b="1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f2c499eac0_0_0"/>
          <p:cNvSpPr txBox="1"/>
          <p:nvPr/>
        </p:nvSpPr>
        <p:spPr>
          <a:xfrm>
            <a:off x="5230906" y="1058461"/>
            <a:ext cx="6327749" cy="4955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/>
              <a:t>PORÉM, A TECNOLOGIA NÃO TRAZ APENAS BENEFÍCIOS. O USO EXCESSIVO DE APARELHOS ELETRÔNICOS, COMO CELULARES, TABLETS E NOTEBOOKS PODE PREJUDICAR A QUALIDADE DO SONO, CAUSAR PROBLEMAS DE VISÃO E AFETAR O DESENVOLVIMENTO DAS CRIANÇAS.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/>
              <a:t>VOCÊ USA ALGUM DESSES APARELHOS ANTES DE DORMIR? 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g2f2c499eac0_0_0" descr="A young child lying in bed using a tabl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424" y="1389788"/>
            <a:ext cx="4078424" cy="40784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3EBDD71B-322C-C419-61A9-D2CC91F3ADA9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EF3C7E12-4E21-8E6D-79FB-E3E65FC8F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84BD46B3-12D5-F69F-2CDD-7E8C04382F9C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 txBox="1"/>
          <p:nvPr/>
        </p:nvSpPr>
        <p:spPr>
          <a:xfrm>
            <a:off x="574650" y="971974"/>
            <a:ext cx="11193884" cy="1476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t-BR" sz="2600" dirty="0"/>
              <a:t>É RECOMENDADO EVITAR O USO DE APARELHOS ELETRÔNICOS PELO MENOS 30 MINUTOS ANTES DE DORMIR, POIS A LUZ DAS TELAS PODE PREJUDICAR O SONO.</a:t>
            </a:r>
            <a:endParaRPr sz="2600" dirty="0"/>
          </a:p>
        </p:txBody>
      </p:sp>
      <p:pic>
        <p:nvPicPr>
          <p:cNvPr id="148" name="Google Shape;148;p11" descr="A child using a phone under a blanke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28394"/>
          <a:stretch/>
        </p:blipFill>
        <p:spPr>
          <a:xfrm>
            <a:off x="4471893" y="2484077"/>
            <a:ext cx="3245037" cy="302420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3DF54D43-A43B-54CC-C9A6-D62F781388D6}"/>
              </a:ext>
            </a:extLst>
          </p:cNvPr>
          <p:cNvSpPr txBox="1">
            <a:spLocks/>
          </p:cNvSpPr>
          <p:nvPr/>
        </p:nvSpPr>
        <p:spPr>
          <a:xfrm rot="897">
            <a:off x="4132457" y="5663577"/>
            <a:ext cx="3923909" cy="7792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USAR CELULAR OU TABLET ANTES DE DORMIR PREJUDICA O SONO.</a:t>
            </a:r>
            <a:endParaRPr lang="pt-BR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2;p17">
            <a:extLst>
              <a:ext uri="{FF2B5EF4-FFF2-40B4-BE49-F238E27FC236}">
                <a16:creationId xmlns:a16="http://schemas.microsoft.com/office/drawing/2014/main" id="{A399F859-A9FE-F66A-8BDC-2E298699DD24}"/>
              </a:ext>
            </a:extLst>
          </p:cNvPr>
          <p:cNvSpPr/>
          <p:nvPr/>
        </p:nvSpPr>
        <p:spPr>
          <a:xfrm>
            <a:off x="720445" y="2641236"/>
            <a:ext cx="10758798" cy="3507973"/>
          </a:xfrm>
          <a:prstGeom prst="roundRect">
            <a:avLst>
              <a:gd name="adj" fmla="val 4889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>
              <a:buSzPts val="787"/>
            </a:pPr>
            <a:endParaRPr sz="1049">
              <a:solidFill>
                <a:schemeClr val="dk1"/>
              </a:solidFill>
            </a:endParaRPr>
          </a:p>
        </p:txBody>
      </p:sp>
      <p:pic>
        <p:nvPicPr>
          <p:cNvPr id="4" name="Google Shape;188;p6">
            <a:extLst>
              <a:ext uri="{FF2B5EF4-FFF2-40B4-BE49-F238E27FC236}">
                <a16:creationId xmlns:a16="http://schemas.microsoft.com/office/drawing/2014/main" id="{3A2BB4C2-1C39-E951-F019-29FBEDCB863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40676" y="439268"/>
            <a:ext cx="453125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61;p17">
            <a:extLst>
              <a:ext uri="{FF2B5EF4-FFF2-40B4-BE49-F238E27FC236}">
                <a16:creationId xmlns:a16="http://schemas.microsoft.com/office/drawing/2014/main" id="{32A900EB-475A-C1D9-465D-5A44CD3863B3}"/>
              </a:ext>
            </a:extLst>
          </p:cNvPr>
          <p:cNvSpPr txBox="1"/>
          <p:nvPr/>
        </p:nvSpPr>
        <p:spPr>
          <a:xfrm>
            <a:off x="608440" y="995757"/>
            <a:ext cx="11131276" cy="1651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spAutoFit/>
          </a:bodyPr>
          <a:lstStyle/>
          <a:p>
            <a:pPr>
              <a:spcAft>
                <a:spcPts val="16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1.</a:t>
            </a:r>
            <a:r>
              <a:rPr lang="pt-BR" sz="2600" dirty="0">
                <a:solidFill>
                  <a:schemeClr val="dk1"/>
                </a:solidFill>
              </a:rPr>
              <a:t> QUAIS SÃO SUAS ATIVIDADES À NOITE? REGISTRE, NO ESPAÇO A SEGUIR, POR MEIO DE DESENHO OU TEXTO, AS SUAS ATIVIDADES NOTURNAS.</a:t>
            </a:r>
            <a:endParaRPr sz="2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iências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ências 2026" id="{3F290B49-4312-4A99-A041-0A21D409EA6F}" vid="{05E1DEAC-88FB-4095-A047-2E325C57B3E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Ciências 2026</Template>
  <TotalTime>222</TotalTime>
  <Words>1778</Words>
  <Application>Microsoft Office PowerPoint</Application>
  <PresentationFormat>Personalizar</PresentationFormat>
  <Paragraphs>87</Paragraphs>
  <Slides>24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2" baseType="lpstr">
      <vt:lpstr>Calibri</vt:lpstr>
      <vt:lpstr>Grandstander SemiBold</vt:lpstr>
      <vt:lpstr>Arial</vt:lpstr>
      <vt:lpstr>Lato</vt:lpstr>
      <vt:lpstr>Grandstander</vt:lpstr>
      <vt:lpstr>Verdana</vt:lpstr>
      <vt:lpstr>Grandstander Medium</vt:lpstr>
      <vt:lpstr>Ciências 2026</vt:lpstr>
      <vt:lpstr>Apresentação do PowerPoint</vt:lpstr>
      <vt:lpstr>Apresentação do PowerPoint</vt:lpstr>
      <vt:lpstr>Apresentação do PowerPoint</vt:lpstr>
      <vt:lpstr>COMO É O PERÍODO DA NOITE?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Juliana Cavalli</dc:creator>
  <cp:lastModifiedBy>Lucas Sampaio Lucena</cp:lastModifiedBy>
  <cp:revision>78</cp:revision>
  <dcterms:modified xsi:type="dcterms:W3CDTF">2025-08-27T20:05:21Z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