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4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34577-3445-482D-8852-FEA377121D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99B27C9-203A-4BDB-885D-3ABB2A224F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56A948-6A5A-42D6-9401-2945DF96A404}"/>
              </a:ext>
            </a:extLst>
          </p:cNvPr>
          <p:cNvSpPr>
            <a:spLocks noGrp="1"/>
          </p:cNvSpPr>
          <p:nvPr>
            <p:ph type="dt" sz="half" idx="10"/>
          </p:nvPr>
        </p:nvSpPr>
        <p:spPr/>
        <p:txBody>
          <a:bodyPr/>
          <a:lstStyle/>
          <a:p>
            <a:fld id="{F6F950A8-92D9-4C52-AF8C-18ED1DC1C7B9}" type="datetimeFigureOut">
              <a:rPr lang="en-US" smtClean="0"/>
              <a:t>11/1/2020</a:t>
            </a:fld>
            <a:endParaRPr lang="en-US"/>
          </a:p>
        </p:txBody>
      </p:sp>
      <p:sp>
        <p:nvSpPr>
          <p:cNvPr id="5" name="Footer Placeholder 4">
            <a:extLst>
              <a:ext uri="{FF2B5EF4-FFF2-40B4-BE49-F238E27FC236}">
                <a16:creationId xmlns:a16="http://schemas.microsoft.com/office/drawing/2014/main" id="{0ADF8E86-2E59-4C9E-AA41-87BDF92E6F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2DE62-31DB-4729-8537-347B600654B0}"/>
              </a:ext>
            </a:extLst>
          </p:cNvPr>
          <p:cNvSpPr>
            <a:spLocks noGrp="1"/>
          </p:cNvSpPr>
          <p:nvPr>
            <p:ph type="sldNum" sz="quarter" idx="12"/>
          </p:nvPr>
        </p:nvSpPr>
        <p:spPr/>
        <p:txBody>
          <a:bodyPr/>
          <a:lstStyle/>
          <a:p>
            <a:fld id="{7BA5EE03-C410-4C3D-9672-3AA2851052EE}" type="slidenum">
              <a:rPr lang="en-US" smtClean="0"/>
              <a:t>‹#›</a:t>
            </a:fld>
            <a:endParaRPr lang="en-US"/>
          </a:p>
        </p:txBody>
      </p:sp>
    </p:spTree>
    <p:extLst>
      <p:ext uri="{BB962C8B-B14F-4D97-AF65-F5344CB8AC3E}">
        <p14:creationId xmlns:p14="http://schemas.microsoft.com/office/powerpoint/2010/main" val="2833414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C7408-F4B0-46BB-8C2B-B5CDCCD4492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AB3E28-E94A-4123-B1EC-F4DB182491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1458E5-8F85-43FA-B71C-AA0931173347}"/>
              </a:ext>
            </a:extLst>
          </p:cNvPr>
          <p:cNvSpPr>
            <a:spLocks noGrp="1"/>
          </p:cNvSpPr>
          <p:nvPr>
            <p:ph type="dt" sz="half" idx="10"/>
          </p:nvPr>
        </p:nvSpPr>
        <p:spPr/>
        <p:txBody>
          <a:bodyPr/>
          <a:lstStyle/>
          <a:p>
            <a:fld id="{F6F950A8-92D9-4C52-AF8C-18ED1DC1C7B9}" type="datetimeFigureOut">
              <a:rPr lang="en-US" smtClean="0"/>
              <a:t>11/1/2020</a:t>
            </a:fld>
            <a:endParaRPr lang="en-US"/>
          </a:p>
        </p:txBody>
      </p:sp>
      <p:sp>
        <p:nvSpPr>
          <p:cNvPr id="5" name="Footer Placeholder 4">
            <a:extLst>
              <a:ext uri="{FF2B5EF4-FFF2-40B4-BE49-F238E27FC236}">
                <a16:creationId xmlns:a16="http://schemas.microsoft.com/office/drawing/2014/main" id="{67C87B7A-2EB5-4869-90FA-DB973F95D2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4A9D1C-91A5-4C6F-9443-3CF32B270954}"/>
              </a:ext>
            </a:extLst>
          </p:cNvPr>
          <p:cNvSpPr>
            <a:spLocks noGrp="1"/>
          </p:cNvSpPr>
          <p:nvPr>
            <p:ph type="sldNum" sz="quarter" idx="12"/>
          </p:nvPr>
        </p:nvSpPr>
        <p:spPr/>
        <p:txBody>
          <a:bodyPr/>
          <a:lstStyle/>
          <a:p>
            <a:fld id="{7BA5EE03-C410-4C3D-9672-3AA2851052EE}" type="slidenum">
              <a:rPr lang="en-US" smtClean="0"/>
              <a:t>‹#›</a:t>
            </a:fld>
            <a:endParaRPr lang="en-US"/>
          </a:p>
        </p:txBody>
      </p:sp>
    </p:spTree>
    <p:extLst>
      <p:ext uri="{BB962C8B-B14F-4D97-AF65-F5344CB8AC3E}">
        <p14:creationId xmlns:p14="http://schemas.microsoft.com/office/powerpoint/2010/main" val="2373897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017A5A-FD35-4CE2-B36E-191E4090C5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EF1CCF1-631E-463A-AAD8-1F211EE95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DC1281-9B70-4DB1-B192-0CA8CB4005D8}"/>
              </a:ext>
            </a:extLst>
          </p:cNvPr>
          <p:cNvSpPr>
            <a:spLocks noGrp="1"/>
          </p:cNvSpPr>
          <p:nvPr>
            <p:ph type="dt" sz="half" idx="10"/>
          </p:nvPr>
        </p:nvSpPr>
        <p:spPr/>
        <p:txBody>
          <a:bodyPr/>
          <a:lstStyle/>
          <a:p>
            <a:fld id="{F6F950A8-92D9-4C52-AF8C-18ED1DC1C7B9}" type="datetimeFigureOut">
              <a:rPr lang="en-US" smtClean="0"/>
              <a:t>11/1/2020</a:t>
            </a:fld>
            <a:endParaRPr lang="en-US"/>
          </a:p>
        </p:txBody>
      </p:sp>
      <p:sp>
        <p:nvSpPr>
          <p:cNvPr id="5" name="Footer Placeholder 4">
            <a:extLst>
              <a:ext uri="{FF2B5EF4-FFF2-40B4-BE49-F238E27FC236}">
                <a16:creationId xmlns:a16="http://schemas.microsoft.com/office/drawing/2014/main" id="{E562BB53-B00E-49CD-8C1B-261208265C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3B7FA6-1CB2-43A2-8031-788A75854D65}"/>
              </a:ext>
            </a:extLst>
          </p:cNvPr>
          <p:cNvSpPr>
            <a:spLocks noGrp="1"/>
          </p:cNvSpPr>
          <p:nvPr>
            <p:ph type="sldNum" sz="quarter" idx="12"/>
          </p:nvPr>
        </p:nvSpPr>
        <p:spPr/>
        <p:txBody>
          <a:bodyPr/>
          <a:lstStyle/>
          <a:p>
            <a:fld id="{7BA5EE03-C410-4C3D-9672-3AA2851052EE}" type="slidenum">
              <a:rPr lang="en-US" smtClean="0"/>
              <a:t>‹#›</a:t>
            </a:fld>
            <a:endParaRPr lang="en-US"/>
          </a:p>
        </p:txBody>
      </p:sp>
    </p:spTree>
    <p:extLst>
      <p:ext uri="{BB962C8B-B14F-4D97-AF65-F5344CB8AC3E}">
        <p14:creationId xmlns:p14="http://schemas.microsoft.com/office/powerpoint/2010/main" val="1236677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3F2BB-F495-4082-BAB8-FD47163B3A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4D8FD1-B13D-4926-89DA-92BD9FC2BB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2169DE-6CD3-4DAB-8005-8CFBE725C429}"/>
              </a:ext>
            </a:extLst>
          </p:cNvPr>
          <p:cNvSpPr>
            <a:spLocks noGrp="1"/>
          </p:cNvSpPr>
          <p:nvPr>
            <p:ph type="dt" sz="half" idx="10"/>
          </p:nvPr>
        </p:nvSpPr>
        <p:spPr/>
        <p:txBody>
          <a:bodyPr/>
          <a:lstStyle/>
          <a:p>
            <a:fld id="{F6F950A8-92D9-4C52-AF8C-18ED1DC1C7B9}" type="datetimeFigureOut">
              <a:rPr lang="en-US" smtClean="0"/>
              <a:t>11/1/2020</a:t>
            </a:fld>
            <a:endParaRPr lang="en-US"/>
          </a:p>
        </p:txBody>
      </p:sp>
      <p:sp>
        <p:nvSpPr>
          <p:cNvPr id="5" name="Footer Placeholder 4">
            <a:extLst>
              <a:ext uri="{FF2B5EF4-FFF2-40B4-BE49-F238E27FC236}">
                <a16:creationId xmlns:a16="http://schemas.microsoft.com/office/drawing/2014/main" id="{37C6E12A-4767-47A5-B46D-01AFB03068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6EB6F5-A4A5-486B-ADB3-6CD871CE5246}"/>
              </a:ext>
            </a:extLst>
          </p:cNvPr>
          <p:cNvSpPr>
            <a:spLocks noGrp="1"/>
          </p:cNvSpPr>
          <p:nvPr>
            <p:ph type="sldNum" sz="quarter" idx="12"/>
          </p:nvPr>
        </p:nvSpPr>
        <p:spPr/>
        <p:txBody>
          <a:bodyPr/>
          <a:lstStyle/>
          <a:p>
            <a:fld id="{7BA5EE03-C410-4C3D-9672-3AA2851052EE}" type="slidenum">
              <a:rPr lang="en-US" smtClean="0"/>
              <a:t>‹#›</a:t>
            </a:fld>
            <a:endParaRPr lang="en-US"/>
          </a:p>
        </p:txBody>
      </p:sp>
    </p:spTree>
    <p:extLst>
      <p:ext uri="{BB962C8B-B14F-4D97-AF65-F5344CB8AC3E}">
        <p14:creationId xmlns:p14="http://schemas.microsoft.com/office/powerpoint/2010/main" val="2003465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E61B7-9243-4796-91B1-072626EEFC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65ECB78-E1E2-495F-BE5D-018ABB46FE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A33A4E-558D-4214-9ED0-725B5ADB5AFF}"/>
              </a:ext>
            </a:extLst>
          </p:cNvPr>
          <p:cNvSpPr>
            <a:spLocks noGrp="1"/>
          </p:cNvSpPr>
          <p:nvPr>
            <p:ph type="dt" sz="half" idx="10"/>
          </p:nvPr>
        </p:nvSpPr>
        <p:spPr/>
        <p:txBody>
          <a:bodyPr/>
          <a:lstStyle/>
          <a:p>
            <a:fld id="{F6F950A8-92D9-4C52-AF8C-18ED1DC1C7B9}" type="datetimeFigureOut">
              <a:rPr lang="en-US" smtClean="0"/>
              <a:t>11/1/2020</a:t>
            </a:fld>
            <a:endParaRPr lang="en-US"/>
          </a:p>
        </p:txBody>
      </p:sp>
      <p:sp>
        <p:nvSpPr>
          <p:cNvPr id="5" name="Footer Placeholder 4">
            <a:extLst>
              <a:ext uri="{FF2B5EF4-FFF2-40B4-BE49-F238E27FC236}">
                <a16:creationId xmlns:a16="http://schemas.microsoft.com/office/drawing/2014/main" id="{43C2D6BA-8B84-469A-9D5D-EE182B819D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E2B22B-12F0-47AB-8B8C-FCB9908F9033}"/>
              </a:ext>
            </a:extLst>
          </p:cNvPr>
          <p:cNvSpPr>
            <a:spLocks noGrp="1"/>
          </p:cNvSpPr>
          <p:nvPr>
            <p:ph type="sldNum" sz="quarter" idx="12"/>
          </p:nvPr>
        </p:nvSpPr>
        <p:spPr/>
        <p:txBody>
          <a:bodyPr/>
          <a:lstStyle/>
          <a:p>
            <a:fld id="{7BA5EE03-C410-4C3D-9672-3AA2851052EE}" type="slidenum">
              <a:rPr lang="en-US" smtClean="0"/>
              <a:t>‹#›</a:t>
            </a:fld>
            <a:endParaRPr lang="en-US"/>
          </a:p>
        </p:txBody>
      </p:sp>
    </p:spTree>
    <p:extLst>
      <p:ext uri="{BB962C8B-B14F-4D97-AF65-F5344CB8AC3E}">
        <p14:creationId xmlns:p14="http://schemas.microsoft.com/office/powerpoint/2010/main" val="1426491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5F182-5F65-4FC9-B616-23ECE8A31E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087CC4-4B19-4BB8-891E-7856013444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32FEF4-0DE5-4400-BB42-CB54F46475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738E96-8D1D-4055-8062-7B9B84E8CD4C}"/>
              </a:ext>
            </a:extLst>
          </p:cNvPr>
          <p:cNvSpPr>
            <a:spLocks noGrp="1"/>
          </p:cNvSpPr>
          <p:nvPr>
            <p:ph type="dt" sz="half" idx="10"/>
          </p:nvPr>
        </p:nvSpPr>
        <p:spPr/>
        <p:txBody>
          <a:bodyPr/>
          <a:lstStyle/>
          <a:p>
            <a:fld id="{F6F950A8-92D9-4C52-AF8C-18ED1DC1C7B9}" type="datetimeFigureOut">
              <a:rPr lang="en-US" smtClean="0"/>
              <a:t>11/1/2020</a:t>
            </a:fld>
            <a:endParaRPr lang="en-US"/>
          </a:p>
        </p:txBody>
      </p:sp>
      <p:sp>
        <p:nvSpPr>
          <p:cNvPr id="6" name="Footer Placeholder 5">
            <a:extLst>
              <a:ext uri="{FF2B5EF4-FFF2-40B4-BE49-F238E27FC236}">
                <a16:creationId xmlns:a16="http://schemas.microsoft.com/office/drawing/2014/main" id="{B5D31F19-2CCF-4B44-86F8-0DDE3826F3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3D078A-121C-449B-904D-018091BBC99E}"/>
              </a:ext>
            </a:extLst>
          </p:cNvPr>
          <p:cNvSpPr>
            <a:spLocks noGrp="1"/>
          </p:cNvSpPr>
          <p:nvPr>
            <p:ph type="sldNum" sz="quarter" idx="12"/>
          </p:nvPr>
        </p:nvSpPr>
        <p:spPr/>
        <p:txBody>
          <a:bodyPr/>
          <a:lstStyle/>
          <a:p>
            <a:fld id="{7BA5EE03-C410-4C3D-9672-3AA2851052EE}" type="slidenum">
              <a:rPr lang="en-US" smtClean="0"/>
              <a:t>‹#›</a:t>
            </a:fld>
            <a:endParaRPr lang="en-US"/>
          </a:p>
        </p:txBody>
      </p:sp>
    </p:spTree>
    <p:extLst>
      <p:ext uri="{BB962C8B-B14F-4D97-AF65-F5344CB8AC3E}">
        <p14:creationId xmlns:p14="http://schemas.microsoft.com/office/powerpoint/2010/main" val="2202190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3FFB4-FDBB-473A-9F8D-777E0D4526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986070-5A86-496A-BBE2-A20452763A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68C8FA-CA15-4479-BEEA-632B5C69ED2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88D87F8-4C04-4C1A-809E-8E1DBDEDAE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80568B-26D4-405B-AAE5-A165C40210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50901D8-5E5D-44E4-B7EE-9C317D8D6765}"/>
              </a:ext>
            </a:extLst>
          </p:cNvPr>
          <p:cNvSpPr>
            <a:spLocks noGrp="1"/>
          </p:cNvSpPr>
          <p:nvPr>
            <p:ph type="dt" sz="half" idx="10"/>
          </p:nvPr>
        </p:nvSpPr>
        <p:spPr/>
        <p:txBody>
          <a:bodyPr/>
          <a:lstStyle/>
          <a:p>
            <a:fld id="{F6F950A8-92D9-4C52-AF8C-18ED1DC1C7B9}" type="datetimeFigureOut">
              <a:rPr lang="en-US" smtClean="0"/>
              <a:t>11/1/2020</a:t>
            </a:fld>
            <a:endParaRPr lang="en-US"/>
          </a:p>
        </p:txBody>
      </p:sp>
      <p:sp>
        <p:nvSpPr>
          <p:cNvPr id="8" name="Footer Placeholder 7">
            <a:extLst>
              <a:ext uri="{FF2B5EF4-FFF2-40B4-BE49-F238E27FC236}">
                <a16:creationId xmlns:a16="http://schemas.microsoft.com/office/drawing/2014/main" id="{F1D276AC-CE64-4F4C-B064-545204D19C0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2294BA9-08B3-4F1B-AE0C-6F6EE8863901}"/>
              </a:ext>
            </a:extLst>
          </p:cNvPr>
          <p:cNvSpPr>
            <a:spLocks noGrp="1"/>
          </p:cNvSpPr>
          <p:nvPr>
            <p:ph type="sldNum" sz="quarter" idx="12"/>
          </p:nvPr>
        </p:nvSpPr>
        <p:spPr/>
        <p:txBody>
          <a:bodyPr/>
          <a:lstStyle/>
          <a:p>
            <a:fld id="{7BA5EE03-C410-4C3D-9672-3AA2851052EE}" type="slidenum">
              <a:rPr lang="en-US" smtClean="0"/>
              <a:t>‹#›</a:t>
            </a:fld>
            <a:endParaRPr lang="en-US"/>
          </a:p>
        </p:txBody>
      </p:sp>
    </p:spTree>
    <p:extLst>
      <p:ext uri="{BB962C8B-B14F-4D97-AF65-F5344CB8AC3E}">
        <p14:creationId xmlns:p14="http://schemas.microsoft.com/office/powerpoint/2010/main" val="4070604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3A611-7905-4704-A936-DF025D757B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DA7EAF-B85C-4D27-B231-B42F2C630950}"/>
              </a:ext>
            </a:extLst>
          </p:cNvPr>
          <p:cNvSpPr>
            <a:spLocks noGrp="1"/>
          </p:cNvSpPr>
          <p:nvPr>
            <p:ph type="dt" sz="half" idx="10"/>
          </p:nvPr>
        </p:nvSpPr>
        <p:spPr/>
        <p:txBody>
          <a:bodyPr/>
          <a:lstStyle/>
          <a:p>
            <a:fld id="{F6F950A8-92D9-4C52-AF8C-18ED1DC1C7B9}" type="datetimeFigureOut">
              <a:rPr lang="en-US" smtClean="0"/>
              <a:t>11/1/2020</a:t>
            </a:fld>
            <a:endParaRPr lang="en-US"/>
          </a:p>
        </p:txBody>
      </p:sp>
      <p:sp>
        <p:nvSpPr>
          <p:cNvPr id="4" name="Footer Placeholder 3">
            <a:extLst>
              <a:ext uri="{FF2B5EF4-FFF2-40B4-BE49-F238E27FC236}">
                <a16:creationId xmlns:a16="http://schemas.microsoft.com/office/drawing/2014/main" id="{553FD727-2055-48B7-91F6-E581498414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0704E83-ED09-4C29-9E80-58EACFE11CED}"/>
              </a:ext>
            </a:extLst>
          </p:cNvPr>
          <p:cNvSpPr>
            <a:spLocks noGrp="1"/>
          </p:cNvSpPr>
          <p:nvPr>
            <p:ph type="sldNum" sz="quarter" idx="12"/>
          </p:nvPr>
        </p:nvSpPr>
        <p:spPr/>
        <p:txBody>
          <a:bodyPr/>
          <a:lstStyle/>
          <a:p>
            <a:fld id="{7BA5EE03-C410-4C3D-9672-3AA2851052EE}" type="slidenum">
              <a:rPr lang="en-US" smtClean="0"/>
              <a:t>‹#›</a:t>
            </a:fld>
            <a:endParaRPr lang="en-US"/>
          </a:p>
        </p:txBody>
      </p:sp>
    </p:spTree>
    <p:extLst>
      <p:ext uri="{BB962C8B-B14F-4D97-AF65-F5344CB8AC3E}">
        <p14:creationId xmlns:p14="http://schemas.microsoft.com/office/powerpoint/2010/main" val="10614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56AE76-72EB-4DD2-A0FF-9FE6C8E3A9B9}"/>
              </a:ext>
            </a:extLst>
          </p:cNvPr>
          <p:cNvSpPr>
            <a:spLocks noGrp="1"/>
          </p:cNvSpPr>
          <p:nvPr>
            <p:ph type="dt" sz="half" idx="10"/>
          </p:nvPr>
        </p:nvSpPr>
        <p:spPr/>
        <p:txBody>
          <a:bodyPr/>
          <a:lstStyle/>
          <a:p>
            <a:fld id="{F6F950A8-92D9-4C52-AF8C-18ED1DC1C7B9}" type="datetimeFigureOut">
              <a:rPr lang="en-US" smtClean="0"/>
              <a:t>11/1/2020</a:t>
            </a:fld>
            <a:endParaRPr lang="en-US"/>
          </a:p>
        </p:txBody>
      </p:sp>
      <p:sp>
        <p:nvSpPr>
          <p:cNvPr id="3" name="Footer Placeholder 2">
            <a:extLst>
              <a:ext uri="{FF2B5EF4-FFF2-40B4-BE49-F238E27FC236}">
                <a16:creationId xmlns:a16="http://schemas.microsoft.com/office/drawing/2014/main" id="{9E82C815-420A-4AFA-B72B-62B15671553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6B1527A-F929-4E8C-936C-4E31EF2EE343}"/>
              </a:ext>
            </a:extLst>
          </p:cNvPr>
          <p:cNvSpPr>
            <a:spLocks noGrp="1"/>
          </p:cNvSpPr>
          <p:nvPr>
            <p:ph type="sldNum" sz="quarter" idx="12"/>
          </p:nvPr>
        </p:nvSpPr>
        <p:spPr/>
        <p:txBody>
          <a:bodyPr/>
          <a:lstStyle/>
          <a:p>
            <a:fld id="{7BA5EE03-C410-4C3D-9672-3AA2851052EE}" type="slidenum">
              <a:rPr lang="en-US" smtClean="0"/>
              <a:t>‹#›</a:t>
            </a:fld>
            <a:endParaRPr lang="en-US"/>
          </a:p>
        </p:txBody>
      </p:sp>
    </p:spTree>
    <p:extLst>
      <p:ext uri="{BB962C8B-B14F-4D97-AF65-F5344CB8AC3E}">
        <p14:creationId xmlns:p14="http://schemas.microsoft.com/office/powerpoint/2010/main" val="3890982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1EA6A-FE31-459C-B744-0EFC7FAF4A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C1B9CE5-CD7E-4B10-9A3A-9151AF79D6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37C9A7-3589-48A3-BDB1-3C2634E858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D1B658-DB81-4F74-B38C-1768E4A34593}"/>
              </a:ext>
            </a:extLst>
          </p:cNvPr>
          <p:cNvSpPr>
            <a:spLocks noGrp="1"/>
          </p:cNvSpPr>
          <p:nvPr>
            <p:ph type="dt" sz="half" idx="10"/>
          </p:nvPr>
        </p:nvSpPr>
        <p:spPr/>
        <p:txBody>
          <a:bodyPr/>
          <a:lstStyle/>
          <a:p>
            <a:fld id="{F6F950A8-92D9-4C52-AF8C-18ED1DC1C7B9}" type="datetimeFigureOut">
              <a:rPr lang="en-US" smtClean="0"/>
              <a:t>11/1/2020</a:t>
            </a:fld>
            <a:endParaRPr lang="en-US"/>
          </a:p>
        </p:txBody>
      </p:sp>
      <p:sp>
        <p:nvSpPr>
          <p:cNvPr id="6" name="Footer Placeholder 5">
            <a:extLst>
              <a:ext uri="{FF2B5EF4-FFF2-40B4-BE49-F238E27FC236}">
                <a16:creationId xmlns:a16="http://schemas.microsoft.com/office/drawing/2014/main" id="{501B4E77-EE19-447E-AC69-C1874F0017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E74E64-5882-4888-BC9B-1A9610F00FA3}"/>
              </a:ext>
            </a:extLst>
          </p:cNvPr>
          <p:cNvSpPr>
            <a:spLocks noGrp="1"/>
          </p:cNvSpPr>
          <p:nvPr>
            <p:ph type="sldNum" sz="quarter" idx="12"/>
          </p:nvPr>
        </p:nvSpPr>
        <p:spPr/>
        <p:txBody>
          <a:bodyPr/>
          <a:lstStyle/>
          <a:p>
            <a:fld id="{7BA5EE03-C410-4C3D-9672-3AA2851052EE}" type="slidenum">
              <a:rPr lang="en-US" smtClean="0"/>
              <a:t>‹#›</a:t>
            </a:fld>
            <a:endParaRPr lang="en-US"/>
          </a:p>
        </p:txBody>
      </p:sp>
    </p:spTree>
    <p:extLst>
      <p:ext uri="{BB962C8B-B14F-4D97-AF65-F5344CB8AC3E}">
        <p14:creationId xmlns:p14="http://schemas.microsoft.com/office/powerpoint/2010/main" val="379254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CD37D-F718-4063-9577-4DB7EB1F56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E6FCD85-68EB-453C-9DE1-4534246FC1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90D860F-8EED-4552-B4E7-A87FB1C065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11504E-B267-45B0-88E8-32830F3882C9}"/>
              </a:ext>
            </a:extLst>
          </p:cNvPr>
          <p:cNvSpPr>
            <a:spLocks noGrp="1"/>
          </p:cNvSpPr>
          <p:nvPr>
            <p:ph type="dt" sz="half" idx="10"/>
          </p:nvPr>
        </p:nvSpPr>
        <p:spPr/>
        <p:txBody>
          <a:bodyPr/>
          <a:lstStyle/>
          <a:p>
            <a:fld id="{F6F950A8-92D9-4C52-AF8C-18ED1DC1C7B9}" type="datetimeFigureOut">
              <a:rPr lang="en-US" smtClean="0"/>
              <a:t>11/1/2020</a:t>
            </a:fld>
            <a:endParaRPr lang="en-US"/>
          </a:p>
        </p:txBody>
      </p:sp>
      <p:sp>
        <p:nvSpPr>
          <p:cNvPr id="6" name="Footer Placeholder 5">
            <a:extLst>
              <a:ext uri="{FF2B5EF4-FFF2-40B4-BE49-F238E27FC236}">
                <a16:creationId xmlns:a16="http://schemas.microsoft.com/office/drawing/2014/main" id="{8AB59E05-66E5-41FA-81F5-BC7A088E26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E3D5F7-825F-4F41-AD6C-60C2842A68E6}"/>
              </a:ext>
            </a:extLst>
          </p:cNvPr>
          <p:cNvSpPr>
            <a:spLocks noGrp="1"/>
          </p:cNvSpPr>
          <p:nvPr>
            <p:ph type="sldNum" sz="quarter" idx="12"/>
          </p:nvPr>
        </p:nvSpPr>
        <p:spPr/>
        <p:txBody>
          <a:bodyPr/>
          <a:lstStyle/>
          <a:p>
            <a:fld id="{7BA5EE03-C410-4C3D-9672-3AA2851052EE}" type="slidenum">
              <a:rPr lang="en-US" smtClean="0"/>
              <a:t>‹#›</a:t>
            </a:fld>
            <a:endParaRPr lang="en-US"/>
          </a:p>
        </p:txBody>
      </p:sp>
    </p:spTree>
    <p:extLst>
      <p:ext uri="{BB962C8B-B14F-4D97-AF65-F5344CB8AC3E}">
        <p14:creationId xmlns:p14="http://schemas.microsoft.com/office/powerpoint/2010/main" val="1465207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AAD68C-97FC-4062-A869-F9071DFA9F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819859F-B29F-4911-BB2A-078B8EC630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43D039-87F2-4F16-BAF7-A8DCDB0823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F950A8-92D9-4C52-AF8C-18ED1DC1C7B9}" type="datetimeFigureOut">
              <a:rPr lang="en-US" smtClean="0"/>
              <a:t>11/1/2020</a:t>
            </a:fld>
            <a:endParaRPr lang="en-US"/>
          </a:p>
        </p:txBody>
      </p:sp>
      <p:sp>
        <p:nvSpPr>
          <p:cNvPr id="5" name="Footer Placeholder 4">
            <a:extLst>
              <a:ext uri="{FF2B5EF4-FFF2-40B4-BE49-F238E27FC236}">
                <a16:creationId xmlns:a16="http://schemas.microsoft.com/office/drawing/2014/main" id="{CE8813E4-1D9E-41C1-B41C-2C482EC417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70B88D8-D8B8-4129-B255-C0692408B9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5EE03-C410-4C3D-9672-3AA2851052EE}" type="slidenum">
              <a:rPr lang="en-US" smtClean="0"/>
              <a:t>‹#›</a:t>
            </a:fld>
            <a:endParaRPr lang="en-US"/>
          </a:p>
        </p:txBody>
      </p:sp>
    </p:spTree>
    <p:extLst>
      <p:ext uri="{BB962C8B-B14F-4D97-AF65-F5344CB8AC3E}">
        <p14:creationId xmlns:p14="http://schemas.microsoft.com/office/powerpoint/2010/main" val="1972326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4F17968-F877-4101-915E-0A2178562165}"/>
              </a:ext>
            </a:extLst>
          </p:cNvPr>
          <p:cNvSpPr txBox="1"/>
          <p:nvPr/>
        </p:nvSpPr>
        <p:spPr>
          <a:xfrm>
            <a:off x="1273441" y="1004709"/>
            <a:ext cx="1040671" cy="830997"/>
          </a:xfrm>
          <a:prstGeom prst="rect">
            <a:avLst/>
          </a:prstGeom>
          <a:noFill/>
        </p:spPr>
        <p:txBody>
          <a:bodyPr wrap="none" rtlCol="0">
            <a:spAutoFit/>
          </a:bodyPr>
          <a:lstStyle/>
          <a:p>
            <a:pPr algn="ctr"/>
            <a:r>
              <a:rPr lang="en-US" sz="2400" b="1" dirty="0"/>
              <a:t>Load</a:t>
            </a:r>
          </a:p>
          <a:p>
            <a:pPr algn="ctr"/>
            <a:r>
              <a:rPr lang="en-US" sz="2400" b="1" dirty="0"/>
              <a:t>[M T</a:t>
            </a:r>
            <a:r>
              <a:rPr lang="en-US" sz="2400" b="1" baseline="30000" dirty="0"/>
              <a:t>-1</a:t>
            </a:r>
            <a:r>
              <a:rPr lang="en-US" sz="2400" b="1" dirty="0"/>
              <a:t>]</a:t>
            </a:r>
          </a:p>
        </p:txBody>
      </p:sp>
      <p:sp>
        <p:nvSpPr>
          <p:cNvPr id="6" name="TextBox 5">
            <a:extLst>
              <a:ext uri="{FF2B5EF4-FFF2-40B4-BE49-F238E27FC236}">
                <a16:creationId xmlns:a16="http://schemas.microsoft.com/office/drawing/2014/main" id="{0083311A-658E-49E6-BFC5-4D8C532DC448}"/>
              </a:ext>
            </a:extLst>
          </p:cNvPr>
          <p:cNvSpPr txBox="1"/>
          <p:nvPr/>
        </p:nvSpPr>
        <p:spPr>
          <a:xfrm>
            <a:off x="5097811" y="1004710"/>
            <a:ext cx="1996380" cy="830997"/>
          </a:xfrm>
          <a:prstGeom prst="rect">
            <a:avLst/>
          </a:prstGeom>
          <a:noFill/>
        </p:spPr>
        <p:txBody>
          <a:bodyPr wrap="none" rtlCol="0">
            <a:spAutoFit/>
          </a:bodyPr>
          <a:lstStyle/>
          <a:p>
            <a:pPr algn="ctr"/>
            <a:r>
              <a:rPr lang="en-US" sz="2400" b="1" dirty="0"/>
              <a:t>Concentration</a:t>
            </a:r>
          </a:p>
          <a:p>
            <a:pPr algn="ctr"/>
            <a:r>
              <a:rPr lang="en-US" sz="2400" b="1" dirty="0"/>
              <a:t>[M L</a:t>
            </a:r>
            <a:r>
              <a:rPr lang="en-US" sz="2400" b="1" baseline="30000" dirty="0"/>
              <a:t>-3</a:t>
            </a:r>
            <a:r>
              <a:rPr lang="en-US" sz="2400" b="1" dirty="0"/>
              <a:t>]</a:t>
            </a:r>
          </a:p>
        </p:txBody>
      </p:sp>
      <p:sp>
        <p:nvSpPr>
          <p:cNvPr id="8" name="TextBox 7">
            <a:extLst>
              <a:ext uri="{FF2B5EF4-FFF2-40B4-BE49-F238E27FC236}">
                <a16:creationId xmlns:a16="http://schemas.microsoft.com/office/drawing/2014/main" id="{DF17419D-3462-424B-BBA5-D6034C62B037}"/>
              </a:ext>
            </a:extLst>
          </p:cNvPr>
          <p:cNvSpPr txBox="1"/>
          <p:nvPr/>
        </p:nvSpPr>
        <p:spPr>
          <a:xfrm>
            <a:off x="9673343" y="1004710"/>
            <a:ext cx="1426481" cy="830997"/>
          </a:xfrm>
          <a:prstGeom prst="rect">
            <a:avLst/>
          </a:prstGeom>
          <a:noFill/>
        </p:spPr>
        <p:txBody>
          <a:bodyPr wrap="none" rtlCol="0">
            <a:spAutoFit/>
          </a:bodyPr>
          <a:lstStyle/>
          <a:p>
            <a:pPr algn="ctr"/>
            <a:r>
              <a:rPr lang="en-US" sz="2400" b="1" dirty="0"/>
              <a:t>Discharge</a:t>
            </a:r>
          </a:p>
          <a:p>
            <a:pPr algn="ctr"/>
            <a:r>
              <a:rPr lang="en-US" sz="2400" b="1" dirty="0"/>
              <a:t>[L</a:t>
            </a:r>
            <a:r>
              <a:rPr lang="en-US" sz="2400" b="1" baseline="30000" dirty="0"/>
              <a:t>-3</a:t>
            </a:r>
            <a:r>
              <a:rPr lang="en-US" sz="2400" b="1" dirty="0"/>
              <a:t> T</a:t>
            </a:r>
            <a:r>
              <a:rPr lang="en-US" sz="2400" b="1" baseline="30000" dirty="0"/>
              <a:t>-1</a:t>
            </a:r>
            <a:r>
              <a:rPr lang="en-US" sz="2400" b="1" dirty="0"/>
              <a:t>]</a:t>
            </a:r>
          </a:p>
        </p:txBody>
      </p:sp>
      <p:sp>
        <p:nvSpPr>
          <p:cNvPr id="12" name="TextBox 11">
            <a:extLst>
              <a:ext uri="{FF2B5EF4-FFF2-40B4-BE49-F238E27FC236}">
                <a16:creationId xmlns:a16="http://schemas.microsoft.com/office/drawing/2014/main" id="{B6A0A015-3335-4E9C-AECD-F9A7A0FF1D8F}"/>
              </a:ext>
            </a:extLst>
          </p:cNvPr>
          <p:cNvSpPr txBox="1"/>
          <p:nvPr/>
        </p:nvSpPr>
        <p:spPr>
          <a:xfrm>
            <a:off x="3805872" y="1110353"/>
            <a:ext cx="338554" cy="461665"/>
          </a:xfrm>
          <a:prstGeom prst="rect">
            <a:avLst/>
          </a:prstGeom>
          <a:noFill/>
        </p:spPr>
        <p:txBody>
          <a:bodyPr wrap="none" rtlCol="0">
            <a:spAutoFit/>
          </a:bodyPr>
          <a:lstStyle/>
          <a:p>
            <a:pPr algn="ctr"/>
            <a:r>
              <a:rPr lang="en-US" sz="2400" b="1" dirty="0"/>
              <a:t>=</a:t>
            </a: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D1B3D4B8-A466-4997-BBB5-0AE80D14693E}"/>
                  </a:ext>
                </a:extLst>
              </p:cNvPr>
              <p:cNvSpPr txBox="1"/>
              <p:nvPr/>
            </p:nvSpPr>
            <p:spPr>
              <a:xfrm>
                <a:off x="8147164" y="1110353"/>
                <a:ext cx="473206" cy="830997"/>
              </a:xfrm>
              <a:prstGeom prst="rect">
                <a:avLst/>
              </a:prstGeom>
              <a:noFill/>
            </p:spPr>
            <p:txBody>
              <a:bodyPr wrap="none" rtlCol="0">
                <a:spAutoFit/>
              </a:bodyPr>
              <a:lstStyle/>
              <a:p>
                <a:pPr algn="ctr"/>
                <a14:m>
                  <m:oMathPara xmlns:m="http://schemas.openxmlformats.org/officeDocument/2006/math">
                    <m:oMathParaPr>
                      <m:jc m:val="centerGroup"/>
                    </m:oMathParaPr>
                    <m:oMath xmlns:m="http://schemas.openxmlformats.org/officeDocument/2006/math">
                      <m:r>
                        <a:rPr lang="en-US" sz="2400" b="1" i="1" smtClean="0">
                          <a:latin typeface="Cambria Math" panose="02040503050406030204" pitchFamily="18" charset="0"/>
                        </a:rPr>
                        <m:t>×</m:t>
                      </m:r>
                    </m:oMath>
                  </m:oMathPara>
                </a14:m>
                <a:endParaRPr lang="en-US" sz="2400" b="1" dirty="0"/>
              </a:p>
              <a:p>
                <a:pPr algn="ctr"/>
                <a:endParaRPr lang="en-US" sz="2400" b="1" dirty="0"/>
              </a:p>
            </p:txBody>
          </p:sp>
        </mc:Choice>
        <mc:Fallback>
          <p:sp>
            <p:nvSpPr>
              <p:cNvPr id="14" name="TextBox 13">
                <a:extLst>
                  <a:ext uri="{FF2B5EF4-FFF2-40B4-BE49-F238E27FC236}">
                    <a16:creationId xmlns:a16="http://schemas.microsoft.com/office/drawing/2014/main" id="{D1B3D4B8-A466-4997-BBB5-0AE80D14693E}"/>
                  </a:ext>
                </a:extLst>
              </p:cNvPr>
              <p:cNvSpPr txBox="1">
                <a:spLocks noRot="1" noChangeAspect="1" noMove="1" noResize="1" noEditPoints="1" noAdjustHandles="1" noChangeArrowheads="1" noChangeShapeType="1" noTextEdit="1"/>
              </p:cNvSpPr>
              <p:nvPr/>
            </p:nvSpPr>
            <p:spPr>
              <a:xfrm>
                <a:off x="8147164" y="1110353"/>
                <a:ext cx="473206" cy="830997"/>
              </a:xfrm>
              <a:prstGeom prst="rect">
                <a:avLst/>
              </a:prstGeom>
              <a:blipFill>
                <a:blip r:embed="rId2"/>
                <a:stretch>
                  <a:fillRect/>
                </a:stretch>
              </a:blipFill>
            </p:spPr>
            <p:txBody>
              <a:bodyPr/>
              <a:lstStyle/>
              <a:p>
                <a:r>
                  <a:rPr lang="en-US">
                    <a:noFill/>
                  </a:rPr>
                  <a:t> </a:t>
                </a:r>
              </a:p>
            </p:txBody>
          </p:sp>
        </mc:Fallback>
      </mc:AlternateContent>
      <p:sp>
        <p:nvSpPr>
          <p:cNvPr id="16" name="TextBox 15">
            <a:extLst>
              <a:ext uri="{FF2B5EF4-FFF2-40B4-BE49-F238E27FC236}">
                <a16:creationId xmlns:a16="http://schemas.microsoft.com/office/drawing/2014/main" id="{59EBF1B5-07B3-4B0C-BE78-BE448D90666B}"/>
              </a:ext>
            </a:extLst>
          </p:cNvPr>
          <p:cNvSpPr txBox="1"/>
          <p:nvPr/>
        </p:nvSpPr>
        <p:spPr>
          <a:xfrm>
            <a:off x="3587555" y="94688"/>
            <a:ext cx="4827434" cy="830997"/>
          </a:xfrm>
          <a:prstGeom prst="rect">
            <a:avLst/>
          </a:prstGeom>
          <a:noFill/>
        </p:spPr>
        <p:txBody>
          <a:bodyPr wrap="square" rtlCol="0">
            <a:spAutoFit/>
          </a:bodyPr>
          <a:lstStyle/>
          <a:p>
            <a:pPr algn="ctr"/>
            <a:r>
              <a:rPr lang="en-US" sz="2400" b="1" dirty="0"/>
              <a:t>Total Dissolved Solids (TDS) estimated from specific conductance</a:t>
            </a:r>
          </a:p>
        </p:txBody>
      </p:sp>
      <p:sp>
        <p:nvSpPr>
          <p:cNvPr id="18" name="TextBox 17">
            <a:extLst>
              <a:ext uri="{FF2B5EF4-FFF2-40B4-BE49-F238E27FC236}">
                <a16:creationId xmlns:a16="http://schemas.microsoft.com/office/drawing/2014/main" id="{D77AEAD3-5E20-4D5D-AFC7-44476348F799}"/>
              </a:ext>
            </a:extLst>
          </p:cNvPr>
          <p:cNvSpPr txBox="1"/>
          <p:nvPr/>
        </p:nvSpPr>
        <p:spPr>
          <a:xfrm>
            <a:off x="8809719" y="94689"/>
            <a:ext cx="3153728" cy="830997"/>
          </a:xfrm>
          <a:prstGeom prst="rect">
            <a:avLst/>
          </a:prstGeom>
          <a:noFill/>
        </p:spPr>
        <p:txBody>
          <a:bodyPr wrap="square" rtlCol="0">
            <a:spAutoFit/>
          </a:bodyPr>
          <a:lstStyle/>
          <a:p>
            <a:pPr algn="ctr"/>
            <a:r>
              <a:rPr lang="en-US" sz="2400" b="1" dirty="0"/>
              <a:t>Madison River gauge near West Yellowstone</a:t>
            </a:r>
          </a:p>
        </p:txBody>
      </p:sp>
      <p:sp>
        <p:nvSpPr>
          <p:cNvPr id="20" name="TextBox 19">
            <a:extLst>
              <a:ext uri="{FF2B5EF4-FFF2-40B4-BE49-F238E27FC236}">
                <a16:creationId xmlns:a16="http://schemas.microsoft.com/office/drawing/2014/main" id="{7405FF40-5B47-46ED-9DA7-3A0D97717DAF}"/>
              </a:ext>
            </a:extLst>
          </p:cNvPr>
          <p:cNvSpPr txBox="1"/>
          <p:nvPr/>
        </p:nvSpPr>
        <p:spPr>
          <a:xfrm>
            <a:off x="0" y="94690"/>
            <a:ext cx="3587555" cy="830997"/>
          </a:xfrm>
          <a:prstGeom prst="rect">
            <a:avLst/>
          </a:prstGeom>
          <a:noFill/>
        </p:spPr>
        <p:txBody>
          <a:bodyPr wrap="square" rtlCol="0">
            <a:spAutoFit/>
          </a:bodyPr>
          <a:lstStyle/>
          <a:p>
            <a:pPr algn="ctr"/>
            <a:r>
              <a:rPr lang="en-US" sz="2400" b="1" dirty="0"/>
              <a:t>Mass of dissolved solids exported from watershed</a:t>
            </a:r>
          </a:p>
        </p:txBody>
      </p:sp>
      <p:sp>
        <p:nvSpPr>
          <p:cNvPr id="21" name="TextBox 20">
            <a:extLst>
              <a:ext uri="{FF2B5EF4-FFF2-40B4-BE49-F238E27FC236}">
                <a16:creationId xmlns:a16="http://schemas.microsoft.com/office/drawing/2014/main" id="{ED44F0E1-48D2-4CEB-9CB1-B83C48DEE6D3}"/>
              </a:ext>
            </a:extLst>
          </p:cNvPr>
          <p:cNvSpPr txBox="1"/>
          <p:nvPr/>
        </p:nvSpPr>
        <p:spPr>
          <a:xfrm>
            <a:off x="8395869" y="2326872"/>
            <a:ext cx="3153728" cy="1938992"/>
          </a:xfrm>
          <a:prstGeom prst="rect">
            <a:avLst/>
          </a:prstGeom>
          <a:noFill/>
        </p:spPr>
        <p:txBody>
          <a:bodyPr wrap="square" rtlCol="0">
            <a:spAutoFit/>
          </a:bodyPr>
          <a:lstStyle/>
          <a:p>
            <a:pPr algn="ctr"/>
            <a:r>
              <a:rPr lang="en-US" sz="2400" b="1" dirty="0"/>
              <a:t>Step 1. Download water quality data for gauge from NWIS (hydrographs are downloaded for you)</a:t>
            </a:r>
          </a:p>
        </p:txBody>
      </p:sp>
      <p:sp>
        <p:nvSpPr>
          <p:cNvPr id="22" name="Arrow: Down 21">
            <a:extLst>
              <a:ext uri="{FF2B5EF4-FFF2-40B4-BE49-F238E27FC236}">
                <a16:creationId xmlns:a16="http://schemas.microsoft.com/office/drawing/2014/main" id="{793F74F7-31BB-4772-A34F-414CE8B396BF}"/>
              </a:ext>
            </a:extLst>
          </p:cNvPr>
          <p:cNvSpPr/>
          <p:nvPr/>
        </p:nvSpPr>
        <p:spPr>
          <a:xfrm rot="2324532">
            <a:off x="8170894" y="776290"/>
            <a:ext cx="612895" cy="31011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135626E9-F9CF-4F0D-8E50-C68F420C5372}"/>
              </a:ext>
            </a:extLst>
          </p:cNvPr>
          <p:cNvSpPr txBox="1"/>
          <p:nvPr/>
        </p:nvSpPr>
        <p:spPr>
          <a:xfrm>
            <a:off x="2990712" y="5422893"/>
            <a:ext cx="4827434" cy="1200329"/>
          </a:xfrm>
          <a:prstGeom prst="rect">
            <a:avLst/>
          </a:prstGeom>
          <a:noFill/>
        </p:spPr>
        <p:txBody>
          <a:bodyPr wrap="square" rtlCol="0">
            <a:spAutoFit/>
          </a:bodyPr>
          <a:lstStyle/>
          <a:p>
            <a:pPr algn="ctr"/>
            <a:r>
              <a:rPr lang="en-US" sz="2400" b="1" dirty="0"/>
              <a:t>Step 2. Import water quality data and build a calibration relationship for TDS with EC</a:t>
            </a:r>
          </a:p>
        </p:txBody>
      </p:sp>
      <p:sp>
        <p:nvSpPr>
          <p:cNvPr id="29" name="Arrow: Down 28">
            <a:extLst>
              <a:ext uri="{FF2B5EF4-FFF2-40B4-BE49-F238E27FC236}">
                <a16:creationId xmlns:a16="http://schemas.microsoft.com/office/drawing/2014/main" id="{57FA829D-1E0E-4B20-9715-10B2D46A8A09}"/>
              </a:ext>
            </a:extLst>
          </p:cNvPr>
          <p:cNvSpPr/>
          <p:nvPr/>
        </p:nvSpPr>
        <p:spPr>
          <a:xfrm rot="10800000">
            <a:off x="4469773" y="1004709"/>
            <a:ext cx="612895" cy="23167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2" name="Group 51">
            <a:extLst>
              <a:ext uri="{FF2B5EF4-FFF2-40B4-BE49-F238E27FC236}">
                <a16:creationId xmlns:a16="http://schemas.microsoft.com/office/drawing/2014/main" id="{307859AA-6490-430D-ACD5-42A205DC2782}"/>
              </a:ext>
            </a:extLst>
          </p:cNvPr>
          <p:cNvGrpSpPr/>
          <p:nvPr/>
        </p:nvGrpSpPr>
        <p:grpSpPr>
          <a:xfrm>
            <a:off x="3339329" y="3033475"/>
            <a:ext cx="3776211" cy="2397662"/>
            <a:chOff x="3339329" y="3033475"/>
            <a:chExt cx="3776211" cy="2397662"/>
          </a:xfrm>
        </p:grpSpPr>
        <p:cxnSp>
          <p:nvCxnSpPr>
            <p:cNvPr id="25" name="Straight Connector 24">
              <a:extLst>
                <a:ext uri="{FF2B5EF4-FFF2-40B4-BE49-F238E27FC236}">
                  <a16:creationId xmlns:a16="http://schemas.microsoft.com/office/drawing/2014/main" id="{AD9EB56C-114B-4D14-BF11-623FD93985F4}"/>
                </a:ext>
              </a:extLst>
            </p:cNvPr>
            <p:cNvCxnSpPr>
              <a:cxnSpLocks/>
            </p:cNvCxnSpPr>
            <p:nvPr/>
          </p:nvCxnSpPr>
          <p:spPr>
            <a:xfrm>
              <a:off x="3841292" y="3033475"/>
              <a:ext cx="2327" cy="222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090B46E0-1805-4DB1-8A06-C643048E7017}"/>
                </a:ext>
              </a:extLst>
            </p:cNvPr>
            <p:cNvCxnSpPr>
              <a:cxnSpLocks/>
            </p:cNvCxnSpPr>
            <p:nvPr/>
          </p:nvCxnSpPr>
          <p:spPr>
            <a:xfrm flipH="1">
              <a:off x="3587555" y="4958433"/>
              <a:ext cx="35279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4D3812B5-7FFC-4F3B-A204-CCCA2CC77527}"/>
                </a:ext>
              </a:extLst>
            </p:cNvPr>
            <p:cNvSpPr/>
            <p:nvPr/>
          </p:nvSpPr>
          <p:spPr>
            <a:xfrm>
              <a:off x="4756707" y="3995059"/>
              <a:ext cx="159639" cy="1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635DDF05-C9EF-4B5E-9085-AF6CB00EEACD}"/>
                </a:ext>
              </a:extLst>
            </p:cNvPr>
            <p:cNvSpPr/>
            <p:nvPr/>
          </p:nvSpPr>
          <p:spPr>
            <a:xfrm>
              <a:off x="4389953" y="4578208"/>
              <a:ext cx="159639" cy="1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AEF8C306-6F3C-4635-9026-3E413FBDEF6C}"/>
                </a:ext>
              </a:extLst>
            </p:cNvPr>
            <p:cNvSpPr/>
            <p:nvPr/>
          </p:nvSpPr>
          <p:spPr>
            <a:xfrm>
              <a:off x="5453846" y="4154704"/>
              <a:ext cx="159639" cy="1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29B1AEE0-AF25-4ACF-AEE1-0280735BA0A5}"/>
                </a:ext>
              </a:extLst>
            </p:cNvPr>
            <p:cNvSpPr/>
            <p:nvPr/>
          </p:nvSpPr>
          <p:spPr>
            <a:xfrm>
              <a:off x="5354111" y="3813637"/>
              <a:ext cx="159639" cy="1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D007B151-58C6-4E6D-9B90-35577D6F8609}"/>
                </a:ext>
              </a:extLst>
            </p:cNvPr>
            <p:cNvSpPr/>
            <p:nvPr/>
          </p:nvSpPr>
          <p:spPr>
            <a:xfrm>
              <a:off x="5952635" y="3790136"/>
              <a:ext cx="159639" cy="1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31A55D74-5567-4CD2-9CF7-3F89478C837B}"/>
                </a:ext>
              </a:extLst>
            </p:cNvPr>
            <p:cNvSpPr/>
            <p:nvPr/>
          </p:nvSpPr>
          <p:spPr>
            <a:xfrm>
              <a:off x="6191737" y="3282459"/>
              <a:ext cx="159639" cy="1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62F92445-3EE3-4392-B2F4-A0E952507252}"/>
                </a:ext>
              </a:extLst>
            </p:cNvPr>
            <p:cNvSpPr/>
            <p:nvPr/>
          </p:nvSpPr>
          <p:spPr>
            <a:xfrm>
              <a:off x="6688539" y="3349177"/>
              <a:ext cx="159639" cy="1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26E4FD92-CDD6-4D86-AE7D-CA44AB03C134}"/>
                </a:ext>
              </a:extLst>
            </p:cNvPr>
            <p:cNvCxnSpPr>
              <a:cxnSpLocks/>
            </p:cNvCxnSpPr>
            <p:nvPr/>
          </p:nvCxnSpPr>
          <p:spPr>
            <a:xfrm flipH="1">
              <a:off x="3714667" y="3033475"/>
              <a:ext cx="3379525" cy="1988819"/>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287D0986-C2DE-42AF-A80D-BF9808535197}"/>
                </a:ext>
              </a:extLst>
            </p:cNvPr>
            <p:cNvSpPr txBox="1"/>
            <p:nvPr/>
          </p:nvSpPr>
          <p:spPr>
            <a:xfrm>
              <a:off x="5266567" y="4969472"/>
              <a:ext cx="494366" cy="461665"/>
            </a:xfrm>
            <a:prstGeom prst="rect">
              <a:avLst/>
            </a:prstGeom>
            <a:noFill/>
          </p:spPr>
          <p:txBody>
            <a:bodyPr wrap="none" rtlCol="0">
              <a:spAutoFit/>
            </a:bodyPr>
            <a:lstStyle/>
            <a:p>
              <a:pPr algn="ctr"/>
              <a:r>
                <a:rPr lang="en-US" sz="2400" b="1" dirty="0"/>
                <a:t>EC</a:t>
              </a:r>
            </a:p>
          </p:txBody>
        </p:sp>
        <p:sp>
          <p:nvSpPr>
            <p:cNvPr id="50" name="TextBox 49">
              <a:extLst>
                <a:ext uri="{FF2B5EF4-FFF2-40B4-BE49-F238E27FC236}">
                  <a16:creationId xmlns:a16="http://schemas.microsoft.com/office/drawing/2014/main" id="{3BAC10A8-05DE-471D-9487-7FBB87902E7F}"/>
                </a:ext>
              </a:extLst>
            </p:cNvPr>
            <p:cNvSpPr txBox="1"/>
            <p:nvPr/>
          </p:nvSpPr>
          <p:spPr>
            <a:xfrm rot="16200000">
              <a:off x="3231768" y="3764226"/>
              <a:ext cx="676788" cy="461665"/>
            </a:xfrm>
            <a:prstGeom prst="rect">
              <a:avLst/>
            </a:prstGeom>
            <a:noFill/>
          </p:spPr>
          <p:txBody>
            <a:bodyPr wrap="none" rtlCol="0">
              <a:spAutoFit/>
            </a:bodyPr>
            <a:lstStyle/>
            <a:p>
              <a:pPr algn="ctr"/>
              <a:r>
                <a:rPr lang="en-US" sz="2400" b="1" dirty="0"/>
                <a:t>TDS</a:t>
              </a:r>
            </a:p>
          </p:txBody>
        </p:sp>
      </p:grpSp>
      <p:sp>
        <p:nvSpPr>
          <p:cNvPr id="51" name="TextBox 50">
            <a:extLst>
              <a:ext uri="{FF2B5EF4-FFF2-40B4-BE49-F238E27FC236}">
                <a16:creationId xmlns:a16="http://schemas.microsoft.com/office/drawing/2014/main" id="{69B0E48F-4954-441A-BB91-A8E2B5F9ECD1}"/>
              </a:ext>
            </a:extLst>
          </p:cNvPr>
          <p:cNvSpPr txBox="1"/>
          <p:nvPr/>
        </p:nvSpPr>
        <p:spPr>
          <a:xfrm>
            <a:off x="91333" y="1900552"/>
            <a:ext cx="3363141" cy="2677656"/>
          </a:xfrm>
          <a:prstGeom prst="rect">
            <a:avLst/>
          </a:prstGeom>
          <a:noFill/>
        </p:spPr>
        <p:txBody>
          <a:bodyPr wrap="square" rtlCol="0">
            <a:spAutoFit/>
          </a:bodyPr>
          <a:lstStyle/>
          <a:p>
            <a:pPr algn="ctr"/>
            <a:r>
              <a:rPr lang="en-US" sz="2400" b="1" dirty="0"/>
              <a:t>Step 3. Use TDS concentration and discharge data to calculate and interpret patterns of TDS load during precipitation response</a:t>
            </a:r>
          </a:p>
        </p:txBody>
      </p:sp>
      <p:sp>
        <p:nvSpPr>
          <p:cNvPr id="53" name="Rectangle 52">
            <a:extLst>
              <a:ext uri="{FF2B5EF4-FFF2-40B4-BE49-F238E27FC236}">
                <a16:creationId xmlns:a16="http://schemas.microsoft.com/office/drawing/2014/main" id="{D1F0E2E1-81FE-40F6-9F45-874F72142003}"/>
              </a:ext>
            </a:extLst>
          </p:cNvPr>
          <p:cNvSpPr/>
          <p:nvPr/>
        </p:nvSpPr>
        <p:spPr>
          <a:xfrm>
            <a:off x="0" y="94687"/>
            <a:ext cx="11963447" cy="83099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3642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500"/>
                                        <p:tgtEl>
                                          <p:spTgt spid="2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2"/>
                                        </p:tgtEl>
                                        <p:attrNameLst>
                                          <p:attrName>style.visibility</p:attrName>
                                        </p:attrNameLst>
                                      </p:cBhvr>
                                      <p:to>
                                        <p:strVal val="visible"/>
                                      </p:to>
                                    </p:set>
                                    <p:animEffect transition="in" filter="fade">
                                      <p:cBhvr>
                                        <p:cTn id="30" dur="500"/>
                                        <p:tgtEl>
                                          <p:spTgt spid="52"/>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500"/>
                                        <p:tgtEl>
                                          <p:spTgt spid="23"/>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fade">
                                      <p:cBhvr>
                                        <p:cTn id="36" dur="500"/>
                                        <p:tgtEl>
                                          <p:spTgt spid="29"/>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53"/>
                                        </p:tgtEl>
                                        <p:attrNameLst>
                                          <p:attrName>style.visibility</p:attrName>
                                        </p:attrNameLst>
                                      </p:cBhvr>
                                      <p:to>
                                        <p:strVal val="visible"/>
                                      </p:to>
                                    </p:set>
                                    <p:animEffect transition="in" filter="fade">
                                      <p:cBhvr>
                                        <p:cTn id="41" dur="500"/>
                                        <p:tgtEl>
                                          <p:spTgt spid="53"/>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51"/>
                                        </p:tgtEl>
                                        <p:attrNameLst>
                                          <p:attrName>style.visibility</p:attrName>
                                        </p:attrNameLst>
                                      </p:cBhvr>
                                      <p:to>
                                        <p:strVal val="visible"/>
                                      </p:to>
                                    </p:set>
                                    <p:animEffect transition="in" filter="fade">
                                      <p:cBhvr>
                                        <p:cTn id="44"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20" grpId="0"/>
      <p:bldP spid="21" grpId="0"/>
      <p:bldP spid="22" grpId="0" animBg="1"/>
      <p:bldP spid="23" grpId="0"/>
      <p:bldP spid="29" grpId="0" animBg="1"/>
      <p:bldP spid="51" grpId="0"/>
      <p:bldP spid="5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044D194-BEB6-418B-ACDF-386010364C57}"/>
              </a:ext>
            </a:extLst>
          </p:cNvPr>
          <p:cNvSpPr/>
          <p:nvPr/>
        </p:nvSpPr>
        <p:spPr>
          <a:xfrm>
            <a:off x="7693711" y="3100640"/>
            <a:ext cx="676364" cy="124883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67AF0EF5-C1A9-427C-8C0E-16DF565E09C7}"/>
              </a:ext>
            </a:extLst>
          </p:cNvPr>
          <p:cNvSpPr/>
          <p:nvPr/>
        </p:nvSpPr>
        <p:spPr>
          <a:xfrm>
            <a:off x="1810904" y="2917068"/>
            <a:ext cx="594360" cy="44373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6708E825-B245-4B7A-A303-CCE2348EE50B}"/>
              </a:ext>
            </a:extLst>
          </p:cNvPr>
          <p:cNvSpPr txBox="1"/>
          <p:nvPr/>
        </p:nvSpPr>
        <p:spPr>
          <a:xfrm>
            <a:off x="0" y="94690"/>
            <a:ext cx="12192000" cy="523220"/>
          </a:xfrm>
          <a:prstGeom prst="rect">
            <a:avLst/>
          </a:prstGeom>
          <a:noFill/>
        </p:spPr>
        <p:txBody>
          <a:bodyPr wrap="square" rtlCol="0">
            <a:spAutoFit/>
          </a:bodyPr>
          <a:lstStyle/>
          <a:p>
            <a:pPr algn="ctr"/>
            <a:r>
              <a:rPr lang="en-US" sz="2800" b="1" dirty="0"/>
              <a:t>Two general water quality  patterns you might expect: Flushing or dilution </a:t>
            </a:r>
          </a:p>
        </p:txBody>
      </p:sp>
      <p:sp>
        <p:nvSpPr>
          <p:cNvPr id="20" name="TextBox 19">
            <a:extLst>
              <a:ext uri="{FF2B5EF4-FFF2-40B4-BE49-F238E27FC236}">
                <a16:creationId xmlns:a16="http://schemas.microsoft.com/office/drawing/2014/main" id="{6492DD78-DE0A-4691-8A92-565F392E6D6D}"/>
              </a:ext>
            </a:extLst>
          </p:cNvPr>
          <p:cNvSpPr txBox="1"/>
          <p:nvPr/>
        </p:nvSpPr>
        <p:spPr>
          <a:xfrm>
            <a:off x="660633" y="1561909"/>
            <a:ext cx="5177662" cy="1015663"/>
          </a:xfrm>
          <a:prstGeom prst="rect">
            <a:avLst/>
          </a:prstGeom>
          <a:noFill/>
        </p:spPr>
        <p:txBody>
          <a:bodyPr wrap="square" rtlCol="0">
            <a:spAutoFit/>
          </a:bodyPr>
          <a:lstStyle/>
          <a:p>
            <a:pPr algn="ctr"/>
            <a:r>
              <a:rPr lang="en-US" sz="2000" b="1" dirty="0"/>
              <a:t>Flushing means higher TDS concentration old water is seen early in the response</a:t>
            </a:r>
            <a:br>
              <a:rPr lang="en-US" sz="2000" b="1" dirty="0"/>
            </a:br>
            <a:r>
              <a:rPr lang="en-US" sz="2000" b="1" dirty="0"/>
              <a:t>(old water is “flushed” from the watershed)</a:t>
            </a:r>
          </a:p>
        </p:txBody>
      </p:sp>
      <p:grpSp>
        <p:nvGrpSpPr>
          <p:cNvPr id="39" name="Group 38">
            <a:extLst>
              <a:ext uri="{FF2B5EF4-FFF2-40B4-BE49-F238E27FC236}">
                <a16:creationId xmlns:a16="http://schemas.microsoft.com/office/drawing/2014/main" id="{5D5E5974-6530-47F4-B4E8-4C4F97805D68}"/>
              </a:ext>
            </a:extLst>
          </p:cNvPr>
          <p:cNvGrpSpPr/>
          <p:nvPr/>
        </p:nvGrpSpPr>
        <p:grpSpPr>
          <a:xfrm>
            <a:off x="1064770" y="2926089"/>
            <a:ext cx="4095355" cy="2397662"/>
            <a:chOff x="1281664" y="2947265"/>
            <a:chExt cx="4095355" cy="2397662"/>
          </a:xfrm>
        </p:grpSpPr>
        <p:cxnSp>
          <p:nvCxnSpPr>
            <p:cNvPr id="4" name="Straight Connector 3">
              <a:extLst>
                <a:ext uri="{FF2B5EF4-FFF2-40B4-BE49-F238E27FC236}">
                  <a16:creationId xmlns:a16="http://schemas.microsoft.com/office/drawing/2014/main" id="{F5B2F0D9-6AF5-443A-814F-8D92D7FC237F}"/>
                </a:ext>
              </a:extLst>
            </p:cNvPr>
            <p:cNvCxnSpPr>
              <a:cxnSpLocks/>
            </p:cNvCxnSpPr>
            <p:nvPr/>
          </p:nvCxnSpPr>
          <p:spPr>
            <a:xfrm>
              <a:off x="1776801" y="2947265"/>
              <a:ext cx="2327" cy="222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E39DF0B-4275-4D13-AFC7-BDBCF3B81D18}"/>
                </a:ext>
              </a:extLst>
            </p:cNvPr>
            <p:cNvCxnSpPr>
              <a:cxnSpLocks/>
            </p:cNvCxnSpPr>
            <p:nvPr/>
          </p:nvCxnSpPr>
          <p:spPr>
            <a:xfrm flipH="1">
              <a:off x="1523064" y="4872223"/>
              <a:ext cx="35279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F37541FF-CB13-4DD9-81D5-75899A48E975}"/>
                </a:ext>
              </a:extLst>
            </p:cNvPr>
            <p:cNvSpPr txBox="1"/>
            <p:nvPr/>
          </p:nvSpPr>
          <p:spPr>
            <a:xfrm>
              <a:off x="3040333" y="4883262"/>
              <a:ext cx="817853" cy="461665"/>
            </a:xfrm>
            <a:prstGeom prst="rect">
              <a:avLst/>
            </a:prstGeom>
            <a:noFill/>
          </p:spPr>
          <p:txBody>
            <a:bodyPr wrap="none" rtlCol="0">
              <a:spAutoFit/>
            </a:bodyPr>
            <a:lstStyle/>
            <a:p>
              <a:pPr algn="ctr"/>
              <a:r>
                <a:rPr lang="en-US" sz="2400" b="1" dirty="0"/>
                <a:t>Time</a:t>
              </a:r>
            </a:p>
          </p:txBody>
        </p:sp>
        <p:sp>
          <p:nvSpPr>
            <p:cNvPr id="15" name="TextBox 14">
              <a:extLst>
                <a:ext uri="{FF2B5EF4-FFF2-40B4-BE49-F238E27FC236}">
                  <a16:creationId xmlns:a16="http://schemas.microsoft.com/office/drawing/2014/main" id="{70E95A24-7889-4F76-8DC7-027DBF1E83DA}"/>
                </a:ext>
              </a:extLst>
            </p:cNvPr>
            <p:cNvSpPr txBox="1"/>
            <p:nvPr/>
          </p:nvSpPr>
          <p:spPr>
            <a:xfrm rot="16200000">
              <a:off x="1314366" y="3464323"/>
              <a:ext cx="396262" cy="461665"/>
            </a:xfrm>
            <a:prstGeom prst="rect">
              <a:avLst/>
            </a:prstGeom>
            <a:noFill/>
          </p:spPr>
          <p:txBody>
            <a:bodyPr wrap="none" rtlCol="0">
              <a:spAutoFit/>
            </a:bodyPr>
            <a:lstStyle/>
            <a:p>
              <a:pPr algn="ctr"/>
              <a:r>
                <a:rPr lang="en-US" sz="2400" b="1" dirty="0"/>
                <a:t>Q</a:t>
              </a:r>
            </a:p>
          </p:txBody>
        </p:sp>
        <p:cxnSp>
          <p:nvCxnSpPr>
            <p:cNvPr id="16" name="Straight Connector 15">
              <a:extLst>
                <a:ext uri="{FF2B5EF4-FFF2-40B4-BE49-F238E27FC236}">
                  <a16:creationId xmlns:a16="http://schemas.microsoft.com/office/drawing/2014/main" id="{95DB3886-C376-4B64-99E8-FF413AFD70A9}"/>
                </a:ext>
              </a:extLst>
            </p:cNvPr>
            <p:cNvCxnSpPr>
              <a:cxnSpLocks/>
            </p:cNvCxnSpPr>
            <p:nvPr/>
          </p:nvCxnSpPr>
          <p:spPr>
            <a:xfrm rot="10800000">
              <a:off x="4848357" y="2947265"/>
              <a:ext cx="2327" cy="222432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058F913A-C399-45F9-B19E-542FF7074F97}"/>
                </a:ext>
              </a:extLst>
            </p:cNvPr>
            <p:cNvSpPr txBox="1"/>
            <p:nvPr/>
          </p:nvSpPr>
          <p:spPr>
            <a:xfrm rot="5400000">
              <a:off x="4421469" y="3639531"/>
              <a:ext cx="1449436" cy="461665"/>
            </a:xfrm>
            <a:prstGeom prst="rect">
              <a:avLst/>
            </a:prstGeom>
            <a:noFill/>
          </p:spPr>
          <p:txBody>
            <a:bodyPr wrap="none" rtlCol="0">
              <a:spAutoFit/>
            </a:bodyPr>
            <a:lstStyle/>
            <a:p>
              <a:pPr algn="ctr"/>
              <a:r>
                <a:rPr lang="en-US" sz="2400" b="1" dirty="0">
                  <a:solidFill>
                    <a:srgbClr val="FF0000"/>
                  </a:solidFill>
                </a:rPr>
                <a:t>TDS Conc.</a:t>
              </a:r>
            </a:p>
          </p:txBody>
        </p:sp>
        <p:sp>
          <p:nvSpPr>
            <p:cNvPr id="21" name="Freeform: Shape 20">
              <a:extLst>
                <a:ext uri="{FF2B5EF4-FFF2-40B4-BE49-F238E27FC236}">
                  <a16:creationId xmlns:a16="http://schemas.microsoft.com/office/drawing/2014/main" id="{284D0595-EA0E-4BCD-8FE6-ED3B0E2E8596}"/>
                </a:ext>
              </a:extLst>
            </p:cNvPr>
            <p:cNvSpPr/>
            <p:nvPr/>
          </p:nvSpPr>
          <p:spPr>
            <a:xfrm>
              <a:off x="1783609" y="2950093"/>
              <a:ext cx="3028950" cy="1502494"/>
            </a:xfrm>
            <a:custGeom>
              <a:avLst/>
              <a:gdLst>
                <a:gd name="connsiteX0" fmla="*/ 0 w 3028950"/>
                <a:gd name="connsiteY0" fmla="*/ 1478547 h 1502494"/>
                <a:gd name="connsiteX1" fmla="*/ 247650 w 3028950"/>
                <a:gd name="connsiteY1" fmla="*/ 1440447 h 1502494"/>
                <a:gd name="connsiteX2" fmla="*/ 514350 w 3028950"/>
                <a:gd name="connsiteY2" fmla="*/ 945147 h 1502494"/>
                <a:gd name="connsiteX3" fmla="*/ 723900 w 3028950"/>
                <a:gd name="connsiteY3" fmla="*/ 145047 h 1502494"/>
                <a:gd name="connsiteX4" fmla="*/ 914400 w 3028950"/>
                <a:gd name="connsiteY4" fmla="*/ 68847 h 1502494"/>
                <a:gd name="connsiteX5" fmla="*/ 1181100 w 3028950"/>
                <a:gd name="connsiteY5" fmla="*/ 887997 h 1502494"/>
                <a:gd name="connsiteX6" fmla="*/ 1714500 w 3028950"/>
                <a:gd name="connsiteY6" fmla="*/ 1402347 h 1502494"/>
                <a:gd name="connsiteX7" fmla="*/ 3028950 w 3028950"/>
                <a:gd name="connsiteY7" fmla="*/ 1497597 h 1502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28950" h="1502494">
                  <a:moveTo>
                    <a:pt x="0" y="1478547"/>
                  </a:moveTo>
                  <a:cubicBezTo>
                    <a:pt x="80962" y="1503947"/>
                    <a:pt x="161925" y="1529347"/>
                    <a:pt x="247650" y="1440447"/>
                  </a:cubicBezTo>
                  <a:cubicBezTo>
                    <a:pt x="333375" y="1351547"/>
                    <a:pt x="434975" y="1161047"/>
                    <a:pt x="514350" y="945147"/>
                  </a:cubicBezTo>
                  <a:cubicBezTo>
                    <a:pt x="593725" y="729247"/>
                    <a:pt x="657225" y="291097"/>
                    <a:pt x="723900" y="145047"/>
                  </a:cubicBezTo>
                  <a:cubicBezTo>
                    <a:pt x="790575" y="-1003"/>
                    <a:pt x="838200" y="-54978"/>
                    <a:pt x="914400" y="68847"/>
                  </a:cubicBezTo>
                  <a:cubicBezTo>
                    <a:pt x="990600" y="192672"/>
                    <a:pt x="1047750" y="665747"/>
                    <a:pt x="1181100" y="887997"/>
                  </a:cubicBezTo>
                  <a:cubicBezTo>
                    <a:pt x="1314450" y="1110247"/>
                    <a:pt x="1406525" y="1300747"/>
                    <a:pt x="1714500" y="1402347"/>
                  </a:cubicBezTo>
                  <a:cubicBezTo>
                    <a:pt x="2022475" y="1503947"/>
                    <a:pt x="2525712" y="1500772"/>
                    <a:pt x="3028950" y="1497597"/>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DCBFFC47-0A33-4223-A04B-27B24D5ABE08}"/>
                </a:ext>
              </a:extLst>
            </p:cNvPr>
            <p:cNvSpPr/>
            <p:nvPr/>
          </p:nvSpPr>
          <p:spPr>
            <a:xfrm>
              <a:off x="1783609" y="3152290"/>
              <a:ext cx="3067050" cy="838955"/>
            </a:xfrm>
            <a:custGeom>
              <a:avLst/>
              <a:gdLst>
                <a:gd name="connsiteX0" fmla="*/ 0 w 3067050"/>
                <a:gd name="connsiteY0" fmla="*/ 38100 h 838955"/>
                <a:gd name="connsiteX1" fmla="*/ 552450 w 3067050"/>
                <a:gd name="connsiteY1" fmla="*/ 38100 h 838955"/>
                <a:gd name="connsiteX2" fmla="*/ 819150 w 3067050"/>
                <a:gd name="connsiteY2" fmla="*/ 76200 h 838955"/>
                <a:gd name="connsiteX3" fmla="*/ 933450 w 3067050"/>
                <a:gd name="connsiteY3" fmla="*/ 400050 h 838955"/>
                <a:gd name="connsiteX4" fmla="*/ 1143000 w 3067050"/>
                <a:gd name="connsiteY4" fmla="*/ 838200 h 838955"/>
                <a:gd name="connsiteX5" fmla="*/ 1466850 w 3067050"/>
                <a:gd name="connsiteY5" fmla="*/ 495300 h 838955"/>
                <a:gd name="connsiteX6" fmla="*/ 1676400 w 3067050"/>
                <a:gd name="connsiteY6" fmla="*/ 114300 h 838955"/>
                <a:gd name="connsiteX7" fmla="*/ 1847850 w 3067050"/>
                <a:gd name="connsiteY7" fmla="*/ 19050 h 838955"/>
                <a:gd name="connsiteX8" fmla="*/ 2495550 w 3067050"/>
                <a:gd name="connsiteY8" fmla="*/ 0 h 838955"/>
                <a:gd name="connsiteX9" fmla="*/ 3067050 w 3067050"/>
                <a:gd name="connsiteY9" fmla="*/ 19050 h 83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67050" h="838955">
                  <a:moveTo>
                    <a:pt x="0" y="38100"/>
                  </a:moveTo>
                  <a:cubicBezTo>
                    <a:pt x="207962" y="34925"/>
                    <a:pt x="415925" y="31750"/>
                    <a:pt x="552450" y="38100"/>
                  </a:cubicBezTo>
                  <a:cubicBezTo>
                    <a:pt x="688975" y="44450"/>
                    <a:pt x="755650" y="15875"/>
                    <a:pt x="819150" y="76200"/>
                  </a:cubicBezTo>
                  <a:cubicBezTo>
                    <a:pt x="882650" y="136525"/>
                    <a:pt x="879475" y="273050"/>
                    <a:pt x="933450" y="400050"/>
                  </a:cubicBezTo>
                  <a:cubicBezTo>
                    <a:pt x="987425" y="527050"/>
                    <a:pt x="1054100" y="822325"/>
                    <a:pt x="1143000" y="838200"/>
                  </a:cubicBezTo>
                  <a:cubicBezTo>
                    <a:pt x="1231900" y="854075"/>
                    <a:pt x="1377950" y="615950"/>
                    <a:pt x="1466850" y="495300"/>
                  </a:cubicBezTo>
                  <a:cubicBezTo>
                    <a:pt x="1555750" y="374650"/>
                    <a:pt x="1612900" y="193675"/>
                    <a:pt x="1676400" y="114300"/>
                  </a:cubicBezTo>
                  <a:cubicBezTo>
                    <a:pt x="1739900" y="34925"/>
                    <a:pt x="1711325" y="38100"/>
                    <a:pt x="1847850" y="19050"/>
                  </a:cubicBezTo>
                  <a:cubicBezTo>
                    <a:pt x="1984375" y="0"/>
                    <a:pt x="2292350" y="0"/>
                    <a:pt x="2495550" y="0"/>
                  </a:cubicBezTo>
                  <a:cubicBezTo>
                    <a:pt x="2698750" y="0"/>
                    <a:pt x="2882900" y="9525"/>
                    <a:pt x="3067050" y="19050"/>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Group 37">
            <a:extLst>
              <a:ext uri="{FF2B5EF4-FFF2-40B4-BE49-F238E27FC236}">
                <a16:creationId xmlns:a16="http://schemas.microsoft.com/office/drawing/2014/main" id="{CFAA1172-78DC-4A9A-BA7D-77812703F7ED}"/>
              </a:ext>
            </a:extLst>
          </p:cNvPr>
          <p:cNvGrpSpPr/>
          <p:nvPr/>
        </p:nvGrpSpPr>
        <p:grpSpPr>
          <a:xfrm>
            <a:off x="6927414" y="2926089"/>
            <a:ext cx="4102181" cy="2397662"/>
            <a:chOff x="6039227" y="3152290"/>
            <a:chExt cx="4102181" cy="2397662"/>
          </a:xfrm>
        </p:grpSpPr>
        <p:sp>
          <p:nvSpPr>
            <p:cNvPr id="28" name="TextBox 27">
              <a:extLst>
                <a:ext uri="{FF2B5EF4-FFF2-40B4-BE49-F238E27FC236}">
                  <a16:creationId xmlns:a16="http://schemas.microsoft.com/office/drawing/2014/main" id="{CCF98646-0011-46EC-954E-A6F2866175B3}"/>
                </a:ext>
              </a:extLst>
            </p:cNvPr>
            <p:cNvSpPr txBox="1"/>
            <p:nvPr/>
          </p:nvSpPr>
          <p:spPr>
            <a:xfrm rot="16200000">
              <a:off x="6071929" y="3883041"/>
              <a:ext cx="396262" cy="461665"/>
            </a:xfrm>
            <a:prstGeom prst="rect">
              <a:avLst/>
            </a:prstGeom>
            <a:noFill/>
          </p:spPr>
          <p:txBody>
            <a:bodyPr wrap="none" rtlCol="0">
              <a:spAutoFit/>
            </a:bodyPr>
            <a:lstStyle/>
            <a:p>
              <a:pPr algn="ctr"/>
              <a:r>
                <a:rPr lang="en-US" sz="2400" b="1" dirty="0"/>
                <a:t>Q</a:t>
              </a:r>
            </a:p>
          </p:txBody>
        </p:sp>
        <p:cxnSp>
          <p:nvCxnSpPr>
            <p:cNvPr id="25" name="Straight Connector 24">
              <a:extLst>
                <a:ext uri="{FF2B5EF4-FFF2-40B4-BE49-F238E27FC236}">
                  <a16:creationId xmlns:a16="http://schemas.microsoft.com/office/drawing/2014/main" id="{67D102CC-E0C7-4683-B72D-2A900F2FF03D}"/>
                </a:ext>
              </a:extLst>
            </p:cNvPr>
            <p:cNvCxnSpPr>
              <a:cxnSpLocks/>
            </p:cNvCxnSpPr>
            <p:nvPr/>
          </p:nvCxnSpPr>
          <p:spPr>
            <a:xfrm>
              <a:off x="6541190" y="3152290"/>
              <a:ext cx="2327" cy="222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1BD3C296-554B-48EC-AABB-3051DFCC3843}"/>
                </a:ext>
              </a:extLst>
            </p:cNvPr>
            <p:cNvCxnSpPr>
              <a:cxnSpLocks/>
            </p:cNvCxnSpPr>
            <p:nvPr/>
          </p:nvCxnSpPr>
          <p:spPr>
            <a:xfrm flipH="1">
              <a:off x="6287453" y="5077248"/>
              <a:ext cx="35279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BDECEDD8-BAD8-4F20-BC59-8D30DD71909F}"/>
                </a:ext>
              </a:extLst>
            </p:cNvPr>
            <p:cNvSpPr txBox="1"/>
            <p:nvPr/>
          </p:nvSpPr>
          <p:spPr>
            <a:xfrm>
              <a:off x="7804722" y="5088287"/>
              <a:ext cx="817853" cy="461665"/>
            </a:xfrm>
            <a:prstGeom prst="rect">
              <a:avLst/>
            </a:prstGeom>
            <a:noFill/>
          </p:spPr>
          <p:txBody>
            <a:bodyPr wrap="none" rtlCol="0">
              <a:spAutoFit/>
            </a:bodyPr>
            <a:lstStyle/>
            <a:p>
              <a:pPr algn="ctr"/>
              <a:r>
                <a:rPr lang="en-US" sz="2400" b="1" dirty="0"/>
                <a:t>Time</a:t>
              </a:r>
            </a:p>
          </p:txBody>
        </p:sp>
        <p:cxnSp>
          <p:nvCxnSpPr>
            <p:cNvPr id="29" name="Straight Connector 28">
              <a:extLst>
                <a:ext uri="{FF2B5EF4-FFF2-40B4-BE49-F238E27FC236}">
                  <a16:creationId xmlns:a16="http://schemas.microsoft.com/office/drawing/2014/main" id="{444F75F4-0CAB-4947-A7D6-3CC825E6B226}"/>
                </a:ext>
              </a:extLst>
            </p:cNvPr>
            <p:cNvCxnSpPr>
              <a:cxnSpLocks/>
            </p:cNvCxnSpPr>
            <p:nvPr/>
          </p:nvCxnSpPr>
          <p:spPr>
            <a:xfrm rot="10800000">
              <a:off x="9612746" y="3152290"/>
              <a:ext cx="2327" cy="222432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689639F3-E9D2-423F-A49B-2BC8E70F7BE1}"/>
                </a:ext>
              </a:extLst>
            </p:cNvPr>
            <p:cNvSpPr txBox="1"/>
            <p:nvPr/>
          </p:nvSpPr>
          <p:spPr>
            <a:xfrm rot="5400000">
              <a:off x="9185858" y="3844556"/>
              <a:ext cx="1449436" cy="461665"/>
            </a:xfrm>
            <a:prstGeom prst="rect">
              <a:avLst/>
            </a:prstGeom>
            <a:noFill/>
          </p:spPr>
          <p:txBody>
            <a:bodyPr wrap="none" rtlCol="0">
              <a:spAutoFit/>
            </a:bodyPr>
            <a:lstStyle/>
            <a:p>
              <a:pPr algn="ctr"/>
              <a:r>
                <a:rPr lang="en-US" sz="2400" b="1" dirty="0">
                  <a:solidFill>
                    <a:srgbClr val="FF0000"/>
                  </a:solidFill>
                </a:rPr>
                <a:t>TDS Conc.</a:t>
              </a:r>
            </a:p>
          </p:txBody>
        </p:sp>
        <p:sp>
          <p:nvSpPr>
            <p:cNvPr id="31" name="Freeform: Shape 30">
              <a:extLst>
                <a:ext uri="{FF2B5EF4-FFF2-40B4-BE49-F238E27FC236}">
                  <a16:creationId xmlns:a16="http://schemas.microsoft.com/office/drawing/2014/main" id="{75BE2632-9577-4801-B8B4-749B0B624B10}"/>
                </a:ext>
              </a:extLst>
            </p:cNvPr>
            <p:cNvSpPr/>
            <p:nvPr/>
          </p:nvSpPr>
          <p:spPr>
            <a:xfrm>
              <a:off x="6547998" y="3155118"/>
              <a:ext cx="3028950" cy="1502494"/>
            </a:xfrm>
            <a:custGeom>
              <a:avLst/>
              <a:gdLst>
                <a:gd name="connsiteX0" fmla="*/ 0 w 3028950"/>
                <a:gd name="connsiteY0" fmla="*/ 1478547 h 1502494"/>
                <a:gd name="connsiteX1" fmla="*/ 247650 w 3028950"/>
                <a:gd name="connsiteY1" fmla="*/ 1440447 h 1502494"/>
                <a:gd name="connsiteX2" fmla="*/ 514350 w 3028950"/>
                <a:gd name="connsiteY2" fmla="*/ 945147 h 1502494"/>
                <a:gd name="connsiteX3" fmla="*/ 723900 w 3028950"/>
                <a:gd name="connsiteY3" fmla="*/ 145047 h 1502494"/>
                <a:gd name="connsiteX4" fmla="*/ 914400 w 3028950"/>
                <a:gd name="connsiteY4" fmla="*/ 68847 h 1502494"/>
                <a:gd name="connsiteX5" fmla="*/ 1181100 w 3028950"/>
                <a:gd name="connsiteY5" fmla="*/ 887997 h 1502494"/>
                <a:gd name="connsiteX6" fmla="*/ 1714500 w 3028950"/>
                <a:gd name="connsiteY6" fmla="*/ 1402347 h 1502494"/>
                <a:gd name="connsiteX7" fmla="*/ 3028950 w 3028950"/>
                <a:gd name="connsiteY7" fmla="*/ 1497597 h 1502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28950" h="1502494">
                  <a:moveTo>
                    <a:pt x="0" y="1478547"/>
                  </a:moveTo>
                  <a:cubicBezTo>
                    <a:pt x="80962" y="1503947"/>
                    <a:pt x="161925" y="1529347"/>
                    <a:pt x="247650" y="1440447"/>
                  </a:cubicBezTo>
                  <a:cubicBezTo>
                    <a:pt x="333375" y="1351547"/>
                    <a:pt x="434975" y="1161047"/>
                    <a:pt x="514350" y="945147"/>
                  </a:cubicBezTo>
                  <a:cubicBezTo>
                    <a:pt x="593725" y="729247"/>
                    <a:pt x="657225" y="291097"/>
                    <a:pt x="723900" y="145047"/>
                  </a:cubicBezTo>
                  <a:cubicBezTo>
                    <a:pt x="790575" y="-1003"/>
                    <a:pt x="838200" y="-54978"/>
                    <a:pt x="914400" y="68847"/>
                  </a:cubicBezTo>
                  <a:cubicBezTo>
                    <a:pt x="990600" y="192672"/>
                    <a:pt x="1047750" y="665747"/>
                    <a:pt x="1181100" y="887997"/>
                  </a:cubicBezTo>
                  <a:cubicBezTo>
                    <a:pt x="1314450" y="1110247"/>
                    <a:pt x="1406525" y="1300747"/>
                    <a:pt x="1714500" y="1402347"/>
                  </a:cubicBezTo>
                  <a:cubicBezTo>
                    <a:pt x="2022475" y="1503947"/>
                    <a:pt x="2525712" y="1500772"/>
                    <a:pt x="3028950" y="1497597"/>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4F58C051-CF67-4F83-A6BE-9A77A8622B40}"/>
                </a:ext>
              </a:extLst>
            </p:cNvPr>
            <p:cNvSpPr/>
            <p:nvPr/>
          </p:nvSpPr>
          <p:spPr>
            <a:xfrm>
              <a:off x="6547998" y="3356398"/>
              <a:ext cx="3067050" cy="1128479"/>
            </a:xfrm>
            <a:custGeom>
              <a:avLst/>
              <a:gdLst>
                <a:gd name="connsiteX0" fmla="*/ 0 w 3067050"/>
                <a:gd name="connsiteY0" fmla="*/ 38100 h 838955"/>
                <a:gd name="connsiteX1" fmla="*/ 552450 w 3067050"/>
                <a:gd name="connsiteY1" fmla="*/ 38100 h 838955"/>
                <a:gd name="connsiteX2" fmla="*/ 819150 w 3067050"/>
                <a:gd name="connsiteY2" fmla="*/ 76200 h 838955"/>
                <a:gd name="connsiteX3" fmla="*/ 933450 w 3067050"/>
                <a:gd name="connsiteY3" fmla="*/ 400050 h 838955"/>
                <a:gd name="connsiteX4" fmla="*/ 1143000 w 3067050"/>
                <a:gd name="connsiteY4" fmla="*/ 838200 h 838955"/>
                <a:gd name="connsiteX5" fmla="*/ 1466850 w 3067050"/>
                <a:gd name="connsiteY5" fmla="*/ 495300 h 838955"/>
                <a:gd name="connsiteX6" fmla="*/ 1676400 w 3067050"/>
                <a:gd name="connsiteY6" fmla="*/ 114300 h 838955"/>
                <a:gd name="connsiteX7" fmla="*/ 1847850 w 3067050"/>
                <a:gd name="connsiteY7" fmla="*/ 19050 h 838955"/>
                <a:gd name="connsiteX8" fmla="*/ 2495550 w 3067050"/>
                <a:gd name="connsiteY8" fmla="*/ 0 h 838955"/>
                <a:gd name="connsiteX9" fmla="*/ 3067050 w 3067050"/>
                <a:gd name="connsiteY9" fmla="*/ 19050 h 838955"/>
                <a:gd name="connsiteX0" fmla="*/ 0 w 3067050"/>
                <a:gd name="connsiteY0" fmla="*/ 38100 h 838955"/>
                <a:gd name="connsiteX1" fmla="*/ 247650 w 3067050"/>
                <a:gd name="connsiteY1" fmla="*/ 9071 h 838955"/>
                <a:gd name="connsiteX2" fmla="*/ 819150 w 3067050"/>
                <a:gd name="connsiteY2" fmla="*/ 76200 h 838955"/>
                <a:gd name="connsiteX3" fmla="*/ 933450 w 3067050"/>
                <a:gd name="connsiteY3" fmla="*/ 400050 h 838955"/>
                <a:gd name="connsiteX4" fmla="*/ 1143000 w 3067050"/>
                <a:gd name="connsiteY4" fmla="*/ 838200 h 838955"/>
                <a:gd name="connsiteX5" fmla="*/ 1466850 w 3067050"/>
                <a:gd name="connsiteY5" fmla="*/ 495300 h 838955"/>
                <a:gd name="connsiteX6" fmla="*/ 1676400 w 3067050"/>
                <a:gd name="connsiteY6" fmla="*/ 114300 h 838955"/>
                <a:gd name="connsiteX7" fmla="*/ 1847850 w 3067050"/>
                <a:gd name="connsiteY7" fmla="*/ 19050 h 838955"/>
                <a:gd name="connsiteX8" fmla="*/ 2495550 w 3067050"/>
                <a:gd name="connsiteY8" fmla="*/ 0 h 838955"/>
                <a:gd name="connsiteX9" fmla="*/ 3067050 w 3067050"/>
                <a:gd name="connsiteY9" fmla="*/ 19050 h 838955"/>
                <a:gd name="connsiteX0" fmla="*/ 0 w 3067050"/>
                <a:gd name="connsiteY0" fmla="*/ 41970 h 842825"/>
                <a:gd name="connsiteX1" fmla="*/ 247650 w 3067050"/>
                <a:gd name="connsiteY1" fmla="*/ 12941 h 842825"/>
                <a:gd name="connsiteX2" fmla="*/ 543379 w 3067050"/>
                <a:gd name="connsiteY2" fmla="*/ 283270 h 842825"/>
                <a:gd name="connsiteX3" fmla="*/ 933450 w 3067050"/>
                <a:gd name="connsiteY3" fmla="*/ 403920 h 842825"/>
                <a:gd name="connsiteX4" fmla="*/ 1143000 w 3067050"/>
                <a:gd name="connsiteY4" fmla="*/ 842070 h 842825"/>
                <a:gd name="connsiteX5" fmla="*/ 1466850 w 3067050"/>
                <a:gd name="connsiteY5" fmla="*/ 499170 h 842825"/>
                <a:gd name="connsiteX6" fmla="*/ 1676400 w 3067050"/>
                <a:gd name="connsiteY6" fmla="*/ 118170 h 842825"/>
                <a:gd name="connsiteX7" fmla="*/ 1847850 w 3067050"/>
                <a:gd name="connsiteY7" fmla="*/ 22920 h 842825"/>
                <a:gd name="connsiteX8" fmla="*/ 2495550 w 3067050"/>
                <a:gd name="connsiteY8" fmla="*/ 3870 h 842825"/>
                <a:gd name="connsiteX9" fmla="*/ 3067050 w 3067050"/>
                <a:gd name="connsiteY9" fmla="*/ 22920 h 842825"/>
                <a:gd name="connsiteX0" fmla="*/ 0 w 3067050"/>
                <a:gd name="connsiteY0" fmla="*/ 41970 h 888742"/>
                <a:gd name="connsiteX1" fmla="*/ 247650 w 3067050"/>
                <a:gd name="connsiteY1" fmla="*/ 12941 h 888742"/>
                <a:gd name="connsiteX2" fmla="*/ 543379 w 3067050"/>
                <a:gd name="connsiteY2" fmla="*/ 283270 h 888742"/>
                <a:gd name="connsiteX3" fmla="*/ 730250 w 3067050"/>
                <a:gd name="connsiteY3" fmla="*/ 824834 h 888742"/>
                <a:gd name="connsiteX4" fmla="*/ 1143000 w 3067050"/>
                <a:gd name="connsiteY4" fmla="*/ 842070 h 888742"/>
                <a:gd name="connsiteX5" fmla="*/ 1466850 w 3067050"/>
                <a:gd name="connsiteY5" fmla="*/ 499170 h 888742"/>
                <a:gd name="connsiteX6" fmla="*/ 1676400 w 3067050"/>
                <a:gd name="connsiteY6" fmla="*/ 118170 h 888742"/>
                <a:gd name="connsiteX7" fmla="*/ 1847850 w 3067050"/>
                <a:gd name="connsiteY7" fmla="*/ 22920 h 888742"/>
                <a:gd name="connsiteX8" fmla="*/ 2495550 w 3067050"/>
                <a:gd name="connsiteY8" fmla="*/ 3870 h 888742"/>
                <a:gd name="connsiteX9" fmla="*/ 3067050 w 3067050"/>
                <a:gd name="connsiteY9" fmla="*/ 22920 h 888742"/>
                <a:gd name="connsiteX0" fmla="*/ 0 w 3067050"/>
                <a:gd name="connsiteY0" fmla="*/ 41970 h 1126668"/>
                <a:gd name="connsiteX1" fmla="*/ 247650 w 3067050"/>
                <a:gd name="connsiteY1" fmla="*/ 12941 h 1126668"/>
                <a:gd name="connsiteX2" fmla="*/ 543379 w 3067050"/>
                <a:gd name="connsiteY2" fmla="*/ 283270 h 1126668"/>
                <a:gd name="connsiteX3" fmla="*/ 730250 w 3067050"/>
                <a:gd name="connsiteY3" fmla="*/ 824834 h 1126668"/>
                <a:gd name="connsiteX4" fmla="*/ 881742 w 3067050"/>
                <a:gd name="connsiteY4" fmla="*/ 1117842 h 1126668"/>
                <a:gd name="connsiteX5" fmla="*/ 1466850 w 3067050"/>
                <a:gd name="connsiteY5" fmla="*/ 499170 h 1126668"/>
                <a:gd name="connsiteX6" fmla="*/ 1676400 w 3067050"/>
                <a:gd name="connsiteY6" fmla="*/ 118170 h 1126668"/>
                <a:gd name="connsiteX7" fmla="*/ 1847850 w 3067050"/>
                <a:gd name="connsiteY7" fmla="*/ 22920 h 1126668"/>
                <a:gd name="connsiteX8" fmla="*/ 2495550 w 3067050"/>
                <a:gd name="connsiteY8" fmla="*/ 3870 h 1126668"/>
                <a:gd name="connsiteX9" fmla="*/ 3067050 w 3067050"/>
                <a:gd name="connsiteY9" fmla="*/ 22920 h 1126668"/>
                <a:gd name="connsiteX0" fmla="*/ 0 w 3067050"/>
                <a:gd name="connsiteY0" fmla="*/ 41970 h 1131431"/>
                <a:gd name="connsiteX1" fmla="*/ 247650 w 3067050"/>
                <a:gd name="connsiteY1" fmla="*/ 12941 h 1131431"/>
                <a:gd name="connsiteX2" fmla="*/ 543379 w 3067050"/>
                <a:gd name="connsiteY2" fmla="*/ 283270 h 1131431"/>
                <a:gd name="connsiteX3" fmla="*/ 730250 w 3067050"/>
                <a:gd name="connsiteY3" fmla="*/ 824834 h 1131431"/>
                <a:gd name="connsiteX4" fmla="*/ 881742 w 3067050"/>
                <a:gd name="connsiteY4" fmla="*/ 1117842 h 1131431"/>
                <a:gd name="connsiteX5" fmla="*/ 1220107 w 3067050"/>
                <a:gd name="connsiteY5" fmla="*/ 397570 h 1131431"/>
                <a:gd name="connsiteX6" fmla="*/ 1676400 w 3067050"/>
                <a:gd name="connsiteY6" fmla="*/ 118170 h 1131431"/>
                <a:gd name="connsiteX7" fmla="*/ 1847850 w 3067050"/>
                <a:gd name="connsiteY7" fmla="*/ 22920 h 1131431"/>
                <a:gd name="connsiteX8" fmla="*/ 2495550 w 3067050"/>
                <a:gd name="connsiteY8" fmla="*/ 3870 h 1131431"/>
                <a:gd name="connsiteX9" fmla="*/ 3067050 w 3067050"/>
                <a:gd name="connsiteY9" fmla="*/ 22920 h 1131431"/>
                <a:gd name="connsiteX0" fmla="*/ 0 w 3067050"/>
                <a:gd name="connsiteY0" fmla="*/ 41970 h 1131431"/>
                <a:gd name="connsiteX1" fmla="*/ 247650 w 3067050"/>
                <a:gd name="connsiteY1" fmla="*/ 12941 h 1131431"/>
                <a:gd name="connsiteX2" fmla="*/ 543379 w 3067050"/>
                <a:gd name="connsiteY2" fmla="*/ 283270 h 1131431"/>
                <a:gd name="connsiteX3" fmla="*/ 730250 w 3067050"/>
                <a:gd name="connsiteY3" fmla="*/ 824834 h 1131431"/>
                <a:gd name="connsiteX4" fmla="*/ 881742 w 3067050"/>
                <a:gd name="connsiteY4" fmla="*/ 1117842 h 1131431"/>
                <a:gd name="connsiteX5" fmla="*/ 1220107 w 3067050"/>
                <a:gd name="connsiteY5" fmla="*/ 397570 h 1131431"/>
                <a:gd name="connsiteX6" fmla="*/ 1516743 w 3067050"/>
                <a:gd name="connsiteY6" fmla="*/ 161713 h 1131431"/>
                <a:gd name="connsiteX7" fmla="*/ 1847850 w 3067050"/>
                <a:gd name="connsiteY7" fmla="*/ 22920 h 1131431"/>
                <a:gd name="connsiteX8" fmla="*/ 2495550 w 3067050"/>
                <a:gd name="connsiteY8" fmla="*/ 3870 h 1131431"/>
                <a:gd name="connsiteX9" fmla="*/ 3067050 w 3067050"/>
                <a:gd name="connsiteY9" fmla="*/ 22920 h 1131431"/>
                <a:gd name="connsiteX0" fmla="*/ 0 w 3067050"/>
                <a:gd name="connsiteY0" fmla="*/ 39018 h 1128479"/>
                <a:gd name="connsiteX1" fmla="*/ 247650 w 3067050"/>
                <a:gd name="connsiteY1" fmla="*/ 53532 h 1128479"/>
                <a:gd name="connsiteX2" fmla="*/ 543379 w 3067050"/>
                <a:gd name="connsiteY2" fmla="*/ 280318 h 1128479"/>
                <a:gd name="connsiteX3" fmla="*/ 730250 w 3067050"/>
                <a:gd name="connsiteY3" fmla="*/ 821882 h 1128479"/>
                <a:gd name="connsiteX4" fmla="*/ 881742 w 3067050"/>
                <a:gd name="connsiteY4" fmla="*/ 1114890 h 1128479"/>
                <a:gd name="connsiteX5" fmla="*/ 1220107 w 3067050"/>
                <a:gd name="connsiteY5" fmla="*/ 394618 h 1128479"/>
                <a:gd name="connsiteX6" fmla="*/ 1516743 w 3067050"/>
                <a:gd name="connsiteY6" fmla="*/ 158761 h 1128479"/>
                <a:gd name="connsiteX7" fmla="*/ 1847850 w 3067050"/>
                <a:gd name="connsiteY7" fmla="*/ 19968 h 1128479"/>
                <a:gd name="connsiteX8" fmla="*/ 2495550 w 3067050"/>
                <a:gd name="connsiteY8" fmla="*/ 918 h 1128479"/>
                <a:gd name="connsiteX9" fmla="*/ 3067050 w 3067050"/>
                <a:gd name="connsiteY9" fmla="*/ 19968 h 112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67050" h="1128479">
                  <a:moveTo>
                    <a:pt x="0" y="39018"/>
                  </a:moveTo>
                  <a:cubicBezTo>
                    <a:pt x="207962" y="35843"/>
                    <a:pt x="157087" y="13315"/>
                    <a:pt x="247650" y="53532"/>
                  </a:cubicBezTo>
                  <a:cubicBezTo>
                    <a:pt x="338213" y="93749"/>
                    <a:pt x="462946" y="152260"/>
                    <a:pt x="543379" y="280318"/>
                  </a:cubicBezTo>
                  <a:cubicBezTo>
                    <a:pt x="623812" y="408376"/>
                    <a:pt x="673856" y="682787"/>
                    <a:pt x="730250" y="821882"/>
                  </a:cubicBezTo>
                  <a:cubicBezTo>
                    <a:pt x="786644" y="960977"/>
                    <a:pt x="800099" y="1186101"/>
                    <a:pt x="881742" y="1114890"/>
                  </a:cubicBezTo>
                  <a:cubicBezTo>
                    <a:pt x="963385" y="1043679"/>
                    <a:pt x="1114274" y="553973"/>
                    <a:pt x="1220107" y="394618"/>
                  </a:cubicBezTo>
                  <a:cubicBezTo>
                    <a:pt x="1325940" y="235263"/>
                    <a:pt x="1412119" y="221203"/>
                    <a:pt x="1516743" y="158761"/>
                  </a:cubicBezTo>
                  <a:cubicBezTo>
                    <a:pt x="1621367" y="96319"/>
                    <a:pt x="1684716" y="46275"/>
                    <a:pt x="1847850" y="19968"/>
                  </a:cubicBezTo>
                  <a:cubicBezTo>
                    <a:pt x="2010984" y="-6339"/>
                    <a:pt x="2292350" y="918"/>
                    <a:pt x="2495550" y="918"/>
                  </a:cubicBezTo>
                  <a:cubicBezTo>
                    <a:pt x="2698750" y="918"/>
                    <a:pt x="2882900" y="10443"/>
                    <a:pt x="3067050" y="19968"/>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TextBox 35">
            <a:extLst>
              <a:ext uri="{FF2B5EF4-FFF2-40B4-BE49-F238E27FC236}">
                <a16:creationId xmlns:a16="http://schemas.microsoft.com/office/drawing/2014/main" id="{5D548E9F-EE5F-487E-8B00-5A5B7E83F241}"/>
              </a:ext>
            </a:extLst>
          </p:cNvPr>
          <p:cNvSpPr txBox="1"/>
          <p:nvPr/>
        </p:nvSpPr>
        <p:spPr>
          <a:xfrm>
            <a:off x="6353706" y="1563993"/>
            <a:ext cx="5496258" cy="1015663"/>
          </a:xfrm>
          <a:prstGeom prst="rect">
            <a:avLst/>
          </a:prstGeom>
          <a:noFill/>
        </p:spPr>
        <p:txBody>
          <a:bodyPr wrap="square" rtlCol="0">
            <a:spAutoFit/>
          </a:bodyPr>
          <a:lstStyle/>
          <a:p>
            <a:pPr algn="ctr"/>
            <a:r>
              <a:rPr lang="en-US" sz="2000" b="1" dirty="0"/>
              <a:t>Dilution means lower TDS concentration new water is seen earlier and throughout the response</a:t>
            </a:r>
            <a:br>
              <a:rPr lang="en-US" sz="2000" b="1" dirty="0"/>
            </a:br>
            <a:r>
              <a:rPr lang="en-US" sz="2000" b="1" dirty="0"/>
              <a:t>(new water is diluting the TDS concentration)</a:t>
            </a:r>
          </a:p>
        </p:txBody>
      </p:sp>
      <p:sp>
        <p:nvSpPr>
          <p:cNvPr id="41" name="TextBox 40">
            <a:extLst>
              <a:ext uri="{FF2B5EF4-FFF2-40B4-BE49-F238E27FC236}">
                <a16:creationId xmlns:a16="http://schemas.microsoft.com/office/drawing/2014/main" id="{9DA39470-8D31-4DBE-A95A-61B7DEDFE666}"/>
              </a:ext>
            </a:extLst>
          </p:cNvPr>
          <p:cNvSpPr txBox="1"/>
          <p:nvPr/>
        </p:nvSpPr>
        <p:spPr>
          <a:xfrm>
            <a:off x="1026193" y="898444"/>
            <a:ext cx="4412343" cy="523220"/>
          </a:xfrm>
          <a:prstGeom prst="rect">
            <a:avLst/>
          </a:prstGeom>
          <a:noFill/>
        </p:spPr>
        <p:txBody>
          <a:bodyPr wrap="square" rtlCol="0">
            <a:spAutoFit/>
          </a:bodyPr>
          <a:lstStyle/>
          <a:p>
            <a:pPr algn="ctr"/>
            <a:r>
              <a:rPr lang="en-US" sz="2800" b="1" dirty="0"/>
              <a:t>Flushing</a:t>
            </a:r>
          </a:p>
        </p:txBody>
      </p:sp>
      <p:sp>
        <p:nvSpPr>
          <p:cNvPr id="43" name="TextBox 42">
            <a:extLst>
              <a:ext uri="{FF2B5EF4-FFF2-40B4-BE49-F238E27FC236}">
                <a16:creationId xmlns:a16="http://schemas.microsoft.com/office/drawing/2014/main" id="{CBE6437E-13B2-44F2-BDEC-47FBFE04F992}"/>
              </a:ext>
            </a:extLst>
          </p:cNvPr>
          <p:cNvSpPr txBox="1"/>
          <p:nvPr/>
        </p:nvSpPr>
        <p:spPr>
          <a:xfrm>
            <a:off x="6763538" y="902740"/>
            <a:ext cx="4412343" cy="523220"/>
          </a:xfrm>
          <a:prstGeom prst="rect">
            <a:avLst/>
          </a:prstGeom>
          <a:noFill/>
        </p:spPr>
        <p:txBody>
          <a:bodyPr wrap="square" rtlCol="0">
            <a:spAutoFit/>
          </a:bodyPr>
          <a:lstStyle/>
          <a:p>
            <a:pPr algn="ctr"/>
            <a:r>
              <a:rPr lang="en-US" sz="2800" b="1" dirty="0"/>
              <a:t>Dilution</a:t>
            </a:r>
          </a:p>
        </p:txBody>
      </p:sp>
      <p:cxnSp>
        <p:nvCxnSpPr>
          <p:cNvPr id="45" name="Straight Arrow Connector 44">
            <a:extLst>
              <a:ext uri="{FF2B5EF4-FFF2-40B4-BE49-F238E27FC236}">
                <a16:creationId xmlns:a16="http://schemas.microsoft.com/office/drawing/2014/main" id="{EC027F1D-3AFB-400E-AD53-BA134B40770C}"/>
              </a:ext>
            </a:extLst>
          </p:cNvPr>
          <p:cNvCxnSpPr>
            <a:cxnSpLocks/>
          </p:cNvCxnSpPr>
          <p:nvPr/>
        </p:nvCxnSpPr>
        <p:spPr>
          <a:xfrm flipH="1" flipV="1">
            <a:off x="1944914" y="3372654"/>
            <a:ext cx="2327" cy="204772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9E467A95-FEF7-4505-8C0F-C98BD577CEE3}"/>
              </a:ext>
            </a:extLst>
          </p:cNvPr>
          <p:cNvSpPr txBox="1"/>
          <p:nvPr/>
        </p:nvSpPr>
        <p:spPr>
          <a:xfrm>
            <a:off x="492359" y="5400368"/>
            <a:ext cx="5177662" cy="1323439"/>
          </a:xfrm>
          <a:prstGeom prst="rect">
            <a:avLst/>
          </a:prstGeom>
          <a:noFill/>
        </p:spPr>
        <p:txBody>
          <a:bodyPr wrap="square" rtlCol="0">
            <a:spAutoFit/>
          </a:bodyPr>
          <a:lstStyle/>
          <a:p>
            <a:pPr algn="ctr"/>
            <a:r>
              <a:rPr lang="en-US" sz="2000" b="1" dirty="0"/>
              <a:t>TDS concentrations will either stay high or maybe even increase before the peak in the hydrograph, before new water starts to arrive at the outlet</a:t>
            </a:r>
          </a:p>
        </p:txBody>
      </p:sp>
      <p:sp>
        <p:nvSpPr>
          <p:cNvPr id="53" name="TextBox 52">
            <a:extLst>
              <a:ext uri="{FF2B5EF4-FFF2-40B4-BE49-F238E27FC236}">
                <a16:creationId xmlns:a16="http://schemas.microsoft.com/office/drawing/2014/main" id="{231ACB08-0F16-4074-879C-B1CD2EBCF50F}"/>
              </a:ext>
            </a:extLst>
          </p:cNvPr>
          <p:cNvSpPr txBox="1"/>
          <p:nvPr/>
        </p:nvSpPr>
        <p:spPr>
          <a:xfrm>
            <a:off x="6672302" y="5362944"/>
            <a:ext cx="5177662" cy="1323439"/>
          </a:xfrm>
          <a:prstGeom prst="rect">
            <a:avLst/>
          </a:prstGeom>
          <a:noFill/>
        </p:spPr>
        <p:txBody>
          <a:bodyPr wrap="square" rtlCol="0">
            <a:spAutoFit/>
          </a:bodyPr>
          <a:lstStyle/>
          <a:p>
            <a:pPr algn="ctr"/>
            <a:r>
              <a:rPr lang="en-US" sz="2000" b="1" dirty="0"/>
              <a:t>TDS concentrations will decrease shortly after start of  response to precipitation, well before the peak in the hydrograph, and remain diluted through the event</a:t>
            </a:r>
          </a:p>
        </p:txBody>
      </p:sp>
      <p:cxnSp>
        <p:nvCxnSpPr>
          <p:cNvPr id="57" name="Straight Arrow Connector 56">
            <a:extLst>
              <a:ext uri="{FF2B5EF4-FFF2-40B4-BE49-F238E27FC236}">
                <a16:creationId xmlns:a16="http://schemas.microsoft.com/office/drawing/2014/main" id="{F45ACDC8-90AD-4092-A552-C8DE240BD713}"/>
              </a:ext>
            </a:extLst>
          </p:cNvPr>
          <p:cNvCxnSpPr>
            <a:cxnSpLocks/>
          </p:cNvCxnSpPr>
          <p:nvPr/>
        </p:nvCxnSpPr>
        <p:spPr>
          <a:xfrm flipV="1">
            <a:off x="8115466" y="4343701"/>
            <a:ext cx="1" cy="98005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1242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par>
                                <p:cTn id="8" presetID="10" presetClass="entr" presetSubtype="0" fill="hold"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fade">
                                      <p:cBhvr>
                                        <p:cTn id="10" dur="500"/>
                                        <p:tgtEl>
                                          <p:spTgt spid="3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1"/>
                                        </p:tgtEl>
                                        <p:attrNameLst>
                                          <p:attrName>style.visibility</p:attrName>
                                        </p:attrNameLst>
                                      </p:cBhvr>
                                      <p:to>
                                        <p:strVal val="visible"/>
                                      </p:to>
                                    </p:set>
                                    <p:animEffect transition="in" filter="fade">
                                      <p:cBhvr>
                                        <p:cTn id="15" dur="500"/>
                                        <p:tgtEl>
                                          <p:spTgt spid="51"/>
                                        </p:tgtEl>
                                      </p:cBhvr>
                                    </p:animEffect>
                                  </p:childTnLst>
                                </p:cTn>
                              </p:par>
                              <p:par>
                                <p:cTn id="16" presetID="10" presetClass="entr" presetSubtype="0" fill="hold" nodeType="withEffect">
                                  <p:stCondLst>
                                    <p:cond delay="0"/>
                                  </p:stCondLst>
                                  <p:childTnLst>
                                    <p:set>
                                      <p:cBhvr>
                                        <p:cTn id="17" dur="1" fill="hold">
                                          <p:stCondLst>
                                            <p:cond delay="0"/>
                                          </p:stCondLst>
                                        </p:cTn>
                                        <p:tgtEl>
                                          <p:spTgt spid="45"/>
                                        </p:tgtEl>
                                        <p:attrNameLst>
                                          <p:attrName>style.visibility</p:attrName>
                                        </p:attrNameLst>
                                      </p:cBhvr>
                                      <p:to>
                                        <p:strVal val="visible"/>
                                      </p:to>
                                    </p:set>
                                    <p:animEffect transition="in" filter="fade">
                                      <p:cBhvr>
                                        <p:cTn id="18" dur="500"/>
                                        <p:tgtEl>
                                          <p:spTgt spid="4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0"/>
                                        </p:tgtEl>
                                        <p:attrNameLst>
                                          <p:attrName>style.visibility</p:attrName>
                                        </p:attrNameLst>
                                      </p:cBhvr>
                                      <p:to>
                                        <p:strVal val="visible"/>
                                      </p:to>
                                    </p:set>
                                    <p:animEffect transition="in" filter="fade">
                                      <p:cBhvr>
                                        <p:cTn id="21" dur="500"/>
                                        <p:tgtEl>
                                          <p:spTgt spid="60"/>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6"/>
                                        </p:tgtEl>
                                        <p:attrNameLst>
                                          <p:attrName>style.visibility</p:attrName>
                                        </p:attrNameLst>
                                      </p:cBhvr>
                                      <p:to>
                                        <p:strVal val="visible"/>
                                      </p:to>
                                    </p:set>
                                    <p:animEffect transition="in" filter="fade">
                                      <p:cBhvr>
                                        <p:cTn id="26" dur="500"/>
                                        <p:tgtEl>
                                          <p:spTgt spid="36"/>
                                        </p:tgtEl>
                                      </p:cBhvr>
                                    </p:animEffect>
                                  </p:childTnLst>
                                </p:cTn>
                              </p:par>
                              <p:par>
                                <p:cTn id="27" presetID="10" presetClass="entr" presetSubtype="0" fill="hold" nodeType="withEffect">
                                  <p:stCondLst>
                                    <p:cond delay="0"/>
                                  </p:stCondLst>
                                  <p:childTnLst>
                                    <p:set>
                                      <p:cBhvr>
                                        <p:cTn id="28" dur="1" fill="hold">
                                          <p:stCondLst>
                                            <p:cond delay="0"/>
                                          </p:stCondLst>
                                        </p:cTn>
                                        <p:tgtEl>
                                          <p:spTgt spid="38"/>
                                        </p:tgtEl>
                                        <p:attrNameLst>
                                          <p:attrName>style.visibility</p:attrName>
                                        </p:attrNameLst>
                                      </p:cBhvr>
                                      <p:to>
                                        <p:strVal val="visible"/>
                                      </p:to>
                                    </p:set>
                                    <p:animEffect transition="in" filter="fade">
                                      <p:cBhvr>
                                        <p:cTn id="29" dur="500"/>
                                        <p:tgtEl>
                                          <p:spTgt spid="38"/>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57"/>
                                        </p:tgtEl>
                                        <p:attrNameLst>
                                          <p:attrName>style.visibility</p:attrName>
                                        </p:attrNameLst>
                                      </p:cBhvr>
                                      <p:to>
                                        <p:strVal val="visible"/>
                                      </p:to>
                                    </p:set>
                                    <p:animEffect transition="in" filter="fade">
                                      <p:cBhvr>
                                        <p:cTn id="34" dur="500"/>
                                        <p:tgtEl>
                                          <p:spTgt spid="57"/>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53"/>
                                        </p:tgtEl>
                                        <p:attrNameLst>
                                          <p:attrName>style.visibility</p:attrName>
                                        </p:attrNameLst>
                                      </p:cBhvr>
                                      <p:to>
                                        <p:strVal val="visible"/>
                                      </p:to>
                                    </p:set>
                                    <p:animEffect transition="in" filter="fade">
                                      <p:cBhvr>
                                        <p:cTn id="37" dur="500"/>
                                        <p:tgtEl>
                                          <p:spTgt spid="53"/>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2"/>
                                        </p:tgtEl>
                                        <p:attrNameLst>
                                          <p:attrName>style.visibility</p:attrName>
                                        </p:attrNameLst>
                                      </p:cBhvr>
                                      <p:to>
                                        <p:strVal val="visible"/>
                                      </p:to>
                                    </p:set>
                                    <p:animEffect transition="in" filter="fade">
                                      <p:cBhvr>
                                        <p:cTn id="40"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0" grpId="0" animBg="1"/>
      <p:bldP spid="20" grpId="0"/>
      <p:bldP spid="36" grpId="0"/>
      <p:bldP spid="51" grpId="0"/>
      <p:bldP spid="5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1F4AEF-53B6-4151-AA35-0966E7361C56}"/>
              </a:ext>
            </a:extLst>
          </p:cNvPr>
          <p:cNvSpPr txBox="1"/>
          <p:nvPr/>
        </p:nvSpPr>
        <p:spPr>
          <a:xfrm>
            <a:off x="0" y="94690"/>
            <a:ext cx="12192000" cy="523220"/>
          </a:xfrm>
          <a:prstGeom prst="rect">
            <a:avLst/>
          </a:prstGeom>
          <a:noFill/>
        </p:spPr>
        <p:txBody>
          <a:bodyPr wrap="square" rtlCol="0">
            <a:spAutoFit/>
          </a:bodyPr>
          <a:lstStyle/>
          <a:p>
            <a:pPr algn="ctr"/>
            <a:r>
              <a:rPr lang="en-US" sz="2800" b="1" dirty="0"/>
              <a:t>Typical patterns of flushing in load data</a:t>
            </a:r>
          </a:p>
        </p:txBody>
      </p:sp>
      <p:grpSp>
        <p:nvGrpSpPr>
          <p:cNvPr id="4" name="Group 3">
            <a:extLst>
              <a:ext uri="{FF2B5EF4-FFF2-40B4-BE49-F238E27FC236}">
                <a16:creationId xmlns:a16="http://schemas.microsoft.com/office/drawing/2014/main" id="{38E6FF00-0F08-4B40-BEEE-E0B995167014}"/>
              </a:ext>
            </a:extLst>
          </p:cNvPr>
          <p:cNvGrpSpPr/>
          <p:nvPr/>
        </p:nvGrpSpPr>
        <p:grpSpPr>
          <a:xfrm>
            <a:off x="716427" y="1016446"/>
            <a:ext cx="4095355" cy="2412554"/>
            <a:chOff x="1281664" y="2932373"/>
            <a:chExt cx="4095355" cy="2412554"/>
          </a:xfrm>
        </p:grpSpPr>
        <p:sp>
          <p:nvSpPr>
            <p:cNvPr id="5" name="Rectangle 4">
              <a:extLst>
                <a:ext uri="{FF2B5EF4-FFF2-40B4-BE49-F238E27FC236}">
                  <a16:creationId xmlns:a16="http://schemas.microsoft.com/office/drawing/2014/main" id="{71F6C084-90CC-4599-A055-96310F44FE88}"/>
                </a:ext>
              </a:extLst>
            </p:cNvPr>
            <p:cNvSpPr/>
            <p:nvPr/>
          </p:nvSpPr>
          <p:spPr>
            <a:xfrm>
              <a:off x="2050310" y="2932373"/>
              <a:ext cx="594360" cy="44373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69AB3E84-0D53-46C0-860B-3023A7A20B28}"/>
                </a:ext>
              </a:extLst>
            </p:cNvPr>
            <p:cNvCxnSpPr>
              <a:cxnSpLocks/>
            </p:cNvCxnSpPr>
            <p:nvPr/>
          </p:nvCxnSpPr>
          <p:spPr>
            <a:xfrm>
              <a:off x="1776801" y="2947265"/>
              <a:ext cx="2327" cy="222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E33E5365-B3E4-40E0-AB23-69B1805FF75D}"/>
                </a:ext>
              </a:extLst>
            </p:cNvPr>
            <p:cNvCxnSpPr>
              <a:cxnSpLocks/>
            </p:cNvCxnSpPr>
            <p:nvPr/>
          </p:nvCxnSpPr>
          <p:spPr>
            <a:xfrm flipH="1">
              <a:off x="1523064" y="4872223"/>
              <a:ext cx="35279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D5CF2A3-DA54-44B4-B5FE-2BD8E5C53CDD}"/>
                </a:ext>
              </a:extLst>
            </p:cNvPr>
            <p:cNvSpPr txBox="1"/>
            <p:nvPr/>
          </p:nvSpPr>
          <p:spPr>
            <a:xfrm>
              <a:off x="3040333" y="4883262"/>
              <a:ext cx="817853" cy="461665"/>
            </a:xfrm>
            <a:prstGeom prst="rect">
              <a:avLst/>
            </a:prstGeom>
            <a:noFill/>
          </p:spPr>
          <p:txBody>
            <a:bodyPr wrap="none" rtlCol="0">
              <a:spAutoFit/>
            </a:bodyPr>
            <a:lstStyle/>
            <a:p>
              <a:pPr algn="ctr"/>
              <a:r>
                <a:rPr lang="en-US" sz="2400" b="1" dirty="0"/>
                <a:t>Time</a:t>
              </a:r>
            </a:p>
          </p:txBody>
        </p:sp>
        <p:sp>
          <p:nvSpPr>
            <p:cNvPr id="9" name="TextBox 8">
              <a:extLst>
                <a:ext uri="{FF2B5EF4-FFF2-40B4-BE49-F238E27FC236}">
                  <a16:creationId xmlns:a16="http://schemas.microsoft.com/office/drawing/2014/main" id="{348A8DCF-1D6E-4567-A30F-D432DCFB4AD7}"/>
                </a:ext>
              </a:extLst>
            </p:cNvPr>
            <p:cNvSpPr txBox="1"/>
            <p:nvPr/>
          </p:nvSpPr>
          <p:spPr>
            <a:xfrm rot="16200000">
              <a:off x="1314366" y="3464323"/>
              <a:ext cx="396262" cy="461665"/>
            </a:xfrm>
            <a:prstGeom prst="rect">
              <a:avLst/>
            </a:prstGeom>
            <a:noFill/>
          </p:spPr>
          <p:txBody>
            <a:bodyPr wrap="none" rtlCol="0">
              <a:spAutoFit/>
            </a:bodyPr>
            <a:lstStyle/>
            <a:p>
              <a:pPr algn="ctr"/>
              <a:r>
                <a:rPr lang="en-US" sz="2400" b="1" dirty="0"/>
                <a:t>Q</a:t>
              </a:r>
            </a:p>
          </p:txBody>
        </p:sp>
        <p:cxnSp>
          <p:nvCxnSpPr>
            <p:cNvPr id="10" name="Straight Connector 9">
              <a:extLst>
                <a:ext uri="{FF2B5EF4-FFF2-40B4-BE49-F238E27FC236}">
                  <a16:creationId xmlns:a16="http://schemas.microsoft.com/office/drawing/2014/main" id="{516F99E2-854C-4591-AAF3-183EFD88F944}"/>
                </a:ext>
              </a:extLst>
            </p:cNvPr>
            <p:cNvCxnSpPr>
              <a:cxnSpLocks/>
            </p:cNvCxnSpPr>
            <p:nvPr/>
          </p:nvCxnSpPr>
          <p:spPr>
            <a:xfrm rot="10800000">
              <a:off x="4848357" y="2947265"/>
              <a:ext cx="2327" cy="222432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CC1C655-E596-4834-90F4-AF114451FA4A}"/>
                </a:ext>
              </a:extLst>
            </p:cNvPr>
            <p:cNvSpPr txBox="1"/>
            <p:nvPr/>
          </p:nvSpPr>
          <p:spPr>
            <a:xfrm rot="5400000">
              <a:off x="4421469" y="3639531"/>
              <a:ext cx="1449436" cy="461665"/>
            </a:xfrm>
            <a:prstGeom prst="rect">
              <a:avLst/>
            </a:prstGeom>
            <a:noFill/>
          </p:spPr>
          <p:txBody>
            <a:bodyPr wrap="none" rtlCol="0">
              <a:spAutoFit/>
            </a:bodyPr>
            <a:lstStyle/>
            <a:p>
              <a:pPr algn="ctr"/>
              <a:r>
                <a:rPr lang="en-US" sz="2400" b="1" dirty="0">
                  <a:solidFill>
                    <a:srgbClr val="FF0000"/>
                  </a:solidFill>
                </a:rPr>
                <a:t>TDS Conc.</a:t>
              </a:r>
            </a:p>
          </p:txBody>
        </p:sp>
        <p:sp>
          <p:nvSpPr>
            <p:cNvPr id="12" name="Freeform: Shape 11">
              <a:extLst>
                <a:ext uri="{FF2B5EF4-FFF2-40B4-BE49-F238E27FC236}">
                  <a16:creationId xmlns:a16="http://schemas.microsoft.com/office/drawing/2014/main" id="{BC4C9674-DE0D-4D75-B89D-A1920F41DA9C}"/>
                </a:ext>
              </a:extLst>
            </p:cNvPr>
            <p:cNvSpPr/>
            <p:nvPr/>
          </p:nvSpPr>
          <p:spPr>
            <a:xfrm>
              <a:off x="1783609" y="2950093"/>
              <a:ext cx="3028950" cy="1502494"/>
            </a:xfrm>
            <a:custGeom>
              <a:avLst/>
              <a:gdLst>
                <a:gd name="connsiteX0" fmla="*/ 0 w 3028950"/>
                <a:gd name="connsiteY0" fmla="*/ 1478547 h 1502494"/>
                <a:gd name="connsiteX1" fmla="*/ 247650 w 3028950"/>
                <a:gd name="connsiteY1" fmla="*/ 1440447 h 1502494"/>
                <a:gd name="connsiteX2" fmla="*/ 514350 w 3028950"/>
                <a:gd name="connsiteY2" fmla="*/ 945147 h 1502494"/>
                <a:gd name="connsiteX3" fmla="*/ 723900 w 3028950"/>
                <a:gd name="connsiteY3" fmla="*/ 145047 h 1502494"/>
                <a:gd name="connsiteX4" fmla="*/ 914400 w 3028950"/>
                <a:gd name="connsiteY4" fmla="*/ 68847 h 1502494"/>
                <a:gd name="connsiteX5" fmla="*/ 1181100 w 3028950"/>
                <a:gd name="connsiteY5" fmla="*/ 887997 h 1502494"/>
                <a:gd name="connsiteX6" fmla="*/ 1714500 w 3028950"/>
                <a:gd name="connsiteY6" fmla="*/ 1402347 h 1502494"/>
                <a:gd name="connsiteX7" fmla="*/ 3028950 w 3028950"/>
                <a:gd name="connsiteY7" fmla="*/ 1497597 h 1502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28950" h="1502494">
                  <a:moveTo>
                    <a:pt x="0" y="1478547"/>
                  </a:moveTo>
                  <a:cubicBezTo>
                    <a:pt x="80962" y="1503947"/>
                    <a:pt x="161925" y="1529347"/>
                    <a:pt x="247650" y="1440447"/>
                  </a:cubicBezTo>
                  <a:cubicBezTo>
                    <a:pt x="333375" y="1351547"/>
                    <a:pt x="434975" y="1161047"/>
                    <a:pt x="514350" y="945147"/>
                  </a:cubicBezTo>
                  <a:cubicBezTo>
                    <a:pt x="593725" y="729247"/>
                    <a:pt x="657225" y="291097"/>
                    <a:pt x="723900" y="145047"/>
                  </a:cubicBezTo>
                  <a:cubicBezTo>
                    <a:pt x="790575" y="-1003"/>
                    <a:pt x="838200" y="-54978"/>
                    <a:pt x="914400" y="68847"/>
                  </a:cubicBezTo>
                  <a:cubicBezTo>
                    <a:pt x="990600" y="192672"/>
                    <a:pt x="1047750" y="665747"/>
                    <a:pt x="1181100" y="887997"/>
                  </a:cubicBezTo>
                  <a:cubicBezTo>
                    <a:pt x="1314450" y="1110247"/>
                    <a:pt x="1406525" y="1300747"/>
                    <a:pt x="1714500" y="1402347"/>
                  </a:cubicBezTo>
                  <a:cubicBezTo>
                    <a:pt x="2022475" y="1503947"/>
                    <a:pt x="2525712" y="1500772"/>
                    <a:pt x="3028950" y="1497597"/>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E3D3885B-C674-43A1-AF9C-B29E8FF96E7E}"/>
                </a:ext>
              </a:extLst>
            </p:cNvPr>
            <p:cNvSpPr/>
            <p:nvPr/>
          </p:nvSpPr>
          <p:spPr>
            <a:xfrm>
              <a:off x="1783609" y="3152290"/>
              <a:ext cx="3067050" cy="838955"/>
            </a:xfrm>
            <a:custGeom>
              <a:avLst/>
              <a:gdLst>
                <a:gd name="connsiteX0" fmla="*/ 0 w 3067050"/>
                <a:gd name="connsiteY0" fmla="*/ 38100 h 838955"/>
                <a:gd name="connsiteX1" fmla="*/ 552450 w 3067050"/>
                <a:gd name="connsiteY1" fmla="*/ 38100 h 838955"/>
                <a:gd name="connsiteX2" fmla="*/ 819150 w 3067050"/>
                <a:gd name="connsiteY2" fmla="*/ 76200 h 838955"/>
                <a:gd name="connsiteX3" fmla="*/ 933450 w 3067050"/>
                <a:gd name="connsiteY3" fmla="*/ 400050 h 838955"/>
                <a:gd name="connsiteX4" fmla="*/ 1143000 w 3067050"/>
                <a:gd name="connsiteY4" fmla="*/ 838200 h 838955"/>
                <a:gd name="connsiteX5" fmla="*/ 1466850 w 3067050"/>
                <a:gd name="connsiteY5" fmla="*/ 495300 h 838955"/>
                <a:gd name="connsiteX6" fmla="*/ 1676400 w 3067050"/>
                <a:gd name="connsiteY6" fmla="*/ 114300 h 838955"/>
                <a:gd name="connsiteX7" fmla="*/ 1847850 w 3067050"/>
                <a:gd name="connsiteY7" fmla="*/ 19050 h 838955"/>
                <a:gd name="connsiteX8" fmla="*/ 2495550 w 3067050"/>
                <a:gd name="connsiteY8" fmla="*/ 0 h 838955"/>
                <a:gd name="connsiteX9" fmla="*/ 3067050 w 3067050"/>
                <a:gd name="connsiteY9" fmla="*/ 19050 h 83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67050" h="838955">
                  <a:moveTo>
                    <a:pt x="0" y="38100"/>
                  </a:moveTo>
                  <a:cubicBezTo>
                    <a:pt x="207962" y="34925"/>
                    <a:pt x="415925" y="31750"/>
                    <a:pt x="552450" y="38100"/>
                  </a:cubicBezTo>
                  <a:cubicBezTo>
                    <a:pt x="688975" y="44450"/>
                    <a:pt x="755650" y="15875"/>
                    <a:pt x="819150" y="76200"/>
                  </a:cubicBezTo>
                  <a:cubicBezTo>
                    <a:pt x="882650" y="136525"/>
                    <a:pt x="879475" y="273050"/>
                    <a:pt x="933450" y="400050"/>
                  </a:cubicBezTo>
                  <a:cubicBezTo>
                    <a:pt x="987425" y="527050"/>
                    <a:pt x="1054100" y="822325"/>
                    <a:pt x="1143000" y="838200"/>
                  </a:cubicBezTo>
                  <a:cubicBezTo>
                    <a:pt x="1231900" y="854075"/>
                    <a:pt x="1377950" y="615950"/>
                    <a:pt x="1466850" y="495300"/>
                  </a:cubicBezTo>
                  <a:cubicBezTo>
                    <a:pt x="1555750" y="374650"/>
                    <a:pt x="1612900" y="193675"/>
                    <a:pt x="1676400" y="114300"/>
                  </a:cubicBezTo>
                  <a:cubicBezTo>
                    <a:pt x="1739900" y="34925"/>
                    <a:pt x="1711325" y="38100"/>
                    <a:pt x="1847850" y="19050"/>
                  </a:cubicBezTo>
                  <a:cubicBezTo>
                    <a:pt x="1984375" y="0"/>
                    <a:pt x="2292350" y="0"/>
                    <a:pt x="2495550" y="0"/>
                  </a:cubicBezTo>
                  <a:cubicBezTo>
                    <a:pt x="2698750" y="0"/>
                    <a:pt x="2882900" y="9525"/>
                    <a:pt x="3067050" y="19050"/>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13">
            <a:extLst>
              <a:ext uri="{FF2B5EF4-FFF2-40B4-BE49-F238E27FC236}">
                <a16:creationId xmlns:a16="http://schemas.microsoft.com/office/drawing/2014/main" id="{157DCFFF-DBED-4678-98E2-4996470009C5}"/>
              </a:ext>
            </a:extLst>
          </p:cNvPr>
          <p:cNvGrpSpPr/>
          <p:nvPr/>
        </p:nvGrpSpPr>
        <p:grpSpPr>
          <a:xfrm>
            <a:off x="6851376" y="1046230"/>
            <a:ext cx="3769384" cy="2397662"/>
            <a:chOff x="1281665" y="2947265"/>
            <a:chExt cx="3769384" cy="2397662"/>
          </a:xfrm>
        </p:grpSpPr>
        <p:cxnSp>
          <p:nvCxnSpPr>
            <p:cNvPr id="16" name="Straight Connector 15">
              <a:extLst>
                <a:ext uri="{FF2B5EF4-FFF2-40B4-BE49-F238E27FC236}">
                  <a16:creationId xmlns:a16="http://schemas.microsoft.com/office/drawing/2014/main" id="{62F2205A-A066-46E5-A3CD-047FA7E55CE9}"/>
                </a:ext>
              </a:extLst>
            </p:cNvPr>
            <p:cNvCxnSpPr>
              <a:cxnSpLocks/>
            </p:cNvCxnSpPr>
            <p:nvPr/>
          </p:nvCxnSpPr>
          <p:spPr>
            <a:xfrm>
              <a:off x="1776801" y="2947265"/>
              <a:ext cx="2327" cy="222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4212E4C-52DA-44C2-818A-EDC71F634165}"/>
                </a:ext>
              </a:extLst>
            </p:cNvPr>
            <p:cNvCxnSpPr>
              <a:cxnSpLocks/>
            </p:cNvCxnSpPr>
            <p:nvPr/>
          </p:nvCxnSpPr>
          <p:spPr>
            <a:xfrm flipH="1">
              <a:off x="1523064" y="4872223"/>
              <a:ext cx="35279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2A3EA7ED-D549-4DD0-8C79-F11969926982}"/>
                </a:ext>
              </a:extLst>
            </p:cNvPr>
            <p:cNvSpPr txBox="1"/>
            <p:nvPr/>
          </p:nvSpPr>
          <p:spPr>
            <a:xfrm>
              <a:off x="2736020" y="4883262"/>
              <a:ext cx="1426481" cy="461665"/>
            </a:xfrm>
            <a:prstGeom prst="rect">
              <a:avLst/>
            </a:prstGeom>
            <a:noFill/>
          </p:spPr>
          <p:txBody>
            <a:bodyPr wrap="none" rtlCol="0">
              <a:spAutoFit/>
            </a:bodyPr>
            <a:lstStyle/>
            <a:p>
              <a:pPr algn="ctr"/>
              <a:r>
                <a:rPr lang="en-US" sz="2400" b="1" dirty="0"/>
                <a:t>Discharge</a:t>
              </a:r>
            </a:p>
          </p:txBody>
        </p:sp>
        <p:sp>
          <p:nvSpPr>
            <p:cNvPr id="19" name="TextBox 18">
              <a:extLst>
                <a:ext uri="{FF2B5EF4-FFF2-40B4-BE49-F238E27FC236}">
                  <a16:creationId xmlns:a16="http://schemas.microsoft.com/office/drawing/2014/main" id="{5EAFAD55-DC33-4294-8B8B-A48B6B3C1C78}"/>
                </a:ext>
              </a:extLst>
            </p:cNvPr>
            <p:cNvSpPr txBox="1"/>
            <p:nvPr/>
          </p:nvSpPr>
          <p:spPr>
            <a:xfrm rot="16200000">
              <a:off x="787780" y="3464323"/>
              <a:ext cx="1449436" cy="461665"/>
            </a:xfrm>
            <a:prstGeom prst="rect">
              <a:avLst/>
            </a:prstGeom>
            <a:noFill/>
          </p:spPr>
          <p:txBody>
            <a:bodyPr wrap="none" rtlCol="0">
              <a:spAutoFit/>
            </a:bodyPr>
            <a:lstStyle/>
            <a:p>
              <a:pPr algn="ctr"/>
              <a:r>
                <a:rPr lang="en-US" sz="2400" b="1" dirty="0"/>
                <a:t>TDS Conc.</a:t>
              </a:r>
            </a:p>
          </p:txBody>
        </p:sp>
      </p:grpSp>
      <p:grpSp>
        <p:nvGrpSpPr>
          <p:cNvPr id="49" name="Group 48">
            <a:extLst>
              <a:ext uri="{FF2B5EF4-FFF2-40B4-BE49-F238E27FC236}">
                <a16:creationId xmlns:a16="http://schemas.microsoft.com/office/drawing/2014/main" id="{A26F8912-A714-4D3C-86BB-9F112F2D7A62}"/>
              </a:ext>
            </a:extLst>
          </p:cNvPr>
          <p:cNvGrpSpPr/>
          <p:nvPr/>
        </p:nvGrpSpPr>
        <p:grpSpPr>
          <a:xfrm>
            <a:off x="8082588" y="1380358"/>
            <a:ext cx="1635960" cy="169310"/>
            <a:chOff x="8082588" y="1380358"/>
            <a:chExt cx="1635960" cy="169310"/>
          </a:xfrm>
          <a:solidFill>
            <a:srgbClr val="FF0000"/>
          </a:solidFill>
        </p:grpSpPr>
        <p:sp>
          <p:nvSpPr>
            <p:cNvPr id="26" name="Oval 25">
              <a:extLst>
                <a:ext uri="{FF2B5EF4-FFF2-40B4-BE49-F238E27FC236}">
                  <a16:creationId xmlns:a16="http://schemas.microsoft.com/office/drawing/2014/main" id="{761FCBA4-9CFE-4884-A9EB-CCCDB4B975BA}"/>
                </a:ext>
              </a:extLst>
            </p:cNvPr>
            <p:cNvSpPr/>
            <p:nvPr/>
          </p:nvSpPr>
          <p:spPr>
            <a:xfrm>
              <a:off x="8082588" y="13803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FFF1099E-9442-48B7-8564-E5DC3A4F4800}"/>
                </a:ext>
              </a:extLst>
            </p:cNvPr>
            <p:cNvSpPr/>
            <p:nvPr/>
          </p:nvSpPr>
          <p:spPr>
            <a:xfrm>
              <a:off x="8463588" y="13803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04B64014-4C97-4F4F-BD57-FD680B1EF165}"/>
                </a:ext>
              </a:extLst>
            </p:cNvPr>
            <p:cNvSpPr/>
            <p:nvPr/>
          </p:nvSpPr>
          <p:spPr>
            <a:xfrm>
              <a:off x="8825160" y="1390023"/>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BBB9C41E-AC40-4705-AD2C-1EBBAE7B1C45}"/>
                </a:ext>
              </a:extLst>
            </p:cNvPr>
            <p:cNvSpPr/>
            <p:nvPr/>
          </p:nvSpPr>
          <p:spPr>
            <a:xfrm>
              <a:off x="9192996" y="13803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14DB0E1C-448E-4125-BE05-A43611A69476}"/>
                </a:ext>
              </a:extLst>
            </p:cNvPr>
            <p:cNvSpPr/>
            <p:nvPr/>
          </p:nvSpPr>
          <p:spPr>
            <a:xfrm>
              <a:off x="9558909" y="1380358"/>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 name="Group 51">
            <a:extLst>
              <a:ext uri="{FF2B5EF4-FFF2-40B4-BE49-F238E27FC236}">
                <a16:creationId xmlns:a16="http://schemas.microsoft.com/office/drawing/2014/main" id="{D5736607-ADA6-43F4-8DB1-30C8822816A2}"/>
              </a:ext>
            </a:extLst>
          </p:cNvPr>
          <p:cNvGrpSpPr/>
          <p:nvPr/>
        </p:nvGrpSpPr>
        <p:grpSpPr>
          <a:xfrm>
            <a:off x="8075349" y="1532758"/>
            <a:ext cx="1795599" cy="690564"/>
            <a:chOff x="8075349" y="1532758"/>
            <a:chExt cx="1795599" cy="690564"/>
          </a:xfrm>
          <a:solidFill>
            <a:srgbClr val="FF0000"/>
          </a:solidFill>
        </p:grpSpPr>
        <p:sp>
          <p:nvSpPr>
            <p:cNvPr id="36" name="Oval 35">
              <a:extLst>
                <a:ext uri="{FF2B5EF4-FFF2-40B4-BE49-F238E27FC236}">
                  <a16:creationId xmlns:a16="http://schemas.microsoft.com/office/drawing/2014/main" id="{ABD27E4F-A443-4EF6-800E-F8D39C77E413}"/>
                </a:ext>
              </a:extLst>
            </p:cNvPr>
            <p:cNvSpPr/>
            <p:nvPr/>
          </p:nvSpPr>
          <p:spPr>
            <a:xfrm>
              <a:off x="9711309" y="1532758"/>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8FC9B6A-2DED-42B5-8014-DA2258515435}"/>
                </a:ext>
              </a:extLst>
            </p:cNvPr>
            <p:cNvSpPr/>
            <p:nvPr/>
          </p:nvSpPr>
          <p:spPr>
            <a:xfrm>
              <a:off x="9631489" y="1769242"/>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36F4EF51-CC87-45D5-BC15-A4AFB820F414}"/>
                </a:ext>
              </a:extLst>
            </p:cNvPr>
            <p:cNvSpPr/>
            <p:nvPr/>
          </p:nvSpPr>
          <p:spPr>
            <a:xfrm>
              <a:off x="9359683" y="1928887"/>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390BB0F3-B6C5-4B2F-B663-66F61C0E79DF}"/>
                </a:ext>
              </a:extLst>
            </p:cNvPr>
            <p:cNvSpPr/>
            <p:nvPr/>
          </p:nvSpPr>
          <p:spPr>
            <a:xfrm>
              <a:off x="9033357" y="2063677"/>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2F5F9B0E-741C-4BB8-85DF-F4A93FF8EFEC}"/>
                </a:ext>
              </a:extLst>
            </p:cNvPr>
            <p:cNvSpPr/>
            <p:nvPr/>
          </p:nvSpPr>
          <p:spPr>
            <a:xfrm>
              <a:off x="8743606" y="2063676"/>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77806170-9EA5-4BFA-843A-63A744CC6973}"/>
                </a:ext>
              </a:extLst>
            </p:cNvPr>
            <p:cNvSpPr/>
            <p:nvPr/>
          </p:nvSpPr>
          <p:spPr>
            <a:xfrm>
              <a:off x="8410344" y="1959607"/>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D1C27890-8BD6-41DF-A605-D822A34181EC}"/>
                </a:ext>
              </a:extLst>
            </p:cNvPr>
            <p:cNvSpPr/>
            <p:nvPr/>
          </p:nvSpPr>
          <p:spPr>
            <a:xfrm>
              <a:off x="8075349" y="1699405"/>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0" name="Straight Arrow Connector 49">
            <a:extLst>
              <a:ext uri="{FF2B5EF4-FFF2-40B4-BE49-F238E27FC236}">
                <a16:creationId xmlns:a16="http://schemas.microsoft.com/office/drawing/2014/main" id="{1074F743-9412-4D65-9DFF-94524180EA68}"/>
              </a:ext>
            </a:extLst>
          </p:cNvPr>
          <p:cNvCxnSpPr>
            <a:cxnSpLocks/>
          </p:cNvCxnSpPr>
          <p:nvPr/>
        </p:nvCxnSpPr>
        <p:spPr>
          <a:xfrm>
            <a:off x="8107058" y="1206769"/>
            <a:ext cx="1755482"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A8AAEE58-C9DB-448F-BF0F-495A65E3924E}"/>
              </a:ext>
            </a:extLst>
          </p:cNvPr>
          <p:cNvSpPr txBox="1"/>
          <p:nvPr/>
        </p:nvSpPr>
        <p:spPr>
          <a:xfrm>
            <a:off x="7765992" y="696398"/>
            <a:ext cx="2219325" cy="461665"/>
          </a:xfrm>
          <a:prstGeom prst="rect">
            <a:avLst/>
          </a:prstGeom>
          <a:noFill/>
        </p:spPr>
        <p:txBody>
          <a:bodyPr wrap="none" rtlCol="0">
            <a:spAutoFit/>
          </a:bodyPr>
          <a:lstStyle/>
          <a:p>
            <a:pPr algn="ctr"/>
            <a:r>
              <a:rPr lang="en-US" sz="2400" b="1" dirty="0"/>
              <a:t>Hydrograph rise</a:t>
            </a:r>
          </a:p>
        </p:txBody>
      </p:sp>
      <p:sp>
        <p:nvSpPr>
          <p:cNvPr id="55" name="Freeform: Shape 54">
            <a:extLst>
              <a:ext uri="{FF2B5EF4-FFF2-40B4-BE49-F238E27FC236}">
                <a16:creationId xmlns:a16="http://schemas.microsoft.com/office/drawing/2014/main" id="{A69E4EA7-6CAC-4C82-A207-93F2BAE939EB}"/>
              </a:ext>
            </a:extLst>
          </p:cNvPr>
          <p:cNvSpPr/>
          <p:nvPr/>
        </p:nvSpPr>
        <p:spPr>
          <a:xfrm>
            <a:off x="7848600" y="1435100"/>
            <a:ext cx="2217369" cy="944722"/>
          </a:xfrm>
          <a:custGeom>
            <a:avLst/>
            <a:gdLst>
              <a:gd name="connsiteX0" fmla="*/ 2184400 w 2217369"/>
              <a:gd name="connsiteY0" fmla="*/ 0 h 944722"/>
              <a:gd name="connsiteX1" fmla="*/ 2120900 w 2217369"/>
              <a:gd name="connsiteY1" fmla="*/ 469900 h 944722"/>
              <a:gd name="connsiteX2" fmla="*/ 1371600 w 2217369"/>
              <a:gd name="connsiteY2" fmla="*/ 927100 h 944722"/>
              <a:gd name="connsiteX3" fmla="*/ 406400 w 2217369"/>
              <a:gd name="connsiteY3" fmla="*/ 787400 h 944722"/>
              <a:gd name="connsiteX4" fmla="*/ 0 w 2217369"/>
              <a:gd name="connsiteY4" fmla="*/ 203200 h 9447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7369" h="944722">
                <a:moveTo>
                  <a:pt x="2184400" y="0"/>
                </a:moveTo>
                <a:cubicBezTo>
                  <a:pt x="2220383" y="157691"/>
                  <a:pt x="2256367" y="315383"/>
                  <a:pt x="2120900" y="469900"/>
                </a:cubicBezTo>
                <a:cubicBezTo>
                  <a:pt x="1985433" y="624417"/>
                  <a:pt x="1657350" y="874183"/>
                  <a:pt x="1371600" y="927100"/>
                </a:cubicBezTo>
                <a:cubicBezTo>
                  <a:pt x="1085850" y="980017"/>
                  <a:pt x="635000" y="908050"/>
                  <a:pt x="406400" y="787400"/>
                </a:cubicBezTo>
                <a:cubicBezTo>
                  <a:pt x="177800" y="666750"/>
                  <a:pt x="88900" y="434975"/>
                  <a:pt x="0" y="203200"/>
                </a:cubicBezTo>
              </a:path>
            </a:pathLst>
          </a:custGeom>
          <a:noFill/>
          <a:ln w="76200">
            <a:solidFill>
              <a:srgbClr val="FF00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a:extLst>
              <a:ext uri="{FF2B5EF4-FFF2-40B4-BE49-F238E27FC236}">
                <a16:creationId xmlns:a16="http://schemas.microsoft.com/office/drawing/2014/main" id="{1C2135A5-491E-4208-A7BD-AEFEADF1F504}"/>
              </a:ext>
            </a:extLst>
          </p:cNvPr>
          <p:cNvSpPr txBox="1"/>
          <p:nvPr/>
        </p:nvSpPr>
        <p:spPr>
          <a:xfrm>
            <a:off x="7440652" y="2394415"/>
            <a:ext cx="3022174" cy="461665"/>
          </a:xfrm>
          <a:prstGeom prst="rect">
            <a:avLst/>
          </a:prstGeom>
          <a:noFill/>
        </p:spPr>
        <p:txBody>
          <a:bodyPr wrap="none" rtlCol="0">
            <a:spAutoFit/>
          </a:bodyPr>
          <a:lstStyle/>
          <a:p>
            <a:pPr algn="ctr"/>
            <a:r>
              <a:rPr lang="en-US" sz="2400" b="1" dirty="0"/>
              <a:t> Hydrograph recession</a:t>
            </a:r>
          </a:p>
        </p:txBody>
      </p:sp>
      <p:sp>
        <p:nvSpPr>
          <p:cNvPr id="57" name="TextBox 56">
            <a:extLst>
              <a:ext uri="{FF2B5EF4-FFF2-40B4-BE49-F238E27FC236}">
                <a16:creationId xmlns:a16="http://schemas.microsoft.com/office/drawing/2014/main" id="{A20A012A-BCF1-46F5-A4DE-7011F461B2BB}"/>
              </a:ext>
            </a:extLst>
          </p:cNvPr>
          <p:cNvSpPr txBox="1"/>
          <p:nvPr/>
        </p:nvSpPr>
        <p:spPr>
          <a:xfrm>
            <a:off x="6236670" y="3313383"/>
            <a:ext cx="5496258" cy="400110"/>
          </a:xfrm>
          <a:prstGeom prst="rect">
            <a:avLst/>
          </a:prstGeom>
          <a:noFill/>
        </p:spPr>
        <p:txBody>
          <a:bodyPr wrap="square" rtlCol="0">
            <a:spAutoFit/>
          </a:bodyPr>
          <a:lstStyle/>
          <a:p>
            <a:pPr algn="ctr"/>
            <a:r>
              <a:rPr lang="en-US" sz="2000" b="1" dirty="0"/>
              <a:t>Concentration vs. Discharge will have hysteresis</a:t>
            </a:r>
          </a:p>
        </p:txBody>
      </p:sp>
      <p:grpSp>
        <p:nvGrpSpPr>
          <p:cNvPr id="58" name="Group 57">
            <a:extLst>
              <a:ext uri="{FF2B5EF4-FFF2-40B4-BE49-F238E27FC236}">
                <a16:creationId xmlns:a16="http://schemas.microsoft.com/office/drawing/2014/main" id="{BDAA42EF-90F3-4124-8C10-64E355C1E8C6}"/>
              </a:ext>
            </a:extLst>
          </p:cNvPr>
          <p:cNvGrpSpPr/>
          <p:nvPr/>
        </p:nvGrpSpPr>
        <p:grpSpPr>
          <a:xfrm>
            <a:off x="716428" y="3881692"/>
            <a:ext cx="3769383" cy="2397662"/>
            <a:chOff x="1281666" y="2947265"/>
            <a:chExt cx="3769383" cy="2397662"/>
          </a:xfrm>
        </p:grpSpPr>
        <p:cxnSp>
          <p:nvCxnSpPr>
            <p:cNvPr id="59" name="Straight Connector 58">
              <a:extLst>
                <a:ext uri="{FF2B5EF4-FFF2-40B4-BE49-F238E27FC236}">
                  <a16:creationId xmlns:a16="http://schemas.microsoft.com/office/drawing/2014/main" id="{36E3AB0D-C3C5-4F30-8EB1-B85858BACC5D}"/>
                </a:ext>
              </a:extLst>
            </p:cNvPr>
            <p:cNvCxnSpPr>
              <a:cxnSpLocks/>
            </p:cNvCxnSpPr>
            <p:nvPr/>
          </p:nvCxnSpPr>
          <p:spPr>
            <a:xfrm>
              <a:off x="1776801" y="2947265"/>
              <a:ext cx="2327" cy="222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30415FA2-8E0A-4522-A00A-19D46BD4E389}"/>
                </a:ext>
              </a:extLst>
            </p:cNvPr>
            <p:cNvCxnSpPr>
              <a:cxnSpLocks/>
            </p:cNvCxnSpPr>
            <p:nvPr/>
          </p:nvCxnSpPr>
          <p:spPr>
            <a:xfrm flipH="1">
              <a:off x="1523064" y="4872223"/>
              <a:ext cx="35279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0778CD46-7AEF-46E8-8A3C-50D19677D545}"/>
                </a:ext>
              </a:extLst>
            </p:cNvPr>
            <p:cNvSpPr txBox="1"/>
            <p:nvPr/>
          </p:nvSpPr>
          <p:spPr>
            <a:xfrm>
              <a:off x="2736020" y="4883262"/>
              <a:ext cx="1426481" cy="461665"/>
            </a:xfrm>
            <a:prstGeom prst="rect">
              <a:avLst/>
            </a:prstGeom>
            <a:noFill/>
          </p:spPr>
          <p:txBody>
            <a:bodyPr wrap="none" rtlCol="0">
              <a:spAutoFit/>
            </a:bodyPr>
            <a:lstStyle/>
            <a:p>
              <a:pPr algn="ctr"/>
              <a:r>
                <a:rPr lang="en-US" sz="2400" b="1" dirty="0"/>
                <a:t>Discharge</a:t>
              </a:r>
            </a:p>
          </p:txBody>
        </p:sp>
        <p:sp>
          <p:nvSpPr>
            <p:cNvPr id="62" name="TextBox 61">
              <a:extLst>
                <a:ext uri="{FF2B5EF4-FFF2-40B4-BE49-F238E27FC236}">
                  <a16:creationId xmlns:a16="http://schemas.microsoft.com/office/drawing/2014/main" id="{8959DC5A-FFFB-408F-B73A-81FE60866C4E}"/>
                </a:ext>
              </a:extLst>
            </p:cNvPr>
            <p:cNvSpPr txBox="1"/>
            <p:nvPr/>
          </p:nvSpPr>
          <p:spPr>
            <a:xfrm rot="16200000">
              <a:off x="833467" y="3464323"/>
              <a:ext cx="1358064" cy="461665"/>
            </a:xfrm>
            <a:prstGeom prst="rect">
              <a:avLst/>
            </a:prstGeom>
            <a:noFill/>
          </p:spPr>
          <p:txBody>
            <a:bodyPr wrap="none" rtlCol="0">
              <a:spAutoFit/>
            </a:bodyPr>
            <a:lstStyle/>
            <a:p>
              <a:pPr algn="ctr"/>
              <a:r>
                <a:rPr lang="en-US" sz="2400" b="1" dirty="0"/>
                <a:t>TDS Load</a:t>
              </a:r>
            </a:p>
          </p:txBody>
        </p:sp>
      </p:grpSp>
      <p:grpSp>
        <p:nvGrpSpPr>
          <p:cNvPr id="63" name="Group 62">
            <a:extLst>
              <a:ext uri="{FF2B5EF4-FFF2-40B4-BE49-F238E27FC236}">
                <a16:creationId xmlns:a16="http://schemas.microsoft.com/office/drawing/2014/main" id="{75317746-C959-4FCC-A285-3482293DB3CD}"/>
              </a:ext>
            </a:extLst>
          </p:cNvPr>
          <p:cNvGrpSpPr/>
          <p:nvPr/>
        </p:nvGrpSpPr>
        <p:grpSpPr>
          <a:xfrm rot="19444310">
            <a:off x="1875750" y="4504999"/>
            <a:ext cx="1635960" cy="165426"/>
            <a:chOff x="8082588" y="1380358"/>
            <a:chExt cx="1635960" cy="169310"/>
          </a:xfrm>
          <a:solidFill>
            <a:srgbClr val="FF0000"/>
          </a:solidFill>
        </p:grpSpPr>
        <p:sp>
          <p:nvSpPr>
            <p:cNvPr id="64" name="Oval 63">
              <a:extLst>
                <a:ext uri="{FF2B5EF4-FFF2-40B4-BE49-F238E27FC236}">
                  <a16:creationId xmlns:a16="http://schemas.microsoft.com/office/drawing/2014/main" id="{F08A0BF2-E4C1-458C-A2CF-BBEF46E84389}"/>
                </a:ext>
              </a:extLst>
            </p:cNvPr>
            <p:cNvSpPr/>
            <p:nvPr/>
          </p:nvSpPr>
          <p:spPr>
            <a:xfrm>
              <a:off x="8082588" y="13803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9EA6BA4F-591C-4790-9F10-B0DA5E79154D}"/>
                </a:ext>
              </a:extLst>
            </p:cNvPr>
            <p:cNvSpPr/>
            <p:nvPr/>
          </p:nvSpPr>
          <p:spPr>
            <a:xfrm>
              <a:off x="8463588" y="13803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FDEAA1E9-4939-4F60-8D23-83326767491E}"/>
                </a:ext>
              </a:extLst>
            </p:cNvPr>
            <p:cNvSpPr/>
            <p:nvPr/>
          </p:nvSpPr>
          <p:spPr>
            <a:xfrm>
              <a:off x="8825160" y="1390023"/>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CB6BDE15-4A5D-4760-ADE8-FDC77FC62AF6}"/>
                </a:ext>
              </a:extLst>
            </p:cNvPr>
            <p:cNvSpPr/>
            <p:nvPr/>
          </p:nvSpPr>
          <p:spPr>
            <a:xfrm>
              <a:off x="9192996" y="13803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5B49B707-DD2A-492F-965C-07873BE20EA6}"/>
                </a:ext>
              </a:extLst>
            </p:cNvPr>
            <p:cNvSpPr/>
            <p:nvPr/>
          </p:nvSpPr>
          <p:spPr>
            <a:xfrm>
              <a:off x="9558909" y="1380358"/>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a:extLst>
              <a:ext uri="{FF2B5EF4-FFF2-40B4-BE49-F238E27FC236}">
                <a16:creationId xmlns:a16="http://schemas.microsoft.com/office/drawing/2014/main" id="{69390263-D491-4A7A-ACD4-321676855FB1}"/>
              </a:ext>
            </a:extLst>
          </p:cNvPr>
          <p:cNvGrpSpPr/>
          <p:nvPr/>
        </p:nvGrpSpPr>
        <p:grpSpPr>
          <a:xfrm rot="19444310">
            <a:off x="1817701" y="4673879"/>
            <a:ext cx="1797878" cy="520490"/>
            <a:chOff x="8073070" y="1532758"/>
            <a:chExt cx="1797878" cy="532704"/>
          </a:xfrm>
          <a:solidFill>
            <a:srgbClr val="FF0000"/>
          </a:solidFill>
        </p:grpSpPr>
        <p:sp>
          <p:nvSpPr>
            <p:cNvPr id="70" name="Oval 69">
              <a:extLst>
                <a:ext uri="{FF2B5EF4-FFF2-40B4-BE49-F238E27FC236}">
                  <a16:creationId xmlns:a16="http://schemas.microsoft.com/office/drawing/2014/main" id="{3C1C1984-686E-4B12-AB9A-FA100B3E6FC9}"/>
                </a:ext>
              </a:extLst>
            </p:cNvPr>
            <p:cNvSpPr/>
            <p:nvPr/>
          </p:nvSpPr>
          <p:spPr>
            <a:xfrm>
              <a:off x="9711309" y="1532758"/>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EA8CBE52-3868-452B-90C2-8D4BE2200D09}"/>
                </a:ext>
              </a:extLst>
            </p:cNvPr>
            <p:cNvSpPr/>
            <p:nvPr/>
          </p:nvSpPr>
          <p:spPr>
            <a:xfrm>
              <a:off x="9597456" y="1720654"/>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Oval 71">
              <a:extLst>
                <a:ext uri="{FF2B5EF4-FFF2-40B4-BE49-F238E27FC236}">
                  <a16:creationId xmlns:a16="http://schemas.microsoft.com/office/drawing/2014/main" id="{83F13C68-F532-4CCA-AC9B-29011D29ECD3}"/>
                </a:ext>
              </a:extLst>
            </p:cNvPr>
            <p:cNvSpPr/>
            <p:nvPr/>
          </p:nvSpPr>
          <p:spPr>
            <a:xfrm>
              <a:off x="9364887" y="17926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8D982A53-9094-4BCD-B9DE-ADAFC43C1AC9}"/>
                </a:ext>
              </a:extLst>
            </p:cNvPr>
            <p:cNvSpPr/>
            <p:nvPr/>
          </p:nvSpPr>
          <p:spPr>
            <a:xfrm>
              <a:off x="9088094" y="1905817"/>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29D496CE-8651-4EB5-A904-919FA5589F5A}"/>
                </a:ext>
              </a:extLst>
            </p:cNvPr>
            <p:cNvSpPr/>
            <p:nvPr/>
          </p:nvSpPr>
          <p:spPr>
            <a:xfrm>
              <a:off x="8811236" y="1903712"/>
              <a:ext cx="159639" cy="159646"/>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0D6E3DDB-4D72-49DA-8F83-E5FC7DE5DF77}"/>
                </a:ext>
              </a:extLst>
            </p:cNvPr>
            <p:cNvSpPr/>
            <p:nvPr/>
          </p:nvSpPr>
          <p:spPr>
            <a:xfrm>
              <a:off x="8481335" y="1778786"/>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1669D765-9667-4203-8C8D-964E8BBE37D6}"/>
                </a:ext>
              </a:extLst>
            </p:cNvPr>
            <p:cNvSpPr/>
            <p:nvPr/>
          </p:nvSpPr>
          <p:spPr>
            <a:xfrm>
              <a:off x="8073070" y="1557633"/>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7" name="TextBox 76">
            <a:extLst>
              <a:ext uri="{FF2B5EF4-FFF2-40B4-BE49-F238E27FC236}">
                <a16:creationId xmlns:a16="http://schemas.microsoft.com/office/drawing/2014/main" id="{FA0A344E-94C5-42DA-B2DD-055FC0C45D4C}"/>
              </a:ext>
            </a:extLst>
          </p:cNvPr>
          <p:cNvSpPr txBox="1"/>
          <p:nvPr/>
        </p:nvSpPr>
        <p:spPr>
          <a:xfrm>
            <a:off x="21662" y="6189507"/>
            <a:ext cx="5496258" cy="707886"/>
          </a:xfrm>
          <a:prstGeom prst="rect">
            <a:avLst/>
          </a:prstGeom>
          <a:noFill/>
        </p:spPr>
        <p:txBody>
          <a:bodyPr wrap="square" rtlCol="0">
            <a:spAutoFit/>
          </a:bodyPr>
          <a:lstStyle/>
          <a:p>
            <a:pPr algn="ctr"/>
            <a:r>
              <a:rPr lang="en-US" sz="2000" b="1" dirty="0"/>
              <a:t>Load will increase with discharge but with a hysteresis</a:t>
            </a:r>
          </a:p>
        </p:txBody>
      </p:sp>
      <p:cxnSp>
        <p:nvCxnSpPr>
          <p:cNvPr id="78" name="Straight Arrow Connector 77">
            <a:extLst>
              <a:ext uri="{FF2B5EF4-FFF2-40B4-BE49-F238E27FC236}">
                <a16:creationId xmlns:a16="http://schemas.microsoft.com/office/drawing/2014/main" id="{5EAE8EC4-2A00-4644-9EB0-D8DB1B060A66}"/>
              </a:ext>
            </a:extLst>
          </p:cNvPr>
          <p:cNvCxnSpPr>
            <a:cxnSpLocks/>
          </p:cNvCxnSpPr>
          <p:nvPr/>
        </p:nvCxnSpPr>
        <p:spPr>
          <a:xfrm flipV="1">
            <a:off x="1655376" y="3888992"/>
            <a:ext cx="1596496" cy="1220902"/>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489B5621-C4DE-4950-A589-D89850B8EB60}"/>
              </a:ext>
            </a:extLst>
          </p:cNvPr>
          <p:cNvSpPr txBox="1"/>
          <p:nvPr/>
        </p:nvSpPr>
        <p:spPr>
          <a:xfrm rot="19324614">
            <a:off x="1129839" y="3991810"/>
            <a:ext cx="2219325" cy="461665"/>
          </a:xfrm>
          <a:prstGeom prst="rect">
            <a:avLst/>
          </a:prstGeom>
          <a:noFill/>
        </p:spPr>
        <p:txBody>
          <a:bodyPr wrap="none" rtlCol="0">
            <a:spAutoFit/>
          </a:bodyPr>
          <a:lstStyle/>
          <a:p>
            <a:pPr algn="ctr"/>
            <a:r>
              <a:rPr lang="en-US" sz="2400" b="1" dirty="0"/>
              <a:t>Hydrograph rise</a:t>
            </a:r>
          </a:p>
        </p:txBody>
      </p:sp>
      <p:sp>
        <p:nvSpPr>
          <p:cNvPr id="81" name="Freeform: Shape 80">
            <a:extLst>
              <a:ext uri="{FF2B5EF4-FFF2-40B4-BE49-F238E27FC236}">
                <a16:creationId xmlns:a16="http://schemas.microsoft.com/office/drawing/2014/main" id="{C60E3119-D35C-4ABE-BD45-FCD8410E349C}"/>
              </a:ext>
            </a:extLst>
          </p:cNvPr>
          <p:cNvSpPr/>
          <p:nvPr/>
        </p:nvSpPr>
        <p:spPr>
          <a:xfrm>
            <a:off x="1681018" y="4045524"/>
            <a:ext cx="1890034" cy="1464558"/>
          </a:xfrm>
          <a:custGeom>
            <a:avLst/>
            <a:gdLst>
              <a:gd name="connsiteX0" fmla="*/ 1847273 w 1890034"/>
              <a:gd name="connsiteY0" fmla="*/ 0 h 1464558"/>
              <a:gd name="connsiteX1" fmla="*/ 1838037 w 1890034"/>
              <a:gd name="connsiteY1" fmla="*/ 609600 h 1464558"/>
              <a:gd name="connsiteX2" fmla="*/ 1330037 w 1890034"/>
              <a:gd name="connsiteY2" fmla="*/ 1228436 h 1464558"/>
              <a:gd name="connsiteX3" fmla="*/ 397164 w 1890034"/>
              <a:gd name="connsiteY3" fmla="*/ 1459345 h 1464558"/>
              <a:gd name="connsiteX4" fmla="*/ 0 w 1890034"/>
              <a:gd name="connsiteY4" fmla="*/ 1366982 h 1464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034" h="1464558">
                <a:moveTo>
                  <a:pt x="1847273" y="0"/>
                </a:moveTo>
                <a:cubicBezTo>
                  <a:pt x="1885758" y="202430"/>
                  <a:pt x="1924243" y="404861"/>
                  <a:pt x="1838037" y="609600"/>
                </a:cubicBezTo>
                <a:cubicBezTo>
                  <a:pt x="1751831" y="814339"/>
                  <a:pt x="1570182" y="1086812"/>
                  <a:pt x="1330037" y="1228436"/>
                </a:cubicBezTo>
                <a:cubicBezTo>
                  <a:pt x="1089892" y="1370060"/>
                  <a:pt x="618837" y="1436254"/>
                  <a:pt x="397164" y="1459345"/>
                </a:cubicBezTo>
                <a:cubicBezTo>
                  <a:pt x="175491" y="1482436"/>
                  <a:pt x="87745" y="1424709"/>
                  <a:pt x="0" y="1366982"/>
                </a:cubicBezTo>
              </a:path>
            </a:pathLst>
          </a:custGeom>
          <a:noFill/>
          <a:ln w="76200">
            <a:solidFill>
              <a:srgbClr val="FF00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extBox 81">
            <a:extLst>
              <a:ext uri="{FF2B5EF4-FFF2-40B4-BE49-F238E27FC236}">
                <a16:creationId xmlns:a16="http://schemas.microsoft.com/office/drawing/2014/main" id="{C78B4EAE-D28E-466A-81C2-8876CBFDFEB2}"/>
              </a:ext>
            </a:extLst>
          </p:cNvPr>
          <p:cNvSpPr txBox="1"/>
          <p:nvPr/>
        </p:nvSpPr>
        <p:spPr>
          <a:xfrm rot="19190447">
            <a:off x="2382312" y="4593967"/>
            <a:ext cx="3022174" cy="461665"/>
          </a:xfrm>
          <a:prstGeom prst="rect">
            <a:avLst/>
          </a:prstGeom>
          <a:noFill/>
        </p:spPr>
        <p:txBody>
          <a:bodyPr wrap="none" rtlCol="0">
            <a:spAutoFit/>
          </a:bodyPr>
          <a:lstStyle/>
          <a:p>
            <a:pPr algn="ctr"/>
            <a:r>
              <a:rPr lang="en-US" sz="2400" b="1" dirty="0"/>
              <a:t> Hydrograph recession</a:t>
            </a:r>
          </a:p>
        </p:txBody>
      </p:sp>
      <p:grpSp>
        <p:nvGrpSpPr>
          <p:cNvPr id="83" name="Group 82">
            <a:extLst>
              <a:ext uri="{FF2B5EF4-FFF2-40B4-BE49-F238E27FC236}">
                <a16:creationId xmlns:a16="http://schemas.microsoft.com/office/drawing/2014/main" id="{CB8987A8-AF0D-4711-AB93-86E3BFB4BF7A}"/>
              </a:ext>
            </a:extLst>
          </p:cNvPr>
          <p:cNvGrpSpPr/>
          <p:nvPr/>
        </p:nvGrpSpPr>
        <p:grpSpPr>
          <a:xfrm>
            <a:off x="6858914" y="3881692"/>
            <a:ext cx="3769383" cy="2397662"/>
            <a:chOff x="1281666" y="2947265"/>
            <a:chExt cx="3769383" cy="2397662"/>
          </a:xfrm>
        </p:grpSpPr>
        <p:cxnSp>
          <p:nvCxnSpPr>
            <p:cNvPr id="84" name="Straight Connector 83">
              <a:extLst>
                <a:ext uri="{FF2B5EF4-FFF2-40B4-BE49-F238E27FC236}">
                  <a16:creationId xmlns:a16="http://schemas.microsoft.com/office/drawing/2014/main" id="{BA6A8829-25BC-4BC4-AD31-653CEEBC39F2}"/>
                </a:ext>
              </a:extLst>
            </p:cNvPr>
            <p:cNvCxnSpPr>
              <a:cxnSpLocks/>
            </p:cNvCxnSpPr>
            <p:nvPr/>
          </p:nvCxnSpPr>
          <p:spPr>
            <a:xfrm>
              <a:off x="1776801" y="2947265"/>
              <a:ext cx="2327" cy="222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C319FC88-28CB-40A7-AB5A-274040E128BF}"/>
                </a:ext>
              </a:extLst>
            </p:cNvPr>
            <p:cNvCxnSpPr>
              <a:cxnSpLocks/>
            </p:cNvCxnSpPr>
            <p:nvPr/>
          </p:nvCxnSpPr>
          <p:spPr>
            <a:xfrm flipH="1">
              <a:off x="1523064" y="4872223"/>
              <a:ext cx="35279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CDC7D965-B292-4CBA-860C-6E03C347EDBB}"/>
                </a:ext>
              </a:extLst>
            </p:cNvPr>
            <p:cNvSpPr txBox="1"/>
            <p:nvPr/>
          </p:nvSpPr>
          <p:spPr>
            <a:xfrm>
              <a:off x="2724543" y="4883262"/>
              <a:ext cx="1449436" cy="461665"/>
            </a:xfrm>
            <a:prstGeom prst="rect">
              <a:avLst/>
            </a:prstGeom>
            <a:noFill/>
          </p:spPr>
          <p:txBody>
            <a:bodyPr wrap="none" rtlCol="0">
              <a:spAutoFit/>
            </a:bodyPr>
            <a:lstStyle/>
            <a:p>
              <a:pPr algn="ctr"/>
              <a:r>
                <a:rPr lang="en-US" sz="2400" b="1" dirty="0"/>
                <a:t>TDS Conc.</a:t>
              </a:r>
            </a:p>
          </p:txBody>
        </p:sp>
        <p:sp>
          <p:nvSpPr>
            <p:cNvPr id="87" name="TextBox 86">
              <a:extLst>
                <a:ext uri="{FF2B5EF4-FFF2-40B4-BE49-F238E27FC236}">
                  <a16:creationId xmlns:a16="http://schemas.microsoft.com/office/drawing/2014/main" id="{9B18354F-6DA3-416D-92EE-26277168F420}"/>
                </a:ext>
              </a:extLst>
            </p:cNvPr>
            <p:cNvSpPr txBox="1"/>
            <p:nvPr/>
          </p:nvSpPr>
          <p:spPr>
            <a:xfrm rot="16200000">
              <a:off x="833467" y="3464323"/>
              <a:ext cx="1358064" cy="461665"/>
            </a:xfrm>
            <a:prstGeom prst="rect">
              <a:avLst/>
            </a:prstGeom>
            <a:noFill/>
          </p:spPr>
          <p:txBody>
            <a:bodyPr wrap="none" rtlCol="0">
              <a:spAutoFit/>
            </a:bodyPr>
            <a:lstStyle/>
            <a:p>
              <a:pPr algn="ctr"/>
              <a:r>
                <a:rPr lang="en-US" sz="2400" b="1" dirty="0"/>
                <a:t>TDS Load</a:t>
              </a:r>
            </a:p>
          </p:txBody>
        </p:sp>
      </p:grpSp>
      <p:sp>
        <p:nvSpPr>
          <p:cNvPr id="88" name="TextBox 87">
            <a:extLst>
              <a:ext uri="{FF2B5EF4-FFF2-40B4-BE49-F238E27FC236}">
                <a16:creationId xmlns:a16="http://schemas.microsoft.com/office/drawing/2014/main" id="{CA6E4D75-0BBA-4805-A8E1-4EC760D796CB}"/>
              </a:ext>
            </a:extLst>
          </p:cNvPr>
          <p:cNvSpPr txBox="1"/>
          <p:nvPr/>
        </p:nvSpPr>
        <p:spPr>
          <a:xfrm>
            <a:off x="6203609" y="6150114"/>
            <a:ext cx="5966729" cy="707886"/>
          </a:xfrm>
          <a:prstGeom prst="rect">
            <a:avLst/>
          </a:prstGeom>
          <a:noFill/>
        </p:spPr>
        <p:txBody>
          <a:bodyPr wrap="square" rtlCol="0">
            <a:spAutoFit/>
          </a:bodyPr>
          <a:lstStyle/>
          <a:p>
            <a:pPr algn="ctr"/>
            <a:r>
              <a:rPr lang="en-US" sz="2000" b="1" dirty="0"/>
              <a:t>Load vs. Concentration will be difficult to interpret due to variation in relationship through the hydrograph</a:t>
            </a:r>
          </a:p>
        </p:txBody>
      </p:sp>
      <p:grpSp>
        <p:nvGrpSpPr>
          <p:cNvPr id="123" name="Group 122">
            <a:extLst>
              <a:ext uri="{FF2B5EF4-FFF2-40B4-BE49-F238E27FC236}">
                <a16:creationId xmlns:a16="http://schemas.microsoft.com/office/drawing/2014/main" id="{7247E8E8-55CF-4AF0-BB32-8E7839772432}"/>
              </a:ext>
            </a:extLst>
          </p:cNvPr>
          <p:cNvGrpSpPr/>
          <p:nvPr/>
        </p:nvGrpSpPr>
        <p:grpSpPr>
          <a:xfrm>
            <a:off x="8321462" y="4266882"/>
            <a:ext cx="2022820" cy="1276682"/>
            <a:chOff x="8321462" y="4266882"/>
            <a:chExt cx="2022820" cy="1276682"/>
          </a:xfrm>
        </p:grpSpPr>
        <p:grpSp>
          <p:nvGrpSpPr>
            <p:cNvPr id="89" name="Group 88">
              <a:extLst>
                <a:ext uri="{FF2B5EF4-FFF2-40B4-BE49-F238E27FC236}">
                  <a16:creationId xmlns:a16="http://schemas.microsoft.com/office/drawing/2014/main" id="{E640D4D9-DE47-41DE-BC43-729B9D76E9C3}"/>
                </a:ext>
              </a:extLst>
            </p:cNvPr>
            <p:cNvGrpSpPr/>
            <p:nvPr/>
          </p:nvGrpSpPr>
          <p:grpSpPr>
            <a:xfrm rot="19444310">
              <a:off x="8321462" y="4266882"/>
              <a:ext cx="1797878" cy="797779"/>
              <a:chOff x="8073070" y="1290390"/>
              <a:chExt cx="1797878" cy="816501"/>
            </a:xfrm>
            <a:solidFill>
              <a:srgbClr val="FF0000"/>
            </a:solidFill>
          </p:grpSpPr>
          <p:sp>
            <p:nvSpPr>
              <p:cNvPr id="90" name="Oval 89">
                <a:extLst>
                  <a:ext uri="{FF2B5EF4-FFF2-40B4-BE49-F238E27FC236}">
                    <a16:creationId xmlns:a16="http://schemas.microsoft.com/office/drawing/2014/main" id="{C8B9BEAC-16FD-4A3C-845A-980379010769}"/>
                  </a:ext>
                </a:extLst>
              </p:cNvPr>
              <p:cNvSpPr/>
              <p:nvPr/>
            </p:nvSpPr>
            <p:spPr>
              <a:xfrm>
                <a:off x="9711309" y="1532758"/>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D1A342EB-2EAA-4F62-85AD-ED31CD60C725}"/>
                  </a:ext>
                </a:extLst>
              </p:cNvPr>
              <p:cNvSpPr/>
              <p:nvPr/>
            </p:nvSpPr>
            <p:spPr>
              <a:xfrm>
                <a:off x="9363896" y="140659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Oval 91">
                <a:extLst>
                  <a:ext uri="{FF2B5EF4-FFF2-40B4-BE49-F238E27FC236}">
                    <a16:creationId xmlns:a16="http://schemas.microsoft.com/office/drawing/2014/main" id="{DB137453-304F-4B2F-A56C-553909AC7515}"/>
                  </a:ext>
                </a:extLst>
              </p:cNvPr>
              <p:cNvSpPr/>
              <p:nvPr/>
            </p:nvSpPr>
            <p:spPr>
              <a:xfrm>
                <a:off x="9061570" y="1290390"/>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7182295E-999A-4180-9D1D-F4E37F8B305E}"/>
                  </a:ext>
                </a:extLst>
              </p:cNvPr>
              <p:cNvSpPr/>
              <p:nvPr/>
            </p:nvSpPr>
            <p:spPr>
              <a:xfrm>
                <a:off x="8672092" y="1316801"/>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9D4029A9-8451-4C28-B32A-F0605648E6BF}"/>
                  </a:ext>
                </a:extLst>
              </p:cNvPr>
              <p:cNvSpPr/>
              <p:nvPr/>
            </p:nvSpPr>
            <p:spPr>
              <a:xfrm>
                <a:off x="8271347" y="1947245"/>
                <a:ext cx="159639" cy="159646"/>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5AA5002F-7E96-4125-B8B5-A2CB802169AA}"/>
                  </a:ext>
                </a:extLst>
              </p:cNvPr>
              <p:cNvSpPr/>
              <p:nvPr/>
            </p:nvSpPr>
            <p:spPr>
              <a:xfrm>
                <a:off x="8344882" y="1409853"/>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8BC2B030-1801-47E6-A32D-8469263E7CA9}"/>
                  </a:ext>
                </a:extLst>
              </p:cNvPr>
              <p:cNvSpPr/>
              <p:nvPr/>
            </p:nvSpPr>
            <p:spPr>
              <a:xfrm>
                <a:off x="8073070" y="1557633"/>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9" name="Group 98">
              <a:extLst>
                <a:ext uri="{FF2B5EF4-FFF2-40B4-BE49-F238E27FC236}">
                  <a16:creationId xmlns:a16="http://schemas.microsoft.com/office/drawing/2014/main" id="{3CA9C0B4-75E9-4D51-927F-EEC3EC0287B1}"/>
                </a:ext>
              </a:extLst>
            </p:cNvPr>
            <p:cNvGrpSpPr/>
            <p:nvPr/>
          </p:nvGrpSpPr>
          <p:grpSpPr>
            <a:xfrm rot="19444310">
              <a:off x="8546404" y="4632575"/>
              <a:ext cx="1797878" cy="571413"/>
              <a:chOff x="8073070" y="1532758"/>
              <a:chExt cx="1797878" cy="584822"/>
            </a:xfrm>
            <a:solidFill>
              <a:srgbClr val="FF0000"/>
            </a:solidFill>
          </p:grpSpPr>
          <p:sp>
            <p:nvSpPr>
              <p:cNvPr id="100" name="Oval 99">
                <a:extLst>
                  <a:ext uri="{FF2B5EF4-FFF2-40B4-BE49-F238E27FC236}">
                    <a16:creationId xmlns:a16="http://schemas.microsoft.com/office/drawing/2014/main" id="{24FAC2EA-A609-4CE7-80EA-9AEB6CB30399}"/>
                  </a:ext>
                </a:extLst>
              </p:cNvPr>
              <p:cNvSpPr/>
              <p:nvPr/>
            </p:nvSpPr>
            <p:spPr>
              <a:xfrm>
                <a:off x="9711309" y="1532758"/>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7A21A804-DDE0-490E-AF07-44261D4BE623}"/>
                  </a:ext>
                </a:extLst>
              </p:cNvPr>
              <p:cNvSpPr/>
              <p:nvPr/>
            </p:nvSpPr>
            <p:spPr>
              <a:xfrm>
                <a:off x="9357866" y="1661410"/>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Oval 101">
                <a:extLst>
                  <a:ext uri="{FF2B5EF4-FFF2-40B4-BE49-F238E27FC236}">
                    <a16:creationId xmlns:a16="http://schemas.microsoft.com/office/drawing/2014/main" id="{11F13300-BF4D-44AD-AE19-980CEBCD560C}"/>
                  </a:ext>
                </a:extLst>
              </p:cNvPr>
              <p:cNvSpPr/>
              <p:nvPr/>
            </p:nvSpPr>
            <p:spPr>
              <a:xfrm>
                <a:off x="9057234" y="1627640"/>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870C4751-C998-4B7B-863A-D477B776A301}"/>
                  </a:ext>
                </a:extLst>
              </p:cNvPr>
              <p:cNvSpPr/>
              <p:nvPr/>
            </p:nvSpPr>
            <p:spPr>
              <a:xfrm>
                <a:off x="8843037" y="1886617"/>
                <a:ext cx="159639" cy="159644"/>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F3086B79-4487-4241-8775-6E1682040C25}"/>
                  </a:ext>
                </a:extLst>
              </p:cNvPr>
              <p:cNvSpPr/>
              <p:nvPr/>
            </p:nvSpPr>
            <p:spPr>
              <a:xfrm>
                <a:off x="8271347" y="1947245"/>
                <a:ext cx="159639" cy="159646"/>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F55E435F-4784-42A8-BEDB-2E5AF4977972}"/>
                  </a:ext>
                </a:extLst>
              </p:cNvPr>
              <p:cNvSpPr/>
              <p:nvPr/>
            </p:nvSpPr>
            <p:spPr>
              <a:xfrm>
                <a:off x="8627184" y="1957934"/>
                <a:ext cx="159639" cy="159646"/>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EF9E6A5B-1157-495F-8A02-CA754D9CCC16}"/>
                  </a:ext>
                </a:extLst>
              </p:cNvPr>
              <p:cNvSpPr/>
              <p:nvPr/>
            </p:nvSpPr>
            <p:spPr>
              <a:xfrm>
                <a:off x="8073070" y="1557633"/>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6" name="Oval 115">
              <a:extLst>
                <a:ext uri="{FF2B5EF4-FFF2-40B4-BE49-F238E27FC236}">
                  <a16:creationId xmlns:a16="http://schemas.microsoft.com/office/drawing/2014/main" id="{81823D73-8945-46DC-A5EB-900A92F2C91B}"/>
                </a:ext>
              </a:extLst>
            </p:cNvPr>
            <p:cNvSpPr/>
            <p:nvPr/>
          </p:nvSpPr>
          <p:spPr>
            <a:xfrm rot="19444310">
              <a:off x="9730215" y="5107291"/>
              <a:ext cx="159639" cy="1559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A5EA0C54-2C5D-4459-BBE7-6FED99675A99}"/>
                </a:ext>
              </a:extLst>
            </p:cNvPr>
            <p:cNvSpPr/>
            <p:nvPr/>
          </p:nvSpPr>
          <p:spPr>
            <a:xfrm rot="19444310">
              <a:off x="9559115" y="5133302"/>
              <a:ext cx="159639" cy="1559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CCA88805-107D-4D87-85B0-2FD60A975837}"/>
                </a:ext>
              </a:extLst>
            </p:cNvPr>
            <p:cNvSpPr/>
            <p:nvPr/>
          </p:nvSpPr>
          <p:spPr>
            <a:xfrm rot="19444310">
              <a:off x="9944005" y="5386178"/>
              <a:ext cx="159639" cy="1559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8168EE83-9550-46E9-8F43-6F3F92C1172B}"/>
                </a:ext>
              </a:extLst>
            </p:cNvPr>
            <p:cNvSpPr/>
            <p:nvPr/>
          </p:nvSpPr>
          <p:spPr>
            <a:xfrm rot="19444310">
              <a:off x="9407310" y="5387580"/>
              <a:ext cx="159639" cy="1559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98996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7"/>
                                        </p:tgtEl>
                                        <p:attrNameLst>
                                          <p:attrName>style.visibility</p:attrName>
                                        </p:attrNameLst>
                                      </p:cBhvr>
                                      <p:to>
                                        <p:strVal val="visible"/>
                                      </p:to>
                                    </p:set>
                                    <p:animEffect transition="in" filter="fade">
                                      <p:cBhvr>
                                        <p:cTn id="10" dur="500"/>
                                        <p:tgtEl>
                                          <p:spTgt spid="5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0"/>
                                        </p:tgtEl>
                                        <p:attrNameLst>
                                          <p:attrName>style.visibility</p:attrName>
                                        </p:attrNameLst>
                                      </p:cBhvr>
                                      <p:to>
                                        <p:strVal val="visible"/>
                                      </p:to>
                                    </p:set>
                                    <p:animEffect transition="in" filter="fade">
                                      <p:cBhvr>
                                        <p:cTn id="15" dur="500"/>
                                        <p:tgtEl>
                                          <p:spTgt spid="50"/>
                                        </p:tgtEl>
                                      </p:cBhvr>
                                    </p:animEffect>
                                  </p:childTnLst>
                                </p:cTn>
                              </p:par>
                              <p:par>
                                <p:cTn id="16" presetID="10" presetClass="entr" presetSubtype="0" fill="hold" nodeType="withEffect">
                                  <p:stCondLst>
                                    <p:cond delay="0"/>
                                  </p:stCondLst>
                                  <p:childTnLst>
                                    <p:set>
                                      <p:cBhvr>
                                        <p:cTn id="17" dur="1" fill="hold">
                                          <p:stCondLst>
                                            <p:cond delay="0"/>
                                          </p:stCondLst>
                                        </p:cTn>
                                        <p:tgtEl>
                                          <p:spTgt spid="49"/>
                                        </p:tgtEl>
                                        <p:attrNameLst>
                                          <p:attrName>style.visibility</p:attrName>
                                        </p:attrNameLst>
                                      </p:cBhvr>
                                      <p:to>
                                        <p:strVal val="visible"/>
                                      </p:to>
                                    </p:set>
                                    <p:animEffect transition="in" filter="fade">
                                      <p:cBhvr>
                                        <p:cTn id="18" dur="500"/>
                                        <p:tgtEl>
                                          <p:spTgt spid="49"/>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4"/>
                                        </p:tgtEl>
                                        <p:attrNameLst>
                                          <p:attrName>style.visibility</p:attrName>
                                        </p:attrNameLst>
                                      </p:cBhvr>
                                      <p:to>
                                        <p:strVal val="visible"/>
                                      </p:to>
                                    </p:set>
                                    <p:animEffect transition="in" filter="fade">
                                      <p:cBhvr>
                                        <p:cTn id="21" dur="500"/>
                                        <p:tgtEl>
                                          <p:spTgt spid="5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1" nodeType="clickEffect">
                                  <p:stCondLst>
                                    <p:cond delay="0"/>
                                  </p:stCondLst>
                                  <p:childTnLst>
                                    <p:set>
                                      <p:cBhvr>
                                        <p:cTn id="25" dur="1" fill="hold">
                                          <p:stCondLst>
                                            <p:cond delay="0"/>
                                          </p:stCondLst>
                                        </p:cTn>
                                        <p:tgtEl>
                                          <p:spTgt spid="56"/>
                                        </p:tgtEl>
                                        <p:attrNameLst>
                                          <p:attrName>style.visibility</p:attrName>
                                        </p:attrNameLst>
                                      </p:cBhvr>
                                      <p:to>
                                        <p:strVal val="visible"/>
                                      </p:to>
                                    </p:set>
                                    <p:animEffect transition="in" filter="fade">
                                      <p:cBhvr>
                                        <p:cTn id="26" dur="500"/>
                                        <p:tgtEl>
                                          <p:spTgt spid="56"/>
                                        </p:tgtEl>
                                      </p:cBhvr>
                                    </p:animEffect>
                                  </p:childTnLst>
                                </p:cTn>
                              </p:par>
                              <p:par>
                                <p:cTn id="27" presetID="10" presetClass="entr" presetSubtype="0" fill="hold" nodeType="withEffect">
                                  <p:stCondLst>
                                    <p:cond delay="0"/>
                                  </p:stCondLst>
                                  <p:childTnLst>
                                    <p:set>
                                      <p:cBhvr>
                                        <p:cTn id="28" dur="1" fill="hold">
                                          <p:stCondLst>
                                            <p:cond delay="0"/>
                                          </p:stCondLst>
                                        </p:cTn>
                                        <p:tgtEl>
                                          <p:spTgt spid="52"/>
                                        </p:tgtEl>
                                        <p:attrNameLst>
                                          <p:attrName>style.visibility</p:attrName>
                                        </p:attrNameLst>
                                      </p:cBhvr>
                                      <p:to>
                                        <p:strVal val="visible"/>
                                      </p:to>
                                    </p:set>
                                    <p:animEffect transition="in" filter="fade">
                                      <p:cBhvr>
                                        <p:cTn id="29" dur="500"/>
                                        <p:tgtEl>
                                          <p:spTgt spid="52"/>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5"/>
                                        </p:tgtEl>
                                        <p:attrNameLst>
                                          <p:attrName>style.visibility</p:attrName>
                                        </p:attrNameLst>
                                      </p:cBhvr>
                                      <p:to>
                                        <p:strVal val="visible"/>
                                      </p:to>
                                    </p:set>
                                    <p:animEffect transition="in" filter="fade">
                                      <p:cBhvr>
                                        <p:cTn id="32" dur="500"/>
                                        <p:tgtEl>
                                          <p:spTgt spid="5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8"/>
                                        </p:tgtEl>
                                        <p:attrNameLst>
                                          <p:attrName>style.visibility</p:attrName>
                                        </p:attrNameLst>
                                      </p:cBhvr>
                                      <p:to>
                                        <p:strVal val="visible"/>
                                      </p:to>
                                    </p:set>
                                    <p:animEffect transition="in" filter="fade">
                                      <p:cBhvr>
                                        <p:cTn id="37" dur="500"/>
                                        <p:tgtEl>
                                          <p:spTgt spid="58"/>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77"/>
                                        </p:tgtEl>
                                        <p:attrNameLst>
                                          <p:attrName>style.visibility</p:attrName>
                                        </p:attrNameLst>
                                      </p:cBhvr>
                                      <p:to>
                                        <p:strVal val="visible"/>
                                      </p:to>
                                    </p:set>
                                    <p:animEffect transition="in" filter="fade">
                                      <p:cBhvr>
                                        <p:cTn id="40" dur="500"/>
                                        <p:tgtEl>
                                          <p:spTgt spid="77"/>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79"/>
                                        </p:tgtEl>
                                        <p:attrNameLst>
                                          <p:attrName>style.visibility</p:attrName>
                                        </p:attrNameLst>
                                      </p:cBhvr>
                                      <p:to>
                                        <p:strVal val="visible"/>
                                      </p:to>
                                    </p:set>
                                    <p:animEffect transition="in" filter="fade">
                                      <p:cBhvr>
                                        <p:cTn id="45" dur="500"/>
                                        <p:tgtEl>
                                          <p:spTgt spid="79"/>
                                        </p:tgtEl>
                                      </p:cBhvr>
                                    </p:animEffect>
                                  </p:childTnLst>
                                </p:cTn>
                              </p:par>
                              <p:par>
                                <p:cTn id="46" presetID="10" presetClass="entr" presetSubtype="0" fill="hold" nodeType="withEffect">
                                  <p:stCondLst>
                                    <p:cond delay="0"/>
                                  </p:stCondLst>
                                  <p:childTnLst>
                                    <p:set>
                                      <p:cBhvr>
                                        <p:cTn id="47" dur="1" fill="hold">
                                          <p:stCondLst>
                                            <p:cond delay="0"/>
                                          </p:stCondLst>
                                        </p:cTn>
                                        <p:tgtEl>
                                          <p:spTgt spid="78"/>
                                        </p:tgtEl>
                                        <p:attrNameLst>
                                          <p:attrName>style.visibility</p:attrName>
                                        </p:attrNameLst>
                                      </p:cBhvr>
                                      <p:to>
                                        <p:strVal val="visible"/>
                                      </p:to>
                                    </p:set>
                                    <p:animEffect transition="in" filter="fade">
                                      <p:cBhvr>
                                        <p:cTn id="48" dur="500"/>
                                        <p:tgtEl>
                                          <p:spTgt spid="78"/>
                                        </p:tgtEl>
                                      </p:cBhvr>
                                    </p:animEffect>
                                  </p:childTnLst>
                                </p:cTn>
                              </p:par>
                              <p:par>
                                <p:cTn id="49" presetID="10" presetClass="entr" presetSubtype="0" fill="hold" nodeType="withEffect">
                                  <p:stCondLst>
                                    <p:cond delay="0"/>
                                  </p:stCondLst>
                                  <p:childTnLst>
                                    <p:set>
                                      <p:cBhvr>
                                        <p:cTn id="50" dur="1" fill="hold">
                                          <p:stCondLst>
                                            <p:cond delay="0"/>
                                          </p:stCondLst>
                                        </p:cTn>
                                        <p:tgtEl>
                                          <p:spTgt spid="63"/>
                                        </p:tgtEl>
                                        <p:attrNameLst>
                                          <p:attrName>style.visibility</p:attrName>
                                        </p:attrNameLst>
                                      </p:cBhvr>
                                      <p:to>
                                        <p:strVal val="visible"/>
                                      </p:to>
                                    </p:set>
                                    <p:animEffect transition="in" filter="fade">
                                      <p:cBhvr>
                                        <p:cTn id="51" dur="500"/>
                                        <p:tgtEl>
                                          <p:spTgt spid="63"/>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69"/>
                                        </p:tgtEl>
                                        <p:attrNameLst>
                                          <p:attrName>style.visibility</p:attrName>
                                        </p:attrNameLst>
                                      </p:cBhvr>
                                      <p:to>
                                        <p:strVal val="visible"/>
                                      </p:to>
                                    </p:set>
                                    <p:animEffect transition="in" filter="fade">
                                      <p:cBhvr>
                                        <p:cTn id="56" dur="500"/>
                                        <p:tgtEl>
                                          <p:spTgt spid="69"/>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82"/>
                                        </p:tgtEl>
                                        <p:attrNameLst>
                                          <p:attrName>style.visibility</p:attrName>
                                        </p:attrNameLst>
                                      </p:cBhvr>
                                      <p:to>
                                        <p:strVal val="visible"/>
                                      </p:to>
                                    </p:set>
                                    <p:animEffect transition="in" filter="fade">
                                      <p:cBhvr>
                                        <p:cTn id="59" dur="500"/>
                                        <p:tgtEl>
                                          <p:spTgt spid="82"/>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81"/>
                                        </p:tgtEl>
                                        <p:attrNameLst>
                                          <p:attrName>style.visibility</p:attrName>
                                        </p:attrNameLst>
                                      </p:cBhvr>
                                      <p:to>
                                        <p:strVal val="visible"/>
                                      </p:to>
                                    </p:set>
                                    <p:animEffect transition="in" filter="fade">
                                      <p:cBhvr>
                                        <p:cTn id="62" dur="500"/>
                                        <p:tgtEl>
                                          <p:spTgt spid="8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83"/>
                                        </p:tgtEl>
                                        <p:attrNameLst>
                                          <p:attrName>style.visibility</p:attrName>
                                        </p:attrNameLst>
                                      </p:cBhvr>
                                      <p:to>
                                        <p:strVal val="visible"/>
                                      </p:to>
                                    </p:set>
                                    <p:animEffect transition="in" filter="fade">
                                      <p:cBhvr>
                                        <p:cTn id="67" dur="500"/>
                                        <p:tgtEl>
                                          <p:spTgt spid="83"/>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88"/>
                                        </p:tgtEl>
                                        <p:attrNameLst>
                                          <p:attrName>style.visibility</p:attrName>
                                        </p:attrNameLst>
                                      </p:cBhvr>
                                      <p:to>
                                        <p:strVal val="visible"/>
                                      </p:to>
                                    </p:set>
                                    <p:animEffect transition="in" filter="fade">
                                      <p:cBhvr>
                                        <p:cTn id="70" dur="500"/>
                                        <p:tgtEl>
                                          <p:spTgt spid="88"/>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123"/>
                                        </p:tgtEl>
                                        <p:attrNameLst>
                                          <p:attrName>style.visibility</p:attrName>
                                        </p:attrNameLst>
                                      </p:cBhvr>
                                      <p:to>
                                        <p:strVal val="visible"/>
                                      </p:to>
                                    </p:set>
                                    <p:animEffect transition="in" filter="fade">
                                      <p:cBhvr>
                                        <p:cTn id="75" dur="500"/>
                                        <p:tgtEl>
                                          <p:spTgt spid="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5" grpId="0" animBg="1"/>
      <p:bldP spid="56" grpId="1"/>
      <p:bldP spid="57" grpId="0"/>
      <p:bldP spid="77" grpId="0"/>
      <p:bldP spid="79" grpId="0"/>
      <p:bldP spid="81" grpId="0" animBg="1"/>
      <p:bldP spid="82" grpId="0"/>
      <p:bldP spid="8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1F4AEF-53B6-4151-AA35-0966E7361C56}"/>
              </a:ext>
            </a:extLst>
          </p:cNvPr>
          <p:cNvSpPr txBox="1"/>
          <p:nvPr/>
        </p:nvSpPr>
        <p:spPr>
          <a:xfrm>
            <a:off x="0" y="94690"/>
            <a:ext cx="12192000" cy="523220"/>
          </a:xfrm>
          <a:prstGeom prst="rect">
            <a:avLst/>
          </a:prstGeom>
          <a:noFill/>
        </p:spPr>
        <p:txBody>
          <a:bodyPr wrap="square" rtlCol="0">
            <a:spAutoFit/>
          </a:bodyPr>
          <a:lstStyle/>
          <a:p>
            <a:pPr algn="ctr"/>
            <a:r>
              <a:rPr lang="en-US" sz="2800" b="1" dirty="0"/>
              <a:t>Typical patterns of dilution in load data</a:t>
            </a:r>
          </a:p>
        </p:txBody>
      </p:sp>
      <p:grpSp>
        <p:nvGrpSpPr>
          <p:cNvPr id="14" name="Group 13">
            <a:extLst>
              <a:ext uri="{FF2B5EF4-FFF2-40B4-BE49-F238E27FC236}">
                <a16:creationId xmlns:a16="http://schemas.microsoft.com/office/drawing/2014/main" id="{157DCFFF-DBED-4678-98E2-4996470009C5}"/>
              </a:ext>
            </a:extLst>
          </p:cNvPr>
          <p:cNvGrpSpPr/>
          <p:nvPr/>
        </p:nvGrpSpPr>
        <p:grpSpPr>
          <a:xfrm>
            <a:off x="6851376" y="1046230"/>
            <a:ext cx="3769384" cy="2397662"/>
            <a:chOff x="1281665" y="2947265"/>
            <a:chExt cx="3769384" cy="2397662"/>
          </a:xfrm>
        </p:grpSpPr>
        <p:cxnSp>
          <p:nvCxnSpPr>
            <p:cNvPr id="16" name="Straight Connector 15">
              <a:extLst>
                <a:ext uri="{FF2B5EF4-FFF2-40B4-BE49-F238E27FC236}">
                  <a16:creationId xmlns:a16="http://schemas.microsoft.com/office/drawing/2014/main" id="{62F2205A-A066-46E5-A3CD-047FA7E55CE9}"/>
                </a:ext>
              </a:extLst>
            </p:cNvPr>
            <p:cNvCxnSpPr>
              <a:cxnSpLocks/>
            </p:cNvCxnSpPr>
            <p:nvPr/>
          </p:nvCxnSpPr>
          <p:spPr>
            <a:xfrm>
              <a:off x="1776801" y="2947265"/>
              <a:ext cx="2327" cy="222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4212E4C-52DA-44C2-818A-EDC71F634165}"/>
                </a:ext>
              </a:extLst>
            </p:cNvPr>
            <p:cNvCxnSpPr>
              <a:cxnSpLocks/>
            </p:cNvCxnSpPr>
            <p:nvPr/>
          </p:nvCxnSpPr>
          <p:spPr>
            <a:xfrm flipH="1">
              <a:off x="1523064" y="4872223"/>
              <a:ext cx="35279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2A3EA7ED-D549-4DD0-8C79-F11969926982}"/>
                </a:ext>
              </a:extLst>
            </p:cNvPr>
            <p:cNvSpPr txBox="1"/>
            <p:nvPr/>
          </p:nvSpPr>
          <p:spPr>
            <a:xfrm>
              <a:off x="2736020" y="4883262"/>
              <a:ext cx="1426481" cy="461665"/>
            </a:xfrm>
            <a:prstGeom prst="rect">
              <a:avLst/>
            </a:prstGeom>
            <a:noFill/>
          </p:spPr>
          <p:txBody>
            <a:bodyPr wrap="none" rtlCol="0">
              <a:spAutoFit/>
            </a:bodyPr>
            <a:lstStyle/>
            <a:p>
              <a:pPr algn="ctr"/>
              <a:r>
                <a:rPr lang="en-US" sz="2400" b="1" dirty="0"/>
                <a:t>Discharge</a:t>
              </a:r>
            </a:p>
          </p:txBody>
        </p:sp>
        <p:sp>
          <p:nvSpPr>
            <p:cNvPr id="19" name="TextBox 18">
              <a:extLst>
                <a:ext uri="{FF2B5EF4-FFF2-40B4-BE49-F238E27FC236}">
                  <a16:creationId xmlns:a16="http://schemas.microsoft.com/office/drawing/2014/main" id="{5EAFAD55-DC33-4294-8B8B-A48B6B3C1C78}"/>
                </a:ext>
              </a:extLst>
            </p:cNvPr>
            <p:cNvSpPr txBox="1"/>
            <p:nvPr/>
          </p:nvSpPr>
          <p:spPr>
            <a:xfrm rot="16200000">
              <a:off x="787780" y="3464323"/>
              <a:ext cx="1449436" cy="461665"/>
            </a:xfrm>
            <a:prstGeom prst="rect">
              <a:avLst/>
            </a:prstGeom>
            <a:noFill/>
          </p:spPr>
          <p:txBody>
            <a:bodyPr wrap="none" rtlCol="0">
              <a:spAutoFit/>
            </a:bodyPr>
            <a:lstStyle/>
            <a:p>
              <a:pPr algn="ctr"/>
              <a:r>
                <a:rPr lang="en-US" sz="2400" b="1" dirty="0"/>
                <a:t>TDS Conc.</a:t>
              </a:r>
            </a:p>
          </p:txBody>
        </p:sp>
      </p:grpSp>
      <p:grpSp>
        <p:nvGrpSpPr>
          <p:cNvPr id="49" name="Group 48">
            <a:extLst>
              <a:ext uri="{FF2B5EF4-FFF2-40B4-BE49-F238E27FC236}">
                <a16:creationId xmlns:a16="http://schemas.microsoft.com/office/drawing/2014/main" id="{A26F8912-A714-4D3C-86BB-9F112F2D7A62}"/>
              </a:ext>
            </a:extLst>
          </p:cNvPr>
          <p:cNvGrpSpPr/>
          <p:nvPr/>
        </p:nvGrpSpPr>
        <p:grpSpPr>
          <a:xfrm rot="1621855">
            <a:off x="8036826" y="1832679"/>
            <a:ext cx="1635960" cy="169310"/>
            <a:chOff x="8082588" y="1380358"/>
            <a:chExt cx="1635960" cy="169310"/>
          </a:xfrm>
          <a:solidFill>
            <a:srgbClr val="FF0000"/>
          </a:solidFill>
        </p:grpSpPr>
        <p:sp>
          <p:nvSpPr>
            <p:cNvPr id="26" name="Oval 25">
              <a:extLst>
                <a:ext uri="{FF2B5EF4-FFF2-40B4-BE49-F238E27FC236}">
                  <a16:creationId xmlns:a16="http://schemas.microsoft.com/office/drawing/2014/main" id="{761FCBA4-9CFE-4884-A9EB-CCCDB4B975BA}"/>
                </a:ext>
              </a:extLst>
            </p:cNvPr>
            <p:cNvSpPr/>
            <p:nvPr/>
          </p:nvSpPr>
          <p:spPr>
            <a:xfrm>
              <a:off x="8082588" y="13803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FFF1099E-9442-48B7-8564-E5DC3A4F4800}"/>
                </a:ext>
              </a:extLst>
            </p:cNvPr>
            <p:cNvSpPr/>
            <p:nvPr/>
          </p:nvSpPr>
          <p:spPr>
            <a:xfrm>
              <a:off x="8463588" y="13803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04B64014-4C97-4F4F-BD57-FD680B1EF165}"/>
                </a:ext>
              </a:extLst>
            </p:cNvPr>
            <p:cNvSpPr/>
            <p:nvPr/>
          </p:nvSpPr>
          <p:spPr>
            <a:xfrm>
              <a:off x="8825160" y="1390023"/>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BBB9C41E-AC40-4705-AD2C-1EBBAE7B1C45}"/>
                </a:ext>
              </a:extLst>
            </p:cNvPr>
            <p:cNvSpPr/>
            <p:nvPr/>
          </p:nvSpPr>
          <p:spPr>
            <a:xfrm>
              <a:off x="9192996" y="13803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14DB0E1C-448E-4125-BE05-A43611A69476}"/>
                </a:ext>
              </a:extLst>
            </p:cNvPr>
            <p:cNvSpPr/>
            <p:nvPr/>
          </p:nvSpPr>
          <p:spPr>
            <a:xfrm>
              <a:off x="9558909" y="1380358"/>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 name="Group 51">
            <a:extLst>
              <a:ext uri="{FF2B5EF4-FFF2-40B4-BE49-F238E27FC236}">
                <a16:creationId xmlns:a16="http://schemas.microsoft.com/office/drawing/2014/main" id="{D5736607-ADA6-43F4-8DB1-30C8822816A2}"/>
              </a:ext>
            </a:extLst>
          </p:cNvPr>
          <p:cNvGrpSpPr/>
          <p:nvPr/>
        </p:nvGrpSpPr>
        <p:grpSpPr>
          <a:xfrm rot="2319517">
            <a:off x="8218442" y="1756102"/>
            <a:ext cx="1795599" cy="690564"/>
            <a:chOff x="8075349" y="1532758"/>
            <a:chExt cx="1795599" cy="690564"/>
          </a:xfrm>
          <a:solidFill>
            <a:srgbClr val="FF0000"/>
          </a:solidFill>
        </p:grpSpPr>
        <p:sp>
          <p:nvSpPr>
            <p:cNvPr id="36" name="Oval 35">
              <a:extLst>
                <a:ext uri="{FF2B5EF4-FFF2-40B4-BE49-F238E27FC236}">
                  <a16:creationId xmlns:a16="http://schemas.microsoft.com/office/drawing/2014/main" id="{ABD27E4F-A443-4EF6-800E-F8D39C77E413}"/>
                </a:ext>
              </a:extLst>
            </p:cNvPr>
            <p:cNvSpPr/>
            <p:nvPr/>
          </p:nvSpPr>
          <p:spPr>
            <a:xfrm>
              <a:off x="9711309" y="1532758"/>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8FC9B6A-2DED-42B5-8014-DA2258515435}"/>
                </a:ext>
              </a:extLst>
            </p:cNvPr>
            <p:cNvSpPr/>
            <p:nvPr/>
          </p:nvSpPr>
          <p:spPr>
            <a:xfrm>
              <a:off x="9631489" y="1769242"/>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36F4EF51-CC87-45D5-BC15-A4AFB820F414}"/>
                </a:ext>
              </a:extLst>
            </p:cNvPr>
            <p:cNvSpPr/>
            <p:nvPr/>
          </p:nvSpPr>
          <p:spPr>
            <a:xfrm>
              <a:off x="9359683" y="1928887"/>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390BB0F3-B6C5-4B2F-B663-66F61C0E79DF}"/>
                </a:ext>
              </a:extLst>
            </p:cNvPr>
            <p:cNvSpPr/>
            <p:nvPr/>
          </p:nvSpPr>
          <p:spPr>
            <a:xfrm>
              <a:off x="9033357" y="2063677"/>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2F5F9B0E-741C-4BB8-85DF-F4A93FF8EFEC}"/>
                </a:ext>
              </a:extLst>
            </p:cNvPr>
            <p:cNvSpPr/>
            <p:nvPr/>
          </p:nvSpPr>
          <p:spPr>
            <a:xfrm>
              <a:off x="8743606" y="2063676"/>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77806170-9EA5-4BFA-843A-63A744CC6973}"/>
                </a:ext>
              </a:extLst>
            </p:cNvPr>
            <p:cNvSpPr/>
            <p:nvPr/>
          </p:nvSpPr>
          <p:spPr>
            <a:xfrm>
              <a:off x="8410344" y="1959607"/>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D1C27890-8BD6-41DF-A605-D822A34181EC}"/>
                </a:ext>
              </a:extLst>
            </p:cNvPr>
            <p:cNvSpPr/>
            <p:nvPr/>
          </p:nvSpPr>
          <p:spPr>
            <a:xfrm>
              <a:off x="8075349" y="1699405"/>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0" name="Straight Arrow Connector 49">
            <a:extLst>
              <a:ext uri="{FF2B5EF4-FFF2-40B4-BE49-F238E27FC236}">
                <a16:creationId xmlns:a16="http://schemas.microsoft.com/office/drawing/2014/main" id="{1074F743-9412-4D65-9DFF-94524180EA68}"/>
              </a:ext>
            </a:extLst>
          </p:cNvPr>
          <p:cNvCxnSpPr>
            <a:cxnSpLocks/>
          </p:cNvCxnSpPr>
          <p:nvPr/>
        </p:nvCxnSpPr>
        <p:spPr>
          <a:xfrm>
            <a:off x="8522037" y="1211090"/>
            <a:ext cx="1636936" cy="106727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A8AAEE58-C9DB-448F-BF0F-495A65E3924E}"/>
              </a:ext>
            </a:extLst>
          </p:cNvPr>
          <p:cNvSpPr txBox="1"/>
          <p:nvPr/>
        </p:nvSpPr>
        <p:spPr>
          <a:xfrm rot="2071098">
            <a:off x="8096172" y="1259404"/>
            <a:ext cx="2781915" cy="461665"/>
          </a:xfrm>
          <a:prstGeom prst="rect">
            <a:avLst/>
          </a:prstGeom>
          <a:noFill/>
        </p:spPr>
        <p:txBody>
          <a:bodyPr wrap="none" rtlCol="0">
            <a:spAutoFit/>
          </a:bodyPr>
          <a:lstStyle/>
          <a:p>
            <a:pPr algn="ctr"/>
            <a:r>
              <a:rPr lang="en-US" sz="2400" b="1" dirty="0"/>
              <a:t>Negative correlation</a:t>
            </a:r>
          </a:p>
        </p:txBody>
      </p:sp>
      <p:sp>
        <p:nvSpPr>
          <p:cNvPr id="57" name="TextBox 56">
            <a:extLst>
              <a:ext uri="{FF2B5EF4-FFF2-40B4-BE49-F238E27FC236}">
                <a16:creationId xmlns:a16="http://schemas.microsoft.com/office/drawing/2014/main" id="{A20A012A-BCF1-46F5-A4DE-7011F461B2BB}"/>
              </a:ext>
            </a:extLst>
          </p:cNvPr>
          <p:cNvSpPr txBox="1"/>
          <p:nvPr/>
        </p:nvSpPr>
        <p:spPr>
          <a:xfrm>
            <a:off x="6236670" y="3313383"/>
            <a:ext cx="5496258" cy="400110"/>
          </a:xfrm>
          <a:prstGeom prst="rect">
            <a:avLst/>
          </a:prstGeom>
          <a:noFill/>
        </p:spPr>
        <p:txBody>
          <a:bodyPr wrap="square" rtlCol="0">
            <a:spAutoFit/>
          </a:bodyPr>
          <a:lstStyle/>
          <a:p>
            <a:pPr algn="ctr"/>
            <a:r>
              <a:rPr lang="en-US" sz="2000" b="1" dirty="0"/>
              <a:t>Concentration will decrease with discharge</a:t>
            </a:r>
          </a:p>
        </p:txBody>
      </p:sp>
      <p:grpSp>
        <p:nvGrpSpPr>
          <p:cNvPr id="58" name="Group 57">
            <a:extLst>
              <a:ext uri="{FF2B5EF4-FFF2-40B4-BE49-F238E27FC236}">
                <a16:creationId xmlns:a16="http://schemas.microsoft.com/office/drawing/2014/main" id="{BDAA42EF-90F3-4124-8C10-64E355C1E8C6}"/>
              </a:ext>
            </a:extLst>
          </p:cNvPr>
          <p:cNvGrpSpPr/>
          <p:nvPr/>
        </p:nvGrpSpPr>
        <p:grpSpPr>
          <a:xfrm>
            <a:off x="716428" y="3881692"/>
            <a:ext cx="3769383" cy="2397662"/>
            <a:chOff x="1281666" y="2947265"/>
            <a:chExt cx="3769383" cy="2397662"/>
          </a:xfrm>
        </p:grpSpPr>
        <p:cxnSp>
          <p:nvCxnSpPr>
            <p:cNvPr id="59" name="Straight Connector 58">
              <a:extLst>
                <a:ext uri="{FF2B5EF4-FFF2-40B4-BE49-F238E27FC236}">
                  <a16:creationId xmlns:a16="http://schemas.microsoft.com/office/drawing/2014/main" id="{36E3AB0D-C3C5-4F30-8EB1-B85858BACC5D}"/>
                </a:ext>
              </a:extLst>
            </p:cNvPr>
            <p:cNvCxnSpPr>
              <a:cxnSpLocks/>
            </p:cNvCxnSpPr>
            <p:nvPr/>
          </p:nvCxnSpPr>
          <p:spPr>
            <a:xfrm>
              <a:off x="1776801" y="2947265"/>
              <a:ext cx="2327" cy="222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30415FA2-8E0A-4522-A00A-19D46BD4E389}"/>
                </a:ext>
              </a:extLst>
            </p:cNvPr>
            <p:cNvCxnSpPr>
              <a:cxnSpLocks/>
            </p:cNvCxnSpPr>
            <p:nvPr/>
          </p:nvCxnSpPr>
          <p:spPr>
            <a:xfrm flipH="1">
              <a:off x="1523064" y="4872223"/>
              <a:ext cx="35279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0778CD46-7AEF-46E8-8A3C-50D19677D545}"/>
                </a:ext>
              </a:extLst>
            </p:cNvPr>
            <p:cNvSpPr txBox="1"/>
            <p:nvPr/>
          </p:nvSpPr>
          <p:spPr>
            <a:xfrm>
              <a:off x="2736020" y="4883262"/>
              <a:ext cx="1426481" cy="461665"/>
            </a:xfrm>
            <a:prstGeom prst="rect">
              <a:avLst/>
            </a:prstGeom>
            <a:noFill/>
          </p:spPr>
          <p:txBody>
            <a:bodyPr wrap="none" rtlCol="0">
              <a:spAutoFit/>
            </a:bodyPr>
            <a:lstStyle/>
            <a:p>
              <a:pPr algn="ctr"/>
              <a:r>
                <a:rPr lang="en-US" sz="2400" b="1" dirty="0"/>
                <a:t>Discharge</a:t>
              </a:r>
            </a:p>
          </p:txBody>
        </p:sp>
        <p:sp>
          <p:nvSpPr>
            <p:cNvPr id="62" name="TextBox 61">
              <a:extLst>
                <a:ext uri="{FF2B5EF4-FFF2-40B4-BE49-F238E27FC236}">
                  <a16:creationId xmlns:a16="http://schemas.microsoft.com/office/drawing/2014/main" id="{8959DC5A-FFFB-408F-B73A-81FE60866C4E}"/>
                </a:ext>
              </a:extLst>
            </p:cNvPr>
            <p:cNvSpPr txBox="1"/>
            <p:nvPr/>
          </p:nvSpPr>
          <p:spPr>
            <a:xfrm rot="16200000">
              <a:off x="833467" y="3464323"/>
              <a:ext cx="1358064" cy="461665"/>
            </a:xfrm>
            <a:prstGeom prst="rect">
              <a:avLst/>
            </a:prstGeom>
            <a:noFill/>
          </p:spPr>
          <p:txBody>
            <a:bodyPr wrap="none" rtlCol="0">
              <a:spAutoFit/>
            </a:bodyPr>
            <a:lstStyle/>
            <a:p>
              <a:pPr algn="ctr"/>
              <a:r>
                <a:rPr lang="en-US" sz="2400" b="1" dirty="0"/>
                <a:t>TDS Load</a:t>
              </a:r>
            </a:p>
          </p:txBody>
        </p:sp>
      </p:grpSp>
      <p:grpSp>
        <p:nvGrpSpPr>
          <p:cNvPr id="63" name="Group 62">
            <a:extLst>
              <a:ext uri="{FF2B5EF4-FFF2-40B4-BE49-F238E27FC236}">
                <a16:creationId xmlns:a16="http://schemas.microsoft.com/office/drawing/2014/main" id="{75317746-C959-4FCC-A285-3482293DB3CD}"/>
              </a:ext>
            </a:extLst>
          </p:cNvPr>
          <p:cNvGrpSpPr/>
          <p:nvPr/>
        </p:nvGrpSpPr>
        <p:grpSpPr>
          <a:xfrm rot="19444310">
            <a:off x="1917330" y="4599043"/>
            <a:ext cx="1635960" cy="165426"/>
            <a:chOff x="8082588" y="1380358"/>
            <a:chExt cx="1635960" cy="169310"/>
          </a:xfrm>
          <a:solidFill>
            <a:srgbClr val="FF0000"/>
          </a:solidFill>
        </p:grpSpPr>
        <p:sp>
          <p:nvSpPr>
            <p:cNvPr id="64" name="Oval 63">
              <a:extLst>
                <a:ext uri="{FF2B5EF4-FFF2-40B4-BE49-F238E27FC236}">
                  <a16:creationId xmlns:a16="http://schemas.microsoft.com/office/drawing/2014/main" id="{F08A0BF2-E4C1-458C-A2CF-BBEF46E84389}"/>
                </a:ext>
              </a:extLst>
            </p:cNvPr>
            <p:cNvSpPr/>
            <p:nvPr/>
          </p:nvSpPr>
          <p:spPr>
            <a:xfrm>
              <a:off x="8082588" y="13803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9EA6BA4F-591C-4790-9F10-B0DA5E79154D}"/>
                </a:ext>
              </a:extLst>
            </p:cNvPr>
            <p:cNvSpPr/>
            <p:nvPr/>
          </p:nvSpPr>
          <p:spPr>
            <a:xfrm>
              <a:off x="8463588" y="13803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FDEAA1E9-4939-4F60-8D23-83326767491E}"/>
                </a:ext>
              </a:extLst>
            </p:cNvPr>
            <p:cNvSpPr/>
            <p:nvPr/>
          </p:nvSpPr>
          <p:spPr>
            <a:xfrm>
              <a:off x="8825160" y="1390023"/>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CB6BDE15-4A5D-4760-ADE8-FDC77FC62AF6}"/>
                </a:ext>
              </a:extLst>
            </p:cNvPr>
            <p:cNvSpPr/>
            <p:nvPr/>
          </p:nvSpPr>
          <p:spPr>
            <a:xfrm>
              <a:off x="9192996" y="13803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5B49B707-DD2A-492F-965C-07873BE20EA6}"/>
                </a:ext>
              </a:extLst>
            </p:cNvPr>
            <p:cNvSpPr/>
            <p:nvPr/>
          </p:nvSpPr>
          <p:spPr>
            <a:xfrm>
              <a:off x="9558909" y="1380358"/>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a:extLst>
              <a:ext uri="{FF2B5EF4-FFF2-40B4-BE49-F238E27FC236}">
                <a16:creationId xmlns:a16="http://schemas.microsoft.com/office/drawing/2014/main" id="{69390263-D491-4A7A-ACD4-321676855FB1}"/>
              </a:ext>
            </a:extLst>
          </p:cNvPr>
          <p:cNvGrpSpPr/>
          <p:nvPr/>
        </p:nvGrpSpPr>
        <p:grpSpPr>
          <a:xfrm rot="19444310">
            <a:off x="1858364" y="4612323"/>
            <a:ext cx="1969838" cy="336902"/>
            <a:chOff x="8092742" y="1720654"/>
            <a:chExt cx="1969838" cy="344808"/>
          </a:xfrm>
          <a:solidFill>
            <a:srgbClr val="FF0000"/>
          </a:solidFill>
        </p:grpSpPr>
        <p:sp>
          <p:nvSpPr>
            <p:cNvPr id="70" name="Oval 69">
              <a:extLst>
                <a:ext uri="{FF2B5EF4-FFF2-40B4-BE49-F238E27FC236}">
                  <a16:creationId xmlns:a16="http://schemas.microsoft.com/office/drawing/2014/main" id="{3C1C1984-686E-4B12-AB9A-FA100B3E6FC9}"/>
                </a:ext>
              </a:extLst>
            </p:cNvPr>
            <p:cNvSpPr/>
            <p:nvPr/>
          </p:nvSpPr>
          <p:spPr>
            <a:xfrm>
              <a:off x="9902941" y="1782742"/>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EA8CBE52-3868-452B-90C2-8D4BE2200D09}"/>
                </a:ext>
              </a:extLst>
            </p:cNvPr>
            <p:cNvSpPr/>
            <p:nvPr/>
          </p:nvSpPr>
          <p:spPr>
            <a:xfrm>
              <a:off x="9597456" y="1720654"/>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Oval 71">
              <a:extLst>
                <a:ext uri="{FF2B5EF4-FFF2-40B4-BE49-F238E27FC236}">
                  <a16:creationId xmlns:a16="http://schemas.microsoft.com/office/drawing/2014/main" id="{83F13C68-F532-4CCA-AC9B-29011D29ECD3}"/>
                </a:ext>
              </a:extLst>
            </p:cNvPr>
            <p:cNvSpPr/>
            <p:nvPr/>
          </p:nvSpPr>
          <p:spPr>
            <a:xfrm>
              <a:off x="9364887" y="179265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8D982A53-9094-4BCD-B9DE-ADAFC43C1AC9}"/>
                </a:ext>
              </a:extLst>
            </p:cNvPr>
            <p:cNvSpPr/>
            <p:nvPr/>
          </p:nvSpPr>
          <p:spPr>
            <a:xfrm>
              <a:off x="9088094" y="1905817"/>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29D496CE-8651-4EB5-A904-919FA5589F5A}"/>
                </a:ext>
              </a:extLst>
            </p:cNvPr>
            <p:cNvSpPr/>
            <p:nvPr/>
          </p:nvSpPr>
          <p:spPr>
            <a:xfrm>
              <a:off x="8811236" y="1903712"/>
              <a:ext cx="159639" cy="159646"/>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0D6E3DDB-4D72-49DA-8F83-E5FC7DE5DF77}"/>
                </a:ext>
              </a:extLst>
            </p:cNvPr>
            <p:cNvSpPr/>
            <p:nvPr/>
          </p:nvSpPr>
          <p:spPr>
            <a:xfrm>
              <a:off x="8481335" y="1778786"/>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1669D765-9667-4203-8C8D-964E8BBE37D6}"/>
                </a:ext>
              </a:extLst>
            </p:cNvPr>
            <p:cNvSpPr/>
            <p:nvPr/>
          </p:nvSpPr>
          <p:spPr>
            <a:xfrm>
              <a:off x="8092742" y="1769203"/>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7" name="TextBox 76">
            <a:extLst>
              <a:ext uri="{FF2B5EF4-FFF2-40B4-BE49-F238E27FC236}">
                <a16:creationId xmlns:a16="http://schemas.microsoft.com/office/drawing/2014/main" id="{FA0A344E-94C5-42DA-B2DD-055FC0C45D4C}"/>
              </a:ext>
            </a:extLst>
          </p:cNvPr>
          <p:cNvSpPr txBox="1"/>
          <p:nvPr/>
        </p:nvSpPr>
        <p:spPr>
          <a:xfrm>
            <a:off x="21662" y="6189507"/>
            <a:ext cx="5496258" cy="707886"/>
          </a:xfrm>
          <a:prstGeom prst="rect">
            <a:avLst/>
          </a:prstGeom>
          <a:noFill/>
        </p:spPr>
        <p:txBody>
          <a:bodyPr wrap="square" rtlCol="0">
            <a:spAutoFit/>
          </a:bodyPr>
          <a:lstStyle/>
          <a:p>
            <a:pPr algn="ctr"/>
            <a:r>
              <a:rPr lang="en-US" sz="2000" b="1" dirty="0"/>
              <a:t>Load will increase with discharge with less evidence of hysteresis</a:t>
            </a:r>
          </a:p>
        </p:txBody>
      </p:sp>
      <p:cxnSp>
        <p:nvCxnSpPr>
          <p:cNvPr id="78" name="Straight Arrow Connector 77">
            <a:extLst>
              <a:ext uri="{FF2B5EF4-FFF2-40B4-BE49-F238E27FC236}">
                <a16:creationId xmlns:a16="http://schemas.microsoft.com/office/drawing/2014/main" id="{5EAE8EC4-2A00-4644-9EB0-D8DB1B060A66}"/>
              </a:ext>
            </a:extLst>
          </p:cNvPr>
          <p:cNvCxnSpPr>
            <a:cxnSpLocks/>
          </p:cNvCxnSpPr>
          <p:nvPr/>
        </p:nvCxnSpPr>
        <p:spPr>
          <a:xfrm flipV="1">
            <a:off x="1731044" y="3898639"/>
            <a:ext cx="1596496" cy="1220902"/>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489B5621-C4DE-4950-A589-D89850B8EB60}"/>
              </a:ext>
            </a:extLst>
          </p:cNvPr>
          <p:cNvSpPr txBox="1"/>
          <p:nvPr/>
        </p:nvSpPr>
        <p:spPr>
          <a:xfrm rot="19324614">
            <a:off x="1004490" y="3973065"/>
            <a:ext cx="2656882" cy="461665"/>
          </a:xfrm>
          <a:prstGeom prst="rect">
            <a:avLst/>
          </a:prstGeom>
          <a:noFill/>
        </p:spPr>
        <p:txBody>
          <a:bodyPr wrap="none" rtlCol="0">
            <a:spAutoFit/>
          </a:bodyPr>
          <a:lstStyle/>
          <a:p>
            <a:pPr algn="ctr"/>
            <a:r>
              <a:rPr lang="en-US" sz="2400" b="1" dirty="0"/>
              <a:t>Positive correlation</a:t>
            </a:r>
          </a:p>
        </p:txBody>
      </p:sp>
      <p:grpSp>
        <p:nvGrpSpPr>
          <p:cNvPr id="83" name="Group 82">
            <a:extLst>
              <a:ext uri="{FF2B5EF4-FFF2-40B4-BE49-F238E27FC236}">
                <a16:creationId xmlns:a16="http://schemas.microsoft.com/office/drawing/2014/main" id="{CB8987A8-AF0D-4711-AB93-86E3BFB4BF7A}"/>
              </a:ext>
            </a:extLst>
          </p:cNvPr>
          <p:cNvGrpSpPr/>
          <p:nvPr/>
        </p:nvGrpSpPr>
        <p:grpSpPr>
          <a:xfrm>
            <a:off x="6858914" y="3881692"/>
            <a:ext cx="3769383" cy="2397662"/>
            <a:chOff x="1281666" y="2947265"/>
            <a:chExt cx="3769383" cy="2397662"/>
          </a:xfrm>
        </p:grpSpPr>
        <p:cxnSp>
          <p:nvCxnSpPr>
            <p:cNvPr id="84" name="Straight Connector 83">
              <a:extLst>
                <a:ext uri="{FF2B5EF4-FFF2-40B4-BE49-F238E27FC236}">
                  <a16:creationId xmlns:a16="http://schemas.microsoft.com/office/drawing/2014/main" id="{BA6A8829-25BC-4BC4-AD31-653CEEBC39F2}"/>
                </a:ext>
              </a:extLst>
            </p:cNvPr>
            <p:cNvCxnSpPr>
              <a:cxnSpLocks/>
            </p:cNvCxnSpPr>
            <p:nvPr/>
          </p:nvCxnSpPr>
          <p:spPr>
            <a:xfrm>
              <a:off x="1776801" y="2947265"/>
              <a:ext cx="2327" cy="222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C319FC88-28CB-40A7-AB5A-274040E128BF}"/>
                </a:ext>
              </a:extLst>
            </p:cNvPr>
            <p:cNvCxnSpPr>
              <a:cxnSpLocks/>
            </p:cNvCxnSpPr>
            <p:nvPr/>
          </p:nvCxnSpPr>
          <p:spPr>
            <a:xfrm flipH="1">
              <a:off x="1523064" y="4872223"/>
              <a:ext cx="35279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CDC7D965-B292-4CBA-860C-6E03C347EDBB}"/>
                </a:ext>
              </a:extLst>
            </p:cNvPr>
            <p:cNvSpPr txBox="1"/>
            <p:nvPr/>
          </p:nvSpPr>
          <p:spPr>
            <a:xfrm>
              <a:off x="2724543" y="4883262"/>
              <a:ext cx="1449436" cy="461665"/>
            </a:xfrm>
            <a:prstGeom prst="rect">
              <a:avLst/>
            </a:prstGeom>
            <a:noFill/>
          </p:spPr>
          <p:txBody>
            <a:bodyPr wrap="none" rtlCol="0">
              <a:spAutoFit/>
            </a:bodyPr>
            <a:lstStyle/>
            <a:p>
              <a:pPr algn="ctr"/>
              <a:r>
                <a:rPr lang="en-US" sz="2400" b="1" dirty="0"/>
                <a:t>TDS Conc.</a:t>
              </a:r>
            </a:p>
          </p:txBody>
        </p:sp>
        <p:sp>
          <p:nvSpPr>
            <p:cNvPr id="87" name="TextBox 86">
              <a:extLst>
                <a:ext uri="{FF2B5EF4-FFF2-40B4-BE49-F238E27FC236}">
                  <a16:creationId xmlns:a16="http://schemas.microsoft.com/office/drawing/2014/main" id="{9B18354F-6DA3-416D-92EE-26277168F420}"/>
                </a:ext>
              </a:extLst>
            </p:cNvPr>
            <p:cNvSpPr txBox="1"/>
            <p:nvPr/>
          </p:nvSpPr>
          <p:spPr>
            <a:xfrm rot="16200000">
              <a:off x="833467" y="3464323"/>
              <a:ext cx="1358064" cy="461665"/>
            </a:xfrm>
            <a:prstGeom prst="rect">
              <a:avLst/>
            </a:prstGeom>
            <a:noFill/>
          </p:spPr>
          <p:txBody>
            <a:bodyPr wrap="none" rtlCol="0">
              <a:spAutoFit/>
            </a:bodyPr>
            <a:lstStyle/>
            <a:p>
              <a:pPr algn="ctr"/>
              <a:r>
                <a:rPr lang="en-US" sz="2400" b="1" dirty="0"/>
                <a:t>TDS Load</a:t>
              </a:r>
            </a:p>
          </p:txBody>
        </p:sp>
      </p:grpSp>
      <p:sp>
        <p:nvSpPr>
          <p:cNvPr id="88" name="TextBox 87">
            <a:extLst>
              <a:ext uri="{FF2B5EF4-FFF2-40B4-BE49-F238E27FC236}">
                <a16:creationId xmlns:a16="http://schemas.microsoft.com/office/drawing/2014/main" id="{CA6E4D75-0BBA-4805-A8E1-4EC760D796CB}"/>
              </a:ext>
            </a:extLst>
          </p:cNvPr>
          <p:cNvSpPr txBox="1"/>
          <p:nvPr/>
        </p:nvSpPr>
        <p:spPr>
          <a:xfrm>
            <a:off x="5403344" y="6150114"/>
            <a:ext cx="6766995" cy="707886"/>
          </a:xfrm>
          <a:prstGeom prst="rect">
            <a:avLst/>
          </a:prstGeom>
          <a:noFill/>
        </p:spPr>
        <p:txBody>
          <a:bodyPr wrap="square" rtlCol="0">
            <a:spAutoFit/>
          </a:bodyPr>
          <a:lstStyle/>
          <a:p>
            <a:pPr algn="ctr"/>
            <a:r>
              <a:rPr lang="en-US" sz="2000" b="1" dirty="0"/>
              <a:t>Load may decrease indirectly with concentration because loads are higher at higher dilution levels during high discharge</a:t>
            </a:r>
          </a:p>
        </p:txBody>
      </p:sp>
      <p:grpSp>
        <p:nvGrpSpPr>
          <p:cNvPr id="123" name="Group 122">
            <a:extLst>
              <a:ext uri="{FF2B5EF4-FFF2-40B4-BE49-F238E27FC236}">
                <a16:creationId xmlns:a16="http://schemas.microsoft.com/office/drawing/2014/main" id="{7247E8E8-55CF-4AF0-BB32-8E7839772432}"/>
              </a:ext>
            </a:extLst>
          </p:cNvPr>
          <p:cNvGrpSpPr/>
          <p:nvPr/>
        </p:nvGrpSpPr>
        <p:grpSpPr>
          <a:xfrm>
            <a:off x="8136428" y="4105398"/>
            <a:ext cx="1984049" cy="1467671"/>
            <a:chOff x="8119595" y="4075893"/>
            <a:chExt cx="1984049" cy="1467671"/>
          </a:xfrm>
        </p:grpSpPr>
        <p:grpSp>
          <p:nvGrpSpPr>
            <p:cNvPr id="89" name="Group 88">
              <a:extLst>
                <a:ext uri="{FF2B5EF4-FFF2-40B4-BE49-F238E27FC236}">
                  <a16:creationId xmlns:a16="http://schemas.microsoft.com/office/drawing/2014/main" id="{E640D4D9-DE47-41DE-BC43-729B9D76E9C3}"/>
                </a:ext>
              </a:extLst>
            </p:cNvPr>
            <p:cNvGrpSpPr/>
            <p:nvPr/>
          </p:nvGrpSpPr>
          <p:grpSpPr>
            <a:xfrm rot="19444310">
              <a:off x="8119595" y="4090410"/>
              <a:ext cx="1292790" cy="1250365"/>
              <a:chOff x="7928419" y="827183"/>
              <a:chExt cx="1292790" cy="1279708"/>
            </a:xfrm>
            <a:solidFill>
              <a:srgbClr val="FF0000"/>
            </a:solidFill>
          </p:grpSpPr>
          <p:sp>
            <p:nvSpPr>
              <p:cNvPr id="90" name="Oval 89">
                <a:extLst>
                  <a:ext uri="{FF2B5EF4-FFF2-40B4-BE49-F238E27FC236}">
                    <a16:creationId xmlns:a16="http://schemas.microsoft.com/office/drawing/2014/main" id="{C8B9BEAC-16FD-4A3C-845A-980379010769}"/>
                  </a:ext>
                </a:extLst>
              </p:cNvPr>
              <p:cNvSpPr/>
              <p:nvPr/>
            </p:nvSpPr>
            <p:spPr>
              <a:xfrm>
                <a:off x="7928419" y="1260040"/>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D1A342EB-2EAA-4F62-85AD-ED31CD60C725}"/>
                  </a:ext>
                </a:extLst>
              </p:cNvPr>
              <p:cNvSpPr/>
              <p:nvPr/>
            </p:nvSpPr>
            <p:spPr>
              <a:xfrm>
                <a:off x="8662489" y="827183"/>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Oval 91">
                <a:extLst>
                  <a:ext uri="{FF2B5EF4-FFF2-40B4-BE49-F238E27FC236}">
                    <a16:creationId xmlns:a16="http://schemas.microsoft.com/office/drawing/2014/main" id="{DB137453-304F-4B2F-A56C-553909AC7515}"/>
                  </a:ext>
                </a:extLst>
              </p:cNvPr>
              <p:cNvSpPr/>
              <p:nvPr/>
            </p:nvSpPr>
            <p:spPr>
              <a:xfrm>
                <a:off x="9061570" y="1290390"/>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7182295E-999A-4180-9D1D-F4E37F8B305E}"/>
                  </a:ext>
                </a:extLst>
              </p:cNvPr>
              <p:cNvSpPr/>
              <p:nvPr/>
            </p:nvSpPr>
            <p:spPr>
              <a:xfrm>
                <a:off x="8672092" y="1316801"/>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9D4029A9-8451-4C28-B32A-F0605648E6BF}"/>
                  </a:ext>
                </a:extLst>
              </p:cNvPr>
              <p:cNvSpPr/>
              <p:nvPr/>
            </p:nvSpPr>
            <p:spPr>
              <a:xfrm>
                <a:off x="8271347" y="1947245"/>
                <a:ext cx="159639" cy="159646"/>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5AA5002F-7E96-4125-B8B5-A2CB802169AA}"/>
                  </a:ext>
                </a:extLst>
              </p:cNvPr>
              <p:cNvSpPr/>
              <p:nvPr/>
            </p:nvSpPr>
            <p:spPr>
              <a:xfrm>
                <a:off x="8344882" y="1409853"/>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8BC2B030-1801-47E6-A32D-8469263E7CA9}"/>
                  </a:ext>
                </a:extLst>
              </p:cNvPr>
              <p:cNvSpPr/>
              <p:nvPr/>
            </p:nvSpPr>
            <p:spPr>
              <a:xfrm>
                <a:off x="8073070" y="1557633"/>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9" name="Group 98">
              <a:extLst>
                <a:ext uri="{FF2B5EF4-FFF2-40B4-BE49-F238E27FC236}">
                  <a16:creationId xmlns:a16="http://schemas.microsoft.com/office/drawing/2014/main" id="{3CA9C0B4-75E9-4D51-927F-EEC3EC0287B1}"/>
                </a:ext>
              </a:extLst>
            </p:cNvPr>
            <p:cNvGrpSpPr/>
            <p:nvPr/>
          </p:nvGrpSpPr>
          <p:grpSpPr>
            <a:xfrm rot="19444310">
              <a:off x="8365913" y="4075893"/>
              <a:ext cx="1143803" cy="1398683"/>
              <a:chOff x="8073070" y="686075"/>
              <a:chExt cx="1143803" cy="1431505"/>
            </a:xfrm>
            <a:solidFill>
              <a:srgbClr val="FF0000"/>
            </a:solidFill>
          </p:grpSpPr>
          <p:sp>
            <p:nvSpPr>
              <p:cNvPr id="100" name="Oval 99">
                <a:extLst>
                  <a:ext uri="{FF2B5EF4-FFF2-40B4-BE49-F238E27FC236}">
                    <a16:creationId xmlns:a16="http://schemas.microsoft.com/office/drawing/2014/main" id="{24FAC2EA-A609-4CE7-80EA-9AEB6CB30399}"/>
                  </a:ext>
                </a:extLst>
              </p:cNvPr>
              <p:cNvSpPr/>
              <p:nvPr/>
            </p:nvSpPr>
            <p:spPr>
              <a:xfrm>
                <a:off x="8192943" y="686075"/>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7A21A804-DDE0-490E-AF07-44261D4BE623}"/>
                  </a:ext>
                </a:extLst>
              </p:cNvPr>
              <p:cNvSpPr/>
              <p:nvPr/>
            </p:nvSpPr>
            <p:spPr>
              <a:xfrm>
                <a:off x="8613156" y="1281449"/>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Oval 101">
                <a:extLst>
                  <a:ext uri="{FF2B5EF4-FFF2-40B4-BE49-F238E27FC236}">
                    <a16:creationId xmlns:a16="http://schemas.microsoft.com/office/drawing/2014/main" id="{11F13300-BF4D-44AD-AE19-980CEBCD560C}"/>
                  </a:ext>
                </a:extLst>
              </p:cNvPr>
              <p:cNvSpPr/>
              <p:nvPr/>
            </p:nvSpPr>
            <p:spPr>
              <a:xfrm>
                <a:off x="9057234" y="1627640"/>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870C4751-C998-4B7B-863A-D477B776A301}"/>
                  </a:ext>
                </a:extLst>
              </p:cNvPr>
              <p:cNvSpPr/>
              <p:nvPr/>
            </p:nvSpPr>
            <p:spPr>
              <a:xfrm>
                <a:off x="8843037" y="1886617"/>
                <a:ext cx="159639" cy="159644"/>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F3086B79-4487-4241-8775-6E1682040C25}"/>
                  </a:ext>
                </a:extLst>
              </p:cNvPr>
              <p:cNvSpPr/>
              <p:nvPr/>
            </p:nvSpPr>
            <p:spPr>
              <a:xfrm>
                <a:off x="8271347" y="1947245"/>
                <a:ext cx="159639" cy="159646"/>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F55E435F-4784-42A8-BEDB-2E5AF4977972}"/>
                  </a:ext>
                </a:extLst>
              </p:cNvPr>
              <p:cNvSpPr/>
              <p:nvPr/>
            </p:nvSpPr>
            <p:spPr>
              <a:xfrm>
                <a:off x="8627184" y="1957934"/>
                <a:ext cx="159639" cy="159646"/>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EF9E6A5B-1157-495F-8A02-CA754D9CCC16}"/>
                  </a:ext>
                </a:extLst>
              </p:cNvPr>
              <p:cNvSpPr/>
              <p:nvPr/>
            </p:nvSpPr>
            <p:spPr>
              <a:xfrm>
                <a:off x="8073070" y="1557633"/>
                <a:ext cx="159639" cy="159645"/>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6" name="Oval 115">
              <a:extLst>
                <a:ext uri="{FF2B5EF4-FFF2-40B4-BE49-F238E27FC236}">
                  <a16:creationId xmlns:a16="http://schemas.microsoft.com/office/drawing/2014/main" id="{81823D73-8945-46DC-A5EB-900A92F2C91B}"/>
                </a:ext>
              </a:extLst>
            </p:cNvPr>
            <p:cNvSpPr/>
            <p:nvPr/>
          </p:nvSpPr>
          <p:spPr>
            <a:xfrm rot="19444310">
              <a:off x="9730215" y="5107291"/>
              <a:ext cx="159639" cy="1559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A5EA0C54-2C5D-4459-BBE7-6FED99675A99}"/>
                </a:ext>
              </a:extLst>
            </p:cNvPr>
            <p:cNvSpPr/>
            <p:nvPr/>
          </p:nvSpPr>
          <p:spPr>
            <a:xfrm rot="19444310">
              <a:off x="9559115" y="5133302"/>
              <a:ext cx="159639" cy="1559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CCA88805-107D-4D87-85B0-2FD60A975837}"/>
                </a:ext>
              </a:extLst>
            </p:cNvPr>
            <p:cNvSpPr/>
            <p:nvPr/>
          </p:nvSpPr>
          <p:spPr>
            <a:xfrm rot="19444310">
              <a:off x="9944005" y="5386178"/>
              <a:ext cx="159639" cy="1559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8168EE83-9550-46E9-8F43-6F3F92C1172B}"/>
                </a:ext>
              </a:extLst>
            </p:cNvPr>
            <p:cNvSpPr/>
            <p:nvPr/>
          </p:nvSpPr>
          <p:spPr>
            <a:xfrm rot="19444310">
              <a:off x="9407310" y="5387580"/>
              <a:ext cx="159639" cy="1559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7" name="Group 96">
            <a:extLst>
              <a:ext uri="{FF2B5EF4-FFF2-40B4-BE49-F238E27FC236}">
                <a16:creationId xmlns:a16="http://schemas.microsoft.com/office/drawing/2014/main" id="{429FC449-AA67-44C6-815B-C4262642C2D8}"/>
              </a:ext>
            </a:extLst>
          </p:cNvPr>
          <p:cNvGrpSpPr/>
          <p:nvPr/>
        </p:nvGrpSpPr>
        <p:grpSpPr>
          <a:xfrm>
            <a:off x="760167" y="959633"/>
            <a:ext cx="4102181" cy="2397662"/>
            <a:chOff x="6039227" y="3152290"/>
            <a:chExt cx="4102181" cy="2397662"/>
          </a:xfrm>
        </p:grpSpPr>
        <p:sp>
          <p:nvSpPr>
            <p:cNvPr id="98" name="TextBox 97">
              <a:extLst>
                <a:ext uri="{FF2B5EF4-FFF2-40B4-BE49-F238E27FC236}">
                  <a16:creationId xmlns:a16="http://schemas.microsoft.com/office/drawing/2014/main" id="{A81CCB7C-BC14-467F-891A-BA43AF6ED2CE}"/>
                </a:ext>
              </a:extLst>
            </p:cNvPr>
            <p:cNvSpPr txBox="1"/>
            <p:nvPr/>
          </p:nvSpPr>
          <p:spPr>
            <a:xfrm rot="16200000">
              <a:off x="6071929" y="3883041"/>
              <a:ext cx="396262" cy="461665"/>
            </a:xfrm>
            <a:prstGeom prst="rect">
              <a:avLst/>
            </a:prstGeom>
            <a:noFill/>
          </p:spPr>
          <p:txBody>
            <a:bodyPr wrap="none" rtlCol="0">
              <a:spAutoFit/>
            </a:bodyPr>
            <a:lstStyle/>
            <a:p>
              <a:pPr algn="ctr"/>
              <a:r>
                <a:rPr lang="en-US" sz="2400" b="1" dirty="0"/>
                <a:t>Q</a:t>
              </a:r>
            </a:p>
          </p:txBody>
        </p:sp>
        <p:sp>
          <p:nvSpPr>
            <p:cNvPr id="107" name="Rectangle 106">
              <a:extLst>
                <a:ext uri="{FF2B5EF4-FFF2-40B4-BE49-F238E27FC236}">
                  <a16:creationId xmlns:a16="http://schemas.microsoft.com/office/drawing/2014/main" id="{DDBEC3A0-C683-4BF4-89DF-4124C8D0D599}"/>
                </a:ext>
              </a:extLst>
            </p:cNvPr>
            <p:cNvSpPr/>
            <p:nvPr/>
          </p:nvSpPr>
          <p:spPr>
            <a:xfrm>
              <a:off x="6814699" y="3316515"/>
              <a:ext cx="676364" cy="124883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Connector 107">
              <a:extLst>
                <a:ext uri="{FF2B5EF4-FFF2-40B4-BE49-F238E27FC236}">
                  <a16:creationId xmlns:a16="http://schemas.microsoft.com/office/drawing/2014/main" id="{488C8575-7D5D-4B28-A212-3BB95DD4445E}"/>
                </a:ext>
              </a:extLst>
            </p:cNvPr>
            <p:cNvCxnSpPr>
              <a:cxnSpLocks/>
            </p:cNvCxnSpPr>
            <p:nvPr/>
          </p:nvCxnSpPr>
          <p:spPr>
            <a:xfrm>
              <a:off x="6541190" y="3152290"/>
              <a:ext cx="2327" cy="222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8705CCC7-DF3F-487D-88FE-64C860267645}"/>
                </a:ext>
              </a:extLst>
            </p:cNvPr>
            <p:cNvCxnSpPr>
              <a:cxnSpLocks/>
            </p:cNvCxnSpPr>
            <p:nvPr/>
          </p:nvCxnSpPr>
          <p:spPr>
            <a:xfrm flipH="1">
              <a:off x="6287453" y="5077248"/>
              <a:ext cx="35279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0" name="TextBox 109">
              <a:extLst>
                <a:ext uri="{FF2B5EF4-FFF2-40B4-BE49-F238E27FC236}">
                  <a16:creationId xmlns:a16="http://schemas.microsoft.com/office/drawing/2014/main" id="{7F97CBFE-5DC4-46A3-A4D4-64267700ED00}"/>
                </a:ext>
              </a:extLst>
            </p:cNvPr>
            <p:cNvSpPr txBox="1"/>
            <p:nvPr/>
          </p:nvSpPr>
          <p:spPr>
            <a:xfrm>
              <a:off x="7804722" y="5088287"/>
              <a:ext cx="817853" cy="461665"/>
            </a:xfrm>
            <a:prstGeom prst="rect">
              <a:avLst/>
            </a:prstGeom>
            <a:noFill/>
          </p:spPr>
          <p:txBody>
            <a:bodyPr wrap="none" rtlCol="0">
              <a:spAutoFit/>
            </a:bodyPr>
            <a:lstStyle/>
            <a:p>
              <a:pPr algn="ctr"/>
              <a:r>
                <a:rPr lang="en-US" sz="2400" b="1" dirty="0"/>
                <a:t>Time</a:t>
              </a:r>
            </a:p>
          </p:txBody>
        </p:sp>
        <p:cxnSp>
          <p:nvCxnSpPr>
            <p:cNvPr id="111" name="Straight Connector 110">
              <a:extLst>
                <a:ext uri="{FF2B5EF4-FFF2-40B4-BE49-F238E27FC236}">
                  <a16:creationId xmlns:a16="http://schemas.microsoft.com/office/drawing/2014/main" id="{C6235F0B-A813-4DDA-A6E0-C7BF9E7FCF6A}"/>
                </a:ext>
              </a:extLst>
            </p:cNvPr>
            <p:cNvCxnSpPr>
              <a:cxnSpLocks/>
            </p:cNvCxnSpPr>
            <p:nvPr/>
          </p:nvCxnSpPr>
          <p:spPr>
            <a:xfrm rot="10800000">
              <a:off x="9612746" y="3152290"/>
              <a:ext cx="2327" cy="222432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8DC1E593-5EFC-4666-AB3C-45857E76CF3B}"/>
                </a:ext>
              </a:extLst>
            </p:cNvPr>
            <p:cNvSpPr txBox="1"/>
            <p:nvPr/>
          </p:nvSpPr>
          <p:spPr>
            <a:xfrm rot="5400000">
              <a:off x="9185858" y="3844556"/>
              <a:ext cx="1449436" cy="461665"/>
            </a:xfrm>
            <a:prstGeom prst="rect">
              <a:avLst/>
            </a:prstGeom>
            <a:noFill/>
          </p:spPr>
          <p:txBody>
            <a:bodyPr wrap="none" rtlCol="0">
              <a:spAutoFit/>
            </a:bodyPr>
            <a:lstStyle/>
            <a:p>
              <a:pPr algn="ctr"/>
              <a:r>
                <a:rPr lang="en-US" sz="2400" b="1" dirty="0">
                  <a:solidFill>
                    <a:srgbClr val="FF0000"/>
                  </a:solidFill>
                </a:rPr>
                <a:t>TDS Conc.</a:t>
              </a:r>
            </a:p>
          </p:txBody>
        </p:sp>
        <p:sp>
          <p:nvSpPr>
            <p:cNvPr id="113" name="Freeform: Shape 112">
              <a:extLst>
                <a:ext uri="{FF2B5EF4-FFF2-40B4-BE49-F238E27FC236}">
                  <a16:creationId xmlns:a16="http://schemas.microsoft.com/office/drawing/2014/main" id="{26536BEC-2AC3-40FF-A873-CE0CA3A2A282}"/>
                </a:ext>
              </a:extLst>
            </p:cNvPr>
            <p:cNvSpPr/>
            <p:nvPr/>
          </p:nvSpPr>
          <p:spPr>
            <a:xfrm>
              <a:off x="6547998" y="3155118"/>
              <a:ext cx="3028950" cy="1502494"/>
            </a:xfrm>
            <a:custGeom>
              <a:avLst/>
              <a:gdLst>
                <a:gd name="connsiteX0" fmla="*/ 0 w 3028950"/>
                <a:gd name="connsiteY0" fmla="*/ 1478547 h 1502494"/>
                <a:gd name="connsiteX1" fmla="*/ 247650 w 3028950"/>
                <a:gd name="connsiteY1" fmla="*/ 1440447 h 1502494"/>
                <a:gd name="connsiteX2" fmla="*/ 514350 w 3028950"/>
                <a:gd name="connsiteY2" fmla="*/ 945147 h 1502494"/>
                <a:gd name="connsiteX3" fmla="*/ 723900 w 3028950"/>
                <a:gd name="connsiteY3" fmla="*/ 145047 h 1502494"/>
                <a:gd name="connsiteX4" fmla="*/ 914400 w 3028950"/>
                <a:gd name="connsiteY4" fmla="*/ 68847 h 1502494"/>
                <a:gd name="connsiteX5" fmla="*/ 1181100 w 3028950"/>
                <a:gd name="connsiteY5" fmla="*/ 887997 h 1502494"/>
                <a:gd name="connsiteX6" fmla="*/ 1714500 w 3028950"/>
                <a:gd name="connsiteY6" fmla="*/ 1402347 h 1502494"/>
                <a:gd name="connsiteX7" fmla="*/ 3028950 w 3028950"/>
                <a:gd name="connsiteY7" fmla="*/ 1497597 h 1502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28950" h="1502494">
                  <a:moveTo>
                    <a:pt x="0" y="1478547"/>
                  </a:moveTo>
                  <a:cubicBezTo>
                    <a:pt x="80962" y="1503947"/>
                    <a:pt x="161925" y="1529347"/>
                    <a:pt x="247650" y="1440447"/>
                  </a:cubicBezTo>
                  <a:cubicBezTo>
                    <a:pt x="333375" y="1351547"/>
                    <a:pt x="434975" y="1161047"/>
                    <a:pt x="514350" y="945147"/>
                  </a:cubicBezTo>
                  <a:cubicBezTo>
                    <a:pt x="593725" y="729247"/>
                    <a:pt x="657225" y="291097"/>
                    <a:pt x="723900" y="145047"/>
                  </a:cubicBezTo>
                  <a:cubicBezTo>
                    <a:pt x="790575" y="-1003"/>
                    <a:pt x="838200" y="-54978"/>
                    <a:pt x="914400" y="68847"/>
                  </a:cubicBezTo>
                  <a:cubicBezTo>
                    <a:pt x="990600" y="192672"/>
                    <a:pt x="1047750" y="665747"/>
                    <a:pt x="1181100" y="887997"/>
                  </a:cubicBezTo>
                  <a:cubicBezTo>
                    <a:pt x="1314450" y="1110247"/>
                    <a:pt x="1406525" y="1300747"/>
                    <a:pt x="1714500" y="1402347"/>
                  </a:cubicBezTo>
                  <a:cubicBezTo>
                    <a:pt x="2022475" y="1503947"/>
                    <a:pt x="2525712" y="1500772"/>
                    <a:pt x="3028950" y="1497597"/>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Freeform: Shape 113">
              <a:extLst>
                <a:ext uri="{FF2B5EF4-FFF2-40B4-BE49-F238E27FC236}">
                  <a16:creationId xmlns:a16="http://schemas.microsoft.com/office/drawing/2014/main" id="{E9102595-97A2-4826-AD13-D0BC22542404}"/>
                </a:ext>
              </a:extLst>
            </p:cNvPr>
            <p:cNvSpPr/>
            <p:nvPr/>
          </p:nvSpPr>
          <p:spPr>
            <a:xfrm>
              <a:off x="6547998" y="3356398"/>
              <a:ext cx="3067050" cy="1128479"/>
            </a:xfrm>
            <a:custGeom>
              <a:avLst/>
              <a:gdLst>
                <a:gd name="connsiteX0" fmla="*/ 0 w 3067050"/>
                <a:gd name="connsiteY0" fmla="*/ 38100 h 838955"/>
                <a:gd name="connsiteX1" fmla="*/ 552450 w 3067050"/>
                <a:gd name="connsiteY1" fmla="*/ 38100 h 838955"/>
                <a:gd name="connsiteX2" fmla="*/ 819150 w 3067050"/>
                <a:gd name="connsiteY2" fmla="*/ 76200 h 838955"/>
                <a:gd name="connsiteX3" fmla="*/ 933450 w 3067050"/>
                <a:gd name="connsiteY3" fmla="*/ 400050 h 838955"/>
                <a:gd name="connsiteX4" fmla="*/ 1143000 w 3067050"/>
                <a:gd name="connsiteY4" fmla="*/ 838200 h 838955"/>
                <a:gd name="connsiteX5" fmla="*/ 1466850 w 3067050"/>
                <a:gd name="connsiteY5" fmla="*/ 495300 h 838955"/>
                <a:gd name="connsiteX6" fmla="*/ 1676400 w 3067050"/>
                <a:gd name="connsiteY6" fmla="*/ 114300 h 838955"/>
                <a:gd name="connsiteX7" fmla="*/ 1847850 w 3067050"/>
                <a:gd name="connsiteY7" fmla="*/ 19050 h 838955"/>
                <a:gd name="connsiteX8" fmla="*/ 2495550 w 3067050"/>
                <a:gd name="connsiteY8" fmla="*/ 0 h 838955"/>
                <a:gd name="connsiteX9" fmla="*/ 3067050 w 3067050"/>
                <a:gd name="connsiteY9" fmla="*/ 19050 h 838955"/>
                <a:gd name="connsiteX0" fmla="*/ 0 w 3067050"/>
                <a:gd name="connsiteY0" fmla="*/ 38100 h 838955"/>
                <a:gd name="connsiteX1" fmla="*/ 247650 w 3067050"/>
                <a:gd name="connsiteY1" fmla="*/ 9071 h 838955"/>
                <a:gd name="connsiteX2" fmla="*/ 819150 w 3067050"/>
                <a:gd name="connsiteY2" fmla="*/ 76200 h 838955"/>
                <a:gd name="connsiteX3" fmla="*/ 933450 w 3067050"/>
                <a:gd name="connsiteY3" fmla="*/ 400050 h 838955"/>
                <a:gd name="connsiteX4" fmla="*/ 1143000 w 3067050"/>
                <a:gd name="connsiteY4" fmla="*/ 838200 h 838955"/>
                <a:gd name="connsiteX5" fmla="*/ 1466850 w 3067050"/>
                <a:gd name="connsiteY5" fmla="*/ 495300 h 838955"/>
                <a:gd name="connsiteX6" fmla="*/ 1676400 w 3067050"/>
                <a:gd name="connsiteY6" fmla="*/ 114300 h 838955"/>
                <a:gd name="connsiteX7" fmla="*/ 1847850 w 3067050"/>
                <a:gd name="connsiteY7" fmla="*/ 19050 h 838955"/>
                <a:gd name="connsiteX8" fmla="*/ 2495550 w 3067050"/>
                <a:gd name="connsiteY8" fmla="*/ 0 h 838955"/>
                <a:gd name="connsiteX9" fmla="*/ 3067050 w 3067050"/>
                <a:gd name="connsiteY9" fmla="*/ 19050 h 838955"/>
                <a:gd name="connsiteX0" fmla="*/ 0 w 3067050"/>
                <a:gd name="connsiteY0" fmla="*/ 41970 h 842825"/>
                <a:gd name="connsiteX1" fmla="*/ 247650 w 3067050"/>
                <a:gd name="connsiteY1" fmla="*/ 12941 h 842825"/>
                <a:gd name="connsiteX2" fmla="*/ 543379 w 3067050"/>
                <a:gd name="connsiteY2" fmla="*/ 283270 h 842825"/>
                <a:gd name="connsiteX3" fmla="*/ 933450 w 3067050"/>
                <a:gd name="connsiteY3" fmla="*/ 403920 h 842825"/>
                <a:gd name="connsiteX4" fmla="*/ 1143000 w 3067050"/>
                <a:gd name="connsiteY4" fmla="*/ 842070 h 842825"/>
                <a:gd name="connsiteX5" fmla="*/ 1466850 w 3067050"/>
                <a:gd name="connsiteY5" fmla="*/ 499170 h 842825"/>
                <a:gd name="connsiteX6" fmla="*/ 1676400 w 3067050"/>
                <a:gd name="connsiteY6" fmla="*/ 118170 h 842825"/>
                <a:gd name="connsiteX7" fmla="*/ 1847850 w 3067050"/>
                <a:gd name="connsiteY7" fmla="*/ 22920 h 842825"/>
                <a:gd name="connsiteX8" fmla="*/ 2495550 w 3067050"/>
                <a:gd name="connsiteY8" fmla="*/ 3870 h 842825"/>
                <a:gd name="connsiteX9" fmla="*/ 3067050 w 3067050"/>
                <a:gd name="connsiteY9" fmla="*/ 22920 h 842825"/>
                <a:gd name="connsiteX0" fmla="*/ 0 w 3067050"/>
                <a:gd name="connsiteY0" fmla="*/ 41970 h 888742"/>
                <a:gd name="connsiteX1" fmla="*/ 247650 w 3067050"/>
                <a:gd name="connsiteY1" fmla="*/ 12941 h 888742"/>
                <a:gd name="connsiteX2" fmla="*/ 543379 w 3067050"/>
                <a:gd name="connsiteY2" fmla="*/ 283270 h 888742"/>
                <a:gd name="connsiteX3" fmla="*/ 730250 w 3067050"/>
                <a:gd name="connsiteY3" fmla="*/ 824834 h 888742"/>
                <a:gd name="connsiteX4" fmla="*/ 1143000 w 3067050"/>
                <a:gd name="connsiteY4" fmla="*/ 842070 h 888742"/>
                <a:gd name="connsiteX5" fmla="*/ 1466850 w 3067050"/>
                <a:gd name="connsiteY5" fmla="*/ 499170 h 888742"/>
                <a:gd name="connsiteX6" fmla="*/ 1676400 w 3067050"/>
                <a:gd name="connsiteY6" fmla="*/ 118170 h 888742"/>
                <a:gd name="connsiteX7" fmla="*/ 1847850 w 3067050"/>
                <a:gd name="connsiteY7" fmla="*/ 22920 h 888742"/>
                <a:gd name="connsiteX8" fmla="*/ 2495550 w 3067050"/>
                <a:gd name="connsiteY8" fmla="*/ 3870 h 888742"/>
                <a:gd name="connsiteX9" fmla="*/ 3067050 w 3067050"/>
                <a:gd name="connsiteY9" fmla="*/ 22920 h 888742"/>
                <a:gd name="connsiteX0" fmla="*/ 0 w 3067050"/>
                <a:gd name="connsiteY0" fmla="*/ 41970 h 1126668"/>
                <a:gd name="connsiteX1" fmla="*/ 247650 w 3067050"/>
                <a:gd name="connsiteY1" fmla="*/ 12941 h 1126668"/>
                <a:gd name="connsiteX2" fmla="*/ 543379 w 3067050"/>
                <a:gd name="connsiteY2" fmla="*/ 283270 h 1126668"/>
                <a:gd name="connsiteX3" fmla="*/ 730250 w 3067050"/>
                <a:gd name="connsiteY3" fmla="*/ 824834 h 1126668"/>
                <a:gd name="connsiteX4" fmla="*/ 881742 w 3067050"/>
                <a:gd name="connsiteY4" fmla="*/ 1117842 h 1126668"/>
                <a:gd name="connsiteX5" fmla="*/ 1466850 w 3067050"/>
                <a:gd name="connsiteY5" fmla="*/ 499170 h 1126668"/>
                <a:gd name="connsiteX6" fmla="*/ 1676400 w 3067050"/>
                <a:gd name="connsiteY6" fmla="*/ 118170 h 1126668"/>
                <a:gd name="connsiteX7" fmla="*/ 1847850 w 3067050"/>
                <a:gd name="connsiteY7" fmla="*/ 22920 h 1126668"/>
                <a:gd name="connsiteX8" fmla="*/ 2495550 w 3067050"/>
                <a:gd name="connsiteY8" fmla="*/ 3870 h 1126668"/>
                <a:gd name="connsiteX9" fmla="*/ 3067050 w 3067050"/>
                <a:gd name="connsiteY9" fmla="*/ 22920 h 1126668"/>
                <a:gd name="connsiteX0" fmla="*/ 0 w 3067050"/>
                <a:gd name="connsiteY0" fmla="*/ 41970 h 1131431"/>
                <a:gd name="connsiteX1" fmla="*/ 247650 w 3067050"/>
                <a:gd name="connsiteY1" fmla="*/ 12941 h 1131431"/>
                <a:gd name="connsiteX2" fmla="*/ 543379 w 3067050"/>
                <a:gd name="connsiteY2" fmla="*/ 283270 h 1131431"/>
                <a:gd name="connsiteX3" fmla="*/ 730250 w 3067050"/>
                <a:gd name="connsiteY3" fmla="*/ 824834 h 1131431"/>
                <a:gd name="connsiteX4" fmla="*/ 881742 w 3067050"/>
                <a:gd name="connsiteY4" fmla="*/ 1117842 h 1131431"/>
                <a:gd name="connsiteX5" fmla="*/ 1220107 w 3067050"/>
                <a:gd name="connsiteY5" fmla="*/ 397570 h 1131431"/>
                <a:gd name="connsiteX6" fmla="*/ 1676400 w 3067050"/>
                <a:gd name="connsiteY6" fmla="*/ 118170 h 1131431"/>
                <a:gd name="connsiteX7" fmla="*/ 1847850 w 3067050"/>
                <a:gd name="connsiteY7" fmla="*/ 22920 h 1131431"/>
                <a:gd name="connsiteX8" fmla="*/ 2495550 w 3067050"/>
                <a:gd name="connsiteY8" fmla="*/ 3870 h 1131431"/>
                <a:gd name="connsiteX9" fmla="*/ 3067050 w 3067050"/>
                <a:gd name="connsiteY9" fmla="*/ 22920 h 1131431"/>
                <a:gd name="connsiteX0" fmla="*/ 0 w 3067050"/>
                <a:gd name="connsiteY0" fmla="*/ 41970 h 1131431"/>
                <a:gd name="connsiteX1" fmla="*/ 247650 w 3067050"/>
                <a:gd name="connsiteY1" fmla="*/ 12941 h 1131431"/>
                <a:gd name="connsiteX2" fmla="*/ 543379 w 3067050"/>
                <a:gd name="connsiteY2" fmla="*/ 283270 h 1131431"/>
                <a:gd name="connsiteX3" fmla="*/ 730250 w 3067050"/>
                <a:gd name="connsiteY3" fmla="*/ 824834 h 1131431"/>
                <a:gd name="connsiteX4" fmla="*/ 881742 w 3067050"/>
                <a:gd name="connsiteY4" fmla="*/ 1117842 h 1131431"/>
                <a:gd name="connsiteX5" fmla="*/ 1220107 w 3067050"/>
                <a:gd name="connsiteY5" fmla="*/ 397570 h 1131431"/>
                <a:gd name="connsiteX6" fmla="*/ 1516743 w 3067050"/>
                <a:gd name="connsiteY6" fmla="*/ 161713 h 1131431"/>
                <a:gd name="connsiteX7" fmla="*/ 1847850 w 3067050"/>
                <a:gd name="connsiteY7" fmla="*/ 22920 h 1131431"/>
                <a:gd name="connsiteX8" fmla="*/ 2495550 w 3067050"/>
                <a:gd name="connsiteY8" fmla="*/ 3870 h 1131431"/>
                <a:gd name="connsiteX9" fmla="*/ 3067050 w 3067050"/>
                <a:gd name="connsiteY9" fmla="*/ 22920 h 1131431"/>
                <a:gd name="connsiteX0" fmla="*/ 0 w 3067050"/>
                <a:gd name="connsiteY0" fmla="*/ 39018 h 1128479"/>
                <a:gd name="connsiteX1" fmla="*/ 247650 w 3067050"/>
                <a:gd name="connsiteY1" fmla="*/ 53532 h 1128479"/>
                <a:gd name="connsiteX2" fmla="*/ 543379 w 3067050"/>
                <a:gd name="connsiteY2" fmla="*/ 280318 h 1128479"/>
                <a:gd name="connsiteX3" fmla="*/ 730250 w 3067050"/>
                <a:gd name="connsiteY3" fmla="*/ 821882 h 1128479"/>
                <a:gd name="connsiteX4" fmla="*/ 881742 w 3067050"/>
                <a:gd name="connsiteY4" fmla="*/ 1114890 h 1128479"/>
                <a:gd name="connsiteX5" fmla="*/ 1220107 w 3067050"/>
                <a:gd name="connsiteY5" fmla="*/ 394618 h 1128479"/>
                <a:gd name="connsiteX6" fmla="*/ 1516743 w 3067050"/>
                <a:gd name="connsiteY6" fmla="*/ 158761 h 1128479"/>
                <a:gd name="connsiteX7" fmla="*/ 1847850 w 3067050"/>
                <a:gd name="connsiteY7" fmla="*/ 19968 h 1128479"/>
                <a:gd name="connsiteX8" fmla="*/ 2495550 w 3067050"/>
                <a:gd name="connsiteY8" fmla="*/ 918 h 1128479"/>
                <a:gd name="connsiteX9" fmla="*/ 3067050 w 3067050"/>
                <a:gd name="connsiteY9" fmla="*/ 19968 h 112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67050" h="1128479">
                  <a:moveTo>
                    <a:pt x="0" y="39018"/>
                  </a:moveTo>
                  <a:cubicBezTo>
                    <a:pt x="207962" y="35843"/>
                    <a:pt x="157087" y="13315"/>
                    <a:pt x="247650" y="53532"/>
                  </a:cubicBezTo>
                  <a:cubicBezTo>
                    <a:pt x="338213" y="93749"/>
                    <a:pt x="462946" y="152260"/>
                    <a:pt x="543379" y="280318"/>
                  </a:cubicBezTo>
                  <a:cubicBezTo>
                    <a:pt x="623812" y="408376"/>
                    <a:pt x="673856" y="682787"/>
                    <a:pt x="730250" y="821882"/>
                  </a:cubicBezTo>
                  <a:cubicBezTo>
                    <a:pt x="786644" y="960977"/>
                    <a:pt x="800099" y="1186101"/>
                    <a:pt x="881742" y="1114890"/>
                  </a:cubicBezTo>
                  <a:cubicBezTo>
                    <a:pt x="963385" y="1043679"/>
                    <a:pt x="1114274" y="553973"/>
                    <a:pt x="1220107" y="394618"/>
                  </a:cubicBezTo>
                  <a:cubicBezTo>
                    <a:pt x="1325940" y="235263"/>
                    <a:pt x="1412119" y="221203"/>
                    <a:pt x="1516743" y="158761"/>
                  </a:cubicBezTo>
                  <a:cubicBezTo>
                    <a:pt x="1621367" y="96319"/>
                    <a:pt x="1684716" y="46275"/>
                    <a:pt x="1847850" y="19968"/>
                  </a:cubicBezTo>
                  <a:cubicBezTo>
                    <a:pt x="2010984" y="-6339"/>
                    <a:pt x="2292350" y="918"/>
                    <a:pt x="2495550" y="918"/>
                  </a:cubicBezTo>
                  <a:cubicBezTo>
                    <a:pt x="2698750" y="918"/>
                    <a:pt x="2882900" y="10443"/>
                    <a:pt x="3067050" y="19968"/>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15" name="Straight Arrow Connector 114">
            <a:extLst>
              <a:ext uri="{FF2B5EF4-FFF2-40B4-BE49-F238E27FC236}">
                <a16:creationId xmlns:a16="http://schemas.microsoft.com/office/drawing/2014/main" id="{399C7919-9A8B-448A-A8A4-E2718BAD2C99}"/>
              </a:ext>
            </a:extLst>
          </p:cNvPr>
          <p:cNvCxnSpPr>
            <a:cxnSpLocks/>
          </p:cNvCxnSpPr>
          <p:nvPr/>
        </p:nvCxnSpPr>
        <p:spPr>
          <a:xfrm>
            <a:off x="8987211" y="4005504"/>
            <a:ext cx="1473745" cy="1168098"/>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7" name="TextBox 116">
            <a:extLst>
              <a:ext uri="{FF2B5EF4-FFF2-40B4-BE49-F238E27FC236}">
                <a16:creationId xmlns:a16="http://schemas.microsoft.com/office/drawing/2014/main" id="{8E53F3F3-288A-47B9-950F-FB2731D8061A}"/>
              </a:ext>
            </a:extLst>
          </p:cNvPr>
          <p:cNvSpPr txBox="1"/>
          <p:nvPr/>
        </p:nvSpPr>
        <p:spPr>
          <a:xfrm rot="2372341">
            <a:off x="9271263" y="4200006"/>
            <a:ext cx="2416650" cy="830997"/>
          </a:xfrm>
          <a:prstGeom prst="rect">
            <a:avLst/>
          </a:prstGeom>
          <a:noFill/>
        </p:spPr>
        <p:txBody>
          <a:bodyPr wrap="square" rtlCol="0">
            <a:spAutoFit/>
          </a:bodyPr>
          <a:lstStyle/>
          <a:p>
            <a:pPr algn="ctr"/>
            <a:r>
              <a:rPr lang="en-US" sz="2400" b="1" dirty="0"/>
              <a:t>Weak negative correlation</a:t>
            </a:r>
          </a:p>
        </p:txBody>
      </p:sp>
    </p:spTree>
    <p:extLst>
      <p:ext uri="{BB962C8B-B14F-4D97-AF65-F5344CB8AC3E}">
        <p14:creationId xmlns:p14="http://schemas.microsoft.com/office/powerpoint/2010/main" val="739246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7"/>
                                        </p:tgtEl>
                                        <p:attrNameLst>
                                          <p:attrName>style.visibility</p:attrName>
                                        </p:attrNameLst>
                                      </p:cBhvr>
                                      <p:to>
                                        <p:strVal val="visible"/>
                                      </p:to>
                                    </p:set>
                                    <p:animEffect transition="in" filter="fade">
                                      <p:cBhvr>
                                        <p:cTn id="10" dur="500"/>
                                        <p:tgtEl>
                                          <p:spTgt spid="5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2"/>
                                        </p:tgtEl>
                                        <p:attrNameLst>
                                          <p:attrName>style.visibility</p:attrName>
                                        </p:attrNameLst>
                                      </p:cBhvr>
                                      <p:to>
                                        <p:strVal val="visible"/>
                                      </p:to>
                                    </p:set>
                                    <p:animEffect transition="in" filter="fade">
                                      <p:cBhvr>
                                        <p:cTn id="15" dur="500"/>
                                        <p:tgtEl>
                                          <p:spTgt spid="52"/>
                                        </p:tgtEl>
                                      </p:cBhvr>
                                    </p:animEffect>
                                  </p:childTnLst>
                                </p:cTn>
                              </p:par>
                              <p:par>
                                <p:cTn id="16" presetID="10" presetClass="entr" presetSubtype="0" fill="hold" nodeType="withEffect">
                                  <p:stCondLst>
                                    <p:cond delay="0"/>
                                  </p:stCondLst>
                                  <p:childTnLst>
                                    <p:set>
                                      <p:cBhvr>
                                        <p:cTn id="17" dur="1" fill="hold">
                                          <p:stCondLst>
                                            <p:cond delay="0"/>
                                          </p:stCondLst>
                                        </p:cTn>
                                        <p:tgtEl>
                                          <p:spTgt spid="50"/>
                                        </p:tgtEl>
                                        <p:attrNameLst>
                                          <p:attrName>style.visibility</p:attrName>
                                        </p:attrNameLst>
                                      </p:cBhvr>
                                      <p:to>
                                        <p:strVal val="visible"/>
                                      </p:to>
                                    </p:set>
                                    <p:animEffect transition="in" filter="fade">
                                      <p:cBhvr>
                                        <p:cTn id="18" dur="500"/>
                                        <p:tgtEl>
                                          <p:spTgt spid="50"/>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4"/>
                                        </p:tgtEl>
                                        <p:attrNameLst>
                                          <p:attrName>style.visibility</p:attrName>
                                        </p:attrNameLst>
                                      </p:cBhvr>
                                      <p:to>
                                        <p:strVal val="visible"/>
                                      </p:to>
                                    </p:set>
                                    <p:animEffect transition="in" filter="fade">
                                      <p:cBhvr>
                                        <p:cTn id="21" dur="500"/>
                                        <p:tgtEl>
                                          <p:spTgt spid="54"/>
                                        </p:tgtEl>
                                      </p:cBhvr>
                                    </p:animEffect>
                                  </p:childTnLst>
                                </p:cTn>
                              </p:par>
                              <p:par>
                                <p:cTn id="22" presetID="10" presetClass="entr" presetSubtype="0" fill="hold" nodeType="withEffect">
                                  <p:stCondLst>
                                    <p:cond delay="0"/>
                                  </p:stCondLst>
                                  <p:childTnLst>
                                    <p:set>
                                      <p:cBhvr>
                                        <p:cTn id="23" dur="1" fill="hold">
                                          <p:stCondLst>
                                            <p:cond delay="0"/>
                                          </p:stCondLst>
                                        </p:cTn>
                                        <p:tgtEl>
                                          <p:spTgt spid="49"/>
                                        </p:tgtEl>
                                        <p:attrNameLst>
                                          <p:attrName>style.visibility</p:attrName>
                                        </p:attrNameLst>
                                      </p:cBhvr>
                                      <p:to>
                                        <p:strVal val="visible"/>
                                      </p:to>
                                    </p:set>
                                    <p:animEffect transition="in" filter="fade">
                                      <p:cBhvr>
                                        <p:cTn id="24" dur="500"/>
                                        <p:tgtEl>
                                          <p:spTgt spid="4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8"/>
                                        </p:tgtEl>
                                        <p:attrNameLst>
                                          <p:attrName>style.visibility</p:attrName>
                                        </p:attrNameLst>
                                      </p:cBhvr>
                                      <p:to>
                                        <p:strVal val="visible"/>
                                      </p:to>
                                    </p:set>
                                    <p:animEffect transition="in" filter="fade">
                                      <p:cBhvr>
                                        <p:cTn id="29" dur="500"/>
                                        <p:tgtEl>
                                          <p:spTgt spid="58"/>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77"/>
                                        </p:tgtEl>
                                        <p:attrNameLst>
                                          <p:attrName>style.visibility</p:attrName>
                                        </p:attrNameLst>
                                      </p:cBhvr>
                                      <p:to>
                                        <p:strVal val="visible"/>
                                      </p:to>
                                    </p:set>
                                    <p:animEffect transition="in" filter="fade">
                                      <p:cBhvr>
                                        <p:cTn id="32" dur="500"/>
                                        <p:tgtEl>
                                          <p:spTgt spid="7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9"/>
                                        </p:tgtEl>
                                        <p:attrNameLst>
                                          <p:attrName>style.visibility</p:attrName>
                                        </p:attrNameLst>
                                      </p:cBhvr>
                                      <p:to>
                                        <p:strVal val="visible"/>
                                      </p:to>
                                    </p:set>
                                    <p:animEffect transition="in" filter="fade">
                                      <p:cBhvr>
                                        <p:cTn id="37" dur="500"/>
                                        <p:tgtEl>
                                          <p:spTgt spid="69"/>
                                        </p:tgtEl>
                                      </p:cBhvr>
                                    </p:animEffect>
                                  </p:childTnLst>
                                </p:cTn>
                              </p:par>
                              <p:par>
                                <p:cTn id="38" presetID="10" presetClass="entr" presetSubtype="0" fill="hold" nodeType="withEffect">
                                  <p:stCondLst>
                                    <p:cond delay="0"/>
                                  </p:stCondLst>
                                  <p:childTnLst>
                                    <p:set>
                                      <p:cBhvr>
                                        <p:cTn id="39" dur="1" fill="hold">
                                          <p:stCondLst>
                                            <p:cond delay="0"/>
                                          </p:stCondLst>
                                        </p:cTn>
                                        <p:tgtEl>
                                          <p:spTgt spid="78"/>
                                        </p:tgtEl>
                                        <p:attrNameLst>
                                          <p:attrName>style.visibility</p:attrName>
                                        </p:attrNameLst>
                                      </p:cBhvr>
                                      <p:to>
                                        <p:strVal val="visible"/>
                                      </p:to>
                                    </p:set>
                                    <p:animEffect transition="in" filter="fade">
                                      <p:cBhvr>
                                        <p:cTn id="40" dur="500"/>
                                        <p:tgtEl>
                                          <p:spTgt spid="7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79"/>
                                        </p:tgtEl>
                                        <p:attrNameLst>
                                          <p:attrName>style.visibility</p:attrName>
                                        </p:attrNameLst>
                                      </p:cBhvr>
                                      <p:to>
                                        <p:strVal val="visible"/>
                                      </p:to>
                                    </p:set>
                                    <p:animEffect transition="in" filter="fade">
                                      <p:cBhvr>
                                        <p:cTn id="43" dur="500"/>
                                        <p:tgtEl>
                                          <p:spTgt spid="79"/>
                                        </p:tgtEl>
                                      </p:cBhvr>
                                    </p:animEffect>
                                  </p:childTnLst>
                                </p:cTn>
                              </p:par>
                              <p:par>
                                <p:cTn id="44" presetID="10" presetClass="entr" presetSubtype="0" fill="hold" nodeType="withEffect">
                                  <p:stCondLst>
                                    <p:cond delay="0"/>
                                  </p:stCondLst>
                                  <p:childTnLst>
                                    <p:set>
                                      <p:cBhvr>
                                        <p:cTn id="45" dur="1" fill="hold">
                                          <p:stCondLst>
                                            <p:cond delay="0"/>
                                          </p:stCondLst>
                                        </p:cTn>
                                        <p:tgtEl>
                                          <p:spTgt spid="63"/>
                                        </p:tgtEl>
                                        <p:attrNameLst>
                                          <p:attrName>style.visibility</p:attrName>
                                        </p:attrNameLst>
                                      </p:cBhvr>
                                      <p:to>
                                        <p:strVal val="visible"/>
                                      </p:to>
                                    </p:set>
                                    <p:animEffect transition="in" filter="fade">
                                      <p:cBhvr>
                                        <p:cTn id="46" dur="500"/>
                                        <p:tgtEl>
                                          <p:spTgt spid="63"/>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83"/>
                                        </p:tgtEl>
                                        <p:attrNameLst>
                                          <p:attrName>style.visibility</p:attrName>
                                        </p:attrNameLst>
                                      </p:cBhvr>
                                      <p:to>
                                        <p:strVal val="visible"/>
                                      </p:to>
                                    </p:set>
                                    <p:animEffect transition="in" filter="fade">
                                      <p:cBhvr>
                                        <p:cTn id="51" dur="500"/>
                                        <p:tgtEl>
                                          <p:spTgt spid="83"/>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88"/>
                                        </p:tgtEl>
                                        <p:attrNameLst>
                                          <p:attrName>style.visibility</p:attrName>
                                        </p:attrNameLst>
                                      </p:cBhvr>
                                      <p:to>
                                        <p:strVal val="visible"/>
                                      </p:to>
                                    </p:set>
                                    <p:animEffect transition="in" filter="fade">
                                      <p:cBhvr>
                                        <p:cTn id="54" dur="500"/>
                                        <p:tgtEl>
                                          <p:spTgt spid="88"/>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115"/>
                                        </p:tgtEl>
                                        <p:attrNameLst>
                                          <p:attrName>style.visibility</p:attrName>
                                        </p:attrNameLst>
                                      </p:cBhvr>
                                      <p:to>
                                        <p:strVal val="visible"/>
                                      </p:to>
                                    </p:set>
                                    <p:animEffect transition="in" filter="fade">
                                      <p:cBhvr>
                                        <p:cTn id="59" dur="500"/>
                                        <p:tgtEl>
                                          <p:spTgt spid="115"/>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17"/>
                                        </p:tgtEl>
                                        <p:attrNameLst>
                                          <p:attrName>style.visibility</p:attrName>
                                        </p:attrNameLst>
                                      </p:cBhvr>
                                      <p:to>
                                        <p:strVal val="visible"/>
                                      </p:to>
                                    </p:set>
                                    <p:animEffect transition="in" filter="fade">
                                      <p:cBhvr>
                                        <p:cTn id="62" dur="500"/>
                                        <p:tgtEl>
                                          <p:spTgt spid="117"/>
                                        </p:tgtEl>
                                      </p:cBhvr>
                                    </p:animEffect>
                                  </p:childTnLst>
                                </p:cTn>
                              </p:par>
                              <p:par>
                                <p:cTn id="63" presetID="10" presetClass="entr" presetSubtype="0" fill="hold" nodeType="withEffect">
                                  <p:stCondLst>
                                    <p:cond delay="0"/>
                                  </p:stCondLst>
                                  <p:childTnLst>
                                    <p:set>
                                      <p:cBhvr>
                                        <p:cTn id="64" dur="1" fill="hold">
                                          <p:stCondLst>
                                            <p:cond delay="0"/>
                                          </p:stCondLst>
                                        </p:cTn>
                                        <p:tgtEl>
                                          <p:spTgt spid="123"/>
                                        </p:tgtEl>
                                        <p:attrNameLst>
                                          <p:attrName>style.visibility</p:attrName>
                                        </p:attrNameLst>
                                      </p:cBhvr>
                                      <p:to>
                                        <p:strVal val="visible"/>
                                      </p:to>
                                    </p:set>
                                    <p:animEffect transition="in" filter="fade">
                                      <p:cBhvr>
                                        <p:cTn id="65" dur="500"/>
                                        <p:tgtEl>
                                          <p:spTgt spid="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7" grpId="0"/>
      <p:bldP spid="77" grpId="0"/>
      <p:bldP spid="79" grpId="0"/>
      <p:bldP spid="88" grpId="0"/>
      <p:bldP spid="1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708E825-B245-4B7A-A303-CCE2348EE50B}"/>
              </a:ext>
            </a:extLst>
          </p:cNvPr>
          <p:cNvSpPr txBox="1"/>
          <p:nvPr/>
        </p:nvSpPr>
        <p:spPr>
          <a:xfrm>
            <a:off x="0" y="94690"/>
            <a:ext cx="12192000" cy="523220"/>
          </a:xfrm>
          <a:prstGeom prst="rect">
            <a:avLst/>
          </a:prstGeom>
          <a:noFill/>
        </p:spPr>
        <p:txBody>
          <a:bodyPr wrap="square" rtlCol="0">
            <a:spAutoFit/>
          </a:bodyPr>
          <a:lstStyle/>
          <a:p>
            <a:pPr algn="ctr"/>
            <a:r>
              <a:rPr lang="en-US" sz="2800" b="1" dirty="0"/>
              <a:t>Two general water quality  patterns you might expect: Flushing or dilution </a:t>
            </a:r>
          </a:p>
        </p:txBody>
      </p:sp>
      <p:grpSp>
        <p:nvGrpSpPr>
          <p:cNvPr id="39" name="Group 38">
            <a:extLst>
              <a:ext uri="{FF2B5EF4-FFF2-40B4-BE49-F238E27FC236}">
                <a16:creationId xmlns:a16="http://schemas.microsoft.com/office/drawing/2014/main" id="{5D5E5974-6530-47F4-B4E8-4C4F97805D68}"/>
              </a:ext>
            </a:extLst>
          </p:cNvPr>
          <p:cNvGrpSpPr/>
          <p:nvPr/>
        </p:nvGrpSpPr>
        <p:grpSpPr>
          <a:xfrm>
            <a:off x="1026193" y="1534249"/>
            <a:ext cx="4095355" cy="2412554"/>
            <a:chOff x="1281664" y="2932373"/>
            <a:chExt cx="4095355" cy="2412554"/>
          </a:xfrm>
        </p:grpSpPr>
        <p:sp>
          <p:nvSpPr>
            <p:cNvPr id="23" name="Rectangle 22">
              <a:extLst>
                <a:ext uri="{FF2B5EF4-FFF2-40B4-BE49-F238E27FC236}">
                  <a16:creationId xmlns:a16="http://schemas.microsoft.com/office/drawing/2014/main" id="{98368FCF-EA3B-46FB-8F0E-DBC21308228F}"/>
                </a:ext>
              </a:extLst>
            </p:cNvPr>
            <p:cNvSpPr/>
            <p:nvPr/>
          </p:nvSpPr>
          <p:spPr>
            <a:xfrm>
              <a:off x="2050310" y="2932373"/>
              <a:ext cx="594360" cy="44373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F5B2F0D9-6AF5-443A-814F-8D92D7FC237F}"/>
                </a:ext>
              </a:extLst>
            </p:cNvPr>
            <p:cNvCxnSpPr>
              <a:cxnSpLocks/>
            </p:cNvCxnSpPr>
            <p:nvPr/>
          </p:nvCxnSpPr>
          <p:spPr>
            <a:xfrm>
              <a:off x="1776801" y="2947265"/>
              <a:ext cx="2327" cy="222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E39DF0B-4275-4D13-AFC7-BDBCF3B81D18}"/>
                </a:ext>
              </a:extLst>
            </p:cNvPr>
            <p:cNvCxnSpPr>
              <a:cxnSpLocks/>
            </p:cNvCxnSpPr>
            <p:nvPr/>
          </p:nvCxnSpPr>
          <p:spPr>
            <a:xfrm flipH="1">
              <a:off x="1523064" y="4872223"/>
              <a:ext cx="35279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F37541FF-CB13-4DD9-81D5-75899A48E975}"/>
                </a:ext>
              </a:extLst>
            </p:cNvPr>
            <p:cNvSpPr txBox="1"/>
            <p:nvPr/>
          </p:nvSpPr>
          <p:spPr>
            <a:xfrm>
              <a:off x="3040333" y="4883262"/>
              <a:ext cx="817853" cy="461665"/>
            </a:xfrm>
            <a:prstGeom prst="rect">
              <a:avLst/>
            </a:prstGeom>
            <a:noFill/>
          </p:spPr>
          <p:txBody>
            <a:bodyPr wrap="none" rtlCol="0">
              <a:spAutoFit/>
            </a:bodyPr>
            <a:lstStyle/>
            <a:p>
              <a:pPr algn="ctr"/>
              <a:r>
                <a:rPr lang="en-US" sz="2400" b="1" dirty="0"/>
                <a:t>Time</a:t>
              </a:r>
            </a:p>
          </p:txBody>
        </p:sp>
        <p:sp>
          <p:nvSpPr>
            <p:cNvPr id="15" name="TextBox 14">
              <a:extLst>
                <a:ext uri="{FF2B5EF4-FFF2-40B4-BE49-F238E27FC236}">
                  <a16:creationId xmlns:a16="http://schemas.microsoft.com/office/drawing/2014/main" id="{70E95A24-7889-4F76-8DC7-027DBF1E83DA}"/>
                </a:ext>
              </a:extLst>
            </p:cNvPr>
            <p:cNvSpPr txBox="1"/>
            <p:nvPr/>
          </p:nvSpPr>
          <p:spPr>
            <a:xfrm rot="16200000">
              <a:off x="1314366" y="3464323"/>
              <a:ext cx="396262" cy="461665"/>
            </a:xfrm>
            <a:prstGeom prst="rect">
              <a:avLst/>
            </a:prstGeom>
            <a:noFill/>
          </p:spPr>
          <p:txBody>
            <a:bodyPr wrap="none" rtlCol="0">
              <a:spAutoFit/>
            </a:bodyPr>
            <a:lstStyle/>
            <a:p>
              <a:pPr algn="ctr"/>
              <a:r>
                <a:rPr lang="en-US" sz="2400" b="1" dirty="0"/>
                <a:t>Q</a:t>
              </a:r>
            </a:p>
          </p:txBody>
        </p:sp>
        <p:cxnSp>
          <p:nvCxnSpPr>
            <p:cNvPr id="16" name="Straight Connector 15">
              <a:extLst>
                <a:ext uri="{FF2B5EF4-FFF2-40B4-BE49-F238E27FC236}">
                  <a16:creationId xmlns:a16="http://schemas.microsoft.com/office/drawing/2014/main" id="{95DB3886-C376-4B64-99E8-FF413AFD70A9}"/>
                </a:ext>
              </a:extLst>
            </p:cNvPr>
            <p:cNvCxnSpPr>
              <a:cxnSpLocks/>
            </p:cNvCxnSpPr>
            <p:nvPr/>
          </p:nvCxnSpPr>
          <p:spPr>
            <a:xfrm rot="10800000">
              <a:off x="4848357" y="2947265"/>
              <a:ext cx="2327" cy="222432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058F913A-C399-45F9-B19E-542FF7074F97}"/>
                </a:ext>
              </a:extLst>
            </p:cNvPr>
            <p:cNvSpPr txBox="1"/>
            <p:nvPr/>
          </p:nvSpPr>
          <p:spPr>
            <a:xfrm rot="5400000">
              <a:off x="4421469" y="3639531"/>
              <a:ext cx="1449436" cy="461665"/>
            </a:xfrm>
            <a:prstGeom prst="rect">
              <a:avLst/>
            </a:prstGeom>
            <a:noFill/>
          </p:spPr>
          <p:txBody>
            <a:bodyPr wrap="none" rtlCol="0">
              <a:spAutoFit/>
            </a:bodyPr>
            <a:lstStyle/>
            <a:p>
              <a:pPr algn="ctr"/>
              <a:r>
                <a:rPr lang="en-US" sz="2400" b="1" dirty="0">
                  <a:solidFill>
                    <a:srgbClr val="FF0000"/>
                  </a:solidFill>
                </a:rPr>
                <a:t>TDS Conc.</a:t>
              </a:r>
            </a:p>
          </p:txBody>
        </p:sp>
        <p:sp>
          <p:nvSpPr>
            <p:cNvPr id="21" name="Freeform: Shape 20">
              <a:extLst>
                <a:ext uri="{FF2B5EF4-FFF2-40B4-BE49-F238E27FC236}">
                  <a16:creationId xmlns:a16="http://schemas.microsoft.com/office/drawing/2014/main" id="{284D0595-EA0E-4BCD-8FE6-ED3B0E2E8596}"/>
                </a:ext>
              </a:extLst>
            </p:cNvPr>
            <p:cNvSpPr/>
            <p:nvPr/>
          </p:nvSpPr>
          <p:spPr>
            <a:xfrm>
              <a:off x="1783609" y="2950093"/>
              <a:ext cx="3028950" cy="1502494"/>
            </a:xfrm>
            <a:custGeom>
              <a:avLst/>
              <a:gdLst>
                <a:gd name="connsiteX0" fmla="*/ 0 w 3028950"/>
                <a:gd name="connsiteY0" fmla="*/ 1478547 h 1502494"/>
                <a:gd name="connsiteX1" fmla="*/ 247650 w 3028950"/>
                <a:gd name="connsiteY1" fmla="*/ 1440447 h 1502494"/>
                <a:gd name="connsiteX2" fmla="*/ 514350 w 3028950"/>
                <a:gd name="connsiteY2" fmla="*/ 945147 h 1502494"/>
                <a:gd name="connsiteX3" fmla="*/ 723900 w 3028950"/>
                <a:gd name="connsiteY3" fmla="*/ 145047 h 1502494"/>
                <a:gd name="connsiteX4" fmla="*/ 914400 w 3028950"/>
                <a:gd name="connsiteY4" fmla="*/ 68847 h 1502494"/>
                <a:gd name="connsiteX5" fmla="*/ 1181100 w 3028950"/>
                <a:gd name="connsiteY5" fmla="*/ 887997 h 1502494"/>
                <a:gd name="connsiteX6" fmla="*/ 1714500 w 3028950"/>
                <a:gd name="connsiteY6" fmla="*/ 1402347 h 1502494"/>
                <a:gd name="connsiteX7" fmla="*/ 3028950 w 3028950"/>
                <a:gd name="connsiteY7" fmla="*/ 1497597 h 1502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28950" h="1502494">
                  <a:moveTo>
                    <a:pt x="0" y="1478547"/>
                  </a:moveTo>
                  <a:cubicBezTo>
                    <a:pt x="80962" y="1503947"/>
                    <a:pt x="161925" y="1529347"/>
                    <a:pt x="247650" y="1440447"/>
                  </a:cubicBezTo>
                  <a:cubicBezTo>
                    <a:pt x="333375" y="1351547"/>
                    <a:pt x="434975" y="1161047"/>
                    <a:pt x="514350" y="945147"/>
                  </a:cubicBezTo>
                  <a:cubicBezTo>
                    <a:pt x="593725" y="729247"/>
                    <a:pt x="657225" y="291097"/>
                    <a:pt x="723900" y="145047"/>
                  </a:cubicBezTo>
                  <a:cubicBezTo>
                    <a:pt x="790575" y="-1003"/>
                    <a:pt x="838200" y="-54978"/>
                    <a:pt x="914400" y="68847"/>
                  </a:cubicBezTo>
                  <a:cubicBezTo>
                    <a:pt x="990600" y="192672"/>
                    <a:pt x="1047750" y="665747"/>
                    <a:pt x="1181100" y="887997"/>
                  </a:cubicBezTo>
                  <a:cubicBezTo>
                    <a:pt x="1314450" y="1110247"/>
                    <a:pt x="1406525" y="1300747"/>
                    <a:pt x="1714500" y="1402347"/>
                  </a:cubicBezTo>
                  <a:cubicBezTo>
                    <a:pt x="2022475" y="1503947"/>
                    <a:pt x="2525712" y="1500772"/>
                    <a:pt x="3028950" y="1497597"/>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DCBFFC47-0A33-4223-A04B-27B24D5ABE08}"/>
                </a:ext>
              </a:extLst>
            </p:cNvPr>
            <p:cNvSpPr/>
            <p:nvPr/>
          </p:nvSpPr>
          <p:spPr>
            <a:xfrm>
              <a:off x="1783609" y="3152290"/>
              <a:ext cx="3067050" cy="838955"/>
            </a:xfrm>
            <a:custGeom>
              <a:avLst/>
              <a:gdLst>
                <a:gd name="connsiteX0" fmla="*/ 0 w 3067050"/>
                <a:gd name="connsiteY0" fmla="*/ 38100 h 838955"/>
                <a:gd name="connsiteX1" fmla="*/ 552450 w 3067050"/>
                <a:gd name="connsiteY1" fmla="*/ 38100 h 838955"/>
                <a:gd name="connsiteX2" fmla="*/ 819150 w 3067050"/>
                <a:gd name="connsiteY2" fmla="*/ 76200 h 838955"/>
                <a:gd name="connsiteX3" fmla="*/ 933450 w 3067050"/>
                <a:gd name="connsiteY3" fmla="*/ 400050 h 838955"/>
                <a:gd name="connsiteX4" fmla="*/ 1143000 w 3067050"/>
                <a:gd name="connsiteY4" fmla="*/ 838200 h 838955"/>
                <a:gd name="connsiteX5" fmla="*/ 1466850 w 3067050"/>
                <a:gd name="connsiteY5" fmla="*/ 495300 h 838955"/>
                <a:gd name="connsiteX6" fmla="*/ 1676400 w 3067050"/>
                <a:gd name="connsiteY6" fmla="*/ 114300 h 838955"/>
                <a:gd name="connsiteX7" fmla="*/ 1847850 w 3067050"/>
                <a:gd name="connsiteY7" fmla="*/ 19050 h 838955"/>
                <a:gd name="connsiteX8" fmla="*/ 2495550 w 3067050"/>
                <a:gd name="connsiteY8" fmla="*/ 0 h 838955"/>
                <a:gd name="connsiteX9" fmla="*/ 3067050 w 3067050"/>
                <a:gd name="connsiteY9" fmla="*/ 19050 h 83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67050" h="838955">
                  <a:moveTo>
                    <a:pt x="0" y="38100"/>
                  </a:moveTo>
                  <a:cubicBezTo>
                    <a:pt x="207962" y="34925"/>
                    <a:pt x="415925" y="31750"/>
                    <a:pt x="552450" y="38100"/>
                  </a:cubicBezTo>
                  <a:cubicBezTo>
                    <a:pt x="688975" y="44450"/>
                    <a:pt x="755650" y="15875"/>
                    <a:pt x="819150" y="76200"/>
                  </a:cubicBezTo>
                  <a:cubicBezTo>
                    <a:pt x="882650" y="136525"/>
                    <a:pt x="879475" y="273050"/>
                    <a:pt x="933450" y="400050"/>
                  </a:cubicBezTo>
                  <a:cubicBezTo>
                    <a:pt x="987425" y="527050"/>
                    <a:pt x="1054100" y="822325"/>
                    <a:pt x="1143000" y="838200"/>
                  </a:cubicBezTo>
                  <a:cubicBezTo>
                    <a:pt x="1231900" y="854075"/>
                    <a:pt x="1377950" y="615950"/>
                    <a:pt x="1466850" y="495300"/>
                  </a:cubicBezTo>
                  <a:cubicBezTo>
                    <a:pt x="1555750" y="374650"/>
                    <a:pt x="1612900" y="193675"/>
                    <a:pt x="1676400" y="114300"/>
                  </a:cubicBezTo>
                  <a:cubicBezTo>
                    <a:pt x="1739900" y="34925"/>
                    <a:pt x="1711325" y="38100"/>
                    <a:pt x="1847850" y="19050"/>
                  </a:cubicBezTo>
                  <a:cubicBezTo>
                    <a:pt x="1984375" y="0"/>
                    <a:pt x="2292350" y="0"/>
                    <a:pt x="2495550" y="0"/>
                  </a:cubicBezTo>
                  <a:cubicBezTo>
                    <a:pt x="2698750" y="0"/>
                    <a:pt x="2882900" y="9525"/>
                    <a:pt x="3067050" y="19050"/>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Group 37">
            <a:extLst>
              <a:ext uri="{FF2B5EF4-FFF2-40B4-BE49-F238E27FC236}">
                <a16:creationId xmlns:a16="http://schemas.microsoft.com/office/drawing/2014/main" id="{CFAA1172-78DC-4A9A-BA7D-77812703F7ED}"/>
              </a:ext>
            </a:extLst>
          </p:cNvPr>
          <p:cNvGrpSpPr/>
          <p:nvPr/>
        </p:nvGrpSpPr>
        <p:grpSpPr>
          <a:xfrm>
            <a:off x="6888837" y="1549141"/>
            <a:ext cx="4102181" cy="2397662"/>
            <a:chOff x="6039227" y="3152290"/>
            <a:chExt cx="4102181" cy="2397662"/>
          </a:xfrm>
        </p:grpSpPr>
        <p:sp>
          <p:nvSpPr>
            <p:cNvPr id="28" name="TextBox 27">
              <a:extLst>
                <a:ext uri="{FF2B5EF4-FFF2-40B4-BE49-F238E27FC236}">
                  <a16:creationId xmlns:a16="http://schemas.microsoft.com/office/drawing/2014/main" id="{CCF98646-0011-46EC-954E-A6F2866175B3}"/>
                </a:ext>
              </a:extLst>
            </p:cNvPr>
            <p:cNvSpPr txBox="1"/>
            <p:nvPr/>
          </p:nvSpPr>
          <p:spPr>
            <a:xfrm rot="16200000">
              <a:off x="6071929" y="3883041"/>
              <a:ext cx="396262" cy="461665"/>
            </a:xfrm>
            <a:prstGeom prst="rect">
              <a:avLst/>
            </a:prstGeom>
            <a:noFill/>
          </p:spPr>
          <p:txBody>
            <a:bodyPr wrap="none" rtlCol="0">
              <a:spAutoFit/>
            </a:bodyPr>
            <a:lstStyle/>
            <a:p>
              <a:pPr algn="ctr"/>
              <a:r>
                <a:rPr lang="en-US" sz="2400" b="1" dirty="0"/>
                <a:t>Q</a:t>
              </a:r>
            </a:p>
          </p:txBody>
        </p:sp>
        <p:sp>
          <p:nvSpPr>
            <p:cNvPr id="24" name="Rectangle 23">
              <a:extLst>
                <a:ext uri="{FF2B5EF4-FFF2-40B4-BE49-F238E27FC236}">
                  <a16:creationId xmlns:a16="http://schemas.microsoft.com/office/drawing/2014/main" id="{DC59F3DF-9A90-44EF-9B49-885D0EF59B08}"/>
                </a:ext>
              </a:extLst>
            </p:cNvPr>
            <p:cNvSpPr/>
            <p:nvPr/>
          </p:nvSpPr>
          <p:spPr>
            <a:xfrm>
              <a:off x="6814699" y="3316515"/>
              <a:ext cx="676364" cy="124883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67D102CC-E0C7-4683-B72D-2A900F2FF03D}"/>
                </a:ext>
              </a:extLst>
            </p:cNvPr>
            <p:cNvCxnSpPr>
              <a:cxnSpLocks/>
            </p:cNvCxnSpPr>
            <p:nvPr/>
          </p:nvCxnSpPr>
          <p:spPr>
            <a:xfrm>
              <a:off x="6541190" y="3152290"/>
              <a:ext cx="2327" cy="222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1BD3C296-554B-48EC-AABB-3051DFCC3843}"/>
                </a:ext>
              </a:extLst>
            </p:cNvPr>
            <p:cNvCxnSpPr>
              <a:cxnSpLocks/>
            </p:cNvCxnSpPr>
            <p:nvPr/>
          </p:nvCxnSpPr>
          <p:spPr>
            <a:xfrm flipH="1">
              <a:off x="6287453" y="5077248"/>
              <a:ext cx="35279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BDECEDD8-BAD8-4F20-BC59-8D30DD71909F}"/>
                </a:ext>
              </a:extLst>
            </p:cNvPr>
            <p:cNvSpPr txBox="1"/>
            <p:nvPr/>
          </p:nvSpPr>
          <p:spPr>
            <a:xfrm>
              <a:off x="7804722" y="5088287"/>
              <a:ext cx="817853" cy="461665"/>
            </a:xfrm>
            <a:prstGeom prst="rect">
              <a:avLst/>
            </a:prstGeom>
            <a:noFill/>
          </p:spPr>
          <p:txBody>
            <a:bodyPr wrap="none" rtlCol="0">
              <a:spAutoFit/>
            </a:bodyPr>
            <a:lstStyle/>
            <a:p>
              <a:pPr algn="ctr"/>
              <a:r>
                <a:rPr lang="en-US" sz="2400" b="1" dirty="0"/>
                <a:t>Time</a:t>
              </a:r>
            </a:p>
          </p:txBody>
        </p:sp>
        <p:cxnSp>
          <p:nvCxnSpPr>
            <p:cNvPr id="29" name="Straight Connector 28">
              <a:extLst>
                <a:ext uri="{FF2B5EF4-FFF2-40B4-BE49-F238E27FC236}">
                  <a16:creationId xmlns:a16="http://schemas.microsoft.com/office/drawing/2014/main" id="{444F75F4-0CAB-4947-A7D6-3CC825E6B226}"/>
                </a:ext>
              </a:extLst>
            </p:cNvPr>
            <p:cNvCxnSpPr>
              <a:cxnSpLocks/>
            </p:cNvCxnSpPr>
            <p:nvPr/>
          </p:nvCxnSpPr>
          <p:spPr>
            <a:xfrm rot="10800000">
              <a:off x="9612746" y="3152290"/>
              <a:ext cx="2327" cy="222432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689639F3-E9D2-423F-A49B-2BC8E70F7BE1}"/>
                </a:ext>
              </a:extLst>
            </p:cNvPr>
            <p:cNvSpPr txBox="1"/>
            <p:nvPr/>
          </p:nvSpPr>
          <p:spPr>
            <a:xfrm rot="5400000">
              <a:off x="9185858" y="3844556"/>
              <a:ext cx="1449436" cy="461665"/>
            </a:xfrm>
            <a:prstGeom prst="rect">
              <a:avLst/>
            </a:prstGeom>
            <a:noFill/>
          </p:spPr>
          <p:txBody>
            <a:bodyPr wrap="none" rtlCol="0">
              <a:spAutoFit/>
            </a:bodyPr>
            <a:lstStyle/>
            <a:p>
              <a:pPr algn="ctr"/>
              <a:r>
                <a:rPr lang="en-US" sz="2400" b="1" dirty="0">
                  <a:solidFill>
                    <a:srgbClr val="FF0000"/>
                  </a:solidFill>
                </a:rPr>
                <a:t>TDS Conc.</a:t>
              </a:r>
            </a:p>
          </p:txBody>
        </p:sp>
        <p:sp>
          <p:nvSpPr>
            <p:cNvPr id="31" name="Freeform: Shape 30">
              <a:extLst>
                <a:ext uri="{FF2B5EF4-FFF2-40B4-BE49-F238E27FC236}">
                  <a16:creationId xmlns:a16="http://schemas.microsoft.com/office/drawing/2014/main" id="{75BE2632-9577-4801-B8B4-749B0B624B10}"/>
                </a:ext>
              </a:extLst>
            </p:cNvPr>
            <p:cNvSpPr/>
            <p:nvPr/>
          </p:nvSpPr>
          <p:spPr>
            <a:xfrm>
              <a:off x="6547998" y="3155118"/>
              <a:ext cx="3028950" cy="1502494"/>
            </a:xfrm>
            <a:custGeom>
              <a:avLst/>
              <a:gdLst>
                <a:gd name="connsiteX0" fmla="*/ 0 w 3028950"/>
                <a:gd name="connsiteY0" fmla="*/ 1478547 h 1502494"/>
                <a:gd name="connsiteX1" fmla="*/ 247650 w 3028950"/>
                <a:gd name="connsiteY1" fmla="*/ 1440447 h 1502494"/>
                <a:gd name="connsiteX2" fmla="*/ 514350 w 3028950"/>
                <a:gd name="connsiteY2" fmla="*/ 945147 h 1502494"/>
                <a:gd name="connsiteX3" fmla="*/ 723900 w 3028950"/>
                <a:gd name="connsiteY3" fmla="*/ 145047 h 1502494"/>
                <a:gd name="connsiteX4" fmla="*/ 914400 w 3028950"/>
                <a:gd name="connsiteY4" fmla="*/ 68847 h 1502494"/>
                <a:gd name="connsiteX5" fmla="*/ 1181100 w 3028950"/>
                <a:gd name="connsiteY5" fmla="*/ 887997 h 1502494"/>
                <a:gd name="connsiteX6" fmla="*/ 1714500 w 3028950"/>
                <a:gd name="connsiteY6" fmla="*/ 1402347 h 1502494"/>
                <a:gd name="connsiteX7" fmla="*/ 3028950 w 3028950"/>
                <a:gd name="connsiteY7" fmla="*/ 1497597 h 1502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28950" h="1502494">
                  <a:moveTo>
                    <a:pt x="0" y="1478547"/>
                  </a:moveTo>
                  <a:cubicBezTo>
                    <a:pt x="80962" y="1503947"/>
                    <a:pt x="161925" y="1529347"/>
                    <a:pt x="247650" y="1440447"/>
                  </a:cubicBezTo>
                  <a:cubicBezTo>
                    <a:pt x="333375" y="1351547"/>
                    <a:pt x="434975" y="1161047"/>
                    <a:pt x="514350" y="945147"/>
                  </a:cubicBezTo>
                  <a:cubicBezTo>
                    <a:pt x="593725" y="729247"/>
                    <a:pt x="657225" y="291097"/>
                    <a:pt x="723900" y="145047"/>
                  </a:cubicBezTo>
                  <a:cubicBezTo>
                    <a:pt x="790575" y="-1003"/>
                    <a:pt x="838200" y="-54978"/>
                    <a:pt x="914400" y="68847"/>
                  </a:cubicBezTo>
                  <a:cubicBezTo>
                    <a:pt x="990600" y="192672"/>
                    <a:pt x="1047750" y="665747"/>
                    <a:pt x="1181100" y="887997"/>
                  </a:cubicBezTo>
                  <a:cubicBezTo>
                    <a:pt x="1314450" y="1110247"/>
                    <a:pt x="1406525" y="1300747"/>
                    <a:pt x="1714500" y="1402347"/>
                  </a:cubicBezTo>
                  <a:cubicBezTo>
                    <a:pt x="2022475" y="1503947"/>
                    <a:pt x="2525712" y="1500772"/>
                    <a:pt x="3028950" y="1497597"/>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4F58C051-CF67-4F83-A6BE-9A77A8622B40}"/>
                </a:ext>
              </a:extLst>
            </p:cNvPr>
            <p:cNvSpPr/>
            <p:nvPr/>
          </p:nvSpPr>
          <p:spPr>
            <a:xfrm>
              <a:off x="6547998" y="3356398"/>
              <a:ext cx="3067050" cy="1128479"/>
            </a:xfrm>
            <a:custGeom>
              <a:avLst/>
              <a:gdLst>
                <a:gd name="connsiteX0" fmla="*/ 0 w 3067050"/>
                <a:gd name="connsiteY0" fmla="*/ 38100 h 838955"/>
                <a:gd name="connsiteX1" fmla="*/ 552450 w 3067050"/>
                <a:gd name="connsiteY1" fmla="*/ 38100 h 838955"/>
                <a:gd name="connsiteX2" fmla="*/ 819150 w 3067050"/>
                <a:gd name="connsiteY2" fmla="*/ 76200 h 838955"/>
                <a:gd name="connsiteX3" fmla="*/ 933450 w 3067050"/>
                <a:gd name="connsiteY3" fmla="*/ 400050 h 838955"/>
                <a:gd name="connsiteX4" fmla="*/ 1143000 w 3067050"/>
                <a:gd name="connsiteY4" fmla="*/ 838200 h 838955"/>
                <a:gd name="connsiteX5" fmla="*/ 1466850 w 3067050"/>
                <a:gd name="connsiteY5" fmla="*/ 495300 h 838955"/>
                <a:gd name="connsiteX6" fmla="*/ 1676400 w 3067050"/>
                <a:gd name="connsiteY6" fmla="*/ 114300 h 838955"/>
                <a:gd name="connsiteX7" fmla="*/ 1847850 w 3067050"/>
                <a:gd name="connsiteY7" fmla="*/ 19050 h 838955"/>
                <a:gd name="connsiteX8" fmla="*/ 2495550 w 3067050"/>
                <a:gd name="connsiteY8" fmla="*/ 0 h 838955"/>
                <a:gd name="connsiteX9" fmla="*/ 3067050 w 3067050"/>
                <a:gd name="connsiteY9" fmla="*/ 19050 h 838955"/>
                <a:gd name="connsiteX0" fmla="*/ 0 w 3067050"/>
                <a:gd name="connsiteY0" fmla="*/ 38100 h 838955"/>
                <a:gd name="connsiteX1" fmla="*/ 247650 w 3067050"/>
                <a:gd name="connsiteY1" fmla="*/ 9071 h 838955"/>
                <a:gd name="connsiteX2" fmla="*/ 819150 w 3067050"/>
                <a:gd name="connsiteY2" fmla="*/ 76200 h 838955"/>
                <a:gd name="connsiteX3" fmla="*/ 933450 w 3067050"/>
                <a:gd name="connsiteY3" fmla="*/ 400050 h 838955"/>
                <a:gd name="connsiteX4" fmla="*/ 1143000 w 3067050"/>
                <a:gd name="connsiteY4" fmla="*/ 838200 h 838955"/>
                <a:gd name="connsiteX5" fmla="*/ 1466850 w 3067050"/>
                <a:gd name="connsiteY5" fmla="*/ 495300 h 838955"/>
                <a:gd name="connsiteX6" fmla="*/ 1676400 w 3067050"/>
                <a:gd name="connsiteY6" fmla="*/ 114300 h 838955"/>
                <a:gd name="connsiteX7" fmla="*/ 1847850 w 3067050"/>
                <a:gd name="connsiteY7" fmla="*/ 19050 h 838955"/>
                <a:gd name="connsiteX8" fmla="*/ 2495550 w 3067050"/>
                <a:gd name="connsiteY8" fmla="*/ 0 h 838955"/>
                <a:gd name="connsiteX9" fmla="*/ 3067050 w 3067050"/>
                <a:gd name="connsiteY9" fmla="*/ 19050 h 838955"/>
                <a:gd name="connsiteX0" fmla="*/ 0 w 3067050"/>
                <a:gd name="connsiteY0" fmla="*/ 41970 h 842825"/>
                <a:gd name="connsiteX1" fmla="*/ 247650 w 3067050"/>
                <a:gd name="connsiteY1" fmla="*/ 12941 h 842825"/>
                <a:gd name="connsiteX2" fmla="*/ 543379 w 3067050"/>
                <a:gd name="connsiteY2" fmla="*/ 283270 h 842825"/>
                <a:gd name="connsiteX3" fmla="*/ 933450 w 3067050"/>
                <a:gd name="connsiteY3" fmla="*/ 403920 h 842825"/>
                <a:gd name="connsiteX4" fmla="*/ 1143000 w 3067050"/>
                <a:gd name="connsiteY4" fmla="*/ 842070 h 842825"/>
                <a:gd name="connsiteX5" fmla="*/ 1466850 w 3067050"/>
                <a:gd name="connsiteY5" fmla="*/ 499170 h 842825"/>
                <a:gd name="connsiteX6" fmla="*/ 1676400 w 3067050"/>
                <a:gd name="connsiteY6" fmla="*/ 118170 h 842825"/>
                <a:gd name="connsiteX7" fmla="*/ 1847850 w 3067050"/>
                <a:gd name="connsiteY7" fmla="*/ 22920 h 842825"/>
                <a:gd name="connsiteX8" fmla="*/ 2495550 w 3067050"/>
                <a:gd name="connsiteY8" fmla="*/ 3870 h 842825"/>
                <a:gd name="connsiteX9" fmla="*/ 3067050 w 3067050"/>
                <a:gd name="connsiteY9" fmla="*/ 22920 h 842825"/>
                <a:gd name="connsiteX0" fmla="*/ 0 w 3067050"/>
                <a:gd name="connsiteY0" fmla="*/ 41970 h 888742"/>
                <a:gd name="connsiteX1" fmla="*/ 247650 w 3067050"/>
                <a:gd name="connsiteY1" fmla="*/ 12941 h 888742"/>
                <a:gd name="connsiteX2" fmla="*/ 543379 w 3067050"/>
                <a:gd name="connsiteY2" fmla="*/ 283270 h 888742"/>
                <a:gd name="connsiteX3" fmla="*/ 730250 w 3067050"/>
                <a:gd name="connsiteY3" fmla="*/ 824834 h 888742"/>
                <a:gd name="connsiteX4" fmla="*/ 1143000 w 3067050"/>
                <a:gd name="connsiteY4" fmla="*/ 842070 h 888742"/>
                <a:gd name="connsiteX5" fmla="*/ 1466850 w 3067050"/>
                <a:gd name="connsiteY5" fmla="*/ 499170 h 888742"/>
                <a:gd name="connsiteX6" fmla="*/ 1676400 w 3067050"/>
                <a:gd name="connsiteY6" fmla="*/ 118170 h 888742"/>
                <a:gd name="connsiteX7" fmla="*/ 1847850 w 3067050"/>
                <a:gd name="connsiteY7" fmla="*/ 22920 h 888742"/>
                <a:gd name="connsiteX8" fmla="*/ 2495550 w 3067050"/>
                <a:gd name="connsiteY8" fmla="*/ 3870 h 888742"/>
                <a:gd name="connsiteX9" fmla="*/ 3067050 w 3067050"/>
                <a:gd name="connsiteY9" fmla="*/ 22920 h 888742"/>
                <a:gd name="connsiteX0" fmla="*/ 0 w 3067050"/>
                <a:gd name="connsiteY0" fmla="*/ 41970 h 1126668"/>
                <a:gd name="connsiteX1" fmla="*/ 247650 w 3067050"/>
                <a:gd name="connsiteY1" fmla="*/ 12941 h 1126668"/>
                <a:gd name="connsiteX2" fmla="*/ 543379 w 3067050"/>
                <a:gd name="connsiteY2" fmla="*/ 283270 h 1126668"/>
                <a:gd name="connsiteX3" fmla="*/ 730250 w 3067050"/>
                <a:gd name="connsiteY3" fmla="*/ 824834 h 1126668"/>
                <a:gd name="connsiteX4" fmla="*/ 881742 w 3067050"/>
                <a:gd name="connsiteY4" fmla="*/ 1117842 h 1126668"/>
                <a:gd name="connsiteX5" fmla="*/ 1466850 w 3067050"/>
                <a:gd name="connsiteY5" fmla="*/ 499170 h 1126668"/>
                <a:gd name="connsiteX6" fmla="*/ 1676400 w 3067050"/>
                <a:gd name="connsiteY6" fmla="*/ 118170 h 1126668"/>
                <a:gd name="connsiteX7" fmla="*/ 1847850 w 3067050"/>
                <a:gd name="connsiteY7" fmla="*/ 22920 h 1126668"/>
                <a:gd name="connsiteX8" fmla="*/ 2495550 w 3067050"/>
                <a:gd name="connsiteY8" fmla="*/ 3870 h 1126668"/>
                <a:gd name="connsiteX9" fmla="*/ 3067050 w 3067050"/>
                <a:gd name="connsiteY9" fmla="*/ 22920 h 1126668"/>
                <a:gd name="connsiteX0" fmla="*/ 0 w 3067050"/>
                <a:gd name="connsiteY0" fmla="*/ 41970 h 1131431"/>
                <a:gd name="connsiteX1" fmla="*/ 247650 w 3067050"/>
                <a:gd name="connsiteY1" fmla="*/ 12941 h 1131431"/>
                <a:gd name="connsiteX2" fmla="*/ 543379 w 3067050"/>
                <a:gd name="connsiteY2" fmla="*/ 283270 h 1131431"/>
                <a:gd name="connsiteX3" fmla="*/ 730250 w 3067050"/>
                <a:gd name="connsiteY3" fmla="*/ 824834 h 1131431"/>
                <a:gd name="connsiteX4" fmla="*/ 881742 w 3067050"/>
                <a:gd name="connsiteY4" fmla="*/ 1117842 h 1131431"/>
                <a:gd name="connsiteX5" fmla="*/ 1220107 w 3067050"/>
                <a:gd name="connsiteY5" fmla="*/ 397570 h 1131431"/>
                <a:gd name="connsiteX6" fmla="*/ 1676400 w 3067050"/>
                <a:gd name="connsiteY6" fmla="*/ 118170 h 1131431"/>
                <a:gd name="connsiteX7" fmla="*/ 1847850 w 3067050"/>
                <a:gd name="connsiteY7" fmla="*/ 22920 h 1131431"/>
                <a:gd name="connsiteX8" fmla="*/ 2495550 w 3067050"/>
                <a:gd name="connsiteY8" fmla="*/ 3870 h 1131431"/>
                <a:gd name="connsiteX9" fmla="*/ 3067050 w 3067050"/>
                <a:gd name="connsiteY9" fmla="*/ 22920 h 1131431"/>
                <a:gd name="connsiteX0" fmla="*/ 0 w 3067050"/>
                <a:gd name="connsiteY0" fmla="*/ 41970 h 1131431"/>
                <a:gd name="connsiteX1" fmla="*/ 247650 w 3067050"/>
                <a:gd name="connsiteY1" fmla="*/ 12941 h 1131431"/>
                <a:gd name="connsiteX2" fmla="*/ 543379 w 3067050"/>
                <a:gd name="connsiteY2" fmla="*/ 283270 h 1131431"/>
                <a:gd name="connsiteX3" fmla="*/ 730250 w 3067050"/>
                <a:gd name="connsiteY3" fmla="*/ 824834 h 1131431"/>
                <a:gd name="connsiteX4" fmla="*/ 881742 w 3067050"/>
                <a:gd name="connsiteY4" fmla="*/ 1117842 h 1131431"/>
                <a:gd name="connsiteX5" fmla="*/ 1220107 w 3067050"/>
                <a:gd name="connsiteY5" fmla="*/ 397570 h 1131431"/>
                <a:gd name="connsiteX6" fmla="*/ 1516743 w 3067050"/>
                <a:gd name="connsiteY6" fmla="*/ 161713 h 1131431"/>
                <a:gd name="connsiteX7" fmla="*/ 1847850 w 3067050"/>
                <a:gd name="connsiteY7" fmla="*/ 22920 h 1131431"/>
                <a:gd name="connsiteX8" fmla="*/ 2495550 w 3067050"/>
                <a:gd name="connsiteY8" fmla="*/ 3870 h 1131431"/>
                <a:gd name="connsiteX9" fmla="*/ 3067050 w 3067050"/>
                <a:gd name="connsiteY9" fmla="*/ 22920 h 1131431"/>
                <a:gd name="connsiteX0" fmla="*/ 0 w 3067050"/>
                <a:gd name="connsiteY0" fmla="*/ 39018 h 1128479"/>
                <a:gd name="connsiteX1" fmla="*/ 247650 w 3067050"/>
                <a:gd name="connsiteY1" fmla="*/ 53532 h 1128479"/>
                <a:gd name="connsiteX2" fmla="*/ 543379 w 3067050"/>
                <a:gd name="connsiteY2" fmla="*/ 280318 h 1128479"/>
                <a:gd name="connsiteX3" fmla="*/ 730250 w 3067050"/>
                <a:gd name="connsiteY3" fmla="*/ 821882 h 1128479"/>
                <a:gd name="connsiteX4" fmla="*/ 881742 w 3067050"/>
                <a:gd name="connsiteY4" fmla="*/ 1114890 h 1128479"/>
                <a:gd name="connsiteX5" fmla="*/ 1220107 w 3067050"/>
                <a:gd name="connsiteY5" fmla="*/ 394618 h 1128479"/>
                <a:gd name="connsiteX6" fmla="*/ 1516743 w 3067050"/>
                <a:gd name="connsiteY6" fmla="*/ 158761 h 1128479"/>
                <a:gd name="connsiteX7" fmla="*/ 1847850 w 3067050"/>
                <a:gd name="connsiteY7" fmla="*/ 19968 h 1128479"/>
                <a:gd name="connsiteX8" fmla="*/ 2495550 w 3067050"/>
                <a:gd name="connsiteY8" fmla="*/ 918 h 1128479"/>
                <a:gd name="connsiteX9" fmla="*/ 3067050 w 3067050"/>
                <a:gd name="connsiteY9" fmla="*/ 19968 h 112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67050" h="1128479">
                  <a:moveTo>
                    <a:pt x="0" y="39018"/>
                  </a:moveTo>
                  <a:cubicBezTo>
                    <a:pt x="207962" y="35843"/>
                    <a:pt x="157087" y="13315"/>
                    <a:pt x="247650" y="53532"/>
                  </a:cubicBezTo>
                  <a:cubicBezTo>
                    <a:pt x="338213" y="93749"/>
                    <a:pt x="462946" y="152260"/>
                    <a:pt x="543379" y="280318"/>
                  </a:cubicBezTo>
                  <a:cubicBezTo>
                    <a:pt x="623812" y="408376"/>
                    <a:pt x="673856" y="682787"/>
                    <a:pt x="730250" y="821882"/>
                  </a:cubicBezTo>
                  <a:cubicBezTo>
                    <a:pt x="786644" y="960977"/>
                    <a:pt x="800099" y="1186101"/>
                    <a:pt x="881742" y="1114890"/>
                  </a:cubicBezTo>
                  <a:cubicBezTo>
                    <a:pt x="963385" y="1043679"/>
                    <a:pt x="1114274" y="553973"/>
                    <a:pt x="1220107" y="394618"/>
                  </a:cubicBezTo>
                  <a:cubicBezTo>
                    <a:pt x="1325940" y="235263"/>
                    <a:pt x="1412119" y="221203"/>
                    <a:pt x="1516743" y="158761"/>
                  </a:cubicBezTo>
                  <a:cubicBezTo>
                    <a:pt x="1621367" y="96319"/>
                    <a:pt x="1684716" y="46275"/>
                    <a:pt x="1847850" y="19968"/>
                  </a:cubicBezTo>
                  <a:cubicBezTo>
                    <a:pt x="2010984" y="-6339"/>
                    <a:pt x="2292350" y="918"/>
                    <a:pt x="2495550" y="918"/>
                  </a:cubicBezTo>
                  <a:cubicBezTo>
                    <a:pt x="2698750" y="918"/>
                    <a:pt x="2882900" y="10443"/>
                    <a:pt x="3067050" y="19968"/>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1" name="TextBox 40">
            <a:extLst>
              <a:ext uri="{FF2B5EF4-FFF2-40B4-BE49-F238E27FC236}">
                <a16:creationId xmlns:a16="http://schemas.microsoft.com/office/drawing/2014/main" id="{9DA39470-8D31-4DBE-A95A-61B7DEDFE666}"/>
              </a:ext>
            </a:extLst>
          </p:cNvPr>
          <p:cNvSpPr txBox="1"/>
          <p:nvPr/>
        </p:nvSpPr>
        <p:spPr>
          <a:xfrm>
            <a:off x="1026193" y="898444"/>
            <a:ext cx="4412343" cy="523220"/>
          </a:xfrm>
          <a:prstGeom prst="rect">
            <a:avLst/>
          </a:prstGeom>
          <a:noFill/>
        </p:spPr>
        <p:txBody>
          <a:bodyPr wrap="square" rtlCol="0">
            <a:spAutoFit/>
          </a:bodyPr>
          <a:lstStyle/>
          <a:p>
            <a:pPr algn="ctr"/>
            <a:r>
              <a:rPr lang="en-US" sz="2800" b="1" dirty="0"/>
              <a:t>Flushing</a:t>
            </a:r>
          </a:p>
        </p:txBody>
      </p:sp>
      <p:sp>
        <p:nvSpPr>
          <p:cNvPr id="43" name="TextBox 42">
            <a:extLst>
              <a:ext uri="{FF2B5EF4-FFF2-40B4-BE49-F238E27FC236}">
                <a16:creationId xmlns:a16="http://schemas.microsoft.com/office/drawing/2014/main" id="{CBE6437E-13B2-44F2-BDEC-47FBFE04F992}"/>
              </a:ext>
            </a:extLst>
          </p:cNvPr>
          <p:cNvSpPr txBox="1"/>
          <p:nvPr/>
        </p:nvSpPr>
        <p:spPr>
          <a:xfrm>
            <a:off x="6763538" y="902740"/>
            <a:ext cx="4412343" cy="523220"/>
          </a:xfrm>
          <a:prstGeom prst="rect">
            <a:avLst/>
          </a:prstGeom>
          <a:noFill/>
        </p:spPr>
        <p:txBody>
          <a:bodyPr wrap="square" rtlCol="0">
            <a:spAutoFit/>
          </a:bodyPr>
          <a:lstStyle/>
          <a:p>
            <a:pPr algn="ctr"/>
            <a:r>
              <a:rPr lang="en-US" sz="2800" b="1" dirty="0"/>
              <a:t>Dilution</a:t>
            </a:r>
          </a:p>
        </p:txBody>
      </p:sp>
      <p:sp>
        <p:nvSpPr>
          <p:cNvPr id="33" name="TextBox 32">
            <a:extLst>
              <a:ext uri="{FF2B5EF4-FFF2-40B4-BE49-F238E27FC236}">
                <a16:creationId xmlns:a16="http://schemas.microsoft.com/office/drawing/2014/main" id="{D5BD835C-5F9C-4C7F-B00D-5CC9917F086F}"/>
              </a:ext>
            </a:extLst>
          </p:cNvPr>
          <p:cNvSpPr txBox="1"/>
          <p:nvPr/>
        </p:nvSpPr>
        <p:spPr>
          <a:xfrm>
            <a:off x="1762497" y="5294044"/>
            <a:ext cx="8542714" cy="400110"/>
          </a:xfrm>
          <a:prstGeom prst="rect">
            <a:avLst/>
          </a:prstGeom>
          <a:noFill/>
        </p:spPr>
        <p:txBody>
          <a:bodyPr wrap="square" rtlCol="0">
            <a:spAutoFit/>
          </a:bodyPr>
          <a:lstStyle/>
          <a:p>
            <a:pPr algn="ctr"/>
            <a:r>
              <a:rPr lang="en-US" sz="2000" b="1" dirty="0"/>
              <a:t>Water quality response to precipitation gets much more complicated than this!</a:t>
            </a:r>
          </a:p>
        </p:txBody>
      </p:sp>
      <p:sp>
        <p:nvSpPr>
          <p:cNvPr id="34" name="TextBox 33">
            <a:extLst>
              <a:ext uri="{FF2B5EF4-FFF2-40B4-BE49-F238E27FC236}">
                <a16:creationId xmlns:a16="http://schemas.microsoft.com/office/drawing/2014/main" id="{83572C17-0591-467E-B81C-81B910619D6A}"/>
              </a:ext>
            </a:extLst>
          </p:cNvPr>
          <p:cNvSpPr txBox="1"/>
          <p:nvPr/>
        </p:nvSpPr>
        <p:spPr>
          <a:xfrm>
            <a:off x="1762497" y="5841240"/>
            <a:ext cx="8542714" cy="707886"/>
          </a:xfrm>
          <a:prstGeom prst="rect">
            <a:avLst/>
          </a:prstGeom>
          <a:noFill/>
        </p:spPr>
        <p:txBody>
          <a:bodyPr wrap="square" rtlCol="0">
            <a:spAutoFit/>
          </a:bodyPr>
          <a:lstStyle/>
          <a:p>
            <a:pPr algn="ctr"/>
            <a:r>
              <a:rPr lang="en-US" sz="2000" b="1" dirty="0"/>
              <a:t>There are many exceptions to these generalities if you take a deeper dive.</a:t>
            </a:r>
            <a:br>
              <a:rPr lang="en-US" sz="2000" b="1" dirty="0"/>
            </a:br>
            <a:r>
              <a:rPr lang="en-US" sz="2000" b="1" dirty="0"/>
              <a:t>(i.e. this is another branch of hydrology that could take a whole semester)</a:t>
            </a:r>
          </a:p>
        </p:txBody>
      </p:sp>
      <p:sp>
        <p:nvSpPr>
          <p:cNvPr id="35" name="TextBox 34">
            <a:extLst>
              <a:ext uri="{FF2B5EF4-FFF2-40B4-BE49-F238E27FC236}">
                <a16:creationId xmlns:a16="http://schemas.microsoft.com/office/drawing/2014/main" id="{ED5B1A3D-2F98-4248-990A-8EAD916E808E}"/>
              </a:ext>
            </a:extLst>
          </p:cNvPr>
          <p:cNvSpPr txBox="1"/>
          <p:nvPr/>
        </p:nvSpPr>
        <p:spPr>
          <a:xfrm>
            <a:off x="1762497" y="4229434"/>
            <a:ext cx="8542714" cy="1015663"/>
          </a:xfrm>
          <a:prstGeom prst="rect">
            <a:avLst/>
          </a:prstGeom>
          <a:noFill/>
        </p:spPr>
        <p:txBody>
          <a:bodyPr wrap="square" rtlCol="0">
            <a:spAutoFit/>
          </a:bodyPr>
          <a:lstStyle/>
          <a:p>
            <a:pPr algn="ctr"/>
            <a:r>
              <a:rPr lang="en-US" sz="2000" b="1" dirty="0"/>
              <a:t>This exercise should solidify your understanding of what is meant by “flushing” or “dilution” effect and give you some idea of how they are identified in continuous hydrograph and water quality data.</a:t>
            </a:r>
          </a:p>
        </p:txBody>
      </p:sp>
    </p:spTree>
    <p:extLst>
      <p:ext uri="{BB962C8B-B14F-4D97-AF65-F5344CB8AC3E}">
        <p14:creationId xmlns:p14="http://schemas.microsoft.com/office/powerpoint/2010/main" val="3139412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fade">
                                      <p:cBhvr>
                                        <p:cTn id="12" dur="5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fade">
                                      <p:cBhvr>
                                        <p:cTn id="1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p:bldP spid="3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76200">
          <a:solidFill>
            <a:srgbClr val="FF0000"/>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457</Words>
  <Application>Microsoft Office PowerPoint</Application>
  <PresentationFormat>Widescreen</PresentationFormat>
  <Paragraphs>74</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Cambria Math</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Payn</dc:creator>
  <cp:lastModifiedBy>Robert Payn</cp:lastModifiedBy>
  <cp:revision>15</cp:revision>
  <dcterms:created xsi:type="dcterms:W3CDTF">2020-11-01T17:54:04Z</dcterms:created>
  <dcterms:modified xsi:type="dcterms:W3CDTF">2020-11-01T21:03:31Z</dcterms:modified>
</cp:coreProperties>
</file>