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4" r:id="rId20"/>
    <p:sldId id="265" r:id="rId21"/>
    <p:sldId id="266" r:id="rId22"/>
    <p:sldId id="267" r:id="rId23"/>
    <p:sldId id="268" r:id="rId24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Bugaki" charset="1" panose="00000000000000000000"/>
      <p:regular r:id="rId10"/>
    </p:embeddedFont>
    <p:embeddedFont>
      <p:font typeface="Bugaki Italics" charset="1" panose="0000000000000000000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slides/slide1.xml" Type="http://schemas.openxmlformats.org/officeDocument/2006/relationships/slide"/><Relationship Id="rId13" Target="slides/slide2.xml" Type="http://schemas.openxmlformats.org/officeDocument/2006/relationships/slide"/><Relationship Id="rId14" Target="slides/slide3.xml" Type="http://schemas.openxmlformats.org/officeDocument/2006/relationships/slide"/><Relationship Id="rId15" Target="slides/slide4.xml" Type="http://schemas.openxmlformats.org/officeDocument/2006/relationships/slide"/><Relationship Id="rId16" Target="slides/slide5.xml" Type="http://schemas.openxmlformats.org/officeDocument/2006/relationships/slide"/><Relationship Id="rId17" Target="slides/slide6.xml" Type="http://schemas.openxmlformats.org/officeDocument/2006/relationships/slide"/><Relationship Id="rId18" Target="slides/slide7.xml" Type="http://schemas.openxmlformats.org/officeDocument/2006/relationships/slide"/><Relationship Id="rId19" Target="slides/slide8.xml" Type="http://schemas.openxmlformats.org/officeDocument/2006/relationships/slide"/><Relationship Id="rId2" Target="presProps.xml" Type="http://schemas.openxmlformats.org/officeDocument/2006/relationships/presProps"/><Relationship Id="rId20" Target="slides/slide9.xml" Type="http://schemas.openxmlformats.org/officeDocument/2006/relationships/slide"/><Relationship Id="rId21" Target="slides/slide10.xml" Type="http://schemas.openxmlformats.org/officeDocument/2006/relationships/slide"/><Relationship Id="rId22" Target="slides/slide11.xml" Type="http://schemas.openxmlformats.org/officeDocument/2006/relationships/slide"/><Relationship Id="rId23" Target="slides/slide12.xml" Type="http://schemas.openxmlformats.org/officeDocument/2006/relationships/slide"/><Relationship Id="rId24" Target="slides/slide13.xml" Type="http://schemas.openxmlformats.org/officeDocument/2006/relationships/slide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13.png" Type="http://schemas.openxmlformats.org/officeDocument/2006/relationships/image"/><Relationship Id="rId5" Target="../media/image14.svg" Type="http://schemas.openxmlformats.org/officeDocument/2006/relationships/image"/><Relationship Id="rId6" Target="../media/image9.png" Type="http://schemas.openxmlformats.org/officeDocument/2006/relationships/image"/><Relationship Id="rId7" Target="../media/image10.svg" Type="http://schemas.openxmlformats.org/officeDocument/2006/relationships/image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.png" Type="http://schemas.openxmlformats.org/officeDocument/2006/relationships/image"/><Relationship Id="rId11" Target="../media/image28.svg" Type="http://schemas.openxmlformats.org/officeDocument/2006/relationships/image"/><Relationship Id="rId12" Target="../media/image15.png" Type="http://schemas.openxmlformats.org/officeDocument/2006/relationships/image"/><Relationship Id="rId13" Target="../media/image16.svg" Type="http://schemas.openxmlformats.org/officeDocument/2006/relationships/image"/><Relationship Id="rId14" Target="../media/image29.png" Type="http://schemas.openxmlformats.org/officeDocument/2006/relationships/image"/><Relationship Id="rId15" Target="../media/image30.svg" Type="http://schemas.openxmlformats.org/officeDocument/2006/relationships/image"/><Relationship Id="rId16" Target="../media/image31.png" Type="http://schemas.openxmlformats.org/officeDocument/2006/relationships/image"/><Relationship Id="rId17" Target="../media/image32.svg" Type="http://schemas.openxmlformats.org/officeDocument/2006/relationships/image"/><Relationship Id="rId18" Target="../media/image9.png" Type="http://schemas.openxmlformats.org/officeDocument/2006/relationships/image"/><Relationship Id="rId19" Target="../media/image10.svg" Type="http://schemas.openxmlformats.org/officeDocument/2006/relationships/image"/><Relationship Id="rId2" Target="../media/image21.png" Type="http://schemas.openxmlformats.org/officeDocument/2006/relationships/image"/><Relationship Id="rId20" Target="../media/image33.png" Type="http://schemas.openxmlformats.org/officeDocument/2006/relationships/image"/><Relationship Id="rId21" Target="../media/image34.svg" Type="http://schemas.openxmlformats.org/officeDocument/2006/relationships/image"/><Relationship Id="rId22" Target="../media/image35.png" Type="http://schemas.openxmlformats.org/officeDocument/2006/relationships/image"/><Relationship Id="rId23" Target="../media/image36.svg" Type="http://schemas.openxmlformats.org/officeDocument/2006/relationships/image"/><Relationship Id="rId24" Target="../media/image1.png" Type="http://schemas.openxmlformats.org/officeDocument/2006/relationships/image"/><Relationship Id="rId25" Target="../media/image2.svg" Type="http://schemas.openxmlformats.org/officeDocument/2006/relationships/image"/><Relationship Id="rId26" Target="../media/image37.png" Type="http://schemas.openxmlformats.org/officeDocument/2006/relationships/image"/><Relationship Id="rId27" Target="../media/image38.svg" Type="http://schemas.openxmlformats.org/officeDocument/2006/relationships/image"/><Relationship Id="rId28" Target="../media/image5.png" Type="http://schemas.openxmlformats.org/officeDocument/2006/relationships/image"/><Relationship Id="rId29" Target="../media/image6.svg" Type="http://schemas.openxmlformats.org/officeDocument/2006/relationships/image"/><Relationship Id="rId3" Target="../media/image22.svg" Type="http://schemas.openxmlformats.org/officeDocument/2006/relationships/image"/><Relationship Id="rId30" Target="../media/image39.png" Type="http://schemas.openxmlformats.org/officeDocument/2006/relationships/image"/><Relationship Id="rId31" Target="../media/image40.svg" Type="http://schemas.openxmlformats.org/officeDocument/2006/relationships/image"/><Relationship Id="rId32" Target="../media/image41.png" Type="http://schemas.openxmlformats.org/officeDocument/2006/relationships/image"/><Relationship Id="rId33" Target="../media/image42.svg" Type="http://schemas.openxmlformats.org/officeDocument/2006/relationships/image"/><Relationship Id="rId34" Target="../media/image17.png" Type="http://schemas.openxmlformats.org/officeDocument/2006/relationships/image"/><Relationship Id="rId35" Target="../media/image18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Relationship Id="rId8" Target="../media/image11.png" Type="http://schemas.openxmlformats.org/officeDocument/2006/relationships/image"/><Relationship Id="rId9" Target="../media/image12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11.png" Type="http://schemas.openxmlformats.org/officeDocument/2006/relationships/image"/><Relationship Id="rId5" Target="../media/image12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Relationship Id="rId3" Target="../media/image16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1496453" y="-1648047"/>
            <a:ext cx="13583093" cy="1358309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8273239" y="-1355027"/>
            <a:ext cx="3517011" cy="351701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02477" y="8387539"/>
            <a:ext cx="1741523" cy="1741523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9134807" y="7679530"/>
            <a:ext cx="896937" cy="896937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057855" y="705494"/>
            <a:ext cx="1086958" cy="1086958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true" flipV="false" rot="0">
            <a:off x="9816407" y="1948727"/>
            <a:ext cx="8804969" cy="6627740"/>
          </a:xfrm>
          <a:custGeom>
            <a:avLst/>
            <a:gdLst/>
            <a:ahLst/>
            <a:cxnLst/>
            <a:rect r="r" b="b" t="t" l="l"/>
            <a:pathLst>
              <a:path h="6627740" w="8804969">
                <a:moveTo>
                  <a:pt x="8804969" y="0"/>
                </a:moveTo>
                <a:lnTo>
                  <a:pt x="0" y="0"/>
                </a:lnTo>
                <a:lnTo>
                  <a:pt x="0" y="6627740"/>
                </a:lnTo>
                <a:lnTo>
                  <a:pt x="8804969" y="6627740"/>
                </a:lnTo>
                <a:lnTo>
                  <a:pt x="880496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-5400000">
            <a:off x="975840" y="-909300"/>
            <a:ext cx="1399507" cy="4316546"/>
            <a:chOff x="0" y="0"/>
            <a:chExt cx="660400" cy="203689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660400" cy="2036893"/>
            </a:xfrm>
            <a:custGeom>
              <a:avLst/>
              <a:gdLst/>
              <a:ahLst/>
              <a:cxnLst/>
              <a:rect r="r" b="b" t="t" l="l"/>
              <a:pathLst>
                <a:path h="2036893" w="660400">
                  <a:moveTo>
                    <a:pt x="220252" y="2017824"/>
                  </a:moveTo>
                  <a:cubicBezTo>
                    <a:pt x="254109" y="2029338"/>
                    <a:pt x="292600" y="2036893"/>
                    <a:pt x="330378" y="2036893"/>
                  </a:cubicBezTo>
                  <a:cubicBezTo>
                    <a:pt x="368157" y="2036893"/>
                    <a:pt x="404509" y="2030416"/>
                    <a:pt x="438009" y="2018902"/>
                  </a:cubicBezTo>
                  <a:cubicBezTo>
                    <a:pt x="438723" y="2018543"/>
                    <a:pt x="439435" y="2018543"/>
                    <a:pt x="440148" y="2018183"/>
                  </a:cubicBezTo>
                  <a:cubicBezTo>
                    <a:pt x="565955" y="1972128"/>
                    <a:pt x="658618" y="1850514"/>
                    <a:pt x="660400" y="1681200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1679953"/>
                  </a:lnTo>
                  <a:cubicBezTo>
                    <a:pt x="1782" y="1851233"/>
                    <a:pt x="93019" y="1972848"/>
                    <a:pt x="220252" y="201782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21" id="21"/>
          <p:cNvGrpSpPr/>
          <p:nvPr/>
        </p:nvGrpSpPr>
        <p:grpSpPr>
          <a:xfrm rot="-5400000">
            <a:off x="1870372" y="5942605"/>
            <a:ext cx="1399507" cy="6105610"/>
            <a:chOff x="0" y="0"/>
            <a:chExt cx="660400" cy="2881117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660400" cy="2881117"/>
            </a:xfrm>
            <a:custGeom>
              <a:avLst/>
              <a:gdLst/>
              <a:ahLst/>
              <a:cxnLst/>
              <a:rect r="r" b="b" t="t" l="l"/>
              <a:pathLst>
                <a:path h="2881117" w="660400">
                  <a:moveTo>
                    <a:pt x="220252" y="2862048"/>
                  </a:moveTo>
                  <a:cubicBezTo>
                    <a:pt x="254109" y="2873562"/>
                    <a:pt x="292600" y="2881117"/>
                    <a:pt x="330378" y="2881117"/>
                  </a:cubicBezTo>
                  <a:cubicBezTo>
                    <a:pt x="368157" y="2881117"/>
                    <a:pt x="404509" y="2874640"/>
                    <a:pt x="438009" y="2863126"/>
                  </a:cubicBezTo>
                  <a:cubicBezTo>
                    <a:pt x="438723" y="2862767"/>
                    <a:pt x="439435" y="2862767"/>
                    <a:pt x="440148" y="2862407"/>
                  </a:cubicBezTo>
                  <a:cubicBezTo>
                    <a:pt x="565955" y="2816352"/>
                    <a:pt x="658618" y="2694738"/>
                    <a:pt x="660400" y="2506672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2504812"/>
                  </a:lnTo>
                  <a:cubicBezTo>
                    <a:pt x="1782" y="2695457"/>
                    <a:pt x="93019" y="2817072"/>
                    <a:pt x="220252" y="286204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1084314" y="961355"/>
            <a:ext cx="646893" cy="630721"/>
          </a:xfrm>
          <a:custGeom>
            <a:avLst/>
            <a:gdLst/>
            <a:ahLst/>
            <a:cxnLst/>
            <a:rect r="r" b="b" t="t" l="l"/>
            <a:pathLst>
              <a:path h="630721" w="646893">
                <a:moveTo>
                  <a:pt x="0" y="0"/>
                </a:moveTo>
                <a:lnTo>
                  <a:pt x="646894" y="0"/>
                </a:lnTo>
                <a:lnTo>
                  <a:pt x="646894" y="630721"/>
                </a:lnTo>
                <a:lnTo>
                  <a:pt x="0" y="630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5" id="25"/>
          <p:cNvGrpSpPr/>
          <p:nvPr/>
        </p:nvGrpSpPr>
        <p:grpSpPr>
          <a:xfrm rot="0">
            <a:off x="1028700" y="3335502"/>
            <a:ext cx="8419165" cy="3854190"/>
            <a:chOff x="0" y="0"/>
            <a:chExt cx="11225554" cy="5138919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-123825"/>
              <a:ext cx="11225554" cy="37831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0580"/>
                </a:lnSpc>
              </a:pPr>
              <a:r>
                <a:rPr lang="en-US" sz="9200">
                  <a:solidFill>
                    <a:srgbClr val="2F6589"/>
                  </a:solidFill>
                  <a:latin typeface="Bugaki"/>
                </a:rPr>
                <a:t>PROYECTO MEDICINA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3829126"/>
              <a:ext cx="11225554" cy="13097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680"/>
                </a:lnSpc>
              </a:pPr>
              <a:r>
                <a:rPr lang="en-US" sz="3200">
                  <a:solidFill>
                    <a:srgbClr val="5C5454"/>
                  </a:solidFill>
                  <a:latin typeface="Bugaki"/>
                </a:rPr>
                <a:t>Información y datos sobre las fases del proyecto.</a:t>
              </a:r>
            </a:p>
          </p:txBody>
        </p:sp>
      </p:grpSp>
      <p:sp>
        <p:nvSpPr>
          <p:cNvPr name="TextBox 28" id="28"/>
          <p:cNvSpPr txBox="true"/>
          <p:nvPr/>
        </p:nvSpPr>
        <p:spPr>
          <a:xfrm rot="0">
            <a:off x="1028700" y="8713470"/>
            <a:ext cx="4021102" cy="544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070"/>
              </a:lnSpc>
            </a:pPr>
            <a:r>
              <a:rPr lang="en-US" sz="1800">
                <a:solidFill>
                  <a:srgbClr val="5C5454"/>
                </a:solidFill>
                <a:latin typeface="Bugaki"/>
              </a:rPr>
              <a:t>Por Sandra Haro.</a:t>
            </a:r>
          </a:p>
          <a:p>
            <a:pPr>
              <a:lnSpc>
                <a:spcPts val="2070"/>
              </a:lnSpc>
            </a:pPr>
            <a:r>
              <a:rPr lang="en-US" sz="1800">
                <a:solidFill>
                  <a:srgbClr val="5C5454"/>
                </a:solidFill>
                <a:latin typeface="Bugaki"/>
              </a:rPr>
              <a:t>Lunes, 2 de mayo de 2023.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979453" y="897621"/>
            <a:ext cx="1649409" cy="729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60"/>
              </a:lnSpc>
            </a:pPr>
            <a:r>
              <a:rPr lang="en-US" sz="2400">
                <a:solidFill>
                  <a:srgbClr val="2F6589"/>
                </a:solidFill>
                <a:latin typeface="Bugaki"/>
              </a:rPr>
              <a:t>Estudio Shonos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199025" y="2519451"/>
            <a:ext cx="8310969" cy="6314560"/>
            <a:chOff x="0" y="0"/>
            <a:chExt cx="11081292" cy="8419414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8044947" y="-66675"/>
              <a:ext cx="1433451" cy="800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Prueba 1</a:t>
              </a:r>
            </a:p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20%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9588237" y="4683084"/>
              <a:ext cx="1493056" cy="800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Prueba 2</a:t>
              </a:r>
            </a:p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20%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4796403" y="7618596"/>
              <a:ext cx="1502896" cy="800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Prueba 3</a:t>
              </a:r>
            </a:p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20%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4683084"/>
              <a:ext cx="1507465" cy="800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Prueba 4</a:t>
              </a:r>
            </a:p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20%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1560581" y="-66675"/>
              <a:ext cx="1490174" cy="800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Prueba 5</a:t>
              </a:r>
            </a:p>
            <a:p>
              <a:pPr algn="ctr">
                <a:lnSpc>
                  <a:spcPts val="2380"/>
                </a:lnSpc>
              </a:pPr>
              <a:r>
                <a:rPr lang="en-US" sz="1700">
                  <a:solidFill>
                    <a:srgbClr val="5C5454"/>
                  </a:solidFill>
                  <a:latin typeface="Bugaki"/>
                </a:rPr>
                <a:t>20%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1904126" y="160304"/>
              <a:ext cx="7287450" cy="7287450"/>
              <a:chOff x="0" y="0"/>
              <a:chExt cx="2540000" cy="2540000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1270000" y="0"/>
                <a:ext cx="1225947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25947">
                    <a:moveTo>
                      <a:pt x="0" y="0"/>
                    </a:moveTo>
                    <a:cubicBezTo>
                      <a:pt x="573695" y="0"/>
                      <a:pt x="1076156" y="384611"/>
                      <a:pt x="1225947" y="938406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2F5F98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 flipH="false" flipV="false" rot="0">
                <a:off x="1270000" y="877548"/>
                <a:ext cx="1385123" cy="1455928"/>
              </a:xfrm>
              <a:custGeom>
                <a:avLst/>
                <a:gdLst/>
                <a:ahLst/>
                <a:cxnLst/>
                <a:rect r="r" b="b" t="t" l="l"/>
                <a:pathLst>
                  <a:path h="1455928" w="1385123">
                    <a:moveTo>
                      <a:pt x="1207842" y="0"/>
                    </a:moveTo>
                    <a:cubicBezTo>
                      <a:pt x="1385123" y="545617"/>
                      <a:pt x="1174606" y="1142337"/>
                      <a:pt x="694203" y="1455928"/>
                    </a:cubicBezTo>
                    <a:lnTo>
                      <a:pt x="0" y="392452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473094" y="1270000"/>
                <a:ext cx="1543393" cy="1364661"/>
              </a:xfrm>
              <a:custGeom>
                <a:avLst/>
                <a:gdLst/>
                <a:ahLst/>
                <a:cxnLst/>
                <a:rect r="r" b="b" t="t" l="l"/>
                <a:pathLst>
                  <a:path h="1364661" w="1543393">
                    <a:moveTo>
                      <a:pt x="1543393" y="1027452"/>
                    </a:moveTo>
                    <a:cubicBezTo>
                      <a:pt x="1079264" y="1364661"/>
                      <a:pt x="446696" y="1348844"/>
                      <a:pt x="0" y="988859"/>
                    </a:cubicBezTo>
                    <a:lnTo>
                      <a:pt x="796906" y="0"/>
                    </a:lnTo>
                    <a:close/>
                  </a:path>
                </a:pathLst>
              </a:custGeom>
              <a:solidFill>
                <a:srgbClr val="5C5454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 flipH="false" flipV="false" rot="0">
                <a:off x="-121047" y="817672"/>
                <a:ext cx="1391047" cy="1479780"/>
              </a:xfrm>
              <a:custGeom>
                <a:avLst/>
                <a:gdLst/>
                <a:ahLst/>
                <a:cxnLst/>
                <a:rect r="r" b="b" t="t" l="l"/>
                <a:pathLst>
                  <a:path h="1479780" w="1391047">
                    <a:moveTo>
                      <a:pt x="644560" y="1479780"/>
                    </a:moveTo>
                    <a:cubicBezTo>
                      <a:pt x="180430" y="1142570"/>
                      <a:pt x="0" y="536074"/>
                      <a:pt x="204329" y="0"/>
                    </a:cubicBezTo>
                    <a:lnTo>
                      <a:pt x="1391047" y="452328"/>
                    </a:lnTo>
                    <a:close/>
                  </a:path>
                </a:pathLst>
              </a:custGeom>
              <a:solidFill>
                <a:srgbClr val="D6AAD0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 flipH="false" flipV="false" rot="0">
                <a:off x="62158" y="0"/>
                <a:ext cx="1207842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07842">
                    <a:moveTo>
                      <a:pt x="0" y="877548"/>
                    </a:moveTo>
                    <a:cubicBezTo>
                      <a:pt x="170006" y="354324"/>
                      <a:pt x="657564" y="55"/>
                      <a:pt x="1207715" y="0"/>
                    </a:cubicBezTo>
                    <a:lnTo>
                      <a:pt x="1207842" y="1270000"/>
                    </a:lnTo>
                    <a:close/>
                  </a:path>
                </a:pathLst>
              </a:custGeom>
              <a:solidFill>
                <a:srgbClr val="E08365"/>
              </a:solidFill>
            </p:spPr>
          </p:sp>
        </p:grpSp>
      </p:grpSp>
      <p:grpSp>
        <p:nvGrpSpPr>
          <p:cNvPr name="Group 14" id="14"/>
          <p:cNvGrpSpPr/>
          <p:nvPr/>
        </p:nvGrpSpPr>
        <p:grpSpPr>
          <a:xfrm rot="0">
            <a:off x="1420150" y="3364314"/>
            <a:ext cx="5545488" cy="4042241"/>
            <a:chOff x="0" y="0"/>
            <a:chExt cx="7393984" cy="5389655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-76200"/>
              <a:ext cx="7393984" cy="15504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61"/>
                </a:lnSpc>
              </a:pPr>
              <a:r>
                <a:rPr lang="en-US" sz="3597">
                  <a:solidFill>
                    <a:srgbClr val="2F6589"/>
                  </a:solidFill>
                  <a:latin typeface="Bugaki"/>
                </a:rPr>
                <a:t>El resultado de las pruebas.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770610"/>
              <a:ext cx="7058981" cy="3619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570"/>
                </a:lnSpc>
              </a:pPr>
              <a:r>
                <a:rPr lang="en-US" sz="2879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-5400000">
            <a:off x="2199251" y="-1858401"/>
            <a:ext cx="1050628" cy="6214748"/>
            <a:chOff x="0" y="0"/>
            <a:chExt cx="660400" cy="390644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60400" cy="3906444"/>
            </a:xfrm>
            <a:custGeom>
              <a:avLst/>
              <a:gdLst/>
              <a:ahLst/>
              <a:cxnLst/>
              <a:rect r="r" b="b" t="t" l="l"/>
              <a:pathLst>
                <a:path h="3906444" w="660400">
                  <a:moveTo>
                    <a:pt x="220252" y="3887375"/>
                  </a:moveTo>
                  <a:cubicBezTo>
                    <a:pt x="254109" y="3898889"/>
                    <a:pt x="292600" y="3906444"/>
                    <a:pt x="330378" y="3906444"/>
                  </a:cubicBezTo>
                  <a:cubicBezTo>
                    <a:pt x="368157" y="3906444"/>
                    <a:pt x="404509" y="3899967"/>
                    <a:pt x="438009" y="3888453"/>
                  </a:cubicBezTo>
                  <a:cubicBezTo>
                    <a:pt x="438723" y="3888094"/>
                    <a:pt x="439435" y="3888094"/>
                    <a:pt x="440148" y="3887734"/>
                  </a:cubicBezTo>
                  <a:cubicBezTo>
                    <a:pt x="565955" y="3841679"/>
                    <a:pt x="658618" y="3720065"/>
                    <a:pt x="660400" y="3509223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506619"/>
                  </a:lnTo>
                  <a:cubicBezTo>
                    <a:pt x="1782" y="3720784"/>
                    <a:pt x="93019" y="3842399"/>
                    <a:pt x="220252" y="38873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028700" y="790575"/>
            <a:ext cx="4803240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RESULTADOS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3846128" y="-843866"/>
            <a:ext cx="2801531" cy="2801531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-635514" y="8122289"/>
            <a:ext cx="2801531" cy="2801531"/>
            <a:chOff x="0" y="0"/>
            <a:chExt cx="812800" cy="812800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3494126" y="8996582"/>
            <a:ext cx="1666810" cy="1666810"/>
            <a:chOff x="0" y="0"/>
            <a:chExt cx="812800" cy="812800"/>
          </a:xfrm>
        </p:grpSpPr>
        <p:sp>
          <p:nvSpPr>
            <p:cNvPr name="Freeform 28" id="2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6965639" y="8470110"/>
            <a:ext cx="1052945" cy="1052945"/>
            <a:chOff x="0" y="0"/>
            <a:chExt cx="812800" cy="812800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7198788" y="1149613"/>
            <a:ext cx="1490646" cy="1490646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4000" y="1341547"/>
            <a:ext cx="2253968" cy="2253968"/>
            <a:chOff x="0" y="0"/>
            <a:chExt cx="3005291" cy="3005291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597928" y="924310"/>
              <a:ext cx="1809436" cy="1004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89"/>
                </a:lnSpc>
              </a:pPr>
              <a:r>
                <a:rPr lang="en-US" sz="4206">
                  <a:solidFill>
                    <a:srgbClr val="2F6589"/>
                  </a:solidFill>
                  <a:latin typeface="Bugaki"/>
                </a:rPr>
                <a:t>67 %</a:t>
              </a:r>
            </a:p>
          </p:txBody>
        </p:sp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0" y="0"/>
              <a:ext cx="3005291" cy="3005291"/>
              <a:chOff x="0" y="0"/>
              <a:chExt cx="2540000" cy="2540000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 flipH="false" flipV="false" rot="0">
                <a:off x="206058" y="3328"/>
                <a:ext cx="2396903" cy="2661072"/>
              </a:xfrm>
              <a:custGeom>
                <a:avLst/>
                <a:gdLst/>
                <a:ahLst/>
                <a:cxnLst/>
                <a:rect r="r" b="b" t="t" l="l"/>
                <a:pathLst>
                  <a:path h="2661072" w="2396903">
                    <a:moveTo>
                      <a:pt x="1220908" y="6409"/>
                    </a:moveTo>
                    <a:cubicBezTo>
                      <a:pt x="1796769" y="78133"/>
                      <a:pt x="2250766" y="531072"/>
                      <a:pt x="2323834" y="1106763"/>
                    </a:cubicBezTo>
                    <a:cubicBezTo>
                      <a:pt x="2396903" y="1682455"/>
                      <a:pt x="2070454" y="2234450"/>
                      <a:pt x="1530771" y="2447761"/>
                    </a:cubicBezTo>
                    <a:cubicBezTo>
                      <a:pt x="991088" y="2661072"/>
                      <a:pt x="375459" y="2481436"/>
                      <a:pt x="35185" y="2011359"/>
                    </a:cubicBezTo>
                    <a:cubicBezTo>
                      <a:pt x="5650" y="1970940"/>
                      <a:pt x="0" y="1917808"/>
                      <a:pt x="20373" y="1872082"/>
                    </a:cubicBezTo>
                    <a:cubicBezTo>
                      <a:pt x="40746" y="1826356"/>
                      <a:pt x="84028" y="1795026"/>
                      <a:pt x="133829" y="1789954"/>
                    </a:cubicBezTo>
                    <a:cubicBezTo>
                      <a:pt x="183631" y="1784883"/>
                      <a:pt x="232340" y="1806846"/>
                      <a:pt x="261511" y="1847528"/>
                    </a:cubicBezTo>
                    <a:cubicBezTo>
                      <a:pt x="526926" y="2214188"/>
                      <a:pt x="1007116" y="2354304"/>
                      <a:pt x="1428068" y="2187921"/>
                    </a:cubicBezTo>
                    <a:cubicBezTo>
                      <a:pt x="1849021" y="2021539"/>
                      <a:pt x="2103651" y="1590982"/>
                      <a:pt x="2046658" y="1141943"/>
                    </a:cubicBezTo>
                    <a:cubicBezTo>
                      <a:pt x="1989665" y="692904"/>
                      <a:pt x="1635547" y="339612"/>
                      <a:pt x="1186376" y="283667"/>
                    </a:cubicBezTo>
                    <a:cubicBezTo>
                      <a:pt x="1136673" y="277702"/>
                      <a:pt x="1093961" y="245600"/>
                      <a:pt x="1074413" y="199515"/>
                    </a:cubicBezTo>
                    <a:cubicBezTo>
                      <a:pt x="1054864" y="153430"/>
                      <a:pt x="1061468" y="100408"/>
                      <a:pt x="1091724" y="60527"/>
                    </a:cubicBezTo>
                    <a:cubicBezTo>
                      <a:pt x="1121979" y="20645"/>
                      <a:pt x="1171261" y="0"/>
                      <a:pt x="1220908" y="6409"/>
                    </a:cubicBezTo>
                    <a:close/>
                  </a:path>
                </a:pathLst>
              </a:custGeom>
              <a:solidFill>
                <a:srgbClr val="2F6589"/>
              </a:solidFill>
            </p:spPr>
          </p:sp>
        </p:grpSp>
      </p:grpSp>
      <p:grpSp>
        <p:nvGrpSpPr>
          <p:cNvPr name="Group 7" id="7"/>
          <p:cNvGrpSpPr/>
          <p:nvPr/>
        </p:nvGrpSpPr>
        <p:grpSpPr>
          <a:xfrm rot="0">
            <a:off x="9144000" y="4016516"/>
            <a:ext cx="2253968" cy="2253968"/>
            <a:chOff x="0" y="0"/>
            <a:chExt cx="3005291" cy="3005291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560173" y="924310"/>
              <a:ext cx="1884945" cy="1004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89"/>
                </a:lnSpc>
              </a:pPr>
              <a:r>
                <a:rPr lang="en-US" sz="4206">
                  <a:solidFill>
                    <a:srgbClr val="2F6589"/>
                  </a:solidFill>
                  <a:latin typeface="Bugaki"/>
                </a:rPr>
                <a:t>36 %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3005291" cy="3005291"/>
              <a:chOff x="0" y="0"/>
              <a:chExt cx="2540000" cy="2540000"/>
            </a:xfrm>
          </p:grpSpPr>
          <p:sp>
            <p:nvSpPr>
              <p:cNvPr name="Freeform 10" id="10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 flipH="false" flipV="false" rot="0">
                <a:off x="1260922" y="3328"/>
                <a:ext cx="1343662" cy="2016201"/>
              </a:xfrm>
              <a:custGeom>
                <a:avLst/>
                <a:gdLst/>
                <a:ahLst/>
                <a:cxnLst/>
                <a:rect r="r" b="b" t="t" l="l"/>
                <a:pathLst>
                  <a:path h="2016201" w="1343662">
                    <a:moveTo>
                      <a:pt x="166044" y="6409"/>
                    </a:moveTo>
                    <a:cubicBezTo>
                      <a:pt x="598269" y="60243"/>
                      <a:pt x="972754" y="331822"/>
                      <a:pt x="1158208" y="725932"/>
                    </a:cubicBezTo>
                    <a:cubicBezTo>
                      <a:pt x="1343663" y="1120043"/>
                      <a:pt x="1314212" y="1581699"/>
                      <a:pt x="1080181" y="1949049"/>
                    </a:cubicBezTo>
                    <a:cubicBezTo>
                      <a:pt x="1053473" y="1991388"/>
                      <a:pt x="1006152" y="2016201"/>
                      <a:pt x="956137" y="2014092"/>
                    </a:cubicBezTo>
                    <a:cubicBezTo>
                      <a:pt x="906123" y="2011982"/>
                      <a:pt x="861059" y="1983273"/>
                      <a:pt x="838011" y="1938836"/>
                    </a:cubicBezTo>
                    <a:cubicBezTo>
                      <a:pt x="814963" y="1894398"/>
                      <a:pt x="817453" y="1841025"/>
                      <a:pt x="844538" y="1798926"/>
                    </a:cubicBezTo>
                    <a:cubicBezTo>
                      <a:pt x="1027083" y="1512393"/>
                      <a:pt x="1050054" y="1152301"/>
                      <a:pt x="905400" y="844895"/>
                    </a:cubicBezTo>
                    <a:cubicBezTo>
                      <a:pt x="760745" y="537489"/>
                      <a:pt x="468647" y="325658"/>
                      <a:pt x="131512" y="283667"/>
                    </a:cubicBezTo>
                    <a:cubicBezTo>
                      <a:pt x="81809" y="277702"/>
                      <a:pt x="39097" y="245600"/>
                      <a:pt x="19549" y="199515"/>
                    </a:cubicBezTo>
                    <a:cubicBezTo>
                      <a:pt x="0" y="153430"/>
                      <a:pt x="6604" y="100408"/>
                      <a:pt x="36860" y="60527"/>
                    </a:cubicBezTo>
                    <a:cubicBezTo>
                      <a:pt x="67115" y="20645"/>
                      <a:pt x="116397" y="0"/>
                      <a:pt x="166044" y="6409"/>
                    </a:cubicBezTo>
                    <a:close/>
                  </a:path>
                </a:pathLst>
              </a:custGeom>
              <a:solidFill>
                <a:srgbClr val="2F6589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9246904" y="6691484"/>
            <a:ext cx="2253968" cy="2253968"/>
            <a:chOff x="0" y="0"/>
            <a:chExt cx="3005291" cy="3005291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566941" y="924310"/>
              <a:ext cx="1871408" cy="1004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89"/>
                </a:lnSpc>
              </a:pPr>
              <a:r>
                <a:rPr lang="en-US" sz="4206">
                  <a:solidFill>
                    <a:srgbClr val="2F6589"/>
                  </a:solidFill>
                  <a:latin typeface="Bugaki"/>
                </a:rPr>
                <a:t>85 %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0" y="0"/>
              <a:ext cx="3005291" cy="3005291"/>
              <a:chOff x="0" y="0"/>
              <a:chExt cx="2540000" cy="2540000"/>
            </a:xfrm>
          </p:grpSpPr>
          <p:sp>
            <p:nvSpPr>
              <p:cNvPr name="Freeform 15" id="15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 flipH="false" flipV="false" rot="0">
                <a:off x="-111496" y="3328"/>
                <a:ext cx="2728806" cy="2651563"/>
              </a:xfrm>
              <a:custGeom>
                <a:avLst/>
                <a:gdLst/>
                <a:ahLst/>
                <a:cxnLst/>
                <a:rect r="r" b="b" t="t" l="l"/>
                <a:pathLst>
                  <a:path h="2651563" w="2728806">
                    <a:moveTo>
                      <a:pt x="1538462" y="6409"/>
                    </a:moveTo>
                    <a:cubicBezTo>
                      <a:pt x="2092154" y="75372"/>
                      <a:pt x="2535981" y="497650"/>
                      <a:pt x="2632393" y="1047227"/>
                    </a:cubicBezTo>
                    <a:cubicBezTo>
                      <a:pt x="2728806" y="1596803"/>
                      <a:pt x="2455218" y="2144937"/>
                      <a:pt x="1958064" y="2398250"/>
                    </a:cubicBezTo>
                    <a:cubicBezTo>
                      <a:pt x="1460910" y="2651563"/>
                      <a:pt x="856649" y="2550715"/>
                      <a:pt x="468702" y="2149682"/>
                    </a:cubicBezTo>
                    <a:cubicBezTo>
                      <a:pt x="80755" y="1748650"/>
                      <a:pt x="0" y="1141378"/>
                      <a:pt x="269660" y="652897"/>
                    </a:cubicBezTo>
                    <a:cubicBezTo>
                      <a:pt x="293657" y="608964"/>
                      <a:pt x="339326" y="581229"/>
                      <a:pt x="389374" y="580194"/>
                    </a:cubicBezTo>
                    <a:cubicBezTo>
                      <a:pt x="439423" y="579158"/>
                      <a:pt x="486200" y="604981"/>
                      <a:pt x="511993" y="647884"/>
                    </a:cubicBezTo>
                    <a:cubicBezTo>
                      <a:pt x="537786" y="690787"/>
                      <a:pt x="538653" y="744211"/>
                      <a:pt x="514264" y="787927"/>
                    </a:cubicBezTo>
                    <a:cubicBezTo>
                      <a:pt x="303929" y="1168942"/>
                      <a:pt x="366918" y="1642615"/>
                      <a:pt x="669517" y="1955420"/>
                    </a:cubicBezTo>
                    <a:cubicBezTo>
                      <a:pt x="972115" y="2268225"/>
                      <a:pt x="1443439" y="2346887"/>
                      <a:pt x="1831219" y="2149303"/>
                    </a:cubicBezTo>
                    <a:cubicBezTo>
                      <a:pt x="2218999" y="1951719"/>
                      <a:pt x="2432398" y="1524174"/>
                      <a:pt x="2357196" y="1095505"/>
                    </a:cubicBezTo>
                    <a:cubicBezTo>
                      <a:pt x="2281994" y="666835"/>
                      <a:pt x="1935809" y="337458"/>
                      <a:pt x="1503930" y="283667"/>
                    </a:cubicBezTo>
                    <a:cubicBezTo>
                      <a:pt x="1454227" y="277702"/>
                      <a:pt x="1411515" y="245600"/>
                      <a:pt x="1391967" y="199515"/>
                    </a:cubicBezTo>
                    <a:cubicBezTo>
                      <a:pt x="1372418" y="153430"/>
                      <a:pt x="1379022" y="100408"/>
                      <a:pt x="1409278" y="60527"/>
                    </a:cubicBezTo>
                    <a:cubicBezTo>
                      <a:pt x="1439533" y="20645"/>
                      <a:pt x="1488815" y="0"/>
                      <a:pt x="1538462" y="6409"/>
                    </a:cubicBezTo>
                    <a:close/>
                  </a:path>
                </a:pathLst>
              </a:custGeom>
              <a:solidFill>
                <a:srgbClr val="2F6589"/>
              </a:solidFill>
            </p:spPr>
          </p:sp>
        </p:grpSp>
      </p:grpSp>
      <p:grpSp>
        <p:nvGrpSpPr>
          <p:cNvPr name="Group 17" id="17"/>
          <p:cNvGrpSpPr/>
          <p:nvPr/>
        </p:nvGrpSpPr>
        <p:grpSpPr>
          <a:xfrm rot="0">
            <a:off x="11844375" y="1773602"/>
            <a:ext cx="4330050" cy="1389859"/>
            <a:chOff x="0" y="0"/>
            <a:chExt cx="5773401" cy="1853145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-47625"/>
              <a:ext cx="5773401" cy="453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76"/>
                </a:lnSpc>
              </a:pPr>
              <a:r>
                <a:rPr lang="en-US" sz="1997">
                  <a:solidFill>
                    <a:srgbClr val="2F6589"/>
                  </a:solidFill>
                  <a:latin typeface="Bugaki"/>
                </a:rPr>
                <a:t>Aumento en pruebas.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615277"/>
              <a:ext cx="5773401" cy="123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813"/>
                </a:lnSpc>
              </a:pPr>
              <a:r>
                <a:rPr lang="en-US" sz="1462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844375" y="4448571"/>
            <a:ext cx="4330050" cy="1389859"/>
            <a:chOff x="0" y="0"/>
            <a:chExt cx="5773401" cy="1853145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-47625"/>
              <a:ext cx="5773401" cy="453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76"/>
                </a:lnSpc>
              </a:pPr>
              <a:r>
                <a:rPr lang="en-US" sz="1997">
                  <a:solidFill>
                    <a:srgbClr val="2F6589"/>
                  </a:solidFill>
                  <a:latin typeface="Bugaki"/>
                </a:rPr>
                <a:t>Mejora del seguimiento.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15277"/>
              <a:ext cx="5773401" cy="123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813"/>
                </a:lnSpc>
              </a:pPr>
              <a:r>
                <a:rPr lang="en-US" sz="1462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899412" y="7123539"/>
            <a:ext cx="4330050" cy="1389859"/>
            <a:chOff x="0" y="0"/>
            <a:chExt cx="5773401" cy="1853145"/>
          </a:xfrm>
        </p:grpSpPr>
        <p:sp>
          <p:nvSpPr>
            <p:cNvPr name="TextBox 24" id="24"/>
            <p:cNvSpPr txBox="true"/>
            <p:nvPr/>
          </p:nvSpPr>
          <p:spPr>
            <a:xfrm rot="0">
              <a:off x="0" y="-47625"/>
              <a:ext cx="5773401" cy="453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76"/>
                </a:lnSpc>
              </a:pPr>
              <a:r>
                <a:rPr lang="en-US" sz="1997">
                  <a:solidFill>
                    <a:srgbClr val="2F6589"/>
                  </a:solidFill>
                  <a:latin typeface="Bugaki"/>
                </a:rPr>
                <a:t>Optimización de procesos.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615277"/>
              <a:ext cx="5773401" cy="123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813"/>
                </a:lnSpc>
              </a:pPr>
              <a:r>
                <a:rPr lang="en-US" sz="1462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420150" y="2988223"/>
            <a:ext cx="5545488" cy="4604216"/>
            <a:chOff x="0" y="0"/>
            <a:chExt cx="7393984" cy="6138955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0" y="-76200"/>
              <a:ext cx="7393984" cy="229973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4461"/>
                </a:lnSpc>
              </a:pPr>
              <a:r>
                <a:rPr lang="en-US" sz="3597">
                  <a:solidFill>
                    <a:srgbClr val="2F6589"/>
                  </a:solidFill>
                  <a:latin typeface="Bugaki"/>
                </a:rPr>
                <a:t>Las mejoras en los procesos son la clave del avance.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0" y="2519910"/>
              <a:ext cx="7058981" cy="361904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570"/>
                </a:lnSpc>
              </a:pPr>
              <a:r>
                <a:rPr lang="en-US" sz="2879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-5400000">
            <a:off x="1566318" y="-1225467"/>
            <a:ext cx="1050628" cy="4948881"/>
            <a:chOff x="0" y="0"/>
            <a:chExt cx="660400" cy="3110750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660400" cy="3110749"/>
            </a:xfrm>
            <a:custGeom>
              <a:avLst/>
              <a:gdLst/>
              <a:ahLst/>
              <a:cxnLst/>
              <a:rect r="r" b="b" t="t" l="l"/>
              <a:pathLst>
                <a:path h="3110749" w="660400">
                  <a:moveTo>
                    <a:pt x="220252" y="3091680"/>
                  </a:moveTo>
                  <a:cubicBezTo>
                    <a:pt x="254109" y="3103194"/>
                    <a:pt x="292600" y="3110749"/>
                    <a:pt x="330378" y="3110749"/>
                  </a:cubicBezTo>
                  <a:cubicBezTo>
                    <a:pt x="368157" y="3110749"/>
                    <a:pt x="404509" y="3104273"/>
                    <a:pt x="438009" y="3092759"/>
                  </a:cubicBezTo>
                  <a:cubicBezTo>
                    <a:pt x="438723" y="3092399"/>
                    <a:pt x="439435" y="3092399"/>
                    <a:pt x="440148" y="3092040"/>
                  </a:cubicBezTo>
                  <a:cubicBezTo>
                    <a:pt x="565955" y="3045985"/>
                    <a:pt x="658618" y="2924371"/>
                    <a:pt x="660400" y="2731204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2729177"/>
                  </a:lnTo>
                  <a:cubicBezTo>
                    <a:pt x="1782" y="2925089"/>
                    <a:pt x="93019" y="3046705"/>
                    <a:pt x="220252" y="309168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1028700" y="790575"/>
            <a:ext cx="4803240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MEJORAS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16486608" y="723659"/>
            <a:ext cx="2801531" cy="2801531"/>
            <a:chOff x="0" y="0"/>
            <a:chExt cx="812800" cy="812800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2427466" y="8513398"/>
            <a:ext cx="4011700" cy="4011700"/>
            <a:chOff x="0" y="0"/>
            <a:chExt cx="812800" cy="812800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6642115" y="7980751"/>
            <a:ext cx="1699993" cy="1699993"/>
            <a:chOff x="0" y="0"/>
            <a:chExt cx="812800" cy="812800"/>
          </a:xfrm>
        </p:grpSpPr>
        <p:sp>
          <p:nvSpPr>
            <p:cNvPr name="Freeform 40" id="4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1" id="4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6439166" y="-212620"/>
            <a:ext cx="1052945" cy="1052945"/>
            <a:chOff x="0" y="0"/>
            <a:chExt cx="812800" cy="812800"/>
          </a:xfrm>
        </p:grpSpPr>
        <p:sp>
          <p:nvSpPr>
            <p:cNvPr name="Freeform 43" id="4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4" id="4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4934417" y="4087244"/>
            <a:ext cx="8419165" cy="2511165"/>
            <a:chOff x="0" y="0"/>
            <a:chExt cx="11225554" cy="334821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-123825"/>
              <a:ext cx="11225554" cy="199241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580"/>
                </a:lnSpc>
              </a:pPr>
              <a:r>
                <a:rPr lang="en-US" sz="9200">
                  <a:solidFill>
                    <a:srgbClr val="2F6589"/>
                  </a:solidFill>
                  <a:latin typeface="Bugaki"/>
                </a:rPr>
                <a:t>GRACIAS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2038426"/>
              <a:ext cx="11225554" cy="13097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680"/>
                </a:lnSpc>
              </a:pPr>
              <a:r>
                <a:rPr lang="en-US" sz="3200">
                  <a:solidFill>
                    <a:srgbClr val="5C5454"/>
                  </a:solidFill>
                  <a:latin typeface="Bugaki"/>
                </a:rPr>
                <a:t>hola@unsitiogenial.es</a:t>
              </a:r>
            </a:p>
            <a:p>
              <a:pPr algn="ctr">
                <a:lnSpc>
                  <a:spcPts val="3680"/>
                </a:lnSpc>
              </a:pPr>
              <a:r>
                <a:rPr lang="en-US" sz="3200">
                  <a:solidFill>
                    <a:srgbClr val="5C5454"/>
                  </a:solidFill>
                  <a:latin typeface="Bugaki"/>
                </a:rPr>
                <a:t>www.unsitiogenial.es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935052" y="-2163592"/>
            <a:ext cx="2417897" cy="5489443"/>
            <a:chOff x="0" y="0"/>
            <a:chExt cx="660400" cy="149933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60400" cy="1499331"/>
            </a:xfrm>
            <a:custGeom>
              <a:avLst/>
              <a:gdLst/>
              <a:ahLst/>
              <a:cxnLst/>
              <a:rect r="r" b="b" t="t" l="l"/>
              <a:pathLst>
                <a:path h="1499331" w="660400">
                  <a:moveTo>
                    <a:pt x="220252" y="1480262"/>
                  </a:moveTo>
                  <a:cubicBezTo>
                    <a:pt x="254109" y="1491776"/>
                    <a:pt x="292600" y="1499331"/>
                    <a:pt x="330378" y="1499331"/>
                  </a:cubicBezTo>
                  <a:cubicBezTo>
                    <a:pt x="368157" y="1499331"/>
                    <a:pt x="404509" y="1492854"/>
                    <a:pt x="438009" y="1481340"/>
                  </a:cubicBezTo>
                  <a:cubicBezTo>
                    <a:pt x="438723" y="1480981"/>
                    <a:pt x="439435" y="1480981"/>
                    <a:pt x="440148" y="1480622"/>
                  </a:cubicBezTo>
                  <a:cubicBezTo>
                    <a:pt x="565955" y="1434566"/>
                    <a:pt x="658618" y="1312952"/>
                    <a:pt x="660400" y="1155579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1154722"/>
                  </a:lnTo>
                  <a:cubicBezTo>
                    <a:pt x="1782" y="1313671"/>
                    <a:pt x="93019" y="1435286"/>
                    <a:pt x="220252" y="148026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0">
            <a:off x="8820553" y="1361298"/>
            <a:ext cx="646893" cy="630721"/>
          </a:xfrm>
          <a:custGeom>
            <a:avLst/>
            <a:gdLst/>
            <a:ahLst/>
            <a:cxnLst/>
            <a:rect r="r" b="b" t="t" l="l"/>
            <a:pathLst>
              <a:path h="630721" w="646893">
                <a:moveTo>
                  <a:pt x="0" y="0"/>
                </a:moveTo>
                <a:lnTo>
                  <a:pt x="646894" y="0"/>
                </a:lnTo>
                <a:lnTo>
                  <a:pt x="646894" y="630721"/>
                </a:lnTo>
                <a:lnTo>
                  <a:pt x="0" y="63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8319295" y="2143953"/>
            <a:ext cx="1649409" cy="729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760"/>
              </a:lnSpc>
            </a:pPr>
            <a:r>
              <a:rPr lang="en-US" sz="2400">
                <a:solidFill>
                  <a:srgbClr val="2F6589"/>
                </a:solidFill>
                <a:latin typeface="Bugaki"/>
              </a:rPr>
              <a:t>Estudio Shonos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13529217" y="5549207"/>
            <a:ext cx="6743618" cy="6743618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-3277673" y="2952917"/>
            <a:ext cx="6743618" cy="6743618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4390994" y="8640473"/>
            <a:ext cx="2679085" cy="2679085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417749" y="7384839"/>
            <a:ext cx="874693" cy="874693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0125055" y="7942524"/>
            <a:ext cx="1683879" cy="1683879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654924" y="172415"/>
            <a:ext cx="2000113" cy="2000113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3465945" y="-1200476"/>
            <a:ext cx="2802776" cy="2802776"/>
            <a:chOff x="0" y="0"/>
            <a:chExt cx="8128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4867333" y="1992019"/>
            <a:ext cx="1323918" cy="1323918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34" id="34"/>
          <p:cNvSpPr/>
          <p:nvPr/>
        </p:nvSpPr>
        <p:spPr>
          <a:xfrm flipH="false" flipV="false" rot="0">
            <a:off x="14071764" y="2151785"/>
            <a:ext cx="3187536" cy="5983430"/>
          </a:xfrm>
          <a:custGeom>
            <a:avLst/>
            <a:gdLst/>
            <a:ahLst/>
            <a:cxnLst/>
            <a:rect r="r" b="b" t="t" l="l"/>
            <a:pathLst>
              <a:path h="5983430" w="3187536">
                <a:moveTo>
                  <a:pt x="0" y="0"/>
                </a:moveTo>
                <a:lnTo>
                  <a:pt x="3187536" y="0"/>
                </a:lnTo>
                <a:lnTo>
                  <a:pt x="3187536" y="5983430"/>
                </a:lnTo>
                <a:lnTo>
                  <a:pt x="0" y="59834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true" flipV="false" rot="0">
            <a:off x="1091890" y="1251604"/>
            <a:ext cx="2845951" cy="5671280"/>
          </a:xfrm>
          <a:custGeom>
            <a:avLst/>
            <a:gdLst/>
            <a:ahLst/>
            <a:cxnLst/>
            <a:rect r="r" b="b" t="t" l="l"/>
            <a:pathLst>
              <a:path h="5671280" w="2845951">
                <a:moveTo>
                  <a:pt x="2845952" y="0"/>
                </a:moveTo>
                <a:lnTo>
                  <a:pt x="0" y="0"/>
                </a:lnTo>
                <a:lnTo>
                  <a:pt x="0" y="5671280"/>
                </a:lnTo>
                <a:lnTo>
                  <a:pt x="2845952" y="5671280"/>
                </a:lnTo>
                <a:lnTo>
                  <a:pt x="2845952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876300"/>
            <a:ext cx="3225669" cy="1460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599"/>
              </a:lnSpc>
            </a:pPr>
            <a:r>
              <a:rPr lang="en-US" sz="3999" spc="235">
                <a:solidFill>
                  <a:srgbClr val="2F6589"/>
                </a:solidFill>
                <a:latin typeface="Bugaki"/>
              </a:rPr>
              <a:t>elementos gráficos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48933" y="2615589"/>
            <a:ext cx="3040734" cy="2825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790"/>
              </a:lnSpc>
              <a:spcBef>
                <a:spcPct val="0"/>
              </a:spcBef>
            </a:pPr>
            <a:r>
              <a:rPr lang="en-US" sz="1800" u="none">
                <a:solidFill>
                  <a:srgbClr val="5C5454"/>
                </a:solidFill>
                <a:latin typeface="Bugaki"/>
              </a:rPr>
              <a:t>Utiliza estos recursos de diseño en tu presentación. ¡Feliz diseño! </a:t>
            </a:r>
          </a:p>
          <a:p>
            <a:pPr algn="l" marL="0" indent="0" lvl="0">
              <a:lnSpc>
                <a:spcPts val="279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2790"/>
              </a:lnSpc>
              <a:spcBef>
                <a:spcPct val="0"/>
              </a:spcBef>
            </a:pPr>
            <a:r>
              <a:rPr lang="en-US" sz="1800" u="none">
                <a:solidFill>
                  <a:srgbClr val="5C5454"/>
                </a:solidFill>
                <a:latin typeface="Bugaki"/>
              </a:rPr>
              <a:t>Borre u oculte esta página antes de presentarla.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6856911" y="1052140"/>
            <a:ext cx="1073933" cy="1605064"/>
          </a:xfrm>
          <a:custGeom>
            <a:avLst/>
            <a:gdLst/>
            <a:ahLst/>
            <a:cxnLst/>
            <a:rect r="r" b="b" t="t" l="l"/>
            <a:pathLst>
              <a:path h="1605064" w="1073933">
                <a:moveTo>
                  <a:pt x="0" y="0"/>
                </a:moveTo>
                <a:lnTo>
                  <a:pt x="1073934" y="0"/>
                </a:lnTo>
                <a:lnTo>
                  <a:pt x="1073934" y="1605063"/>
                </a:lnTo>
                <a:lnTo>
                  <a:pt x="0" y="16050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8387327" y="1333918"/>
            <a:ext cx="1345300" cy="1323286"/>
          </a:xfrm>
          <a:custGeom>
            <a:avLst/>
            <a:gdLst/>
            <a:ahLst/>
            <a:cxnLst/>
            <a:rect r="r" b="b" t="t" l="l"/>
            <a:pathLst>
              <a:path h="1323286" w="1345300">
                <a:moveTo>
                  <a:pt x="0" y="0"/>
                </a:moveTo>
                <a:lnTo>
                  <a:pt x="1345300" y="0"/>
                </a:lnTo>
                <a:lnTo>
                  <a:pt x="1345300" y="1323285"/>
                </a:lnTo>
                <a:lnTo>
                  <a:pt x="0" y="13232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6997" y="1333918"/>
            <a:ext cx="1544835" cy="1522365"/>
          </a:xfrm>
          <a:custGeom>
            <a:avLst/>
            <a:gdLst/>
            <a:ahLst/>
            <a:cxnLst/>
            <a:rect r="r" b="b" t="t" l="l"/>
            <a:pathLst>
              <a:path h="1522365" w="1544835">
                <a:moveTo>
                  <a:pt x="0" y="0"/>
                </a:moveTo>
                <a:lnTo>
                  <a:pt x="1544835" y="0"/>
                </a:lnTo>
                <a:lnTo>
                  <a:pt x="1544835" y="1522364"/>
                </a:lnTo>
                <a:lnTo>
                  <a:pt x="0" y="152236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713907" y="3499955"/>
            <a:ext cx="1359941" cy="1134933"/>
          </a:xfrm>
          <a:custGeom>
            <a:avLst/>
            <a:gdLst/>
            <a:ahLst/>
            <a:cxnLst/>
            <a:rect r="r" b="b" t="t" l="l"/>
            <a:pathLst>
              <a:path h="1134933" w="1359941">
                <a:moveTo>
                  <a:pt x="0" y="0"/>
                </a:moveTo>
                <a:lnTo>
                  <a:pt x="1359941" y="0"/>
                </a:lnTo>
                <a:lnTo>
                  <a:pt x="1359941" y="1134933"/>
                </a:lnTo>
                <a:lnTo>
                  <a:pt x="0" y="113493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656732" y="3374378"/>
            <a:ext cx="806490" cy="1680188"/>
          </a:xfrm>
          <a:custGeom>
            <a:avLst/>
            <a:gdLst/>
            <a:ahLst/>
            <a:cxnLst/>
            <a:rect r="r" b="b" t="t" l="l"/>
            <a:pathLst>
              <a:path h="1680188" w="806490">
                <a:moveTo>
                  <a:pt x="0" y="0"/>
                </a:moveTo>
                <a:lnTo>
                  <a:pt x="806490" y="0"/>
                </a:lnTo>
                <a:lnTo>
                  <a:pt x="806490" y="1680188"/>
                </a:lnTo>
                <a:lnTo>
                  <a:pt x="0" y="16801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73980" y="3374378"/>
            <a:ext cx="1490870" cy="1592191"/>
          </a:xfrm>
          <a:custGeom>
            <a:avLst/>
            <a:gdLst/>
            <a:ahLst/>
            <a:cxnLst/>
            <a:rect r="r" b="b" t="t" l="l"/>
            <a:pathLst>
              <a:path h="1592191" w="1490870">
                <a:moveTo>
                  <a:pt x="0" y="0"/>
                </a:moveTo>
                <a:lnTo>
                  <a:pt x="1490870" y="0"/>
                </a:lnTo>
                <a:lnTo>
                  <a:pt x="1490870" y="1592191"/>
                </a:lnTo>
                <a:lnTo>
                  <a:pt x="0" y="15921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791829" y="3428605"/>
            <a:ext cx="962683" cy="1419505"/>
          </a:xfrm>
          <a:custGeom>
            <a:avLst/>
            <a:gdLst/>
            <a:ahLst/>
            <a:cxnLst/>
            <a:rect r="r" b="b" t="t" l="l"/>
            <a:pathLst>
              <a:path h="1419505" w="962683">
                <a:moveTo>
                  <a:pt x="0" y="0"/>
                </a:moveTo>
                <a:lnTo>
                  <a:pt x="962683" y="0"/>
                </a:lnTo>
                <a:lnTo>
                  <a:pt x="962683" y="1419506"/>
                </a:lnTo>
                <a:lnTo>
                  <a:pt x="0" y="141950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385859" y="3574416"/>
            <a:ext cx="1281685" cy="1127883"/>
          </a:xfrm>
          <a:custGeom>
            <a:avLst/>
            <a:gdLst/>
            <a:ahLst/>
            <a:cxnLst/>
            <a:rect r="r" b="b" t="t" l="l"/>
            <a:pathLst>
              <a:path h="1127883" w="1281685">
                <a:moveTo>
                  <a:pt x="0" y="0"/>
                </a:moveTo>
                <a:lnTo>
                  <a:pt x="1281686" y="0"/>
                </a:lnTo>
                <a:lnTo>
                  <a:pt x="1281686" y="1127883"/>
                </a:lnTo>
                <a:lnTo>
                  <a:pt x="0" y="112788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917001" y="7810309"/>
            <a:ext cx="815626" cy="1625341"/>
          </a:xfrm>
          <a:custGeom>
            <a:avLst/>
            <a:gdLst/>
            <a:ahLst/>
            <a:cxnLst/>
            <a:rect r="r" b="b" t="t" l="l"/>
            <a:pathLst>
              <a:path h="1625341" w="815626">
                <a:moveTo>
                  <a:pt x="0" y="0"/>
                </a:moveTo>
                <a:lnTo>
                  <a:pt x="815626" y="0"/>
                </a:lnTo>
                <a:lnTo>
                  <a:pt x="815626" y="1625341"/>
                </a:lnTo>
                <a:lnTo>
                  <a:pt x="0" y="162534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8696574" y="5451865"/>
            <a:ext cx="1175131" cy="1696383"/>
          </a:xfrm>
          <a:custGeom>
            <a:avLst/>
            <a:gdLst/>
            <a:ahLst/>
            <a:cxnLst/>
            <a:rect r="r" b="b" t="t" l="l"/>
            <a:pathLst>
              <a:path h="1696383" w="1175131">
                <a:moveTo>
                  <a:pt x="0" y="0"/>
                </a:moveTo>
                <a:lnTo>
                  <a:pt x="1175130" y="0"/>
                </a:lnTo>
                <a:lnTo>
                  <a:pt x="1175130" y="1696383"/>
                </a:lnTo>
                <a:lnTo>
                  <a:pt x="0" y="16963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799541" y="5657090"/>
            <a:ext cx="1226610" cy="1368429"/>
          </a:xfrm>
          <a:custGeom>
            <a:avLst/>
            <a:gdLst/>
            <a:ahLst/>
            <a:cxnLst/>
            <a:rect r="r" b="b" t="t" l="l"/>
            <a:pathLst>
              <a:path h="1368429" w="1226610">
                <a:moveTo>
                  <a:pt x="0" y="0"/>
                </a:moveTo>
                <a:lnTo>
                  <a:pt x="1226610" y="0"/>
                </a:lnTo>
                <a:lnTo>
                  <a:pt x="1226610" y="1368429"/>
                </a:lnTo>
                <a:lnTo>
                  <a:pt x="0" y="136842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6750644" y="5720239"/>
            <a:ext cx="1471279" cy="1107472"/>
          </a:xfrm>
          <a:custGeom>
            <a:avLst/>
            <a:gdLst/>
            <a:ahLst/>
            <a:cxnLst/>
            <a:rect r="r" b="b" t="t" l="l"/>
            <a:pathLst>
              <a:path h="1107472" w="1471279">
                <a:moveTo>
                  <a:pt x="0" y="0"/>
                </a:moveTo>
                <a:lnTo>
                  <a:pt x="1471278" y="0"/>
                </a:lnTo>
                <a:lnTo>
                  <a:pt x="1471278" y="1107471"/>
                </a:lnTo>
                <a:lnTo>
                  <a:pt x="0" y="110747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025220" y="7810309"/>
            <a:ext cx="922126" cy="1513938"/>
          </a:xfrm>
          <a:custGeom>
            <a:avLst/>
            <a:gdLst/>
            <a:ahLst/>
            <a:cxnLst/>
            <a:rect r="r" b="b" t="t" l="l"/>
            <a:pathLst>
              <a:path h="1513938" w="922126">
                <a:moveTo>
                  <a:pt x="0" y="0"/>
                </a:moveTo>
                <a:lnTo>
                  <a:pt x="922126" y="0"/>
                </a:lnTo>
                <a:lnTo>
                  <a:pt x="922126" y="1513938"/>
                </a:lnTo>
                <a:lnTo>
                  <a:pt x="0" y="1513938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600323" y="5666436"/>
            <a:ext cx="1254815" cy="1161274"/>
          </a:xfrm>
          <a:custGeom>
            <a:avLst/>
            <a:gdLst/>
            <a:ahLst/>
            <a:cxnLst/>
            <a:rect r="r" b="b" t="t" l="l"/>
            <a:pathLst>
              <a:path h="1161274" w="1254815">
                <a:moveTo>
                  <a:pt x="0" y="0"/>
                </a:moveTo>
                <a:lnTo>
                  <a:pt x="1254814" y="0"/>
                </a:lnTo>
                <a:lnTo>
                  <a:pt x="1254814" y="1161274"/>
                </a:lnTo>
                <a:lnTo>
                  <a:pt x="0" y="116127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2869944" y="5505472"/>
            <a:ext cx="806454" cy="1642776"/>
          </a:xfrm>
          <a:custGeom>
            <a:avLst/>
            <a:gdLst/>
            <a:ahLst/>
            <a:cxnLst/>
            <a:rect r="r" b="b" t="t" l="l"/>
            <a:pathLst>
              <a:path h="1642776" w="806454">
                <a:moveTo>
                  <a:pt x="0" y="0"/>
                </a:moveTo>
                <a:lnTo>
                  <a:pt x="806454" y="0"/>
                </a:lnTo>
                <a:lnTo>
                  <a:pt x="806454" y="1642776"/>
                </a:lnTo>
                <a:lnTo>
                  <a:pt x="0" y="1642776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2540501" y="1317809"/>
            <a:ext cx="962683" cy="1478982"/>
          </a:xfrm>
          <a:custGeom>
            <a:avLst/>
            <a:gdLst/>
            <a:ahLst/>
            <a:cxnLst/>
            <a:rect r="r" b="b" t="t" l="l"/>
            <a:pathLst>
              <a:path h="1478982" w="962683">
                <a:moveTo>
                  <a:pt x="0" y="0"/>
                </a:moveTo>
                <a:lnTo>
                  <a:pt x="962683" y="0"/>
                </a:lnTo>
                <a:lnTo>
                  <a:pt x="962683" y="1478982"/>
                </a:lnTo>
                <a:lnTo>
                  <a:pt x="0" y="147898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4340322" y="966159"/>
            <a:ext cx="1254815" cy="1830632"/>
          </a:xfrm>
          <a:custGeom>
            <a:avLst/>
            <a:gdLst/>
            <a:ahLst/>
            <a:cxnLst/>
            <a:rect r="r" b="b" t="t" l="l"/>
            <a:pathLst>
              <a:path h="1830632" w="1254815">
                <a:moveTo>
                  <a:pt x="0" y="0"/>
                </a:moveTo>
                <a:lnTo>
                  <a:pt x="1254815" y="0"/>
                </a:lnTo>
                <a:lnTo>
                  <a:pt x="1254815" y="1830632"/>
                </a:lnTo>
                <a:lnTo>
                  <a:pt x="0" y="1830632"/>
                </a:lnTo>
                <a:lnTo>
                  <a:pt x="0" y="0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074943" y="4785971"/>
            <a:ext cx="10539042" cy="10539042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993893" y="1995591"/>
            <a:ext cx="2052596" cy="2052596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539521" y="-1516344"/>
            <a:ext cx="3032688" cy="3032688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6279287" y="8456027"/>
            <a:ext cx="1326174" cy="132617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28700" y="3120060"/>
            <a:ext cx="6482279" cy="5999054"/>
          </a:xfrm>
          <a:custGeom>
            <a:avLst/>
            <a:gdLst/>
            <a:ahLst/>
            <a:cxnLst/>
            <a:rect r="r" b="b" t="t" l="l"/>
            <a:pathLst>
              <a:path h="5999054" w="6482279">
                <a:moveTo>
                  <a:pt x="0" y="0"/>
                </a:moveTo>
                <a:lnTo>
                  <a:pt x="6482279" y="0"/>
                </a:lnTo>
                <a:lnTo>
                  <a:pt x="6482279" y="5999054"/>
                </a:lnTo>
                <a:lnTo>
                  <a:pt x="0" y="59990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9144000" y="2265511"/>
            <a:ext cx="1032573" cy="6231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01.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02.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03.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04.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05.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06.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07.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08.</a:t>
            </a:r>
          </a:p>
        </p:txBody>
      </p:sp>
      <p:grpSp>
        <p:nvGrpSpPr>
          <p:cNvPr name="Group 16" id="16"/>
          <p:cNvGrpSpPr/>
          <p:nvPr/>
        </p:nvGrpSpPr>
        <p:grpSpPr>
          <a:xfrm rot="-5400000">
            <a:off x="2118841" y="-1777991"/>
            <a:ext cx="1050628" cy="6053928"/>
            <a:chOff x="0" y="0"/>
            <a:chExt cx="660400" cy="3805356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60400" cy="3805356"/>
            </a:xfrm>
            <a:custGeom>
              <a:avLst/>
              <a:gdLst/>
              <a:ahLst/>
              <a:cxnLst/>
              <a:rect r="r" b="b" t="t" l="l"/>
              <a:pathLst>
                <a:path h="3805356" w="660400">
                  <a:moveTo>
                    <a:pt x="220252" y="3786287"/>
                  </a:moveTo>
                  <a:cubicBezTo>
                    <a:pt x="254109" y="3797801"/>
                    <a:pt x="292600" y="3805356"/>
                    <a:pt x="330378" y="3805356"/>
                  </a:cubicBezTo>
                  <a:cubicBezTo>
                    <a:pt x="368157" y="3805356"/>
                    <a:pt x="404509" y="3798879"/>
                    <a:pt x="438009" y="3787365"/>
                  </a:cubicBezTo>
                  <a:cubicBezTo>
                    <a:pt x="438723" y="3787006"/>
                    <a:pt x="439435" y="3787006"/>
                    <a:pt x="440148" y="3786646"/>
                  </a:cubicBezTo>
                  <a:cubicBezTo>
                    <a:pt x="565955" y="3740591"/>
                    <a:pt x="658618" y="3618977"/>
                    <a:pt x="660400" y="3410381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407850"/>
                  </a:lnTo>
                  <a:cubicBezTo>
                    <a:pt x="1782" y="3619696"/>
                    <a:pt x="93019" y="3741311"/>
                    <a:pt x="220252" y="378628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1028700" y="790575"/>
            <a:ext cx="4390047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CONTENIDOS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337397" y="2265511"/>
            <a:ext cx="5941889" cy="6231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5C5454"/>
                </a:solidFill>
                <a:latin typeface="Bugaki"/>
              </a:rPr>
              <a:t>Introducción.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5C5454"/>
                </a:solidFill>
                <a:latin typeface="Bugaki"/>
              </a:rPr>
              <a:t>Sobre el proyecto.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5C5454"/>
                </a:solidFill>
                <a:latin typeface="Bugaki"/>
              </a:rPr>
              <a:t>Puntos clave.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5C5454"/>
                </a:solidFill>
                <a:latin typeface="Bugaki"/>
              </a:rPr>
              <a:t>Objetivos.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5C5454"/>
                </a:solidFill>
                <a:latin typeface="Bugaki"/>
              </a:rPr>
              <a:t>Resultados generales.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5C5454"/>
                </a:solidFill>
                <a:latin typeface="Bugaki"/>
              </a:rPr>
              <a:t>Muestras.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5C5454"/>
                </a:solidFill>
                <a:latin typeface="Bugaki"/>
              </a:rPr>
              <a:t>Informe y análisis.</a:t>
            </a:r>
          </a:p>
          <a:p>
            <a:pPr>
              <a:lnSpc>
                <a:spcPts val="6118"/>
              </a:lnSpc>
            </a:pPr>
            <a:r>
              <a:rPr lang="en-US" sz="3663">
                <a:solidFill>
                  <a:srgbClr val="5C5454"/>
                </a:solidFill>
                <a:latin typeface="Bugaki"/>
              </a:rPr>
              <a:t>Conclusiones.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2300528" y="-1959678"/>
            <a:ext cx="1050628" cy="6417302"/>
            <a:chOff x="0" y="0"/>
            <a:chExt cx="660400" cy="403376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60400" cy="4033764"/>
            </a:xfrm>
            <a:custGeom>
              <a:avLst/>
              <a:gdLst/>
              <a:ahLst/>
              <a:cxnLst/>
              <a:rect r="r" b="b" t="t" l="l"/>
              <a:pathLst>
                <a:path h="4033764" w="660400">
                  <a:moveTo>
                    <a:pt x="220252" y="4014695"/>
                  </a:moveTo>
                  <a:cubicBezTo>
                    <a:pt x="254109" y="4026209"/>
                    <a:pt x="292600" y="4033764"/>
                    <a:pt x="330378" y="4033764"/>
                  </a:cubicBezTo>
                  <a:cubicBezTo>
                    <a:pt x="368157" y="4033764"/>
                    <a:pt x="404509" y="4027287"/>
                    <a:pt x="438009" y="4015773"/>
                  </a:cubicBezTo>
                  <a:cubicBezTo>
                    <a:pt x="438723" y="4015414"/>
                    <a:pt x="439435" y="4015414"/>
                    <a:pt x="440148" y="4015054"/>
                  </a:cubicBezTo>
                  <a:cubicBezTo>
                    <a:pt x="565955" y="3968999"/>
                    <a:pt x="658618" y="3847385"/>
                    <a:pt x="660400" y="3633715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631019"/>
                  </a:lnTo>
                  <a:cubicBezTo>
                    <a:pt x="1782" y="3848104"/>
                    <a:pt x="93019" y="3969719"/>
                    <a:pt x="220252" y="401469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2432702" y="4356262"/>
            <a:ext cx="6922804" cy="6922804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4181375" y="-1221233"/>
            <a:ext cx="6922804" cy="6922804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778992" y="5883558"/>
            <a:ext cx="2715526" cy="2715526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2953208" y="3150843"/>
            <a:ext cx="1395352" cy="139535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1859704" y="4894953"/>
            <a:ext cx="2918326" cy="5478086"/>
          </a:xfrm>
          <a:custGeom>
            <a:avLst/>
            <a:gdLst/>
            <a:ahLst/>
            <a:cxnLst/>
            <a:rect r="r" b="b" t="t" l="l"/>
            <a:pathLst>
              <a:path h="5478086" w="2918326">
                <a:moveTo>
                  <a:pt x="0" y="0"/>
                </a:moveTo>
                <a:lnTo>
                  <a:pt x="2918326" y="0"/>
                </a:lnTo>
                <a:lnTo>
                  <a:pt x="2918326" y="5478086"/>
                </a:lnTo>
                <a:lnTo>
                  <a:pt x="0" y="547808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251539" y="2088693"/>
            <a:ext cx="2466438" cy="4915003"/>
          </a:xfrm>
          <a:custGeom>
            <a:avLst/>
            <a:gdLst/>
            <a:ahLst/>
            <a:cxnLst/>
            <a:rect r="r" b="b" t="t" l="l"/>
            <a:pathLst>
              <a:path h="4915003" w="2466438">
                <a:moveTo>
                  <a:pt x="0" y="0"/>
                </a:moveTo>
                <a:lnTo>
                  <a:pt x="2466438" y="0"/>
                </a:lnTo>
                <a:lnTo>
                  <a:pt x="2466438" y="4915003"/>
                </a:lnTo>
                <a:lnTo>
                  <a:pt x="0" y="49150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028700" y="790575"/>
            <a:ext cx="4390047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INTRODUCCIÓN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528923" y="3778319"/>
            <a:ext cx="5545488" cy="1180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61"/>
              </a:lnSpc>
            </a:pPr>
            <a:r>
              <a:rPr lang="en-US" sz="3597">
                <a:solidFill>
                  <a:srgbClr val="2F6589"/>
                </a:solidFill>
                <a:latin typeface="Bugaki"/>
              </a:rPr>
              <a:t>Definir los objetivos del proyecto general.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5628146" y="5277485"/>
            <a:ext cx="7347043" cy="2271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70"/>
              </a:lnSpc>
            </a:pPr>
            <a:r>
              <a:rPr lang="en-US" sz="2879">
                <a:solidFill>
                  <a:srgbClr val="5C5454"/>
                </a:solidFill>
                <a:latin typeface="Bugaki"/>
              </a:rPr>
              <a:t>Lorem ipsum dolor sit amet, consectetur adipiscing elit. Ut a enim nec nisl ullamcorper eleifend. Praesent risus leo, fringilla et ipsum.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2412680" y="-2071830"/>
            <a:ext cx="1050628" cy="6641606"/>
            <a:chOff x="0" y="0"/>
            <a:chExt cx="660400" cy="41747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60400" cy="4174756"/>
            </a:xfrm>
            <a:custGeom>
              <a:avLst/>
              <a:gdLst/>
              <a:ahLst/>
              <a:cxnLst/>
              <a:rect r="r" b="b" t="t" l="l"/>
              <a:pathLst>
                <a:path h="4174756" w="660400">
                  <a:moveTo>
                    <a:pt x="220252" y="4155687"/>
                  </a:moveTo>
                  <a:cubicBezTo>
                    <a:pt x="254109" y="4167201"/>
                    <a:pt x="292600" y="4174756"/>
                    <a:pt x="330378" y="4174756"/>
                  </a:cubicBezTo>
                  <a:cubicBezTo>
                    <a:pt x="368157" y="4174756"/>
                    <a:pt x="404509" y="4168280"/>
                    <a:pt x="438009" y="4156766"/>
                  </a:cubicBezTo>
                  <a:cubicBezTo>
                    <a:pt x="438723" y="4156406"/>
                    <a:pt x="439435" y="4156406"/>
                    <a:pt x="440148" y="4156047"/>
                  </a:cubicBezTo>
                  <a:cubicBezTo>
                    <a:pt x="565955" y="4109991"/>
                    <a:pt x="658618" y="3988377"/>
                    <a:pt x="660400" y="3771576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768777"/>
                  </a:lnTo>
                  <a:cubicBezTo>
                    <a:pt x="1782" y="3989096"/>
                    <a:pt x="93019" y="4110711"/>
                    <a:pt x="220252" y="415568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362462" y="2368986"/>
            <a:ext cx="4602080" cy="460208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6843858" y="2368986"/>
            <a:ext cx="4602080" cy="4602080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2443251" y="2368986"/>
            <a:ext cx="4602080" cy="460208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2238746" y="3228725"/>
            <a:ext cx="3058562" cy="2302263"/>
          </a:xfrm>
          <a:custGeom>
            <a:avLst/>
            <a:gdLst/>
            <a:ahLst/>
            <a:cxnLst/>
            <a:rect r="r" b="b" t="t" l="l"/>
            <a:pathLst>
              <a:path h="2302263" w="3058562">
                <a:moveTo>
                  <a:pt x="0" y="0"/>
                </a:moveTo>
                <a:lnTo>
                  <a:pt x="3058562" y="0"/>
                </a:lnTo>
                <a:lnTo>
                  <a:pt x="3058562" y="2302263"/>
                </a:lnTo>
                <a:lnTo>
                  <a:pt x="0" y="23022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7769348" y="3122666"/>
            <a:ext cx="2749304" cy="2294419"/>
          </a:xfrm>
          <a:custGeom>
            <a:avLst/>
            <a:gdLst/>
            <a:ahLst/>
            <a:cxnLst/>
            <a:rect r="r" b="b" t="t" l="l"/>
            <a:pathLst>
              <a:path h="2294419" w="2749304">
                <a:moveTo>
                  <a:pt x="0" y="0"/>
                </a:moveTo>
                <a:lnTo>
                  <a:pt x="2749304" y="0"/>
                </a:lnTo>
                <a:lnTo>
                  <a:pt x="2749304" y="2294419"/>
                </a:lnTo>
                <a:lnTo>
                  <a:pt x="0" y="229441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450932" y="3072931"/>
            <a:ext cx="2586718" cy="2393890"/>
          </a:xfrm>
          <a:custGeom>
            <a:avLst/>
            <a:gdLst/>
            <a:ahLst/>
            <a:cxnLst/>
            <a:rect r="r" b="b" t="t" l="l"/>
            <a:pathLst>
              <a:path h="2393890" w="2586718">
                <a:moveTo>
                  <a:pt x="0" y="0"/>
                </a:moveTo>
                <a:lnTo>
                  <a:pt x="2586718" y="0"/>
                </a:lnTo>
                <a:lnTo>
                  <a:pt x="2586718" y="2393890"/>
                </a:lnTo>
                <a:lnTo>
                  <a:pt x="0" y="239389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028700" y="790575"/>
            <a:ext cx="5623722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PUNTOS CLAVE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26409" y="5731013"/>
            <a:ext cx="4038191" cy="1321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86"/>
              </a:lnSpc>
            </a:pPr>
            <a:r>
              <a:rPr lang="en-US" sz="2731">
                <a:solidFill>
                  <a:srgbClr val="2F6589"/>
                </a:solidFill>
                <a:latin typeface="Bugaki"/>
              </a:rPr>
              <a:t>Crear informes de resultados detallados.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124904" y="5731013"/>
            <a:ext cx="4038191" cy="1321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86"/>
              </a:lnSpc>
            </a:pPr>
            <a:r>
              <a:rPr lang="en-US" sz="2731">
                <a:solidFill>
                  <a:srgbClr val="2F6589"/>
                </a:solidFill>
                <a:latin typeface="Bugaki"/>
              </a:rPr>
              <a:t>Analizar los datos y revisar los resultados.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725196" y="5731013"/>
            <a:ext cx="4038191" cy="1321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86"/>
              </a:lnSpc>
            </a:pPr>
            <a:r>
              <a:rPr lang="en-US" sz="2731">
                <a:solidFill>
                  <a:srgbClr val="2F6589"/>
                </a:solidFill>
                <a:latin typeface="Bugaki"/>
              </a:rPr>
              <a:t>Investigar las soluciones aportadas.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26409" y="7260477"/>
            <a:ext cx="4038191" cy="1923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79"/>
              </a:lnSpc>
            </a:pPr>
            <a:r>
              <a:rPr lang="en-US" sz="1999">
                <a:solidFill>
                  <a:srgbClr val="5C5454"/>
                </a:solidFill>
                <a:latin typeface="Bugaki"/>
              </a:rPr>
              <a:t>Lorem ipsum dolor sit amet, consectetur adipiscing elit. Ut a enim nec nisl ullamcorper eleifend. Praesent risus leo, fringilla et ipsum.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124904" y="7260477"/>
            <a:ext cx="4038191" cy="1923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79"/>
              </a:lnSpc>
            </a:pPr>
            <a:r>
              <a:rPr lang="en-US" sz="1999">
                <a:solidFill>
                  <a:srgbClr val="5C5454"/>
                </a:solidFill>
                <a:latin typeface="Bugaki"/>
              </a:rPr>
              <a:t>Lorem ipsum dolor sit amet, consectetur adipiscing elit. Ut a enim nec nisl ullamcorper eleifend. Praesent risus leo, fringilla et ipsum.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725196" y="7260477"/>
            <a:ext cx="4038191" cy="1923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79"/>
              </a:lnSpc>
            </a:pPr>
            <a:r>
              <a:rPr lang="en-US" sz="1999">
                <a:solidFill>
                  <a:srgbClr val="5C5454"/>
                </a:solidFill>
                <a:latin typeface="Bugaki"/>
              </a:rPr>
              <a:t>Lorem ipsum dolor sit amet, consectetur adipiscing elit. Ut a enim nec nisl ullamcorper eleifend. Praesent risus leo, fringilla et ipsum.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232058" y="-1648047"/>
            <a:ext cx="13583093" cy="13583093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875941" y="-675745"/>
            <a:ext cx="3084728" cy="308472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-416998" y="8222243"/>
            <a:ext cx="2495301" cy="2495301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8018879" y="7793140"/>
            <a:ext cx="1335309" cy="1335309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551809" y="1466829"/>
            <a:ext cx="3917326" cy="7353342"/>
          </a:xfrm>
          <a:custGeom>
            <a:avLst/>
            <a:gdLst/>
            <a:ahLst/>
            <a:cxnLst/>
            <a:rect r="r" b="b" t="t" l="l"/>
            <a:pathLst>
              <a:path h="7353342" w="3917326">
                <a:moveTo>
                  <a:pt x="0" y="0"/>
                </a:moveTo>
                <a:lnTo>
                  <a:pt x="3917326" y="0"/>
                </a:lnTo>
                <a:lnTo>
                  <a:pt x="3917326" y="7353342"/>
                </a:lnTo>
                <a:lnTo>
                  <a:pt x="0" y="735334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902968" y="2989029"/>
            <a:ext cx="7695718" cy="1743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61"/>
              </a:lnSpc>
            </a:pPr>
            <a:r>
              <a:rPr lang="en-US" sz="3597">
                <a:solidFill>
                  <a:srgbClr val="2F6589"/>
                </a:solidFill>
                <a:latin typeface="Bugaki"/>
              </a:rPr>
              <a:t>Estudiar los resultados y extraer conclusiones detalladas.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902968" y="4940875"/>
            <a:ext cx="7347043" cy="2280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70"/>
              </a:lnSpc>
            </a:pPr>
            <a:r>
              <a:rPr lang="en-US" sz="2879">
                <a:solidFill>
                  <a:srgbClr val="5C5454"/>
                </a:solidFill>
                <a:latin typeface="Bugaki"/>
              </a:rPr>
              <a:t>Lorem ipsum dolor sit amet, consectetur adipiscing elit. Ut a enim nec nisl ullamcorper eleifend. Praesent risus leo, fringilla et ipsum.</a:t>
            </a:r>
          </a:p>
        </p:txBody>
      </p:sp>
      <p:grpSp>
        <p:nvGrpSpPr>
          <p:cNvPr name="Group 17" id="17"/>
          <p:cNvGrpSpPr/>
          <p:nvPr/>
        </p:nvGrpSpPr>
        <p:grpSpPr>
          <a:xfrm rot="-5400000">
            <a:off x="2199251" y="-1858401"/>
            <a:ext cx="1050628" cy="6214748"/>
            <a:chOff x="0" y="0"/>
            <a:chExt cx="660400" cy="390644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660400" cy="3906444"/>
            </a:xfrm>
            <a:custGeom>
              <a:avLst/>
              <a:gdLst/>
              <a:ahLst/>
              <a:cxnLst/>
              <a:rect r="r" b="b" t="t" l="l"/>
              <a:pathLst>
                <a:path h="3906444" w="660400">
                  <a:moveTo>
                    <a:pt x="220252" y="3887375"/>
                  </a:moveTo>
                  <a:cubicBezTo>
                    <a:pt x="254109" y="3898889"/>
                    <a:pt x="292600" y="3906444"/>
                    <a:pt x="330378" y="3906444"/>
                  </a:cubicBezTo>
                  <a:cubicBezTo>
                    <a:pt x="368157" y="3906444"/>
                    <a:pt x="404509" y="3899967"/>
                    <a:pt x="438009" y="3888453"/>
                  </a:cubicBezTo>
                  <a:cubicBezTo>
                    <a:pt x="438723" y="3888094"/>
                    <a:pt x="439435" y="3888094"/>
                    <a:pt x="440148" y="3887734"/>
                  </a:cubicBezTo>
                  <a:cubicBezTo>
                    <a:pt x="565955" y="3841679"/>
                    <a:pt x="658618" y="3720065"/>
                    <a:pt x="660400" y="3509223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506619"/>
                  </a:lnTo>
                  <a:cubicBezTo>
                    <a:pt x="1782" y="3720784"/>
                    <a:pt x="93019" y="3842399"/>
                    <a:pt x="220252" y="38873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1028700" y="790575"/>
            <a:ext cx="4803240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INFORMACIÓN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72191" y="2293861"/>
            <a:ext cx="6743618" cy="6743618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2218455" y="-964778"/>
            <a:ext cx="2801531" cy="2801531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571115" y="1028700"/>
            <a:ext cx="1490646" cy="1490646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2325567" y="9101490"/>
            <a:ext cx="2509175" cy="2509175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6944835" y="3106095"/>
            <a:ext cx="4398329" cy="4697245"/>
          </a:xfrm>
          <a:custGeom>
            <a:avLst/>
            <a:gdLst/>
            <a:ahLst/>
            <a:cxnLst/>
            <a:rect r="r" b="b" t="t" l="l"/>
            <a:pathLst>
              <a:path h="4697245" w="4398329">
                <a:moveTo>
                  <a:pt x="0" y="0"/>
                </a:moveTo>
                <a:lnTo>
                  <a:pt x="4398330" y="0"/>
                </a:lnTo>
                <a:lnTo>
                  <a:pt x="4398330" y="4697245"/>
                </a:lnTo>
                <a:lnTo>
                  <a:pt x="0" y="46972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1028700" y="2999697"/>
            <a:ext cx="4330050" cy="1389859"/>
            <a:chOff x="0" y="0"/>
            <a:chExt cx="5773401" cy="185314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-47625"/>
              <a:ext cx="5773401" cy="453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476"/>
                </a:lnSpc>
              </a:pPr>
              <a:r>
                <a:rPr lang="en-US" sz="1997">
                  <a:solidFill>
                    <a:srgbClr val="2F6589"/>
                  </a:solidFill>
                  <a:latin typeface="Bugaki"/>
                </a:rPr>
                <a:t>Asistencia personalizada.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615277"/>
              <a:ext cx="5773401" cy="123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813"/>
                </a:lnSpc>
              </a:pPr>
              <a:r>
                <a:rPr lang="en-US" sz="1462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854961" y="2999697"/>
            <a:ext cx="4330050" cy="1389859"/>
            <a:chOff x="0" y="0"/>
            <a:chExt cx="5773401" cy="1853145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-47625"/>
              <a:ext cx="5773401" cy="453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76"/>
                </a:lnSpc>
              </a:pPr>
              <a:r>
                <a:rPr lang="en-US" sz="1997">
                  <a:solidFill>
                    <a:srgbClr val="2F6589"/>
                  </a:solidFill>
                  <a:latin typeface="Bugaki"/>
                </a:rPr>
                <a:t>Citas regulares.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615277"/>
              <a:ext cx="5773401" cy="123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813"/>
                </a:lnSpc>
              </a:pPr>
              <a:r>
                <a:rPr lang="en-US" sz="1462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028700" y="4970740"/>
            <a:ext cx="4330050" cy="1389859"/>
            <a:chOff x="0" y="0"/>
            <a:chExt cx="5773401" cy="1853145"/>
          </a:xfrm>
        </p:grpSpPr>
        <p:sp>
          <p:nvSpPr>
            <p:cNvPr name="TextBox 22" id="22"/>
            <p:cNvSpPr txBox="true"/>
            <p:nvPr/>
          </p:nvSpPr>
          <p:spPr>
            <a:xfrm rot="0">
              <a:off x="0" y="-47625"/>
              <a:ext cx="5773401" cy="453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476"/>
                </a:lnSpc>
              </a:pPr>
              <a:r>
                <a:rPr lang="en-US" sz="1997">
                  <a:solidFill>
                    <a:srgbClr val="2F6589"/>
                  </a:solidFill>
                  <a:latin typeface="Bugaki"/>
                </a:rPr>
                <a:t>Seguimiento continuo.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615277"/>
              <a:ext cx="5773401" cy="123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813"/>
                </a:lnSpc>
              </a:pPr>
              <a:r>
                <a:rPr lang="en-US" sz="1462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2854961" y="4970740"/>
            <a:ext cx="4330050" cy="1389859"/>
            <a:chOff x="0" y="0"/>
            <a:chExt cx="5773401" cy="1853145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-47625"/>
              <a:ext cx="5773401" cy="453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76"/>
                </a:lnSpc>
              </a:pPr>
              <a:r>
                <a:rPr lang="en-US" sz="1997">
                  <a:solidFill>
                    <a:srgbClr val="2F6589"/>
                  </a:solidFill>
                  <a:latin typeface="Bugaki"/>
                </a:rPr>
                <a:t>Análisis de resultados.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615277"/>
              <a:ext cx="5773401" cy="123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813"/>
                </a:lnSpc>
              </a:pPr>
              <a:r>
                <a:rPr lang="en-US" sz="1462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1028700" y="6941624"/>
            <a:ext cx="4330050" cy="1389859"/>
            <a:chOff x="0" y="0"/>
            <a:chExt cx="5773401" cy="1853145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-47625"/>
              <a:ext cx="5773401" cy="453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476"/>
                </a:lnSpc>
              </a:pPr>
              <a:r>
                <a:rPr lang="en-US" sz="1997">
                  <a:solidFill>
                    <a:srgbClr val="2F6589"/>
                  </a:solidFill>
                  <a:latin typeface="Bugaki"/>
                </a:rPr>
                <a:t>Pruebas  y diagnósticos.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615277"/>
              <a:ext cx="5773401" cy="123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813"/>
                </a:lnSpc>
              </a:pPr>
              <a:r>
                <a:rPr lang="en-US" sz="1462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12854961" y="6941624"/>
            <a:ext cx="4330050" cy="1389859"/>
            <a:chOff x="0" y="0"/>
            <a:chExt cx="5773401" cy="1853145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-47625"/>
              <a:ext cx="5773401" cy="4531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476"/>
                </a:lnSpc>
              </a:pPr>
              <a:r>
                <a:rPr lang="en-US" sz="1997">
                  <a:solidFill>
                    <a:srgbClr val="2F6589"/>
                  </a:solidFill>
                  <a:latin typeface="Bugaki"/>
                </a:rPr>
                <a:t>Colaboración.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615277"/>
              <a:ext cx="5773401" cy="12378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1813"/>
                </a:lnSpc>
              </a:pPr>
              <a:r>
                <a:rPr lang="en-US" sz="1462">
                  <a:solidFill>
                    <a:srgbClr val="5C5454"/>
                  </a:solidFill>
                  <a:latin typeface="Bugaki"/>
                </a:rPr>
                <a:t>Lorem ipsum dolor sit amet, consectetur adipiscing elit. Ut a enim nec nisl ullamcorper eleifend. Praesent risus leo, fringilla et ipsum.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-5400000">
            <a:off x="1700652" y="-1359802"/>
            <a:ext cx="1050628" cy="5217551"/>
            <a:chOff x="0" y="0"/>
            <a:chExt cx="660400" cy="327962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660400" cy="3279629"/>
            </a:xfrm>
            <a:custGeom>
              <a:avLst/>
              <a:gdLst/>
              <a:ahLst/>
              <a:cxnLst/>
              <a:rect r="r" b="b" t="t" l="l"/>
              <a:pathLst>
                <a:path h="3279629" w="660400">
                  <a:moveTo>
                    <a:pt x="220252" y="3260560"/>
                  </a:moveTo>
                  <a:cubicBezTo>
                    <a:pt x="254109" y="3272074"/>
                    <a:pt x="292600" y="3279629"/>
                    <a:pt x="330378" y="3279629"/>
                  </a:cubicBezTo>
                  <a:cubicBezTo>
                    <a:pt x="368157" y="3279629"/>
                    <a:pt x="404509" y="3273152"/>
                    <a:pt x="438009" y="3261638"/>
                  </a:cubicBezTo>
                  <a:cubicBezTo>
                    <a:pt x="438723" y="3261279"/>
                    <a:pt x="439435" y="3261279"/>
                    <a:pt x="440148" y="3260919"/>
                  </a:cubicBezTo>
                  <a:cubicBezTo>
                    <a:pt x="565955" y="3214864"/>
                    <a:pt x="658618" y="3093250"/>
                    <a:pt x="660400" y="2896332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2894182"/>
                  </a:lnTo>
                  <a:cubicBezTo>
                    <a:pt x="1782" y="3093969"/>
                    <a:pt x="93019" y="3215584"/>
                    <a:pt x="220252" y="326056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5" id="35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1028700" y="790575"/>
            <a:ext cx="3907311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VENTAJAS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-5400000">
            <a:off x="2199251" y="-1858401"/>
            <a:ext cx="1050628" cy="6214748"/>
            <a:chOff x="0" y="0"/>
            <a:chExt cx="660400" cy="390644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60400" cy="3906444"/>
            </a:xfrm>
            <a:custGeom>
              <a:avLst/>
              <a:gdLst/>
              <a:ahLst/>
              <a:cxnLst/>
              <a:rect r="r" b="b" t="t" l="l"/>
              <a:pathLst>
                <a:path h="3906444" w="660400">
                  <a:moveTo>
                    <a:pt x="220252" y="3887375"/>
                  </a:moveTo>
                  <a:cubicBezTo>
                    <a:pt x="254109" y="3898889"/>
                    <a:pt x="292600" y="3906444"/>
                    <a:pt x="330378" y="3906444"/>
                  </a:cubicBezTo>
                  <a:cubicBezTo>
                    <a:pt x="368157" y="3906444"/>
                    <a:pt x="404509" y="3899967"/>
                    <a:pt x="438009" y="3888453"/>
                  </a:cubicBezTo>
                  <a:cubicBezTo>
                    <a:pt x="438723" y="3888094"/>
                    <a:pt x="439435" y="3888094"/>
                    <a:pt x="440148" y="3887734"/>
                  </a:cubicBezTo>
                  <a:cubicBezTo>
                    <a:pt x="565955" y="3841679"/>
                    <a:pt x="658618" y="3720065"/>
                    <a:pt x="660400" y="3509223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506619"/>
                  </a:lnTo>
                  <a:cubicBezTo>
                    <a:pt x="1782" y="3720784"/>
                    <a:pt x="93019" y="3842399"/>
                    <a:pt x="220252" y="38873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-2074943" y="4785971"/>
            <a:ext cx="10539042" cy="1053904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5336145" y="-874588"/>
            <a:ext cx="3436255" cy="3436255"/>
            <a:chOff x="0" y="0"/>
            <a:chExt cx="812800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5722786" y="7800616"/>
            <a:ext cx="1536514" cy="153651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4010508" y="8180340"/>
            <a:ext cx="810092" cy="810092"/>
            <a:chOff x="0" y="0"/>
            <a:chExt cx="812800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2599100" y="3138164"/>
            <a:ext cx="4011464" cy="5852269"/>
          </a:xfrm>
          <a:custGeom>
            <a:avLst/>
            <a:gdLst/>
            <a:ahLst/>
            <a:cxnLst/>
            <a:rect r="r" b="b" t="t" l="l"/>
            <a:pathLst>
              <a:path h="5852269" w="4011464">
                <a:moveTo>
                  <a:pt x="0" y="0"/>
                </a:moveTo>
                <a:lnTo>
                  <a:pt x="4011465" y="0"/>
                </a:lnTo>
                <a:lnTo>
                  <a:pt x="4011465" y="5852269"/>
                </a:lnTo>
                <a:lnTo>
                  <a:pt x="0" y="58522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9144000" y="3277360"/>
            <a:ext cx="7695718" cy="1743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461"/>
              </a:lnSpc>
            </a:pPr>
            <a:r>
              <a:rPr lang="en-US" sz="3597">
                <a:solidFill>
                  <a:srgbClr val="2F6589"/>
                </a:solidFill>
                <a:latin typeface="Bugaki"/>
              </a:rPr>
              <a:t>El seguimiento de los resultados e informes es el punto clave.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144000" y="5229205"/>
            <a:ext cx="7347043" cy="2280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570"/>
              </a:lnSpc>
            </a:pPr>
            <a:r>
              <a:rPr lang="en-US" sz="2879">
                <a:solidFill>
                  <a:srgbClr val="5C5454"/>
                </a:solidFill>
                <a:latin typeface="Bugaki"/>
              </a:rPr>
              <a:t>Lorem ipsum dolor sit amet, consectetur adipiscing elit. Ut a enim nec nisl ullamcorper eleifend. Praesent risus leo, fringilla et ipsum.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790575"/>
            <a:ext cx="4803240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SEGUIMIENTO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402342" y="5989978"/>
            <a:ext cx="4108583" cy="666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80"/>
              </a:lnSpc>
            </a:pPr>
            <a:r>
              <a:rPr lang="en-US" sz="2000">
                <a:solidFill>
                  <a:srgbClr val="5C5454"/>
                </a:solidFill>
                <a:latin typeface="Bugaki"/>
              </a:rPr>
              <a:t>Optimización de procesos y obtención de resultados.</a:t>
            </a:r>
          </a:p>
        </p:txBody>
      </p:sp>
      <p:grpSp>
        <p:nvGrpSpPr>
          <p:cNvPr name="Group 3" id="3"/>
          <p:cNvGrpSpPr/>
          <p:nvPr/>
        </p:nvGrpSpPr>
        <p:grpSpPr>
          <a:xfrm rot="-5400000">
            <a:off x="2199251" y="-1858401"/>
            <a:ext cx="1050628" cy="6214748"/>
            <a:chOff x="0" y="0"/>
            <a:chExt cx="660400" cy="390644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660400" cy="3906444"/>
            </a:xfrm>
            <a:custGeom>
              <a:avLst/>
              <a:gdLst/>
              <a:ahLst/>
              <a:cxnLst/>
              <a:rect r="r" b="b" t="t" l="l"/>
              <a:pathLst>
                <a:path h="3906444" w="660400">
                  <a:moveTo>
                    <a:pt x="220252" y="3887375"/>
                  </a:moveTo>
                  <a:cubicBezTo>
                    <a:pt x="254109" y="3898889"/>
                    <a:pt x="292600" y="3906444"/>
                    <a:pt x="330378" y="3906444"/>
                  </a:cubicBezTo>
                  <a:cubicBezTo>
                    <a:pt x="368157" y="3906444"/>
                    <a:pt x="404509" y="3899967"/>
                    <a:pt x="438009" y="3888453"/>
                  </a:cubicBezTo>
                  <a:cubicBezTo>
                    <a:pt x="438723" y="3888094"/>
                    <a:pt x="439435" y="3888094"/>
                    <a:pt x="440148" y="3887734"/>
                  </a:cubicBezTo>
                  <a:cubicBezTo>
                    <a:pt x="565955" y="3841679"/>
                    <a:pt x="658618" y="3720065"/>
                    <a:pt x="660400" y="3509223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506619"/>
                  </a:lnTo>
                  <a:cubicBezTo>
                    <a:pt x="1782" y="3720784"/>
                    <a:pt x="93019" y="3842399"/>
                    <a:pt x="220252" y="38873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2734373" y="8039598"/>
            <a:ext cx="6922804" cy="692280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313585" y="-3759281"/>
            <a:ext cx="6922804" cy="692280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492352" y="-1118584"/>
            <a:ext cx="2705048" cy="2705048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5708915" y="7952440"/>
            <a:ext cx="1550385" cy="1550385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7823883" y="8558439"/>
            <a:ext cx="3208399" cy="3208399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1312591" y="7451966"/>
            <a:ext cx="3883219" cy="3240723"/>
          </a:xfrm>
          <a:custGeom>
            <a:avLst/>
            <a:gdLst/>
            <a:ahLst/>
            <a:cxnLst/>
            <a:rect r="r" b="b" t="t" l="l"/>
            <a:pathLst>
              <a:path h="3240723" w="3883219">
                <a:moveTo>
                  <a:pt x="0" y="0"/>
                </a:moveTo>
                <a:lnTo>
                  <a:pt x="3883219" y="0"/>
                </a:lnTo>
                <a:lnTo>
                  <a:pt x="3883219" y="3240723"/>
                </a:lnTo>
                <a:lnTo>
                  <a:pt x="0" y="324072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7088818" y="5989978"/>
            <a:ext cx="4108583" cy="666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80"/>
              </a:lnSpc>
            </a:pPr>
            <a:r>
              <a:rPr lang="en-US" sz="2000">
                <a:solidFill>
                  <a:srgbClr val="5C5454"/>
                </a:solidFill>
                <a:latin typeface="Bugaki"/>
              </a:rPr>
              <a:t>Aumento en velocidad de gestión de procesos internos.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861776" y="5989978"/>
            <a:ext cx="4108583" cy="9804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480"/>
              </a:lnSpc>
            </a:pPr>
            <a:r>
              <a:rPr lang="en-US" sz="2000">
                <a:solidFill>
                  <a:srgbClr val="5C5454"/>
                </a:solidFill>
                <a:latin typeface="Bugaki"/>
              </a:rPr>
              <a:t>Incremento de tareas realizadas durante el periodo de pruebas.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790575"/>
            <a:ext cx="4803240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CIFRAS CLAVE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3254201" y="3362308"/>
            <a:ext cx="2253968" cy="2253968"/>
            <a:chOff x="0" y="0"/>
            <a:chExt cx="3005291" cy="3005291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597928" y="924310"/>
              <a:ext cx="1809436" cy="1004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89"/>
                </a:lnSpc>
              </a:pPr>
              <a:r>
                <a:rPr lang="en-US" sz="4206">
                  <a:solidFill>
                    <a:srgbClr val="2F6589"/>
                  </a:solidFill>
                  <a:latin typeface="Bugaki"/>
                </a:rPr>
                <a:t>67 %</a:t>
              </a:r>
            </a:p>
          </p:txBody>
        </p:sp>
        <p:grpSp>
          <p:nvGrpSpPr>
            <p:cNvPr name="Group 27" id="27"/>
            <p:cNvGrpSpPr>
              <a:grpSpLocks noChangeAspect="true"/>
            </p:cNvGrpSpPr>
            <p:nvPr/>
          </p:nvGrpSpPr>
          <p:grpSpPr>
            <a:xfrm rot="0">
              <a:off x="0" y="0"/>
              <a:ext cx="3005291" cy="3005291"/>
              <a:chOff x="0" y="0"/>
              <a:chExt cx="2540000" cy="2540000"/>
            </a:xfrm>
          </p:grpSpPr>
          <p:sp>
            <p:nvSpPr>
              <p:cNvPr name="Freeform 28" id="28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 flipH="false" flipV="false" rot="0">
                <a:off x="206058" y="3328"/>
                <a:ext cx="2396903" cy="2661072"/>
              </a:xfrm>
              <a:custGeom>
                <a:avLst/>
                <a:gdLst/>
                <a:ahLst/>
                <a:cxnLst/>
                <a:rect r="r" b="b" t="t" l="l"/>
                <a:pathLst>
                  <a:path h="2661072" w="2396903">
                    <a:moveTo>
                      <a:pt x="1220908" y="6409"/>
                    </a:moveTo>
                    <a:cubicBezTo>
                      <a:pt x="1796769" y="78133"/>
                      <a:pt x="2250766" y="531072"/>
                      <a:pt x="2323834" y="1106763"/>
                    </a:cubicBezTo>
                    <a:cubicBezTo>
                      <a:pt x="2396903" y="1682455"/>
                      <a:pt x="2070454" y="2234450"/>
                      <a:pt x="1530771" y="2447761"/>
                    </a:cubicBezTo>
                    <a:cubicBezTo>
                      <a:pt x="991088" y="2661072"/>
                      <a:pt x="375459" y="2481436"/>
                      <a:pt x="35185" y="2011359"/>
                    </a:cubicBezTo>
                    <a:cubicBezTo>
                      <a:pt x="5650" y="1970940"/>
                      <a:pt x="0" y="1917808"/>
                      <a:pt x="20373" y="1872082"/>
                    </a:cubicBezTo>
                    <a:cubicBezTo>
                      <a:pt x="40746" y="1826356"/>
                      <a:pt x="84028" y="1795026"/>
                      <a:pt x="133829" y="1789954"/>
                    </a:cubicBezTo>
                    <a:cubicBezTo>
                      <a:pt x="183631" y="1784883"/>
                      <a:pt x="232340" y="1806846"/>
                      <a:pt x="261511" y="1847528"/>
                    </a:cubicBezTo>
                    <a:cubicBezTo>
                      <a:pt x="526926" y="2214188"/>
                      <a:pt x="1007116" y="2354304"/>
                      <a:pt x="1428068" y="2187921"/>
                    </a:cubicBezTo>
                    <a:cubicBezTo>
                      <a:pt x="1849021" y="2021539"/>
                      <a:pt x="2103651" y="1590982"/>
                      <a:pt x="2046658" y="1141943"/>
                    </a:cubicBezTo>
                    <a:cubicBezTo>
                      <a:pt x="1989665" y="692904"/>
                      <a:pt x="1635547" y="339612"/>
                      <a:pt x="1186376" y="283667"/>
                    </a:cubicBezTo>
                    <a:cubicBezTo>
                      <a:pt x="1136673" y="277702"/>
                      <a:pt x="1093961" y="245600"/>
                      <a:pt x="1074413" y="199515"/>
                    </a:cubicBezTo>
                    <a:cubicBezTo>
                      <a:pt x="1054864" y="153430"/>
                      <a:pt x="1061468" y="100408"/>
                      <a:pt x="1091724" y="60527"/>
                    </a:cubicBezTo>
                    <a:cubicBezTo>
                      <a:pt x="1121979" y="20645"/>
                      <a:pt x="1171261" y="0"/>
                      <a:pt x="1220908" y="6409"/>
                    </a:cubicBezTo>
                    <a:close/>
                  </a:path>
                </a:pathLst>
              </a:custGeom>
              <a:solidFill>
                <a:srgbClr val="2F6589"/>
              </a:solidFill>
            </p:spPr>
          </p:sp>
        </p:grpSp>
      </p:grpSp>
      <p:grpSp>
        <p:nvGrpSpPr>
          <p:cNvPr name="Group 30" id="30"/>
          <p:cNvGrpSpPr/>
          <p:nvPr/>
        </p:nvGrpSpPr>
        <p:grpSpPr>
          <a:xfrm rot="0">
            <a:off x="8017016" y="3362308"/>
            <a:ext cx="2253968" cy="2253968"/>
            <a:chOff x="0" y="0"/>
            <a:chExt cx="3005291" cy="3005291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560173" y="924310"/>
              <a:ext cx="1884945" cy="1004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89"/>
                </a:lnSpc>
              </a:pPr>
              <a:r>
                <a:rPr lang="en-US" sz="4206">
                  <a:solidFill>
                    <a:srgbClr val="2F6589"/>
                  </a:solidFill>
                  <a:latin typeface="Bugaki"/>
                </a:rPr>
                <a:t>36 %</a:t>
              </a:r>
            </a:p>
          </p:txBody>
        </p:sp>
        <p:grpSp>
          <p:nvGrpSpPr>
            <p:cNvPr name="Group 32" id="32"/>
            <p:cNvGrpSpPr>
              <a:grpSpLocks noChangeAspect="true"/>
            </p:cNvGrpSpPr>
            <p:nvPr/>
          </p:nvGrpSpPr>
          <p:grpSpPr>
            <a:xfrm rot="0">
              <a:off x="0" y="0"/>
              <a:ext cx="3005291" cy="3005291"/>
              <a:chOff x="0" y="0"/>
              <a:chExt cx="2540000" cy="2540000"/>
            </a:xfrm>
          </p:grpSpPr>
          <p:sp>
            <p:nvSpPr>
              <p:cNvPr name="Freeform 33" id="33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 flipH="false" flipV="false" rot="0">
                <a:off x="1260922" y="3328"/>
                <a:ext cx="1343662" cy="2016201"/>
              </a:xfrm>
              <a:custGeom>
                <a:avLst/>
                <a:gdLst/>
                <a:ahLst/>
                <a:cxnLst/>
                <a:rect r="r" b="b" t="t" l="l"/>
                <a:pathLst>
                  <a:path h="2016201" w="1343662">
                    <a:moveTo>
                      <a:pt x="166044" y="6409"/>
                    </a:moveTo>
                    <a:cubicBezTo>
                      <a:pt x="598269" y="60243"/>
                      <a:pt x="972754" y="331822"/>
                      <a:pt x="1158208" y="725932"/>
                    </a:cubicBezTo>
                    <a:cubicBezTo>
                      <a:pt x="1343663" y="1120043"/>
                      <a:pt x="1314212" y="1581699"/>
                      <a:pt x="1080181" y="1949049"/>
                    </a:cubicBezTo>
                    <a:cubicBezTo>
                      <a:pt x="1053473" y="1991388"/>
                      <a:pt x="1006152" y="2016201"/>
                      <a:pt x="956137" y="2014092"/>
                    </a:cubicBezTo>
                    <a:cubicBezTo>
                      <a:pt x="906123" y="2011982"/>
                      <a:pt x="861059" y="1983273"/>
                      <a:pt x="838011" y="1938836"/>
                    </a:cubicBezTo>
                    <a:cubicBezTo>
                      <a:pt x="814963" y="1894398"/>
                      <a:pt x="817453" y="1841025"/>
                      <a:pt x="844538" y="1798926"/>
                    </a:cubicBezTo>
                    <a:cubicBezTo>
                      <a:pt x="1027083" y="1512393"/>
                      <a:pt x="1050054" y="1152301"/>
                      <a:pt x="905400" y="844895"/>
                    </a:cubicBezTo>
                    <a:cubicBezTo>
                      <a:pt x="760745" y="537489"/>
                      <a:pt x="468647" y="325658"/>
                      <a:pt x="131512" y="283667"/>
                    </a:cubicBezTo>
                    <a:cubicBezTo>
                      <a:pt x="81809" y="277702"/>
                      <a:pt x="39097" y="245600"/>
                      <a:pt x="19549" y="199515"/>
                    </a:cubicBezTo>
                    <a:cubicBezTo>
                      <a:pt x="0" y="153430"/>
                      <a:pt x="6604" y="100408"/>
                      <a:pt x="36860" y="60527"/>
                    </a:cubicBezTo>
                    <a:cubicBezTo>
                      <a:pt x="67115" y="20645"/>
                      <a:pt x="116397" y="0"/>
                      <a:pt x="166044" y="6409"/>
                    </a:cubicBezTo>
                    <a:close/>
                  </a:path>
                </a:pathLst>
              </a:custGeom>
              <a:solidFill>
                <a:srgbClr val="2F6589"/>
              </a:solidFill>
            </p:spPr>
          </p:sp>
        </p:grpSp>
      </p:grpSp>
      <p:grpSp>
        <p:nvGrpSpPr>
          <p:cNvPr name="Group 35" id="35"/>
          <p:cNvGrpSpPr/>
          <p:nvPr/>
        </p:nvGrpSpPr>
        <p:grpSpPr>
          <a:xfrm rot="0">
            <a:off x="12610493" y="3362308"/>
            <a:ext cx="2253968" cy="2253968"/>
            <a:chOff x="0" y="0"/>
            <a:chExt cx="3005291" cy="3005291"/>
          </a:xfrm>
        </p:grpSpPr>
        <p:sp>
          <p:nvSpPr>
            <p:cNvPr name="TextBox 36" id="36"/>
            <p:cNvSpPr txBox="true"/>
            <p:nvPr/>
          </p:nvSpPr>
          <p:spPr>
            <a:xfrm rot="0">
              <a:off x="566941" y="924310"/>
              <a:ext cx="1871408" cy="100427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889"/>
                </a:lnSpc>
              </a:pPr>
              <a:r>
                <a:rPr lang="en-US" sz="4206">
                  <a:solidFill>
                    <a:srgbClr val="2F6589"/>
                  </a:solidFill>
                  <a:latin typeface="Bugaki"/>
                </a:rPr>
                <a:t>85 %</a:t>
              </a:r>
            </a:p>
          </p:txBody>
        </p:sp>
        <p:grpSp>
          <p:nvGrpSpPr>
            <p:cNvPr name="Group 37" id="37"/>
            <p:cNvGrpSpPr>
              <a:grpSpLocks noChangeAspect="true"/>
            </p:cNvGrpSpPr>
            <p:nvPr/>
          </p:nvGrpSpPr>
          <p:grpSpPr>
            <a:xfrm rot="0">
              <a:off x="0" y="0"/>
              <a:ext cx="3005291" cy="3005291"/>
              <a:chOff x="0" y="0"/>
              <a:chExt cx="2540000" cy="2540000"/>
            </a:xfrm>
          </p:grpSpPr>
          <p:sp>
            <p:nvSpPr>
              <p:cNvPr name="Freeform 38" id="38"/>
              <p:cNvSpPr/>
              <p:nvPr/>
            </p:nvSpPr>
            <p:spPr>
              <a:xfrm flipH="false" flipV="false" rot="0"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281435"/>
                    </a:lnTo>
                    <a:cubicBezTo>
                      <a:pt x="977762" y="279848"/>
                      <a:pt x="649082" y="468307"/>
                      <a:pt x="471141" y="775452"/>
                    </a:cubicBezTo>
                    <a:cubicBezTo>
                      <a:pt x="293200" y="1082597"/>
                      <a:pt x="293200" y="1461473"/>
                      <a:pt x="471141" y="1768618"/>
                    </a:cubicBezTo>
                    <a:cubicBezTo>
                      <a:pt x="649082" y="2075763"/>
                      <a:pt x="977762" y="2264223"/>
                      <a:pt x="1332725" y="2262635"/>
                    </a:cubicBezTo>
                    <a:cubicBezTo>
                      <a:pt x="1687688" y="2264223"/>
                      <a:pt x="2016368" y="2075763"/>
                      <a:pt x="2194309" y="1768618"/>
                    </a:cubicBezTo>
                    <a:cubicBezTo>
                      <a:pt x="2372250" y="1461473"/>
                      <a:pt x="2372250" y="1082597"/>
                      <a:pt x="2194309" y="775452"/>
                    </a:cubicBezTo>
                    <a:cubicBezTo>
                      <a:pt x="2016368" y="468307"/>
                      <a:pt x="1687688" y="279848"/>
                      <a:pt x="1332725" y="28143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 flipH="false" flipV="false" rot="0">
                <a:off x="-111496" y="3328"/>
                <a:ext cx="2728806" cy="2651563"/>
              </a:xfrm>
              <a:custGeom>
                <a:avLst/>
                <a:gdLst/>
                <a:ahLst/>
                <a:cxnLst/>
                <a:rect r="r" b="b" t="t" l="l"/>
                <a:pathLst>
                  <a:path h="2651563" w="2728806">
                    <a:moveTo>
                      <a:pt x="1538462" y="6409"/>
                    </a:moveTo>
                    <a:cubicBezTo>
                      <a:pt x="2092154" y="75372"/>
                      <a:pt x="2535981" y="497650"/>
                      <a:pt x="2632393" y="1047227"/>
                    </a:cubicBezTo>
                    <a:cubicBezTo>
                      <a:pt x="2728806" y="1596803"/>
                      <a:pt x="2455218" y="2144937"/>
                      <a:pt x="1958064" y="2398250"/>
                    </a:cubicBezTo>
                    <a:cubicBezTo>
                      <a:pt x="1460910" y="2651563"/>
                      <a:pt x="856649" y="2550715"/>
                      <a:pt x="468702" y="2149682"/>
                    </a:cubicBezTo>
                    <a:cubicBezTo>
                      <a:pt x="80755" y="1748650"/>
                      <a:pt x="0" y="1141378"/>
                      <a:pt x="269660" y="652897"/>
                    </a:cubicBezTo>
                    <a:cubicBezTo>
                      <a:pt x="293657" y="608964"/>
                      <a:pt x="339326" y="581229"/>
                      <a:pt x="389374" y="580194"/>
                    </a:cubicBezTo>
                    <a:cubicBezTo>
                      <a:pt x="439423" y="579158"/>
                      <a:pt x="486200" y="604981"/>
                      <a:pt x="511993" y="647884"/>
                    </a:cubicBezTo>
                    <a:cubicBezTo>
                      <a:pt x="537786" y="690787"/>
                      <a:pt x="538653" y="744211"/>
                      <a:pt x="514264" y="787927"/>
                    </a:cubicBezTo>
                    <a:cubicBezTo>
                      <a:pt x="303929" y="1168942"/>
                      <a:pt x="366918" y="1642615"/>
                      <a:pt x="669517" y="1955420"/>
                    </a:cubicBezTo>
                    <a:cubicBezTo>
                      <a:pt x="972115" y="2268225"/>
                      <a:pt x="1443439" y="2346887"/>
                      <a:pt x="1831219" y="2149303"/>
                    </a:cubicBezTo>
                    <a:cubicBezTo>
                      <a:pt x="2218999" y="1951719"/>
                      <a:pt x="2432398" y="1524174"/>
                      <a:pt x="2357196" y="1095505"/>
                    </a:cubicBezTo>
                    <a:cubicBezTo>
                      <a:pt x="2281994" y="666835"/>
                      <a:pt x="1935809" y="337458"/>
                      <a:pt x="1503930" y="283667"/>
                    </a:cubicBezTo>
                    <a:cubicBezTo>
                      <a:pt x="1454227" y="277702"/>
                      <a:pt x="1411515" y="245600"/>
                      <a:pt x="1391967" y="199515"/>
                    </a:cubicBezTo>
                    <a:cubicBezTo>
                      <a:pt x="1372418" y="153430"/>
                      <a:pt x="1379022" y="100408"/>
                      <a:pt x="1409278" y="60527"/>
                    </a:cubicBezTo>
                    <a:cubicBezTo>
                      <a:pt x="1439533" y="20645"/>
                      <a:pt x="1488815" y="0"/>
                      <a:pt x="1538462" y="6409"/>
                    </a:cubicBezTo>
                    <a:close/>
                  </a:path>
                </a:pathLst>
              </a:custGeom>
              <a:solidFill>
                <a:srgbClr val="2F6589"/>
              </a:solidFill>
            </p:spPr>
          </p:sp>
        </p:grp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bg>
      <p:bgPr>
        <a:solidFill>
          <a:srgbClr val="EAF7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3436129" y="-4061253"/>
            <a:ext cx="6217776" cy="6217776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23608" y="-255022"/>
            <a:ext cx="2567443" cy="2567443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graphicFrame>
        <p:nvGraphicFramePr>
          <p:cNvPr name="Table 8" id="8"/>
          <p:cNvGraphicFramePr>
            <a:graphicFrameLocks noGrp="true"/>
          </p:cNvGraphicFramePr>
          <p:nvPr/>
        </p:nvGraphicFramePr>
        <p:xfrm>
          <a:off x="1028700" y="2725675"/>
          <a:ext cx="16230600" cy="6046086"/>
        </p:xfrm>
        <a:graphic>
          <a:graphicData uri="http://schemas.openxmlformats.org/drawingml/2006/table">
            <a:tbl>
              <a:tblPr/>
              <a:tblGrid>
                <a:gridCol w="3016135"/>
                <a:gridCol w="3303616"/>
                <a:gridCol w="3303616"/>
                <a:gridCol w="3303616"/>
                <a:gridCol w="3303616"/>
              </a:tblGrid>
              <a:tr h="898841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Bugaki Bold"/>
                        </a:rPr>
                        <a:t>PRUEBAS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658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Bugaki Bold"/>
                        </a:rPr>
                        <a:t>ENERO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658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Bugaki Bold"/>
                        </a:rPr>
                        <a:t>MARZO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658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Bugaki Bold"/>
                        </a:rPr>
                        <a:t>JUNIO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6589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FFFFFF"/>
                          </a:solidFill>
                          <a:latin typeface="Bugaki Bold"/>
                        </a:rPr>
                        <a:t>SEPTIEMBRE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6589"/>
                    </a:solidFill>
                  </a:tcPr>
                </a:tc>
              </a:tr>
              <a:tr h="10294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5C5454"/>
                          </a:solidFill>
                          <a:latin typeface="Bugaki"/>
                        </a:rPr>
                        <a:t>Test inicial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94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5C5454"/>
                          </a:solidFill>
                          <a:latin typeface="Bugaki"/>
                        </a:rPr>
                        <a:t>Prueba diagnóstica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85%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54%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94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5C5454"/>
                          </a:solidFill>
                          <a:latin typeface="Bugaki"/>
                        </a:rPr>
                        <a:t>Test aleatorio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65%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94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5C5454"/>
                          </a:solidFill>
                          <a:latin typeface="Bugaki"/>
                        </a:rPr>
                        <a:t>Test genérico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9449">
                <a:tc>
                  <a:txBody>
                    <a:bodyPr anchor="t" rtlCol="false"/>
                    <a:lstStyle/>
                    <a:p>
                      <a:pPr algn="l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5C5454"/>
                          </a:solidFill>
                          <a:latin typeface="Bugaki"/>
                        </a:rPr>
                        <a:t>Prueba pacientes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67%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57%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78%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2F6589"/>
                          </a:solidFill>
                          <a:latin typeface="Bugaki"/>
                        </a:rPr>
                        <a:t>35%</a:t>
                      </a:r>
                      <a:endParaRPr lang="en-US" sz="1100"/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80ABC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9" id="9"/>
          <p:cNvGrpSpPr/>
          <p:nvPr/>
        </p:nvGrpSpPr>
        <p:grpSpPr>
          <a:xfrm rot="-5400000">
            <a:off x="2199251" y="-1858401"/>
            <a:ext cx="1050628" cy="6214748"/>
            <a:chOff x="0" y="0"/>
            <a:chExt cx="660400" cy="3906444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60400" cy="3906444"/>
            </a:xfrm>
            <a:custGeom>
              <a:avLst/>
              <a:gdLst/>
              <a:ahLst/>
              <a:cxnLst/>
              <a:rect r="r" b="b" t="t" l="l"/>
              <a:pathLst>
                <a:path h="3906444" w="660400">
                  <a:moveTo>
                    <a:pt x="220252" y="3887375"/>
                  </a:moveTo>
                  <a:cubicBezTo>
                    <a:pt x="254109" y="3898889"/>
                    <a:pt x="292600" y="3906444"/>
                    <a:pt x="330378" y="3906444"/>
                  </a:cubicBezTo>
                  <a:cubicBezTo>
                    <a:pt x="368157" y="3906444"/>
                    <a:pt x="404509" y="3899967"/>
                    <a:pt x="438009" y="3888453"/>
                  </a:cubicBezTo>
                  <a:cubicBezTo>
                    <a:pt x="438723" y="3888094"/>
                    <a:pt x="439435" y="3888094"/>
                    <a:pt x="440148" y="3887734"/>
                  </a:cubicBezTo>
                  <a:cubicBezTo>
                    <a:pt x="565955" y="3841679"/>
                    <a:pt x="658618" y="3720065"/>
                    <a:pt x="660400" y="3509223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3506619"/>
                  </a:lnTo>
                  <a:cubicBezTo>
                    <a:pt x="1782" y="3720784"/>
                    <a:pt x="93019" y="3842399"/>
                    <a:pt x="220252" y="388737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28575"/>
              <a:ext cx="660400" cy="714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60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028700" y="790575"/>
            <a:ext cx="4803240" cy="7958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118"/>
              </a:lnSpc>
            </a:pPr>
            <a:r>
              <a:rPr lang="en-US" sz="3663">
                <a:solidFill>
                  <a:srgbClr val="2F6589"/>
                </a:solidFill>
                <a:latin typeface="Bugaki"/>
              </a:rPr>
              <a:t>RESULTADOS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DAFwThX4Zko</dc:identifier>
  <dcterms:modified xsi:type="dcterms:W3CDTF">2011-08-01T06:04:30Z</dcterms:modified>
  <cp:revision>1</cp:revision>
  <dc:title>Presentación proyecto medicina ilustrado doodle azul</dc:title>
</cp:coreProperties>
</file>