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481f03c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481f03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df5481f03c_0_5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df5481f03c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Life Cycles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689275" y="513350"/>
            <a:ext cx="6413400" cy="66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100">
                <a:solidFill>
                  <a:schemeClr val="dk1"/>
                </a:solidFill>
                <a:latin typeface="Londrina Shadow"/>
                <a:ea typeface="Londrina Shadow"/>
                <a:cs typeface="Londrina Shadow"/>
                <a:sym typeface="Londrina Shadow"/>
              </a:rPr>
              <a:t>Girasoles silvestres y sus nuevos rasgos maravillosos</a:t>
            </a:r>
            <a:endParaRPr b="1" sz="4100">
              <a:solidFill>
                <a:schemeClr val="dk1"/>
              </a:solidFill>
              <a:latin typeface="Londrina Shadow"/>
              <a:ea typeface="Londrina Shadow"/>
              <a:cs typeface="Londrina Shadow"/>
              <a:sym typeface="Londrina Shadow"/>
            </a:endParaRPr>
          </a:p>
        </p:txBody>
      </p:sp>
      <p:sp>
        <p:nvSpPr>
          <p:cNvPr id="59" name="Google Shape;59;p13"/>
          <p:cNvSpPr/>
          <p:nvPr/>
        </p:nvSpPr>
        <p:spPr>
          <a:xfrm>
            <a:off x="757050" y="2103975"/>
            <a:ext cx="6258290"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679500" y="2439100"/>
            <a:ext cx="6413400" cy="7739400"/>
          </a:xfrm>
          <a:prstGeom prst="rect">
            <a:avLst/>
          </a:prstGeom>
          <a:noFill/>
          <a:ln>
            <a:noFill/>
          </a:ln>
        </p:spPr>
        <p:txBody>
          <a:bodyPr anchorCtr="0" anchor="t" bIns="91425" lIns="91425" spcFirstLastPara="1" rIns="91425" wrap="square" tIns="91425">
            <a:spAutoFit/>
          </a:bodyPr>
          <a:lstStyle/>
          <a:p>
            <a:pPr indent="0" lvl="0" marL="0" rtl="0" algn="l">
              <a:lnSpc>
                <a:spcPct val="160000"/>
              </a:lnSpc>
              <a:spcBef>
                <a:spcPts val="0"/>
              </a:spcBef>
              <a:spcAft>
                <a:spcPts val="0"/>
              </a:spcAft>
              <a:buNone/>
            </a:pPr>
            <a:r>
              <a:rPr lang="en" sz="1600">
                <a:solidFill>
                  <a:schemeClr val="dk1"/>
                </a:solidFill>
                <a:latin typeface="Poppins SemiBold"/>
                <a:ea typeface="Poppins SemiBold"/>
                <a:cs typeface="Poppins SemiBold"/>
                <a:sym typeface="Poppins SemiBold"/>
              </a:rPr>
              <a:t>Los girasoles silvestres crecen en los lugares más extraños– solo pregúntale a Tom Gulya y Gerald Seiler.</a:t>
            </a:r>
            <a:r>
              <a:rPr lang="en" sz="1300">
                <a:solidFill>
                  <a:schemeClr val="dk1"/>
                </a:solidFill>
              </a:rPr>
              <a:t> Son científicos que recolectan semillas de girasoles silvestres alrededor de todo Estados Unidos. Sus colecciones ayudan a mantener saludables a los girasoles que son cultivados en las granjas.</a:t>
            </a:r>
            <a:endParaRPr sz="1300">
              <a:solidFill>
                <a:schemeClr val="dk1"/>
              </a:solidFill>
            </a:endParaRPr>
          </a:p>
          <a:p>
            <a:pPr indent="0" lvl="0" marL="0" rtl="0" algn="l">
              <a:lnSpc>
                <a:spcPct val="16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60000"/>
              </a:lnSpc>
              <a:spcBef>
                <a:spcPts val="0"/>
              </a:spcBef>
              <a:spcAft>
                <a:spcPts val="0"/>
              </a:spcAft>
              <a:buClr>
                <a:schemeClr val="dk1"/>
              </a:buClr>
              <a:buSzPts val="1100"/>
              <a:buFont typeface="Arial"/>
              <a:buNone/>
            </a:pPr>
            <a:r>
              <a:rPr lang="en" sz="1300">
                <a:solidFill>
                  <a:schemeClr val="dk1"/>
                </a:solidFill>
              </a:rPr>
              <a:t>En Colorado, Tom y Gerald notaron que crecían girasoles silvestres junto al estacionamiento de un McDonald's. En el sur de California, encontraron un girasol con forma de enredadera aferrado a las dunas de arena móviles.</a:t>
            </a:r>
            <a:endParaRPr sz="1300">
              <a:solidFill>
                <a:schemeClr val="dk1"/>
              </a:solidFill>
            </a:endParaRPr>
          </a:p>
          <a:p>
            <a:pPr indent="0" lvl="0" marL="0" rtl="0" algn="l">
              <a:lnSpc>
                <a:spcPct val="16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60000"/>
              </a:lnSpc>
              <a:spcBef>
                <a:spcPts val="0"/>
              </a:spcBef>
              <a:spcAft>
                <a:spcPts val="0"/>
              </a:spcAft>
              <a:buClr>
                <a:schemeClr val="dk1"/>
              </a:buClr>
              <a:buSzPts val="1100"/>
              <a:buFont typeface="Arial"/>
              <a:buNone/>
            </a:pPr>
            <a:r>
              <a:rPr lang="en" sz="1300">
                <a:solidFill>
                  <a:schemeClr val="dk1"/>
                </a:solidFill>
              </a:rPr>
              <a:t>Tom y Gerald recolectan girasoles silvestres una o dos veces al año. Normalmente, conducen entre 2500 y 3000 millas en cada viaje, y la mayoría de eso en carreteras rurales.</a:t>
            </a:r>
            <a:endParaRPr sz="1300">
              <a:solidFill>
                <a:schemeClr val="dk1"/>
              </a:solidFill>
            </a:endParaRPr>
          </a:p>
          <a:p>
            <a:pPr indent="0" lvl="0" marL="0" rtl="0" algn="l">
              <a:lnSpc>
                <a:spcPct val="16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60000"/>
              </a:lnSpc>
              <a:spcBef>
                <a:spcPts val="0"/>
              </a:spcBef>
              <a:spcAft>
                <a:spcPts val="0"/>
              </a:spcAft>
              <a:buClr>
                <a:schemeClr val="dk1"/>
              </a:buClr>
              <a:buSzPts val="1100"/>
              <a:buFont typeface="Arial"/>
              <a:buNone/>
            </a:pPr>
            <a:r>
              <a:rPr lang="en" sz="1300">
                <a:solidFill>
                  <a:schemeClr val="dk1"/>
                </a:solidFill>
              </a:rPr>
              <a:t>Les gusta viajar en agosto y septiembre, cuando las semillas de la planta están completamente desarrolladas y aún adheridas a la planta.</a:t>
            </a:r>
            <a:endParaRPr sz="1300">
              <a:solidFill>
                <a:schemeClr val="dk1"/>
              </a:solidFill>
            </a:endParaRPr>
          </a:p>
          <a:p>
            <a:pPr indent="0" lvl="0" marL="0" rtl="0" algn="l">
              <a:lnSpc>
                <a:spcPct val="16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60000"/>
              </a:lnSpc>
              <a:spcBef>
                <a:spcPts val="0"/>
              </a:spcBef>
              <a:spcAft>
                <a:spcPts val="0"/>
              </a:spcAft>
              <a:buClr>
                <a:schemeClr val="dk1"/>
              </a:buClr>
              <a:buSzPts val="1100"/>
              <a:buFont typeface="Arial"/>
              <a:buNone/>
            </a:pPr>
            <a:r>
              <a:rPr lang="en" sz="1300">
                <a:solidFill>
                  <a:schemeClr val="dk1"/>
                </a:solidFill>
              </a:rPr>
              <a:t>Los girasoles silvestres son importantes porque se diferencian de los girasoles cultivados en granjas en maneras muy útiles. Por ejemplo, algunos girasoles de granjas no son muy buenos para combatir nuevas enfermedades o plagas de insectos. Pero algunos tipos de girasoles silvestres son atacados muy seguido y sobreviven.</a:t>
            </a:r>
            <a:endParaRPr sz="13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idx="1" type="body"/>
          </p:nvPr>
        </p:nvSpPr>
        <p:spPr>
          <a:xfrm>
            <a:off x="701975" y="942100"/>
            <a:ext cx="6400800" cy="41319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300">
                <a:solidFill>
                  <a:schemeClr val="dk1"/>
                </a:solidFill>
              </a:rPr>
              <a:t>Ser capaz de combatir enfermedades es un </a:t>
            </a:r>
            <a:r>
              <a:rPr i="1" lang="en" sz="1300">
                <a:solidFill>
                  <a:schemeClr val="dk1"/>
                </a:solidFill>
              </a:rPr>
              <a:t>rasgo </a:t>
            </a:r>
            <a:r>
              <a:rPr lang="en" sz="1300">
                <a:solidFill>
                  <a:schemeClr val="dk1"/>
                </a:solidFill>
              </a:rPr>
              <a:t>de estos girasoles silvestres. Rasgo es una palabra que los científicos usan para describir lo que hace que una planta sea diferente de otras. Poder crecer con muy poca agua es un rasgo de las plantas que viven en el desierto. Poder crecer bien en una zona sombreada es un rasgo de las plantas que crecen en el suelo del bosque.</a:t>
            </a:r>
            <a:endParaRPr sz="1300">
              <a:solidFill>
                <a:schemeClr val="dk1"/>
              </a:solidFill>
            </a:endParaRPr>
          </a:p>
          <a:p>
            <a:pPr indent="0" lvl="0" marL="0" rtl="0" algn="l">
              <a:lnSpc>
                <a:spcPct val="150000"/>
              </a:lnSpc>
              <a:spcBef>
                <a:spcPts val="0"/>
              </a:spcBef>
              <a:spcAft>
                <a:spcPts val="0"/>
              </a:spcAft>
              <a:buNone/>
            </a:pPr>
            <a:r>
              <a:t/>
            </a:r>
            <a:endParaRPr sz="13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300">
                <a:solidFill>
                  <a:schemeClr val="dk1"/>
                </a:solidFill>
              </a:rPr>
              <a:t>Los girasoles silvestres tienen rasgos diferentes a los girasoles cultivados en granjas. Eso los hace muy valiosos para los agricultores y científicos que desean cultivar nuevos tipos de girasoles.</a:t>
            </a:r>
            <a:endParaRPr sz="1200">
              <a:solidFill>
                <a:schemeClr val="dk1"/>
              </a:solidFill>
            </a:endParaRPr>
          </a:p>
          <a:p>
            <a:pPr indent="0" lvl="0" marL="0" rtl="0" algn="l">
              <a:spcBef>
                <a:spcPts val="0"/>
              </a:spcBef>
              <a:spcAft>
                <a:spcPts val="1600"/>
              </a:spcAft>
              <a:buNone/>
            </a:pPr>
            <a:r>
              <a:t/>
            </a:r>
            <a:endParaRPr/>
          </a:p>
        </p:txBody>
      </p:sp>
      <p:pic>
        <p:nvPicPr>
          <p:cNvPr id="66" name="Google Shape;66;p14"/>
          <p:cNvPicPr preferRelativeResize="0"/>
          <p:nvPr/>
        </p:nvPicPr>
        <p:blipFill rotWithShape="1">
          <a:blip r:embed="rId3">
            <a:alphaModFix/>
          </a:blip>
          <a:srcRect b="-34811" l="0" r="-3852" t="-11579"/>
          <a:stretch/>
        </p:blipFill>
        <p:spPr>
          <a:xfrm>
            <a:off x="3036896" y="9232482"/>
            <a:ext cx="1698608" cy="316444"/>
          </a:xfrm>
          <a:prstGeom prst="rect">
            <a:avLst/>
          </a:prstGeom>
          <a:noFill/>
          <a:ln>
            <a:noFill/>
          </a:ln>
        </p:spPr>
      </p:pic>
      <p:sp>
        <p:nvSpPr>
          <p:cNvPr id="67" name="Google Shape;67;p14"/>
          <p:cNvSpPr txBox="1"/>
          <p:nvPr/>
        </p:nvSpPr>
        <p:spPr>
          <a:xfrm>
            <a:off x="142625" y="9414378"/>
            <a:ext cx="7487100" cy="210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Life Cycles</a:t>
            </a:r>
            <a:endParaRPr sz="900">
              <a:solidFill>
                <a:schemeClr val="dk1"/>
              </a:solidFill>
            </a:endParaRPr>
          </a:p>
          <a:p>
            <a:pPr indent="0" lvl="0" marL="0" rtl="0" algn="ctr">
              <a:spcBef>
                <a:spcPts val="0"/>
              </a:spcBef>
              <a:spcAft>
                <a:spcPts val="0"/>
              </a:spcAft>
              <a:buNone/>
            </a:pPr>
            <a:r>
              <a:t/>
            </a:r>
            <a:endParaRPr sz="9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