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60f200141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1260f20014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260f200141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1260f20014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60f200141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1260f20014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260f200141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1260f20014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60f200141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1260f20014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8e19b38d0f_0_3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18e19b38d0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60f200141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1260f20014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9ab15b2745_1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9ab15b2745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8e19b38d0f_0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18e19b38d0f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72eac49fd1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172eac49fd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8e19b38d0f_0_3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18e19b38d0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260f200141_0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1260f200141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8e19b38d0f_0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8e19b38d0f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60f200141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1260f20014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8e19b38d0f_0_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18e19b38d0f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title">
  <p:cSld name="TITLE"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41351"/>
            <a:ext cx="9144003" cy="29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789575" y="1352925"/>
            <a:ext cx="7692000" cy="22275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797450" y="1810200"/>
            <a:ext cx="7695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Google Shape;14;p2"/>
          <p:cNvSpPr/>
          <p:nvPr/>
        </p:nvSpPr>
        <p:spPr>
          <a:xfrm>
            <a:off x="8114700" y="1475250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15" name="Google Shape;15;p2"/>
          <p:cNvSpPr/>
          <p:nvPr/>
        </p:nvSpPr>
        <p:spPr>
          <a:xfrm>
            <a:off x="7803700" y="1475250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16" name="Google Shape;16;p2"/>
          <p:cNvSpPr/>
          <p:nvPr/>
        </p:nvSpPr>
        <p:spPr>
          <a:xfrm>
            <a:off x="7526550" y="1553088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Fira Mono"/>
              <a:buNone/>
              <a:defRPr b="1" sz="220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0214" y="498975"/>
            <a:ext cx="1753542" cy="123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0" name="Google Shape;80;p11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1" name="Google Shape;81;p11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>
  <p:cSld name="BLANK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_AND_BODY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642525" y="331775"/>
            <a:ext cx="7872961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36" name="Google Shape;136;p15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7" name="Google Shape;137;p15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8" name="Google Shape;138;p15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9" name="Google Shape;139;p1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5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66540">
            <a:off x="7752781" y="3377050"/>
            <a:ext cx="972273" cy="131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 1">
  <p:cSld name="TITLE_1_2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7" name="Google Shape;167;p17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8" name="Google Shape;168;p17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1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3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SECTION_HEADER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2">
  <p:cSld name="SECTION_HEADER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Google Shape;30;p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 rot="10800000">
            <a:off x="-9429" y="4643126"/>
            <a:ext cx="9170604" cy="533574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">
  <p:cSld name="SECTION_HEADER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6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Google Shape;35;p6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6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7" name="Google Shape;37;p6"/>
          <p:cNvSpPr/>
          <p:nvPr/>
        </p:nvSpPr>
        <p:spPr>
          <a:xfrm rot="10800000">
            <a:off x="-9429" y="4654098"/>
            <a:ext cx="9170604" cy="489402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bas de page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 question bas de page">
  <p:cSld name="TITLE_AND_BOD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" name="Google Shape;50;p8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Google Shape;51;p8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Google Shape;52;p8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9"/>
          <p:cNvSpPr/>
          <p:nvPr/>
        </p:nvSpPr>
        <p:spPr>
          <a:xfrm rot="10800000">
            <a:off x="18" y="4457695"/>
            <a:ext cx="9143982" cy="689580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967311" y="1440197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9"/>
          <p:cNvCxnSpPr/>
          <p:nvPr/>
        </p:nvCxnSpPr>
        <p:spPr>
          <a:xfrm>
            <a:off x="1057659" y="3223174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9"/>
          <p:cNvSpPr/>
          <p:nvPr/>
        </p:nvSpPr>
        <p:spPr>
          <a:xfrm>
            <a:off x="3573694" y="2929698"/>
            <a:ext cx="2177100" cy="5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accen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0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74" name="Google Shape;74;p10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cit.clr.csdc.qc.ca/" TargetMode="External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2.png"/><Relationship Id="rId5" Type="http://schemas.openxmlformats.org/officeDocument/2006/relationships/hyperlink" Target="mailto:equipe@recitmst.qc.ca" TargetMode="External"/><Relationship Id="rId6" Type="http://schemas.openxmlformats.org/officeDocument/2006/relationships/hyperlink" Target="mailto:equipe@recitmst.qc.ca" TargetMode="External"/><Relationship Id="rId7" Type="http://schemas.openxmlformats.org/officeDocument/2006/relationships/hyperlink" Target="https://creativecommons.org/licenses/by-nc-sa/4.0/deed.fr" TargetMode="External"/><Relationship Id="rId8" Type="http://schemas.openxmlformats.org/officeDocument/2006/relationships/hyperlink" Target="https://creativecommons.org/licenses/by-nc-sa/4.0/deed.f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Relationship Id="rId4" Type="http://schemas.openxmlformats.org/officeDocument/2006/relationships/image" Target="../media/image28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-nocookie.com/embed/Rmt5kpKBVAM?playlist=Rmt5kpKBVAM&amp;autoplay=1&amp;iv_load_policy=3&amp;loop=1&amp;modestbranding=1&amp;start=" TargetMode="External"/><Relationship Id="rId4" Type="http://schemas.openxmlformats.org/officeDocument/2006/relationships/hyperlink" Target="https://www.youtube-nocookie.com/embed/Rmt5kpKBVAM?playlist=Rmt5kpKBVAM&amp;autoplay=1&amp;iv_load_policy=3&amp;loop=1&amp;modestbranding=1&amp;start=" TargetMode="External"/><Relationship Id="rId5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-nocookie.com/embed/8DZXYwtVJ4Q?playlist=8DZXYwtVJ4Q&amp;autoplay=1&amp;iv_load_policy=3&amp;loop=1&amp;modestbranding=1&amp;start=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hyperlink" Target="https://www.youtube-nocookie.com/embed/-tw2Y1QijIQ?playlist=-tw2Y1QijIQ&amp;autoplay=1&amp;iv_load_policy=3&amp;loop=1&amp;modestbranding=1&amp;start=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recitpresco.qc.ca/fr/scratch-junior" TargetMode="External"/><Relationship Id="rId4" Type="http://schemas.openxmlformats.org/officeDocument/2006/relationships/hyperlink" Target="https://recitpresco.qc.ca/fr/scratch-junior" TargetMode="External"/><Relationship Id="rId9" Type="http://schemas.openxmlformats.org/officeDocument/2006/relationships/hyperlink" Target="https://recitpresco.qc.ca/fr/mini-defis-scratchjr" TargetMode="External"/><Relationship Id="rId5" Type="http://schemas.openxmlformats.org/officeDocument/2006/relationships/hyperlink" Target="https://recitpresco.qc.ca/fr/grands-defis-scratchjr" TargetMode="External"/><Relationship Id="rId6" Type="http://schemas.openxmlformats.org/officeDocument/2006/relationships/image" Target="../media/image34.png"/><Relationship Id="rId7" Type="http://schemas.openxmlformats.org/officeDocument/2006/relationships/image" Target="../media/image12.png"/><Relationship Id="rId8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8MFmWoRdy_w&amp;t=90s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/>
        </p:nvSpPr>
        <p:spPr>
          <a:xfrm>
            <a:off x="474500" y="4706125"/>
            <a:ext cx="665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Réalisé pour Scratch pa</a:t>
            </a:r>
            <a:r>
              <a:rPr lang="en" sz="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 Julie Robidoux, </a:t>
            </a:r>
            <a:r>
              <a:rPr lang="en" sz="7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au CSS des Chênes </a:t>
            </a:r>
            <a:r>
              <a:rPr lang="en" sz="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et adapté par</a:t>
            </a:r>
            <a:r>
              <a:rPr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Sonya Fiset du</a:t>
            </a:r>
            <a:r>
              <a:rPr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</a:t>
            </a:r>
            <a:r>
              <a:rPr lang="en" sz="7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MST</a:t>
            </a:r>
            <a:r>
              <a:rPr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est mis à disposition, sauf exception, selon les termes de la </a:t>
            </a:r>
            <a:r>
              <a:rPr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International.</a:t>
            </a:r>
            <a:endParaRPr i="0" sz="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83" name="Google Shape;183;p1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32725" y="4716938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93926" y="268900"/>
            <a:ext cx="2135946" cy="15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18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2275"/>
              <a:t>Débutant</a:t>
            </a:r>
            <a:endParaRPr sz="2275"/>
          </a:p>
        </p:txBody>
      </p:sp>
      <p:sp>
        <p:nvSpPr>
          <p:cNvPr id="187" name="Google Shape;187;p18"/>
          <p:cNvSpPr txBox="1"/>
          <p:nvPr/>
        </p:nvSpPr>
        <p:spPr>
          <a:xfrm>
            <a:off x="1027300" y="1571002"/>
            <a:ext cx="7269900" cy="15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Initiation à ScratchJr</a:t>
            </a:r>
            <a:endParaRPr b="1" sz="59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/>
          <p:nvPr>
            <p:ph type="title"/>
          </p:nvPr>
        </p:nvSpPr>
        <p:spPr>
          <a:xfrm>
            <a:off x="149725" y="257550"/>
            <a:ext cx="699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Démarrage </a:t>
            </a:r>
            <a:r>
              <a:rPr lang="en">
                <a:solidFill>
                  <a:schemeClr val="dk2"/>
                </a:solidFill>
              </a:rPr>
              <a:t>&gt;</a:t>
            </a:r>
            <a:endParaRPr/>
          </a:p>
        </p:txBody>
      </p:sp>
      <p:pic>
        <p:nvPicPr>
          <p:cNvPr id="283" name="Google Shape;2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650" y="1440190"/>
            <a:ext cx="4150344" cy="260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000" y="2801450"/>
            <a:ext cx="4457799" cy="5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7"/>
          <p:cNvSpPr txBox="1"/>
          <p:nvPr/>
        </p:nvSpPr>
        <p:spPr>
          <a:xfrm>
            <a:off x="3766975" y="2294250"/>
            <a:ext cx="15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.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6" name="Google Shape;28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">
            <a:off x="4737327" y="22403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7"/>
          <p:cNvSpPr txBox="1"/>
          <p:nvPr/>
        </p:nvSpPr>
        <p:spPr>
          <a:xfrm rot="251">
            <a:off x="5376111" y="1897792"/>
            <a:ext cx="410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Pour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débuter</a:t>
            </a: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un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b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programme</a:t>
            </a:r>
            <a:endParaRPr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88" name="Google Shape;28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7325" y="13249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Mouvement </a:t>
            </a:r>
            <a:r>
              <a:rPr lang="en">
                <a:solidFill>
                  <a:schemeClr val="dk2"/>
                </a:solidFill>
              </a:rPr>
              <a:t>&gt;</a:t>
            </a:r>
            <a:endParaRPr/>
          </a:p>
        </p:txBody>
      </p:sp>
      <p:pic>
        <p:nvPicPr>
          <p:cNvPr id="295" name="Google Shape;2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50" y="1409329"/>
            <a:ext cx="4108801" cy="215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0956" y="2159325"/>
            <a:ext cx="4539068" cy="3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8"/>
          <p:cNvSpPr txBox="1"/>
          <p:nvPr/>
        </p:nvSpPr>
        <p:spPr>
          <a:xfrm>
            <a:off x="976425" y="4738725"/>
            <a:ext cx="5254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Découvre la fonction des</a:t>
            </a:r>
            <a:r>
              <a:rPr b="1" lang="en" sz="1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autres blocs.</a:t>
            </a:r>
            <a:endParaRPr b="1"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98" name="Google Shape;29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2762">
            <a:off x="63564" y="3543396"/>
            <a:ext cx="1537549" cy="16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5">
            <a:off x="4839452" y="16996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 txBox="1"/>
          <p:nvPr/>
        </p:nvSpPr>
        <p:spPr>
          <a:xfrm rot="420">
            <a:off x="5486654" y="1283200"/>
            <a:ext cx="245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Pour faire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bouger</a:t>
            </a: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un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sprite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01" name="Google Shape;301;p28"/>
          <p:cNvGrpSpPr/>
          <p:nvPr/>
        </p:nvGrpSpPr>
        <p:grpSpPr>
          <a:xfrm>
            <a:off x="5204049" y="876410"/>
            <a:ext cx="361223" cy="524545"/>
            <a:chOff x="5457024" y="656985"/>
            <a:chExt cx="361223" cy="524545"/>
          </a:xfrm>
        </p:grpSpPr>
        <p:sp>
          <p:nvSpPr>
            <p:cNvPr id="302" name="Google Shape;302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3" name="Google Shape;303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4" name="Google Shape;304;p28"/>
          <p:cNvGrpSpPr/>
          <p:nvPr/>
        </p:nvGrpSpPr>
        <p:grpSpPr>
          <a:xfrm rot="10800000">
            <a:off x="7548817" y="1283049"/>
            <a:ext cx="361223" cy="524545"/>
            <a:chOff x="5457024" y="656985"/>
            <a:chExt cx="361223" cy="524545"/>
          </a:xfrm>
        </p:grpSpPr>
        <p:sp>
          <p:nvSpPr>
            <p:cNvPr id="305" name="Google Shape;305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6" name="Google Shape;306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07" name="Google Shape;307;p28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00" y="1459301"/>
            <a:ext cx="3981001" cy="20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6400" y="2130070"/>
            <a:ext cx="5129374" cy="47975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9"/>
          <p:cNvSpPr txBox="1"/>
          <p:nvPr/>
        </p:nvSpPr>
        <p:spPr>
          <a:xfrm>
            <a:off x="976425" y="4738725"/>
            <a:ext cx="5254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Découvre la fonction des autres blocs.</a:t>
            </a:r>
            <a:endParaRPr b="1"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15" name="Google Shape;31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2762">
            <a:off x="63564" y="3543396"/>
            <a:ext cx="1537549" cy="16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5">
            <a:off x="4641177" y="16678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9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29"/>
          <p:cNvSpPr txBox="1"/>
          <p:nvPr/>
        </p:nvSpPr>
        <p:spPr>
          <a:xfrm>
            <a:off x="149725" y="257550"/>
            <a:ext cx="3151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lang="en" sz="3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Apparence </a:t>
            </a: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sz="3200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9" name="Google Shape;319;p29"/>
          <p:cNvSpPr txBox="1"/>
          <p:nvPr/>
        </p:nvSpPr>
        <p:spPr>
          <a:xfrm rot="351">
            <a:off x="5179912" y="1271400"/>
            <a:ext cx="293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Pour faire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dire, agrandir</a:t>
            </a: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ou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réduire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2200" y="2748013"/>
            <a:ext cx="3981000" cy="57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727" y="1988899"/>
            <a:ext cx="3784074" cy="17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">
            <a:off x="6012352" y="22799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0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30"/>
          <p:cNvSpPr txBox="1"/>
          <p:nvPr/>
        </p:nvSpPr>
        <p:spPr>
          <a:xfrm>
            <a:off x="149725" y="257550"/>
            <a:ext cx="3167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lang="en" sz="3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Son </a:t>
            </a: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sz="3200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9" name="Google Shape;329;p30"/>
          <p:cNvSpPr txBox="1"/>
          <p:nvPr/>
        </p:nvSpPr>
        <p:spPr>
          <a:xfrm rot="485">
            <a:off x="5772768" y="1472400"/>
            <a:ext cx="212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</a:t>
            </a:r>
            <a:r>
              <a:rPr lang="en" sz="17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enregistrer</a:t>
            </a:r>
            <a:br>
              <a:rPr lang="en" sz="17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un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son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30" name="Google Shape;33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1625" y="763525"/>
            <a:ext cx="519350" cy="5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00" y="1425399"/>
            <a:ext cx="3905426" cy="21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00" y="2933463"/>
            <a:ext cx="3940850" cy="5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700" y="2948250"/>
            <a:ext cx="4459300" cy="50542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1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2112"/>
              <a:t>Découvre la fonction des autres blocs.</a:t>
            </a:r>
            <a:endParaRPr sz="2112"/>
          </a:p>
        </p:txBody>
      </p:sp>
      <p:sp>
        <p:nvSpPr>
          <p:cNvPr id="339" name="Google Shape;339;p31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1"/>
          <p:cNvSpPr txBox="1"/>
          <p:nvPr/>
        </p:nvSpPr>
        <p:spPr>
          <a:xfrm rot="485">
            <a:off x="6542843" y="1825475"/>
            <a:ext cx="212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Pou</a:t>
            </a:r>
            <a:r>
              <a:rPr lang="en" sz="17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 </a:t>
            </a: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utiliser un temps de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pause</a:t>
            </a:r>
            <a:br>
              <a:rPr lang="en" sz="17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ou une boucle de 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répétition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41" name="Google Shape;34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5">
            <a:off x="6140252" y="25025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/>
          <p:nvPr/>
        </p:nvSpPr>
        <p:spPr>
          <a:xfrm>
            <a:off x="5408725" y="557800"/>
            <a:ext cx="1045800" cy="10458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1"/>
          <p:cNvSpPr/>
          <p:nvPr/>
        </p:nvSpPr>
        <p:spPr>
          <a:xfrm rot="5400000">
            <a:off x="5657274" y="907281"/>
            <a:ext cx="548700" cy="3468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=</a:t>
            </a:r>
          </a:p>
        </p:txBody>
      </p:sp>
      <p:sp>
        <p:nvSpPr>
          <p:cNvPr id="344" name="Google Shape;344;p31"/>
          <p:cNvSpPr txBox="1"/>
          <p:nvPr/>
        </p:nvSpPr>
        <p:spPr>
          <a:xfrm>
            <a:off x="149725" y="257550"/>
            <a:ext cx="315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lang="en" sz="3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Contrôles </a:t>
            </a: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sz="3200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Fin </a:t>
            </a:r>
            <a:r>
              <a:rPr lang="en">
                <a:solidFill>
                  <a:schemeClr val="dk2"/>
                </a:solidFill>
              </a:rPr>
              <a:t>&gt;</a:t>
            </a:r>
            <a:r>
              <a:rPr lang="en"/>
              <a:t> </a:t>
            </a:r>
            <a:endParaRPr/>
          </a:p>
        </p:txBody>
      </p:sp>
      <p:pic>
        <p:nvPicPr>
          <p:cNvPr id="350" name="Google Shape;3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50" y="2351100"/>
            <a:ext cx="3995851" cy="18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300" y="2861075"/>
            <a:ext cx="4484575" cy="5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2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2"/>
          <p:cNvSpPr txBox="1"/>
          <p:nvPr/>
        </p:nvSpPr>
        <p:spPr>
          <a:xfrm rot="356">
            <a:off x="5687600" y="1636100"/>
            <a:ext cx="2898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Pour</a:t>
            </a: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finir</a:t>
            </a:r>
            <a:br>
              <a:rPr lang="en" sz="17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un programme ou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changer de page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54" name="Google Shape;35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">
            <a:off x="6752052" y="24301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/>
          <p:nvPr/>
        </p:nvSpPr>
        <p:spPr>
          <a:xfrm>
            <a:off x="7820285" y="1317300"/>
            <a:ext cx="37500" cy="65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6" name="Google Shape;35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4538" y="568325"/>
            <a:ext cx="748975" cy="7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On pratique.</a:t>
            </a:r>
            <a:endParaRPr sz="5900"/>
          </a:p>
        </p:txBody>
      </p:sp>
      <p:sp>
        <p:nvSpPr>
          <p:cNvPr id="362" name="Google Shape;362;p33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/>
          <p:nvPr/>
        </p:nvSpPr>
        <p:spPr>
          <a:xfrm>
            <a:off x="883375" y="1623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4"/>
          <p:cNvSpPr txBox="1"/>
          <p:nvPr>
            <p:ph type="title"/>
          </p:nvPr>
        </p:nvSpPr>
        <p:spPr>
          <a:xfrm>
            <a:off x="883375" y="683600"/>
            <a:ext cx="752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/>
              <a:t>Programme un déplacement horizontal </a:t>
            </a:r>
            <a:endParaRPr/>
          </a:p>
        </p:txBody>
      </p:sp>
      <p:sp>
        <p:nvSpPr>
          <p:cNvPr id="369" name="Google Shape;369;p3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34"/>
          <p:cNvSpPr txBox="1"/>
          <p:nvPr/>
        </p:nvSpPr>
        <p:spPr>
          <a:xfrm>
            <a:off x="1749225" y="1627200"/>
            <a:ext cx="124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</a:t>
            </a:r>
            <a:r>
              <a:rPr b="1" lang="en" sz="2700" u="sng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</a:t>
            </a:r>
            <a:endParaRPr b="1" sz="27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722575" y="3667325"/>
            <a:ext cx="7016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Utilise ces blocs pour réaliser un déplacement.</a:t>
            </a:r>
            <a:endParaRPr b="1" sz="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2" name="Google Shape;372;p34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4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4"/>
          <p:cNvSpPr/>
          <p:nvPr/>
        </p:nvSpPr>
        <p:spPr>
          <a:xfrm>
            <a:off x="3104825" y="2043426"/>
            <a:ext cx="1508349" cy="1662677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75" name="Google Shape;375;p34"/>
          <p:cNvSpPr/>
          <p:nvPr/>
        </p:nvSpPr>
        <p:spPr>
          <a:xfrm>
            <a:off x="7358950" y="2297275"/>
            <a:ext cx="1248900" cy="76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580000" dist="57150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À quoi sert le nombre 5?</a:t>
            </a:r>
            <a:endParaRPr sz="7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76" name="Google Shape;37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1225" y="1555150"/>
            <a:ext cx="2575040" cy="9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4"/>
          <p:cNvSpPr/>
          <p:nvPr/>
        </p:nvSpPr>
        <p:spPr>
          <a:xfrm rot="-5400000">
            <a:off x="6222997" y="1995524"/>
            <a:ext cx="503504" cy="1363748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Programme un déplacement vertical</a:t>
            </a:r>
            <a:endParaRPr/>
          </a:p>
        </p:txBody>
      </p:sp>
      <p:sp>
        <p:nvSpPr>
          <p:cNvPr id="383" name="Google Shape;383;p3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35"/>
          <p:cNvSpPr/>
          <p:nvPr/>
        </p:nvSpPr>
        <p:spPr>
          <a:xfrm>
            <a:off x="883375" y="1623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5"/>
          <p:cNvSpPr txBox="1"/>
          <p:nvPr/>
        </p:nvSpPr>
        <p:spPr>
          <a:xfrm>
            <a:off x="1749225" y="1627200"/>
            <a:ext cx="124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endParaRPr b="1" sz="27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86" name="Google Shape;386;p35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5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266" y="1247850"/>
            <a:ext cx="2606609" cy="32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5"/>
          <p:cNvSpPr/>
          <p:nvPr/>
        </p:nvSpPr>
        <p:spPr>
          <a:xfrm>
            <a:off x="2778075" y="2297425"/>
            <a:ext cx="1908341" cy="1488632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90" name="Google Shape;390;p35"/>
          <p:cNvSpPr txBox="1"/>
          <p:nvPr/>
        </p:nvSpPr>
        <p:spPr>
          <a:xfrm>
            <a:off x="883375" y="3667325"/>
            <a:ext cx="3855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Utilise ces blocs.</a:t>
            </a:r>
            <a:endParaRPr b="1" sz="5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900" y="1248825"/>
            <a:ext cx="2575550" cy="319160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36"/>
          <p:cNvSpPr/>
          <p:nvPr/>
        </p:nvSpPr>
        <p:spPr>
          <a:xfrm>
            <a:off x="883375" y="1608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6"/>
          <p:cNvSpPr txBox="1"/>
          <p:nvPr/>
        </p:nvSpPr>
        <p:spPr>
          <a:xfrm>
            <a:off x="1749225" y="1612200"/>
            <a:ext cx="134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endParaRPr b="1" sz="27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99" name="Google Shape;399;p3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Programme un saut</a:t>
            </a:r>
            <a:endParaRPr/>
          </a:p>
        </p:txBody>
      </p:sp>
      <p:sp>
        <p:nvSpPr>
          <p:cNvPr id="400" name="Google Shape;400;p36"/>
          <p:cNvSpPr txBox="1"/>
          <p:nvPr/>
        </p:nvSpPr>
        <p:spPr>
          <a:xfrm>
            <a:off x="883375" y="4210425"/>
            <a:ext cx="39114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Peux-tu essayer d’autres blocs?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1" name="Google Shape;401;p36"/>
          <p:cNvSpPr txBox="1"/>
          <p:nvPr/>
        </p:nvSpPr>
        <p:spPr>
          <a:xfrm>
            <a:off x="6019150" y="1024675"/>
            <a:ext cx="24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-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2" name="Google Shape;402;p36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6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6"/>
          <p:cNvSpPr/>
          <p:nvPr/>
        </p:nvSpPr>
        <p:spPr>
          <a:xfrm>
            <a:off x="3856075" y="2216100"/>
            <a:ext cx="1046601" cy="1257060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05" name="Google Shape;405;p36"/>
          <p:cNvSpPr txBox="1"/>
          <p:nvPr/>
        </p:nvSpPr>
        <p:spPr>
          <a:xfrm>
            <a:off x="801150" y="3721700"/>
            <a:ext cx="3855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Utilise ces blocs.</a:t>
            </a:r>
            <a:endParaRPr b="1" sz="5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200"/>
              <a:t>ScratchJr, quoi?</a:t>
            </a:r>
            <a:endParaRPr sz="7200"/>
          </a:p>
        </p:txBody>
      </p:sp>
      <p:sp>
        <p:nvSpPr>
          <p:cNvPr id="193" name="Google Shape;193;p19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À TOI de JOUER !</a:t>
            </a:r>
            <a:endParaRPr sz="5900"/>
          </a:p>
        </p:txBody>
      </p:sp>
      <p:sp>
        <p:nvSpPr>
          <p:cNvPr id="411" name="Google Shape;411;p37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Réalise d’autres mini ou grands défis</a:t>
            </a:r>
            <a:endParaRPr/>
          </a:p>
        </p:txBody>
      </p:sp>
      <p:sp>
        <p:nvSpPr>
          <p:cNvPr id="417" name="Google Shape;417;p3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38"/>
          <p:cNvSpPr txBox="1"/>
          <p:nvPr/>
        </p:nvSpPr>
        <p:spPr>
          <a:xfrm>
            <a:off x="965150" y="1309550"/>
            <a:ext cx="67665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en" sz="2800" u="sng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 DU RÉCIT de l’ÉDUCATION PRÉSCOLAIRE</a:t>
            </a:r>
            <a:r>
              <a:rPr b="1" lang="en" sz="2800" u="sng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2400">
              <a:solidFill>
                <a:srgbClr val="2A71FF"/>
              </a:solidFill>
            </a:endParaRPr>
          </a:p>
        </p:txBody>
      </p:sp>
      <p:pic>
        <p:nvPicPr>
          <p:cNvPr id="419" name="Google Shape;419;p3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51459" l="26139" r="51752" t="1390"/>
          <a:stretch/>
        </p:blipFill>
        <p:spPr>
          <a:xfrm>
            <a:off x="5058825" y="2257650"/>
            <a:ext cx="2057399" cy="17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5624" y="2257638"/>
            <a:ext cx="1060724" cy="7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6350" y="1574347"/>
            <a:ext cx="399282" cy="3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8">
            <a:hlinkClick r:id="rId9"/>
          </p:cNvPr>
          <p:cNvPicPr preferRelativeResize="0"/>
          <p:nvPr/>
        </p:nvPicPr>
        <p:blipFill rotWithShape="1">
          <a:blip r:embed="rId6">
            <a:alphaModFix/>
          </a:blip>
          <a:srcRect b="51458" l="75781" r="2109" t="1500"/>
          <a:stretch/>
        </p:blipFill>
        <p:spPr>
          <a:xfrm>
            <a:off x="1696475" y="2257650"/>
            <a:ext cx="2057351" cy="17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À TOI de CRÉER !</a:t>
            </a:r>
            <a:endParaRPr sz="5900"/>
          </a:p>
        </p:txBody>
      </p:sp>
      <p:sp>
        <p:nvSpPr>
          <p:cNvPr id="428" name="Google Shape;428;p39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"/>
          <p:cNvSpPr txBox="1"/>
          <p:nvPr>
            <p:ph type="title"/>
          </p:nvPr>
        </p:nvSpPr>
        <p:spPr>
          <a:xfrm>
            <a:off x="883375" y="683600"/>
            <a:ext cx="726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2600"/>
              <a:t>Crée</a:t>
            </a:r>
            <a:r>
              <a:rPr lang="en" sz="2600"/>
              <a:t> un programme qui contient au moins…</a:t>
            </a:r>
            <a:endParaRPr sz="2600"/>
          </a:p>
        </p:txBody>
      </p:sp>
      <p:sp>
        <p:nvSpPr>
          <p:cNvPr id="434" name="Google Shape;434;p4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40"/>
          <p:cNvSpPr txBox="1"/>
          <p:nvPr/>
        </p:nvSpPr>
        <p:spPr>
          <a:xfrm>
            <a:off x="965150" y="1468950"/>
            <a:ext cx="67665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un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sprite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et un arrière-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plan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;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lang="en" sz="24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un déplacement d’un sprite;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un son enregist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ré;</a:t>
            </a:r>
            <a:endParaRPr i="0" sz="2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un autre élément de ton choix.</a:t>
            </a:r>
            <a:endParaRPr sz="24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Présentation de ScratchJr</a:t>
            </a:r>
            <a:endParaRPr/>
          </a:p>
        </p:txBody>
      </p:sp>
      <p:sp>
        <p:nvSpPr>
          <p:cNvPr id="199" name="Google Shape;19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0" name="Google Shape;2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450" y="1223275"/>
            <a:ext cx="4510500" cy="3401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90000"/>
              </a:srgbClr>
            </a:outerShdw>
          </a:effectLst>
        </p:spPr>
      </p:pic>
      <p:sp>
        <p:nvSpPr>
          <p:cNvPr id="201" name="Google Shape;201;p20"/>
          <p:cNvSpPr/>
          <p:nvPr/>
        </p:nvSpPr>
        <p:spPr>
          <a:xfrm>
            <a:off x="5582100" y="1716150"/>
            <a:ext cx="3205800" cy="2278800"/>
          </a:xfrm>
          <a:prstGeom prst="roundRect">
            <a:avLst>
              <a:gd fmla="val 6505" name="adj"/>
            </a:avLst>
          </a:prstGeom>
          <a:solidFill>
            <a:srgbClr val="F3F3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9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6259150" y="1951350"/>
            <a:ext cx="26424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Connais-tu Scratch</a:t>
            </a:r>
            <a:r>
              <a:rPr b="1" lang="en" sz="1700">
                <a:latin typeface="Fira Sans"/>
                <a:ea typeface="Fira Sans"/>
                <a:cs typeface="Fira Sans"/>
                <a:sym typeface="Fira Sans"/>
              </a:rPr>
              <a:t>Jr</a:t>
            </a: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?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Observe l’image.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Que crois-tu qu’on</a:t>
            </a:r>
            <a:r>
              <a:rPr b="1" lang="en" sz="17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peut faire avec ScratchJr?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5685775" y="1858025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b="1" sz="1800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5685775" y="2491138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b="1" sz="1800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5685775" y="3124263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b="1" sz="1800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6248">
            <a:off x="7593338" y="-55754"/>
            <a:ext cx="1537548" cy="160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/>
          <p:nvPr/>
        </p:nvSpPr>
        <p:spPr>
          <a:xfrm>
            <a:off x="1821950" y="2296613"/>
            <a:ext cx="11709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La scène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238181">
            <a:off x="2453911" y="1805124"/>
            <a:ext cx="544402" cy="54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/>
          <p:nvPr/>
        </p:nvSpPr>
        <p:spPr>
          <a:xfrm>
            <a:off x="126250" y="270467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Les blocs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10" name="Google Shape;2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400005">
            <a:off x="970327" y="3128125"/>
            <a:ext cx="430900" cy="43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/>
          <p:nvPr/>
        </p:nvSpPr>
        <p:spPr>
          <a:xfrm>
            <a:off x="2885700" y="377032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Le script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12" name="Google Shape;2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5">
            <a:off x="3055977" y="4107850"/>
            <a:ext cx="430900" cy="43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L’interface de ScratchJr</a:t>
            </a:r>
            <a:endParaRPr sz="5900"/>
          </a:p>
        </p:txBody>
      </p:sp>
      <p:sp>
        <p:nvSpPr>
          <p:cNvPr id="218" name="Google Shape;218;p21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/>
        </p:nvSpPr>
        <p:spPr>
          <a:xfrm>
            <a:off x="6781350" y="1774250"/>
            <a:ext cx="2046900" cy="13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Medium"/>
                <a:ea typeface="Fira Sans Medium"/>
                <a:cs typeface="Fira Sans Medium"/>
                <a:sym typeface="Fira Sans Medium"/>
              </a:rPr>
              <a:t>Pour connaître toutes les fonctionnalités, voir ce </a:t>
            </a:r>
            <a:r>
              <a:rPr lang="en" sz="1700" u="sng">
                <a:solidFill>
                  <a:schemeClr val="hlink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/>
              </a:rPr>
              <a:t>tutoriel</a:t>
            </a:r>
            <a:r>
              <a:rPr lang="en" sz="1700"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sz="2000">
              <a:solidFill>
                <a:srgbClr val="FF99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224" name="Google Shape;2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900" y="398800"/>
            <a:ext cx="5047800" cy="3453900"/>
          </a:xfrm>
          <a:prstGeom prst="roundRect">
            <a:avLst>
              <a:gd fmla="val 5669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90000"/>
              </a:srgbClr>
            </a:outerShdw>
          </a:effectLst>
        </p:spPr>
      </p:pic>
      <p:sp>
        <p:nvSpPr>
          <p:cNvPr id="225" name="Google Shape;225;p22"/>
          <p:cNvSpPr txBox="1"/>
          <p:nvPr>
            <p:ph idx="1" type="subTitle"/>
          </p:nvPr>
        </p:nvSpPr>
        <p:spPr>
          <a:xfrm>
            <a:off x="1331875" y="4677300"/>
            <a:ext cx="774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Trouve le drapeau vert. Quelle est sa fonction selon toi ?</a:t>
            </a:r>
            <a:endParaRPr/>
          </a:p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690" y="1232300"/>
            <a:ext cx="4057911" cy="301579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2" name="Google Shape;2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300" y="1127225"/>
            <a:ext cx="2350438" cy="22741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3" name="Google Shape;233;p23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Les personnages (sprites)</a:t>
            </a:r>
            <a:endParaRPr/>
          </a:p>
        </p:txBody>
      </p:sp>
      <p:sp>
        <p:nvSpPr>
          <p:cNvPr id="234" name="Google Shape;234;p23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7210375" y="1127225"/>
            <a:ext cx="315000" cy="46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6895375" y="1127225"/>
            <a:ext cx="315000" cy="46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324625" y="2814600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Pour ajouter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324625" y="3557400"/>
            <a:ext cx="1345200" cy="80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Appuyer et tenir pour supprimer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7546450" y="1992775"/>
            <a:ext cx="1497600" cy="66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Choisir et confirmer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7785100" y="2994675"/>
            <a:ext cx="11376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Modifier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1" name="Google Shape;241;p23"/>
          <p:cNvSpPr/>
          <p:nvPr/>
        </p:nvSpPr>
        <p:spPr>
          <a:xfrm flipH="1" rot="5730860">
            <a:off x="1173485" y="2846651"/>
            <a:ext cx="1770456" cy="596502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2" name="Google Shape;242;p23"/>
          <p:cNvSpPr/>
          <p:nvPr/>
        </p:nvSpPr>
        <p:spPr>
          <a:xfrm rot="-5657550">
            <a:off x="6556740" y="2107301"/>
            <a:ext cx="1727786" cy="636911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3" name="Google Shape;243;p23"/>
          <p:cNvSpPr/>
          <p:nvPr/>
        </p:nvSpPr>
        <p:spPr>
          <a:xfrm rot="1648687">
            <a:off x="1350946" y="2551950"/>
            <a:ext cx="447503" cy="390608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4" name="Google Shape;244;p23"/>
          <p:cNvSpPr/>
          <p:nvPr/>
        </p:nvSpPr>
        <p:spPr>
          <a:xfrm flipH="1" rot="1960488">
            <a:off x="7477909" y="1640637"/>
            <a:ext cx="769940" cy="167107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499" y="1232300"/>
            <a:ext cx="3893274" cy="3016126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0" name="Google Shape;250;p24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Les arrière-plans</a:t>
            </a:r>
            <a:endParaRPr/>
          </a:p>
        </p:txBody>
      </p:sp>
      <p:sp>
        <p:nvSpPr>
          <p:cNvPr id="251" name="Google Shape;251;p2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2" name="Google Shape;2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701" y="1396833"/>
            <a:ext cx="3197263" cy="714867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3" name="Google Shape;253;p24"/>
          <p:cNvSpPr/>
          <p:nvPr/>
        </p:nvSpPr>
        <p:spPr>
          <a:xfrm>
            <a:off x="1731400" y="2290400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Pour ajouter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4" name="Google Shape;2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057270">
            <a:off x="2209577" y="17841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4"/>
          <p:cNvSpPr/>
          <p:nvPr/>
        </p:nvSpPr>
        <p:spPr>
          <a:xfrm>
            <a:off x="7033725" y="308750"/>
            <a:ext cx="1497600" cy="66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Choisir et confirmer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6" name="Google Shape;2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">
            <a:off x="7293327" y="850925"/>
            <a:ext cx="430900" cy="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225" y="1648886"/>
            <a:ext cx="4284275" cy="2000621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2" name="Google Shape;2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701" y="1396833"/>
            <a:ext cx="3197263" cy="714867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3" name="Google Shape;263;p2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Le titre</a:t>
            </a:r>
            <a:endParaRPr/>
          </a:p>
        </p:txBody>
      </p:sp>
      <p:sp>
        <p:nvSpPr>
          <p:cNvPr id="264" name="Google Shape;264;p2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6565875" y="1648875"/>
            <a:ext cx="375300" cy="52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7785110" y="3864153"/>
            <a:ext cx="1020301" cy="979373"/>
          </a:xfrm>
          <a:custGeom>
            <a:rect b="b" l="l" r="r" t="t"/>
            <a:pathLst>
              <a:path extrusionOk="0" h="464158" w="483555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5882988" y="2367563"/>
            <a:ext cx="1275000" cy="80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Modifier taille et couleurs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3460700" y="88957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Pour ajouter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69" name="Google Shape;26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5">
            <a:off x="3767777" y="1330962"/>
            <a:ext cx="430900" cy="43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25"/>
          <p:cNvCxnSpPr/>
          <p:nvPr/>
        </p:nvCxnSpPr>
        <p:spPr>
          <a:xfrm flipH="1">
            <a:off x="5383675" y="2768450"/>
            <a:ext cx="495900" cy="99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25"/>
          <p:cNvCxnSpPr/>
          <p:nvPr/>
        </p:nvCxnSpPr>
        <p:spPr>
          <a:xfrm>
            <a:off x="7169100" y="2759425"/>
            <a:ext cx="631200" cy="81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La programmation dans </a:t>
            </a:r>
            <a:r>
              <a:rPr lang="en" sz="5900"/>
              <a:t>ScratchJr</a:t>
            </a:r>
            <a:endParaRPr sz="5900"/>
          </a:p>
        </p:txBody>
      </p:sp>
      <p:sp>
        <p:nvSpPr>
          <p:cNvPr id="277" name="Google Shape;277;p26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reocode">
  <a:themeElements>
    <a:clrScheme name="Simple Light">
      <a:dk1>
        <a:srgbClr val="000000"/>
      </a:dk1>
      <a:lt1>
        <a:srgbClr val="FFFFFF"/>
      </a:lt1>
      <a:dk2>
        <a:srgbClr val="2A71FF"/>
      </a:dk2>
      <a:lt2>
        <a:srgbClr val="000000"/>
      </a:lt2>
      <a:accent1>
        <a:srgbClr val="4285F4"/>
      </a:accent1>
      <a:accent2>
        <a:srgbClr val="FFD63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