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9" r:id="rId4"/>
    <p:sldId id="280" r:id="rId5"/>
    <p:sldId id="286" r:id="rId6"/>
    <p:sldId id="287" r:id="rId7"/>
    <p:sldId id="288" r:id="rId8"/>
    <p:sldId id="289" r:id="rId9"/>
    <p:sldId id="290" r:id="rId10"/>
    <p:sldId id="291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F/nixd2nhUNFbcCrPlFLzw" hashData="FyzyVKSkt/cVibSzuBr2Jd8L7LA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373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28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338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475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154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78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893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648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716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37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143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92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03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499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84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561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083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04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54A3E-7CC6-B750-BB92-4764BCB6B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SOCIAL STRATIFICATION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5486400" y="228600"/>
            <a:ext cx="106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47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Universal rights to vote and participation in election also been provided </a:t>
            </a:r>
          </a:p>
          <a:p>
            <a:pPr>
              <a:buNone/>
            </a:pPr>
            <a:r>
              <a:rPr lang="en-US" sz="3200" b="1" dirty="0" smtClean="0"/>
              <a:t> Reservations are been given in the field of education employment for SC and ST and backward classes </a:t>
            </a:r>
          </a:p>
          <a:p>
            <a:pPr>
              <a:buNone/>
            </a:pPr>
            <a:r>
              <a:rPr lang="en-US" sz="3200" b="1" dirty="0" smtClean="0"/>
              <a:t> The act of 1989 regulations.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515600" y="51816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9601196" cy="1303867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C8A4702B-FAAF-0CAD-7C27-D2D1E36B0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065549" y="4827991"/>
            <a:ext cx="794822" cy="928956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088B183-B5D7-830E-7CB3-31B2BF4F9BA9}"/>
              </a:ext>
            </a:extLst>
          </p:cNvPr>
          <p:cNvSpPr txBox="1"/>
          <p:nvPr/>
        </p:nvSpPr>
        <p:spPr>
          <a:xfrm>
            <a:off x="8236749" y="510780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N" dirty="0"/>
              <a:t>Prepared by:</a:t>
            </a:r>
          </a:p>
          <a:p>
            <a:pPr algn="l"/>
            <a:r>
              <a:rPr lang="en-IN" dirty="0"/>
              <a:t>Praveen </a:t>
            </a:r>
            <a:r>
              <a:rPr lang="en-IN" dirty="0" err="1"/>
              <a:t>Banakar</a:t>
            </a:r>
            <a:r>
              <a:rPr lang="en-IN" dirty="0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B335B2C-2C30-E8A1-5A5B-73DB684CD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19200" y="5029200"/>
            <a:ext cx="7017549" cy="80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hp\Downloads\1679233880203.png"/>
          <p:cNvPicPr>
            <a:picLocks noChangeAspect="1" noChangeArrowheads="1"/>
          </p:cNvPicPr>
          <p:nvPr/>
        </p:nvPicPr>
        <p:blipFill>
          <a:blip r:embed="rId4" cstate="print">
            <a:lum bright="-2000"/>
          </a:blip>
          <a:srcRect/>
          <a:stretch>
            <a:fillRect/>
          </a:stretch>
        </p:blipFill>
        <p:spPr bwMode="auto">
          <a:xfrm>
            <a:off x="5410200" y="2895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DEEA-FF1B-79AD-2012-7C9FC7FF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 this chapter we will study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C8495E-959D-8043-E435-82EE11247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• </a:t>
            </a:r>
            <a:r>
              <a:rPr lang="en-US" sz="3600" b="1" i="1" dirty="0" smtClean="0"/>
              <a:t>Social stratification</a:t>
            </a:r>
          </a:p>
          <a:p>
            <a:pPr>
              <a:buNone/>
            </a:pPr>
            <a:r>
              <a:rPr lang="en-US" sz="3600" b="1" dirty="0" smtClean="0"/>
              <a:t>• </a:t>
            </a:r>
            <a:r>
              <a:rPr lang="en-US" sz="3600" b="1" i="1" dirty="0" smtClean="0"/>
              <a:t>Differences in people</a:t>
            </a:r>
          </a:p>
          <a:p>
            <a:pPr>
              <a:buNone/>
            </a:pPr>
            <a:r>
              <a:rPr lang="en-US" sz="3600" b="1" dirty="0" smtClean="0"/>
              <a:t>• </a:t>
            </a:r>
            <a:r>
              <a:rPr lang="en-US" sz="3600" b="1" i="1" dirty="0" err="1" smtClean="0"/>
              <a:t>Untouchability</a:t>
            </a:r>
            <a:r>
              <a:rPr lang="en-US" sz="3600" b="1" i="1" dirty="0" smtClean="0"/>
              <a:t> – a social evil</a:t>
            </a:r>
          </a:p>
          <a:p>
            <a:pPr>
              <a:buNone/>
            </a:pPr>
            <a:r>
              <a:rPr lang="en-US" sz="3600" b="1" dirty="0" smtClean="0"/>
              <a:t>• </a:t>
            </a:r>
            <a:r>
              <a:rPr lang="en-US" sz="3600" b="1" i="1" dirty="0" smtClean="0"/>
              <a:t>Measures to eradicate </a:t>
            </a:r>
            <a:r>
              <a:rPr lang="en-US" sz="3600" b="1" i="1" dirty="0" err="1" smtClean="0"/>
              <a:t>untouchability</a:t>
            </a:r>
            <a:r>
              <a:rPr lang="en-US" sz="3600" b="1" i="1" dirty="0" smtClean="0"/>
              <a:t>	</a:t>
            </a:r>
          </a:p>
          <a:p>
            <a:pPr>
              <a:buNone/>
            </a:pPr>
            <a:endParaRPr lang="en-US" sz="3600" b="1" dirty="0" smtClean="0"/>
          </a:p>
        </p:txBody>
      </p:sp>
      <p:pic>
        <p:nvPicPr>
          <p:cNvPr id="1026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2438400"/>
            <a:ext cx="3206274" cy="2743200"/>
          </a:xfrm>
          <a:prstGeom prst="rect">
            <a:avLst/>
          </a:prstGeom>
          <a:noFill/>
        </p:spPr>
      </p:pic>
      <p:pic>
        <p:nvPicPr>
          <p:cNvPr id="5" name="Picture 4" descr="C:\Users\hp\Downloads\1679233880203.png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10515600" y="5181600"/>
            <a:ext cx="106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97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People are stratified according to various qualities , caste, profession, class and race </a:t>
            </a:r>
          </a:p>
          <a:p>
            <a:pPr>
              <a:buNone/>
            </a:pPr>
            <a:r>
              <a:rPr lang="en-US" sz="3200" b="1" dirty="0" smtClean="0"/>
              <a:t> Social stratification refers to the practice of classifying people as upper class and lower class on the basis of income, education, caste color, gender </a:t>
            </a: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The caste system has been in existence in India for thousands of years </a:t>
            </a:r>
          </a:p>
          <a:p>
            <a:pPr>
              <a:buNone/>
            </a:pPr>
            <a:r>
              <a:rPr lang="en-US" sz="3200" b="1" dirty="0" smtClean="0"/>
              <a:t> Leads to the creation of economic strata and class systems </a:t>
            </a:r>
          </a:p>
          <a:p>
            <a:pPr>
              <a:buNone/>
            </a:pPr>
            <a:r>
              <a:rPr lang="en-US" sz="3200" b="1" dirty="0" smtClean="0"/>
              <a:t> Trade and commerce have been expanded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515600" y="51816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 The whites in America treated the black as slaves, and not permitted to attend school. </a:t>
            </a:r>
          </a:p>
          <a:p>
            <a:pPr>
              <a:buNone/>
            </a:pPr>
            <a:r>
              <a:rPr lang="en-US" sz="3200" b="1" dirty="0" smtClean="0"/>
              <a:t> Stratification leads to inequality and difference </a:t>
            </a:r>
          </a:p>
          <a:p>
            <a:pPr>
              <a:buNone/>
            </a:pPr>
            <a:r>
              <a:rPr lang="en-US" sz="3200" b="1" dirty="0" smtClean="0"/>
              <a:t> It humiliates the people as the low class </a:t>
            </a:r>
          </a:p>
          <a:p>
            <a:pPr>
              <a:buNone/>
            </a:pPr>
            <a:r>
              <a:rPr lang="en-US" sz="3200" b="1" dirty="0" smtClean="0"/>
              <a:t> Social inequalities are in the ground of income, education, opportunity, health facilities and participation </a:t>
            </a:r>
          </a:p>
          <a:p>
            <a:pPr>
              <a:buNone/>
            </a:pP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515600" y="51816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Prejudice created due to discrimination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Kannada poet Pampa declared "</a:t>
            </a:r>
            <a:r>
              <a:rPr lang="en-US" sz="2800" b="1" dirty="0" smtClean="0"/>
              <a:t>truly the whole mankind is one" </a:t>
            </a:r>
          </a:p>
          <a:p>
            <a:r>
              <a:rPr lang="en-US" sz="2800" b="1" dirty="0" smtClean="0"/>
              <a:t>people practice various kinds of discrimination based on caste, gender, region, rich and poor, which create many prejudices in the minds of people. </a:t>
            </a:r>
          </a:p>
          <a:p>
            <a:r>
              <a:rPr lang="en-US" sz="2800" b="1" dirty="0" smtClean="0"/>
              <a:t>Prejudice is the opinion a person forms about another person or community even before he gets to know them. </a:t>
            </a:r>
            <a:endParaRPr lang="en-US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 smtClean="0"/>
              <a:t>prejudices created by discrimination lead to</a:t>
            </a:r>
          </a:p>
          <a:p>
            <a:r>
              <a:rPr lang="en-US" sz="3200" b="1" dirty="0" smtClean="0"/>
              <a:t> development of feelings like impatience, </a:t>
            </a:r>
          </a:p>
          <a:p>
            <a:r>
              <a:rPr lang="en-US" sz="3200" b="1" dirty="0" smtClean="0"/>
              <a:t>contempt</a:t>
            </a:r>
          </a:p>
          <a:p>
            <a:r>
              <a:rPr lang="en-US" sz="3200" b="1" dirty="0" smtClean="0"/>
              <a:t>disrespect and hatred</a:t>
            </a:r>
          </a:p>
          <a:p>
            <a:r>
              <a:rPr lang="en-US" sz="3200" b="1" dirty="0" smtClean="0"/>
              <a:t>As a result, social inequality develops leading to social conflicts. </a:t>
            </a:r>
            <a:endParaRPr lang="en-US" sz="3200" b="1" dirty="0"/>
          </a:p>
        </p:txBody>
      </p:sp>
      <p:pic>
        <p:nvPicPr>
          <p:cNvPr id="4" name="Picture 3" descr="C:\Users\hp\Downloads\1679233880203.png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0515600" y="51816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9601196" cy="1303867"/>
          </a:xfrm>
        </p:spPr>
        <p:txBody>
          <a:bodyPr/>
          <a:lstStyle/>
          <a:p>
            <a:r>
              <a:rPr lang="en-US" b="1" dirty="0" err="1" smtClean="0"/>
              <a:t>Untouchability</a:t>
            </a:r>
            <a:r>
              <a:rPr lang="en-US" b="1" dirty="0" smtClean="0"/>
              <a:t> a social evil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9601196" cy="4343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 </a:t>
            </a:r>
            <a:r>
              <a:rPr lang="en-US" sz="2800" b="1" dirty="0" err="1" smtClean="0"/>
              <a:t>Untouchability</a:t>
            </a:r>
            <a:r>
              <a:rPr lang="en-US" sz="2800" b="1" dirty="0" smtClean="0"/>
              <a:t> is an in human practice of our society </a:t>
            </a:r>
          </a:p>
          <a:p>
            <a:pPr>
              <a:buNone/>
            </a:pPr>
            <a:r>
              <a:rPr lang="en-US" sz="2800" b="1" dirty="0" smtClean="0"/>
              <a:t> Mahatma Gandhi called it a stigma on Hindu society </a:t>
            </a:r>
          </a:p>
          <a:p>
            <a:pPr>
              <a:buNone/>
            </a:pPr>
            <a:r>
              <a:rPr lang="en-US" sz="2800" b="1" dirty="0" smtClean="0"/>
              <a:t> People victimized by it and deprived of social cultural religious educational and political facility </a:t>
            </a:r>
          </a:p>
          <a:p>
            <a:pPr>
              <a:buNone/>
            </a:pPr>
            <a:r>
              <a:rPr lang="en-US" sz="2800" b="1" dirty="0" smtClean="0"/>
              <a:t> Untouchables had been considered to be at the lowest in caste stratification </a:t>
            </a:r>
          </a:p>
          <a:p>
            <a:pPr>
              <a:buNone/>
            </a:pPr>
            <a:r>
              <a:rPr lang="en-US" sz="2800" b="1" dirty="0" smtClean="0"/>
              <a:t>The practice of </a:t>
            </a:r>
            <a:r>
              <a:rPr lang="en-US" sz="2800" b="1" dirty="0" err="1" smtClean="0"/>
              <a:t>untouchability</a:t>
            </a:r>
            <a:r>
              <a:rPr lang="en-US" sz="2800" b="1" dirty="0" smtClean="0"/>
              <a:t> is dying down as a result of the gradual increase in literacy </a:t>
            </a:r>
          </a:p>
          <a:p>
            <a:pPr>
              <a:buNone/>
            </a:pPr>
            <a:endParaRPr lang="en-US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Legal measures taken to eradicate </a:t>
            </a:r>
            <a:r>
              <a:rPr lang="en-US" b="1" dirty="0" err="1" smtClean="0"/>
              <a:t>untouchability</a:t>
            </a:r>
            <a:r>
              <a:rPr lang="en-US" b="1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9601196" cy="331893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The Article 17 of Indian constitution prohibits </a:t>
            </a:r>
            <a:r>
              <a:rPr lang="en-US" sz="3200" b="1" dirty="0" err="1" smtClean="0"/>
              <a:t>untouchability</a:t>
            </a:r>
            <a:r>
              <a:rPr lang="en-US" sz="3200" b="1" dirty="0" smtClean="0"/>
              <a:t> </a:t>
            </a:r>
          </a:p>
          <a:p>
            <a:pPr>
              <a:buNone/>
            </a:pPr>
            <a:r>
              <a:rPr lang="en-US" sz="3200" b="1" dirty="0" smtClean="0"/>
              <a:t> The Government of India has implemented </a:t>
            </a:r>
            <a:r>
              <a:rPr lang="en-US" sz="3200" b="1" dirty="0" err="1" smtClean="0"/>
              <a:t>untouchability</a:t>
            </a:r>
            <a:r>
              <a:rPr lang="en-US" sz="3200" b="1" dirty="0" smtClean="0"/>
              <a:t> crime act in 1955 </a:t>
            </a:r>
          </a:p>
          <a:p>
            <a:pPr>
              <a:buNone/>
            </a:pPr>
            <a:r>
              <a:rPr lang="en-US" sz="3200" b="1" dirty="0" smtClean="0"/>
              <a:t> Civil rights Protection Act implemented in 1976 with amending to 1955 act </a:t>
            </a:r>
          </a:p>
          <a:p>
            <a:pPr>
              <a:buNone/>
            </a:pPr>
            <a:endParaRPr lang="en-US" sz="3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401</Words>
  <Application>Microsoft Office PowerPoint</Application>
  <PresentationFormat>Custom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SOCIAL STRATIFICATION</vt:lpstr>
      <vt:lpstr>In this chapter we will study </vt:lpstr>
      <vt:lpstr>Slide 3</vt:lpstr>
      <vt:lpstr>Slide 4</vt:lpstr>
      <vt:lpstr>Slide 5</vt:lpstr>
      <vt:lpstr>Prejudice created due to discrimination </vt:lpstr>
      <vt:lpstr>Slide 7</vt:lpstr>
      <vt:lpstr>Untouchability a social evil </vt:lpstr>
      <vt:lpstr>Legal measures taken to eradicate untouchability: </vt:lpstr>
      <vt:lpstr>Slide 10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and religious reformers</dc:title>
  <dc:creator>Praveen Banakar</dc:creator>
  <cp:lastModifiedBy>hp</cp:lastModifiedBy>
  <cp:revision>17</cp:revision>
  <dcterms:created xsi:type="dcterms:W3CDTF">2023-02-27T13:47:24Z</dcterms:created>
  <dcterms:modified xsi:type="dcterms:W3CDTF">2023-03-20T06:36:09Z</dcterms:modified>
</cp:coreProperties>
</file>