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League Spartan" charset="1" panose="00000800000000000000"/>
      <p:regular r:id="rId16"/>
    </p:embeddedFont>
    <p:embeddedFont>
      <p:font typeface="Poppins" charset="1" panose="00000500000000000000"/>
      <p:regular r:id="rId17"/>
    </p:embeddedFont>
    <p:embeddedFont>
      <p:font typeface="Poppins Bold"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B6C46"/>
        </a:solidFill>
      </p:bgPr>
    </p:bg>
    <p:spTree>
      <p:nvGrpSpPr>
        <p:cNvPr id="1" name=""/>
        <p:cNvGrpSpPr/>
        <p:nvPr/>
      </p:nvGrpSpPr>
      <p:grpSpPr>
        <a:xfrm>
          <a:off x="0" y="0"/>
          <a:ext cx="0" cy="0"/>
          <a:chOff x="0" y="0"/>
          <a:chExt cx="0" cy="0"/>
        </a:xfrm>
      </p:grpSpPr>
      <p:sp>
        <p:nvSpPr>
          <p:cNvPr name="TextBox 2" id="2"/>
          <p:cNvSpPr txBox="true"/>
          <p:nvPr/>
        </p:nvSpPr>
        <p:spPr>
          <a:xfrm rot="0">
            <a:off x="1028700" y="3554996"/>
            <a:ext cx="16230600" cy="2539581"/>
          </a:xfrm>
          <a:prstGeom prst="rect">
            <a:avLst/>
          </a:prstGeom>
        </p:spPr>
        <p:txBody>
          <a:bodyPr anchor="t" rtlCol="false" tIns="0" lIns="0" bIns="0" rIns="0">
            <a:spAutoFit/>
          </a:bodyPr>
          <a:lstStyle/>
          <a:p>
            <a:pPr algn="ctr">
              <a:lnSpc>
                <a:spcPts val="18848"/>
              </a:lnSpc>
            </a:pPr>
            <a:r>
              <a:rPr lang="en-US" sz="19634">
                <a:solidFill>
                  <a:srgbClr val="FAF2EB"/>
                </a:solidFill>
                <a:latin typeface="League Spartan"/>
                <a:ea typeface="League Spartan"/>
                <a:cs typeface="League Spartan"/>
                <a:sym typeface="League Spartan"/>
              </a:rPr>
              <a:t>STARTUP</a:t>
            </a:r>
          </a:p>
        </p:txBody>
      </p:sp>
      <p:sp>
        <p:nvSpPr>
          <p:cNvPr name="Freeform 3" id="3"/>
          <p:cNvSpPr/>
          <p:nvPr/>
        </p:nvSpPr>
        <p:spPr>
          <a:xfrm flipH="false" flipV="false" rot="0">
            <a:off x="5505447" y="-9525"/>
            <a:ext cx="7277107" cy="6094577"/>
          </a:xfrm>
          <a:custGeom>
            <a:avLst/>
            <a:gdLst/>
            <a:ahLst/>
            <a:cxnLst/>
            <a:rect r="r" b="b" t="t" l="l"/>
            <a:pathLst>
              <a:path h="6094577" w="7277107">
                <a:moveTo>
                  <a:pt x="0" y="0"/>
                </a:moveTo>
                <a:lnTo>
                  <a:pt x="7277106" y="0"/>
                </a:lnTo>
                <a:lnTo>
                  <a:pt x="7277106" y="6094577"/>
                </a:lnTo>
                <a:lnTo>
                  <a:pt x="0" y="6094577"/>
                </a:lnTo>
                <a:lnTo>
                  <a:pt x="0" y="0"/>
                </a:lnTo>
                <a:close/>
              </a:path>
            </a:pathLst>
          </a:custGeom>
          <a:blipFill>
            <a:blip r:embed="rId2"/>
            <a:stretch>
              <a:fillRect l="0" t="0" r="0" b="0"/>
            </a:stretch>
          </a:blipFill>
        </p:spPr>
      </p:sp>
      <p:sp>
        <p:nvSpPr>
          <p:cNvPr name="TextBox 4" id="4"/>
          <p:cNvSpPr txBox="true"/>
          <p:nvPr/>
        </p:nvSpPr>
        <p:spPr>
          <a:xfrm rot="0">
            <a:off x="837253" y="5823793"/>
            <a:ext cx="16613495" cy="2539581"/>
          </a:xfrm>
          <a:prstGeom prst="rect">
            <a:avLst/>
          </a:prstGeom>
        </p:spPr>
        <p:txBody>
          <a:bodyPr anchor="t" rtlCol="false" tIns="0" lIns="0" bIns="0" rIns="0">
            <a:spAutoFit/>
          </a:bodyPr>
          <a:lstStyle/>
          <a:p>
            <a:pPr algn="ctr">
              <a:lnSpc>
                <a:spcPts val="18848"/>
              </a:lnSpc>
            </a:pPr>
            <a:r>
              <a:rPr lang="en-US" sz="19634">
                <a:solidFill>
                  <a:srgbClr val="FAF2EB"/>
                </a:solidFill>
                <a:latin typeface="League Spartan"/>
                <a:ea typeface="League Spartan"/>
                <a:cs typeface="League Spartan"/>
                <a:sym typeface="League Spartan"/>
              </a:rPr>
              <a:t>PI</a:t>
            </a:r>
            <a:r>
              <a:rPr lang="en-US" sz="19634">
                <a:solidFill>
                  <a:srgbClr val="FAF2EB"/>
                </a:solidFill>
                <a:latin typeface="League Spartan"/>
                <a:ea typeface="League Spartan"/>
                <a:cs typeface="League Spartan"/>
                <a:sym typeface="League Spartan"/>
              </a:rPr>
              <a:t>TCH DECK</a:t>
            </a:r>
          </a:p>
        </p:txBody>
      </p:sp>
      <p:sp>
        <p:nvSpPr>
          <p:cNvPr name="TextBox 5" id="5"/>
          <p:cNvSpPr txBox="true"/>
          <p:nvPr/>
        </p:nvSpPr>
        <p:spPr>
          <a:xfrm rot="0">
            <a:off x="14172438" y="971550"/>
            <a:ext cx="3097199" cy="309245"/>
          </a:xfrm>
          <a:prstGeom prst="rect">
            <a:avLst/>
          </a:prstGeom>
        </p:spPr>
        <p:txBody>
          <a:bodyPr anchor="t" rtlCol="false" tIns="0" lIns="0" bIns="0" rIns="0">
            <a:spAutoFit/>
          </a:bodyPr>
          <a:lstStyle/>
          <a:p>
            <a:pPr algn="r">
              <a:lnSpc>
                <a:spcPts val="2380"/>
              </a:lnSpc>
              <a:spcBef>
                <a:spcPct val="0"/>
              </a:spcBef>
            </a:pPr>
            <a:r>
              <a:rPr lang="en-US" sz="1700">
                <a:solidFill>
                  <a:srgbClr val="FAF2EB"/>
                </a:solidFill>
                <a:latin typeface="Poppins"/>
                <a:ea typeface="Poppins"/>
                <a:cs typeface="Poppins"/>
                <a:sym typeface="Poppins"/>
              </a:rPr>
              <a:t>January 19</a:t>
            </a:r>
            <a:r>
              <a:rPr lang="en-US" sz="1700">
                <a:solidFill>
                  <a:srgbClr val="FAF2EB"/>
                </a:solidFill>
                <a:latin typeface="Poppins"/>
                <a:ea typeface="Poppins"/>
                <a:cs typeface="Poppins"/>
                <a:sym typeface="Poppins"/>
              </a:rPr>
              <a:t>, 2026</a:t>
            </a:r>
          </a:p>
        </p:txBody>
      </p:sp>
      <p:sp>
        <p:nvSpPr>
          <p:cNvPr name="TextBox 6" id="6"/>
          <p:cNvSpPr txBox="true"/>
          <p:nvPr/>
        </p:nvSpPr>
        <p:spPr>
          <a:xfrm rot="0">
            <a:off x="1028700" y="971550"/>
            <a:ext cx="2589917" cy="309244"/>
          </a:xfrm>
          <a:prstGeom prst="rect">
            <a:avLst/>
          </a:prstGeom>
        </p:spPr>
        <p:txBody>
          <a:bodyPr anchor="t" rtlCol="false" tIns="0" lIns="0" bIns="0" rIns="0">
            <a:spAutoFit/>
          </a:bodyPr>
          <a:lstStyle/>
          <a:p>
            <a:pPr algn="l">
              <a:lnSpc>
                <a:spcPts val="2380"/>
              </a:lnSpc>
              <a:spcBef>
                <a:spcPct val="0"/>
              </a:spcBef>
            </a:pPr>
            <a:r>
              <a:rPr lang="en-US" sz="1700">
                <a:solidFill>
                  <a:srgbClr val="FAF2EB"/>
                </a:solidFill>
                <a:latin typeface="Poppins"/>
                <a:ea typeface="Poppins"/>
                <a:cs typeface="Poppins"/>
                <a:sym typeface="Poppins"/>
              </a:rPr>
              <a:t>Ke</a:t>
            </a:r>
            <a:r>
              <a:rPr lang="en-US" sz="1700">
                <a:solidFill>
                  <a:srgbClr val="FAF2EB"/>
                </a:solidFill>
                <a:latin typeface="Poppins"/>
                <a:ea typeface="Poppins"/>
                <a:cs typeface="Poppins"/>
                <a:sym typeface="Poppins"/>
              </a:rPr>
              <a:t>ithston and Partner</a:t>
            </a:r>
          </a:p>
        </p:txBody>
      </p:sp>
      <p:sp>
        <p:nvSpPr>
          <p:cNvPr name="TextBox 7" id="7"/>
          <p:cNvSpPr txBox="true"/>
          <p:nvPr/>
        </p:nvSpPr>
        <p:spPr>
          <a:xfrm rot="0">
            <a:off x="1526463" y="7803254"/>
            <a:ext cx="2387114" cy="309244"/>
          </a:xfrm>
          <a:prstGeom prst="rect">
            <a:avLst/>
          </a:prstGeom>
        </p:spPr>
        <p:txBody>
          <a:bodyPr anchor="t" rtlCol="false" tIns="0" lIns="0" bIns="0" rIns="0">
            <a:spAutoFit/>
          </a:bodyPr>
          <a:lstStyle/>
          <a:p>
            <a:pPr algn="l">
              <a:lnSpc>
                <a:spcPts val="2380"/>
              </a:lnSpc>
              <a:spcBef>
                <a:spcPct val="0"/>
              </a:spcBef>
            </a:pPr>
            <a:r>
              <a:rPr lang="en-US" sz="1700" spc="-34">
                <a:solidFill>
                  <a:srgbClr val="FAF2EB"/>
                </a:solidFill>
                <a:latin typeface="Poppins"/>
                <a:ea typeface="Poppins"/>
                <a:cs typeface="Poppins"/>
                <a:sym typeface="Poppins"/>
              </a:rPr>
              <a:t>+123-456-7890</a:t>
            </a:r>
          </a:p>
        </p:txBody>
      </p:sp>
      <p:sp>
        <p:nvSpPr>
          <p:cNvPr name="TextBox 8" id="8"/>
          <p:cNvSpPr txBox="true"/>
          <p:nvPr/>
        </p:nvSpPr>
        <p:spPr>
          <a:xfrm rot="0">
            <a:off x="13386697" y="7803254"/>
            <a:ext cx="3612195" cy="309244"/>
          </a:xfrm>
          <a:prstGeom prst="rect">
            <a:avLst/>
          </a:prstGeom>
        </p:spPr>
        <p:txBody>
          <a:bodyPr anchor="t" rtlCol="false" tIns="0" lIns="0" bIns="0" rIns="0">
            <a:spAutoFit/>
          </a:bodyPr>
          <a:lstStyle/>
          <a:p>
            <a:pPr algn="r">
              <a:lnSpc>
                <a:spcPts val="2380"/>
              </a:lnSpc>
              <a:spcBef>
                <a:spcPct val="0"/>
              </a:spcBef>
            </a:pPr>
            <a:r>
              <a:rPr lang="en-US" sz="1700" spc="-34">
                <a:solidFill>
                  <a:srgbClr val="FAF2EB"/>
                </a:solidFill>
                <a:latin typeface="Poppins"/>
                <a:ea typeface="Poppins"/>
                <a:cs typeface="Poppins"/>
                <a:sym typeface="Poppins"/>
              </a:rPr>
              <a:t>www.reallygreatsite.com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AF2EB"/>
        </a:solidFill>
      </p:bgPr>
    </p:bg>
    <p:spTree>
      <p:nvGrpSpPr>
        <p:cNvPr id="1" name=""/>
        <p:cNvGrpSpPr/>
        <p:nvPr/>
      </p:nvGrpSpPr>
      <p:grpSpPr>
        <a:xfrm>
          <a:off x="0" y="0"/>
          <a:ext cx="0" cy="0"/>
          <a:chOff x="0" y="0"/>
          <a:chExt cx="0" cy="0"/>
        </a:xfrm>
      </p:grpSpPr>
      <p:sp>
        <p:nvSpPr>
          <p:cNvPr name="TextBox 2" id="2"/>
          <p:cNvSpPr txBox="true"/>
          <p:nvPr/>
        </p:nvSpPr>
        <p:spPr>
          <a:xfrm rot="0">
            <a:off x="1028700" y="8976913"/>
            <a:ext cx="2387114" cy="283209"/>
          </a:xfrm>
          <a:prstGeom prst="rect">
            <a:avLst/>
          </a:prstGeom>
        </p:spPr>
        <p:txBody>
          <a:bodyPr anchor="t" rtlCol="false" tIns="0" lIns="0" bIns="0" rIns="0">
            <a:spAutoFit/>
          </a:bodyPr>
          <a:lstStyle/>
          <a:p>
            <a:pPr algn="l">
              <a:lnSpc>
                <a:spcPts val="2240"/>
              </a:lnSpc>
              <a:spcBef>
                <a:spcPct val="0"/>
              </a:spcBef>
            </a:pPr>
            <a:r>
              <a:rPr lang="en-US" sz="1600" spc="-32">
                <a:solidFill>
                  <a:srgbClr val="EB6C46"/>
                </a:solidFill>
                <a:latin typeface="Poppins"/>
                <a:ea typeface="Poppins"/>
                <a:cs typeface="Poppins"/>
                <a:sym typeface="Poppins"/>
              </a:rPr>
              <a:t>+123-456-7890</a:t>
            </a:r>
          </a:p>
        </p:txBody>
      </p:sp>
      <p:sp>
        <p:nvSpPr>
          <p:cNvPr name="TextBox 3" id="3"/>
          <p:cNvSpPr txBox="true"/>
          <p:nvPr/>
        </p:nvSpPr>
        <p:spPr>
          <a:xfrm rot="0">
            <a:off x="1028700" y="981075"/>
            <a:ext cx="3233861" cy="283209"/>
          </a:xfrm>
          <a:prstGeom prst="rect">
            <a:avLst/>
          </a:prstGeom>
        </p:spPr>
        <p:txBody>
          <a:bodyPr anchor="t" rtlCol="false" tIns="0" lIns="0" bIns="0" rIns="0">
            <a:spAutoFit/>
          </a:bodyPr>
          <a:lstStyle/>
          <a:p>
            <a:pPr algn="l">
              <a:lnSpc>
                <a:spcPts val="2240"/>
              </a:lnSpc>
              <a:spcBef>
                <a:spcPct val="0"/>
              </a:spcBef>
            </a:pPr>
            <a:r>
              <a:rPr lang="en-US" sz="1600">
                <a:solidFill>
                  <a:srgbClr val="EB6C46"/>
                </a:solidFill>
                <a:latin typeface="Poppins"/>
                <a:ea typeface="Poppins"/>
                <a:cs typeface="Poppins"/>
                <a:sym typeface="Poppins"/>
              </a:rPr>
              <a:t>Ke</a:t>
            </a:r>
            <a:r>
              <a:rPr lang="en-US" sz="1600">
                <a:solidFill>
                  <a:srgbClr val="EB6C46"/>
                </a:solidFill>
                <a:latin typeface="Poppins"/>
                <a:ea typeface="Poppins"/>
                <a:cs typeface="Poppins"/>
                <a:sym typeface="Poppins"/>
              </a:rPr>
              <a:t>ithston and Partners</a:t>
            </a:r>
          </a:p>
        </p:txBody>
      </p:sp>
      <p:sp>
        <p:nvSpPr>
          <p:cNvPr name="Freeform 4" id="4"/>
          <p:cNvSpPr/>
          <p:nvPr/>
        </p:nvSpPr>
        <p:spPr>
          <a:xfrm flipH="true" flipV="false" rot="0">
            <a:off x="11193421" y="-1137135"/>
            <a:ext cx="5619006" cy="11615516"/>
          </a:xfrm>
          <a:custGeom>
            <a:avLst/>
            <a:gdLst/>
            <a:ahLst/>
            <a:cxnLst/>
            <a:rect r="r" b="b" t="t" l="l"/>
            <a:pathLst>
              <a:path h="11615516" w="5619006">
                <a:moveTo>
                  <a:pt x="5619006" y="0"/>
                </a:moveTo>
                <a:lnTo>
                  <a:pt x="0" y="0"/>
                </a:lnTo>
                <a:lnTo>
                  <a:pt x="0" y="11615517"/>
                </a:lnTo>
                <a:lnTo>
                  <a:pt x="5619006" y="11615517"/>
                </a:lnTo>
                <a:lnTo>
                  <a:pt x="5619006" y="0"/>
                </a:lnTo>
                <a:close/>
              </a:path>
            </a:pathLst>
          </a:custGeom>
          <a:blipFill>
            <a:blip r:embed="rId2"/>
            <a:stretch>
              <a:fillRect l="0" t="0" r="0" b="0"/>
            </a:stretch>
          </a:blipFill>
        </p:spPr>
      </p:sp>
      <p:sp>
        <p:nvSpPr>
          <p:cNvPr name="TextBox 5" id="5"/>
          <p:cNvSpPr txBox="true"/>
          <p:nvPr/>
        </p:nvSpPr>
        <p:spPr>
          <a:xfrm rot="0">
            <a:off x="4577137" y="981075"/>
            <a:ext cx="3233861" cy="283209"/>
          </a:xfrm>
          <a:prstGeom prst="rect">
            <a:avLst/>
          </a:prstGeom>
        </p:spPr>
        <p:txBody>
          <a:bodyPr anchor="t" rtlCol="false" tIns="0" lIns="0" bIns="0" rIns="0">
            <a:spAutoFit/>
          </a:bodyPr>
          <a:lstStyle/>
          <a:p>
            <a:pPr algn="l">
              <a:lnSpc>
                <a:spcPts val="2240"/>
              </a:lnSpc>
              <a:spcBef>
                <a:spcPct val="0"/>
              </a:spcBef>
            </a:pPr>
            <a:r>
              <a:rPr lang="en-US" sz="1600">
                <a:solidFill>
                  <a:srgbClr val="EB6C46"/>
                </a:solidFill>
                <a:latin typeface="Poppins"/>
                <a:ea typeface="Poppins"/>
                <a:cs typeface="Poppins"/>
                <a:sym typeface="Poppins"/>
              </a:rPr>
              <a:t>Jan</a:t>
            </a:r>
            <a:r>
              <a:rPr lang="en-US" sz="1600">
                <a:solidFill>
                  <a:srgbClr val="EB6C46"/>
                </a:solidFill>
                <a:latin typeface="Poppins"/>
                <a:ea typeface="Poppins"/>
                <a:cs typeface="Poppins"/>
                <a:sym typeface="Poppins"/>
              </a:rPr>
              <a:t>uary 19, 2026</a:t>
            </a:r>
          </a:p>
        </p:txBody>
      </p:sp>
      <p:sp>
        <p:nvSpPr>
          <p:cNvPr name="TextBox 6" id="6"/>
          <p:cNvSpPr txBox="true"/>
          <p:nvPr/>
        </p:nvSpPr>
        <p:spPr>
          <a:xfrm rot="0">
            <a:off x="4577137" y="8976913"/>
            <a:ext cx="3612195" cy="283209"/>
          </a:xfrm>
          <a:prstGeom prst="rect">
            <a:avLst/>
          </a:prstGeom>
        </p:spPr>
        <p:txBody>
          <a:bodyPr anchor="t" rtlCol="false" tIns="0" lIns="0" bIns="0" rIns="0">
            <a:spAutoFit/>
          </a:bodyPr>
          <a:lstStyle/>
          <a:p>
            <a:pPr algn="l">
              <a:lnSpc>
                <a:spcPts val="2240"/>
              </a:lnSpc>
              <a:spcBef>
                <a:spcPct val="0"/>
              </a:spcBef>
            </a:pPr>
            <a:r>
              <a:rPr lang="en-US" sz="1600" spc="-32">
                <a:solidFill>
                  <a:srgbClr val="EB6C46"/>
                </a:solidFill>
                <a:latin typeface="Poppins"/>
                <a:ea typeface="Poppins"/>
                <a:cs typeface="Poppins"/>
                <a:sym typeface="Poppins"/>
              </a:rPr>
              <a:t>www.reallygreatsite.com</a:t>
            </a:r>
          </a:p>
        </p:txBody>
      </p:sp>
      <p:sp>
        <p:nvSpPr>
          <p:cNvPr name="TextBox 7" id="7"/>
          <p:cNvSpPr txBox="true"/>
          <p:nvPr/>
        </p:nvSpPr>
        <p:spPr>
          <a:xfrm rot="0">
            <a:off x="1028700" y="5835107"/>
            <a:ext cx="9762878" cy="1380007"/>
          </a:xfrm>
          <a:prstGeom prst="rect">
            <a:avLst/>
          </a:prstGeom>
        </p:spPr>
        <p:txBody>
          <a:bodyPr anchor="t" rtlCol="false" tIns="0" lIns="0" bIns="0" rIns="0">
            <a:spAutoFit/>
          </a:bodyPr>
          <a:lstStyle/>
          <a:p>
            <a:pPr algn="l">
              <a:lnSpc>
                <a:spcPts val="10092"/>
              </a:lnSpc>
            </a:pPr>
            <a:r>
              <a:rPr lang="en-US" sz="11090">
                <a:solidFill>
                  <a:srgbClr val="EB6C46"/>
                </a:solidFill>
                <a:latin typeface="League Spartan"/>
                <a:ea typeface="League Spartan"/>
                <a:cs typeface="League Spartan"/>
                <a:sym typeface="League Spartan"/>
              </a:rPr>
              <a:t>THANK YOU</a:t>
            </a:r>
          </a:p>
        </p:txBody>
      </p:sp>
      <p:sp>
        <p:nvSpPr>
          <p:cNvPr name="TextBox 8" id="8"/>
          <p:cNvSpPr txBox="true"/>
          <p:nvPr/>
        </p:nvSpPr>
        <p:spPr>
          <a:xfrm rot="0">
            <a:off x="1028700" y="7167489"/>
            <a:ext cx="8458050" cy="1111884"/>
          </a:xfrm>
          <a:prstGeom prst="rect">
            <a:avLst/>
          </a:prstGeom>
        </p:spPr>
        <p:txBody>
          <a:bodyPr anchor="t" rtlCol="false" tIns="0" lIns="0" bIns="0" rIns="0">
            <a:spAutoFit/>
          </a:bodyPr>
          <a:lstStyle/>
          <a:p>
            <a:pPr algn="just">
              <a:lnSpc>
                <a:spcPts val="2240"/>
              </a:lnSpc>
              <a:spcBef>
                <a:spcPct val="0"/>
              </a:spcBef>
            </a:pPr>
            <a:r>
              <a:rPr lang="en-US" sz="1600">
                <a:solidFill>
                  <a:srgbClr val="EB6C46"/>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a:t>
            </a:r>
          </a:p>
        </p:txBody>
      </p:sp>
    </p:spTree>
  </p:cSld>
  <p:clrMapOvr>
    <a:masterClrMapping/>
  </p:clrMapOvr>
  <p:transition spd="slow">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AF2EB"/>
        </a:solidFill>
      </p:bgPr>
    </p:bg>
    <p:spTree>
      <p:nvGrpSpPr>
        <p:cNvPr id="1" name=""/>
        <p:cNvGrpSpPr/>
        <p:nvPr/>
      </p:nvGrpSpPr>
      <p:grpSpPr>
        <a:xfrm>
          <a:off x="0" y="0"/>
          <a:ext cx="0" cy="0"/>
          <a:chOff x="0" y="0"/>
          <a:chExt cx="0" cy="0"/>
        </a:xfrm>
      </p:grpSpPr>
      <p:sp>
        <p:nvSpPr>
          <p:cNvPr name="Freeform 2" id="2"/>
          <p:cNvSpPr/>
          <p:nvPr/>
        </p:nvSpPr>
        <p:spPr>
          <a:xfrm flipH="false" flipV="false" rot="0">
            <a:off x="10711440" y="1425780"/>
            <a:ext cx="5857523" cy="9206323"/>
          </a:xfrm>
          <a:custGeom>
            <a:avLst/>
            <a:gdLst/>
            <a:ahLst/>
            <a:cxnLst/>
            <a:rect r="r" b="b" t="t" l="l"/>
            <a:pathLst>
              <a:path h="9206323" w="5857523">
                <a:moveTo>
                  <a:pt x="0" y="0"/>
                </a:moveTo>
                <a:lnTo>
                  <a:pt x="5857523" y="0"/>
                </a:lnTo>
                <a:lnTo>
                  <a:pt x="5857523" y="9206322"/>
                </a:lnTo>
                <a:lnTo>
                  <a:pt x="0" y="9206322"/>
                </a:lnTo>
                <a:lnTo>
                  <a:pt x="0" y="0"/>
                </a:lnTo>
                <a:close/>
              </a:path>
            </a:pathLst>
          </a:custGeom>
          <a:blipFill>
            <a:blip r:embed="rId2"/>
            <a:stretch>
              <a:fillRect l="0" t="0" r="0" b="0"/>
            </a:stretch>
          </a:blipFill>
        </p:spPr>
      </p:sp>
      <p:grpSp>
        <p:nvGrpSpPr>
          <p:cNvPr name="Group 3" id="3"/>
          <p:cNvGrpSpPr/>
          <p:nvPr/>
        </p:nvGrpSpPr>
        <p:grpSpPr>
          <a:xfrm rot="0">
            <a:off x="1028700" y="1028700"/>
            <a:ext cx="3535599" cy="2932506"/>
            <a:chOff x="0" y="0"/>
            <a:chExt cx="2332458" cy="1934593"/>
          </a:xfrm>
        </p:grpSpPr>
        <p:sp>
          <p:nvSpPr>
            <p:cNvPr name="Freeform 4" id="4"/>
            <p:cNvSpPr/>
            <p:nvPr/>
          </p:nvSpPr>
          <p:spPr>
            <a:xfrm flipH="false" flipV="false" rot="0">
              <a:off x="0" y="0"/>
              <a:ext cx="2332458" cy="1934593"/>
            </a:xfrm>
            <a:custGeom>
              <a:avLst/>
              <a:gdLst/>
              <a:ahLst/>
              <a:cxnLst/>
              <a:rect r="r" b="b" t="t" l="l"/>
              <a:pathLst>
                <a:path h="1934593" w="2332458">
                  <a:moveTo>
                    <a:pt x="0" y="0"/>
                  </a:moveTo>
                  <a:lnTo>
                    <a:pt x="2332458" y="0"/>
                  </a:lnTo>
                  <a:lnTo>
                    <a:pt x="2332458" y="1934593"/>
                  </a:lnTo>
                  <a:lnTo>
                    <a:pt x="0" y="1934593"/>
                  </a:lnTo>
                  <a:close/>
                </a:path>
              </a:pathLst>
            </a:custGeom>
            <a:blipFill>
              <a:blip r:embed="rId3"/>
              <a:stretch>
                <a:fillRect l="-12323" t="0" r="-12323" b="0"/>
              </a:stretch>
            </a:blipFill>
          </p:spPr>
        </p:sp>
      </p:grpSp>
      <p:sp>
        <p:nvSpPr>
          <p:cNvPr name="TextBox 5" id="5"/>
          <p:cNvSpPr txBox="true"/>
          <p:nvPr/>
        </p:nvSpPr>
        <p:spPr>
          <a:xfrm rot="0">
            <a:off x="1028700" y="5599009"/>
            <a:ext cx="4207910" cy="1988986"/>
          </a:xfrm>
          <a:prstGeom prst="rect">
            <a:avLst/>
          </a:prstGeom>
        </p:spPr>
        <p:txBody>
          <a:bodyPr anchor="t" rtlCol="false" tIns="0" lIns="0" bIns="0" rIns="0">
            <a:spAutoFit/>
          </a:bodyPr>
          <a:lstStyle/>
          <a:p>
            <a:pPr algn="l">
              <a:lnSpc>
                <a:spcPts val="7631"/>
              </a:lnSpc>
            </a:pPr>
            <a:r>
              <a:rPr lang="en-US" sz="7708">
                <a:solidFill>
                  <a:srgbClr val="EB6C46"/>
                </a:solidFill>
                <a:latin typeface="League Spartan"/>
                <a:ea typeface="League Spartan"/>
                <a:cs typeface="League Spartan"/>
                <a:sym typeface="League Spartan"/>
              </a:rPr>
              <a:t>WHO WE ARE</a:t>
            </a:r>
          </a:p>
        </p:txBody>
      </p:sp>
      <p:sp>
        <p:nvSpPr>
          <p:cNvPr name="TextBox 6" id="6"/>
          <p:cNvSpPr txBox="true"/>
          <p:nvPr/>
        </p:nvSpPr>
        <p:spPr>
          <a:xfrm rot="0">
            <a:off x="1028700" y="8146416"/>
            <a:ext cx="4364341" cy="1111884"/>
          </a:xfrm>
          <a:prstGeom prst="rect">
            <a:avLst/>
          </a:prstGeom>
        </p:spPr>
        <p:txBody>
          <a:bodyPr anchor="t" rtlCol="false" tIns="0" lIns="0" bIns="0" rIns="0">
            <a:spAutoFit/>
          </a:bodyPr>
          <a:lstStyle/>
          <a:p>
            <a:pPr algn="l">
              <a:lnSpc>
                <a:spcPts val="2240"/>
              </a:lnSpc>
              <a:spcBef>
                <a:spcPct val="0"/>
              </a:spcBef>
            </a:pPr>
            <a:r>
              <a:rPr lang="en-US" sz="1600">
                <a:solidFill>
                  <a:srgbClr val="EB6C46"/>
                </a:solidFill>
                <a:latin typeface="Poppins"/>
                <a:ea typeface="Poppins"/>
                <a:cs typeface="Poppins"/>
                <a:sym typeface="Poppins"/>
              </a:rPr>
              <a:t>Lorem ipsum dolor sit amet, consectetur adipiscing elit, sed do eiusmod tempor incididunt ut labore et dolore magna aliqua. Ut enim ad minim veniam </a:t>
            </a:r>
          </a:p>
        </p:txBody>
      </p:sp>
      <p:sp>
        <p:nvSpPr>
          <p:cNvPr name="TextBox 7" id="7"/>
          <p:cNvSpPr txBox="true"/>
          <p:nvPr/>
        </p:nvSpPr>
        <p:spPr>
          <a:xfrm rot="0">
            <a:off x="1028700" y="7750470"/>
            <a:ext cx="2275030" cy="368299"/>
          </a:xfrm>
          <a:prstGeom prst="rect">
            <a:avLst/>
          </a:prstGeom>
        </p:spPr>
        <p:txBody>
          <a:bodyPr anchor="t" rtlCol="false" tIns="0" lIns="0" bIns="0" rIns="0">
            <a:spAutoFit/>
          </a:bodyPr>
          <a:lstStyle/>
          <a:p>
            <a:pPr algn="l">
              <a:lnSpc>
                <a:spcPts val="2800"/>
              </a:lnSpc>
              <a:spcBef>
                <a:spcPct val="0"/>
              </a:spcBef>
            </a:pPr>
            <a:r>
              <a:rPr lang="en-US" b="true" sz="2000">
                <a:solidFill>
                  <a:srgbClr val="EB6C46"/>
                </a:solidFill>
                <a:latin typeface="Poppins Bold"/>
                <a:ea typeface="Poppins Bold"/>
                <a:cs typeface="Poppins Bold"/>
                <a:sym typeface="Poppins Bold"/>
              </a:rPr>
              <a:t>Mission</a:t>
            </a:r>
          </a:p>
        </p:txBody>
      </p:sp>
      <p:sp>
        <p:nvSpPr>
          <p:cNvPr name="TextBox 8" id="8"/>
          <p:cNvSpPr txBox="true"/>
          <p:nvPr/>
        </p:nvSpPr>
        <p:spPr>
          <a:xfrm rot="0">
            <a:off x="5673181" y="8146416"/>
            <a:ext cx="4364341" cy="1111884"/>
          </a:xfrm>
          <a:prstGeom prst="rect">
            <a:avLst/>
          </a:prstGeom>
        </p:spPr>
        <p:txBody>
          <a:bodyPr anchor="t" rtlCol="false" tIns="0" lIns="0" bIns="0" rIns="0">
            <a:spAutoFit/>
          </a:bodyPr>
          <a:lstStyle/>
          <a:p>
            <a:pPr algn="l">
              <a:lnSpc>
                <a:spcPts val="2240"/>
              </a:lnSpc>
              <a:spcBef>
                <a:spcPct val="0"/>
              </a:spcBef>
            </a:pPr>
            <a:r>
              <a:rPr lang="en-US" sz="1600">
                <a:solidFill>
                  <a:srgbClr val="EB6C46"/>
                </a:solidFill>
                <a:latin typeface="Poppins"/>
                <a:ea typeface="Poppins"/>
                <a:cs typeface="Poppins"/>
                <a:sym typeface="Poppins"/>
              </a:rPr>
              <a:t>Lorem ipsum dolor sit amet, consectetur adipiscing elit, sed do eiusmod tempor incididunt ut labore et dolore magna aliqua. Ut enim ad minim veniam </a:t>
            </a:r>
          </a:p>
        </p:txBody>
      </p:sp>
      <p:sp>
        <p:nvSpPr>
          <p:cNvPr name="TextBox 9" id="9"/>
          <p:cNvSpPr txBox="true"/>
          <p:nvPr/>
        </p:nvSpPr>
        <p:spPr>
          <a:xfrm rot="0">
            <a:off x="5673181" y="7750470"/>
            <a:ext cx="2275030" cy="368299"/>
          </a:xfrm>
          <a:prstGeom prst="rect">
            <a:avLst/>
          </a:prstGeom>
        </p:spPr>
        <p:txBody>
          <a:bodyPr anchor="t" rtlCol="false" tIns="0" lIns="0" bIns="0" rIns="0">
            <a:spAutoFit/>
          </a:bodyPr>
          <a:lstStyle/>
          <a:p>
            <a:pPr algn="l">
              <a:lnSpc>
                <a:spcPts val="2800"/>
              </a:lnSpc>
              <a:spcBef>
                <a:spcPct val="0"/>
              </a:spcBef>
            </a:pPr>
            <a:r>
              <a:rPr lang="en-US" b="true" sz="2000">
                <a:solidFill>
                  <a:srgbClr val="EB6C46"/>
                </a:solidFill>
                <a:latin typeface="Poppins Bold"/>
                <a:ea typeface="Poppins Bold"/>
                <a:cs typeface="Poppins Bold"/>
                <a:sym typeface="Poppins Bold"/>
              </a:rPr>
              <a:t>Vision</a:t>
            </a:r>
          </a:p>
        </p:txBody>
      </p:sp>
    </p:spTree>
  </p:cSld>
  <p:clrMapOvr>
    <a:masterClrMapping/>
  </p:clrMapOvr>
  <p:transition spd="slow">
    <p:fade/>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B6C46"/>
        </a:solidFill>
      </p:bgPr>
    </p:bg>
    <p:spTree>
      <p:nvGrpSpPr>
        <p:cNvPr id="1" name=""/>
        <p:cNvGrpSpPr/>
        <p:nvPr/>
      </p:nvGrpSpPr>
      <p:grpSpPr>
        <a:xfrm>
          <a:off x="0" y="0"/>
          <a:ext cx="0" cy="0"/>
          <a:chOff x="0" y="0"/>
          <a:chExt cx="0" cy="0"/>
        </a:xfrm>
      </p:grpSpPr>
      <p:sp>
        <p:nvSpPr>
          <p:cNvPr name="TextBox 2" id="2"/>
          <p:cNvSpPr txBox="true"/>
          <p:nvPr/>
        </p:nvSpPr>
        <p:spPr>
          <a:xfrm rot="0">
            <a:off x="1028700" y="1419225"/>
            <a:ext cx="11380586" cy="4256764"/>
          </a:xfrm>
          <a:prstGeom prst="rect">
            <a:avLst/>
          </a:prstGeom>
        </p:spPr>
        <p:txBody>
          <a:bodyPr anchor="t" rtlCol="false" tIns="0" lIns="0" bIns="0" rIns="0">
            <a:spAutoFit/>
          </a:bodyPr>
          <a:lstStyle/>
          <a:p>
            <a:pPr algn="l">
              <a:lnSpc>
                <a:spcPts val="16345"/>
              </a:lnSpc>
            </a:pPr>
            <a:r>
              <a:rPr lang="en-US" sz="17027">
                <a:solidFill>
                  <a:srgbClr val="FAF2EB"/>
                </a:solidFill>
                <a:latin typeface="League Spartan"/>
                <a:ea typeface="League Spartan"/>
                <a:cs typeface="League Spartan"/>
                <a:sym typeface="League Spartan"/>
              </a:rPr>
              <a:t>MARKET INSIGHTS</a:t>
            </a:r>
          </a:p>
        </p:txBody>
      </p:sp>
      <p:sp>
        <p:nvSpPr>
          <p:cNvPr name="Freeform 3" id="3"/>
          <p:cNvSpPr/>
          <p:nvPr/>
        </p:nvSpPr>
        <p:spPr>
          <a:xfrm flipH="false" flipV="false" rot="0">
            <a:off x="-17962" y="-1175547"/>
            <a:ext cx="18323924" cy="7962578"/>
          </a:xfrm>
          <a:custGeom>
            <a:avLst/>
            <a:gdLst/>
            <a:ahLst/>
            <a:cxnLst/>
            <a:rect r="r" b="b" t="t" l="l"/>
            <a:pathLst>
              <a:path h="7962578" w="18323924">
                <a:moveTo>
                  <a:pt x="0" y="0"/>
                </a:moveTo>
                <a:lnTo>
                  <a:pt x="18323924" y="0"/>
                </a:lnTo>
                <a:lnTo>
                  <a:pt x="18323924" y="7962578"/>
                </a:lnTo>
                <a:lnTo>
                  <a:pt x="0" y="7962578"/>
                </a:lnTo>
                <a:lnTo>
                  <a:pt x="0" y="0"/>
                </a:lnTo>
                <a:close/>
              </a:path>
            </a:pathLst>
          </a:custGeom>
          <a:blipFill>
            <a:blip r:embed="rId2"/>
            <a:stretch>
              <a:fillRect l="0" t="0" r="0" b="0"/>
            </a:stretch>
          </a:blipFill>
        </p:spPr>
      </p:sp>
      <p:sp>
        <p:nvSpPr>
          <p:cNvPr name="TextBox 4" id="4"/>
          <p:cNvSpPr txBox="true"/>
          <p:nvPr/>
        </p:nvSpPr>
        <p:spPr>
          <a:xfrm rot="0">
            <a:off x="1028700" y="1419225"/>
            <a:ext cx="11380586" cy="4256764"/>
          </a:xfrm>
          <a:prstGeom prst="rect">
            <a:avLst/>
          </a:prstGeom>
        </p:spPr>
        <p:txBody>
          <a:bodyPr anchor="t" rtlCol="false" tIns="0" lIns="0" bIns="0" rIns="0">
            <a:spAutoFit/>
          </a:bodyPr>
          <a:lstStyle/>
          <a:p>
            <a:pPr algn="l">
              <a:lnSpc>
                <a:spcPts val="16345"/>
              </a:lnSpc>
            </a:pPr>
            <a:r>
              <a:rPr lang="en-US" sz="17027">
                <a:solidFill>
                  <a:srgbClr val="FAF2EB"/>
                </a:solidFill>
                <a:latin typeface="League Spartan"/>
                <a:ea typeface="League Spartan"/>
                <a:cs typeface="League Spartan"/>
                <a:sym typeface="League Spartan"/>
              </a:rPr>
              <a:t>MARKET INSIGHTS</a:t>
            </a:r>
          </a:p>
        </p:txBody>
      </p:sp>
      <p:sp>
        <p:nvSpPr>
          <p:cNvPr name="TextBox 5" id="5"/>
          <p:cNvSpPr txBox="true"/>
          <p:nvPr/>
        </p:nvSpPr>
        <p:spPr>
          <a:xfrm rot="0">
            <a:off x="1028700" y="7176769"/>
            <a:ext cx="5030370" cy="604519"/>
          </a:xfrm>
          <a:prstGeom prst="rect">
            <a:avLst/>
          </a:prstGeom>
        </p:spPr>
        <p:txBody>
          <a:bodyPr anchor="t" rtlCol="false" tIns="0" lIns="0" bIns="0" rIns="0">
            <a:spAutoFit/>
          </a:bodyPr>
          <a:lstStyle/>
          <a:p>
            <a:pPr algn="l">
              <a:lnSpc>
                <a:spcPts val="2380"/>
              </a:lnSpc>
              <a:spcBef>
                <a:spcPct val="0"/>
              </a:spcBef>
            </a:pPr>
            <a:r>
              <a:rPr lang="en-US" sz="1700" u="sng">
                <a:solidFill>
                  <a:srgbClr val="FAF2EB"/>
                </a:solidFill>
                <a:latin typeface="Poppins"/>
                <a:ea typeface="Poppins"/>
                <a:cs typeface="Poppins"/>
                <a:sym typeface="Poppins"/>
              </a:rPr>
              <a:t>Data-driven analysis revealing trends, opportunities, and audience behavior</a:t>
            </a:r>
          </a:p>
        </p:txBody>
      </p:sp>
      <p:sp>
        <p:nvSpPr>
          <p:cNvPr name="TextBox 6" id="6"/>
          <p:cNvSpPr txBox="true"/>
          <p:nvPr/>
        </p:nvSpPr>
        <p:spPr>
          <a:xfrm rot="0">
            <a:off x="1028700" y="8063231"/>
            <a:ext cx="6620283" cy="1195069"/>
          </a:xfrm>
          <a:prstGeom prst="rect">
            <a:avLst/>
          </a:prstGeom>
        </p:spPr>
        <p:txBody>
          <a:bodyPr anchor="t" rtlCol="false" tIns="0" lIns="0" bIns="0" rIns="0">
            <a:spAutoFit/>
          </a:bodyPr>
          <a:lstStyle/>
          <a:p>
            <a:pPr algn="just">
              <a:lnSpc>
                <a:spcPts val="2380"/>
              </a:lnSpc>
              <a:spcBef>
                <a:spcPct val="0"/>
              </a:spcBef>
            </a:pPr>
            <a:r>
              <a:rPr lang="en-US" sz="1700">
                <a:solidFill>
                  <a:srgbClr val="FAF2EB"/>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name="TextBox 7" id="7"/>
          <p:cNvSpPr txBox="true"/>
          <p:nvPr/>
        </p:nvSpPr>
        <p:spPr>
          <a:xfrm rot="0">
            <a:off x="8284551" y="8063231"/>
            <a:ext cx="6620283" cy="1195069"/>
          </a:xfrm>
          <a:prstGeom prst="rect">
            <a:avLst/>
          </a:prstGeom>
        </p:spPr>
        <p:txBody>
          <a:bodyPr anchor="t" rtlCol="false" tIns="0" lIns="0" bIns="0" rIns="0">
            <a:spAutoFit/>
          </a:bodyPr>
          <a:lstStyle/>
          <a:p>
            <a:pPr algn="just">
              <a:lnSpc>
                <a:spcPts val="2380"/>
              </a:lnSpc>
              <a:spcBef>
                <a:spcPct val="0"/>
              </a:spcBef>
            </a:pPr>
            <a:r>
              <a:rPr lang="en-US" sz="1700">
                <a:solidFill>
                  <a:srgbClr val="FAF2EB"/>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a:t>
            </a:r>
          </a:p>
        </p:txBody>
      </p:sp>
    </p:spTree>
  </p:cSld>
  <p:clrMapOvr>
    <a:masterClrMapping/>
  </p:clrMapOvr>
  <p:transition spd="slow">
    <p:fade/>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AF2EB"/>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3431969" cy="2808165"/>
            <a:chOff x="0" y="0"/>
            <a:chExt cx="1117893" cy="914702"/>
          </a:xfrm>
        </p:grpSpPr>
        <p:sp>
          <p:nvSpPr>
            <p:cNvPr name="Freeform 3" id="3"/>
            <p:cNvSpPr/>
            <p:nvPr/>
          </p:nvSpPr>
          <p:spPr>
            <a:xfrm flipH="false" flipV="false" rot="0">
              <a:off x="0" y="0"/>
              <a:ext cx="1117893" cy="914702"/>
            </a:xfrm>
            <a:custGeom>
              <a:avLst/>
              <a:gdLst/>
              <a:ahLst/>
              <a:cxnLst/>
              <a:rect r="r" b="b" t="t" l="l"/>
              <a:pathLst>
                <a:path h="914702" w="1117893">
                  <a:moveTo>
                    <a:pt x="0" y="0"/>
                  </a:moveTo>
                  <a:lnTo>
                    <a:pt x="1117893" y="0"/>
                  </a:lnTo>
                  <a:lnTo>
                    <a:pt x="1117893" y="914702"/>
                  </a:lnTo>
                  <a:lnTo>
                    <a:pt x="0" y="914702"/>
                  </a:lnTo>
                  <a:close/>
                </a:path>
              </a:pathLst>
            </a:custGeom>
            <a:blipFill>
              <a:blip r:embed="rId2"/>
              <a:stretch>
                <a:fillRect l="0" t="-41660" r="0" b="-41660"/>
              </a:stretch>
            </a:blipFill>
          </p:spPr>
        </p:sp>
      </p:grpSp>
      <p:sp>
        <p:nvSpPr>
          <p:cNvPr name="Freeform 4" id="4"/>
          <p:cNvSpPr/>
          <p:nvPr/>
        </p:nvSpPr>
        <p:spPr>
          <a:xfrm flipH="false" flipV="false" rot="0">
            <a:off x="9303157" y="4144863"/>
            <a:ext cx="9555411" cy="5470473"/>
          </a:xfrm>
          <a:custGeom>
            <a:avLst/>
            <a:gdLst/>
            <a:ahLst/>
            <a:cxnLst/>
            <a:rect r="r" b="b" t="t" l="l"/>
            <a:pathLst>
              <a:path h="5470473" w="9555411">
                <a:moveTo>
                  <a:pt x="0" y="0"/>
                </a:moveTo>
                <a:lnTo>
                  <a:pt x="9555411" y="0"/>
                </a:lnTo>
                <a:lnTo>
                  <a:pt x="9555411" y="5470472"/>
                </a:lnTo>
                <a:lnTo>
                  <a:pt x="0" y="5470472"/>
                </a:lnTo>
                <a:lnTo>
                  <a:pt x="0" y="0"/>
                </a:lnTo>
                <a:close/>
              </a:path>
            </a:pathLst>
          </a:custGeom>
          <a:blipFill>
            <a:blip r:embed="rId3"/>
            <a:stretch>
              <a:fillRect l="0" t="0" r="0" b="0"/>
            </a:stretch>
          </a:blipFill>
        </p:spPr>
      </p:sp>
      <p:sp>
        <p:nvSpPr>
          <p:cNvPr name="TextBox 5" id="5"/>
          <p:cNvSpPr txBox="true"/>
          <p:nvPr/>
        </p:nvSpPr>
        <p:spPr>
          <a:xfrm rot="0">
            <a:off x="1028700" y="7108699"/>
            <a:ext cx="6863938" cy="2149601"/>
          </a:xfrm>
          <a:prstGeom prst="rect">
            <a:avLst/>
          </a:prstGeom>
        </p:spPr>
        <p:txBody>
          <a:bodyPr anchor="t" rtlCol="false" tIns="0" lIns="0" bIns="0" rIns="0">
            <a:spAutoFit/>
          </a:bodyPr>
          <a:lstStyle/>
          <a:p>
            <a:pPr algn="l">
              <a:lnSpc>
                <a:spcPts val="8183"/>
              </a:lnSpc>
            </a:pPr>
            <a:r>
              <a:rPr lang="en-US" sz="8799">
                <a:solidFill>
                  <a:srgbClr val="EB6C46"/>
                </a:solidFill>
                <a:latin typeface="League Spartan"/>
                <a:ea typeface="League Spartan"/>
                <a:cs typeface="League Spartan"/>
                <a:sym typeface="League Spartan"/>
              </a:rPr>
              <a:t>SERVICES WE OFFER</a:t>
            </a:r>
          </a:p>
        </p:txBody>
      </p:sp>
      <p:sp>
        <p:nvSpPr>
          <p:cNvPr name="TextBox 6" id="6"/>
          <p:cNvSpPr txBox="true"/>
          <p:nvPr/>
        </p:nvSpPr>
        <p:spPr>
          <a:xfrm rot="0">
            <a:off x="6469202" y="1714916"/>
            <a:ext cx="4870663" cy="1388109"/>
          </a:xfrm>
          <a:prstGeom prst="rect">
            <a:avLst/>
          </a:prstGeom>
        </p:spPr>
        <p:txBody>
          <a:bodyPr anchor="t" rtlCol="false" tIns="0" lIns="0" bIns="0" rIns="0">
            <a:spAutoFit/>
          </a:bodyPr>
          <a:lstStyle/>
          <a:p>
            <a:pPr algn="just">
              <a:lnSpc>
                <a:spcPts val="2240"/>
              </a:lnSpc>
              <a:spcBef>
                <a:spcPct val="0"/>
              </a:spcBef>
            </a:pPr>
            <a:r>
              <a:rPr lang="en-US" sz="1600">
                <a:solidFill>
                  <a:srgbClr val="EB6C46"/>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a:t>
            </a:r>
          </a:p>
        </p:txBody>
      </p:sp>
      <p:sp>
        <p:nvSpPr>
          <p:cNvPr name="TextBox 7" id="7"/>
          <p:cNvSpPr txBox="true"/>
          <p:nvPr/>
        </p:nvSpPr>
        <p:spPr>
          <a:xfrm rot="0">
            <a:off x="12252036" y="1714916"/>
            <a:ext cx="4870663" cy="1388109"/>
          </a:xfrm>
          <a:prstGeom prst="rect">
            <a:avLst/>
          </a:prstGeom>
        </p:spPr>
        <p:txBody>
          <a:bodyPr anchor="t" rtlCol="false" tIns="0" lIns="0" bIns="0" rIns="0">
            <a:spAutoFit/>
          </a:bodyPr>
          <a:lstStyle/>
          <a:p>
            <a:pPr algn="just">
              <a:lnSpc>
                <a:spcPts val="2240"/>
              </a:lnSpc>
              <a:spcBef>
                <a:spcPct val="0"/>
              </a:spcBef>
            </a:pPr>
            <a:r>
              <a:rPr lang="en-US" sz="1600">
                <a:solidFill>
                  <a:srgbClr val="EB6C46"/>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a:t>
            </a:r>
          </a:p>
        </p:txBody>
      </p:sp>
      <p:grpSp>
        <p:nvGrpSpPr>
          <p:cNvPr name="Group 8" id="8"/>
          <p:cNvGrpSpPr/>
          <p:nvPr/>
        </p:nvGrpSpPr>
        <p:grpSpPr>
          <a:xfrm rot="0">
            <a:off x="1028700" y="4379771"/>
            <a:ext cx="5087662" cy="1991406"/>
            <a:chOff x="0" y="0"/>
            <a:chExt cx="6783550" cy="2655208"/>
          </a:xfrm>
        </p:grpSpPr>
        <p:sp>
          <p:nvSpPr>
            <p:cNvPr name="TextBox 9" id="9"/>
            <p:cNvSpPr txBox="true"/>
            <p:nvPr/>
          </p:nvSpPr>
          <p:spPr>
            <a:xfrm rot="0">
              <a:off x="0" y="527781"/>
              <a:ext cx="6783550" cy="386925"/>
            </a:xfrm>
            <a:prstGeom prst="rect">
              <a:avLst/>
            </a:prstGeom>
          </p:spPr>
          <p:txBody>
            <a:bodyPr anchor="t" rtlCol="false" tIns="0" lIns="0" bIns="0" rIns="0">
              <a:spAutoFit/>
            </a:bodyPr>
            <a:lstStyle/>
            <a:p>
              <a:pPr algn="l">
                <a:lnSpc>
                  <a:spcPts val="2419"/>
                </a:lnSpc>
                <a:spcBef>
                  <a:spcPct val="0"/>
                </a:spcBef>
              </a:pPr>
              <a:r>
                <a:rPr lang="en-US" sz="1728">
                  <a:solidFill>
                    <a:srgbClr val="EB6C46"/>
                  </a:solidFill>
                  <a:latin typeface="Poppins"/>
                  <a:ea typeface="Poppins"/>
                  <a:cs typeface="Poppins"/>
                  <a:sym typeface="Poppins"/>
                </a:rPr>
                <a:t>Skills built on strategy and creativity</a:t>
              </a:r>
            </a:p>
          </p:txBody>
        </p:sp>
        <p:sp>
          <p:nvSpPr>
            <p:cNvPr name="TextBox 10" id="10"/>
            <p:cNvSpPr txBox="true"/>
            <p:nvPr/>
          </p:nvSpPr>
          <p:spPr>
            <a:xfrm rot="0">
              <a:off x="0" y="1074782"/>
              <a:ext cx="5898212" cy="1580426"/>
            </a:xfrm>
            <a:prstGeom prst="rect">
              <a:avLst/>
            </a:prstGeom>
          </p:spPr>
          <p:txBody>
            <a:bodyPr anchor="t" rtlCol="false" tIns="0" lIns="0" bIns="0" rIns="0">
              <a:spAutoFit/>
            </a:bodyPr>
            <a:lstStyle/>
            <a:p>
              <a:pPr algn="l">
                <a:lnSpc>
                  <a:spcPts val="2419"/>
                </a:lnSpc>
              </a:pPr>
              <a:r>
                <a:rPr lang="en-US" sz="1728" u="sng">
                  <a:solidFill>
                    <a:srgbClr val="EB6C46"/>
                  </a:solidFill>
                  <a:latin typeface="Poppins"/>
                  <a:ea typeface="Poppins"/>
                  <a:cs typeface="Poppins"/>
                  <a:sym typeface="Poppins"/>
                </a:rPr>
                <a:t>Social media &amp; presentation layouts</a:t>
              </a:r>
            </a:p>
            <a:p>
              <a:pPr algn="l">
                <a:lnSpc>
                  <a:spcPts val="2419"/>
                </a:lnSpc>
              </a:pPr>
              <a:r>
                <a:rPr lang="en-US" sz="1728" u="sng">
                  <a:solidFill>
                    <a:srgbClr val="EB6C46"/>
                  </a:solidFill>
                  <a:latin typeface="Poppins"/>
                  <a:ea typeface="Poppins"/>
                  <a:cs typeface="Poppins"/>
                  <a:sym typeface="Poppins"/>
                </a:rPr>
                <a:t>Branding &amp; visual identity systems</a:t>
              </a:r>
            </a:p>
            <a:p>
              <a:pPr algn="l">
                <a:lnSpc>
                  <a:spcPts val="2419"/>
                </a:lnSpc>
              </a:pPr>
              <a:r>
                <a:rPr lang="en-US" sz="1728" u="sng">
                  <a:solidFill>
                    <a:srgbClr val="EB6C46"/>
                  </a:solidFill>
                  <a:latin typeface="Poppins"/>
                  <a:ea typeface="Poppins"/>
                  <a:cs typeface="Poppins"/>
                  <a:sym typeface="Poppins"/>
                </a:rPr>
                <a:t>Campaign &amp; promotional visuals</a:t>
              </a:r>
            </a:p>
            <a:p>
              <a:pPr algn="l">
                <a:lnSpc>
                  <a:spcPts val="2419"/>
                </a:lnSpc>
              </a:pPr>
              <a:r>
                <a:rPr lang="en-US" sz="1728" u="sng">
                  <a:solidFill>
                    <a:srgbClr val="EB6C46"/>
                  </a:solidFill>
                  <a:latin typeface="Poppins"/>
                  <a:ea typeface="Poppins"/>
                  <a:cs typeface="Poppins"/>
                  <a:sym typeface="Poppins"/>
                </a:rPr>
                <a:t>Presentation &amp; pitch deck design</a:t>
              </a:r>
            </a:p>
          </p:txBody>
        </p:sp>
        <p:sp>
          <p:nvSpPr>
            <p:cNvPr name="TextBox 11" id="11"/>
            <p:cNvSpPr txBox="true"/>
            <p:nvPr/>
          </p:nvSpPr>
          <p:spPr>
            <a:xfrm rot="0">
              <a:off x="0" y="-66675"/>
              <a:ext cx="3391775" cy="554282"/>
            </a:xfrm>
            <a:prstGeom prst="rect">
              <a:avLst/>
            </a:prstGeom>
          </p:spPr>
          <p:txBody>
            <a:bodyPr anchor="t" rtlCol="false" tIns="0" lIns="0" bIns="0" rIns="0">
              <a:spAutoFit/>
            </a:bodyPr>
            <a:lstStyle/>
            <a:p>
              <a:pPr algn="l">
                <a:lnSpc>
                  <a:spcPts val="3477"/>
                </a:lnSpc>
                <a:spcBef>
                  <a:spcPct val="0"/>
                </a:spcBef>
              </a:pPr>
              <a:r>
                <a:rPr lang="en-US" b="true" sz="2483">
                  <a:solidFill>
                    <a:srgbClr val="EB6C46"/>
                  </a:solidFill>
                  <a:latin typeface="Poppins Bold"/>
                  <a:ea typeface="Poppins Bold"/>
                  <a:cs typeface="Poppins Bold"/>
                  <a:sym typeface="Poppins Bold"/>
                </a:rPr>
                <a:t>Our Expertise</a:t>
              </a:r>
            </a:p>
          </p:txBody>
        </p:sp>
      </p:grpSp>
    </p:spTree>
  </p:cSld>
  <p:clrMapOvr>
    <a:masterClrMapping/>
  </p:clrMapOvr>
  <p:transition spd="slow">
    <p:fade/>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B6C46"/>
        </a:solidFill>
      </p:bgPr>
    </p:bg>
    <p:spTree>
      <p:nvGrpSpPr>
        <p:cNvPr id="1" name=""/>
        <p:cNvGrpSpPr/>
        <p:nvPr/>
      </p:nvGrpSpPr>
      <p:grpSpPr>
        <a:xfrm>
          <a:off x="0" y="0"/>
          <a:ext cx="0" cy="0"/>
          <a:chOff x="0" y="0"/>
          <a:chExt cx="0" cy="0"/>
        </a:xfrm>
      </p:grpSpPr>
      <p:sp>
        <p:nvSpPr>
          <p:cNvPr name="TextBox 2" id="2"/>
          <p:cNvSpPr txBox="true"/>
          <p:nvPr/>
        </p:nvSpPr>
        <p:spPr>
          <a:xfrm rot="0">
            <a:off x="1028700" y="6045342"/>
            <a:ext cx="16455605" cy="3674764"/>
          </a:xfrm>
          <a:prstGeom prst="rect">
            <a:avLst/>
          </a:prstGeom>
        </p:spPr>
        <p:txBody>
          <a:bodyPr anchor="t" rtlCol="false" tIns="0" lIns="0" bIns="0" rIns="0">
            <a:spAutoFit/>
          </a:bodyPr>
          <a:lstStyle/>
          <a:p>
            <a:pPr algn="l">
              <a:lnSpc>
                <a:spcPts val="14143"/>
              </a:lnSpc>
            </a:pPr>
            <a:r>
              <a:rPr lang="en-US" sz="14143">
                <a:solidFill>
                  <a:srgbClr val="FAF2EB"/>
                </a:solidFill>
                <a:latin typeface="League Spartan"/>
                <a:ea typeface="League Spartan"/>
                <a:cs typeface="League Spartan"/>
                <a:sym typeface="League Spartan"/>
              </a:rPr>
              <a:t>WHY KEITHSTON</a:t>
            </a:r>
          </a:p>
          <a:p>
            <a:pPr algn="l">
              <a:lnSpc>
                <a:spcPts val="14143"/>
              </a:lnSpc>
            </a:pPr>
            <a:r>
              <a:rPr lang="en-US" sz="14143">
                <a:solidFill>
                  <a:srgbClr val="FAF2EB"/>
                </a:solidFill>
                <a:latin typeface="League Spartan"/>
                <a:ea typeface="League Spartan"/>
                <a:cs typeface="League Spartan"/>
                <a:sym typeface="League Spartan"/>
              </a:rPr>
              <a:t>GROUP</a:t>
            </a:r>
          </a:p>
        </p:txBody>
      </p:sp>
      <p:sp>
        <p:nvSpPr>
          <p:cNvPr name="Freeform 3" id="3"/>
          <p:cNvSpPr/>
          <p:nvPr/>
        </p:nvSpPr>
        <p:spPr>
          <a:xfrm flipH="false" flipV="false" rot="0">
            <a:off x="-142880" y="2769705"/>
            <a:ext cx="18573759" cy="10378088"/>
          </a:xfrm>
          <a:custGeom>
            <a:avLst/>
            <a:gdLst/>
            <a:ahLst/>
            <a:cxnLst/>
            <a:rect r="r" b="b" t="t" l="l"/>
            <a:pathLst>
              <a:path h="10378088" w="18573759">
                <a:moveTo>
                  <a:pt x="0" y="0"/>
                </a:moveTo>
                <a:lnTo>
                  <a:pt x="18573760" y="0"/>
                </a:lnTo>
                <a:lnTo>
                  <a:pt x="18573760" y="10378088"/>
                </a:lnTo>
                <a:lnTo>
                  <a:pt x="0" y="10378088"/>
                </a:lnTo>
                <a:lnTo>
                  <a:pt x="0" y="0"/>
                </a:lnTo>
                <a:close/>
              </a:path>
            </a:pathLst>
          </a:custGeom>
          <a:blipFill>
            <a:blip r:embed="rId2"/>
            <a:stretch>
              <a:fillRect l="0" t="0" r="0" b="0"/>
            </a:stretch>
          </a:blipFill>
        </p:spPr>
      </p:sp>
      <p:grpSp>
        <p:nvGrpSpPr>
          <p:cNvPr name="Group 4" id="4"/>
          <p:cNvGrpSpPr/>
          <p:nvPr/>
        </p:nvGrpSpPr>
        <p:grpSpPr>
          <a:xfrm rot="0">
            <a:off x="1028700" y="1100928"/>
            <a:ext cx="3201422" cy="2681291"/>
            <a:chOff x="0" y="0"/>
            <a:chExt cx="1370964" cy="1148226"/>
          </a:xfrm>
        </p:grpSpPr>
        <p:sp>
          <p:nvSpPr>
            <p:cNvPr name="Freeform 5" id="5"/>
            <p:cNvSpPr/>
            <p:nvPr/>
          </p:nvSpPr>
          <p:spPr>
            <a:xfrm flipH="false" flipV="false" rot="0">
              <a:off x="0" y="0"/>
              <a:ext cx="1370964" cy="1148226"/>
            </a:xfrm>
            <a:custGeom>
              <a:avLst/>
              <a:gdLst/>
              <a:ahLst/>
              <a:cxnLst/>
              <a:rect r="r" b="b" t="t" l="l"/>
              <a:pathLst>
                <a:path h="1148226" w="1370964">
                  <a:moveTo>
                    <a:pt x="0" y="0"/>
                  </a:moveTo>
                  <a:lnTo>
                    <a:pt x="1370964" y="0"/>
                  </a:lnTo>
                  <a:lnTo>
                    <a:pt x="1370964" y="1148226"/>
                  </a:lnTo>
                  <a:lnTo>
                    <a:pt x="0" y="1148226"/>
                  </a:lnTo>
                  <a:close/>
                </a:path>
              </a:pathLst>
            </a:custGeom>
            <a:blipFill>
              <a:blip r:embed="rId3"/>
              <a:stretch>
                <a:fillRect l="-12814" t="0" r="-12814" b="0"/>
              </a:stretch>
            </a:blipFill>
          </p:spPr>
        </p:sp>
      </p:grpSp>
      <p:sp>
        <p:nvSpPr>
          <p:cNvPr name="TextBox 6" id="6"/>
          <p:cNvSpPr txBox="true"/>
          <p:nvPr/>
        </p:nvSpPr>
        <p:spPr>
          <a:xfrm rot="0">
            <a:off x="11227368" y="1053303"/>
            <a:ext cx="6031932" cy="1388110"/>
          </a:xfrm>
          <a:prstGeom prst="rect">
            <a:avLst/>
          </a:prstGeom>
        </p:spPr>
        <p:txBody>
          <a:bodyPr anchor="t" rtlCol="false" tIns="0" lIns="0" bIns="0" rIns="0">
            <a:spAutoFit/>
          </a:bodyPr>
          <a:lstStyle/>
          <a:p>
            <a:pPr algn="just">
              <a:lnSpc>
                <a:spcPts val="2240"/>
              </a:lnSpc>
            </a:pPr>
            <a:r>
              <a:rPr lang="en-US" sz="1600">
                <a:solidFill>
                  <a:srgbClr val="FAF2EB"/>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p>
        </p:txBody>
      </p:sp>
      <p:sp>
        <p:nvSpPr>
          <p:cNvPr name="TextBox 7" id="7"/>
          <p:cNvSpPr txBox="true"/>
          <p:nvPr/>
        </p:nvSpPr>
        <p:spPr>
          <a:xfrm rot="0">
            <a:off x="11227368" y="2722080"/>
            <a:ext cx="6031932" cy="1388110"/>
          </a:xfrm>
          <a:prstGeom prst="rect">
            <a:avLst/>
          </a:prstGeom>
        </p:spPr>
        <p:txBody>
          <a:bodyPr anchor="t" rtlCol="false" tIns="0" lIns="0" bIns="0" rIns="0">
            <a:spAutoFit/>
          </a:bodyPr>
          <a:lstStyle/>
          <a:p>
            <a:pPr algn="just">
              <a:lnSpc>
                <a:spcPts val="2240"/>
              </a:lnSpc>
            </a:pPr>
            <a:r>
              <a:rPr lang="en-US" sz="1600">
                <a:solidFill>
                  <a:srgbClr val="FAF2EB"/>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a:t>
            </a:r>
          </a:p>
        </p:txBody>
      </p:sp>
      <p:sp>
        <p:nvSpPr>
          <p:cNvPr name="TextBox 8" id="8"/>
          <p:cNvSpPr txBox="true"/>
          <p:nvPr/>
        </p:nvSpPr>
        <p:spPr>
          <a:xfrm rot="0">
            <a:off x="1028700" y="6045342"/>
            <a:ext cx="16455605" cy="3674764"/>
          </a:xfrm>
          <a:prstGeom prst="rect">
            <a:avLst/>
          </a:prstGeom>
        </p:spPr>
        <p:txBody>
          <a:bodyPr anchor="t" rtlCol="false" tIns="0" lIns="0" bIns="0" rIns="0">
            <a:spAutoFit/>
          </a:bodyPr>
          <a:lstStyle/>
          <a:p>
            <a:pPr algn="l">
              <a:lnSpc>
                <a:spcPts val="14143"/>
              </a:lnSpc>
            </a:pPr>
            <a:r>
              <a:rPr lang="en-US" sz="14143">
                <a:solidFill>
                  <a:srgbClr val="FAF2EB"/>
                </a:solidFill>
                <a:latin typeface="League Spartan"/>
                <a:ea typeface="League Spartan"/>
                <a:cs typeface="League Spartan"/>
                <a:sym typeface="League Spartan"/>
              </a:rPr>
              <a:t>WHY KEITHSTON</a:t>
            </a:r>
          </a:p>
          <a:p>
            <a:pPr algn="l">
              <a:lnSpc>
                <a:spcPts val="14143"/>
              </a:lnSpc>
            </a:pPr>
            <a:r>
              <a:rPr lang="en-US" sz="14143">
                <a:solidFill>
                  <a:srgbClr val="FAF2EB"/>
                </a:solidFill>
                <a:latin typeface="League Spartan"/>
                <a:ea typeface="League Spartan"/>
                <a:cs typeface="League Spartan"/>
                <a:sym typeface="League Spartan"/>
              </a:rPr>
              <a:t>GROUP</a:t>
            </a:r>
          </a:p>
        </p:txBody>
      </p:sp>
    </p:spTree>
  </p:cSld>
  <p:clrMapOvr>
    <a:masterClrMapping/>
  </p:clrMapOvr>
  <p:transition spd="slow">
    <p:fade/>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AF2EB"/>
        </a:solidFill>
      </p:bgPr>
    </p:bg>
    <p:spTree>
      <p:nvGrpSpPr>
        <p:cNvPr id="1" name=""/>
        <p:cNvGrpSpPr/>
        <p:nvPr/>
      </p:nvGrpSpPr>
      <p:grpSpPr>
        <a:xfrm>
          <a:off x="0" y="0"/>
          <a:ext cx="0" cy="0"/>
          <a:chOff x="0" y="0"/>
          <a:chExt cx="0" cy="0"/>
        </a:xfrm>
      </p:grpSpPr>
      <p:grpSp>
        <p:nvGrpSpPr>
          <p:cNvPr name="Group 2" id="2"/>
          <p:cNvGrpSpPr/>
          <p:nvPr/>
        </p:nvGrpSpPr>
        <p:grpSpPr>
          <a:xfrm rot="0">
            <a:off x="1060754" y="1028700"/>
            <a:ext cx="2430417" cy="2298522"/>
            <a:chOff x="0" y="0"/>
            <a:chExt cx="1026330" cy="970632"/>
          </a:xfrm>
        </p:grpSpPr>
        <p:sp>
          <p:nvSpPr>
            <p:cNvPr name="Freeform 3" id="3"/>
            <p:cNvSpPr/>
            <p:nvPr/>
          </p:nvSpPr>
          <p:spPr>
            <a:xfrm flipH="false" flipV="false" rot="0">
              <a:off x="0" y="0"/>
              <a:ext cx="1026330" cy="970632"/>
            </a:xfrm>
            <a:custGeom>
              <a:avLst/>
              <a:gdLst/>
              <a:ahLst/>
              <a:cxnLst/>
              <a:rect r="r" b="b" t="t" l="l"/>
              <a:pathLst>
                <a:path h="970632" w="1026330">
                  <a:moveTo>
                    <a:pt x="0" y="0"/>
                  </a:moveTo>
                  <a:lnTo>
                    <a:pt x="1026330" y="0"/>
                  </a:lnTo>
                  <a:lnTo>
                    <a:pt x="1026330" y="970632"/>
                  </a:lnTo>
                  <a:lnTo>
                    <a:pt x="0" y="970632"/>
                  </a:lnTo>
                  <a:close/>
                </a:path>
              </a:pathLst>
            </a:custGeom>
            <a:blipFill>
              <a:blip r:embed="rId2"/>
              <a:stretch>
                <a:fillRect l="-20841" t="0" r="-20841" b="0"/>
              </a:stretch>
            </a:blipFill>
          </p:spPr>
        </p:sp>
      </p:grpSp>
      <p:grpSp>
        <p:nvGrpSpPr>
          <p:cNvPr name="Group 4" id="4"/>
          <p:cNvGrpSpPr/>
          <p:nvPr/>
        </p:nvGrpSpPr>
        <p:grpSpPr>
          <a:xfrm rot="0">
            <a:off x="4160204" y="1028700"/>
            <a:ext cx="2430417" cy="2298522"/>
            <a:chOff x="0" y="0"/>
            <a:chExt cx="1026330" cy="970632"/>
          </a:xfrm>
        </p:grpSpPr>
        <p:sp>
          <p:nvSpPr>
            <p:cNvPr name="Freeform 5" id="5"/>
            <p:cNvSpPr/>
            <p:nvPr/>
          </p:nvSpPr>
          <p:spPr>
            <a:xfrm flipH="false" flipV="false" rot="0">
              <a:off x="0" y="0"/>
              <a:ext cx="1026330" cy="970632"/>
            </a:xfrm>
            <a:custGeom>
              <a:avLst/>
              <a:gdLst/>
              <a:ahLst/>
              <a:cxnLst/>
              <a:rect r="r" b="b" t="t" l="l"/>
              <a:pathLst>
                <a:path h="970632" w="1026330">
                  <a:moveTo>
                    <a:pt x="0" y="0"/>
                  </a:moveTo>
                  <a:lnTo>
                    <a:pt x="1026330" y="0"/>
                  </a:lnTo>
                  <a:lnTo>
                    <a:pt x="1026330" y="970632"/>
                  </a:lnTo>
                  <a:lnTo>
                    <a:pt x="0" y="970632"/>
                  </a:lnTo>
                  <a:close/>
                </a:path>
              </a:pathLst>
            </a:custGeom>
            <a:blipFill>
              <a:blip r:embed="rId3"/>
              <a:stretch>
                <a:fillRect l="-20929" t="0" r="-20929" b="0"/>
              </a:stretch>
            </a:blipFill>
          </p:spPr>
        </p:sp>
      </p:grpSp>
      <p:sp>
        <p:nvSpPr>
          <p:cNvPr name="Freeform 6" id="6"/>
          <p:cNvSpPr/>
          <p:nvPr/>
        </p:nvSpPr>
        <p:spPr>
          <a:xfrm flipH="false" flipV="false" rot="0">
            <a:off x="10511373" y="847521"/>
            <a:ext cx="9373778" cy="10774457"/>
          </a:xfrm>
          <a:custGeom>
            <a:avLst/>
            <a:gdLst/>
            <a:ahLst/>
            <a:cxnLst/>
            <a:rect r="r" b="b" t="t" l="l"/>
            <a:pathLst>
              <a:path h="10774457" w="9373778">
                <a:moveTo>
                  <a:pt x="0" y="0"/>
                </a:moveTo>
                <a:lnTo>
                  <a:pt x="9373778" y="0"/>
                </a:lnTo>
                <a:lnTo>
                  <a:pt x="9373778" y="10774457"/>
                </a:lnTo>
                <a:lnTo>
                  <a:pt x="0" y="10774457"/>
                </a:lnTo>
                <a:lnTo>
                  <a:pt x="0" y="0"/>
                </a:lnTo>
                <a:close/>
              </a:path>
            </a:pathLst>
          </a:custGeom>
          <a:blipFill>
            <a:blip r:embed="rId4"/>
            <a:stretch>
              <a:fillRect l="0" t="0" r="0" b="0"/>
            </a:stretch>
          </a:blipFill>
        </p:spPr>
      </p:sp>
      <p:sp>
        <p:nvSpPr>
          <p:cNvPr name="TextBox 7" id="7"/>
          <p:cNvSpPr txBox="true"/>
          <p:nvPr/>
        </p:nvSpPr>
        <p:spPr>
          <a:xfrm rot="0">
            <a:off x="1028700" y="6456496"/>
            <a:ext cx="6782427" cy="1079880"/>
          </a:xfrm>
          <a:prstGeom prst="rect">
            <a:avLst/>
          </a:prstGeom>
        </p:spPr>
        <p:txBody>
          <a:bodyPr anchor="t" rtlCol="false" tIns="0" lIns="0" bIns="0" rIns="0">
            <a:spAutoFit/>
          </a:bodyPr>
          <a:lstStyle/>
          <a:p>
            <a:pPr algn="l">
              <a:lnSpc>
                <a:spcPts val="7831"/>
              </a:lnSpc>
            </a:pPr>
            <a:r>
              <a:rPr lang="en-US" sz="8799">
                <a:solidFill>
                  <a:srgbClr val="EB6C46"/>
                </a:solidFill>
                <a:latin typeface="League Spartan"/>
                <a:ea typeface="League Spartan"/>
                <a:cs typeface="League Spartan"/>
                <a:sym typeface="League Spartan"/>
              </a:rPr>
              <a:t>OUR TEAM</a:t>
            </a:r>
          </a:p>
        </p:txBody>
      </p:sp>
      <p:sp>
        <p:nvSpPr>
          <p:cNvPr name="TextBox 8" id="8"/>
          <p:cNvSpPr txBox="true"/>
          <p:nvPr/>
        </p:nvSpPr>
        <p:spPr>
          <a:xfrm rot="0">
            <a:off x="1028700" y="4563745"/>
            <a:ext cx="5561921" cy="1111885"/>
          </a:xfrm>
          <a:prstGeom prst="rect">
            <a:avLst/>
          </a:prstGeom>
        </p:spPr>
        <p:txBody>
          <a:bodyPr anchor="t" rtlCol="false" tIns="0" lIns="0" bIns="0" rIns="0">
            <a:spAutoFit/>
          </a:bodyPr>
          <a:lstStyle/>
          <a:p>
            <a:pPr algn="just">
              <a:lnSpc>
                <a:spcPts val="2240"/>
              </a:lnSpc>
            </a:pPr>
            <a:r>
              <a:rPr lang="en-US" sz="1600">
                <a:solidFill>
                  <a:srgbClr val="EB6C46"/>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t>
            </a:r>
          </a:p>
        </p:txBody>
      </p:sp>
      <p:sp>
        <p:nvSpPr>
          <p:cNvPr name="TextBox 9" id="9"/>
          <p:cNvSpPr txBox="true"/>
          <p:nvPr/>
        </p:nvSpPr>
        <p:spPr>
          <a:xfrm rot="0">
            <a:off x="1028700" y="7777173"/>
            <a:ext cx="4924941" cy="334890"/>
          </a:xfrm>
          <a:prstGeom prst="rect">
            <a:avLst/>
          </a:prstGeom>
        </p:spPr>
        <p:txBody>
          <a:bodyPr anchor="t" rtlCol="false" tIns="0" lIns="0" bIns="0" rIns="0">
            <a:spAutoFit/>
          </a:bodyPr>
          <a:lstStyle/>
          <a:p>
            <a:pPr algn="l">
              <a:lnSpc>
                <a:spcPts val="2640"/>
              </a:lnSpc>
            </a:pPr>
            <a:r>
              <a:rPr lang="en-US" b="true" sz="1886">
                <a:solidFill>
                  <a:srgbClr val="EB6C46"/>
                </a:solidFill>
                <a:latin typeface="Poppins Bold"/>
                <a:ea typeface="Poppins Bold"/>
                <a:cs typeface="Poppins Bold"/>
                <a:sym typeface="Poppins Bold"/>
              </a:rPr>
              <a:t>Social media &amp; presentation layouts</a:t>
            </a:r>
          </a:p>
        </p:txBody>
      </p:sp>
      <p:sp>
        <p:nvSpPr>
          <p:cNvPr name="TextBox 10" id="10"/>
          <p:cNvSpPr txBox="true"/>
          <p:nvPr/>
        </p:nvSpPr>
        <p:spPr>
          <a:xfrm rot="0">
            <a:off x="1028700" y="8037319"/>
            <a:ext cx="2719434" cy="342613"/>
          </a:xfrm>
          <a:prstGeom prst="rect">
            <a:avLst/>
          </a:prstGeom>
        </p:spPr>
        <p:txBody>
          <a:bodyPr anchor="t" rtlCol="false" tIns="0" lIns="0" bIns="0" rIns="0">
            <a:spAutoFit/>
          </a:bodyPr>
          <a:lstStyle/>
          <a:p>
            <a:pPr algn="l">
              <a:lnSpc>
                <a:spcPts val="2640"/>
              </a:lnSpc>
            </a:pPr>
            <a:r>
              <a:rPr lang="en-US" sz="1886">
                <a:solidFill>
                  <a:srgbClr val="EB6C46"/>
                </a:solidFill>
                <a:latin typeface="Poppins"/>
                <a:ea typeface="Poppins"/>
                <a:cs typeface="Poppins"/>
                <a:sym typeface="Poppins"/>
              </a:rPr>
              <a:t>Takehiro Kanegi</a:t>
            </a:r>
          </a:p>
        </p:txBody>
      </p:sp>
      <p:sp>
        <p:nvSpPr>
          <p:cNvPr name="TextBox 11" id="11"/>
          <p:cNvSpPr txBox="true"/>
          <p:nvPr/>
        </p:nvSpPr>
        <p:spPr>
          <a:xfrm rot="0">
            <a:off x="6278971" y="7777173"/>
            <a:ext cx="4924941" cy="334890"/>
          </a:xfrm>
          <a:prstGeom prst="rect">
            <a:avLst/>
          </a:prstGeom>
        </p:spPr>
        <p:txBody>
          <a:bodyPr anchor="t" rtlCol="false" tIns="0" lIns="0" bIns="0" rIns="0">
            <a:spAutoFit/>
          </a:bodyPr>
          <a:lstStyle/>
          <a:p>
            <a:pPr algn="l">
              <a:lnSpc>
                <a:spcPts val="2640"/>
              </a:lnSpc>
            </a:pPr>
            <a:r>
              <a:rPr lang="en-US" b="true" sz="1886">
                <a:solidFill>
                  <a:srgbClr val="EB6C46"/>
                </a:solidFill>
                <a:latin typeface="Poppins Bold"/>
                <a:ea typeface="Poppins Bold"/>
                <a:cs typeface="Poppins Bold"/>
                <a:sym typeface="Poppins Bold"/>
              </a:rPr>
              <a:t>Branding &amp; visual identity systems</a:t>
            </a:r>
          </a:p>
        </p:txBody>
      </p:sp>
      <p:sp>
        <p:nvSpPr>
          <p:cNvPr name="TextBox 12" id="12"/>
          <p:cNvSpPr txBox="true"/>
          <p:nvPr/>
        </p:nvSpPr>
        <p:spPr>
          <a:xfrm rot="0">
            <a:off x="6278971" y="8037319"/>
            <a:ext cx="2719434" cy="342613"/>
          </a:xfrm>
          <a:prstGeom prst="rect">
            <a:avLst/>
          </a:prstGeom>
        </p:spPr>
        <p:txBody>
          <a:bodyPr anchor="t" rtlCol="false" tIns="0" lIns="0" bIns="0" rIns="0">
            <a:spAutoFit/>
          </a:bodyPr>
          <a:lstStyle/>
          <a:p>
            <a:pPr algn="l">
              <a:lnSpc>
                <a:spcPts val="2640"/>
              </a:lnSpc>
            </a:pPr>
            <a:r>
              <a:rPr lang="en-US" sz="1886">
                <a:solidFill>
                  <a:srgbClr val="EB6C46"/>
                </a:solidFill>
                <a:latin typeface="Poppins"/>
                <a:ea typeface="Poppins"/>
                <a:cs typeface="Poppins"/>
                <a:sym typeface="Poppins"/>
              </a:rPr>
              <a:t>Marceline Anderson</a:t>
            </a:r>
          </a:p>
        </p:txBody>
      </p:sp>
      <p:sp>
        <p:nvSpPr>
          <p:cNvPr name="TextBox 13" id="13"/>
          <p:cNvSpPr txBox="true"/>
          <p:nvPr/>
        </p:nvSpPr>
        <p:spPr>
          <a:xfrm rot="0">
            <a:off x="1028700" y="8655541"/>
            <a:ext cx="4924941" cy="334890"/>
          </a:xfrm>
          <a:prstGeom prst="rect">
            <a:avLst/>
          </a:prstGeom>
        </p:spPr>
        <p:txBody>
          <a:bodyPr anchor="t" rtlCol="false" tIns="0" lIns="0" bIns="0" rIns="0">
            <a:spAutoFit/>
          </a:bodyPr>
          <a:lstStyle/>
          <a:p>
            <a:pPr algn="l">
              <a:lnSpc>
                <a:spcPts val="2640"/>
              </a:lnSpc>
            </a:pPr>
            <a:r>
              <a:rPr lang="en-US" b="true" sz="1886">
                <a:solidFill>
                  <a:srgbClr val="EB6C46"/>
                </a:solidFill>
                <a:latin typeface="Poppins Bold"/>
                <a:ea typeface="Poppins Bold"/>
                <a:cs typeface="Poppins Bold"/>
                <a:sym typeface="Poppins Bold"/>
              </a:rPr>
              <a:t>Campaign &amp; promotional visuals</a:t>
            </a:r>
          </a:p>
        </p:txBody>
      </p:sp>
      <p:sp>
        <p:nvSpPr>
          <p:cNvPr name="TextBox 14" id="14"/>
          <p:cNvSpPr txBox="true"/>
          <p:nvPr/>
        </p:nvSpPr>
        <p:spPr>
          <a:xfrm rot="0">
            <a:off x="1028700" y="8915687"/>
            <a:ext cx="2719434" cy="342613"/>
          </a:xfrm>
          <a:prstGeom prst="rect">
            <a:avLst/>
          </a:prstGeom>
        </p:spPr>
        <p:txBody>
          <a:bodyPr anchor="t" rtlCol="false" tIns="0" lIns="0" bIns="0" rIns="0">
            <a:spAutoFit/>
          </a:bodyPr>
          <a:lstStyle/>
          <a:p>
            <a:pPr algn="l">
              <a:lnSpc>
                <a:spcPts val="2640"/>
              </a:lnSpc>
            </a:pPr>
            <a:r>
              <a:rPr lang="en-US" sz="1886">
                <a:solidFill>
                  <a:srgbClr val="EB6C46"/>
                </a:solidFill>
                <a:latin typeface="Poppins"/>
                <a:ea typeface="Poppins"/>
                <a:cs typeface="Poppins"/>
                <a:sym typeface="Poppins"/>
              </a:rPr>
              <a:t>Adeline Palmerston</a:t>
            </a:r>
          </a:p>
        </p:txBody>
      </p:sp>
      <p:sp>
        <p:nvSpPr>
          <p:cNvPr name="TextBox 15" id="15"/>
          <p:cNvSpPr txBox="true"/>
          <p:nvPr/>
        </p:nvSpPr>
        <p:spPr>
          <a:xfrm rot="0">
            <a:off x="6278971" y="8655541"/>
            <a:ext cx="4924941" cy="334890"/>
          </a:xfrm>
          <a:prstGeom prst="rect">
            <a:avLst/>
          </a:prstGeom>
        </p:spPr>
        <p:txBody>
          <a:bodyPr anchor="t" rtlCol="false" tIns="0" lIns="0" bIns="0" rIns="0">
            <a:spAutoFit/>
          </a:bodyPr>
          <a:lstStyle/>
          <a:p>
            <a:pPr algn="l">
              <a:lnSpc>
                <a:spcPts val="2640"/>
              </a:lnSpc>
            </a:pPr>
            <a:r>
              <a:rPr lang="en-US" b="true" sz="1886">
                <a:solidFill>
                  <a:srgbClr val="EB6C46"/>
                </a:solidFill>
                <a:latin typeface="Poppins Bold"/>
                <a:ea typeface="Poppins Bold"/>
                <a:cs typeface="Poppins Bold"/>
                <a:sym typeface="Poppins Bold"/>
              </a:rPr>
              <a:t>Presentation &amp; pitch deck design</a:t>
            </a:r>
          </a:p>
        </p:txBody>
      </p:sp>
      <p:sp>
        <p:nvSpPr>
          <p:cNvPr name="TextBox 16" id="16"/>
          <p:cNvSpPr txBox="true"/>
          <p:nvPr/>
        </p:nvSpPr>
        <p:spPr>
          <a:xfrm rot="0">
            <a:off x="6278971" y="8915687"/>
            <a:ext cx="2719434" cy="342613"/>
          </a:xfrm>
          <a:prstGeom prst="rect">
            <a:avLst/>
          </a:prstGeom>
        </p:spPr>
        <p:txBody>
          <a:bodyPr anchor="t" rtlCol="false" tIns="0" lIns="0" bIns="0" rIns="0">
            <a:spAutoFit/>
          </a:bodyPr>
          <a:lstStyle/>
          <a:p>
            <a:pPr algn="l">
              <a:lnSpc>
                <a:spcPts val="2640"/>
              </a:lnSpc>
            </a:pPr>
            <a:r>
              <a:rPr lang="en-US" sz="1886">
                <a:solidFill>
                  <a:srgbClr val="EB6C46"/>
                </a:solidFill>
                <a:latin typeface="Poppins"/>
                <a:ea typeface="Poppins"/>
                <a:cs typeface="Poppins"/>
                <a:sym typeface="Poppins"/>
              </a:rPr>
              <a:t>Kyrie Petrakis</a:t>
            </a:r>
          </a:p>
        </p:txBody>
      </p:sp>
    </p:spTree>
  </p:cSld>
  <p:clrMapOvr>
    <a:masterClrMapping/>
  </p:clrMapOvr>
  <p:transition spd="slow">
    <p:fad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B6C46"/>
        </a:solidFill>
      </p:bgPr>
    </p:bg>
    <p:spTree>
      <p:nvGrpSpPr>
        <p:cNvPr id="1" name=""/>
        <p:cNvGrpSpPr/>
        <p:nvPr/>
      </p:nvGrpSpPr>
      <p:grpSpPr>
        <a:xfrm>
          <a:off x="0" y="0"/>
          <a:ext cx="0" cy="0"/>
          <a:chOff x="0" y="0"/>
          <a:chExt cx="0" cy="0"/>
        </a:xfrm>
      </p:grpSpPr>
      <p:sp>
        <p:nvSpPr>
          <p:cNvPr name="TextBox 2" id="2"/>
          <p:cNvSpPr txBox="true"/>
          <p:nvPr/>
        </p:nvSpPr>
        <p:spPr>
          <a:xfrm rot="0">
            <a:off x="1437484" y="3137304"/>
            <a:ext cx="15413031" cy="4412442"/>
          </a:xfrm>
          <a:prstGeom prst="rect">
            <a:avLst/>
          </a:prstGeom>
        </p:spPr>
        <p:txBody>
          <a:bodyPr anchor="t" rtlCol="false" tIns="0" lIns="0" bIns="0" rIns="0">
            <a:spAutoFit/>
          </a:bodyPr>
          <a:lstStyle/>
          <a:p>
            <a:pPr algn="ctr">
              <a:lnSpc>
                <a:spcPts val="16847"/>
              </a:lnSpc>
            </a:pPr>
            <a:r>
              <a:rPr lang="en-US" sz="17549">
                <a:solidFill>
                  <a:srgbClr val="FAF2EB"/>
                </a:solidFill>
                <a:latin typeface="League Spartan"/>
                <a:ea typeface="League Spartan"/>
                <a:cs typeface="League Spartan"/>
                <a:sym typeface="League Spartan"/>
              </a:rPr>
              <a:t>PORTFOLIO OF SUCCESS</a:t>
            </a:r>
          </a:p>
        </p:txBody>
      </p:sp>
      <p:sp>
        <p:nvSpPr>
          <p:cNvPr name="Freeform 3" id="3"/>
          <p:cNvSpPr/>
          <p:nvPr/>
        </p:nvSpPr>
        <p:spPr>
          <a:xfrm flipH="false" flipV="false" rot="0">
            <a:off x="6462838" y="-158176"/>
            <a:ext cx="6013245" cy="7190726"/>
          </a:xfrm>
          <a:custGeom>
            <a:avLst/>
            <a:gdLst/>
            <a:ahLst/>
            <a:cxnLst/>
            <a:rect r="r" b="b" t="t" l="l"/>
            <a:pathLst>
              <a:path h="7190726" w="6013245">
                <a:moveTo>
                  <a:pt x="0" y="0"/>
                </a:moveTo>
                <a:lnTo>
                  <a:pt x="6013245" y="0"/>
                </a:lnTo>
                <a:lnTo>
                  <a:pt x="6013245" y="7190726"/>
                </a:lnTo>
                <a:lnTo>
                  <a:pt x="0" y="7190726"/>
                </a:lnTo>
                <a:lnTo>
                  <a:pt x="0" y="0"/>
                </a:lnTo>
                <a:close/>
              </a:path>
            </a:pathLst>
          </a:custGeom>
          <a:blipFill>
            <a:blip r:embed="rId2"/>
            <a:stretch>
              <a:fillRect l="0" t="0" r="0" b="0"/>
            </a:stretch>
          </a:blipFill>
        </p:spPr>
      </p:sp>
      <p:sp>
        <p:nvSpPr>
          <p:cNvPr name="TextBox 4" id="4"/>
          <p:cNvSpPr txBox="true"/>
          <p:nvPr/>
        </p:nvSpPr>
        <p:spPr>
          <a:xfrm rot="0">
            <a:off x="1437484" y="3137304"/>
            <a:ext cx="15413031" cy="4412442"/>
          </a:xfrm>
          <a:prstGeom prst="rect">
            <a:avLst/>
          </a:prstGeom>
        </p:spPr>
        <p:txBody>
          <a:bodyPr anchor="t" rtlCol="false" tIns="0" lIns="0" bIns="0" rIns="0">
            <a:spAutoFit/>
          </a:bodyPr>
          <a:lstStyle/>
          <a:p>
            <a:pPr algn="ctr">
              <a:lnSpc>
                <a:spcPts val="16847"/>
              </a:lnSpc>
            </a:pPr>
            <a:r>
              <a:rPr lang="en-US" sz="17549">
                <a:solidFill>
                  <a:srgbClr val="FAF2EB"/>
                </a:solidFill>
                <a:latin typeface="League Spartan"/>
                <a:ea typeface="League Spartan"/>
                <a:cs typeface="League Spartan"/>
                <a:sym typeface="League Spartan"/>
              </a:rPr>
              <a:t>PORTFOLIO OF SUCCESS</a:t>
            </a:r>
          </a:p>
        </p:txBody>
      </p:sp>
      <p:sp>
        <p:nvSpPr>
          <p:cNvPr name="TextBox 5" id="5"/>
          <p:cNvSpPr txBox="true"/>
          <p:nvPr/>
        </p:nvSpPr>
        <p:spPr>
          <a:xfrm rot="0">
            <a:off x="2077018" y="7435097"/>
            <a:ext cx="6989143" cy="1381646"/>
          </a:xfrm>
          <a:prstGeom prst="rect">
            <a:avLst/>
          </a:prstGeom>
        </p:spPr>
        <p:txBody>
          <a:bodyPr anchor="t" rtlCol="false" tIns="0" lIns="0" bIns="0" rIns="0">
            <a:spAutoFit/>
          </a:bodyPr>
          <a:lstStyle/>
          <a:p>
            <a:pPr algn="just">
              <a:lnSpc>
                <a:spcPts val="2787"/>
              </a:lnSpc>
            </a:pPr>
            <a:r>
              <a:rPr lang="en-US" sz="1991">
                <a:solidFill>
                  <a:srgbClr val="FAF2EB"/>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a:t>
            </a:r>
          </a:p>
        </p:txBody>
      </p:sp>
      <p:sp>
        <p:nvSpPr>
          <p:cNvPr name="TextBox 6" id="6"/>
          <p:cNvSpPr txBox="true"/>
          <p:nvPr/>
        </p:nvSpPr>
        <p:spPr>
          <a:xfrm rot="0">
            <a:off x="9585589" y="7435097"/>
            <a:ext cx="6989143" cy="1381646"/>
          </a:xfrm>
          <a:prstGeom prst="rect">
            <a:avLst/>
          </a:prstGeom>
        </p:spPr>
        <p:txBody>
          <a:bodyPr anchor="t" rtlCol="false" tIns="0" lIns="0" bIns="0" rIns="0">
            <a:spAutoFit/>
          </a:bodyPr>
          <a:lstStyle/>
          <a:p>
            <a:pPr algn="just">
              <a:lnSpc>
                <a:spcPts val="2787"/>
              </a:lnSpc>
            </a:pPr>
            <a:r>
              <a:rPr lang="en-US" sz="1991">
                <a:solidFill>
                  <a:srgbClr val="FAF2EB"/>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a:t>
            </a:r>
          </a:p>
        </p:txBody>
      </p:sp>
    </p:spTree>
  </p:cSld>
  <p:clrMapOvr>
    <a:masterClrMapping/>
  </p:clrMapOvr>
  <p:transition spd="slow">
    <p:fad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AF2EB"/>
        </a:solidFill>
      </p:bgPr>
    </p:bg>
    <p:spTree>
      <p:nvGrpSpPr>
        <p:cNvPr id="1" name=""/>
        <p:cNvGrpSpPr/>
        <p:nvPr/>
      </p:nvGrpSpPr>
      <p:grpSpPr>
        <a:xfrm>
          <a:off x="0" y="0"/>
          <a:ext cx="0" cy="0"/>
          <a:chOff x="0" y="0"/>
          <a:chExt cx="0" cy="0"/>
        </a:xfrm>
      </p:grpSpPr>
      <p:grpSp>
        <p:nvGrpSpPr>
          <p:cNvPr name="Group 2" id="2"/>
          <p:cNvGrpSpPr/>
          <p:nvPr/>
        </p:nvGrpSpPr>
        <p:grpSpPr>
          <a:xfrm rot="0">
            <a:off x="1028700" y="8049925"/>
            <a:ext cx="5932920" cy="2237075"/>
            <a:chOff x="0" y="0"/>
            <a:chExt cx="1726915" cy="651153"/>
          </a:xfrm>
        </p:grpSpPr>
        <p:sp>
          <p:nvSpPr>
            <p:cNvPr name="Freeform 3" id="3"/>
            <p:cNvSpPr/>
            <p:nvPr/>
          </p:nvSpPr>
          <p:spPr>
            <a:xfrm flipH="false" flipV="false" rot="0">
              <a:off x="0" y="0"/>
              <a:ext cx="1726915" cy="651153"/>
            </a:xfrm>
            <a:custGeom>
              <a:avLst/>
              <a:gdLst/>
              <a:ahLst/>
              <a:cxnLst/>
              <a:rect r="r" b="b" t="t" l="l"/>
              <a:pathLst>
                <a:path h="651153" w="1726915">
                  <a:moveTo>
                    <a:pt x="0" y="0"/>
                  </a:moveTo>
                  <a:lnTo>
                    <a:pt x="1726915" y="0"/>
                  </a:lnTo>
                  <a:lnTo>
                    <a:pt x="1726915" y="651153"/>
                  </a:lnTo>
                  <a:lnTo>
                    <a:pt x="0" y="651153"/>
                  </a:lnTo>
                  <a:close/>
                </a:path>
              </a:pathLst>
            </a:custGeom>
            <a:blipFill>
              <a:blip r:embed="rId2"/>
              <a:stretch>
                <a:fillRect l="0" t="-38402" r="0" b="-38402"/>
              </a:stretch>
            </a:blipFill>
          </p:spPr>
        </p:sp>
      </p:grpSp>
      <p:sp>
        <p:nvSpPr>
          <p:cNvPr name="Freeform 4" id="4"/>
          <p:cNvSpPr/>
          <p:nvPr/>
        </p:nvSpPr>
        <p:spPr>
          <a:xfrm flipH="false" flipV="false" rot="0">
            <a:off x="10561300" y="1506808"/>
            <a:ext cx="8640000" cy="8229600"/>
          </a:xfrm>
          <a:custGeom>
            <a:avLst/>
            <a:gdLst/>
            <a:ahLst/>
            <a:cxnLst/>
            <a:rect r="r" b="b" t="t" l="l"/>
            <a:pathLst>
              <a:path h="8229600" w="8640000">
                <a:moveTo>
                  <a:pt x="0" y="0"/>
                </a:moveTo>
                <a:lnTo>
                  <a:pt x="8640000" y="0"/>
                </a:lnTo>
                <a:lnTo>
                  <a:pt x="8640000" y="8229600"/>
                </a:lnTo>
                <a:lnTo>
                  <a:pt x="0" y="8229600"/>
                </a:lnTo>
                <a:lnTo>
                  <a:pt x="0" y="0"/>
                </a:lnTo>
                <a:close/>
              </a:path>
            </a:pathLst>
          </a:custGeom>
          <a:blipFill>
            <a:blip r:embed="rId3"/>
            <a:stretch>
              <a:fillRect l="0" t="0" r="0" b="0"/>
            </a:stretch>
          </a:blipFill>
        </p:spPr>
      </p:sp>
      <p:sp>
        <p:nvSpPr>
          <p:cNvPr name="TextBox 5" id="5"/>
          <p:cNvSpPr txBox="true"/>
          <p:nvPr/>
        </p:nvSpPr>
        <p:spPr>
          <a:xfrm rot="0">
            <a:off x="1028700" y="1306984"/>
            <a:ext cx="9234638" cy="2184399"/>
          </a:xfrm>
          <a:prstGeom prst="rect">
            <a:avLst/>
          </a:prstGeom>
        </p:spPr>
        <p:txBody>
          <a:bodyPr anchor="t" rtlCol="false" tIns="0" lIns="0" bIns="0" rIns="0">
            <a:spAutoFit/>
          </a:bodyPr>
          <a:lstStyle/>
          <a:p>
            <a:pPr algn="l">
              <a:lnSpc>
                <a:spcPts val="8359"/>
              </a:lnSpc>
            </a:pPr>
            <a:r>
              <a:rPr lang="en-US" sz="8799">
                <a:solidFill>
                  <a:srgbClr val="EB6C46"/>
                </a:solidFill>
                <a:latin typeface="League Spartan"/>
                <a:ea typeface="League Spartan"/>
                <a:cs typeface="League Spartan"/>
                <a:sym typeface="League Spartan"/>
              </a:rPr>
              <a:t>OUR PERFORMANCE</a:t>
            </a:r>
          </a:p>
        </p:txBody>
      </p:sp>
      <p:sp>
        <p:nvSpPr>
          <p:cNvPr name="TextBox 6" id="6"/>
          <p:cNvSpPr txBox="true"/>
          <p:nvPr/>
        </p:nvSpPr>
        <p:spPr>
          <a:xfrm rot="0">
            <a:off x="1028700" y="3618041"/>
            <a:ext cx="7249376" cy="1664335"/>
          </a:xfrm>
          <a:prstGeom prst="rect">
            <a:avLst/>
          </a:prstGeom>
        </p:spPr>
        <p:txBody>
          <a:bodyPr anchor="t" rtlCol="false" tIns="0" lIns="0" bIns="0" rIns="0">
            <a:spAutoFit/>
          </a:bodyPr>
          <a:lstStyle/>
          <a:p>
            <a:pPr algn="l">
              <a:lnSpc>
                <a:spcPts val="2240"/>
              </a:lnSpc>
            </a:pPr>
            <a:r>
              <a:rPr lang="en-US" sz="1600" u="sng">
                <a:solidFill>
                  <a:srgbClr val="EB6C46"/>
                </a:solidFill>
                <a:latin typeface="Poppins"/>
                <a:ea typeface="Poppins"/>
                <a:cs typeface="Poppins"/>
                <a:sym typeface="Poppins"/>
              </a:rPr>
              <a:t>Measurable results that reflect our consistency, quality, and growth.</a:t>
            </a:r>
          </a:p>
          <a:p>
            <a:pPr algn="l">
              <a:lnSpc>
                <a:spcPts val="2240"/>
              </a:lnSpc>
            </a:pPr>
            <a:r>
              <a:rPr lang="en-US" sz="1600" u="sng">
                <a:solidFill>
                  <a:srgbClr val="EB6C46"/>
                </a:solidFill>
                <a:latin typeface="Poppins"/>
                <a:ea typeface="Poppins"/>
                <a:cs typeface="Poppins"/>
                <a:sym typeface="Poppins"/>
              </a:rPr>
              <a:t>Track record of strong outcomes and continuous improvement.</a:t>
            </a:r>
          </a:p>
          <a:p>
            <a:pPr algn="l">
              <a:lnSpc>
                <a:spcPts val="2240"/>
              </a:lnSpc>
            </a:pPr>
            <a:r>
              <a:rPr lang="en-US" sz="1600" u="sng">
                <a:solidFill>
                  <a:srgbClr val="EB6C46"/>
                </a:solidFill>
                <a:latin typeface="Poppins"/>
                <a:ea typeface="Poppins"/>
                <a:cs typeface="Poppins"/>
                <a:sym typeface="Poppins"/>
              </a:rPr>
              <a:t>Performance driven by strategy, creativity, and data.</a:t>
            </a:r>
          </a:p>
          <a:p>
            <a:pPr algn="l">
              <a:lnSpc>
                <a:spcPts val="2240"/>
              </a:lnSpc>
            </a:pPr>
            <a:r>
              <a:rPr lang="en-US" sz="1600" u="sng">
                <a:solidFill>
                  <a:srgbClr val="EB6C46"/>
                </a:solidFill>
                <a:latin typeface="Poppins"/>
                <a:ea typeface="Poppins"/>
                <a:cs typeface="Poppins"/>
                <a:sym typeface="Poppins"/>
              </a:rPr>
              <a:t>Demonstrating impact through clear metrics and achievements.</a:t>
            </a:r>
          </a:p>
          <a:p>
            <a:pPr algn="l">
              <a:lnSpc>
                <a:spcPts val="2240"/>
              </a:lnSpc>
            </a:pPr>
            <a:r>
              <a:rPr lang="en-US" sz="1600" u="sng">
                <a:solidFill>
                  <a:srgbClr val="EB6C46"/>
                </a:solidFill>
                <a:latin typeface="Poppins"/>
                <a:ea typeface="Poppins"/>
                <a:cs typeface="Poppins"/>
                <a:sym typeface="Poppins"/>
              </a:rPr>
              <a:t>Consistent delivery of results aligned with our clients’ goals.</a:t>
            </a:r>
          </a:p>
          <a:p>
            <a:pPr algn="l">
              <a:lnSpc>
                <a:spcPts val="2240"/>
              </a:lnSpc>
            </a:pPr>
            <a:r>
              <a:rPr lang="en-US" sz="1600" u="sng">
                <a:solidFill>
                  <a:srgbClr val="EB6C46"/>
                </a:solidFill>
                <a:latin typeface="Poppins"/>
                <a:ea typeface="Poppins"/>
                <a:cs typeface="Poppins"/>
                <a:sym typeface="Poppins"/>
              </a:rPr>
              <a:t>Growth-focused performance backed by real outcomes</a:t>
            </a:r>
          </a:p>
        </p:txBody>
      </p:sp>
      <p:sp>
        <p:nvSpPr>
          <p:cNvPr name="TextBox 7" id="7"/>
          <p:cNvSpPr txBox="true"/>
          <p:nvPr/>
        </p:nvSpPr>
        <p:spPr>
          <a:xfrm rot="0">
            <a:off x="1028700" y="5914219"/>
            <a:ext cx="5932920" cy="1664335"/>
          </a:xfrm>
          <a:prstGeom prst="rect">
            <a:avLst/>
          </a:prstGeom>
        </p:spPr>
        <p:txBody>
          <a:bodyPr anchor="t" rtlCol="false" tIns="0" lIns="0" bIns="0" rIns="0">
            <a:spAutoFit/>
          </a:bodyPr>
          <a:lstStyle/>
          <a:p>
            <a:pPr algn="just">
              <a:lnSpc>
                <a:spcPts val="2240"/>
              </a:lnSpc>
            </a:pPr>
            <a:r>
              <a:rPr lang="en-US" sz="1600">
                <a:solidFill>
                  <a:srgbClr val="EB6C46"/>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Tree>
  </p:cSld>
  <p:clrMapOvr>
    <a:masterClrMapping/>
  </p:clrMapOvr>
  <p:transition spd="slow">
    <p:fad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B6C46"/>
        </a:solidFill>
      </p:bgPr>
    </p:bg>
    <p:spTree>
      <p:nvGrpSpPr>
        <p:cNvPr id="1" name=""/>
        <p:cNvGrpSpPr/>
        <p:nvPr/>
      </p:nvGrpSpPr>
      <p:grpSpPr>
        <a:xfrm>
          <a:off x="0" y="0"/>
          <a:ext cx="0" cy="0"/>
          <a:chOff x="0" y="0"/>
          <a:chExt cx="0" cy="0"/>
        </a:xfrm>
      </p:grpSpPr>
      <p:grpSp>
        <p:nvGrpSpPr>
          <p:cNvPr name="Group 2" id="2"/>
          <p:cNvGrpSpPr/>
          <p:nvPr/>
        </p:nvGrpSpPr>
        <p:grpSpPr>
          <a:xfrm rot="0">
            <a:off x="13982691" y="7112289"/>
            <a:ext cx="3276609" cy="2196634"/>
            <a:chOff x="0" y="0"/>
            <a:chExt cx="1447844" cy="970632"/>
          </a:xfrm>
        </p:grpSpPr>
        <p:sp>
          <p:nvSpPr>
            <p:cNvPr name="Freeform 3" id="3"/>
            <p:cNvSpPr/>
            <p:nvPr/>
          </p:nvSpPr>
          <p:spPr>
            <a:xfrm flipH="false" flipV="false" rot="0">
              <a:off x="0" y="0"/>
              <a:ext cx="1447844" cy="970632"/>
            </a:xfrm>
            <a:custGeom>
              <a:avLst/>
              <a:gdLst/>
              <a:ahLst/>
              <a:cxnLst/>
              <a:rect r="r" b="b" t="t" l="l"/>
              <a:pathLst>
                <a:path h="970632" w="1447844">
                  <a:moveTo>
                    <a:pt x="0" y="0"/>
                  </a:moveTo>
                  <a:lnTo>
                    <a:pt x="1447844" y="0"/>
                  </a:lnTo>
                  <a:lnTo>
                    <a:pt x="1447844" y="970632"/>
                  </a:lnTo>
                  <a:lnTo>
                    <a:pt x="0" y="970632"/>
                  </a:lnTo>
                  <a:close/>
                </a:path>
              </a:pathLst>
            </a:custGeom>
            <a:blipFill>
              <a:blip r:embed="rId2"/>
              <a:stretch>
                <a:fillRect l="-234" t="0" r="-234" b="0"/>
              </a:stretch>
            </a:blipFill>
          </p:spPr>
        </p:sp>
      </p:grpSp>
      <p:sp>
        <p:nvSpPr>
          <p:cNvPr name="TextBox 4" id="4"/>
          <p:cNvSpPr txBox="true"/>
          <p:nvPr/>
        </p:nvSpPr>
        <p:spPr>
          <a:xfrm rot="0">
            <a:off x="1028700" y="1304925"/>
            <a:ext cx="13534918" cy="4616410"/>
          </a:xfrm>
          <a:prstGeom prst="rect">
            <a:avLst/>
          </a:prstGeom>
        </p:spPr>
        <p:txBody>
          <a:bodyPr anchor="t" rtlCol="false" tIns="0" lIns="0" bIns="0" rIns="0">
            <a:spAutoFit/>
          </a:bodyPr>
          <a:lstStyle/>
          <a:p>
            <a:pPr algn="l">
              <a:lnSpc>
                <a:spcPts val="11916"/>
              </a:lnSpc>
            </a:pPr>
            <a:r>
              <a:rPr lang="en-US" sz="12412">
                <a:solidFill>
                  <a:srgbClr val="FAF2EB"/>
                </a:solidFill>
                <a:latin typeface="League Spartan"/>
                <a:ea typeface="League Spartan"/>
                <a:cs typeface="League Spartan"/>
                <a:sym typeface="League Spartan"/>
              </a:rPr>
              <a:t>WHAT’S NEXT FOR KEITHSTON</a:t>
            </a:r>
          </a:p>
          <a:p>
            <a:pPr algn="l">
              <a:lnSpc>
                <a:spcPts val="11916"/>
              </a:lnSpc>
            </a:pPr>
            <a:r>
              <a:rPr lang="en-US" sz="12412">
                <a:solidFill>
                  <a:srgbClr val="FAF2EB"/>
                </a:solidFill>
                <a:latin typeface="League Spartan"/>
                <a:ea typeface="League Spartan"/>
                <a:cs typeface="League Spartan"/>
                <a:sym typeface="League Spartan"/>
              </a:rPr>
              <a:t>GROUP</a:t>
            </a:r>
          </a:p>
        </p:txBody>
      </p:sp>
      <p:sp>
        <p:nvSpPr>
          <p:cNvPr name="Freeform 5" id="5"/>
          <p:cNvSpPr/>
          <p:nvPr/>
        </p:nvSpPr>
        <p:spPr>
          <a:xfrm flipH="false" flipV="false" rot="0">
            <a:off x="8926583" y="-962352"/>
            <a:ext cx="9739172" cy="8229600"/>
          </a:xfrm>
          <a:custGeom>
            <a:avLst/>
            <a:gdLst/>
            <a:ahLst/>
            <a:cxnLst/>
            <a:rect r="r" b="b" t="t" l="l"/>
            <a:pathLst>
              <a:path h="8229600" w="9739172">
                <a:moveTo>
                  <a:pt x="0" y="0"/>
                </a:moveTo>
                <a:lnTo>
                  <a:pt x="9739171" y="0"/>
                </a:lnTo>
                <a:lnTo>
                  <a:pt x="9739171" y="8229600"/>
                </a:lnTo>
                <a:lnTo>
                  <a:pt x="0" y="8229600"/>
                </a:lnTo>
                <a:lnTo>
                  <a:pt x="0" y="0"/>
                </a:lnTo>
                <a:close/>
              </a:path>
            </a:pathLst>
          </a:custGeom>
          <a:blipFill>
            <a:blip r:embed="rId3"/>
            <a:stretch>
              <a:fillRect l="0" t="0" r="0" b="0"/>
            </a:stretch>
          </a:blipFill>
        </p:spPr>
      </p:sp>
      <p:sp>
        <p:nvSpPr>
          <p:cNvPr name="TextBox 6" id="6"/>
          <p:cNvSpPr txBox="true"/>
          <p:nvPr/>
        </p:nvSpPr>
        <p:spPr>
          <a:xfrm rot="0">
            <a:off x="1028700" y="1304925"/>
            <a:ext cx="13534918" cy="4616410"/>
          </a:xfrm>
          <a:prstGeom prst="rect">
            <a:avLst/>
          </a:prstGeom>
        </p:spPr>
        <p:txBody>
          <a:bodyPr anchor="t" rtlCol="false" tIns="0" lIns="0" bIns="0" rIns="0">
            <a:spAutoFit/>
          </a:bodyPr>
          <a:lstStyle/>
          <a:p>
            <a:pPr algn="l">
              <a:lnSpc>
                <a:spcPts val="11916"/>
              </a:lnSpc>
            </a:pPr>
            <a:r>
              <a:rPr lang="en-US" sz="12412">
                <a:solidFill>
                  <a:srgbClr val="FAF2EB"/>
                </a:solidFill>
                <a:latin typeface="League Spartan"/>
                <a:ea typeface="League Spartan"/>
                <a:cs typeface="League Spartan"/>
                <a:sym typeface="League Spartan"/>
              </a:rPr>
              <a:t>WHAT’S NEXT FOR KEITHSTON</a:t>
            </a:r>
          </a:p>
          <a:p>
            <a:pPr algn="l">
              <a:lnSpc>
                <a:spcPts val="11916"/>
              </a:lnSpc>
            </a:pPr>
            <a:r>
              <a:rPr lang="en-US" sz="12412">
                <a:solidFill>
                  <a:srgbClr val="FAF2EB"/>
                </a:solidFill>
                <a:latin typeface="League Spartan"/>
                <a:ea typeface="League Spartan"/>
                <a:cs typeface="League Spartan"/>
                <a:sym typeface="League Spartan"/>
              </a:rPr>
              <a:t>GROUP</a:t>
            </a:r>
          </a:p>
        </p:txBody>
      </p:sp>
      <p:sp>
        <p:nvSpPr>
          <p:cNvPr name="TextBox 7" id="7"/>
          <p:cNvSpPr txBox="true"/>
          <p:nvPr/>
        </p:nvSpPr>
        <p:spPr>
          <a:xfrm rot="0">
            <a:off x="1028700" y="7593965"/>
            <a:ext cx="9441015" cy="1664335"/>
          </a:xfrm>
          <a:prstGeom prst="rect">
            <a:avLst/>
          </a:prstGeom>
        </p:spPr>
        <p:txBody>
          <a:bodyPr anchor="t" rtlCol="false" tIns="0" lIns="0" bIns="0" rIns="0">
            <a:spAutoFit/>
          </a:bodyPr>
          <a:lstStyle/>
          <a:p>
            <a:pPr algn="l">
              <a:lnSpc>
                <a:spcPts val="2240"/>
              </a:lnSpc>
            </a:pPr>
            <a:r>
              <a:rPr lang="en-US" sz="1600">
                <a:solidFill>
                  <a:srgbClr val="FAF2EB"/>
                </a:solidFill>
                <a:latin typeface="Poppins"/>
                <a:ea typeface="Poppins"/>
                <a:cs typeface="Poppins"/>
                <a:sym typeface="Poppins"/>
              </a:rPr>
              <a:t>Expanding capabilities, strengthening partnerships, and driving sustainable growth forward.</a:t>
            </a:r>
          </a:p>
          <a:p>
            <a:pPr algn="l">
              <a:lnSpc>
                <a:spcPts val="2240"/>
              </a:lnSpc>
            </a:pPr>
            <a:r>
              <a:rPr lang="en-US" sz="1600">
                <a:solidFill>
                  <a:srgbClr val="FAF2EB"/>
                </a:solidFill>
                <a:latin typeface="Poppins"/>
                <a:ea typeface="Poppins"/>
                <a:cs typeface="Poppins"/>
                <a:sym typeface="Poppins"/>
              </a:rPr>
              <a:t>Focused on innovation, strategic expansion, and delivering greater client impact.</a:t>
            </a:r>
          </a:p>
          <a:p>
            <a:pPr algn="l">
              <a:lnSpc>
                <a:spcPts val="2240"/>
              </a:lnSpc>
            </a:pPr>
            <a:r>
              <a:rPr lang="en-US" sz="1600">
                <a:solidFill>
                  <a:srgbClr val="FAF2EB"/>
                </a:solidFill>
                <a:latin typeface="Poppins"/>
                <a:ea typeface="Poppins"/>
                <a:cs typeface="Poppins"/>
                <a:sym typeface="Poppins"/>
              </a:rPr>
              <a:t>Scaling our services while exploring new markets and opportunities.</a:t>
            </a:r>
          </a:p>
          <a:p>
            <a:pPr algn="l">
              <a:lnSpc>
                <a:spcPts val="2240"/>
              </a:lnSpc>
            </a:pPr>
            <a:r>
              <a:rPr lang="en-US" sz="1600">
                <a:solidFill>
                  <a:srgbClr val="FAF2EB"/>
                </a:solidFill>
                <a:latin typeface="Poppins"/>
                <a:ea typeface="Poppins"/>
                <a:cs typeface="Poppins"/>
                <a:sym typeface="Poppins"/>
              </a:rPr>
              <a:t>Building the next phase through technology, creativity, and collaboration.</a:t>
            </a:r>
          </a:p>
          <a:p>
            <a:pPr algn="l">
              <a:lnSpc>
                <a:spcPts val="2240"/>
              </a:lnSpc>
            </a:pPr>
            <a:r>
              <a:rPr lang="en-US" sz="1600">
                <a:solidFill>
                  <a:srgbClr val="FAF2EB"/>
                </a:solidFill>
                <a:latin typeface="Poppins"/>
                <a:ea typeface="Poppins"/>
                <a:cs typeface="Poppins"/>
                <a:sym typeface="Poppins"/>
              </a:rPr>
              <a:t>Clear objectives, bold strategies, and a roadmap for long-term success.</a:t>
            </a:r>
          </a:p>
          <a:p>
            <a:pPr algn="l">
              <a:lnSpc>
                <a:spcPts val="2240"/>
              </a:lnSpc>
            </a:pPr>
            <a:r>
              <a:rPr lang="en-US" sz="1600">
                <a:solidFill>
                  <a:srgbClr val="FAF2EB"/>
                </a:solidFill>
                <a:latin typeface="Poppins"/>
                <a:ea typeface="Poppins"/>
                <a:cs typeface="Poppins"/>
                <a:sym typeface="Poppins"/>
              </a:rPr>
              <a:t>Evolving, optimizing, and positioning for future leadership in our space</a:t>
            </a: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DAHF9lXjM0I</dc:identifier>
  <dcterms:modified xsi:type="dcterms:W3CDTF">2011-08-01T06:04:30Z</dcterms:modified>
  <cp:revision>1</cp:revision>
  <dc:title>Orange Beige Dualtone Startup Pitch Deck Presentation</dc:title>
</cp:coreProperties>
</file>