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72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1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7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7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7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73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5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725" r:id="rId5"/>
    <p:sldMasterId id="2147483726" r:id="rId6"/>
    <p:sldMasterId id="2147483727" r:id="rId7"/>
    <p:sldMasterId id="2147483728" r:id="rId8"/>
  </p:sldMasterIdLst>
  <p:notesMasterIdLst>
    <p:notesMasterId r:id="rId9"/>
  </p:notes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6224B04-15F6-4BF8-B316-B5F8DAC839A3}">
  <a:tblStyle styleId="{76224B04-15F6-4BF8-B316-B5F8DAC839A3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1.xml"/><Relationship Id="rId42" Type="http://schemas.openxmlformats.org/officeDocument/2006/relationships/slide" Target="slides/slide33.xml"/><Relationship Id="rId41" Type="http://schemas.openxmlformats.org/officeDocument/2006/relationships/slide" Target="slides/slide32.xml"/><Relationship Id="rId44" Type="http://schemas.openxmlformats.org/officeDocument/2006/relationships/slide" Target="slides/slide35.xml"/><Relationship Id="rId43" Type="http://schemas.openxmlformats.org/officeDocument/2006/relationships/slide" Target="slides/slide34.xml"/><Relationship Id="rId46" Type="http://schemas.openxmlformats.org/officeDocument/2006/relationships/slide" Target="slides/slide37.xml"/><Relationship Id="rId45" Type="http://schemas.openxmlformats.org/officeDocument/2006/relationships/slide" Target="slides/slide36.xml"/><Relationship Id="rId1" Type="http://schemas.openxmlformats.org/officeDocument/2006/relationships/theme" Target="theme/theme4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notesMaster" Target="notesMasters/notesMaster1.xml"/><Relationship Id="rId48" Type="http://schemas.openxmlformats.org/officeDocument/2006/relationships/slide" Target="slides/slide39.xml"/><Relationship Id="rId47" Type="http://schemas.openxmlformats.org/officeDocument/2006/relationships/slide" Target="slides/slide38.xml"/><Relationship Id="rId49" Type="http://schemas.openxmlformats.org/officeDocument/2006/relationships/slide" Target="slides/slide40.xml"/><Relationship Id="rId5" Type="http://schemas.openxmlformats.org/officeDocument/2006/relationships/slideMaster" Target="slideMasters/slideMaster1.xml"/><Relationship Id="rId6" Type="http://schemas.openxmlformats.org/officeDocument/2006/relationships/slideMaster" Target="slideMasters/slideMaster2.xml"/><Relationship Id="rId7" Type="http://schemas.openxmlformats.org/officeDocument/2006/relationships/slideMaster" Target="slideMasters/slideMaster3.xml"/><Relationship Id="rId8" Type="http://schemas.openxmlformats.org/officeDocument/2006/relationships/slideMaster" Target="slideMasters/slideMaster4.xml"/><Relationship Id="rId31" Type="http://schemas.openxmlformats.org/officeDocument/2006/relationships/slide" Target="slides/slide22.xml"/><Relationship Id="rId30" Type="http://schemas.openxmlformats.org/officeDocument/2006/relationships/slide" Target="slides/slide21.xml"/><Relationship Id="rId33" Type="http://schemas.openxmlformats.org/officeDocument/2006/relationships/slide" Target="slides/slide24.xml"/><Relationship Id="rId32" Type="http://schemas.openxmlformats.org/officeDocument/2006/relationships/slide" Target="slides/slide23.xml"/><Relationship Id="rId35" Type="http://schemas.openxmlformats.org/officeDocument/2006/relationships/slide" Target="slides/slide26.xml"/><Relationship Id="rId34" Type="http://schemas.openxmlformats.org/officeDocument/2006/relationships/slide" Target="slides/slide25.xml"/><Relationship Id="rId37" Type="http://schemas.openxmlformats.org/officeDocument/2006/relationships/slide" Target="slides/slide28.xml"/><Relationship Id="rId36" Type="http://schemas.openxmlformats.org/officeDocument/2006/relationships/slide" Target="slides/slide27.xml"/><Relationship Id="rId39" Type="http://schemas.openxmlformats.org/officeDocument/2006/relationships/slide" Target="slides/slide30.xml"/><Relationship Id="rId38" Type="http://schemas.openxmlformats.org/officeDocument/2006/relationships/slide" Target="slides/slide29.xml"/><Relationship Id="rId20" Type="http://schemas.openxmlformats.org/officeDocument/2006/relationships/slide" Target="slides/slide11.xml"/><Relationship Id="rId22" Type="http://schemas.openxmlformats.org/officeDocument/2006/relationships/slide" Target="slides/slide13.xml"/><Relationship Id="rId21" Type="http://schemas.openxmlformats.org/officeDocument/2006/relationships/slide" Target="slides/slide12.xml"/><Relationship Id="rId24" Type="http://schemas.openxmlformats.org/officeDocument/2006/relationships/slide" Target="slides/slide15.xml"/><Relationship Id="rId23" Type="http://schemas.openxmlformats.org/officeDocument/2006/relationships/slide" Target="slides/slide14.xml"/><Relationship Id="rId26" Type="http://schemas.openxmlformats.org/officeDocument/2006/relationships/slide" Target="slides/slide17.xml"/><Relationship Id="rId25" Type="http://schemas.openxmlformats.org/officeDocument/2006/relationships/slide" Target="slides/slide16.xml"/><Relationship Id="rId28" Type="http://schemas.openxmlformats.org/officeDocument/2006/relationships/slide" Target="slides/slide19.xml"/><Relationship Id="rId27" Type="http://schemas.openxmlformats.org/officeDocument/2006/relationships/slide" Target="slides/slide18.xml"/><Relationship Id="rId29" Type="http://schemas.openxmlformats.org/officeDocument/2006/relationships/slide" Target="slides/slide20.xml"/><Relationship Id="rId51" Type="http://schemas.openxmlformats.org/officeDocument/2006/relationships/slide" Target="slides/slide42.xml"/><Relationship Id="rId50" Type="http://schemas.openxmlformats.org/officeDocument/2006/relationships/slide" Target="slides/slide41.xml"/><Relationship Id="rId53" Type="http://schemas.openxmlformats.org/officeDocument/2006/relationships/slide" Target="slides/slide44.xml"/><Relationship Id="rId52" Type="http://schemas.openxmlformats.org/officeDocument/2006/relationships/slide" Target="slides/slide43.xml"/><Relationship Id="rId11" Type="http://schemas.openxmlformats.org/officeDocument/2006/relationships/slide" Target="slides/slide2.xml"/><Relationship Id="rId10" Type="http://schemas.openxmlformats.org/officeDocument/2006/relationships/slide" Target="slides/slide1.xml"/><Relationship Id="rId54" Type="http://schemas.openxmlformats.org/officeDocument/2006/relationships/slide" Target="slides/slide45.xml"/><Relationship Id="rId13" Type="http://schemas.openxmlformats.org/officeDocument/2006/relationships/slide" Target="slides/slide4.xml"/><Relationship Id="rId12" Type="http://schemas.openxmlformats.org/officeDocument/2006/relationships/slide" Target="slides/slide3.xml"/><Relationship Id="rId15" Type="http://schemas.openxmlformats.org/officeDocument/2006/relationships/slide" Target="slides/slide6.xml"/><Relationship Id="rId14" Type="http://schemas.openxmlformats.org/officeDocument/2006/relationships/slide" Target="slides/slide5.xml"/><Relationship Id="rId17" Type="http://schemas.openxmlformats.org/officeDocument/2006/relationships/slide" Target="slides/slide8.xml"/><Relationship Id="rId16" Type="http://schemas.openxmlformats.org/officeDocument/2006/relationships/slide" Target="slides/slide7.xml"/><Relationship Id="rId19" Type="http://schemas.openxmlformats.org/officeDocument/2006/relationships/slide" Target="slides/slide10.xml"/><Relationship Id="rId18" Type="http://schemas.openxmlformats.org/officeDocument/2006/relationships/slide" Target="slides/slide9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student.amplify.com/join/MMTC4Z?lang=fr" TargetMode="Externa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3d7cfde8b5f_0_6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4" name="Google Shape;444;g3d7cfde8b5f_0_6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g2febf6bf48b_0_3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1" name="Google Shape;461;g2febf6bf48b_0_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g3c1f9dab7b9_0_3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3" name="Google Shape;473;g3c1f9dab7b9_0_3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329d0e7308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329d0e7308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3d0ece9822a_0_1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3d0ece9822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2febf6bf48b_0_9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2febf6bf48b_0_9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g2febf6bf48b_0_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0" name="Google Shape;510;g2febf6bf48b_0_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g2febf6bf48b_0_5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7" name="Google Shape;517;g2febf6bf48b_0_5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g2febf6bf48b_0_5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5" name="Google Shape;525;g2febf6bf48b_0_5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g3bbe846e8d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5" name="Google Shape;535;g3bbe846e8d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Passer du concret à l’abstrait (symboles et opérations) pour ceux qui ont besoin de voir et manipuler des objets.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g2febf6bf48b_0_7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2" name="Google Shape;552;g2febf6bf48b_0_7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g31ed2d7ad72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g31ed2d7ad72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3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g2febf6bf48b_0_8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5" name="Google Shape;575;g2febf6bf48b_0_8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g2feea805e38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5" name="Google Shape;585;g2feea805e38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3bbe846e8d7_0_1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3bbe846e8d7_0_1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3bbe846e8d7_0_3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3bbe846e8d7_0_3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2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g3bbe846e8d7_0_4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4" name="Google Shape;634;g3bbe846e8d7_0_4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g3bbe846e8d7_0_7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1" name="Google Shape;661;g3bbe846e8d7_0_7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6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Google Shape;697;g3bbe846e8d7_0_9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8" name="Google Shape;698;g3bbe846e8d7_0_9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6" name="Shape 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" name="Google Shape;737;g3bbe846e8d7_0_6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8" name="Google Shape;738;g3bbe846e8d7_0_6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g2febf6bf48b_0_8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3" name="Google Shape;753;g2febf6bf48b_0_8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8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g3d381185a31_0_1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0" name="Google Shape;760;g3d381185a31_0_1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g3c1f82a5e15_0_1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6" name="Google Shape;766;g3c1f82a5e15_0_1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Lien élève: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chemeClr val="hlink"/>
                </a:solidFill>
                <a:hlinkClick r:id="rId2"/>
              </a:rPr>
              <a:t>https://student.amplify.com/join/MMTC4Z?lang=fr</a:t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g3c1f82a5e15_0_1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9" name="Google Shape;789;g3c1f82a5e15_0_1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g3d268ee170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7" name="Google Shape;807;g3d268ee170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4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g3c1f82a5e15_0_1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6" name="Google Shape;826;g3c1f82a5e15_0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3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g3c1f82a5e15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5" name="Google Shape;845;g3c1f82a5e15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8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Google Shape;859;g3d381185a31_0_2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0" name="Google Shape;860;g3d381185a31_0_2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g3d2acf92b79_1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6" name="Google Shape;866;g3d2acf92b79_1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Lien élève: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1" name="Shape 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2" name="Google Shape;882;g3d7cfde8b5f_0_11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3" name="Google Shape;883;g3d7cfde8b5f_0_11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0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g3d7cfde8b5f_0_12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2" name="Google Shape;892;g3d7cfde8b5f_0_1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g3d7cfde8b5f_0_12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9" name="Google Shape;899;g3d7cfde8b5f_0_12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8" name="Shape 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9" name="Google Shape;909;g3d7cfde8b5f_0_1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0" name="Google Shape;910;g3d7cfde8b5f_0_1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Google Shape;922;g3d381185a3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3" name="Google Shape;923;g3d381185a3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Google Shape;934;g3d381185a31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5" name="Google Shape;935;g3d381185a31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4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3d381185a31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3d381185a31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g2febf6bf48b_0_9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5" name="Google Shape;955;g2febf6bf48b_0_9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8" name="Shape 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Google Shape;959;g31bfb13f4a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0" name="Google Shape;960;g31bfb13f4a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7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Google Shape;968;g2feea805e38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9" name="Google Shape;969;g2feea805e38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5" name="Shape 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6" name="Google Shape;976;g3bbefc8545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7" name="Google Shape;977;g3bbefc8545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7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3c1f82a5e1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3c1f82a5e1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/>
              <a:t>À revoir (LL)</a:t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2" name="Shape 10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g2febf6bf48b_0_1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4" name="Google Shape;1004;g2febf6bf48b_0_1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-CA">
                <a:solidFill>
                  <a:schemeClr val="dk1"/>
                </a:solidFill>
              </a:rPr>
              <a:t>Geneviève</a:t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9" name="Shape 1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0" name="Google Shape;1010;g2d863834e4d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1" name="Google Shape;1011;g2d863834e4d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g3d7cfde8b5f_0_8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5" name="Google Shape;1025;g3d7cfde8b5f_0_88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6" name="Shape 10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Google Shape;1037;g3d7cfde8b5f_0_8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8" name="Google Shape;1038;g3d7cfde8b5f_0_89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37.png"/><Relationship Id="rId3" Type="http://schemas.openxmlformats.org/officeDocument/2006/relationships/image" Target="../media/image2.png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18.png"/></Relationships>
</file>

<file path=ppt/slideLayouts/_rels/slideLayout7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809625" y="2150850"/>
            <a:ext cx="8022600" cy="841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3600"/>
              <a:buNone/>
              <a:defRPr sz="36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184894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0000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1" name="Google Shape;21;p4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title"/>
          </p:nvPr>
        </p:nvSpPr>
        <p:spPr>
          <a:xfrm>
            <a:off x="311700" y="140225"/>
            <a:ext cx="8520600" cy="5727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2800"/>
              <a:buNone/>
              <a:defRPr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27" name="Google Shape;27;p5"/>
          <p:cNvSpPr/>
          <p:nvPr/>
        </p:nvSpPr>
        <p:spPr>
          <a:xfrm rot="5400000">
            <a:off x="-100350" y="343485"/>
            <a:ext cx="468600" cy="2679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947450" y="450150"/>
            <a:ext cx="6367800" cy="40908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800"/>
              <a:buNone/>
              <a:defRPr sz="4800">
                <a:solidFill>
                  <a:srgbClr val="0069B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  <p:sp>
        <p:nvSpPr>
          <p:cNvPr id="38" name="Google Shape;38;p8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fmla="val 50000" name="adj"/>
            </a:avLst>
          </a:prstGeom>
          <a:solidFill>
            <a:srgbClr val="0069B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rgbClr val="0069B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4200"/>
              <a:buNone/>
              <a:defRPr sz="4200">
                <a:solidFill>
                  <a:srgbClr val="0069BF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  <a:defRPr>
                <a:solidFill>
                  <a:srgbClr val="FFFFFF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>
                <a:solidFill>
                  <a:srgbClr val="FFFFFF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>
                <a:solidFill>
                  <a:srgbClr val="FFFFFF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1" name="Google Shape;51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letely blank">
  <p:cSld name="BLANK_1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4297650" y="4853299"/>
            <a:ext cx="548700" cy="290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85000" lnSpcReduction="20000"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e de titre 1" showMasterSp="0">
  <p:cSld name="TITLE_2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contenu" type="obj">
  <p:cSld name="OBJEC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5"/>
          <p:cNvSpPr txBox="1"/>
          <p:nvPr>
            <p:ph type="title"/>
          </p:nvPr>
        </p:nvSpPr>
        <p:spPr>
          <a:xfrm>
            <a:off x="508001" y="457200"/>
            <a:ext cx="64476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00"/>
              <a:buFont typeface="Trebuchet MS"/>
              <a:buNone/>
              <a:defRPr sz="27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" type="body"/>
          </p:nvPr>
        </p:nvSpPr>
        <p:spPr>
          <a:xfrm>
            <a:off x="508001" y="1620442"/>
            <a:ext cx="6447600" cy="291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1pPr>
            <a:lvl2pPr indent="-317500" lvl="1" marL="914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2pPr>
            <a:lvl3pPr indent="-317500" lvl="2" marL="1371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3pPr>
            <a:lvl4pPr indent="-317500" lvl="3" marL="1828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4pPr>
            <a:lvl5pPr indent="-317500" lvl="4" marL="22860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5pPr>
            <a:lvl6pPr indent="-317500" lvl="5" marL="2743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6pPr>
            <a:lvl7pPr indent="-317500" lvl="6" marL="32004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7pPr>
            <a:lvl8pPr indent="-317500" lvl="7" marL="3657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8pPr>
            <a:lvl9pPr indent="-317500" lvl="8" marL="41148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►"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0" type="dt"/>
          </p:nvPr>
        </p:nvSpPr>
        <p:spPr>
          <a:xfrm>
            <a:off x="5403850" y="4531022"/>
            <a:ext cx="6840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2" name="Google Shape;62;p15"/>
          <p:cNvSpPr txBox="1"/>
          <p:nvPr>
            <p:ph idx="11" type="ftr"/>
          </p:nvPr>
        </p:nvSpPr>
        <p:spPr>
          <a:xfrm>
            <a:off x="508001" y="4531022"/>
            <a:ext cx="47232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/>
        </p:txBody>
      </p:sp>
      <p:sp>
        <p:nvSpPr>
          <p:cNvPr id="63" name="Google Shape;63;p15"/>
          <p:cNvSpPr txBox="1"/>
          <p:nvPr>
            <p:ph idx="12" type="sldNum"/>
          </p:nvPr>
        </p:nvSpPr>
        <p:spPr>
          <a:xfrm>
            <a:off x="6442998" y="4531022"/>
            <a:ext cx="512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Trebuchet MS"/>
              <a:buNone/>
              <a:defRPr b="0" i="0" sz="7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434343"/>
        </a:solidFill>
      </p:bgPr>
    </p:bg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70" name="Google Shape;70;p17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rgbClr val="FFFFFF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8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" name="Google Shape;73;p18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égende 1">
  <p:cSld name="CAPTION_ONLY_1">
    <p:bg>
      <p:bgPr>
        <a:solidFill>
          <a:srgbClr val="FFFFFF"/>
        </a:soli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" name="Google Shape;76;p19"/>
          <p:cNvSpPr/>
          <p:nvPr/>
        </p:nvSpPr>
        <p:spPr>
          <a:xfrm>
            <a:off x="50" y="0"/>
            <a:ext cx="9143982" cy="4385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3564B9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0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79" name="Google Shape;79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">
  <p:cSld name="TITLE_AND_BODY_1">
    <p:bg>
      <p:bgPr>
        <a:solidFill>
          <a:srgbClr val="3564B9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1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2" name="Google Shape;82;p21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21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4" name="Google Shape;84;p21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85" name="Google Shape;85;p21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6" name="Google Shape;86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">
  <p:cSld name="TITLE_AND_BODY_1_1">
    <p:bg>
      <p:bgPr>
        <a:solidFill>
          <a:srgbClr val="3564B9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2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9" name="Google Shape;89;p22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2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1" name="Google Shape;91;p22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2" name="Google Shape;92;p22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3" name="Google Shape;93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 1">
  <p:cSld name="TITLE_AND_BODY_1_1_1">
    <p:bg>
      <p:bgPr>
        <a:solidFill>
          <a:srgbClr val="3564B9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/>
          <p:nvPr/>
        </p:nvSpPr>
        <p:spPr>
          <a:xfrm rot="10800000">
            <a:off x="9" y="2637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6" name="Google Shape;96;p23"/>
          <p:cNvSpPr/>
          <p:nvPr/>
        </p:nvSpPr>
        <p:spPr>
          <a:xfrm flipH="1" rot="10800000">
            <a:off x="0" y="3127200"/>
            <a:ext cx="9144000" cy="2016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23"/>
          <p:cNvSpPr/>
          <p:nvPr/>
        </p:nvSpPr>
        <p:spPr>
          <a:xfrm rot="10799980">
            <a:off x="13" y="2717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8" name="Google Shape;98;p23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99" name="Google Shape;99;p23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0" name="Google Shape;100;p2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rgbClr val="3564B9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4"/>
          <p:cNvSpPr/>
          <p:nvPr/>
        </p:nvSpPr>
        <p:spPr>
          <a:xfrm rot="10800000">
            <a:off x="9" y="1542604"/>
            <a:ext cx="9143982" cy="929340"/>
          </a:xfrm>
          <a:prstGeom prst="flowChartDocument">
            <a:avLst/>
          </a:prstGeom>
          <a:solidFill>
            <a:srgbClr val="F7981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3" name="Google Shape;103;p24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4" name="Google Shape;104;p24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24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6" name="Google Shape;106;p2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107" name="Google Shape;107;p24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8" name="Google Shape;108;p24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9" name="Google Shape;109;p2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rgbClr val="3564B9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5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2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3" name="Google Shape;113;p25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4" name="Google Shape;114;p25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">
  <p:cSld name="TITLE_ONLY_2">
    <p:bg>
      <p:bgPr>
        <a:solidFill>
          <a:srgbClr val="3564B9"/>
        </a:solidFill>
      </p:bgPr>
    </p:bg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2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8" name="Google Shape;118;p26"/>
          <p:cNvSpPr/>
          <p:nvPr/>
        </p:nvSpPr>
        <p:spPr>
          <a:xfrm rot="10799980">
            <a:off x="-59" y="4202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9" name="Google Shape;119;p26"/>
          <p:cNvSpPr/>
          <p:nvPr/>
        </p:nvSpPr>
        <p:spPr>
          <a:xfrm rot="10799980">
            <a:off x="-59" y="5030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 1">
  <p:cSld name="TITLE_ONLY_2_1">
    <p:bg>
      <p:bgPr>
        <a:solidFill>
          <a:srgbClr val="434343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7"/>
          <p:cNvSpPr/>
          <p:nvPr/>
        </p:nvSpPr>
        <p:spPr>
          <a:xfrm rot="10799980">
            <a:off x="-59" y="1154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27"/>
          <p:cNvSpPr/>
          <p:nvPr/>
        </p:nvSpPr>
        <p:spPr>
          <a:xfrm rot="10799980">
            <a:off x="-59" y="1982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8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28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27" name="Google Shape;127;p28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8" name="Google Shape;128;p28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9" name="Google Shape;129;p28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">
  <p:cSld name="ONE_COLUMN_TEXT_1">
    <p:bg>
      <p:bgPr>
        <a:solidFill>
          <a:srgbClr val="FFD966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3" name="Google Shape;133;p2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4" name="Google Shape;134;p29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5" name="Google Shape;135;p29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 1">
  <p:cSld name="ONE_COLUMN_TEXT_1_1">
    <p:bg>
      <p:bgPr>
        <a:solidFill>
          <a:srgbClr val="FFD966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/>
          <p:nvPr/>
        </p:nvSpPr>
        <p:spPr>
          <a:xfrm flipH="1" rot="10800000">
            <a:off x="1219200" y="25"/>
            <a:ext cx="7947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30"/>
          <p:cNvSpPr/>
          <p:nvPr/>
        </p:nvSpPr>
        <p:spPr>
          <a:xfrm rot="5400000">
            <a:off x="-1165417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9" name="Google Shape;139;p30"/>
          <p:cNvSpPr/>
          <p:nvPr/>
        </p:nvSpPr>
        <p:spPr>
          <a:xfrm rot="5400000">
            <a:off x="-1082614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31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142" name="Google Shape;142;p3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32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32"/>
          <p:cNvSpPr/>
          <p:nvPr/>
        </p:nvSpPr>
        <p:spPr>
          <a:xfrm flipH="1" rot="-5400000">
            <a:off x="1736786" y="2107161"/>
            <a:ext cx="5143500" cy="929178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6" name="Google Shape;146;p32"/>
          <p:cNvSpPr/>
          <p:nvPr/>
        </p:nvSpPr>
        <p:spPr>
          <a:xfrm flipH="1" rot="-5400000">
            <a:off x="1653983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7" name="Google Shape;147;p3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3564B9"/>
              </a:buClr>
              <a:buSzPts val="4200"/>
              <a:buFont typeface="Source Sans Pro"/>
              <a:buNone/>
              <a:defRPr b="1" sz="4200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48" name="Google Shape;148;p32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Source Sans Pro"/>
              <a:buNone/>
              <a:defRPr sz="21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49" name="Google Shape;149;p32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●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Char char="○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Source Sans Pro"/>
              <a:buChar char="■"/>
              <a:defRPr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50" name="Google Shape;150;p3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rgbClr val="FFFFFF"/>
        </a:solid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3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" name="Google Shape;153;p33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4" name="Google Shape;154;p33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ombre de grande taille 1 1">
  <p:cSld name="BIG_NUMBER_1_1">
    <p:bg>
      <p:bgPr>
        <a:solidFill>
          <a:srgbClr val="FFFFFF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4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7" name="Google Shape;157;p34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8" name="Google Shape;158;p34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">
  <p:cSld name="TITLE_ONLY_1">
    <p:bg>
      <p:bgPr>
        <a:solidFill>
          <a:srgbClr val="3564B9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36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3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64" name="Google Shape;164;p36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5" name="Google Shape;165;p36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6" name="Google Shape;166;p36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7" name="Google Shape;167;p36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8" name="Google Shape;168;p36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2">
  <p:cSld name="TITLE_ONLY_1_2">
    <p:bg>
      <p:bgPr>
        <a:solidFill>
          <a:srgbClr val="3564B9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7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37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72" name="Google Shape;172;p37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3" name="Google Shape;173;p37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4" name="Google Shape;174;p37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5" name="Google Shape;175;p37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6" name="Google Shape;176;p37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">
  <p:cSld name="TITLE_ONLY_1_1">
    <p:bg>
      <p:bgPr>
        <a:solidFill>
          <a:srgbClr val="3564B9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8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0" name="Google Shape;180;p38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1" name="Google Shape;181;p38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2" name="Google Shape;182;p38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3" name="Google Shape;183;p38"/>
          <p:cNvSpPr/>
          <p:nvPr/>
        </p:nvSpPr>
        <p:spPr>
          <a:xfrm>
            <a:off x="9" y="34100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4" name="Google Shape;184;p38"/>
          <p:cNvSpPr/>
          <p:nvPr/>
        </p:nvSpPr>
        <p:spPr>
          <a:xfrm>
            <a:off x="9" y="33272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">
  <p:cSld name="TITLE_ONLY_1_1_1">
    <p:bg>
      <p:bgPr>
        <a:solidFill>
          <a:srgbClr val="434343"/>
        </a:solid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9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39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8" name="Google Shape;188;p39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9" name="Google Shape;189;p39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0" name="Google Shape;190;p39"/>
          <p:cNvSpPr/>
          <p:nvPr/>
        </p:nvSpPr>
        <p:spPr>
          <a:xfrm>
            <a:off x="0" y="3470150"/>
            <a:ext cx="9144000" cy="16734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1" name="Google Shape;191;p39"/>
          <p:cNvSpPr/>
          <p:nvPr/>
        </p:nvSpPr>
        <p:spPr>
          <a:xfrm>
            <a:off x="9" y="2842350"/>
            <a:ext cx="9143982" cy="929340"/>
          </a:xfrm>
          <a:prstGeom prst="flowChartDocument">
            <a:avLst/>
          </a:prstGeom>
          <a:solidFill>
            <a:srgbClr val="3564B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2" name="Google Shape;192;p39"/>
          <p:cNvSpPr/>
          <p:nvPr/>
        </p:nvSpPr>
        <p:spPr>
          <a:xfrm>
            <a:off x="9" y="2759546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4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1" name="Google Shape;201;p4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2" name="Google Shape;202;p4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42"/>
          <p:cNvSpPr txBox="1"/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5" name="Google Shape;205;p42"/>
          <p:cNvSpPr txBox="1"/>
          <p:nvPr>
            <p:ph idx="1" type="subTitle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06" name="Google Shape;206;p42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7" name="Google Shape;207;p42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08" name="Google Shape;208;p42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4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1" name="Google Shape;211;p43"/>
          <p:cNvSpPr txBox="1"/>
          <p:nvPr>
            <p:ph idx="1" type="body"/>
          </p:nvPr>
        </p:nvSpPr>
        <p:spPr>
          <a:xfrm>
            <a:off x="228600" y="800100"/>
            <a:ext cx="41148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12" name="Google Shape;212;p4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3" name="Google Shape;213;p4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4" name="Google Shape;214;p4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44"/>
          <p:cNvSpPr txBox="1"/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 cap="none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7" name="Google Shape;217;p44"/>
          <p:cNvSpPr txBox="1"/>
          <p:nvPr>
            <p:ph idx="1" type="body"/>
          </p:nvPr>
        </p:nvSpPr>
        <p:spPr>
          <a:xfrm>
            <a:off x="361156" y="1453357"/>
            <a:ext cx="3886200" cy="7503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18" name="Google Shape;218;p4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19" name="Google Shape;219;p4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0" name="Google Shape;220;p4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45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3" name="Google Shape;223;p45"/>
          <p:cNvSpPr txBox="1"/>
          <p:nvPr>
            <p:ph idx="1" type="body"/>
          </p:nvPr>
        </p:nvSpPr>
        <p:spPr>
          <a:xfrm>
            <a:off x="228600" y="800100"/>
            <a:ext cx="20193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224" name="Google Shape;224;p45"/>
          <p:cNvSpPr txBox="1"/>
          <p:nvPr>
            <p:ph idx="2" type="body"/>
          </p:nvPr>
        </p:nvSpPr>
        <p:spPr>
          <a:xfrm>
            <a:off x="2324100" y="800100"/>
            <a:ext cx="20193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225" name="Google Shape;225;p45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6" name="Google Shape;226;p45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27" name="Google Shape;227;p45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46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0" name="Google Shape;230;p46"/>
          <p:cNvSpPr txBox="1"/>
          <p:nvPr>
            <p:ph idx="1" type="body"/>
          </p:nvPr>
        </p:nvSpPr>
        <p:spPr>
          <a:xfrm>
            <a:off x="228600" y="767556"/>
            <a:ext cx="2020200" cy="320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231" name="Google Shape;231;p46"/>
          <p:cNvSpPr txBox="1"/>
          <p:nvPr>
            <p:ph idx="2" type="body"/>
          </p:nvPr>
        </p:nvSpPr>
        <p:spPr>
          <a:xfrm>
            <a:off x="228600" y="1087438"/>
            <a:ext cx="2020200" cy="1975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232" name="Google Shape;232;p46"/>
          <p:cNvSpPr txBox="1"/>
          <p:nvPr>
            <p:ph idx="3" type="body"/>
          </p:nvPr>
        </p:nvSpPr>
        <p:spPr>
          <a:xfrm>
            <a:off x="2322513" y="767556"/>
            <a:ext cx="2021100" cy="320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233" name="Google Shape;233;p46"/>
          <p:cNvSpPr txBox="1"/>
          <p:nvPr>
            <p:ph idx="4" type="body"/>
          </p:nvPr>
        </p:nvSpPr>
        <p:spPr>
          <a:xfrm>
            <a:off x="2322513" y="1087438"/>
            <a:ext cx="2021100" cy="1975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234" name="Google Shape;234;p46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5" name="Google Shape;235;p46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6" name="Google Shape;236;p46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47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39" name="Google Shape;239;p47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0" name="Google Shape;240;p47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1" name="Google Shape;241;p47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48"/>
          <p:cNvSpPr txBox="1"/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4" name="Google Shape;244;p48"/>
          <p:cNvSpPr txBox="1"/>
          <p:nvPr>
            <p:ph idx="1" type="body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indent="-317500" lvl="1" marL="9144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indent="-3048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indent="-29210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indent="-29210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indent="-29210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indent="-29210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indent="-29210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indent="-29210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/>
        </p:txBody>
      </p:sp>
      <p:sp>
        <p:nvSpPr>
          <p:cNvPr id="245" name="Google Shape;245;p48"/>
          <p:cNvSpPr txBox="1"/>
          <p:nvPr>
            <p:ph idx="2" type="body"/>
          </p:nvPr>
        </p:nvSpPr>
        <p:spPr>
          <a:xfrm>
            <a:off x="228600" y="717550"/>
            <a:ext cx="1504200" cy="23457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246" name="Google Shape;246;p48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7" name="Google Shape;247;p48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48" name="Google Shape;248;p48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9"/>
          <p:cNvSpPr txBox="1"/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1" name="Google Shape;251;p49"/>
          <p:cNvSpPr/>
          <p:nvPr>
            <p:ph idx="2" type="pic"/>
          </p:nvPr>
        </p:nvSpPr>
        <p:spPr>
          <a:xfrm>
            <a:off x="896144" y="306388"/>
            <a:ext cx="27432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252" name="Google Shape;252;p49"/>
          <p:cNvSpPr txBox="1"/>
          <p:nvPr>
            <p:ph idx="1" type="body"/>
          </p:nvPr>
        </p:nvSpPr>
        <p:spPr>
          <a:xfrm>
            <a:off x="896144" y="2683669"/>
            <a:ext cx="27432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253" name="Google Shape;253;p49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4" name="Google Shape;254;p49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5" name="Google Shape;255;p49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5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58" name="Google Shape;258;p50"/>
          <p:cNvSpPr txBox="1"/>
          <p:nvPr>
            <p:ph idx="1" type="body"/>
          </p:nvPr>
        </p:nvSpPr>
        <p:spPr>
          <a:xfrm rot="5400000">
            <a:off x="1154400" y="-125700"/>
            <a:ext cx="2263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59" name="Google Shape;259;p5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0" name="Google Shape;260;p5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1" name="Google Shape;261;p5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51"/>
          <p:cNvSpPr txBox="1"/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4" name="Google Shape;264;p51"/>
          <p:cNvSpPr txBox="1"/>
          <p:nvPr>
            <p:ph idx="1" type="body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265" name="Google Shape;265;p5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6" name="Google Shape;266;p5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267" name="Google Shape;267;p5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 1">
  <p:cSld name="BLANK_1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52"/>
          <p:cNvSpPr/>
          <p:nvPr/>
        </p:nvSpPr>
        <p:spPr>
          <a:xfrm rot="7163341">
            <a:off x="-796129" y="856102"/>
            <a:ext cx="5093234" cy="4026230"/>
          </a:xfrm>
          <a:custGeom>
            <a:rect b="b" l="l" r="r" t="t"/>
            <a:pathLst>
              <a:path extrusionOk="0" h="8064565" w="10201783">
                <a:moveTo>
                  <a:pt x="0" y="0"/>
                </a:moveTo>
                <a:lnTo>
                  <a:pt x="10201783" y="0"/>
                </a:lnTo>
                <a:lnTo>
                  <a:pt x="10201783" y="8064565"/>
                </a:lnTo>
                <a:lnTo>
                  <a:pt x="0" y="80645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270" name="Google Shape;270;p52"/>
          <p:cNvGrpSpPr/>
          <p:nvPr/>
        </p:nvGrpSpPr>
        <p:grpSpPr>
          <a:xfrm>
            <a:off x="5764725" y="-210907"/>
            <a:ext cx="3379387" cy="5354581"/>
            <a:chOff x="0" y="-47625"/>
            <a:chExt cx="1780030" cy="2820427"/>
          </a:xfrm>
        </p:grpSpPr>
        <p:sp>
          <p:nvSpPr>
            <p:cNvPr id="271" name="Google Shape;271;p52"/>
            <p:cNvSpPr/>
            <p:nvPr/>
          </p:nvSpPr>
          <p:spPr>
            <a:xfrm>
              <a:off x="0" y="0"/>
              <a:ext cx="1780030" cy="2772802"/>
            </a:xfrm>
            <a:custGeom>
              <a:rect b="b" l="l" r="r" t="t"/>
              <a:pathLst>
                <a:path extrusionOk="0" h="2772802" w="1780030">
                  <a:moveTo>
                    <a:pt x="0" y="0"/>
                  </a:moveTo>
                  <a:lnTo>
                    <a:pt x="1780030" y="0"/>
                  </a:lnTo>
                  <a:lnTo>
                    <a:pt x="1780030" y="2772802"/>
                  </a:lnTo>
                  <a:lnTo>
                    <a:pt x="0" y="2772802"/>
                  </a:lnTo>
                  <a:close/>
                </a:path>
              </a:pathLst>
            </a:custGeom>
            <a:solidFill>
              <a:srgbClr val="002752"/>
            </a:solidFill>
            <a:ln>
              <a:noFill/>
            </a:ln>
          </p:spPr>
        </p:sp>
        <p:sp>
          <p:nvSpPr>
            <p:cNvPr id="272" name="Google Shape;272;p52"/>
            <p:cNvSpPr txBox="1"/>
            <p:nvPr/>
          </p:nvSpPr>
          <p:spPr>
            <a:xfrm>
              <a:off x="0" y="-47625"/>
              <a:ext cx="1779900" cy="2820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32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3" name="Google Shape;273;p52"/>
          <p:cNvGrpSpPr/>
          <p:nvPr/>
        </p:nvGrpSpPr>
        <p:grpSpPr>
          <a:xfrm>
            <a:off x="6345684" y="3684525"/>
            <a:ext cx="2231403" cy="1336787"/>
            <a:chOff x="0" y="0"/>
            <a:chExt cx="5950408" cy="3564765"/>
          </a:xfrm>
        </p:grpSpPr>
        <p:sp>
          <p:nvSpPr>
            <p:cNvPr id="274" name="Google Shape;274;p52"/>
            <p:cNvSpPr/>
            <p:nvPr/>
          </p:nvSpPr>
          <p:spPr>
            <a:xfrm>
              <a:off x="0" y="0"/>
              <a:ext cx="3103512" cy="2397463"/>
            </a:xfrm>
            <a:custGeom>
              <a:rect b="b" l="l" r="r" t="t"/>
              <a:pathLst>
                <a:path extrusionOk="0" h="2397463" w="3103512">
                  <a:moveTo>
                    <a:pt x="0" y="0"/>
                  </a:moveTo>
                  <a:lnTo>
                    <a:pt x="3103512" y="0"/>
                  </a:lnTo>
                  <a:lnTo>
                    <a:pt x="3103512" y="2397463"/>
                  </a:lnTo>
                  <a:lnTo>
                    <a:pt x="0" y="2397463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  <p:grpSp>
          <p:nvGrpSpPr>
            <p:cNvPr id="275" name="Google Shape;275;p52"/>
            <p:cNvGrpSpPr/>
            <p:nvPr/>
          </p:nvGrpSpPr>
          <p:grpSpPr>
            <a:xfrm>
              <a:off x="2074561" y="1657166"/>
              <a:ext cx="452811" cy="452811"/>
              <a:chOff x="0" y="0"/>
              <a:chExt cx="812800" cy="812800"/>
            </a:xfrm>
          </p:grpSpPr>
          <p:sp>
            <p:nvSpPr>
              <p:cNvPr id="276" name="Google Shape;276;p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rect b="b" l="l" r="r" t="t"/>
                <a:pathLst>
                  <a:path extrusionOk="0"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2752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" name="Google Shape;277;p52"/>
              <p:cNvSpPr txBox="1"/>
              <p:nvPr/>
            </p:nvSpPr>
            <p:spPr>
              <a:xfrm>
                <a:off x="76200" y="66675"/>
                <a:ext cx="660300" cy="669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5400" lIns="25400" spcFirstLastPara="1" rIns="25400" wrap="square" tIns="25400">
                <a:noAutofit/>
              </a:bodyPr>
              <a:lstStyle/>
              <a:p>
                <a:pPr indent="0" lvl="0" marL="0" marR="0" rtl="0" algn="ctr">
                  <a:lnSpc>
                    <a:spcPct val="54388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9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78" name="Google Shape;278;p52"/>
            <p:cNvSpPr txBox="1"/>
            <p:nvPr/>
          </p:nvSpPr>
          <p:spPr>
            <a:xfrm>
              <a:off x="1031656" y="490974"/>
              <a:ext cx="1621800" cy="114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3998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800" u="none" cap="none" strike="noStrike">
                  <a:solidFill>
                    <a:srgbClr val="DB4880"/>
                  </a:solidFill>
                  <a:latin typeface="Poppins"/>
                  <a:ea typeface="Poppins"/>
                  <a:cs typeface="Poppins"/>
                  <a:sym typeface="Poppins"/>
                </a:rPr>
                <a:t>44</a:t>
              </a:r>
              <a:endParaRPr sz="700"/>
            </a:p>
          </p:txBody>
        </p:sp>
        <p:sp>
          <p:nvSpPr>
            <p:cNvPr id="279" name="Google Shape;279;p52"/>
            <p:cNvSpPr txBox="1"/>
            <p:nvPr/>
          </p:nvSpPr>
          <p:spPr>
            <a:xfrm>
              <a:off x="2470342" y="460610"/>
              <a:ext cx="430500" cy="861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3998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100" u="none" cap="none" strike="noStrike">
                  <a:solidFill>
                    <a:srgbClr val="DB4880"/>
                  </a:solidFill>
                  <a:latin typeface="Poppins"/>
                  <a:ea typeface="Poppins"/>
                  <a:cs typeface="Poppins"/>
                  <a:sym typeface="Poppins"/>
                </a:rPr>
                <a:t>e</a:t>
              </a:r>
              <a:endParaRPr sz="700"/>
            </a:p>
          </p:txBody>
        </p:sp>
        <p:sp>
          <p:nvSpPr>
            <p:cNvPr id="280" name="Google Shape;280;p52"/>
            <p:cNvSpPr txBox="1"/>
            <p:nvPr/>
          </p:nvSpPr>
          <p:spPr>
            <a:xfrm>
              <a:off x="2035708" y="1402094"/>
              <a:ext cx="3914700" cy="1911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9698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CA" sz="2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Colloque</a:t>
              </a:r>
              <a:endParaRPr sz="700"/>
            </a:p>
            <a:p>
              <a:pPr indent="0" lvl="0" marL="0" marR="0" rtl="0" algn="l">
                <a:lnSpc>
                  <a:spcPct val="9698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2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AQUOPS</a:t>
              </a:r>
              <a:endParaRPr sz="700"/>
            </a:p>
          </p:txBody>
        </p:sp>
        <p:sp>
          <p:nvSpPr>
            <p:cNvPr id="281" name="Google Shape;281;p52"/>
            <p:cNvSpPr txBox="1"/>
            <p:nvPr/>
          </p:nvSpPr>
          <p:spPr>
            <a:xfrm>
              <a:off x="2004376" y="3195465"/>
              <a:ext cx="3914700" cy="36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fr-CA" sz="900" u="none" cap="none" strike="noStrike">
                  <a:solidFill>
                    <a:srgbClr val="00AAE9"/>
                  </a:solidFill>
                  <a:latin typeface="Poppins"/>
                  <a:ea typeface="Poppins"/>
                  <a:cs typeface="Poppins"/>
                  <a:sym typeface="Poppins"/>
                </a:rPr>
                <a:t>31 mars au 2 avril 2026</a:t>
              </a:r>
              <a:endParaRPr sz="700"/>
            </a:p>
          </p:txBody>
        </p:sp>
      </p:grp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434343"/>
        </a:solidFill>
      </p:bgPr>
    </p:bg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54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288" name="Google Shape;288;p54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rgbClr val="FFFFFF"/>
        </a:solidFill>
      </p:bgPr>
    </p:bg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55"/>
          <p:cNvSpPr/>
          <p:nvPr/>
        </p:nvSpPr>
        <p:spPr>
          <a:xfrm>
            <a:off x="50" y="113000"/>
            <a:ext cx="9143982" cy="4385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1" name="Google Shape;291;p55"/>
          <p:cNvSpPr/>
          <p:nvPr/>
        </p:nvSpPr>
        <p:spPr>
          <a:xfrm>
            <a:off x="13" y="0"/>
            <a:ext cx="9143982" cy="4385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égende 1">
  <p:cSld name="CAPTION_ONLY_1">
    <p:bg>
      <p:bgPr>
        <a:solidFill>
          <a:srgbClr val="FFFFFF"/>
        </a:solidFill>
      </p:bgPr>
    </p:bg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2464D8"/>
        </a:solidFill>
      </p:bgPr>
    </p:bg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57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95" name="Google Shape;295;p5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">
  <p:cSld name="TITLE_AND_BODY_1">
    <p:bg>
      <p:bgPr>
        <a:solidFill>
          <a:srgbClr val="2464D8"/>
        </a:solidFill>
      </p:bgPr>
    </p:bg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58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8" name="Google Shape;298;p58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58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0" name="Google Shape;300;p58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1" name="Google Shape;301;p58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2" name="Google Shape;302;p5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et texte 1 1 1">
  <p:cSld name="TITLE_AND_BODY_1_1_1">
    <p:bg>
      <p:bgPr>
        <a:solidFill>
          <a:srgbClr val="2464D8"/>
        </a:solidFill>
      </p:bgPr>
    </p:bg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59"/>
          <p:cNvSpPr/>
          <p:nvPr/>
        </p:nvSpPr>
        <p:spPr>
          <a:xfrm rot="10800000">
            <a:off x="9" y="2637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5" name="Google Shape;305;p59"/>
          <p:cNvSpPr/>
          <p:nvPr/>
        </p:nvSpPr>
        <p:spPr>
          <a:xfrm flipH="1" rot="10800000">
            <a:off x="0" y="3127200"/>
            <a:ext cx="9144000" cy="2016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59"/>
          <p:cNvSpPr/>
          <p:nvPr/>
        </p:nvSpPr>
        <p:spPr>
          <a:xfrm rot="10799980">
            <a:off x="13" y="2717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07" name="Google Shape;307;p59"/>
          <p:cNvSpPr txBox="1"/>
          <p:nvPr>
            <p:ph type="title"/>
          </p:nvPr>
        </p:nvSpPr>
        <p:spPr>
          <a:xfrm>
            <a:off x="974825" y="23046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None/>
              <a:defRPr>
                <a:solidFill>
                  <a:srgbClr val="43434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8" name="Google Shape;308;p59"/>
          <p:cNvSpPr txBox="1"/>
          <p:nvPr>
            <p:ph idx="1" type="body"/>
          </p:nvPr>
        </p:nvSpPr>
        <p:spPr>
          <a:xfrm>
            <a:off x="883375" y="2869050"/>
            <a:ext cx="7719300" cy="177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9" name="Google Shape;309;p5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rgbClr val="2464D8"/>
        </a:solidFill>
      </p:bgPr>
    </p:bg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60"/>
          <p:cNvSpPr/>
          <p:nvPr/>
        </p:nvSpPr>
        <p:spPr>
          <a:xfrm rot="10800000">
            <a:off x="9" y="1542604"/>
            <a:ext cx="9143982" cy="929340"/>
          </a:xfrm>
          <a:prstGeom prst="flowChartDocument">
            <a:avLst/>
          </a:prstGeom>
          <a:solidFill>
            <a:srgbClr val="F7981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2" name="Google Shape;312;p60"/>
          <p:cNvSpPr/>
          <p:nvPr/>
        </p:nvSpPr>
        <p:spPr>
          <a:xfrm rot="10800000">
            <a:off x="9" y="1494007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3" name="Google Shape;313;p60"/>
          <p:cNvSpPr/>
          <p:nvPr/>
        </p:nvSpPr>
        <p:spPr>
          <a:xfrm flipH="1" rot="10800000">
            <a:off x="0" y="2373000"/>
            <a:ext cx="9144000" cy="2770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4" name="Google Shape;314;p60"/>
          <p:cNvSpPr/>
          <p:nvPr/>
        </p:nvSpPr>
        <p:spPr>
          <a:xfrm rot="10799980">
            <a:off x="13" y="1574044"/>
            <a:ext cx="9143982" cy="929286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5" name="Google Shape;315;p60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16" name="Google Shape;316;p60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7" name="Google Shape;317;p60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8" name="Google Shape;318;p6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rgbClr val="2464D8"/>
        </a:solidFill>
      </p:bgPr>
    </p:bg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61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" name="Google Shape;321;p6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22" name="Google Shape;322;p61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3" name="Google Shape;323;p61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3">
  <p:cSld name="TITLE_ONLY_3">
    <p:bg>
      <p:bgPr>
        <a:solidFill>
          <a:srgbClr val="2464D8"/>
        </a:solidFill>
      </p:bgPr>
    </p:bg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62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6" name="Google Shape;326;p6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27" name="Google Shape;327;p62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8" name="Google Shape;328;p62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9" name="Google Shape;329;p62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0" name="Google Shape;330;p62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">
  <p:cSld name="TITLE_ONLY_2">
    <p:bg>
      <p:bgPr>
        <a:solidFill>
          <a:srgbClr val="2464D8"/>
        </a:solidFill>
      </p:bgPr>
    </p:bg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63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63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34" name="Google Shape;334;p63"/>
          <p:cNvSpPr/>
          <p:nvPr/>
        </p:nvSpPr>
        <p:spPr>
          <a:xfrm rot="10799980">
            <a:off x="-59" y="4202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5" name="Google Shape;335;p63"/>
          <p:cNvSpPr/>
          <p:nvPr/>
        </p:nvSpPr>
        <p:spPr>
          <a:xfrm rot="10799980">
            <a:off x="-59" y="5030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2 1">
  <p:cSld name="TITLE_ONLY_2_1">
    <p:bg>
      <p:bgPr>
        <a:solidFill>
          <a:srgbClr val="2464D8"/>
        </a:solidFill>
      </p:bgPr>
    </p:bg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64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8" name="Google Shape;338;p64"/>
          <p:cNvSpPr/>
          <p:nvPr/>
        </p:nvSpPr>
        <p:spPr>
          <a:xfrm rot="10799980">
            <a:off x="-59" y="1154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39" name="Google Shape;339;p64"/>
          <p:cNvSpPr/>
          <p:nvPr/>
        </p:nvSpPr>
        <p:spPr>
          <a:xfrm rot="10799980">
            <a:off x="-59" y="1982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0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65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2" name="Google Shape;342;p65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3" name="Google Shape;343;p65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44" name="Google Shape;344;p65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45" name="Google Shape;345;p65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">
  <p:cSld name="ONE_COLUMN_TEXT_1">
    <p:bg>
      <p:bgPr>
        <a:solidFill>
          <a:srgbClr val="FFD966"/>
        </a:solidFill>
      </p:bgPr>
    </p:bg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66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66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9" name="Google Shape;349;p66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0" name="Google Shape;350;p66"/>
          <p:cNvSpPr/>
          <p:nvPr/>
        </p:nvSpPr>
        <p:spPr>
          <a:xfrm rot="5400000">
            <a:off x="891983" y="2107161"/>
            <a:ext cx="5143500" cy="929178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51" name="Google Shape;351;p66"/>
          <p:cNvSpPr/>
          <p:nvPr/>
        </p:nvSpPr>
        <p:spPr>
          <a:xfrm rot="5400000">
            <a:off x="974786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e sur une colonne 1 1">
  <p:cSld name="ONE_COLUMN_TEXT_1_1">
    <p:bg>
      <p:bgPr>
        <a:solidFill>
          <a:srgbClr val="FFD966"/>
        </a:solidFill>
      </p:bgPr>
    </p:bg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67"/>
          <p:cNvSpPr txBox="1"/>
          <p:nvPr/>
        </p:nvSpPr>
        <p:spPr>
          <a:xfrm flipH="1" rot="10800000">
            <a:off x="1219200" y="25"/>
            <a:ext cx="7947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67"/>
          <p:cNvSpPr/>
          <p:nvPr/>
        </p:nvSpPr>
        <p:spPr>
          <a:xfrm rot="5400000">
            <a:off x="-1165417" y="2107161"/>
            <a:ext cx="5143500" cy="929178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55" name="Google Shape;355;p67"/>
          <p:cNvSpPr/>
          <p:nvPr/>
        </p:nvSpPr>
        <p:spPr>
          <a:xfrm rot="5400000">
            <a:off x="-1082614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6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358" name="Google Shape;358;p6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6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1" name="Google Shape;361;p69"/>
          <p:cNvSpPr/>
          <p:nvPr/>
        </p:nvSpPr>
        <p:spPr>
          <a:xfrm flipH="1" rot="-5400000">
            <a:off x="1736786" y="2107161"/>
            <a:ext cx="5143500" cy="929178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2" name="Google Shape;362;p69"/>
          <p:cNvSpPr/>
          <p:nvPr/>
        </p:nvSpPr>
        <p:spPr>
          <a:xfrm flipH="1" rot="-5400000">
            <a:off x="1653983" y="2107161"/>
            <a:ext cx="5143500" cy="929178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3" name="Google Shape;363;p6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64" name="Google Shape;364;p6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65" name="Google Shape;365;p6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6" name="Google Shape;366;p6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rgbClr val="FFFFFF"/>
        </a:solidFill>
      </p:bgPr>
    </p:bg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70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9" name="Google Shape;369;p70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0" name="Google Shape;370;p70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ombre de grande taille 1 1">
  <p:cSld name="BIG_NUMBER_1_1">
    <p:bg>
      <p:bgPr>
        <a:solidFill>
          <a:srgbClr val="FFFFFF"/>
        </a:solidFill>
      </p:bgPr>
    </p:bg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71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3" name="Google Shape;373;p71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4" name="Google Shape;374;p71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7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">
  <p:cSld name="TITLE_ONLY_1">
    <p:bg>
      <p:bgPr>
        <a:solidFill>
          <a:srgbClr val="2464D8"/>
        </a:solidFill>
      </p:bgPr>
    </p:bg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73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9" name="Google Shape;379;p73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80" name="Google Shape;380;p73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1" name="Google Shape;381;p73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2" name="Google Shape;382;p73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3" name="Google Shape;383;p73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4" name="Google Shape;384;p73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">
  <p:cSld name="TITLE_ONLY_1_1">
    <p:bg>
      <p:bgPr>
        <a:solidFill>
          <a:srgbClr val="2464D8"/>
        </a:solidFill>
      </p:bgPr>
    </p:bg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74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7" name="Google Shape;387;p74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88" name="Google Shape;388;p74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89" name="Google Shape;389;p74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0" name="Google Shape;390;p74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1" name="Google Shape;391;p74"/>
          <p:cNvSpPr/>
          <p:nvPr/>
        </p:nvSpPr>
        <p:spPr>
          <a:xfrm>
            <a:off x="9" y="3410025"/>
            <a:ext cx="9143982" cy="929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2" name="Google Shape;392;p74"/>
          <p:cNvSpPr/>
          <p:nvPr/>
        </p:nvSpPr>
        <p:spPr>
          <a:xfrm>
            <a:off x="9" y="33272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">
  <p:cSld name="TITLE_ONLY_1_1_1">
    <p:bg>
      <p:bgPr>
        <a:solidFill>
          <a:srgbClr val="2464D8"/>
        </a:solidFill>
      </p:bgPr>
    </p:bg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75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5" name="Google Shape;395;p7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96" name="Google Shape;396;p75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8C9FE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7" name="Google Shape;397;p75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8" name="Google Shape;398;p75"/>
          <p:cNvSpPr/>
          <p:nvPr/>
        </p:nvSpPr>
        <p:spPr>
          <a:xfrm>
            <a:off x="0" y="3470150"/>
            <a:ext cx="9144000" cy="1673400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99" name="Google Shape;399;p75"/>
          <p:cNvSpPr/>
          <p:nvPr/>
        </p:nvSpPr>
        <p:spPr>
          <a:xfrm>
            <a:off x="9" y="2842350"/>
            <a:ext cx="9143982" cy="929340"/>
          </a:xfrm>
          <a:prstGeom prst="flowChartDocument">
            <a:avLst/>
          </a:prstGeom>
          <a:solidFill>
            <a:srgbClr val="2464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00" name="Google Shape;400;p75"/>
          <p:cNvSpPr/>
          <p:nvPr/>
        </p:nvSpPr>
        <p:spPr>
          <a:xfrm>
            <a:off x="9" y="2759546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1 1 1">
  <p:cSld name="TITLE_ONLY_1_1_1_1">
    <p:bg>
      <p:bgPr>
        <a:solidFill>
          <a:srgbClr val="434343"/>
        </a:solidFill>
      </p:bgPr>
    </p:bg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AND_BODY_2">
  <p:cSld name="TITLE_AND_BODY_2"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7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404" name="Google Shape;404;p7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5" name="Google Shape;405;p7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ccueil">
  <p:cSld name="Accueil">
    <p:bg>
      <p:bgPr>
        <a:solidFill>
          <a:srgbClr val="FFFFFF"/>
        </a:solidFill>
      </p:bgPr>
    </p:bg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7" name="Google Shape;407;p78" title="Copie de EQUIPE MST 2025-2026 (1).png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23_G Suite content">
  <p:cSld name="CUSTOM_3_1_1_1_1_1_1_1_1_1_1_1_2_1_1_2_1_1">
    <p:bg>
      <p:bgPr>
        <a:solidFill>
          <a:srgbClr val="FFFFFF"/>
        </a:solidFill>
      </p:bgPr>
    </p:bg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79"/>
          <p:cNvSpPr txBox="1"/>
          <p:nvPr>
            <p:ph type="title"/>
          </p:nvPr>
        </p:nvSpPr>
        <p:spPr>
          <a:xfrm>
            <a:off x="761950" y="809375"/>
            <a:ext cx="5079900" cy="352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10" name="Google Shape;410;p79"/>
          <p:cNvSpPr txBox="1"/>
          <p:nvPr>
            <p:ph idx="1" type="body"/>
          </p:nvPr>
        </p:nvSpPr>
        <p:spPr>
          <a:xfrm>
            <a:off x="761975" y="1514275"/>
            <a:ext cx="5079900" cy="246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grpSp>
        <p:nvGrpSpPr>
          <p:cNvPr id="411" name="Google Shape;411;p79"/>
          <p:cNvGrpSpPr/>
          <p:nvPr/>
        </p:nvGrpSpPr>
        <p:grpSpPr>
          <a:xfrm>
            <a:off x="7827614" y="4862772"/>
            <a:ext cx="858395" cy="99783"/>
            <a:chOff x="242525" y="2441975"/>
            <a:chExt cx="7135450" cy="828075"/>
          </a:xfrm>
        </p:grpSpPr>
        <p:sp>
          <p:nvSpPr>
            <p:cNvPr id="412" name="Google Shape;412;p79"/>
            <p:cNvSpPr/>
            <p:nvPr/>
          </p:nvSpPr>
          <p:spPr>
            <a:xfrm>
              <a:off x="242525" y="2441975"/>
              <a:ext cx="625925" cy="642600"/>
            </a:xfrm>
            <a:custGeom>
              <a:rect b="b" l="l" r="r" t="t"/>
              <a:pathLst>
                <a:path extrusionOk="0" h="25704" w="25037">
                  <a:moveTo>
                    <a:pt x="13255" y="1"/>
                  </a:moveTo>
                  <a:cubicBezTo>
                    <a:pt x="13182" y="1"/>
                    <a:pt x="13110" y="1"/>
                    <a:pt x="13037" y="3"/>
                  </a:cubicBezTo>
                  <a:cubicBezTo>
                    <a:pt x="5951" y="3"/>
                    <a:pt x="0" y="5777"/>
                    <a:pt x="0" y="12843"/>
                  </a:cubicBezTo>
                  <a:cubicBezTo>
                    <a:pt x="0" y="19929"/>
                    <a:pt x="5951" y="25684"/>
                    <a:pt x="13037" y="25703"/>
                  </a:cubicBezTo>
                  <a:cubicBezTo>
                    <a:pt x="16854" y="25703"/>
                    <a:pt x="19731" y="24451"/>
                    <a:pt x="22002" y="22102"/>
                  </a:cubicBezTo>
                  <a:cubicBezTo>
                    <a:pt x="24312" y="19772"/>
                    <a:pt x="25036" y="16523"/>
                    <a:pt x="25036" y="13881"/>
                  </a:cubicBezTo>
                  <a:cubicBezTo>
                    <a:pt x="25036" y="13156"/>
                    <a:pt x="24977" y="12413"/>
                    <a:pt x="24840" y="11688"/>
                  </a:cubicBezTo>
                  <a:lnTo>
                    <a:pt x="13037" y="11688"/>
                  </a:lnTo>
                  <a:lnTo>
                    <a:pt x="13037" y="15212"/>
                  </a:lnTo>
                  <a:lnTo>
                    <a:pt x="21434" y="15212"/>
                  </a:lnTo>
                  <a:cubicBezTo>
                    <a:pt x="21180" y="17169"/>
                    <a:pt x="20534" y="18598"/>
                    <a:pt x="19516" y="19616"/>
                  </a:cubicBezTo>
                  <a:cubicBezTo>
                    <a:pt x="18302" y="20829"/>
                    <a:pt x="16384" y="22180"/>
                    <a:pt x="13037" y="22180"/>
                  </a:cubicBezTo>
                  <a:cubicBezTo>
                    <a:pt x="7869" y="22180"/>
                    <a:pt x="3837" y="18030"/>
                    <a:pt x="3837" y="12843"/>
                  </a:cubicBezTo>
                  <a:cubicBezTo>
                    <a:pt x="3837" y="7676"/>
                    <a:pt x="7869" y="3506"/>
                    <a:pt x="13037" y="3506"/>
                  </a:cubicBezTo>
                  <a:cubicBezTo>
                    <a:pt x="13062" y="3506"/>
                    <a:pt x="13087" y="3506"/>
                    <a:pt x="13112" y="3506"/>
                  </a:cubicBezTo>
                  <a:cubicBezTo>
                    <a:pt x="15434" y="3506"/>
                    <a:pt x="17675" y="4404"/>
                    <a:pt x="19359" y="6012"/>
                  </a:cubicBezTo>
                  <a:lnTo>
                    <a:pt x="21845" y="3545"/>
                  </a:lnTo>
                  <a:cubicBezTo>
                    <a:pt x="19548" y="1268"/>
                    <a:pt x="16465" y="1"/>
                    <a:pt x="13255" y="1"/>
                  </a:cubicBezTo>
                  <a:close/>
                </a:path>
              </a:pathLst>
            </a:cu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79"/>
            <p:cNvSpPr/>
            <p:nvPr/>
          </p:nvSpPr>
          <p:spPr>
            <a:xfrm>
              <a:off x="899250" y="2670550"/>
              <a:ext cx="415000" cy="413525"/>
            </a:xfrm>
            <a:custGeom>
              <a:rect b="b" l="l" r="r" t="t"/>
              <a:pathLst>
                <a:path extrusionOk="0" h="16541" w="16600">
                  <a:moveTo>
                    <a:pt x="8300" y="3270"/>
                  </a:moveTo>
                  <a:cubicBezTo>
                    <a:pt x="10805" y="3270"/>
                    <a:pt x="12959" y="5305"/>
                    <a:pt x="12959" y="8281"/>
                  </a:cubicBezTo>
                  <a:cubicBezTo>
                    <a:pt x="12959" y="11256"/>
                    <a:pt x="10805" y="13292"/>
                    <a:pt x="8300" y="13292"/>
                  </a:cubicBezTo>
                  <a:cubicBezTo>
                    <a:pt x="5794" y="13292"/>
                    <a:pt x="3641" y="11217"/>
                    <a:pt x="3641" y="8281"/>
                  </a:cubicBezTo>
                  <a:cubicBezTo>
                    <a:pt x="3641" y="5325"/>
                    <a:pt x="5794" y="3270"/>
                    <a:pt x="8300" y="3270"/>
                  </a:cubicBezTo>
                  <a:close/>
                  <a:moveTo>
                    <a:pt x="8300" y="1"/>
                  </a:moveTo>
                  <a:cubicBezTo>
                    <a:pt x="3719" y="1"/>
                    <a:pt x="0" y="3485"/>
                    <a:pt x="0" y="8281"/>
                  </a:cubicBezTo>
                  <a:cubicBezTo>
                    <a:pt x="0" y="13057"/>
                    <a:pt x="3719" y="16541"/>
                    <a:pt x="8300" y="16541"/>
                  </a:cubicBezTo>
                  <a:cubicBezTo>
                    <a:pt x="12880" y="16541"/>
                    <a:pt x="16600" y="13037"/>
                    <a:pt x="16600" y="8281"/>
                  </a:cubicBezTo>
                  <a:cubicBezTo>
                    <a:pt x="16600" y="3504"/>
                    <a:pt x="12880" y="1"/>
                    <a:pt x="8300" y="1"/>
                  </a:cubicBezTo>
                  <a:close/>
                </a:path>
              </a:pathLst>
            </a:custGeom>
            <a:solidFill>
              <a:srgbClr val="EA43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79"/>
            <p:cNvSpPr/>
            <p:nvPr/>
          </p:nvSpPr>
          <p:spPr>
            <a:xfrm>
              <a:off x="1351900" y="2670550"/>
              <a:ext cx="415025" cy="413525"/>
            </a:xfrm>
            <a:custGeom>
              <a:rect b="b" l="l" r="r" t="t"/>
              <a:pathLst>
                <a:path extrusionOk="0" h="16541" w="16601">
                  <a:moveTo>
                    <a:pt x="8300" y="3270"/>
                  </a:moveTo>
                  <a:cubicBezTo>
                    <a:pt x="10806" y="3270"/>
                    <a:pt x="12959" y="5305"/>
                    <a:pt x="12959" y="8281"/>
                  </a:cubicBezTo>
                  <a:cubicBezTo>
                    <a:pt x="12959" y="11256"/>
                    <a:pt x="10806" y="13292"/>
                    <a:pt x="8300" y="13292"/>
                  </a:cubicBezTo>
                  <a:cubicBezTo>
                    <a:pt x="5795" y="13292"/>
                    <a:pt x="3642" y="11217"/>
                    <a:pt x="3642" y="8281"/>
                  </a:cubicBezTo>
                  <a:cubicBezTo>
                    <a:pt x="3642" y="5325"/>
                    <a:pt x="5795" y="3270"/>
                    <a:pt x="8300" y="3270"/>
                  </a:cubicBezTo>
                  <a:close/>
                  <a:moveTo>
                    <a:pt x="8300" y="1"/>
                  </a:moveTo>
                  <a:cubicBezTo>
                    <a:pt x="3720" y="1"/>
                    <a:pt x="1" y="3485"/>
                    <a:pt x="1" y="8281"/>
                  </a:cubicBezTo>
                  <a:cubicBezTo>
                    <a:pt x="1" y="13057"/>
                    <a:pt x="3720" y="16541"/>
                    <a:pt x="8300" y="16541"/>
                  </a:cubicBezTo>
                  <a:cubicBezTo>
                    <a:pt x="12881" y="16541"/>
                    <a:pt x="16600" y="13037"/>
                    <a:pt x="16600" y="8281"/>
                  </a:cubicBezTo>
                  <a:cubicBezTo>
                    <a:pt x="16600" y="3504"/>
                    <a:pt x="12881" y="1"/>
                    <a:pt x="8300" y="1"/>
                  </a:cubicBezTo>
                  <a:close/>
                </a:path>
              </a:pathLst>
            </a:custGeom>
            <a:solidFill>
              <a:srgbClr val="FBBC0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79"/>
            <p:cNvSpPr/>
            <p:nvPr/>
          </p:nvSpPr>
          <p:spPr>
            <a:xfrm>
              <a:off x="1805050" y="2670550"/>
              <a:ext cx="396425" cy="599500"/>
            </a:xfrm>
            <a:custGeom>
              <a:rect b="b" l="l" r="r" t="t"/>
              <a:pathLst>
                <a:path extrusionOk="0" h="23980" w="15857">
                  <a:moveTo>
                    <a:pt x="8242" y="3270"/>
                  </a:moveTo>
                  <a:cubicBezTo>
                    <a:pt x="10747" y="3270"/>
                    <a:pt x="12646" y="5403"/>
                    <a:pt x="12646" y="8300"/>
                  </a:cubicBezTo>
                  <a:cubicBezTo>
                    <a:pt x="12646" y="11217"/>
                    <a:pt x="10708" y="13292"/>
                    <a:pt x="8242" y="13292"/>
                  </a:cubicBezTo>
                  <a:cubicBezTo>
                    <a:pt x="5736" y="13292"/>
                    <a:pt x="3642" y="11197"/>
                    <a:pt x="3642" y="8300"/>
                  </a:cubicBezTo>
                  <a:cubicBezTo>
                    <a:pt x="3642" y="5423"/>
                    <a:pt x="5736" y="3270"/>
                    <a:pt x="8242" y="3270"/>
                  </a:cubicBezTo>
                  <a:close/>
                  <a:moveTo>
                    <a:pt x="7929" y="1"/>
                  </a:moveTo>
                  <a:cubicBezTo>
                    <a:pt x="3779" y="1"/>
                    <a:pt x="1" y="3641"/>
                    <a:pt x="1" y="8300"/>
                  </a:cubicBezTo>
                  <a:cubicBezTo>
                    <a:pt x="1" y="12978"/>
                    <a:pt x="3779" y="16541"/>
                    <a:pt x="7929" y="16541"/>
                  </a:cubicBezTo>
                  <a:cubicBezTo>
                    <a:pt x="9886" y="16541"/>
                    <a:pt x="11452" y="15660"/>
                    <a:pt x="12274" y="14662"/>
                  </a:cubicBezTo>
                  <a:lnTo>
                    <a:pt x="12392" y="14662"/>
                  </a:lnTo>
                  <a:lnTo>
                    <a:pt x="12392" y="15856"/>
                  </a:lnTo>
                  <a:cubicBezTo>
                    <a:pt x="12392" y="19007"/>
                    <a:pt x="10708" y="20710"/>
                    <a:pt x="7987" y="20710"/>
                  </a:cubicBezTo>
                  <a:cubicBezTo>
                    <a:pt x="5756" y="20710"/>
                    <a:pt x="4386" y="19105"/>
                    <a:pt x="3818" y="17774"/>
                  </a:cubicBezTo>
                  <a:lnTo>
                    <a:pt x="666" y="19085"/>
                  </a:lnTo>
                  <a:cubicBezTo>
                    <a:pt x="1874" y="22046"/>
                    <a:pt x="4748" y="23979"/>
                    <a:pt x="7939" y="23979"/>
                  </a:cubicBezTo>
                  <a:cubicBezTo>
                    <a:pt x="7955" y="23979"/>
                    <a:pt x="7971" y="23979"/>
                    <a:pt x="7987" y="23979"/>
                  </a:cubicBezTo>
                  <a:cubicBezTo>
                    <a:pt x="12255" y="23979"/>
                    <a:pt x="15856" y="21473"/>
                    <a:pt x="15856" y="15366"/>
                  </a:cubicBezTo>
                  <a:lnTo>
                    <a:pt x="15856" y="510"/>
                  </a:lnTo>
                  <a:lnTo>
                    <a:pt x="12392" y="510"/>
                  </a:lnTo>
                  <a:lnTo>
                    <a:pt x="12392" y="1860"/>
                  </a:lnTo>
                  <a:lnTo>
                    <a:pt x="12274" y="1860"/>
                  </a:lnTo>
                  <a:cubicBezTo>
                    <a:pt x="11452" y="882"/>
                    <a:pt x="9886" y="1"/>
                    <a:pt x="7929" y="1"/>
                  </a:cubicBezTo>
                  <a:close/>
                </a:path>
              </a:pathLst>
            </a:cu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79"/>
            <p:cNvSpPr/>
            <p:nvPr/>
          </p:nvSpPr>
          <p:spPr>
            <a:xfrm>
              <a:off x="2263600" y="2464050"/>
              <a:ext cx="91050" cy="607800"/>
            </a:xfrm>
            <a:custGeom>
              <a:rect b="b" l="l" r="r" t="t"/>
              <a:pathLst>
                <a:path extrusionOk="0" h="24312" w="3642">
                  <a:moveTo>
                    <a:pt x="0" y="0"/>
                  </a:moveTo>
                  <a:lnTo>
                    <a:pt x="0" y="24311"/>
                  </a:lnTo>
                  <a:lnTo>
                    <a:pt x="3641" y="24311"/>
                  </a:lnTo>
                  <a:lnTo>
                    <a:pt x="3641" y="0"/>
                  </a:lnTo>
                  <a:close/>
                </a:path>
              </a:pathLst>
            </a:custGeom>
            <a:solidFill>
              <a:srgbClr val="34A8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79"/>
            <p:cNvSpPr/>
            <p:nvPr/>
          </p:nvSpPr>
          <p:spPr>
            <a:xfrm>
              <a:off x="2398650" y="2671050"/>
              <a:ext cx="381250" cy="413525"/>
            </a:xfrm>
            <a:custGeom>
              <a:rect b="b" l="l" r="r" t="t"/>
              <a:pathLst>
                <a:path extrusionOk="0" h="16541" w="15250">
                  <a:moveTo>
                    <a:pt x="7909" y="3191"/>
                  </a:moveTo>
                  <a:cubicBezTo>
                    <a:pt x="9358" y="3191"/>
                    <a:pt x="10571" y="3896"/>
                    <a:pt x="10982" y="4933"/>
                  </a:cubicBezTo>
                  <a:lnTo>
                    <a:pt x="3603" y="8006"/>
                  </a:lnTo>
                  <a:cubicBezTo>
                    <a:pt x="3505" y="4815"/>
                    <a:pt x="6069" y="3191"/>
                    <a:pt x="7909" y="3191"/>
                  </a:cubicBezTo>
                  <a:close/>
                  <a:moveTo>
                    <a:pt x="7792" y="0"/>
                  </a:moveTo>
                  <a:cubicBezTo>
                    <a:pt x="3505" y="0"/>
                    <a:pt x="1" y="3347"/>
                    <a:pt x="1" y="8261"/>
                  </a:cubicBezTo>
                  <a:cubicBezTo>
                    <a:pt x="1" y="12919"/>
                    <a:pt x="3505" y="16540"/>
                    <a:pt x="8203" y="16540"/>
                  </a:cubicBezTo>
                  <a:cubicBezTo>
                    <a:pt x="10982" y="16540"/>
                    <a:pt x="13566" y="15170"/>
                    <a:pt x="15093" y="12860"/>
                  </a:cubicBezTo>
                  <a:lnTo>
                    <a:pt x="12274" y="10981"/>
                  </a:lnTo>
                  <a:cubicBezTo>
                    <a:pt x="11335" y="12352"/>
                    <a:pt x="10043" y="13272"/>
                    <a:pt x="8203" y="13272"/>
                  </a:cubicBezTo>
                  <a:cubicBezTo>
                    <a:pt x="6343" y="13272"/>
                    <a:pt x="5032" y="12430"/>
                    <a:pt x="4190" y="10766"/>
                  </a:cubicBezTo>
                  <a:lnTo>
                    <a:pt x="15249" y="6186"/>
                  </a:lnTo>
                  <a:lnTo>
                    <a:pt x="14878" y="5266"/>
                  </a:lnTo>
                  <a:cubicBezTo>
                    <a:pt x="14192" y="3406"/>
                    <a:pt x="12098" y="0"/>
                    <a:pt x="7792" y="0"/>
                  </a:cubicBezTo>
                  <a:close/>
                </a:path>
              </a:pathLst>
            </a:custGeom>
            <a:solidFill>
              <a:srgbClr val="EA43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79"/>
            <p:cNvSpPr/>
            <p:nvPr/>
          </p:nvSpPr>
          <p:spPr>
            <a:xfrm>
              <a:off x="2973675" y="2507925"/>
              <a:ext cx="266225" cy="563925"/>
            </a:xfrm>
            <a:custGeom>
              <a:rect b="b" l="l" r="r" t="t"/>
              <a:pathLst>
                <a:path extrusionOk="0" h="22557" w="10649">
                  <a:moveTo>
                    <a:pt x="8601" y="1"/>
                  </a:moveTo>
                  <a:cubicBezTo>
                    <a:pt x="8514" y="1"/>
                    <a:pt x="8426" y="3"/>
                    <a:pt x="8339" y="7"/>
                  </a:cubicBezTo>
                  <a:cubicBezTo>
                    <a:pt x="5109" y="7"/>
                    <a:pt x="2897" y="2043"/>
                    <a:pt x="2897" y="5175"/>
                  </a:cubicBezTo>
                  <a:lnTo>
                    <a:pt x="2897" y="7210"/>
                  </a:lnTo>
                  <a:lnTo>
                    <a:pt x="0" y="7210"/>
                  </a:lnTo>
                  <a:lnTo>
                    <a:pt x="0" y="9833"/>
                  </a:lnTo>
                  <a:lnTo>
                    <a:pt x="2897" y="9833"/>
                  </a:lnTo>
                  <a:lnTo>
                    <a:pt x="2897" y="22556"/>
                  </a:lnTo>
                  <a:lnTo>
                    <a:pt x="5755" y="22556"/>
                  </a:lnTo>
                  <a:lnTo>
                    <a:pt x="5755" y="9833"/>
                  </a:lnTo>
                  <a:lnTo>
                    <a:pt x="9768" y="9833"/>
                  </a:lnTo>
                  <a:lnTo>
                    <a:pt x="9768" y="7210"/>
                  </a:lnTo>
                  <a:lnTo>
                    <a:pt x="5755" y="7210"/>
                  </a:lnTo>
                  <a:lnTo>
                    <a:pt x="5755" y="5273"/>
                  </a:lnTo>
                  <a:cubicBezTo>
                    <a:pt x="5755" y="3472"/>
                    <a:pt x="6890" y="2630"/>
                    <a:pt x="8339" y="2630"/>
                  </a:cubicBezTo>
                  <a:cubicBezTo>
                    <a:pt x="8383" y="2628"/>
                    <a:pt x="8428" y="2627"/>
                    <a:pt x="8472" y="2627"/>
                  </a:cubicBezTo>
                  <a:cubicBezTo>
                    <a:pt x="8878" y="2627"/>
                    <a:pt x="9280" y="2708"/>
                    <a:pt x="9650" y="2884"/>
                  </a:cubicBezTo>
                  <a:lnTo>
                    <a:pt x="10649" y="399"/>
                  </a:lnTo>
                  <a:cubicBezTo>
                    <a:pt x="9988" y="138"/>
                    <a:pt x="9296" y="1"/>
                    <a:pt x="8601" y="1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79"/>
            <p:cNvSpPr/>
            <p:nvPr/>
          </p:nvSpPr>
          <p:spPr>
            <a:xfrm>
              <a:off x="3237425" y="2675450"/>
              <a:ext cx="394950" cy="408625"/>
            </a:xfrm>
            <a:custGeom>
              <a:rect b="b" l="l" r="r" t="t"/>
              <a:pathLst>
                <a:path extrusionOk="0" h="16345" w="15798">
                  <a:moveTo>
                    <a:pt x="7889" y="2623"/>
                  </a:moveTo>
                  <a:cubicBezTo>
                    <a:pt x="10454" y="2623"/>
                    <a:pt x="12900" y="4659"/>
                    <a:pt x="12900" y="8182"/>
                  </a:cubicBezTo>
                  <a:cubicBezTo>
                    <a:pt x="12900" y="11686"/>
                    <a:pt x="10454" y="13722"/>
                    <a:pt x="7889" y="13722"/>
                  </a:cubicBezTo>
                  <a:cubicBezTo>
                    <a:pt x="5325" y="13722"/>
                    <a:pt x="2878" y="11686"/>
                    <a:pt x="2878" y="8182"/>
                  </a:cubicBezTo>
                  <a:cubicBezTo>
                    <a:pt x="2878" y="4659"/>
                    <a:pt x="5325" y="2623"/>
                    <a:pt x="7889" y="2623"/>
                  </a:cubicBezTo>
                  <a:close/>
                  <a:moveTo>
                    <a:pt x="7889" y="0"/>
                  </a:moveTo>
                  <a:cubicBezTo>
                    <a:pt x="3289" y="0"/>
                    <a:pt x="1" y="3504"/>
                    <a:pt x="1" y="8182"/>
                  </a:cubicBezTo>
                  <a:cubicBezTo>
                    <a:pt x="1" y="12841"/>
                    <a:pt x="3289" y="16345"/>
                    <a:pt x="7889" y="16345"/>
                  </a:cubicBezTo>
                  <a:cubicBezTo>
                    <a:pt x="12509" y="16345"/>
                    <a:pt x="15797" y="12841"/>
                    <a:pt x="15797" y="8182"/>
                  </a:cubicBezTo>
                  <a:cubicBezTo>
                    <a:pt x="15797" y="3504"/>
                    <a:pt x="1248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79"/>
            <p:cNvSpPr/>
            <p:nvPr/>
          </p:nvSpPr>
          <p:spPr>
            <a:xfrm>
              <a:off x="3690100" y="2678325"/>
              <a:ext cx="237350" cy="393525"/>
            </a:xfrm>
            <a:custGeom>
              <a:rect b="b" l="l" r="r" t="t"/>
              <a:pathLst>
                <a:path extrusionOk="0" h="15741" w="9494">
                  <a:moveTo>
                    <a:pt x="7479" y="1"/>
                  </a:moveTo>
                  <a:cubicBezTo>
                    <a:pt x="7426" y="1"/>
                    <a:pt x="7374" y="1"/>
                    <a:pt x="7321" y="3"/>
                  </a:cubicBezTo>
                  <a:cubicBezTo>
                    <a:pt x="5736" y="3"/>
                    <a:pt x="3504" y="1138"/>
                    <a:pt x="2878" y="2900"/>
                  </a:cubicBezTo>
                  <a:lnTo>
                    <a:pt x="2760" y="2900"/>
                  </a:lnTo>
                  <a:lnTo>
                    <a:pt x="2760" y="394"/>
                  </a:lnTo>
                  <a:lnTo>
                    <a:pt x="0" y="394"/>
                  </a:lnTo>
                  <a:lnTo>
                    <a:pt x="0" y="15740"/>
                  </a:lnTo>
                  <a:lnTo>
                    <a:pt x="2878" y="15740"/>
                  </a:lnTo>
                  <a:lnTo>
                    <a:pt x="2878" y="7343"/>
                  </a:lnTo>
                  <a:cubicBezTo>
                    <a:pt x="2878" y="4524"/>
                    <a:pt x="4894" y="2861"/>
                    <a:pt x="6851" y="2861"/>
                  </a:cubicBezTo>
                  <a:cubicBezTo>
                    <a:pt x="6905" y="2859"/>
                    <a:pt x="6958" y="2858"/>
                    <a:pt x="7011" y="2858"/>
                  </a:cubicBezTo>
                  <a:cubicBezTo>
                    <a:pt x="7483" y="2858"/>
                    <a:pt x="7940" y="2935"/>
                    <a:pt x="8398" y="3076"/>
                  </a:cubicBezTo>
                  <a:lnTo>
                    <a:pt x="9494" y="394"/>
                  </a:lnTo>
                  <a:cubicBezTo>
                    <a:pt x="8857" y="122"/>
                    <a:pt x="8170" y="1"/>
                    <a:pt x="7479" y="1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79"/>
            <p:cNvSpPr/>
            <p:nvPr/>
          </p:nvSpPr>
          <p:spPr>
            <a:xfrm>
              <a:off x="4131500" y="2511025"/>
              <a:ext cx="327400" cy="560825"/>
            </a:xfrm>
            <a:custGeom>
              <a:rect b="b" l="l" r="r" t="t"/>
              <a:pathLst>
                <a:path extrusionOk="0" h="22433" w="13096">
                  <a:moveTo>
                    <a:pt x="1" y="1"/>
                  </a:moveTo>
                  <a:lnTo>
                    <a:pt x="1" y="22432"/>
                  </a:lnTo>
                  <a:lnTo>
                    <a:pt x="13096" y="22432"/>
                  </a:lnTo>
                  <a:lnTo>
                    <a:pt x="13096" y="19673"/>
                  </a:lnTo>
                  <a:lnTo>
                    <a:pt x="2898" y="19673"/>
                  </a:lnTo>
                  <a:lnTo>
                    <a:pt x="2898" y="12548"/>
                  </a:lnTo>
                  <a:lnTo>
                    <a:pt x="12098" y="12548"/>
                  </a:lnTo>
                  <a:lnTo>
                    <a:pt x="12098" y="9866"/>
                  </a:lnTo>
                  <a:lnTo>
                    <a:pt x="2898" y="9866"/>
                  </a:lnTo>
                  <a:lnTo>
                    <a:pt x="2898" y="2760"/>
                  </a:lnTo>
                  <a:lnTo>
                    <a:pt x="13096" y="2760"/>
                  </a:lnTo>
                  <a:lnTo>
                    <a:pt x="13096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" name="Google Shape;422;p79"/>
            <p:cNvSpPr/>
            <p:nvPr/>
          </p:nvSpPr>
          <p:spPr>
            <a:xfrm>
              <a:off x="4505875" y="2511025"/>
              <a:ext cx="385150" cy="573050"/>
            </a:xfrm>
            <a:custGeom>
              <a:rect b="b" l="l" r="r" t="t"/>
              <a:pathLst>
                <a:path extrusionOk="0" h="22922" w="15406">
                  <a:moveTo>
                    <a:pt x="7771" y="9200"/>
                  </a:moveTo>
                  <a:cubicBezTo>
                    <a:pt x="10335" y="9200"/>
                    <a:pt x="12665" y="11236"/>
                    <a:pt x="12665" y="14759"/>
                  </a:cubicBezTo>
                  <a:cubicBezTo>
                    <a:pt x="12665" y="18263"/>
                    <a:pt x="10335" y="20299"/>
                    <a:pt x="7771" y="20299"/>
                  </a:cubicBezTo>
                  <a:cubicBezTo>
                    <a:pt x="5187" y="20299"/>
                    <a:pt x="2878" y="18204"/>
                    <a:pt x="2878" y="14759"/>
                  </a:cubicBezTo>
                  <a:cubicBezTo>
                    <a:pt x="2878" y="11314"/>
                    <a:pt x="5187" y="9200"/>
                    <a:pt x="7771" y="9200"/>
                  </a:cubicBezTo>
                  <a:close/>
                  <a:moveTo>
                    <a:pt x="12528" y="1"/>
                  </a:moveTo>
                  <a:lnTo>
                    <a:pt x="12528" y="7086"/>
                  </a:lnTo>
                  <a:lnTo>
                    <a:pt x="12665" y="9200"/>
                  </a:lnTo>
                  <a:lnTo>
                    <a:pt x="12528" y="9200"/>
                  </a:lnTo>
                  <a:cubicBezTo>
                    <a:pt x="11647" y="7791"/>
                    <a:pt x="9748" y="6577"/>
                    <a:pt x="7301" y="6577"/>
                  </a:cubicBezTo>
                  <a:cubicBezTo>
                    <a:pt x="3426" y="6577"/>
                    <a:pt x="0" y="10062"/>
                    <a:pt x="0" y="14759"/>
                  </a:cubicBezTo>
                  <a:cubicBezTo>
                    <a:pt x="0" y="19457"/>
                    <a:pt x="3426" y="22922"/>
                    <a:pt x="7301" y="22922"/>
                  </a:cubicBezTo>
                  <a:cubicBezTo>
                    <a:pt x="9748" y="22922"/>
                    <a:pt x="11647" y="21708"/>
                    <a:pt x="12528" y="20299"/>
                  </a:cubicBezTo>
                  <a:lnTo>
                    <a:pt x="12665" y="20299"/>
                  </a:lnTo>
                  <a:lnTo>
                    <a:pt x="12665" y="22432"/>
                  </a:lnTo>
                  <a:lnTo>
                    <a:pt x="15405" y="22432"/>
                  </a:lnTo>
                  <a:lnTo>
                    <a:pt x="15405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" name="Google Shape;423;p79"/>
            <p:cNvSpPr/>
            <p:nvPr/>
          </p:nvSpPr>
          <p:spPr>
            <a:xfrm>
              <a:off x="4967825" y="2688175"/>
              <a:ext cx="340125" cy="395900"/>
            </a:xfrm>
            <a:custGeom>
              <a:rect b="b" l="l" r="r" t="t"/>
              <a:pathLst>
                <a:path extrusionOk="0" h="15836" w="13605">
                  <a:moveTo>
                    <a:pt x="1" y="0"/>
                  </a:moveTo>
                  <a:lnTo>
                    <a:pt x="1" y="9376"/>
                  </a:lnTo>
                  <a:cubicBezTo>
                    <a:pt x="1" y="13174"/>
                    <a:pt x="1919" y="15836"/>
                    <a:pt x="5873" y="15836"/>
                  </a:cubicBezTo>
                  <a:cubicBezTo>
                    <a:pt x="7967" y="15836"/>
                    <a:pt x="9866" y="14622"/>
                    <a:pt x="10727" y="13213"/>
                  </a:cubicBezTo>
                  <a:lnTo>
                    <a:pt x="10845" y="13213"/>
                  </a:lnTo>
                  <a:lnTo>
                    <a:pt x="10845" y="15346"/>
                  </a:lnTo>
                  <a:lnTo>
                    <a:pt x="13605" y="15346"/>
                  </a:lnTo>
                  <a:lnTo>
                    <a:pt x="13605" y="0"/>
                  </a:lnTo>
                  <a:lnTo>
                    <a:pt x="10727" y="0"/>
                  </a:lnTo>
                  <a:lnTo>
                    <a:pt x="10727" y="8456"/>
                  </a:lnTo>
                  <a:cubicBezTo>
                    <a:pt x="10727" y="10805"/>
                    <a:pt x="9181" y="13213"/>
                    <a:pt x="6675" y="13213"/>
                  </a:cubicBezTo>
                  <a:cubicBezTo>
                    <a:pt x="4483" y="13213"/>
                    <a:pt x="2898" y="12117"/>
                    <a:pt x="2898" y="8926"/>
                  </a:cubicBezTo>
                  <a:lnTo>
                    <a:pt x="2898" y="0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79"/>
            <p:cNvSpPr/>
            <p:nvPr/>
          </p:nvSpPr>
          <p:spPr>
            <a:xfrm>
              <a:off x="5365675" y="2675450"/>
              <a:ext cx="368025" cy="408625"/>
            </a:xfrm>
            <a:custGeom>
              <a:rect b="b" l="l" r="r" t="t"/>
              <a:pathLst>
                <a:path extrusionOk="0" h="16345" w="14721">
                  <a:moveTo>
                    <a:pt x="7889" y="0"/>
                  </a:moveTo>
                  <a:cubicBezTo>
                    <a:pt x="3289" y="0"/>
                    <a:pt x="1" y="3504"/>
                    <a:pt x="1" y="8182"/>
                  </a:cubicBezTo>
                  <a:cubicBezTo>
                    <a:pt x="1" y="12802"/>
                    <a:pt x="3289" y="16345"/>
                    <a:pt x="7889" y="16345"/>
                  </a:cubicBezTo>
                  <a:cubicBezTo>
                    <a:pt x="11550" y="16345"/>
                    <a:pt x="13781" y="14192"/>
                    <a:pt x="14721" y="11941"/>
                  </a:cubicBezTo>
                  <a:lnTo>
                    <a:pt x="12156" y="10844"/>
                  </a:lnTo>
                  <a:cubicBezTo>
                    <a:pt x="11393" y="12626"/>
                    <a:pt x="9827" y="13722"/>
                    <a:pt x="7693" y="13722"/>
                  </a:cubicBezTo>
                  <a:cubicBezTo>
                    <a:pt x="5266" y="13722"/>
                    <a:pt x="2878" y="11490"/>
                    <a:pt x="2878" y="8182"/>
                  </a:cubicBezTo>
                  <a:cubicBezTo>
                    <a:pt x="2878" y="4855"/>
                    <a:pt x="5247" y="2643"/>
                    <a:pt x="7693" y="2643"/>
                  </a:cubicBezTo>
                  <a:cubicBezTo>
                    <a:pt x="9827" y="2643"/>
                    <a:pt x="11236" y="3700"/>
                    <a:pt x="12000" y="5520"/>
                  </a:cubicBezTo>
                  <a:lnTo>
                    <a:pt x="14623" y="4424"/>
                  </a:lnTo>
                  <a:cubicBezTo>
                    <a:pt x="13683" y="2154"/>
                    <a:pt x="1156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" name="Google Shape;425;p79"/>
            <p:cNvSpPr/>
            <p:nvPr/>
          </p:nvSpPr>
          <p:spPr>
            <a:xfrm>
              <a:off x="5774300" y="2675450"/>
              <a:ext cx="341100" cy="408625"/>
            </a:xfrm>
            <a:custGeom>
              <a:rect b="b" l="l" r="r" t="t"/>
              <a:pathLst>
                <a:path extrusionOk="0" h="16345" w="13644">
                  <a:moveTo>
                    <a:pt x="7223" y="8241"/>
                  </a:moveTo>
                  <a:cubicBezTo>
                    <a:pt x="9670" y="8241"/>
                    <a:pt x="10904" y="9239"/>
                    <a:pt x="10904" y="9239"/>
                  </a:cubicBezTo>
                  <a:cubicBezTo>
                    <a:pt x="10904" y="11745"/>
                    <a:pt x="8496" y="13722"/>
                    <a:pt x="6186" y="13722"/>
                  </a:cubicBezTo>
                  <a:cubicBezTo>
                    <a:pt x="4698" y="13722"/>
                    <a:pt x="2995" y="12900"/>
                    <a:pt x="2995" y="11275"/>
                  </a:cubicBezTo>
                  <a:cubicBezTo>
                    <a:pt x="2995" y="9866"/>
                    <a:pt x="4189" y="8241"/>
                    <a:pt x="7223" y="8241"/>
                  </a:cubicBezTo>
                  <a:close/>
                  <a:moveTo>
                    <a:pt x="6832" y="0"/>
                  </a:moveTo>
                  <a:cubicBezTo>
                    <a:pt x="2976" y="0"/>
                    <a:pt x="1116" y="2330"/>
                    <a:pt x="588" y="3739"/>
                  </a:cubicBezTo>
                  <a:lnTo>
                    <a:pt x="3230" y="4855"/>
                  </a:lnTo>
                  <a:cubicBezTo>
                    <a:pt x="3759" y="3426"/>
                    <a:pt x="5286" y="2643"/>
                    <a:pt x="6891" y="2643"/>
                  </a:cubicBezTo>
                  <a:cubicBezTo>
                    <a:pt x="9044" y="2643"/>
                    <a:pt x="10904" y="4033"/>
                    <a:pt x="10884" y="6362"/>
                  </a:cubicBezTo>
                  <a:lnTo>
                    <a:pt x="10884" y="6793"/>
                  </a:lnTo>
                  <a:cubicBezTo>
                    <a:pt x="10297" y="6460"/>
                    <a:pt x="8789" y="5853"/>
                    <a:pt x="6734" y="5853"/>
                  </a:cubicBezTo>
                  <a:cubicBezTo>
                    <a:pt x="3132" y="5853"/>
                    <a:pt x="0" y="7732"/>
                    <a:pt x="0" y="11216"/>
                  </a:cubicBezTo>
                  <a:cubicBezTo>
                    <a:pt x="0" y="14407"/>
                    <a:pt x="2604" y="16345"/>
                    <a:pt x="5736" y="16345"/>
                  </a:cubicBezTo>
                  <a:cubicBezTo>
                    <a:pt x="8359" y="16345"/>
                    <a:pt x="9925" y="14994"/>
                    <a:pt x="10766" y="13722"/>
                  </a:cubicBezTo>
                  <a:lnTo>
                    <a:pt x="10904" y="13722"/>
                  </a:lnTo>
                  <a:lnTo>
                    <a:pt x="10904" y="15855"/>
                  </a:lnTo>
                  <a:lnTo>
                    <a:pt x="13644" y="15855"/>
                  </a:lnTo>
                  <a:lnTo>
                    <a:pt x="13644" y="6577"/>
                  </a:lnTo>
                  <a:cubicBezTo>
                    <a:pt x="13644" y="2251"/>
                    <a:pt x="10590" y="0"/>
                    <a:pt x="6832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" name="Google Shape;426;p79"/>
            <p:cNvSpPr/>
            <p:nvPr/>
          </p:nvSpPr>
          <p:spPr>
            <a:xfrm>
              <a:off x="6152575" y="2570725"/>
              <a:ext cx="249125" cy="507150"/>
            </a:xfrm>
            <a:custGeom>
              <a:rect b="b" l="l" r="r" t="t"/>
              <a:pathLst>
                <a:path extrusionOk="0" h="20286" w="9965">
                  <a:moveTo>
                    <a:pt x="2682" y="1"/>
                  </a:moveTo>
                  <a:lnTo>
                    <a:pt x="2682" y="4698"/>
                  </a:lnTo>
                  <a:lnTo>
                    <a:pt x="1" y="4698"/>
                  </a:lnTo>
                  <a:lnTo>
                    <a:pt x="1" y="7321"/>
                  </a:lnTo>
                  <a:lnTo>
                    <a:pt x="2682" y="7321"/>
                  </a:lnTo>
                  <a:lnTo>
                    <a:pt x="2682" y="15366"/>
                  </a:lnTo>
                  <a:cubicBezTo>
                    <a:pt x="2682" y="18498"/>
                    <a:pt x="4405" y="20279"/>
                    <a:pt x="7635" y="20279"/>
                  </a:cubicBezTo>
                  <a:cubicBezTo>
                    <a:pt x="7724" y="20284"/>
                    <a:pt x="7813" y="20286"/>
                    <a:pt x="7901" y="20286"/>
                  </a:cubicBezTo>
                  <a:cubicBezTo>
                    <a:pt x="8611" y="20286"/>
                    <a:pt x="9303" y="20147"/>
                    <a:pt x="9964" y="19868"/>
                  </a:cubicBezTo>
                  <a:lnTo>
                    <a:pt x="8946" y="17402"/>
                  </a:lnTo>
                  <a:cubicBezTo>
                    <a:pt x="8570" y="17563"/>
                    <a:pt x="8161" y="17659"/>
                    <a:pt x="7749" y="17659"/>
                  </a:cubicBezTo>
                  <a:cubicBezTo>
                    <a:pt x="7711" y="17659"/>
                    <a:pt x="7673" y="17658"/>
                    <a:pt x="7635" y="17656"/>
                  </a:cubicBezTo>
                  <a:cubicBezTo>
                    <a:pt x="6284" y="17656"/>
                    <a:pt x="5579" y="16854"/>
                    <a:pt x="5579" y="15151"/>
                  </a:cubicBezTo>
                  <a:lnTo>
                    <a:pt x="5579" y="7321"/>
                  </a:lnTo>
                  <a:lnTo>
                    <a:pt x="9338" y="7321"/>
                  </a:lnTo>
                  <a:lnTo>
                    <a:pt x="9338" y="4698"/>
                  </a:lnTo>
                  <a:lnTo>
                    <a:pt x="5579" y="4698"/>
                  </a:lnTo>
                  <a:lnTo>
                    <a:pt x="5579" y="1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79"/>
            <p:cNvSpPr/>
            <p:nvPr/>
          </p:nvSpPr>
          <p:spPr>
            <a:xfrm>
              <a:off x="6437875" y="2504825"/>
              <a:ext cx="119425" cy="567025"/>
            </a:xfrm>
            <a:custGeom>
              <a:rect b="b" l="l" r="r" t="t"/>
              <a:pathLst>
                <a:path extrusionOk="0" h="22681" w="4777">
                  <a:moveTo>
                    <a:pt x="2058" y="1"/>
                  </a:moveTo>
                  <a:cubicBezTo>
                    <a:pt x="1018" y="1"/>
                    <a:pt x="20" y="802"/>
                    <a:pt x="20" y="2030"/>
                  </a:cubicBezTo>
                  <a:cubicBezTo>
                    <a:pt x="1" y="3165"/>
                    <a:pt x="921" y="4085"/>
                    <a:pt x="2056" y="4085"/>
                  </a:cubicBezTo>
                  <a:cubicBezTo>
                    <a:pt x="3857" y="4065"/>
                    <a:pt x="4777" y="1893"/>
                    <a:pt x="3485" y="601"/>
                  </a:cubicBezTo>
                  <a:cubicBezTo>
                    <a:pt x="3071" y="187"/>
                    <a:pt x="2560" y="1"/>
                    <a:pt x="2058" y="1"/>
                  </a:cubicBezTo>
                  <a:close/>
                  <a:moveTo>
                    <a:pt x="607" y="7334"/>
                  </a:moveTo>
                  <a:lnTo>
                    <a:pt x="607" y="22680"/>
                  </a:lnTo>
                  <a:lnTo>
                    <a:pt x="3485" y="22680"/>
                  </a:lnTo>
                  <a:lnTo>
                    <a:pt x="3485" y="7334"/>
                  </a:ln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" name="Google Shape;428;p79"/>
            <p:cNvSpPr/>
            <p:nvPr/>
          </p:nvSpPr>
          <p:spPr>
            <a:xfrm>
              <a:off x="6585675" y="2675450"/>
              <a:ext cx="394450" cy="408625"/>
            </a:xfrm>
            <a:custGeom>
              <a:rect b="b" l="l" r="r" t="t"/>
              <a:pathLst>
                <a:path extrusionOk="0" h="16345" w="15778">
                  <a:moveTo>
                    <a:pt x="7889" y="2623"/>
                  </a:moveTo>
                  <a:cubicBezTo>
                    <a:pt x="10453" y="2623"/>
                    <a:pt x="12900" y="4659"/>
                    <a:pt x="12900" y="8182"/>
                  </a:cubicBezTo>
                  <a:cubicBezTo>
                    <a:pt x="12900" y="11686"/>
                    <a:pt x="10453" y="13722"/>
                    <a:pt x="7889" y="13722"/>
                  </a:cubicBezTo>
                  <a:cubicBezTo>
                    <a:pt x="5324" y="13722"/>
                    <a:pt x="2878" y="11686"/>
                    <a:pt x="2878" y="8182"/>
                  </a:cubicBezTo>
                  <a:cubicBezTo>
                    <a:pt x="2878" y="4659"/>
                    <a:pt x="5324" y="2623"/>
                    <a:pt x="7889" y="2623"/>
                  </a:cubicBezTo>
                  <a:close/>
                  <a:moveTo>
                    <a:pt x="7889" y="0"/>
                  </a:moveTo>
                  <a:cubicBezTo>
                    <a:pt x="3289" y="0"/>
                    <a:pt x="0" y="3504"/>
                    <a:pt x="0" y="8182"/>
                  </a:cubicBezTo>
                  <a:cubicBezTo>
                    <a:pt x="0" y="12841"/>
                    <a:pt x="3289" y="16345"/>
                    <a:pt x="7889" y="16345"/>
                  </a:cubicBezTo>
                  <a:cubicBezTo>
                    <a:pt x="12489" y="16345"/>
                    <a:pt x="15777" y="12841"/>
                    <a:pt x="15777" y="8182"/>
                  </a:cubicBezTo>
                  <a:cubicBezTo>
                    <a:pt x="15777" y="3504"/>
                    <a:pt x="12489" y="0"/>
                    <a:pt x="7889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79"/>
            <p:cNvSpPr/>
            <p:nvPr/>
          </p:nvSpPr>
          <p:spPr>
            <a:xfrm>
              <a:off x="7037850" y="2675450"/>
              <a:ext cx="340125" cy="396400"/>
            </a:xfrm>
            <a:custGeom>
              <a:rect b="b" l="l" r="r" t="t"/>
              <a:pathLst>
                <a:path extrusionOk="0" h="15856" w="13605">
                  <a:moveTo>
                    <a:pt x="7752" y="0"/>
                  </a:moveTo>
                  <a:cubicBezTo>
                    <a:pt x="5638" y="0"/>
                    <a:pt x="3700" y="1234"/>
                    <a:pt x="2897" y="2643"/>
                  </a:cubicBezTo>
                  <a:lnTo>
                    <a:pt x="2760" y="2643"/>
                  </a:lnTo>
                  <a:lnTo>
                    <a:pt x="2760" y="509"/>
                  </a:lnTo>
                  <a:lnTo>
                    <a:pt x="0" y="509"/>
                  </a:lnTo>
                  <a:lnTo>
                    <a:pt x="0" y="15855"/>
                  </a:lnTo>
                  <a:lnTo>
                    <a:pt x="2897" y="15855"/>
                  </a:lnTo>
                  <a:lnTo>
                    <a:pt x="2897" y="7360"/>
                  </a:lnTo>
                  <a:cubicBezTo>
                    <a:pt x="2897" y="5011"/>
                    <a:pt x="4424" y="2623"/>
                    <a:pt x="6929" y="2623"/>
                  </a:cubicBezTo>
                  <a:cubicBezTo>
                    <a:pt x="9122" y="2623"/>
                    <a:pt x="10727" y="3700"/>
                    <a:pt x="10727" y="6891"/>
                  </a:cubicBezTo>
                  <a:lnTo>
                    <a:pt x="10727" y="15855"/>
                  </a:lnTo>
                  <a:lnTo>
                    <a:pt x="13604" y="15855"/>
                  </a:lnTo>
                  <a:lnTo>
                    <a:pt x="13604" y="6460"/>
                  </a:lnTo>
                  <a:cubicBezTo>
                    <a:pt x="13604" y="2663"/>
                    <a:pt x="11667" y="0"/>
                    <a:pt x="7752" y="0"/>
                  </a:cubicBezTo>
                  <a:close/>
                </a:path>
              </a:pathLst>
            </a:custGeom>
            <a:solidFill>
              <a:srgbClr val="5F636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AND_BODY_3">
  <p:cSld name="TITLE_AND_BODY_3"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8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432" name="Google Shape;432;p8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33" name="Google Shape;433;p8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re uniquement 1 2">
  <p:cSld name="TITLE_ONLY_1_2">
    <p:bg>
      <p:bgPr>
        <a:solidFill>
          <a:srgbClr val="3564B9"/>
        </a:solidFill>
      </p:bgPr>
    </p:bg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81"/>
          <p:cNvSpPr/>
          <p:nvPr/>
        </p:nvSpPr>
        <p:spPr>
          <a:xfrm flipH="1" rot="10800000">
            <a:off x="0" y="1024200"/>
            <a:ext cx="9144000" cy="411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8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37" name="Google Shape;437;p81"/>
          <p:cNvSpPr/>
          <p:nvPr/>
        </p:nvSpPr>
        <p:spPr>
          <a:xfrm rot="10799980">
            <a:off x="-59" y="648843"/>
            <a:ext cx="9143982" cy="929232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38" name="Google Shape;438;p81"/>
          <p:cNvSpPr/>
          <p:nvPr/>
        </p:nvSpPr>
        <p:spPr>
          <a:xfrm rot="10799980">
            <a:off x="-59" y="731646"/>
            <a:ext cx="9143982" cy="929232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39" name="Google Shape;439;p81"/>
          <p:cNvSpPr/>
          <p:nvPr/>
        </p:nvSpPr>
        <p:spPr>
          <a:xfrm>
            <a:off x="0" y="4017300"/>
            <a:ext cx="9144000" cy="11262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40" name="Google Shape;440;p81"/>
          <p:cNvSpPr/>
          <p:nvPr/>
        </p:nvSpPr>
        <p:spPr>
          <a:xfrm>
            <a:off x="9" y="3714825"/>
            <a:ext cx="9143982" cy="929340"/>
          </a:xfrm>
          <a:prstGeom prst="flowChartDocument">
            <a:avLst/>
          </a:prstGeom>
          <a:solidFill>
            <a:srgbClr val="43434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41" name="Google Shape;441;p81"/>
          <p:cNvSpPr/>
          <p:nvPr/>
        </p:nvSpPr>
        <p:spPr>
          <a:xfrm>
            <a:off x="9" y="3632021"/>
            <a:ext cx="9143982" cy="929340"/>
          </a:xfrm>
          <a:prstGeom prst="flowChartDocumen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4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24.xml"/><Relationship Id="rId21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27.xml"/><Relationship Id="rId24" Type="http://schemas.openxmlformats.org/officeDocument/2006/relationships/theme" Target="../theme/theme5.xml"/><Relationship Id="rId12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1.xml"/><Relationship Id="rId1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9.xml"/><Relationship Id="rId19" Type="http://schemas.openxmlformats.org/officeDocument/2006/relationships/slideLayout" Target="../slideLayouts/slideLayout33.xml"/><Relationship Id="rId6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32.xml"/><Relationship Id="rId7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2.xml"/></Relationships>
</file>

<file path=ppt/slideMasters/_rels/slideMaster3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7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9.xml"/><Relationship Id="rId3" Type="http://schemas.openxmlformats.org/officeDocument/2006/relationships/slideLayout" Target="../slideLayouts/slideLayout40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4.xml"/><Relationship Id="rId8" Type="http://schemas.openxmlformats.org/officeDocument/2006/relationships/slideLayout" Target="../slideLayouts/slideLayout45.xml"/></Relationships>
</file>

<file path=ppt/slideMasters/_rels/slideMaster4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69.xml"/><Relationship Id="rId22" Type="http://schemas.openxmlformats.org/officeDocument/2006/relationships/slideLayout" Target="../slideLayouts/slideLayout71.xml"/><Relationship Id="rId21" Type="http://schemas.openxmlformats.org/officeDocument/2006/relationships/slideLayout" Target="../slideLayouts/slideLayout70.xml"/><Relationship Id="rId24" Type="http://schemas.openxmlformats.org/officeDocument/2006/relationships/slideLayout" Target="../slideLayouts/slideLayout73.xml"/><Relationship Id="rId23" Type="http://schemas.openxmlformats.org/officeDocument/2006/relationships/slideLayout" Target="../slideLayouts/slideLayout72.xml"/><Relationship Id="rId1" Type="http://schemas.openxmlformats.org/officeDocument/2006/relationships/slideLayout" Target="../slideLayouts/slideLayout50.xml"/><Relationship Id="rId2" Type="http://schemas.openxmlformats.org/officeDocument/2006/relationships/slideLayout" Target="../slideLayouts/slideLayout51.xml"/><Relationship Id="rId3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26" Type="http://schemas.openxmlformats.org/officeDocument/2006/relationships/slideLayout" Target="../slideLayouts/slideLayout75.xml"/><Relationship Id="rId25" Type="http://schemas.openxmlformats.org/officeDocument/2006/relationships/slideLayout" Target="../slideLayouts/slideLayout74.xml"/><Relationship Id="rId28" Type="http://schemas.openxmlformats.org/officeDocument/2006/relationships/slideLayout" Target="../slideLayouts/slideLayout77.xml"/><Relationship Id="rId27" Type="http://schemas.openxmlformats.org/officeDocument/2006/relationships/slideLayout" Target="../slideLayouts/slideLayout76.xml"/><Relationship Id="rId5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5.xml"/><Relationship Id="rId29" Type="http://schemas.openxmlformats.org/officeDocument/2006/relationships/theme" Target="../theme/theme1.xml"/><Relationship Id="rId7" Type="http://schemas.openxmlformats.org/officeDocument/2006/relationships/slideLayout" Target="../slideLayouts/slideLayout56.xml"/><Relationship Id="rId8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1.xml"/><Relationship Id="rId15" Type="http://schemas.openxmlformats.org/officeDocument/2006/relationships/slideLayout" Target="../slideLayouts/slideLayout64.xml"/><Relationship Id="rId14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6.xml"/><Relationship Id="rId16" Type="http://schemas.openxmlformats.org/officeDocument/2006/relationships/slideLayout" Target="../slideLayouts/slideLayout65.xml"/><Relationship Id="rId19" Type="http://schemas.openxmlformats.org/officeDocument/2006/relationships/slideLayout" Target="../slideLayouts/slideLayout68.xml"/><Relationship Id="rId18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ource Sans Pro"/>
              <a:buNone/>
              <a:defRPr sz="28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osis SemiBold"/>
              <a:buChar char="●"/>
              <a:defRPr sz="18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●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○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osis SemiBold"/>
              <a:buChar char="■"/>
              <a:def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rgbClr val="3564B9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Viga"/>
              <a:buNone/>
              <a:defRPr sz="32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471900" y="1863850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Viga"/>
              <a:buChar char="●"/>
              <a:defRPr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9pPr>
          </a:lstStyle>
          <a:p/>
        </p:txBody>
      </p:sp>
      <p:sp>
        <p:nvSpPr>
          <p:cNvPr id="67" name="Google Shape;67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4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b="0" i="0" sz="2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9pPr>
          </a:lstStyle>
          <a:p/>
        </p:txBody>
      </p:sp>
      <p:sp>
        <p:nvSpPr>
          <p:cNvPr id="195" name="Google Shape;195;p40"/>
          <p:cNvSpPr txBox="1"/>
          <p:nvPr>
            <p:ph idx="1" type="body"/>
          </p:nvPr>
        </p:nvSpPr>
        <p:spPr>
          <a:xfrm>
            <a:off x="228600" y="800100"/>
            <a:ext cx="4114800" cy="22632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marR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17500" lvl="1" marL="914400" marR="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04800" lvl="2" marL="13716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2100" lvl="3" marL="18288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2100" lvl="4" marL="22860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2100" lvl="5" marL="27432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2100" lvl="6" marL="32004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2100" lvl="7" marL="36576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2100" lvl="8" marL="4114800" marR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6" name="Google Shape;196;p4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7" name="Google Shape;197;p4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700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8" name="Google Shape;198;p4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rgbClr val="2464D8"/>
        </a:solidFill>
      </p:bgPr>
    </p:bg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53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Poppins"/>
              <a:buNone/>
              <a:defRPr b="1" sz="3200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284" name="Google Shape;284;p53"/>
          <p:cNvSpPr txBox="1"/>
          <p:nvPr>
            <p:ph idx="1" type="body"/>
          </p:nvPr>
        </p:nvSpPr>
        <p:spPr>
          <a:xfrm>
            <a:off x="471900" y="1863850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Viga"/>
              <a:buChar char="●"/>
              <a:defRPr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●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Viga"/>
              <a:buChar char="○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Viga"/>
              <a:buChar char="■"/>
              <a:defRPr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defRPr>
            </a:lvl9pPr>
          </a:lstStyle>
          <a:p/>
        </p:txBody>
      </p:sp>
      <p:sp>
        <p:nvSpPr>
          <p:cNvPr id="285" name="Google Shape;285;p5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  <p:sldLayoutId id="2147483714" r:id="rId18"/>
    <p:sldLayoutId id="2147483715" r:id="rId19"/>
    <p:sldLayoutId id="2147483716" r:id="rId20"/>
    <p:sldLayoutId id="2147483717" r:id="rId21"/>
    <p:sldLayoutId id="2147483718" r:id="rId22"/>
    <p:sldLayoutId id="2147483719" r:id="rId23"/>
    <p:sldLayoutId id="2147483720" r:id="rId24"/>
    <p:sldLayoutId id="2147483721" r:id="rId25"/>
    <p:sldLayoutId id="2147483722" r:id="rId26"/>
    <p:sldLayoutId id="2147483723" r:id="rId27"/>
    <p:sldLayoutId id="2147483724" r:id="rId2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8.png"/><Relationship Id="rId4" Type="http://schemas.openxmlformats.org/officeDocument/2006/relationships/image" Target="../media/image7.jpg"/><Relationship Id="rId5" Type="http://schemas.openxmlformats.org/officeDocument/2006/relationships/hyperlink" Target="http://campus.recit.qc.ca/aquops10701" TargetMode="External"/><Relationship Id="rId6" Type="http://schemas.openxmlformats.org/officeDocument/2006/relationships/image" Target="../media/image5.png"/><Relationship Id="rId7" Type="http://schemas.openxmlformats.org/officeDocument/2006/relationships/image" Target="../media/image8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.xml"/><Relationship Id="rId3" Type="http://schemas.openxmlformats.org/officeDocument/2006/relationships/hyperlink" Target="mailto:equipe@recitmst.qc.ca" TargetMode="External"/><Relationship Id="rId4" Type="http://schemas.openxmlformats.org/officeDocument/2006/relationships/hyperlink" Target="https://creativecommons.org/licenses/by-nc-sa/4.0/deed.fr" TargetMode="External"/><Relationship Id="rId9" Type="http://schemas.openxmlformats.org/officeDocument/2006/relationships/image" Target="../media/image4.png"/><Relationship Id="rId5" Type="http://schemas.openxmlformats.org/officeDocument/2006/relationships/hyperlink" Target="https://creativecommons.org/licenses/by-nc-sa/4.0/deed.fr" TargetMode="External"/><Relationship Id="rId6" Type="http://schemas.openxmlformats.org/officeDocument/2006/relationships/image" Target="../media/image3.png"/><Relationship Id="rId7" Type="http://schemas.openxmlformats.org/officeDocument/2006/relationships/hyperlink" Target="http://recitmst.qc.ca" TargetMode="External"/><Relationship Id="rId8" Type="http://schemas.openxmlformats.org/officeDocument/2006/relationships/image" Target="../media/image10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Relationship Id="rId4" Type="http://schemas.openxmlformats.org/officeDocument/2006/relationships/image" Target="../media/image7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8.png"/><Relationship Id="rId4" Type="http://schemas.openxmlformats.org/officeDocument/2006/relationships/image" Target="../media/image20.png"/><Relationship Id="rId5" Type="http://schemas.openxmlformats.org/officeDocument/2006/relationships/image" Target="../media/image25.png"/><Relationship Id="rId6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polypad.amplify.com/fr/p/JqfpX1pM7iwbA" TargetMode="External"/><Relationship Id="rId4" Type="http://schemas.openxmlformats.org/officeDocument/2006/relationships/image" Target="../media/image1.png"/><Relationship Id="rId9" Type="http://schemas.openxmlformats.org/officeDocument/2006/relationships/hyperlink" Target="https://polypad.amplify.com/fr/embed/98fjI5wtIlR4GA" TargetMode="External"/><Relationship Id="rId5" Type="http://schemas.openxmlformats.org/officeDocument/2006/relationships/hyperlink" Target="https://polypad.amplify.com/embed/h5y8Sp5Q7ZRvQ" TargetMode="External"/><Relationship Id="rId6" Type="http://schemas.openxmlformats.org/officeDocument/2006/relationships/image" Target="../media/image9.png"/><Relationship Id="rId7" Type="http://schemas.openxmlformats.org/officeDocument/2006/relationships/hyperlink" Target="https://polypad.amplify.com/fr/embed/1FoPeBGeIWBxZA" TargetMode="External"/><Relationship Id="rId8" Type="http://schemas.openxmlformats.org/officeDocument/2006/relationships/image" Target="../media/image13.png"/><Relationship Id="rId11" Type="http://schemas.openxmlformats.org/officeDocument/2006/relationships/image" Target="../media/image33.png"/><Relationship Id="rId10" Type="http://schemas.openxmlformats.org/officeDocument/2006/relationships/image" Target="../media/image1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6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3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4.png"/><Relationship Id="rId4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Relationship Id="rId5" Type="http://schemas.openxmlformats.org/officeDocument/2006/relationships/image" Target="../media/image30.png"/><Relationship Id="rId6" Type="http://schemas.openxmlformats.org/officeDocument/2006/relationships/image" Target="../media/image21.png"/><Relationship Id="rId7" Type="http://schemas.openxmlformats.org/officeDocument/2006/relationships/hyperlink" Target="http://www.education.gouv.qc.ca/references/tx-solrtyperecherchepublicationtx-solrpublicationnouveaute/resultats-de-la-recherche/detail/article/referentiel-dintervention-en-mathematique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1.png"/><Relationship Id="rId4" Type="http://schemas.openxmlformats.org/officeDocument/2006/relationships/image" Target="../media/image27.png"/><Relationship Id="rId5" Type="http://schemas.openxmlformats.org/officeDocument/2006/relationships/image" Target="../media/image1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0.png"/><Relationship Id="rId4" Type="http://schemas.openxmlformats.org/officeDocument/2006/relationships/image" Target="../media/image85.png"/><Relationship Id="rId9" Type="http://schemas.openxmlformats.org/officeDocument/2006/relationships/image" Target="../media/image29.png"/><Relationship Id="rId5" Type="http://schemas.openxmlformats.org/officeDocument/2006/relationships/image" Target="../media/image22.png"/><Relationship Id="rId6" Type="http://schemas.openxmlformats.org/officeDocument/2006/relationships/hyperlink" Target="https://www.education.gouv.qc.ca/fileadmin/site_web/documents/ministere/Cadre-reference-competence-num.pdf" TargetMode="External"/><Relationship Id="rId7" Type="http://schemas.openxmlformats.org/officeDocument/2006/relationships/image" Target="../media/image24.png"/><Relationship Id="rId8" Type="http://schemas.openxmlformats.org/officeDocument/2006/relationships/image" Target="../media/image28.png"/><Relationship Id="rId11" Type="http://schemas.openxmlformats.org/officeDocument/2006/relationships/image" Target="../media/image39.png"/><Relationship Id="rId10" Type="http://schemas.openxmlformats.org/officeDocument/2006/relationships/image" Target="../media/image3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2.png"/><Relationship Id="rId4" Type="http://schemas.openxmlformats.org/officeDocument/2006/relationships/hyperlink" Target="https://polypad.amplify.com/fr/p" TargetMode="External"/><Relationship Id="rId5" Type="http://schemas.openxmlformats.org/officeDocument/2006/relationships/hyperlink" Target="http://polypad.amplify.com/fr/p" TargetMode="External"/><Relationship Id="rId6" Type="http://schemas.openxmlformats.org/officeDocument/2006/relationships/image" Target="../media/image33.png"/><Relationship Id="rId7" Type="http://schemas.openxmlformats.org/officeDocument/2006/relationships/hyperlink" Target="https://polypad.amplify.com/fr/p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34.png"/><Relationship Id="rId8" Type="http://schemas.openxmlformats.org/officeDocument/2006/relationships/image" Target="../media/image3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6.png"/><Relationship Id="rId4" Type="http://schemas.openxmlformats.org/officeDocument/2006/relationships/image" Target="../media/image32.png"/><Relationship Id="rId5" Type="http://schemas.openxmlformats.org/officeDocument/2006/relationships/hyperlink" Target="https://polypad.amplify.com/fr/p" TargetMode="External"/><Relationship Id="rId6" Type="http://schemas.openxmlformats.org/officeDocument/2006/relationships/hyperlink" Target="http://polypad.amplify.com/fr/p" TargetMode="External"/><Relationship Id="rId7" Type="http://schemas.openxmlformats.org/officeDocument/2006/relationships/image" Target="../media/image33.png"/><Relationship Id="rId8" Type="http://schemas.openxmlformats.org/officeDocument/2006/relationships/hyperlink" Target="https://polypad.amplify.com/fr/p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47.png"/><Relationship Id="rId8" Type="http://schemas.openxmlformats.org/officeDocument/2006/relationships/image" Target="../media/image40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51.png"/><Relationship Id="rId5" Type="http://schemas.openxmlformats.org/officeDocument/2006/relationships/image" Target="../media/image33.png"/><Relationship Id="rId6" Type="http://schemas.openxmlformats.org/officeDocument/2006/relationships/image" Target="../media/image42.png"/><Relationship Id="rId7" Type="http://schemas.openxmlformats.org/officeDocument/2006/relationships/hyperlink" Target="https://polypad.amplify.com/fr/p" TargetMode="External"/><Relationship Id="rId8" Type="http://schemas.openxmlformats.org/officeDocument/2006/relationships/image" Target="../media/image35.png"/><Relationship Id="rId10" Type="http://schemas.openxmlformats.org/officeDocument/2006/relationships/image" Target="../media/image4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3.png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45.png"/><Relationship Id="rId8" Type="http://schemas.openxmlformats.org/officeDocument/2006/relationships/image" Target="../media/image49.png"/><Relationship Id="rId11" Type="http://schemas.openxmlformats.org/officeDocument/2006/relationships/image" Target="../media/image50.png"/><Relationship Id="rId10" Type="http://schemas.openxmlformats.org/officeDocument/2006/relationships/image" Target="../media/image35.png"/><Relationship Id="rId12" Type="http://schemas.openxmlformats.org/officeDocument/2006/relationships/image" Target="../media/image5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49.png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45.png"/><Relationship Id="rId8" Type="http://schemas.openxmlformats.org/officeDocument/2006/relationships/image" Target="../media/image64.png"/><Relationship Id="rId11" Type="http://schemas.openxmlformats.org/officeDocument/2006/relationships/image" Target="../media/image58.png"/><Relationship Id="rId10" Type="http://schemas.openxmlformats.org/officeDocument/2006/relationships/image" Target="../media/image63.png"/><Relationship Id="rId13" Type="http://schemas.openxmlformats.org/officeDocument/2006/relationships/image" Target="../media/image43.png"/><Relationship Id="rId12" Type="http://schemas.openxmlformats.org/officeDocument/2006/relationships/image" Target="../media/image35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0.xml"/><Relationship Id="rId3" Type="http://schemas.openxmlformats.org/officeDocument/2006/relationships/hyperlink" Target="https://polypad.amplify.com/fr/p" TargetMode="External"/><Relationship Id="rId4" Type="http://schemas.openxmlformats.org/officeDocument/2006/relationships/hyperlink" Target="http://polypad.amplify.com/fr/p" TargetMode="External"/><Relationship Id="rId9" Type="http://schemas.openxmlformats.org/officeDocument/2006/relationships/image" Target="../media/image67.png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" TargetMode="External"/><Relationship Id="rId7" Type="http://schemas.openxmlformats.org/officeDocument/2006/relationships/image" Target="../media/image53.png"/><Relationship Id="rId8" Type="http://schemas.openxmlformats.org/officeDocument/2006/relationships/image" Target="../media/image35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campus.recit.qc.ca/mod/book/view.php?id=17665&amp;chapterid=1625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20" Type="http://schemas.openxmlformats.org/officeDocument/2006/relationships/image" Target="../media/image68.png"/><Relationship Id="rId22" Type="http://schemas.openxmlformats.org/officeDocument/2006/relationships/image" Target="../media/image65.png"/><Relationship Id="rId21" Type="http://schemas.openxmlformats.org/officeDocument/2006/relationships/hyperlink" Target="https://polypad.amplify.com/fr/p/nKJhdmzIoxaWxg" TargetMode="External"/><Relationship Id="rId24" Type="http://schemas.openxmlformats.org/officeDocument/2006/relationships/image" Target="../media/image62.png"/><Relationship Id="rId23" Type="http://schemas.openxmlformats.org/officeDocument/2006/relationships/hyperlink" Target="https://polypad.amplify.com/fr/p/pGGVAXO1g3WxQ" TargetMode="External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s://polypad.amplify.com/fr/p/GY8SbeoNi6Xlw" TargetMode="External"/><Relationship Id="rId4" Type="http://schemas.openxmlformats.org/officeDocument/2006/relationships/image" Target="../media/image54.png"/><Relationship Id="rId9" Type="http://schemas.openxmlformats.org/officeDocument/2006/relationships/hyperlink" Target="https://polypad.amplify.com/fr/p/qWI7PsmwV1affw" TargetMode="External"/><Relationship Id="rId26" Type="http://schemas.openxmlformats.org/officeDocument/2006/relationships/image" Target="../media/image82.png"/><Relationship Id="rId25" Type="http://schemas.openxmlformats.org/officeDocument/2006/relationships/hyperlink" Target="https://polypad.amplify.com/fr/p/TwspbQdZVcQQnA" TargetMode="External"/><Relationship Id="rId28" Type="http://schemas.openxmlformats.org/officeDocument/2006/relationships/hyperlink" Target="https://teacher.desmos.com/activitybuilder/custom/67d823175f8465dfa724e5fc?lang=fr" TargetMode="External"/><Relationship Id="rId27" Type="http://schemas.openxmlformats.org/officeDocument/2006/relationships/hyperlink" Target="https://teacher.desmos.com/activitybuilder/custom/67d823175f8465dfa724e5fc?lang=fr" TargetMode="External"/><Relationship Id="rId5" Type="http://schemas.openxmlformats.org/officeDocument/2006/relationships/hyperlink" Target="https://polypad.amplify.com/fr/p/h05DNe1SGf5hA" TargetMode="External"/><Relationship Id="rId6" Type="http://schemas.openxmlformats.org/officeDocument/2006/relationships/image" Target="../media/image57.png"/><Relationship Id="rId29" Type="http://schemas.openxmlformats.org/officeDocument/2006/relationships/hyperlink" Target="https://teacher.desmos.com/activitybuilder/custom/67d823175f8465dfa724e5fc?lang=fr" TargetMode="External"/><Relationship Id="rId7" Type="http://schemas.openxmlformats.org/officeDocument/2006/relationships/hyperlink" Target="https://polypad.amplify.com/fr/p/UbtVSmGmqI3GPw" TargetMode="External"/><Relationship Id="rId8" Type="http://schemas.openxmlformats.org/officeDocument/2006/relationships/image" Target="../media/image66.png"/><Relationship Id="rId31" Type="http://schemas.openxmlformats.org/officeDocument/2006/relationships/image" Target="../media/image71.png"/><Relationship Id="rId30" Type="http://schemas.openxmlformats.org/officeDocument/2006/relationships/image" Target="../media/image33.png"/><Relationship Id="rId11" Type="http://schemas.openxmlformats.org/officeDocument/2006/relationships/hyperlink" Target="https://polypad.amplify.com/p/9iagasMqeMAVkQ" TargetMode="External"/><Relationship Id="rId33" Type="http://schemas.openxmlformats.org/officeDocument/2006/relationships/image" Target="../media/image77.png"/><Relationship Id="rId10" Type="http://schemas.openxmlformats.org/officeDocument/2006/relationships/image" Target="../media/image56.png"/><Relationship Id="rId32" Type="http://schemas.openxmlformats.org/officeDocument/2006/relationships/image" Target="../media/image72.png"/><Relationship Id="rId13" Type="http://schemas.openxmlformats.org/officeDocument/2006/relationships/hyperlink" Target="https://polypad.amplify.com/fr/p/vQ4pV7VeH31qVQ" TargetMode="External"/><Relationship Id="rId12" Type="http://schemas.openxmlformats.org/officeDocument/2006/relationships/image" Target="../media/image59.png"/><Relationship Id="rId15" Type="http://schemas.openxmlformats.org/officeDocument/2006/relationships/hyperlink" Target="https://polypad.amplify.com/fr/p/69y6pbHC7oGWQ" TargetMode="External"/><Relationship Id="rId14" Type="http://schemas.openxmlformats.org/officeDocument/2006/relationships/image" Target="../media/image55.png"/><Relationship Id="rId17" Type="http://schemas.openxmlformats.org/officeDocument/2006/relationships/hyperlink" Target="https://polypad.amplify.com/fr/p/KIOisvarAIzAA" TargetMode="External"/><Relationship Id="rId16" Type="http://schemas.openxmlformats.org/officeDocument/2006/relationships/image" Target="../media/image60.png"/><Relationship Id="rId19" Type="http://schemas.openxmlformats.org/officeDocument/2006/relationships/hyperlink" Target="https://polypad.amplify.com/fr/p/2pXwkY4s5vigQg" TargetMode="External"/><Relationship Id="rId18" Type="http://schemas.openxmlformats.org/officeDocument/2006/relationships/image" Target="../media/image6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classroom.amplify.com/activity/6925aff3984b5e0041faca29?utm_campaign=share&amp;utm_content=activity&amp;lang=fr" TargetMode="External"/><Relationship Id="rId4" Type="http://schemas.openxmlformats.org/officeDocument/2006/relationships/hyperlink" Target="https://classroom.amplify.com/activity/6925aff3984b5e0041faca29?utm_campaign=share&amp;utm_content=activity&amp;lang=fr" TargetMode="External"/><Relationship Id="rId9" Type="http://schemas.openxmlformats.org/officeDocument/2006/relationships/hyperlink" Target="https://classroom.amplify.com/activity/6925aff3984b5e0041faca29?utm_campaign=share&amp;utm_content=activity&amp;lang=fr" TargetMode="External"/><Relationship Id="rId5" Type="http://schemas.openxmlformats.org/officeDocument/2006/relationships/hyperlink" Target="https://classroom.amplify.com/activity/6925c4ae5473e91656d57e21?utm_campaign=share&amp;utm_content=activity&amp;lang=fr" TargetMode="External"/><Relationship Id="rId6" Type="http://schemas.openxmlformats.org/officeDocument/2006/relationships/hyperlink" Target="https://classroom.amplify.com/activity/6925c4ae5473e91656d57e21?utm_campaign=share&amp;utm_content=activity&amp;lang=fr" TargetMode="External"/><Relationship Id="rId7" Type="http://schemas.openxmlformats.org/officeDocument/2006/relationships/hyperlink" Target="https://classroom.amplify.com/activity/6925d16b74ed0876c6c36948?utm_campaign=share&amp;utm_content=activity&amp;lang=fr" TargetMode="External"/><Relationship Id="rId8" Type="http://schemas.openxmlformats.org/officeDocument/2006/relationships/hyperlink" Target="https://classroom.amplify.com/activity/6925d16b74ed0876c6c36948?utm_campaign=share&amp;utm_content=activity&amp;lang=fr" TargetMode="External"/><Relationship Id="rId11" Type="http://schemas.openxmlformats.org/officeDocument/2006/relationships/hyperlink" Target="https://classroom.amplify.com/activity/6925aff3984b5e0041faca29?utm_campaign=share&amp;utm_content=activity&amp;lang=fr" TargetMode="External"/><Relationship Id="rId10" Type="http://schemas.openxmlformats.org/officeDocument/2006/relationships/image" Target="../media/image69.png"/><Relationship Id="rId13" Type="http://schemas.openxmlformats.org/officeDocument/2006/relationships/hyperlink" Target="https://classroom.amplify.com/activity/6925c4ae5473e91656d57e21?utm_campaign=share&amp;utm_content=activity&amp;lang=fr" TargetMode="External"/><Relationship Id="rId12" Type="http://schemas.openxmlformats.org/officeDocument/2006/relationships/image" Target="../media/image33.png"/><Relationship Id="rId15" Type="http://schemas.openxmlformats.org/officeDocument/2006/relationships/hyperlink" Target="https://classroom.amplify.com/activity/6925c4ae5473e91656d57e21?utm_campaign=share&amp;utm_content=activity&amp;lang=fr" TargetMode="External"/><Relationship Id="rId14" Type="http://schemas.openxmlformats.org/officeDocument/2006/relationships/image" Target="../media/image70.png"/><Relationship Id="rId17" Type="http://schemas.openxmlformats.org/officeDocument/2006/relationships/image" Target="../media/image75.png"/><Relationship Id="rId16" Type="http://schemas.openxmlformats.org/officeDocument/2006/relationships/hyperlink" Target="https://classroom.amplify.com/activity/6925d16b74ed0876c6c36948?utm_campaign=share&amp;utm_content=activity&amp;lang=fr" TargetMode="External"/><Relationship Id="rId18" Type="http://schemas.openxmlformats.org/officeDocument/2006/relationships/hyperlink" Target="https://classroom.amplify.com/activity/6925d16b74ed0876c6c36948?utm_campaign=share&amp;utm_content=activity&amp;lang=fr" TargetMode="Externa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5.xml"/><Relationship Id="rId3" Type="http://schemas.openxmlformats.org/officeDocument/2006/relationships/hyperlink" Target="https://www.youtube.com/watch?v=kx6HCPtuxc4" TargetMode="External"/><Relationship Id="rId4" Type="http://schemas.openxmlformats.org/officeDocument/2006/relationships/hyperlink" Target="https://www.youtube.com/watch?v=kx6HCPtuxc4&amp;t=58s" TargetMode="External"/><Relationship Id="rId9" Type="http://schemas.openxmlformats.org/officeDocument/2006/relationships/hyperlink" Target="https://polypad.amplify.com/p/7HR0YSTCF1tVdA" TargetMode="External"/><Relationship Id="rId5" Type="http://schemas.openxmlformats.org/officeDocument/2006/relationships/hyperlink" Target="https://www.youtube.com/watch?v=kx6HCPtuxc4&amp;t=117s" TargetMode="External"/><Relationship Id="rId6" Type="http://schemas.openxmlformats.org/officeDocument/2006/relationships/hyperlink" Target="https://polypad.amplify.com/fr/p/69y6pbHC7oGWQ" TargetMode="External"/><Relationship Id="rId7" Type="http://schemas.openxmlformats.org/officeDocument/2006/relationships/image" Target="../media/image73.png"/><Relationship Id="rId8" Type="http://schemas.openxmlformats.org/officeDocument/2006/relationships/image" Target="../media/image33.png"/><Relationship Id="rId11" Type="http://schemas.openxmlformats.org/officeDocument/2006/relationships/hyperlink" Target="https://twitter.com/TimBrzezinski/status/1626181056687755266" TargetMode="External"/><Relationship Id="rId10" Type="http://schemas.openxmlformats.org/officeDocument/2006/relationships/hyperlink" Target="https://polypad.amplify.com/p/6uC7al41bIuxA" TargetMode="External"/><Relationship Id="rId13" Type="http://schemas.openxmlformats.org/officeDocument/2006/relationships/hyperlink" Target="https://twitter.com/TimBrzezinski/status/1641090811201744898" TargetMode="External"/><Relationship Id="rId12" Type="http://schemas.openxmlformats.org/officeDocument/2006/relationships/hyperlink" Target="https://fr.mathigon.org/polypad/bxbYffVE1mZGiQ" TargetMode="External"/><Relationship Id="rId15" Type="http://schemas.openxmlformats.org/officeDocument/2006/relationships/image" Target="../media/image74.png"/><Relationship Id="rId14" Type="http://schemas.openxmlformats.org/officeDocument/2006/relationships/hyperlink" Target="https://polypad.amplify.com/fr/p/zxlhZNkoO9KCKg" TargetMode="External"/><Relationship Id="rId17" Type="http://schemas.openxmlformats.org/officeDocument/2006/relationships/hyperlink" Target="https://polypad.amplify.com/fr/p/C7ol2lHW5rv0SQ" TargetMode="External"/><Relationship Id="rId16" Type="http://schemas.openxmlformats.org/officeDocument/2006/relationships/hyperlink" Target="https://polypad.amplify.com/fr/p/ZIDarBWOA4vmXQ" TargetMode="External"/><Relationship Id="rId19" Type="http://schemas.openxmlformats.org/officeDocument/2006/relationships/hyperlink" Target="https://polypad.amplify.com/lesson/building-balance-scale-puzzle" TargetMode="External"/><Relationship Id="rId18" Type="http://schemas.openxmlformats.org/officeDocument/2006/relationships/image" Target="../media/image78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polypad.amplify.com/fr/p/iXyx7KIu2E78aQ" TargetMode="External"/><Relationship Id="rId4" Type="http://schemas.openxmlformats.org/officeDocument/2006/relationships/image" Target="../media/image76.png"/><Relationship Id="rId9" Type="http://schemas.openxmlformats.org/officeDocument/2006/relationships/image" Target="../media/image33.png"/><Relationship Id="rId5" Type="http://schemas.openxmlformats.org/officeDocument/2006/relationships/hyperlink" Target="https://polypad.amplify.com/fr/p/4m9pUAx5EPWgHw" TargetMode="External"/><Relationship Id="rId6" Type="http://schemas.openxmlformats.org/officeDocument/2006/relationships/image" Target="../media/image79.png"/><Relationship Id="rId7" Type="http://schemas.openxmlformats.org/officeDocument/2006/relationships/hyperlink" Target="https://polypad.amplify.com/fr/p/pGGVAXO1g3WxQ" TargetMode="External"/><Relationship Id="rId8" Type="http://schemas.openxmlformats.org/officeDocument/2006/relationships/image" Target="../media/image81.png"/><Relationship Id="rId11" Type="http://schemas.openxmlformats.org/officeDocument/2006/relationships/hyperlink" Target="https://www.youtube.com/watch?v=ziW8yR27Qq0&amp;t=62s" TargetMode="External"/><Relationship Id="rId10" Type="http://schemas.openxmlformats.org/officeDocument/2006/relationships/hyperlink" Target="https://www.youtube.com/watch?v=ziW8yR27Qq0&amp;t" TargetMode="External"/><Relationship Id="rId13" Type="http://schemas.openxmlformats.org/officeDocument/2006/relationships/hyperlink" Target="https://polypad.amplify.com/fr/p/gSL3w8xbrz4Pzg" TargetMode="External"/><Relationship Id="rId12" Type="http://schemas.openxmlformats.org/officeDocument/2006/relationships/hyperlink" Target="https://www.youtube.com/watch?v=ziW8yR27Qq0&amp;t=150s" TargetMode="External"/><Relationship Id="rId15" Type="http://schemas.openxmlformats.org/officeDocument/2006/relationships/hyperlink" Target="https://x.com/TimBrzezinski/status/1621558101961744387" TargetMode="External"/><Relationship Id="rId14" Type="http://schemas.openxmlformats.org/officeDocument/2006/relationships/hyperlink" Target="https://fr.mathigon.org/task/completing-the-square" TargetMode="Externa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s://polypad.amplify.com/fr/p/QAEe8GSQamOmw" TargetMode="External"/><Relationship Id="rId4" Type="http://schemas.openxmlformats.org/officeDocument/2006/relationships/image" Target="../media/image80.png"/><Relationship Id="rId9" Type="http://schemas.openxmlformats.org/officeDocument/2006/relationships/hyperlink" Target="https://teacher.desmos.com/activitybuilder/custom/65d7bb274d42d1a74420fb0b?lang=fr" TargetMode="External"/><Relationship Id="rId5" Type="http://schemas.openxmlformats.org/officeDocument/2006/relationships/hyperlink" Target="https://polypad.amplify.com/fr/p/TbhZUC2yOeqvdQ" TargetMode="External"/><Relationship Id="rId6" Type="http://schemas.openxmlformats.org/officeDocument/2006/relationships/image" Target="../media/image84.png"/><Relationship Id="rId7" Type="http://schemas.openxmlformats.org/officeDocument/2006/relationships/hyperlink" Target="https://www.youtube.com/watch?v=rj2tmV7UkAs" TargetMode="External"/><Relationship Id="rId8" Type="http://schemas.openxmlformats.org/officeDocument/2006/relationships/image" Target="../media/image33.png"/><Relationship Id="rId11" Type="http://schemas.openxmlformats.org/officeDocument/2006/relationships/hyperlink" Target="https://polypad.amplify.com/embed/oZzhSwX807oR8w" TargetMode="External"/><Relationship Id="rId10" Type="http://schemas.openxmlformats.org/officeDocument/2006/relationships/hyperlink" Target="https://polypad.amplify.com/embed/Ooubk1CYPIQw" TargetMode="External"/><Relationship Id="rId13" Type="http://schemas.openxmlformats.org/officeDocument/2006/relationships/hyperlink" Target="https://campus.recit.qc.ca/course/view.php?id=713" TargetMode="External"/><Relationship Id="rId12" Type="http://schemas.openxmlformats.org/officeDocument/2006/relationships/hyperlink" Target="https://polypad.amplify.com/embed/atPG7eNAQlDlNQ" TargetMode="Externa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teacher.desmos.com/activitybuilder/custom/67d823175f8465dfa724e5fc?lang=fr" TargetMode="External"/><Relationship Id="rId4" Type="http://schemas.openxmlformats.org/officeDocument/2006/relationships/image" Target="../media/image33.png"/><Relationship Id="rId9" Type="http://schemas.openxmlformats.org/officeDocument/2006/relationships/image" Target="../media/image90.png"/><Relationship Id="rId5" Type="http://schemas.openxmlformats.org/officeDocument/2006/relationships/image" Target="../media/image71.png"/><Relationship Id="rId6" Type="http://schemas.openxmlformats.org/officeDocument/2006/relationships/hyperlink" Target="https://polypad.amplify.com/fr/p/b6bxoqNVAh00g" TargetMode="External"/><Relationship Id="rId7" Type="http://schemas.openxmlformats.org/officeDocument/2006/relationships/image" Target="../media/image86.png"/><Relationship Id="rId8" Type="http://schemas.openxmlformats.org/officeDocument/2006/relationships/hyperlink" Target="https://polypad.amplify.com/fr/p/CMkrDAJuR559g" TargetMode="External"/><Relationship Id="rId11" Type="http://schemas.openxmlformats.org/officeDocument/2006/relationships/image" Target="../media/image87.png"/><Relationship Id="rId10" Type="http://schemas.openxmlformats.org/officeDocument/2006/relationships/hyperlink" Target="https://polypad.amplify.com/fr/p/t2ugssuU8tyXQ" TargetMode="External"/><Relationship Id="rId13" Type="http://schemas.openxmlformats.org/officeDocument/2006/relationships/hyperlink" Target="https://polypad.amplify.com/fr/p/uOV1b0VuQfs7LA" TargetMode="External"/><Relationship Id="rId12" Type="http://schemas.openxmlformats.org/officeDocument/2006/relationships/image" Target="../media/image97.png"/><Relationship Id="rId15" Type="http://schemas.openxmlformats.org/officeDocument/2006/relationships/hyperlink" Target="https://classroom.amplify.com/activity/69c53614365272a23e0adec1?utm_campaign=share&amp;utm_content=activity&amp;lang=fr" TargetMode="External"/><Relationship Id="rId14" Type="http://schemas.openxmlformats.org/officeDocument/2006/relationships/image" Target="../media/image95.png"/><Relationship Id="rId17" Type="http://schemas.openxmlformats.org/officeDocument/2006/relationships/hyperlink" Target="https://student.amplify.com/join/UW6WPC?lang=fr" TargetMode="External"/><Relationship Id="rId16" Type="http://schemas.openxmlformats.org/officeDocument/2006/relationships/image" Target="../media/image77.png"/><Relationship Id="rId18" Type="http://schemas.openxmlformats.org/officeDocument/2006/relationships/image" Target="../media/image91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94.png"/><Relationship Id="rId4" Type="http://schemas.openxmlformats.org/officeDocument/2006/relationships/image" Target="../media/image35.png"/><Relationship Id="rId5" Type="http://schemas.openxmlformats.org/officeDocument/2006/relationships/image" Target="../media/image92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02.gif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s://polypad.amplify.com/p/IDlhBhCP0Dq6og" TargetMode="External"/><Relationship Id="rId4" Type="http://schemas.openxmlformats.org/officeDocument/2006/relationships/image" Target="../media/image89.gif"/><Relationship Id="rId5" Type="http://schemas.openxmlformats.org/officeDocument/2006/relationships/image" Target="../media/image33.png"/><Relationship Id="rId6" Type="http://schemas.openxmlformats.org/officeDocument/2006/relationships/image" Target="../media/image94.png"/><Relationship Id="rId7" Type="http://schemas.openxmlformats.org/officeDocument/2006/relationships/image" Target="../media/image35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notesSlide" Target="../notesSlides/notesSlide33.xml"/><Relationship Id="rId3" Type="http://schemas.openxmlformats.org/officeDocument/2006/relationships/hyperlink" Target="https://polypad.amplify.com/fr/p/6Q7A6s15xSICAA" TargetMode="External"/><Relationship Id="rId4" Type="http://schemas.openxmlformats.org/officeDocument/2006/relationships/image" Target="../media/image111.png"/><Relationship Id="rId9" Type="http://schemas.openxmlformats.org/officeDocument/2006/relationships/image" Target="../media/image93.jpg"/><Relationship Id="rId5" Type="http://schemas.openxmlformats.org/officeDocument/2006/relationships/hyperlink" Target="https://polypad.amplify.com/fr/p/XAbC5TNRAZmOxg" TargetMode="External"/><Relationship Id="rId6" Type="http://schemas.openxmlformats.org/officeDocument/2006/relationships/image" Target="../media/image100.png"/><Relationship Id="rId7" Type="http://schemas.openxmlformats.org/officeDocument/2006/relationships/image" Target="../media/image33.png"/><Relationship Id="rId8" Type="http://schemas.openxmlformats.org/officeDocument/2006/relationships/hyperlink" Target="http://www.youtube.com/watch?v=pxhtMJ5JPOA" TargetMode="Externa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4.xml"/><Relationship Id="rId3" Type="http://schemas.openxmlformats.org/officeDocument/2006/relationships/hyperlink" Target="https://polypad.amplify.com/fr/p/b6bxoqNVAh00g" TargetMode="External"/><Relationship Id="rId4" Type="http://schemas.openxmlformats.org/officeDocument/2006/relationships/image" Target="../media/image86.png"/><Relationship Id="rId5" Type="http://schemas.openxmlformats.org/officeDocument/2006/relationships/image" Target="../media/image33.png"/><Relationship Id="rId6" Type="http://schemas.openxmlformats.org/officeDocument/2006/relationships/hyperlink" Target="https://polypad.amplify.com/fr/p/qCHADiI3sr94A#" TargetMode="External"/><Relationship Id="rId7" Type="http://schemas.openxmlformats.org/officeDocument/2006/relationships/image" Target="../media/image114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5.xml"/><Relationship Id="rId3" Type="http://schemas.openxmlformats.org/officeDocument/2006/relationships/hyperlink" Target="https://polypad.amplify.com/fr/p/N180jjjjBTLllQ" TargetMode="External"/><Relationship Id="rId4" Type="http://schemas.openxmlformats.org/officeDocument/2006/relationships/image" Target="../media/image87.png"/><Relationship Id="rId5" Type="http://schemas.openxmlformats.org/officeDocument/2006/relationships/hyperlink" Target="https://polypad.amplify.com/fr/p/066NltuurCBUg" TargetMode="External"/><Relationship Id="rId6" Type="http://schemas.openxmlformats.org/officeDocument/2006/relationships/hyperlink" Target="https://polypad.amplify.com/fr/p/BR48V4Jtz2HLxA" TargetMode="External"/><Relationship Id="rId7" Type="http://schemas.openxmlformats.org/officeDocument/2006/relationships/image" Target="../media/image112.png"/><Relationship Id="rId8" Type="http://schemas.openxmlformats.org/officeDocument/2006/relationships/hyperlink" Target="https://polypad.amplify.com/fr/lesson/mean-of-a-data-set" TargetMode="External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15.png"/><Relationship Id="rId4" Type="http://schemas.openxmlformats.org/officeDocument/2006/relationships/image" Target="../media/image116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20" Type="http://schemas.openxmlformats.org/officeDocument/2006/relationships/hyperlink" Target="https://twitter.com/TimBrzezinski/status/1624163886428479492" TargetMode="External"/><Relationship Id="rId22" Type="http://schemas.openxmlformats.org/officeDocument/2006/relationships/hyperlink" Target="https://www.youtube.com/watch?v=rJAVN_jM3Es" TargetMode="External"/><Relationship Id="rId21" Type="http://schemas.openxmlformats.org/officeDocument/2006/relationships/hyperlink" Target="https://twitter.com/davidporas/status/1625959569246625793" TargetMode="External"/><Relationship Id="rId24" Type="http://schemas.openxmlformats.org/officeDocument/2006/relationships/hyperlink" Target="https://www.youtube.com/playlist?list=PLbBgLs7mTczAsVzDTMBwYQOgfShSw7LDA" TargetMode="External"/><Relationship Id="rId23" Type="http://schemas.openxmlformats.org/officeDocument/2006/relationships/hyperlink" Target="https://fr.mathigon.org/polypad/2kDWdCwwhhLKuA" TargetMode="External"/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8.xml"/><Relationship Id="rId3" Type="http://schemas.openxmlformats.org/officeDocument/2006/relationships/hyperlink" Target="https://polypad.amplify.com/p/tat1uNg197U6a" TargetMode="External"/><Relationship Id="rId4" Type="http://schemas.openxmlformats.org/officeDocument/2006/relationships/hyperlink" Target="https://polypad.amplify.com/p/zmq0qnQUIKhzoQ" TargetMode="External"/><Relationship Id="rId9" Type="http://schemas.openxmlformats.org/officeDocument/2006/relationships/hyperlink" Target="https://polypad.amplify.com/p/7HR0YSTCF1tVdA" TargetMode="External"/><Relationship Id="rId26" Type="http://schemas.openxmlformats.org/officeDocument/2006/relationships/hyperlink" Target="https://www.youtube.com/playlist?list=PLbBgLs7mTczCqh5qvQvn_z9X1Q8Z9LQjJ" TargetMode="External"/><Relationship Id="rId25" Type="http://schemas.openxmlformats.org/officeDocument/2006/relationships/hyperlink" Target="https://www.youtube.com/watch?v=mrDYhuNkBkI&amp;list=PLbBgLs7mTczAaJibhxItBMLtZCMwtnj6r" TargetMode="External"/><Relationship Id="rId28" Type="http://schemas.openxmlformats.org/officeDocument/2006/relationships/hyperlink" Target="https://fr.mathigon.org/polypad/bxbYffVE1mZGiQ" TargetMode="External"/><Relationship Id="rId27" Type="http://schemas.openxmlformats.org/officeDocument/2006/relationships/hyperlink" Target="https://twitter.com/TimBrzezinski/status/1626181056687755266" TargetMode="External"/><Relationship Id="rId5" Type="http://schemas.openxmlformats.org/officeDocument/2006/relationships/hyperlink" Target="https://polypad.amplify.com/p/OYBPnQ71EF8VQ" TargetMode="External"/><Relationship Id="rId6" Type="http://schemas.openxmlformats.org/officeDocument/2006/relationships/hyperlink" Target="https://polypad.amplify.com/p/fdXW0W3p8DUUng" TargetMode="External"/><Relationship Id="rId29" Type="http://schemas.openxmlformats.org/officeDocument/2006/relationships/hyperlink" Target="https://twitter.com/TimBrzezinski/status/1641090811201744898" TargetMode="External"/><Relationship Id="rId7" Type="http://schemas.openxmlformats.org/officeDocument/2006/relationships/hyperlink" Target="https://polypad.amplify.com/p/3rV4c7tMNkx7xg" TargetMode="External"/><Relationship Id="rId8" Type="http://schemas.openxmlformats.org/officeDocument/2006/relationships/hyperlink" Target="https://polypad.amplify.com/fr/p/qWI7PsmwV1affw" TargetMode="External"/><Relationship Id="rId30" Type="http://schemas.openxmlformats.org/officeDocument/2006/relationships/hyperlink" Target="https://twitter.com/TimBrzezinski/status/1621558101961744387" TargetMode="External"/><Relationship Id="rId11" Type="http://schemas.openxmlformats.org/officeDocument/2006/relationships/hyperlink" Target="https://polypad.amplify.com/p/fznETrga2tUjw" TargetMode="External"/><Relationship Id="rId10" Type="http://schemas.openxmlformats.org/officeDocument/2006/relationships/hyperlink" Target="https://polypad.amplify.com/p/6uC7al41bIuxA" TargetMode="External"/><Relationship Id="rId13" Type="http://schemas.openxmlformats.org/officeDocument/2006/relationships/hyperlink" Target="https://fr.mathigon.org/task/completing-the-square" TargetMode="External"/><Relationship Id="rId12" Type="http://schemas.openxmlformats.org/officeDocument/2006/relationships/hyperlink" Target="https://polypad.amplify.com/fr/p/gSL3w8xbrz4Pzg" TargetMode="External"/><Relationship Id="rId15" Type="http://schemas.openxmlformats.org/officeDocument/2006/relationships/hyperlink" Target="https://polypad.amplify.com/fr/p/3KTKUI3nurPHQ" TargetMode="External"/><Relationship Id="rId14" Type="http://schemas.openxmlformats.org/officeDocument/2006/relationships/hyperlink" Target="https://polypad.amplify.com/p/1p3ziYZ1obZvSg" TargetMode="External"/><Relationship Id="rId17" Type="http://schemas.openxmlformats.org/officeDocument/2006/relationships/hyperlink" Target="https://www.youtube.com/watch?v=NUNoks1rwQ0" TargetMode="External"/><Relationship Id="rId16" Type="http://schemas.openxmlformats.org/officeDocument/2006/relationships/hyperlink" Target="https://polypad.amplify.com/fr/p/QJavwOOKoihKkg" TargetMode="External"/><Relationship Id="rId19" Type="http://schemas.openxmlformats.org/officeDocument/2006/relationships/hyperlink" Target="https://twitter.com/davidporas/status/1617648566436237321" TargetMode="External"/><Relationship Id="rId18" Type="http://schemas.openxmlformats.org/officeDocument/2006/relationships/hyperlink" Target="https://fr.mathigon.org/polypad/XssaYsoNUl6DA" TargetMode="Externa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9.xml"/><Relationship Id="rId3" Type="http://schemas.openxmlformats.org/officeDocument/2006/relationships/hyperlink" Target="https://digipad.app/p/394346/3f68a8e55b5ba" TargetMode="External"/><Relationship Id="rId4" Type="http://schemas.openxmlformats.org/officeDocument/2006/relationships/hyperlink" Target="https://digipad.app/p/438033/1da724af0c8a6" TargetMode="External"/><Relationship Id="rId5" Type="http://schemas.openxmlformats.org/officeDocument/2006/relationships/hyperlink" Target="https://www.youtube.com/mathigon" TargetMode="External"/><Relationship Id="rId6" Type="http://schemas.openxmlformats.org/officeDocument/2006/relationships/hyperlink" Target="https://fr.mathigon.org/tasks" TargetMode="External"/><Relationship Id="rId7" Type="http://schemas.openxmlformats.org/officeDocument/2006/relationships/hyperlink" Target="https://recitmst.qc.ca/polypad5decembre" TargetMode="Externa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40.xml"/><Relationship Id="rId3" Type="http://schemas.openxmlformats.org/officeDocument/2006/relationships/hyperlink" Target="https://teacher.desmos.com/collection/6435663eef4ba04f6fcd150d?lang=fr" TargetMode="External"/><Relationship Id="rId4" Type="http://schemas.openxmlformats.org/officeDocument/2006/relationships/hyperlink" Target="https://teacher.desmos.com/collection/6435663eef4ba04f6fcd150d?lang=fr" TargetMode="External"/><Relationship Id="rId9" Type="http://schemas.openxmlformats.org/officeDocument/2006/relationships/hyperlink" Target="https://ecolebranchee.com/desmos-polypad/#repertoire-dactivites-en-francais" TargetMode="External"/><Relationship Id="rId5" Type="http://schemas.openxmlformats.org/officeDocument/2006/relationships/hyperlink" Target="https://teacher.desmos.com/collection/6435663eef4ba04f6fcd150d?lang=fr" TargetMode="External"/><Relationship Id="rId6" Type="http://schemas.openxmlformats.org/officeDocument/2006/relationships/hyperlink" Target="https://teacher.desmos.com/?lang=fr" TargetMode="External"/><Relationship Id="rId7" Type="http://schemas.openxmlformats.org/officeDocument/2006/relationships/hyperlink" Target="https://www.grms.qc.ca/desmos-activite" TargetMode="External"/><Relationship Id="rId8" Type="http://schemas.openxmlformats.org/officeDocument/2006/relationships/hyperlink" Target="https://www.grms.qc.ca/desmos-activite" TargetMode="External"/><Relationship Id="rId11" Type="http://schemas.openxmlformats.org/officeDocument/2006/relationships/hyperlink" Target="https://sites.google.com/view/desmospolypad/amplify-classroom/activit%C3%A9s-desmosfr" TargetMode="External"/><Relationship Id="rId10" Type="http://schemas.openxmlformats.org/officeDocument/2006/relationships/hyperlink" Target="https://ecolebranchee.com/desmos-polypad/#repertoire-dactivites-en-francais" TargetMode="External"/><Relationship Id="rId13" Type="http://schemas.openxmlformats.org/officeDocument/2006/relationships/hyperlink" Target="https://sites.google.com/cscapitale.qc.ca/mathfga/accueil?authuser=0" TargetMode="External"/><Relationship Id="rId12" Type="http://schemas.openxmlformats.org/officeDocument/2006/relationships/hyperlink" Target="https://sites.google.com/view/desmospolypad/amplify-classroom/activit%C3%A9s-desmosfr" TargetMode="External"/><Relationship Id="rId14" Type="http://schemas.openxmlformats.org/officeDocument/2006/relationships/image" Target="../media/image105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04.png"/><Relationship Id="rId4" Type="http://schemas.openxmlformats.org/officeDocument/2006/relationships/image" Target="../media/image109.png"/><Relationship Id="rId9" Type="http://schemas.openxmlformats.org/officeDocument/2006/relationships/hyperlink" Target="https://campus.recit.qc.ca/course/view.php?id=966" TargetMode="External"/><Relationship Id="rId5" Type="http://schemas.openxmlformats.org/officeDocument/2006/relationships/hyperlink" Target="https://campus.recit.qc.ca/course/view.php?id=944" TargetMode="External"/><Relationship Id="rId6" Type="http://schemas.openxmlformats.org/officeDocument/2006/relationships/hyperlink" Target="https://campus.recit.qc.ca/course/index.php?categoryid=2" TargetMode="External"/><Relationship Id="rId7" Type="http://schemas.openxmlformats.org/officeDocument/2006/relationships/hyperlink" Target="https://campus.recit.qc.ca/course/view.php?id=517" TargetMode="External"/><Relationship Id="rId8" Type="http://schemas.openxmlformats.org/officeDocument/2006/relationships/image" Target="../media/image107.png"/><Relationship Id="rId11" Type="http://schemas.openxmlformats.org/officeDocument/2006/relationships/hyperlink" Target="http://campus.recit.qc.ca/amplifyaquops2026" TargetMode="External"/><Relationship Id="rId10" Type="http://schemas.openxmlformats.org/officeDocument/2006/relationships/image" Target="../media/image101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notesSlide" Target="../notesSlides/notesSlide42.xml"/><Relationship Id="rId3" Type="http://schemas.openxmlformats.org/officeDocument/2006/relationships/hyperlink" Target="https://www.recitmst.qc.ca/ecv" TargetMode="External"/><Relationship Id="rId4" Type="http://schemas.openxmlformats.org/officeDocument/2006/relationships/image" Target="../media/image117.png"/><Relationship Id="rId5" Type="http://schemas.openxmlformats.org/officeDocument/2006/relationships/hyperlink" Target="http://recitmst.qc.ca/ecv" TargetMode="External"/><Relationship Id="rId6" Type="http://schemas.openxmlformats.org/officeDocument/2006/relationships/image" Target="../media/image10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2.xml"/><Relationship Id="rId2" Type="http://schemas.openxmlformats.org/officeDocument/2006/relationships/notesSlide" Target="../notesSlides/notesSlide43.xml"/><Relationship Id="rId3" Type="http://schemas.openxmlformats.org/officeDocument/2006/relationships/hyperlink" Target="mailto:luc.lagarde@recit.gouv.qc.ca" TargetMode="External"/><Relationship Id="rId4" Type="http://schemas.openxmlformats.org/officeDocument/2006/relationships/hyperlink" Target="mailto:stephanie.rioux@recit.gouv.qc.ca" TargetMode="External"/><Relationship Id="rId9" Type="http://schemas.openxmlformats.org/officeDocument/2006/relationships/hyperlink" Target="https://recitmst.qc.ca/" TargetMode="External"/><Relationship Id="rId5" Type="http://schemas.openxmlformats.org/officeDocument/2006/relationships/hyperlink" Target="http://mst@recit.gouv.qc.ca" TargetMode="External"/><Relationship Id="rId6" Type="http://schemas.openxmlformats.org/officeDocument/2006/relationships/image" Target="../media/image108.jpg"/><Relationship Id="rId7" Type="http://schemas.openxmlformats.org/officeDocument/2006/relationships/hyperlink" Target="https://www.facebook.com/RECITMST2020/" TargetMode="External"/><Relationship Id="rId8" Type="http://schemas.openxmlformats.org/officeDocument/2006/relationships/image" Target="../media/image115.png"/><Relationship Id="rId11" Type="http://schemas.openxmlformats.org/officeDocument/2006/relationships/hyperlink" Target="https://www.youtube.com/c/R%C3%89CITMST" TargetMode="External"/><Relationship Id="rId10" Type="http://schemas.openxmlformats.org/officeDocument/2006/relationships/image" Target="../media/image113.png"/><Relationship Id="rId13" Type="http://schemas.openxmlformats.org/officeDocument/2006/relationships/hyperlink" Target="https://recitmst.qc.ca/" TargetMode="External"/><Relationship Id="rId12" Type="http://schemas.openxmlformats.org/officeDocument/2006/relationships/image" Target="../media/image126.png"/><Relationship Id="rId15" Type="http://schemas.openxmlformats.org/officeDocument/2006/relationships/hyperlink" Target="https://www.youtube.com/c/R%C3%89CITMST" TargetMode="External"/><Relationship Id="rId14" Type="http://schemas.openxmlformats.org/officeDocument/2006/relationships/hyperlink" Target="https://www.facebook.com/RECITMST2020/" TargetMode="External"/><Relationship Id="rId16" Type="http://schemas.openxmlformats.org/officeDocument/2006/relationships/image" Target="../media/image104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37.png"/><Relationship Id="rId4" Type="http://schemas.openxmlformats.org/officeDocument/2006/relationships/image" Target="../media/image120.png"/><Relationship Id="rId5" Type="http://schemas.openxmlformats.org/officeDocument/2006/relationships/hyperlink" Target="https://forms.gle/DZTCKDUArzuJqupP8" TargetMode="External"/><Relationship Id="rId6" Type="http://schemas.openxmlformats.org/officeDocument/2006/relationships/image" Target="../media/image7.jp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37.png"/><Relationship Id="rId4" Type="http://schemas.openxmlformats.org/officeDocument/2006/relationships/image" Target="../media/image118.jpg"/><Relationship Id="rId9" Type="http://schemas.openxmlformats.org/officeDocument/2006/relationships/image" Target="../media/image124.png"/><Relationship Id="rId5" Type="http://schemas.openxmlformats.org/officeDocument/2006/relationships/image" Target="../media/image123.jpg"/><Relationship Id="rId6" Type="http://schemas.openxmlformats.org/officeDocument/2006/relationships/image" Target="../media/image121.png"/><Relationship Id="rId7" Type="http://schemas.openxmlformats.org/officeDocument/2006/relationships/image" Target="../media/image122.png"/><Relationship Id="rId8" Type="http://schemas.openxmlformats.org/officeDocument/2006/relationships/image" Target="../media/image125.png"/><Relationship Id="rId11" Type="http://schemas.openxmlformats.org/officeDocument/2006/relationships/image" Target="../media/image7.jpg"/><Relationship Id="rId10" Type="http://schemas.openxmlformats.org/officeDocument/2006/relationships/image" Target="../media/image119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2752"/>
        </a:solidFill>
      </p:bgPr>
    </p:bg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82"/>
          <p:cNvSpPr/>
          <p:nvPr/>
        </p:nvSpPr>
        <p:spPr>
          <a:xfrm rot="7163341">
            <a:off x="-796129" y="856102"/>
            <a:ext cx="5093234" cy="4026230"/>
          </a:xfrm>
          <a:custGeom>
            <a:rect b="b" l="l" r="r" t="t"/>
            <a:pathLst>
              <a:path extrusionOk="0" h="8064565" w="10201783">
                <a:moveTo>
                  <a:pt x="0" y="0"/>
                </a:moveTo>
                <a:lnTo>
                  <a:pt x="10201783" y="0"/>
                </a:lnTo>
                <a:lnTo>
                  <a:pt x="10201783" y="8064565"/>
                </a:lnTo>
                <a:lnTo>
                  <a:pt x="0" y="80645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447" name="Google Shape;447;p82"/>
          <p:cNvGrpSpPr/>
          <p:nvPr/>
        </p:nvGrpSpPr>
        <p:grpSpPr>
          <a:xfrm>
            <a:off x="5790823" y="-108499"/>
            <a:ext cx="3385975" cy="5752455"/>
            <a:chOff x="0" y="-57150"/>
            <a:chExt cx="1783500" cy="3030000"/>
          </a:xfrm>
        </p:grpSpPr>
        <p:sp>
          <p:nvSpPr>
            <p:cNvPr id="448" name="Google Shape;448;p82"/>
            <p:cNvSpPr/>
            <p:nvPr/>
          </p:nvSpPr>
          <p:spPr>
            <a:xfrm>
              <a:off x="0" y="0"/>
              <a:ext cx="1783467" cy="2972800"/>
            </a:xfrm>
            <a:custGeom>
              <a:rect b="b" l="l" r="r" t="t"/>
              <a:pathLst>
                <a:path extrusionOk="0" h="2972800" w="1783467">
                  <a:moveTo>
                    <a:pt x="0" y="0"/>
                  </a:moveTo>
                  <a:lnTo>
                    <a:pt x="1783467" y="0"/>
                  </a:lnTo>
                  <a:lnTo>
                    <a:pt x="1783467" y="2972800"/>
                  </a:lnTo>
                  <a:lnTo>
                    <a:pt x="0" y="29728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  <p:sp>
          <p:nvSpPr>
            <p:cNvPr id="449" name="Google Shape;449;p82"/>
            <p:cNvSpPr txBox="1"/>
            <p:nvPr/>
          </p:nvSpPr>
          <p:spPr>
            <a:xfrm>
              <a:off x="0" y="-57150"/>
              <a:ext cx="1783500" cy="303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50" name="Google Shape;450;p82"/>
          <p:cNvGrpSpPr/>
          <p:nvPr/>
        </p:nvGrpSpPr>
        <p:grpSpPr>
          <a:xfrm>
            <a:off x="6691352" y="1404720"/>
            <a:ext cx="1519559" cy="1652265"/>
            <a:chOff x="0" y="-85725"/>
            <a:chExt cx="800400" cy="870300"/>
          </a:xfrm>
        </p:grpSpPr>
        <p:sp>
          <p:nvSpPr>
            <p:cNvPr id="451" name="Google Shape;451;p82"/>
            <p:cNvSpPr/>
            <p:nvPr/>
          </p:nvSpPr>
          <p:spPr>
            <a:xfrm>
              <a:off x="0" y="0"/>
              <a:ext cx="800393" cy="784533"/>
            </a:xfrm>
            <a:custGeom>
              <a:rect b="b" l="l" r="r" t="t"/>
              <a:pathLst>
                <a:path extrusionOk="0" h="784533" w="800393">
                  <a:moveTo>
                    <a:pt x="0" y="0"/>
                  </a:moveTo>
                  <a:lnTo>
                    <a:pt x="800393" y="0"/>
                  </a:lnTo>
                  <a:lnTo>
                    <a:pt x="800393" y="784533"/>
                  </a:lnTo>
                  <a:lnTo>
                    <a:pt x="0" y="784533"/>
                  </a:lnTo>
                  <a:close/>
                </a:path>
              </a:pathLst>
            </a:custGeom>
            <a:solidFill>
              <a:srgbClr val="E83C6C"/>
            </a:solidFill>
            <a:ln>
              <a:noFill/>
            </a:ln>
          </p:spPr>
        </p:sp>
        <p:sp>
          <p:nvSpPr>
            <p:cNvPr id="452" name="Google Shape;452;p82"/>
            <p:cNvSpPr txBox="1"/>
            <p:nvPr/>
          </p:nvSpPr>
          <p:spPr>
            <a:xfrm>
              <a:off x="0" y="-85725"/>
              <a:ext cx="800400" cy="870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fr-CA" sz="1400" u="none" cap="none" strike="noStrike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Insérez le code QR, s’il y a lieu</a:t>
              </a:r>
              <a:endParaRPr sz="700"/>
            </a:p>
          </p:txBody>
        </p:sp>
      </p:grpSp>
      <p:sp>
        <p:nvSpPr>
          <p:cNvPr id="453" name="Google Shape;453;p82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454" name="Google Shape;454;p82"/>
          <p:cNvSpPr txBox="1"/>
          <p:nvPr/>
        </p:nvSpPr>
        <p:spPr>
          <a:xfrm>
            <a:off x="113525" y="860577"/>
            <a:ext cx="5439000" cy="24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30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Polypad : algèbre, probabilités et statistique en mode interactif</a:t>
            </a:r>
            <a:endParaRPr b="1" sz="300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ctr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60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5" name="Google Shape;455;p82"/>
          <p:cNvSpPr txBox="1"/>
          <p:nvPr/>
        </p:nvSpPr>
        <p:spPr>
          <a:xfrm>
            <a:off x="405891" y="325279"/>
            <a:ext cx="19005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10701</a:t>
            </a:r>
            <a:endParaRPr sz="700"/>
          </a:p>
        </p:txBody>
      </p:sp>
      <p:sp>
        <p:nvSpPr>
          <p:cNvPr id="456" name="Google Shape;456;p82"/>
          <p:cNvSpPr txBox="1"/>
          <p:nvPr/>
        </p:nvSpPr>
        <p:spPr>
          <a:xfrm>
            <a:off x="5845194" y="397375"/>
            <a:ext cx="3313500" cy="67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500" u="sng">
                <a:solidFill>
                  <a:schemeClr val="accent2"/>
                </a:solid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campus.recit.qc.ca/aquops10701</a:t>
            </a:r>
            <a:endParaRPr b="1" sz="1500">
              <a:solidFill>
                <a:schemeClr val="accen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39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>
              <a:solidFill>
                <a:srgbClr val="E83C6C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57" name="Google Shape;457;p82" title="aquops10701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433038" y="1353124"/>
            <a:ext cx="2036163" cy="2036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8" name="Google Shape;458;p82" title="luc_stephanieR-V3b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547825" y="3015693"/>
            <a:ext cx="2570400" cy="19227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83"/>
          <p:cNvSpPr txBox="1"/>
          <p:nvPr/>
        </p:nvSpPr>
        <p:spPr>
          <a:xfrm>
            <a:off x="129200" y="708000"/>
            <a:ext cx="88329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>
                <a:solidFill>
                  <a:schemeClr val="lt1"/>
                </a:solidFill>
                <a:latin typeface="Viga"/>
                <a:ea typeface="Viga"/>
                <a:cs typeface="Viga"/>
                <a:sym typeface="Viga"/>
              </a:rPr>
              <a:t>Polypad : algèbre, probabilités et statistique en mode interactif</a:t>
            </a:r>
            <a:endParaRPr sz="45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64" name="Google Shape;464;p83"/>
          <p:cNvSpPr txBox="1"/>
          <p:nvPr/>
        </p:nvSpPr>
        <p:spPr>
          <a:xfrm>
            <a:off x="1027050" y="4692913"/>
            <a:ext cx="36543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CA" sz="700">
                <a:solidFill>
                  <a:srgbClr val="434343"/>
                </a:solidFill>
              </a:rPr>
              <a:t>Cette présentation est mise à disposition par le  </a:t>
            </a:r>
            <a:r>
              <a:rPr lang="fr-CA" sz="700" u="sng">
                <a:solidFill>
                  <a:srgbClr val="434343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RÉCIT MST</a:t>
            </a:r>
            <a:r>
              <a:rPr lang="fr-CA" sz="700">
                <a:solidFill>
                  <a:srgbClr val="434343"/>
                </a:solidFill>
              </a:rPr>
              <a:t>, sauf exception, selon les termes de la </a:t>
            </a:r>
            <a:r>
              <a:rPr lang="fr-CA" sz="700" u="sng">
                <a:solidFill>
                  <a:srgbClr val="434343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Licence CC BY-NC-SA 4.0</a:t>
            </a:r>
            <a:r>
              <a:rPr lang="fr-CA" sz="700">
                <a:solidFill>
                  <a:srgbClr val="434343"/>
                </a:solidFill>
              </a:rPr>
              <a:t>, 2024.</a:t>
            </a:r>
            <a:endParaRPr sz="700">
              <a:solidFill>
                <a:srgbClr val="434343"/>
              </a:solidFill>
            </a:endParaRPr>
          </a:p>
        </p:txBody>
      </p:sp>
      <p:pic>
        <p:nvPicPr>
          <p:cNvPr id="465" name="Google Shape;465;p8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29212" y="4655448"/>
            <a:ext cx="829726" cy="290325"/>
          </a:xfrm>
          <a:prstGeom prst="rect">
            <a:avLst/>
          </a:prstGeom>
          <a:noFill/>
          <a:ln>
            <a:noFill/>
          </a:ln>
        </p:spPr>
      </p:pic>
      <p:sp>
        <p:nvSpPr>
          <p:cNvPr id="466" name="Google Shape;466;p83"/>
          <p:cNvSpPr txBox="1"/>
          <p:nvPr>
            <p:ph idx="4294967295" type="title"/>
          </p:nvPr>
        </p:nvSpPr>
        <p:spPr>
          <a:xfrm>
            <a:off x="711975" y="2489650"/>
            <a:ext cx="69906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None/>
            </a:pPr>
            <a:r>
              <a:rPr lang="fr-CA" sz="3300"/>
              <a:t>campus.recit.qc.ca/aquops10701</a:t>
            </a:r>
            <a:endParaRPr sz="3300"/>
          </a:p>
        </p:txBody>
      </p:sp>
      <p:sp>
        <p:nvSpPr>
          <p:cNvPr id="467" name="Google Shape;467;p83"/>
          <p:cNvSpPr txBox="1"/>
          <p:nvPr/>
        </p:nvSpPr>
        <p:spPr>
          <a:xfrm>
            <a:off x="7481350" y="4723650"/>
            <a:ext cx="889800" cy="15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b="1" lang="fr-CA" sz="1000" u="sng">
                <a:solidFill>
                  <a:schemeClr val="hlink"/>
                </a:solidFill>
                <a:latin typeface="Ubuntu"/>
                <a:ea typeface="Ubuntu"/>
                <a:cs typeface="Ubuntu"/>
                <a:sym typeface="Ubuntu"/>
                <a:hlinkClick r:id="rId7"/>
              </a:rPr>
              <a:t>recitmst.qc.ca</a:t>
            </a:r>
            <a:endParaRPr b="1" sz="1000"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468" name="Google Shape;468;p8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40910" y="3915450"/>
            <a:ext cx="2533720" cy="808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9" name="Google Shape;469;p83" title="File:Media Viewer Icon - Link.svg - Wikimedia Commons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41812" y="2645876"/>
            <a:ext cx="367974" cy="495750"/>
          </a:xfrm>
          <a:prstGeom prst="rect">
            <a:avLst/>
          </a:prstGeom>
          <a:noFill/>
          <a:ln>
            <a:noFill/>
          </a:ln>
        </p:spPr>
      </p:pic>
      <p:sp>
        <p:nvSpPr>
          <p:cNvPr id="470" name="Google Shape;470;p83"/>
          <p:cNvSpPr txBox="1"/>
          <p:nvPr/>
        </p:nvSpPr>
        <p:spPr>
          <a:xfrm>
            <a:off x="441700" y="3562275"/>
            <a:ext cx="63426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Atelier 10701 - AQUOPS</a:t>
            </a:r>
            <a:endParaRPr sz="15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76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2 avril 2026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84"/>
          <p:cNvSpPr txBox="1"/>
          <p:nvPr/>
        </p:nvSpPr>
        <p:spPr>
          <a:xfrm>
            <a:off x="0" y="0"/>
            <a:ext cx="9144000" cy="783300"/>
          </a:xfrm>
          <a:prstGeom prst="rect">
            <a:avLst/>
          </a:prstGeom>
          <a:solidFill>
            <a:srgbClr val="00275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3650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campus.recit.qc.ca/aquops10701</a:t>
            </a:r>
            <a:endParaRPr b="1" sz="3900">
              <a:solidFill>
                <a:schemeClr val="lt1"/>
              </a:solidFill>
            </a:endParaRPr>
          </a:p>
        </p:txBody>
      </p:sp>
      <p:pic>
        <p:nvPicPr>
          <p:cNvPr id="476" name="Google Shape;476;p84" title="aquops107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0175" y="938250"/>
            <a:ext cx="3443625" cy="3443600"/>
          </a:xfrm>
          <a:prstGeom prst="rect">
            <a:avLst/>
          </a:prstGeom>
          <a:noFill/>
          <a:ln>
            <a:noFill/>
          </a:ln>
        </p:spPr>
      </p:pic>
      <p:sp>
        <p:nvSpPr>
          <p:cNvPr id="477" name="Google Shape;477;p84"/>
          <p:cNvSpPr/>
          <p:nvPr/>
        </p:nvSpPr>
        <p:spPr>
          <a:xfrm>
            <a:off x="6483375" y="3977525"/>
            <a:ext cx="2532234" cy="906682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85"/>
          <p:cNvSpPr txBox="1"/>
          <p:nvPr>
            <p:ph type="title"/>
          </p:nvPr>
        </p:nvSpPr>
        <p:spPr>
          <a:xfrm>
            <a:off x="48375" y="1522725"/>
            <a:ext cx="2895600" cy="1785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600"/>
              <a:t>Polypad : algèbre, probabilités et statistique en mode interactif</a:t>
            </a:r>
            <a:endParaRPr sz="2600"/>
          </a:p>
        </p:txBody>
      </p:sp>
      <p:sp>
        <p:nvSpPr>
          <p:cNvPr id="483" name="Google Shape;483;p85"/>
          <p:cNvSpPr txBox="1"/>
          <p:nvPr>
            <p:ph idx="1" type="body"/>
          </p:nvPr>
        </p:nvSpPr>
        <p:spPr>
          <a:xfrm>
            <a:off x="3368450" y="66118"/>
            <a:ext cx="5706300" cy="491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Plongez dans l’univers des mathématiques avec </a:t>
            </a:r>
            <a:r>
              <a:rPr b="1" lang="fr-CA" sz="1300">
                <a:solidFill>
                  <a:srgbClr val="0A0A0A"/>
                </a:solidFill>
              </a:rPr>
              <a:t>Polypad</a:t>
            </a:r>
            <a:r>
              <a:rPr lang="fr-CA" sz="1300">
                <a:solidFill>
                  <a:srgbClr val="0A0A0A"/>
                </a:solidFill>
              </a:rPr>
              <a:t>, un outil numérique gratuit et intuitif qui transforme l’apprentissage en une expérience interactive. Cette plateforme virtuelle permet aux élèves de manipuler des objets mathématiques et de construire leur propre compréhension.</a:t>
            </a:r>
            <a:endParaRPr sz="1300">
              <a:solidFill>
                <a:srgbClr val="0A0A0A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Cet atelier mains sur les touches vous outille pour dynamiser l’enseignement au secondaire (et au 3e cycle du primaire) dans deux domaines :</a:t>
            </a:r>
            <a:endParaRPr sz="1300">
              <a:solidFill>
                <a:srgbClr val="0A0A0A"/>
              </a:solidFill>
            </a:endParaRPr>
          </a:p>
          <a:p>
            <a:pPr indent="-311150" lvl="0" marL="457200" rtl="0" algn="l">
              <a:spcBef>
                <a:spcPts val="1600"/>
              </a:spcBef>
              <a:spcAft>
                <a:spcPts val="0"/>
              </a:spcAft>
              <a:buClr>
                <a:srgbClr val="0A0A0A"/>
              </a:buClr>
              <a:buSzPts val="1300"/>
              <a:buChar char="●"/>
            </a:pPr>
            <a:r>
              <a:rPr b="1" lang="fr-CA" sz="1300">
                <a:solidFill>
                  <a:srgbClr val="0A0A0A"/>
                </a:solidFill>
              </a:rPr>
              <a:t>algèbre et pré-algèbre</a:t>
            </a:r>
            <a:r>
              <a:rPr lang="fr-CA" sz="1300">
                <a:solidFill>
                  <a:srgbClr val="0A0A0A"/>
                </a:solidFill>
              </a:rPr>
              <a:t> avec l’exploration de la balance à plateau, les tuiles algébriques et les machines fonctionnelles pour rendre les concepts concrets ;</a:t>
            </a:r>
            <a:endParaRPr sz="1300">
              <a:solidFill>
                <a:srgbClr val="0A0A0A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300"/>
              <a:buChar char="●"/>
            </a:pPr>
            <a:r>
              <a:rPr b="1" lang="fr-CA" sz="1300">
                <a:solidFill>
                  <a:srgbClr val="0A0A0A"/>
                </a:solidFill>
              </a:rPr>
              <a:t>probabilités et statistique</a:t>
            </a:r>
            <a:r>
              <a:rPr lang="fr-CA" sz="1300">
                <a:solidFill>
                  <a:srgbClr val="0A0A0A"/>
                </a:solidFill>
              </a:rPr>
              <a:t> en découvrant comment simuler des expériences aléatoires, organiser et représenter des données clés avec cet outil.</a:t>
            </a:r>
            <a:endParaRPr sz="1300">
              <a:solidFill>
                <a:srgbClr val="0A0A0A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fr-CA" sz="1300">
                <a:solidFill>
                  <a:srgbClr val="0A0A0A"/>
                </a:solidFill>
              </a:rPr>
              <a:t>À travers des exemples modifiables, vous apprendrez à intégrer Polypad pour personnaliser votre enseignement et engager vos élèves. Vous pourrez manipuler ou modifier des modèles existants, ou en créer de nouveau. Venez transformer votre pratique pédagogique!</a:t>
            </a:r>
            <a:endParaRPr sz="1300">
              <a:solidFill>
                <a:srgbClr val="0A0A0A"/>
              </a:solidFill>
            </a:endParaRPr>
          </a:p>
        </p:txBody>
      </p:sp>
      <p:sp>
        <p:nvSpPr>
          <p:cNvPr id="484" name="Google Shape;484;p85"/>
          <p:cNvSpPr txBox="1"/>
          <p:nvPr/>
        </p:nvSpPr>
        <p:spPr>
          <a:xfrm>
            <a:off x="687325" y="3829425"/>
            <a:ext cx="30600" cy="2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" name="Google Shape;489;p86" title="6.png"/>
          <p:cNvPicPr preferRelativeResize="0"/>
          <p:nvPr/>
        </p:nvPicPr>
        <p:blipFill rotWithShape="1">
          <a:blip r:embed="rId4">
            <a:alphaModFix/>
          </a:blip>
          <a:srcRect b="0" l="18740" r="19573" t="27489"/>
          <a:stretch/>
        </p:blipFill>
        <p:spPr>
          <a:xfrm>
            <a:off x="1902885" y="916862"/>
            <a:ext cx="2538000" cy="2983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490" name="Google Shape;490;p86" title="3.png"/>
          <p:cNvPicPr preferRelativeResize="0"/>
          <p:nvPr/>
        </p:nvPicPr>
        <p:blipFill rotWithShape="1">
          <a:blip r:embed="rId5">
            <a:alphaModFix/>
          </a:blip>
          <a:srcRect b="15910" l="11827" r="16230" t="21430"/>
          <a:stretch/>
        </p:blipFill>
        <p:spPr>
          <a:xfrm>
            <a:off x="3816100" y="916850"/>
            <a:ext cx="3284388" cy="2860726"/>
          </a:xfrm>
          <a:prstGeom prst="rect">
            <a:avLst/>
          </a:prstGeom>
          <a:noFill/>
          <a:ln>
            <a:noFill/>
          </a:ln>
        </p:spPr>
      </p:pic>
      <p:sp>
        <p:nvSpPr>
          <p:cNvPr id="491" name="Google Shape;491;p86"/>
          <p:cNvSpPr txBox="1"/>
          <p:nvPr/>
        </p:nvSpPr>
        <p:spPr>
          <a:xfrm>
            <a:off x="309025" y="141808"/>
            <a:ext cx="60960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900">
                <a:solidFill>
                  <a:srgbClr val="1D6BB5"/>
                </a:solidFill>
                <a:latin typeface="Figtree ExtraBold"/>
                <a:ea typeface="Figtree ExtraBold"/>
                <a:cs typeface="Figtree ExtraBold"/>
                <a:sym typeface="Figtree ExtraBold"/>
              </a:rPr>
              <a:t>ANIMATION</a:t>
            </a:r>
            <a:endParaRPr sz="3900">
              <a:solidFill>
                <a:srgbClr val="1D6BB5"/>
              </a:solidFill>
              <a:latin typeface="Figtree ExtraBold"/>
              <a:ea typeface="Figtree ExtraBold"/>
              <a:cs typeface="Figtree ExtraBold"/>
              <a:sym typeface="Figtree ExtraBold"/>
            </a:endParaRPr>
          </a:p>
        </p:txBody>
      </p:sp>
      <p:sp>
        <p:nvSpPr>
          <p:cNvPr id="492" name="Google Shape;492;p86"/>
          <p:cNvSpPr/>
          <p:nvPr/>
        </p:nvSpPr>
        <p:spPr>
          <a:xfrm>
            <a:off x="127025" y="3496748"/>
            <a:ext cx="8722800" cy="831900"/>
          </a:xfrm>
          <a:prstGeom prst="round2SameRect">
            <a:avLst>
              <a:gd fmla="val 50000" name="adj1"/>
              <a:gd fmla="val 50000" name="adj2"/>
            </a:avLst>
          </a:prstGeom>
          <a:solidFill>
            <a:srgbClr val="1D6BB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493" name="Google Shape;493;p86"/>
          <p:cNvSpPr txBox="1"/>
          <p:nvPr/>
        </p:nvSpPr>
        <p:spPr>
          <a:xfrm>
            <a:off x="1524025" y="3553833"/>
            <a:ext cx="28743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400">
                <a:solidFill>
                  <a:srgbClr val="FFFFFF"/>
                </a:solidFill>
                <a:latin typeface="Figtree"/>
                <a:ea typeface="Figtree"/>
                <a:cs typeface="Figtree"/>
                <a:sym typeface="Figtree"/>
              </a:rPr>
              <a:t>Stéphanie Rioux</a:t>
            </a:r>
            <a:endParaRPr b="1" sz="2400">
              <a:solidFill>
                <a:srgbClr val="FFFFFF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spcBef>
                <a:spcPts val="30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FFFFFF"/>
                </a:solidFill>
                <a:latin typeface="Figtree Medium"/>
                <a:ea typeface="Figtree Medium"/>
                <a:cs typeface="Figtree Medium"/>
                <a:sym typeface="Figtree Medium"/>
              </a:rPr>
              <a:t>stephanie.rioux@recit.gouv.qc.ca</a:t>
            </a:r>
            <a:endParaRPr sz="1100">
              <a:solidFill>
                <a:srgbClr val="FFFFFF"/>
              </a:solidFill>
              <a:latin typeface="Figtree Medium"/>
              <a:ea typeface="Figtree Medium"/>
              <a:cs typeface="Figtree Medium"/>
              <a:sym typeface="Figtree Medium"/>
            </a:endParaRPr>
          </a:p>
        </p:txBody>
      </p:sp>
      <p:sp>
        <p:nvSpPr>
          <p:cNvPr id="494" name="Google Shape;494;p86"/>
          <p:cNvSpPr txBox="1"/>
          <p:nvPr/>
        </p:nvSpPr>
        <p:spPr>
          <a:xfrm>
            <a:off x="4303175" y="3553833"/>
            <a:ext cx="2874300" cy="7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400">
                <a:solidFill>
                  <a:srgbClr val="FFFFFF"/>
                </a:solidFill>
                <a:latin typeface="Figtree"/>
                <a:ea typeface="Figtree"/>
                <a:cs typeface="Figtree"/>
                <a:sym typeface="Figtree"/>
              </a:rPr>
              <a:t>Luc Lagarde</a:t>
            </a:r>
            <a:endParaRPr b="1" sz="2400">
              <a:solidFill>
                <a:srgbClr val="FFFFFF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spcBef>
                <a:spcPts val="30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FFFFFF"/>
                </a:solidFill>
                <a:latin typeface="Figtree Medium"/>
                <a:ea typeface="Figtree Medium"/>
                <a:cs typeface="Figtree Medium"/>
                <a:sym typeface="Figtree Medium"/>
              </a:rPr>
              <a:t>luc.lagarde@recit.gouv.qc.ca</a:t>
            </a:r>
            <a:endParaRPr sz="1100">
              <a:solidFill>
                <a:srgbClr val="FFFFFF"/>
              </a:solidFill>
              <a:latin typeface="Figtree Medium"/>
              <a:ea typeface="Figtree Medium"/>
              <a:cs typeface="Figtree Medium"/>
              <a:sym typeface="Figtree Medium"/>
            </a:endParaRPr>
          </a:p>
        </p:txBody>
      </p:sp>
      <p:pic>
        <p:nvPicPr>
          <p:cNvPr id="495" name="Google Shape;495;p8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860588" y="4352102"/>
            <a:ext cx="2651352" cy="8457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87"/>
          <p:cNvSpPr txBox="1"/>
          <p:nvPr>
            <p:ph type="title"/>
          </p:nvPr>
        </p:nvSpPr>
        <p:spPr>
          <a:xfrm>
            <a:off x="460950" y="5212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Activité d’amorce</a:t>
            </a:r>
            <a:endParaRPr/>
          </a:p>
        </p:txBody>
      </p:sp>
      <p:pic>
        <p:nvPicPr>
          <p:cNvPr id="501" name="Google Shape;501;p87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839879" y="3348529"/>
            <a:ext cx="996801" cy="502476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02" name="Google Shape;502;p87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839879" y="3998867"/>
            <a:ext cx="996800" cy="59101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cxnSp>
        <p:nvCxnSpPr>
          <p:cNvPr id="503" name="Google Shape;503;p87"/>
          <p:cNvCxnSpPr/>
          <p:nvPr/>
        </p:nvCxnSpPr>
        <p:spPr>
          <a:xfrm>
            <a:off x="7411441" y="1861675"/>
            <a:ext cx="0" cy="2961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504" name="Google Shape;504;p87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839879" y="2601211"/>
            <a:ext cx="996799" cy="64536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05" name="Google Shape;505;p87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880114" y="1995525"/>
            <a:ext cx="3946575" cy="2693899"/>
          </a:xfrm>
          <a:prstGeom prst="rect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506" name="Google Shape;506;p87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5542375" y="4331000"/>
            <a:ext cx="591001" cy="591001"/>
          </a:xfrm>
          <a:prstGeom prst="rect">
            <a:avLst/>
          </a:prstGeom>
          <a:noFill/>
          <a:ln>
            <a:noFill/>
          </a:ln>
        </p:spPr>
      </p:pic>
      <p:sp>
        <p:nvSpPr>
          <p:cNvPr id="507" name="Google Shape;507;p87"/>
          <p:cNvSpPr txBox="1"/>
          <p:nvPr>
            <p:ph type="title"/>
          </p:nvPr>
        </p:nvSpPr>
        <p:spPr>
          <a:xfrm>
            <a:off x="7674525" y="1741475"/>
            <a:ext cx="1327500" cy="68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400">
                <a:solidFill>
                  <a:srgbClr val="888888"/>
                </a:solidFill>
              </a:rPr>
              <a:t>Autres suggestions</a:t>
            </a:r>
            <a:endParaRPr sz="2700">
              <a:solidFill>
                <a:srgbClr val="888888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88"/>
          <p:cNvSpPr txBox="1"/>
          <p:nvPr/>
        </p:nvSpPr>
        <p:spPr>
          <a:xfrm>
            <a:off x="228600" y="2567600"/>
            <a:ext cx="29214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300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</a:rPr>
              <a:t>Déroulement de l’atelier</a:t>
            </a:r>
            <a:endParaRPr sz="3300">
              <a:solidFill>
                <a:srgbClr val="CFE2F3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descr="File:Ic timer 48px.svg - Wikimedia Commons" id="513" name="Google Shape;513;p8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8825" y="1159425"/>
            <a:ext cx="1112650" cy="1112650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88"/>
          <p:cNvSpPr txBox="1"/>
          <p:nvPr/>
        </p:nvSpPr>
        <p:spPr>
          <a:xfrm>
            <a:off x="3604375" y="1070250"/>
            <a:ext cx="5222400" cy="29142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Accueil et bienvenue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Pourquoi la manipulation virtuelle en mathématique?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Survol de Polypad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Activité «Algèbre et pré-algèbre»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Pause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Activité «Statistique et probabilités»</a:t>
            </a:r>
            <a:endParaRPr sz="1800">
              <a:solidFill>
                <a:srgbClr val="0A0A0A"/>
              </a:solidFill>
              <a:highlight>
                <a:schemeClr val="lt1"/>
              </a:highlight>
              <a:latin typeface="Viga"/>
              <a:ea typeface="Viga"/>
              <a:cs typeface="Viga"/>
              <a:sym typeface="Vig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800"/>
              <a:buFont typeface="Viga"/>
              <a:buAutoNum type="arabicPeriod"/>
            </a:pPr>
            <a:r>
              <a:rPr lang="fr-CA" sz="1800">
                <a:solidFill>
                  <a:srgbClr val="0A0A0A"/>
                </a:solidFill>
                <a:highlight>
                  <a:schemeClr val="lt1"/>
                </a:highlight>
                <a:latin typeface="Viga"/>
                <a:ea typeface="Viga"/>
                <a:cs typeface="Viga"/>
                <a:sym typeface="Viga"/>
              </a:rPr>
              <a:t>Exploration/Création et Ressources</a:t>
            </a:r>
            <a:endParaRPr sz="1300">
              <a:solidFill>
                <a:srgbClr val="0A0A0A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89"/>
          <p:cNvSpPr txBox="1"/>
          <p:nvPr>
            <p:ph type="title"/>
          </p:nvPr>
        </p:nvSpPr>
        <p:spPr>
          <a:xfrm>
            <a:off x="100700" y="526350"/>
            <a:ext cx="4255200" cy="29499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600">
                <a:solidFill>
                  <a:srgbClr val="3564B9"/>
                </a:solidFill>
              </a:rPr>
              <a:t>Pourquoi la manipulation virtuelle en mathématique?</a:t>
            </a:r>
            <a:endParaRPr sz="4600">
              <a:solidFill>
                <a:srgbClr val="3564B9"/>
              </a:solidFill>
            </a:endParaRPr>
          </a:p>
        </p:txBody>
      </p:sp>
      <p:pic>
        <p:nvPicPr>
          <p:cNvPr id="520" name="Google Shape;520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38869">
            <a:off x="5305151" y="814131"/>
            <a:ext cx="2088601" cy="271056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21" name="Google Shape;521;p89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564192">
            <a:off x="6641254" y="2013964"/>
            <a:ext cx="2025340" cy="2636273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22" name="Google Shape;522;p89"/>
          <p:cNvSpPr txBox="1"/>
          <p:nvPr/>
        </p:nvSpPr>
        <p:spPr>
          <a:xfrm>
            <a:off x="559850" y="3736850"/>
            <a:ext cx="33369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Référentiel d’intervention en mathématique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Cadre de référence de la compétence numérique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9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528" name="Google Shape;528;p90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61401" y="1255436"/>
            <a:ext cx="4761399" cy="95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" name="Google Shape;530;p90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1854" y="1569771"/>
            <a:ext cx="1668049" cy="21712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31" name="Google Shape;531;p9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58025" y="2360425"/>
            <a:ext cx="4808576" cy="21712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32" name="Google Shape;532;p90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</a:rPr>
              <a:t>🔗</a:t>
            </a:r>
            <a:r>
              <a:rPr lang="fr-CA" sz="800" u="sng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Référentiel d'intervention en mathématique (août 2019)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6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9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Référentiel d’intervention en mathématique</a:t>
            </a:r>
            <a:endParaRPr/>
          </a:p>
        </p:txBody>
      </p:sp>
      <p:sp>
        <p:nvSpPr>
          <p:cNvPr id="538" name="Google Shape;538;p91"/>
          <p:cNvSpPr/>
          <p:nvPr/>
        </p:nvSpPr>
        <p:spPr>
          <a:xfrm>
            <a:off x="504050" y="1180675"/>
            <a:ext cx="8309100" cy="2846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9" name="Google Shape;539;p91"/>
          <p:cNvSpPr txBox="1"/>
          <p:nvPr/>
        </p:nvSpPr>
        <p:spPr>
          <a:xfrm>
            <a:off x="639750" y="3213563"/>
            <a:ext cx="16365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(matériel de manipulation)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0" name="Google Shape;540;p91"/>
          <p:cNvSpPr txBox="1"/>
          <p:nvPr/>
        </p:nvSpPr>
        <p:spPr>
          <a:xfrm>
            <a:off x="39024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Semi-concret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(dessin, schémas)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1" name="Google Shape;541;p91"/>
          <p:cNvSpPr txBox="1"/>
          <p:nvPr/>
        </p:nvSpPr>
        <p:spPr>
          <a:xfrm>
            <a:off x="6766450" y="3213563"/>
            <a:ext cx="15426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Abstrait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latin typeface="Dosis SemiBold"/>
                <a:ea typeface="Dosis SemiBold"/>
                <a:cs typeface="Dosis SemiBold"/>
                <a:sym typeface="Dosis SemiBold"/>
              </a:rPr>
              <a:t>(symboles écrits)</a:t>
            </a:r>
            <a:endParaRPr sz="9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542" name="Google Shape;542;p91"/>
          <p:cNvSpPr/>
          <p:nvPr/>
        </p:nvSpPr>
        <p:spPr>
          <a:xfrm>
            <a:off x="651800" y="1446275"/>
            <a:ext cx="8013600" cy="2003100"/>
          </a:xfrm>
          <a:prstGeom prst="stripedRightArrow">
            <a:avLst>
              <a:gd fmla="val 62640" name="adj1"/>
              <a:gd fmla="val 100547" name="adj2"/>
            </a:avLst>
          </a:prstGeom>
          <a:gradFill>
            <a:gsLst>
              <a:gs pos="0">
                <a:srgbClr val="FFF6DB"/>
              </a:gs>
              <a:gs pos="100000">
                <a:srgbClr val="FAD25C"/>
              </a:gs>
            </a:gsLst>
            <a:lin ang="0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3" name="Google Shape;543;p91"/>
          <p:cNvGrpSpPr/>
          <p:nvPr/>
        </p:nvGrpSpPr>
        <p:grpSpPr>
          <a:xfrm>
            <a:off x="1776035" y="4088781"/>
            <a:ext cx="4441823" cy="850813"/>
            <a:chOff x="1395100" y="3783975"/>
            <a:chExt cx="3808800" cy="850813"/>
          </a:xfrm>
        </p:grpSpPr>
        <p:sp>
          <p:nvSpPr>
            <p:cNvPr id="544" name="Google Shape;544;p91"/>
            <p:cNvSpPr/>
            <p:nvPr/>
          </p:nvSpPr>
          <p:spPr>
            <a:xfrm rot="5400000">
              <a:off x="3119200" y="2059875"/>
              <a:ext cx="360600" cy="3808800"/>
            </a:xfrm>
            <a:prstGeom prst="rightBrace">
              <a:avLst>
                <a:gd fmla="val 50000" name="adj1"/>
                <a:gd fmla="val 50000" name="adj2"/>
              </a:avLst>
            </a:prstGeom>
            <a:noFill/>
            <a:ln cap="flat" cmpd="sng" w="19050">
              <a:solidFill>
                <a:srgbClr val="59595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91"/>
            <p:cNvSpPr txBox="1"/>
            <p:nvPr/>
          </p:nvSpPr>
          <p:spPr>
            <a:xfrm>
              <a:off x="1575250" y="4095988"/>
              <a:ext cx="3448500" cy="538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Manipulation virtuelle</a:t>
              </a:r>
              <a:endParaRPr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fr-CA" sz="900">
                  <a:solidFill>
                    <a:schemeClr val="dk2"/>
                  </a:solidFill>
                  <a:latin typeface="Dosis SemiBold"/>
                  <a:ea typeface="Dosis SemiBold"/>
                  <a:cs typeface="Dosis SemiBold"/>
                  <a:sym typeface="Dosis SemiBold"/>
                </a:rPr>
                <a:t>(manipulation et représentation avec possibilités étendues)</a:t>
              </a:r>
              <a:endParaRPr sz="900">
                <a:solidFill>
                  <a:schemeClr val="dk2"/>
                </a:solidFill>
                <a:latin typeface="Dosis SemiBold"/>
                <a:ea typeface="Dosis SemiBold"/>
                <a:cs typeface="Dosis SemiBold"/>
                <a:sym typeface="Dosis SemiBold"/>
              </a:endParaRPr>
            </a:p>
          </p:txBody>
        </p:sp>
      </p:grpSp>
      <p:pic>
        <p:nvPicPr>
          <p:cNvPr id="546" name="Google Shape;546;p91"/>
          <p:cNvPicPr preferRelativeResize="0"/>
          <p:nvPr/>
        </p:nvPicPr>
        <p:blipFill rotWithShape="1">
          <a:blip r:embed="rId3">
            <a:alphaModFix/>
          </a:blip>
          <a:srcRect b="8208" l="5542" r="3903" t="75184"/>
          <a:stretch/>
        </p:blipFill>
        <p:spPr>
          <a:xfrm>
            <a:off x="552075" y="1200775"/>
            <a:ext cx="4441826" cy="36784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47" name="Google Shape;547;p91"/>
          <p:cNvSpPr txBox="1"/>
          <p:nvPr/>
        </p:nvSpPr>
        <p:spPr>
          <a:xfrm>
            <a:off x="6656200" y="2175352"/>
            <a:ext cx="1362900" cy="477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900">
                <a:latin typeface="Dosis"/>
                <a:ea typeface="Dosis"/>
                <a:cs typeface="Dosis"/>
                <a:sym typeface="Dosis"/>
              </a:rPr>
              <a:t>x + 2 = 5</a:t>
            </a:r>
            <a:endParaRPr b="1" sz="1900"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id="548" name="Google Shape;548;p9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25400" y="1985001"/>
            <a:ext cx="2150362" cy="850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49" name="Google Shape;549;p9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082200" y="1953216"/>
            <a:ext cx="1362850" cy="10448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arning sign vector illustration | Free SVG" id="554" name="Google Shape;554;p9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16603">
            <a:off x="348095" y="1555724"/>
            <a:ext cx="2032076" cy="2032034"/>
          </a:xfrm>
          <a:prstGeom prst="rect">
            <a:avLst/>
          </a:prstGeom>
          <a:noFill/>
          <a:ln>
            <a:noFill/>
          </a:ln>
        </p:spPr>
      </p:pic>
      <p:sp>
        <p:nvSpPr>
          <p:cNvPr id="555" name="Google Shape;555;p92"/>
          <p:cNvSpPr txBox="1"/>
          <p:nvPr/>
        </p:nvSpPr>
        <p:spPr>
          <a:xfrm>
            <a:off x="3407925" y="1085875"/>
            <a:ext cx="5607600" cy="339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Le matériel de manipulation doit être varié et soutenu par une </a:t>
            </a:r>
            <a:r>
              <a:rPr lang="fr-CA" sz="1800">
                <a:solidFill>
                  <a:srgbClr val="F1C232"/>
                </a:solidFill>
                <a:highlight>
                  <a:srgbClr val="000000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intention d’apprentissage claire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est important de présenter le fonctionnement de l’application aux élèves, mais il faut éviter les activités qui demandent de suivre des étapes à la lettre. L’activité doit 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susciter une réflexion chez l’élève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Il faut prévoir du</a:t>
            </a:r>
            <a:r>
              <a:rPr lang="fr-CA" sz="1800">
                <a:solidFill>
                  <a:srgbClr val="F1C232"/>
                </a:solidFill>
                <a:highlight>
                  <a:srgbClr val="0A0A0A"/>
                </a:highlight>
                <a:latin typeface="Source Sans Pro"/>
                <a:ea typeface="Source Sans Pro"/>
                <a:cs typeface="Source Sans Pro"/>
                <a:sym typeface="Source Sans Pro"/>
              </a:rPr>
              <a:t> temps d’appropriation</a:t>
            </a:r>
            <a:r>
              <a:rPr lang="fr-CA" sz="1800">
                <a:latin typeface="Source Sans Pro"/>
                <a:ea typeface="Source Sans Pro"/>
                <a:cs typeface="Source Sans Pro"/>
                <a:sym typeface="Source Sans Pro"/>
              </a:rPr>
              <a:t> avec les élèves.</a:t>
            </a:r>
            <a:endParaRPr sz="1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556" name="Google Shape;556;p92"/>
          <p:cNvSpPr txBox="1"/>
          <p:nvPr/>
        </p:nvSpPr>
        <p:spPr>
          <a:xfrm>
            <a:off x="0" y="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0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93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Cadre de référence de la compétence numérique</a:t>
            </a:r>
            <a:endParaRPr/>
          </a:p>
        </p:txBody>
      </p:sp>
      <p:sp>
        <p:nvSpPr>
          <p:cNvPr id="562" name="Google Shape;562;p93"/>
          <p:cNvSpPr/>
          <p:nvPr/>
        </p:nvSpPr>
        <p:spPr>
          <a:xfrm>
            <a:off x="355250" y="1138600"/>
            <a:ext cx="8309100" cy="35724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3" name="Google Shape;563;p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6625" y="1137175"/>
            <a:ext cx="3877874" cy="35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564" name="Google Shape;564;p93"/>
          <p:cNvSpPr/>
          <p:nvPr/>
        </p:nvSpPr>
        <p:spPr>
          <a:xfrm>
            <a:off x="4742575" y="1358825"/>
            <a:ext cx="3877800" cy="3066000"/>
          </a:xfrm>
          <a:prstGeom prst="wedgeRectCallout">
            <a:avLst>
              <a:gd fmla="val -72007" name="adj1"/>
              <a:gd fmla="val -8210" name="adj2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5" name="Google Shape;565;p93"/>
          <p:cNvPicPr preferRelativeResize="0"/>
          <p:nvPr/>
        </p:nvPicPr>
        <p:blipFill rotWithShape="1">
          <a:blip r:embed="rId4">
            <a:alphaModFix/>
          </a:blip>
          <a:srcRect b="74378" l="0" r="24162" t="0"/>
          <a:stretch/>
        </p:blipFill>
        <p:spPr>
          <a:xfrm>
            <a:off x="4953113" y="1484750"/>
            <a:ext cx="2583203" cy="7086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566" name="Google Shape;566;p9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953113" y="2464901"/>
            <a:ext cx="3044926" cy="7086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67" name="Google Shape;567;p93"/>
          <p:cNvSpPr txBox="1"/>
          <p:nvPr/>
        </p:nvSpPr>
        <p:spPr>
          <a:xfrm>
            <a:off x="77906" y="4794244"/>
            <a:ext cx="29418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 u="sng">
                <a:solidFill>
                  <a:schemeClr val="hlink"/>
                </a:solidFill>
                <a:latin typeface="Viga"/>
                <a:ea typeface="Viga"/>
                <a:cs typeface="Viga"/>
                <a:sym typeface="Viga"/>
                <a:hlinkClick r:id="rId6"/>
              </a:rPr>
              <a:t>🔗Cadre de référence de la compétence numérique</a:t>
            </a:r>
            <a:endParaRPr sz="8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68" name="Google Shape;568;p9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31325" y="2428475"/>
            <a:ext cx="1341500" cy="132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9" name="Google Shape;569;p9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132175" y="1595550"/>
            <a:ext cx="1122750" cy="11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0" name="Google Shape;570;p9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96330" y="2527820"/>
            <a:ext cx="963950" cy="105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1" name="Google Shape;571;p9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486325" y="3528675"/>
            <a:ext cx="884926" cy="896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72" name="Google Shape;572;p9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4953113" y="3445050"/>
            <a:ext cx="3456725" cy="8382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6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7" name="Google Shape;577;p9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13000" y="2622326"/>
            <a:ext cx="2924625" cy="1798588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578" name="Google Shape;578;p94"/>
          <p:cNvSpPr txBox="1"/>
          <p:nvPr>
            <p:ph type="title"/>
          </p:nvPr>
        </p:nvSpPr>
        <p:spPr>
          <a:xfrm>
            <a:off x="265500" y="15379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Survol de Polypad</a:t>
            </a:r>
            <a:endParaRPr sz="5000"/>
          </a:p>
        </p:txBody>
      </p:sp>
      <p:sp>
        <p:nvSpPr>
          <p:cNvPr id="579" name="Google Shape;579;p94">
            <a:hlinkClick r:id="rId4"/>
          </p:cNvPr>
          <p:cNvSpPr/>
          <p:nvPr/>
        </p:nvSpPr>
        <p:spPr>
          <a:xfrm>
            <a:off x="5271050" y="1437925"/>
            <a:ext cx="3208500" cy="876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21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580" name="Google Shape;580;p9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99300" y="2051025"/>
            <a:ext cx="798676" cy="798676"/>
          </a:xfrm>
          <a:prstGeom prst="rect">
            <a:avLst/>
          </a:prstGeom>
          <a:noFill/>
          <a:ln>
            <a:noFill/>
          </a:ln>
        </p:spPr>
      </p:pic>
      <p:sp>
        <p:nvSpPr>
          <p:cNvPr id="581" name="Google Shape;581;p94">
            <a:hlinkClick r:id="rId7"/>
          </p:cNvPr>
          <p:cNvSpPr/>
          <p:nvPr/>
        </p:nvSpPr>
        <p:spPr>
          <a:xfrm>
            <a:off x="5266100" y="1437925"/>
            <a:ext cx="3218400" cy="876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82" name="Google Shape;582;p94"/>
          <p:cNvSpPr txBox="1"/>
          <p:nvPr/>
        </p:nvSpPr>
        <p:spPr>
          <a:xfrm>
            <a:off x="851000" y="3236525"/>
            <a:ext cx="33369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Canevas et tuiles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Création d’un compte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Mode création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Enregistrement et gestion des canvas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Options de partage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Raccourcis clavier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6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95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588" name="Google Shape;588;p95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589" name="Google Shape;589;p9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590" name="Google Shape;590;p95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91" name="Google Shape;591;p9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37613" y="1297475"/>
            <a:ext cx="4747876" cy="3417075"/>
          </a:xfrm>
          <a:prstGeom prst="rect">
            <a:avLst/>
          </a:prstGeom>
          <a:noFill/>
          <a:ln>
            <a:noFill/>
          </a:ln>
        </p:spPr>
      </p:pic>
      <p:sp>
        <p:nvSpPr>
          <p:cNvPr id="592" name="Google Shape;592;p95"/>
          <p:cNvSpPr txBox="1"/>
          <p:nvPr/>
        </p:nvSpPr>
        <p:spPr>
          <a:xfrm>
            <a:off x="138225" y="804750"/>
            <a:ext cx="5846400" cy="3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Pour modifier la langue d’affichage…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593" name="Google Shape;593;p95"/>
          <p:cNvSpPr/>
          <p:nvPr/>
        </p:nvSpPr>
        <p:spPr>
          <a:xfrm>
            <a:off x="6497975" y="1474925"/>
            <a:ext cx="2301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94" name="Google Shape;594;p95"/>
          <p:cNvSpPr/>
          <p:nvPr/>
        </p:nvSpPr>
        <p:spPr>
          <a:xfrm>
            <a:off x="5712500" y="2160425"/>
            <a:ext cx="10914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595" name="Google Shape;595;p95"/>
          <p:cNvSpPr/>
          <p:nvPr/>
        </p:nvSpPr>
        <p:spPr>
          <a:xfrm>
            <a:off x="2515725" y="4079975"/>
            <a:ext cx="724500" cy="2301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596" name="Google Shape;596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1596425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7" name="Google Shape;597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6594351" y="2327900"/>
            <a:ext cx="291137" cy="35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8" name="Google Shape;598;p95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504374">
            <a:off x="2915851" y="4247450"/>
            <a:ext cx="291137" cy="354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99" name="Google Shape;599;p95"/>
          <p:cNvCxnSpPr>
            <a:stCxn id="593" idx="2"/>
            <a:endCxn id="594" idx="0"/>
          </p:cNvCxnSpPr>
          <p:nvPr/>
        </p:nvCxnSpPr>
        <p:spPr>
          <a:xfrm flipH="1">
            <a:off x="6258125" y="1705025"/>
            <a:ext cx="354900" cy="455400"/>
          </a:xfrm>
          <a:prstGeom prst="straightConnector1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00" name="Google Shape;600;p95"/>
          <p:cNvCxnSpPr>
            <a:stCxn id="594" idx="2"/>
            <a:endCxn id="595" idx="3"/>
          </p:cNvCxnSpPr>
          <p:nvPr/>
        </p:nvCxnSpPr>
        <p:spPr>
          <a:xfrm rot="5400000">
            <a:off x="3846950" y="1783775"/>
            <a:ext cx="1804500" cy="3018000"/>
          </a:xfrm>
          <a:prstGeom prst="curvedConnector2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Google Shape;605;p9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82292" y="727210"/>
            <a:ext cx="5683249" cy="3621012"/>
          </a:xfrm>
          <a:prstGeom prst="rect">
            <a:avLst/>
          </a:prstGeom>
          <a:noFill/>
          <a:ln>
            <a:noFill/>
          </a:ln>
        </p:spPr>
      </p:pic>
      <p:sp>
        <p:nvSpPr>
          <p:cNvPr id="606" name="Google Shape;606;p96"/>
          <p:cNvSpPr/>
          <p:nvPr/>
        </p:nvSpPr>
        <p:spPr>
          <a:xfrm>
            <a:off x="113799" y="1113065"/>
            <a:ext cx="3485668" cy="3205427"/>
          </a:xfrm>
          <a:custGeom>
            <a:rect b="b" l="l" r="r" t="t"/>
            <a:pathLst>
              <a:path extrusionOk="0" h="69566" w="135550">
                <a:moveTo>
                  <a:pt x="706" y="0"/>
                </a:moveTo>
                <a:lnTo>
                  <a:pt x="99544" y="0"/>
                </a:lnTo>
                <a:lnTo>
                  <a:pt x="135532" y="37"/>
                </a:lnTo>
                <a:lnTo>
                  <a:pt x="135550" y="9682"/>
                </a:lnTo>
                <a:lnTo>
                  <a:pt x="135550" y="69566"/>
                </a:lnTo>
                <a:lnTo>
                  <a:pt x="0" y="69566"/>
                </a:lnTo>
                <a:close/>
              </a:path>
            </a:pathLst>
          </a:custGeom>
          <a:noFill/>
          <a:ln cap="flat" cmpd="sng" w="19050">
            <a:solidFill>
              <a:srgbClr val="741B47"/>
            </a:solidFill>
            <a:prstDash val="dash"/>
            <a:round/>
            <a:headEnd len="med" w="med" type="none"/>
            <a:tailEnd len="med" w="med" type="none"/>
          </a:ln>
        </p:spPr>
      </p:sp>
      <p:pic>
        <p:nvPicPr>
          <p:cNvPr id="607" name="Google Shape;607;p96"/>
          <p:cNvPicPr preferRelativeResize="0"/>
          <p:nvPr/>
        </p:nvPicPr>
        <p:blipFill rotWithShape="1">
          <a:blip r:embed="rId4">
            <a:alphaModFix/>
          </a:blip>
          <a:srcRect b="9074" l="34057" r="7725" t="11264"/>
          <a:stretch/>
        </p:blipFill>
        <p:spPr>
          <a:xfrm>
            <a:off x="3661013" y="1145625"/>
            <a:ext cx="3308725" cy="2784175"/>
          </a:xfrm>
          <a:prstGeom prst="rect">
            <a:avLst/>
          </a:prstGeom>
          <a:noFill/>
          <a:ln>
            <a:noFill/>
          </a:ln>
        </p:spPr>
      </p:pic>
      <p:sp>
        <p:nvSpPr>
          <p:cNvPr id="608" name="Google Shape;608;p9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Canevas</a:t>
            </a:r>
            <a:endParaRPr/>
          </a:p>
        </p:txBody>
      </p:sp>
      <p:sp>
        <p:nvSpPr>
          <p:cNvPr id="609" name="Google Shape;609;p96"/>
          <p:cNvSpPr/>
          <p:nvPr/>
        </p:nvSpPr>
        <p:spPr>
          <a:xfrm>
            <a:off x="2589250" y="3954400"/>
            <a:ext cx="5202022" cy="1066800"/>
          </a:xfrm>
          <a:custGeom>
            <a:rect b="b" l="l" r="r" t="t"/>
            <a:pathLst>
              <a:path extrusionOk="0" h="42672" w="169254">
                <a:moveTo>
                  <a:pt x="0" y="17929"/>
                </a:moveTo>
                <a:lnTo>
                  <a:pt x="59527" y="18889"/>
                </a:lnTo>
                <a:lnTo>
                  <a:pt x="59527" y="626"/>
                </a:lnTo>
                <a:lnTo>
                  <a:pt x="169254" y="0"/>
                </a:lnTo>
                <a:lnTo>
                  <a:pt x="169254" y="41596"/>
                </a:lnTo>
                <a:lnTo>
                  <a:pt x="717" y="42672"/>
                </a:lnTo>
                <a:close/>
              </a:path>
            </a:pathLst>
          </a:custGeom>
          <a:noFill/>
          <a:ln cap="flat" cmpd="sng" w="28575">
            <a:solidFill>
              <a:srgbClr val="38761D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610" name="Google Shape;610;p96"/>
          <p:cNvSpPr/>
          <p:nvPr/>
        </p:nvSpPr>
        <p:spPr>
          <a:xfrm>
            <a:off x="7031275" y="1136680"/>
            <a:ext cx="1945350" cy="2038990"/>
          </a:xfrm>
          <a:custGeom>
            <a:rect b="b" l="l" r="r" t="t"/>
            <a:pathLst>
              <a:path extrusionOk="0" h="97536" w="77814">
                <a:moveTo>
                  <a:pt x="0" y="0"/>
                </a:moveTo>
                <a:lnTo>
                  <a:pt x="77814" y="0"/>
                </a:lnTo>
                <a:lnTo>
                  <a:pt x="77814" y="97536"/>
                </a:lnTo>
                <a:lnTo>
                  <a:pt x="717" y="97178"/>
                </a:lnTo>
                <a:close/>
              </a:path>
            </a:pathLst>
          </a:custGeom>
          <a:noFill/>
          <a:ln cap="flat" cmpd="sng" w="28575">
            <a:solidFill>
              <a:srgbClr val="6D3BBF"/>
            </a:solidFill>
            <a:prstDash val="dash"/>
            <a:round/>
            <a:headEnd len="med" w="med" type="none"/>
            <a:tailEnd len="med" w="med" type="none"/>
          </a:ln>
        </p:spPr>
      </p:sp>
      <p:sp>
        <p:nvSpPr>
          <p:cNvPr id="611" name="Google Shape;611;p96"/>
          <p:cNvSpPr txBox="1"/>
          <p:nvPr/>
        </p:nvSpPr>
        <p:spPr>
          <a:xfrm>
            <a:off x="119814" y="1099208"/>
            <a:ext cx="1492200" cy="431100"/>
          </a:xfrm>
          <a:prstGeom prst="rect">
            <a:avLst/>
          </a:prstGeom>
          <a:solidFill>
            <a:srgbClr val="741B47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Tuiles et +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2" name="Google Shape;612;p96"/>
          <p:cNvSpPr txBox="1"/>
          <p:nvPr/>
        </p:nvSpPr>
        <p:spPr>
          <a:xfrm>
            <a:off x="2580293" y="4394556"/>
            <a:ext cx="1492200" cy="431100"/>
          </a:xfrm>
          <a:prstGeom prst="rect">
            <a:avLst/>
          </a:prstGeom>
          <a:solidFill>
            <a:srgbClr val="38761D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d’outils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3" name="Google Shape;613;p96"/>
          <p:cNvSpPr txBox="1"/>
          <p:nvPr/>
        </p:nvSpPr>
        <p:spPr>
          <a:xfrm>
            <a:off x="7496011" y="1118886"/>
            <a:ext cx="1492200" cy="431100"/>
          </a:xfrm>
          <a:prstGeom prst="rect">
            <a:avLst/>
          </a:prstGeom>
          <a:solidFill>
            <a:srgbClr val="6D3BBF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Barre latérale</a:t>
            </a:r>
            <a:endParaRPr sz="1600">
              <a:solidFill>
                <a:srgbClr val="FFFFF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4" name="Google Shape;614;p96"/>
          <p:cNvSpPr txBox="1"/>
          <p:nvPr/>
        </p:nvSpPr>
        <p:spPr>
          <a:xfrm>
            <a:off x="4158075" y="4364037"/>
            <a:ext cx="38307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Sélection d’objet | Crayons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Géométrie dynamique| Boîte de texte | </a:t>
            </a: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Éditeur d’équation 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Enregistrement d’écran | Sélection de couleur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5" name="Google Shape;615;p96"/>
          <p:cNvSpPr txBox="1"/>
          <p:nvPr/>
        </p:nvSpPr>
        <p:spPr>
          <a:xfrm>
            <a:off x="7457917" y="1576880"/>
            <a:ext cx="1568400" cy="152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Actions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(annuler et refaire)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Options d’affichage </a:t>
            </a: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(plein écran, agrandissement et déplacement du canevas)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Exportation en image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800">
                <a:latin typeface="Source Sans Pro"/>
                <a:ea typeface="Source Sans Pro"/>
                <a:cs typeface="Source Sans Pro"/>
                <a:sym typeface="Source Sans Pro"/>
              </a:rPr>
              <a:t>(SVG, JPEG et PNG)</a:t>
            </a:r>
            <a:endParaRPr sz="8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6" name="Google Shape;616;p96"/>
          <p:cNvSpPr txBox="1"/>
          <p:nvPr/>
        </p:nvSpPr>
        <p:spPr>
          <a:xfrm>
            <a:off x="119825" y="1596799"/>
            <a:ext cx="1700100" cy="24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Banque d’éléments manipulables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Paramètres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Mode création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Gestion des fichiers </a:t>
            </a:r>
            <a:r>
              <a:rPr i="1" lang="fr-CA" sz="900">
                <a:latin typeface="Source Sans Pro"/>
                <a:ea typeface="Source Sans Pro"/>
                <a:cs typeface="Source Sans Pro"/>
                <a:sym typeface="Source Sans Pro"/>
              </a:rPr>
              <a:t>(connexion requise)</a:t>
            </a:r>
            <a:endParaRPr i="1" sz="9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Section d’aide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Définir actions</a:t>
            </a:r>
            <a:endParaRPr sz="11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900">
                <a:latin typeface="Source Sans Pro"/>
                <a:ea typeface="Source Sans Pro"/>
                <a:cs typeface="Source Sans Pro"/>
                <a:sym typeface="Source Sans Pro"/>
              </a:rPr>
              <a:t>(en mode création)</a:t>
            </a:r>
            <a:endParaRPr i="1" sz="9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17" name="Google Shape;617;p96">
            <a:hlinkClick r:id="rId5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18" name="Google Shape;618;p9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19" name="Google Shape;619;p96">
            <a:hlinkClick r:id="rId8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3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97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Création d’un nouveau compte</a:t>
            </a:r>
            <a:endParaRPr/>
          </a:p>
        </p:txBody>
      </p:sp>
      <p:sp>
        <p:nvSpPr>
          <p:cNvPr id="625" name="Google Shape;625;p97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26" name="Google Shape;626;p9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27" name="Google Shape;627;p97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628" name="Google Shape;628;p97"/>
          <p:cNvSpPr txBox="1"/>
          <p:nvPr/>
        </p:nvSpPr>
        <p:spPr>
          <a:xfrm>
            <a:off x="5666750" y="1031825"/>
            <a:ext cx="3218700" cy="373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L’outil Polypad est accessible gratuitement sans avoir à créer de compte. Cependant, la création d’un compte permet à l’enseignant: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d’enregistrer et partager un canevas;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d'utiliser le même identifiant pour son compte Amplify et Polypad;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Source Sans Pro"/>
              <a:buChar char="●"/>
            </a:pPr>
            <a:r>
              <a:rPr lang="fr-CA" sz="1600">
                <a:latin typeface="Source Sans Pro"/>
                <a:ea typeface="Source Sans Pro"/>
                <a:cs typeface="Source Sans Pro"/>
                <a:sym typeface="Source Sans Pro"/>
              </a:rPr>
              <a:t>de partager directement dans Google Classroom et d'y publier des devoirs.</a:t>
            </a:r>
            <a:endParaRPr sz="16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629" name="Google Shape;629;p97"/>
          <p:cNvPicPr preferRelativeResize="0"/>
          <p:nvPr/>
        </p:nvPicPr>
        <p:blipFill rotWithShape="1">
          <a:blip r:embed="rId7">
            <a:alphaModFix/>
          </a:blip>
          <a:srcRect b="0" l="0" r="0" t="7843"/>
          <a:stretch/>
        </p:blipFill>
        <p:spPr>
          <a:xfrm>
            <a:off x="1235300" y="1246798"/>
            <a:ext cx="4034950" cy="382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30" name="Google Shape;630;p9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98246" y="833000"/>
            <a:ext cx="5172001" cy="441900"/>
          </a:xfrm>
          <a:prstGeom prst="rect">
            <a:avLst/>
          </a:prstGeom>
          <a:noFill/>
          <a:ln>
            <a:noFill/>
          </a:ln>
        </p:spPr>
      </p:pic>
      <p:sp>
        <p:nvSpPr>
          <p:cNvPr id="631" name="Google Shape;631;p97"/>
          <p:cNvSpPr/>
          <p:nvPr/>
        </p:nvSpPr>
        <p:spPr>
          <a:xfrm>
            <a:off x="3279475" y="726825"/>
            <a:ext cx="1574100" cy="602700"/>
          </a:xfrm>
          <a:prstGeom prst="rect">
            <a:avLst/>
          </a:prstGeom>
          <a:noFill/>
          <a:ln cap="flat" cmpd="sng" w="28575">
            <a:solidFill>
              <a:srgbClr val="EA433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5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98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Enregistrement et gestion des canevas</a:t>
            </a:r>
            <a:endParaRPr/>
          </a:p>
        </p:txBody>
      </p:sp>
      <p:sp>
        <p:nvSpPr>
          <p:cNvPr id="637" name="Google Shape;637;p98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38" name="Google Shape;638;p9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39" name="Google Shape;639;p9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04275" y="774201"/>
            <a:ext cx="5405100" cy="499238"/>
          </a:xfrm>
          <a:prstGeom prst="rect">
            <a:avLst/>
          </a:prstGeom>
          <a:noFill/>
          <a:ln>
            <a:noFill/>
          </a:ln>
        </p:spPr>
      </p:pic>
      <p:sp>
        <p:nvSpPr>
          <p:cNvPr id="640" name="Google Shape;640;p98">
            <a:hlinkClick r:id="rId7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cxnSp>
        <p:nvCxnSpPr>
          <p:cNvPr id="641" name="Google Shape;641;p98"/>
          <p:cNvCxnSpPr/>
          <p:nvPr/>
        </p:nvCxnSpPr>
        <p:spPr>
          <a:xfrm>
            <a:off x="6808700" y="1057825"/>
            <a:ext cx="9000" cy="3810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42" name="Google Shape;642;p98"/>
          <p:cNvSpPr/>
          <p:nvPr/>
        </p:nvSpPr>
        <p:spPr>
          <a:xfrm>
            <a:off x="1030950" y="824137"/>
            <a:ext cx="1236600" cy="3543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43" name="Google Shape;643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4491792" y="1066388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644" name="Google Shape;644;p98"/>
          <p:cNvSpPr txBox="1"/>
          <p:nvPr/>
        </p:nvSpPr>
        <p:spPr>
          <a:xfrm>
            <a:off x="204263" y="1269063"/>
            <a:ext cx="54051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Enregistrement de votre canevas.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fr-CA" sz="1100">
                <a:solidFill>
                  <a:srgbClr val="595959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Il est possible d’enregistrer et de partager en ligne, mais pas de sauvegarder en local.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45" name="Google Shape;645;p98"/>
          <p:cNvSpPr txBox="1"/>
          <p:nvPr/>
        </p:nvSpPr>
        <p:spPr>
          <a:xfrm>
            <a:off x="2153283" y="3485662"/>
            <a:ext cx="43296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Vos enregistrements se retrouvent ici.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Création de dossiers possibles pour mieux organiser vos fichiers.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46" name="Google Shape;646;p98"/>
          <p:cNvSpPr/>
          <p:nvPr/>
        </p:nvSpPr>
        <p:spPr>
          <a:xfrm>
            <a:off x="1898298" y="3062008"/>
            <a:ext cx="167100" cy="16266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98"/>
          <p:cNvSpPr txBox="1"/>
          <p:nvPr/>
        </p:nvSpPr>
        <p:spPr>
          <a:xfrm>
            <a:off x="2147911" y="2555733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Modèles de canevas suggérés.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Aucune gestion possible de cette section.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48" name="Google Shape;648;p98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116228" y="2120371"/>
            <a:ext cx="1770175" cy="2918022"/>
          </a:xfrm>
          <a:prstGeom prst="rect">
            <a:avLst/>
          </a:prstGeom>
          <a:noFill/>
          <a:ln>
            <a:noFill/>
          </a:ln>
        </p:spPr>
      </p:pic>
      <p:sp>
        <p:nvSpPr>
          <p:cNvPr id="649" name="Google Shape;649;p98"/>
          <p:cNvSpPr txBox="1"/>
          <p:nvPr/>
        </p:nvSpPr>
        <p:spPr>
          <a:xfrm>
            <a:off x="7151363" y="1271525"/>
            <a:ext cx="1615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chemeClr val="dk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Exporter le canevas en tant qu’image</a:t>
            </a:r>
            <a:endParaRPr>
              <a:solidFill>
                <a:schemeClr val="dk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50" name="Google Shape;650;p98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227574" y="1882000"/>
            <a:ext cx="1615475" cy="2153975"/>
          </a:xfrm>
          <a:prstGeom prst="rect">
            <a:avLst/>
          </a:prstGeom>
          <a:noFill/>
          <a:ln>
            <a:noFill/>
          </a:ln>
        </p:spPr>
      </p:pic>
      <p:sp>
        <p:nvSpPr>
          <p:cNvPr id="651" name="Google Shape;651;p98"/>
          <p:cNvSpPr/>
          <p:nvPr/>
        </p:nvSpPr>
        <p:spPr>
          <a:xfrm>
            <a:off x="8583141" y="3030071"/>
            <a:ext cx="2241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52" name="Google Shape;652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>
            <a:off x="8618950" y="3221696"/>
            <a:ext cx="224099" cy="27270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53" name="Google Shape;653;p98"/>
          <p:cNvCxnSpPr/>
          <p:nvPr/>
        </p:nvCxnSpPr>
        <p:spPr>
          <a:xfrm flipH="1">
            <a:off x="223050" y="1902225"/>
            <a:ext cx="5899800" cy="33300"/>
          </a:xfrm>
          <a:prstGeom prst="straightConnector1">
            <a:avLst/>
          </a:prstGeom>
          <a:noFill/>
          <a:ln cap="flat" cmpd="sng" w="9525">
            <a:solidFill>
              <a:srgbClr val="434343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654" name="Google Shape;654;p98"/>
          <p:cNvSpPr/>
          <p:nvPr/>
        </p:nvSpPr>
        <p:spPr>
          <a:xfrm>
            <a:off x="1918775" y="2748483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5" name="Google Shape;655;p98"/>
          <p:cNvSpPr/>
          <p:nvPr/>
        </p:nvSpPr>
        <p:spPr>
          <a:xfrm>
            <a:off x="727175" y="2106325"/>
            <a:ext cx="898500" cy="268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6" name="Google Shape;656;p98"/>
          <p:cNvSpPr/>
          <p:nvPr/>
        </p:nvSpPr>
        <p:spPr>
          <a:xfrm>
            <a:off x="1918775" y="4803929"/>
            <a:ext cx="57900" cy="230100"/>
          </a:xfrm>
          <a:prstGeom prst="rightBrace">
            <a:avLst>
              <a:gd fmla="val 50000" name="adj1"/>
              <a:gd fmla="val 50000" name="adj2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98"/>
          <p:cNvSpPr txBox="1"/>
          <p:nvPr/>
        </p:nvSpPr>
        <p:spPr>
          <a:xfrm>
            <a:off x="2203828" y="4535805"/>
            <a:ext cx="43296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Possibilité de restaurer vos canevas supprimés à partir de la poubelle.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58" name="Google Shape;658;p98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490075" y="2147303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2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99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Options de partage</a:t>
            </a:r>
            <a:endParaRPr/>
          </a:p>
        </p:txBody>
      </p:sp>
      <p:sp>
        <p:nvSpPr>
          <p:cNvPr id="664" name="Google Shape;664;p99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665" name="Google Shape;665;p9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66" name="Google Shape;666;p99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667" name="Google Shape;667;p99"/>
          <p:cNvSpPr/>
          <p:nvPr/>
        </p:nvSpPr>
        <p:spPr>
          <a:xfrm>
            <a:off x="6216150" y="105783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8" name="Google Shape;668;p99"/>
          <p:cNvSpPr/>
          <p:nvPr/>
        </p:nvSpPr>
        <p:spPr>
          <a:xfrm>
            <a:off x="3342763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9" name="Google Shape;669;p99"/>
          <p:cNvSpPr/>
          <p:nvPr/>
        </p:nvSpPr>
        <p:spPr>
          <a:xfrm>
            <a:off x="469400" y="1057825"/>
            <a:ext cx="2458500" cy="37746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70" name="Google Shape;670;p9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420614" y="1198794"/>
            <a:ext cx="569400" cy="6015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pic>
        <p:nvPicPr>
          <p:cNvPr id="671" name="Google Shape;671;p9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094800" y="1218300"/>
            <a:ext cx="701125" cy="60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2" name="Google Shape;672;p9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686434" y="2085000"/>
            <a:ext cx="1857475" cy="2401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73" name="Google Shape;673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5158104" y="4240600"/>
            <a:ext cx="385800" cy="469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74" name="Google Shape;674;p99"/>
          <p:cNvGrpSpPr/>
          <p:nvPr/>
        </p:nvGrpSpPr>
        <p:grpSpPr>
          <a:xfrm>
            <a:off x="6513535" y="2332288"/>
            <a:ext cx="2009572" cy="1914377"/>
            <a:chOff x="1092938" y="3233375"/>
            <a:chExt cx="1557325" cy="1483553"/>
          </a:xfrm>
        </p:grpSpPr>
        <p:pic>
          <p:nvPicPr>
            <p:cNvPr id="675" name="Google Shape;675;p99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1092938" y="3233375"/>
              <a:ext cx="1557325" cy="1483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76" name="Google Shape;676;p9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99173" y="4034397"/>
              <a:ext cx="272700" cy="2350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77" name="Google Shape;677;p99"/>
          <p:cNvSpPr/>
          <p:nvPr/>
        </p:nvSpPr>
        <p:spPr>
          <a:xfrm>
            <a:off x="8047944" y="2452781"/>
            <a:ext cx="345600" cy="3231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8" name="Google Shape;678;p99"/>
          <p:cNvSpPr/>
          <p:nvPr/>
        </p:nvSpPr>
        <p:spPr>
          <a:xfrm>
            <a:off x="6721351" y="3316599"/>
            <a:ext cx="487500" cy="4695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679" name="Google Shape;679;p99"/>
          <p:cNvCxnSpPr>
            <a:stCxn id="677" idx="3"/>
            <a:endCxn id="678" idx="7"/>
          </p:cNvCxnSpPr>
          <p:nvPr/>
        </p:nvCxnSpPr>
        <p:spPr>
          <a:xfrm flipH="1">
            <a:off x="7137356" y="2728564"/>
            <a:ext cx="961200" cy="656700"/>
          </a:xfrm>
          <a:prstGeom prst="straightConnector1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680" name="Google Shape;680;p99"/>
          <p:cNvSpPr txBox="1"/>
          <p:nvPr/>
        </p:nvSpPr>
        <p:spPr>
          <a:xfrm>
            <a:off x="545600" y="1898675"/>
            <a:ext cx="2188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Partager le lien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681" name="Google Shape;681;p99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545600" y="2196425"/>
            <a:ext cx="2317500" cy="896155"/>
          </a:xfrm>
          <a:prstGeom prst="rect">
            <a:avLst/>
          </a:prstGeom>
          <a:noFill/>
          <a:ln>
            <a:noFill/>
          </a:ln>
        </p:spPr>
      </p:pic>
      <p:sp>
        <p:nvSpPr>
          <p:cNvPr id="682" name="Google Shape;682;p99"/>
          <p:cNvSpPr/>
          <p:nvPr/>
        </p:nvSpPr>
        <p:spPr>
          <a:xfrm>
            <a:off x="1008950" y="2281375"/>
            <a:ext cx="1725300" cy="1494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3" name="Google Shape;683;p99"/>
          <p:cNvSpPr txBox="1"/>
          <p:nvPr/>
        </p:nvSpPr>
        <p:spPr>
          <a:xfrm>
            <a:off x="1738047" y="2366387"/>
            <a:ext cx="863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900">
                <a:solidFill>
                  <a:srgbClr val="FF0000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Copier le lien</a:t>
            </a:r>
            <a:endParaRPr sz="900">
              <a:solidFill>
                <a:srgbClr val="FF0000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84" name="Google Shape;684;p99"/>
          <p:cNvSpPr txBox="1"/>
          <p:nvPr/>
        </p:nvSpPr>
        <p:spPr>
          <a:xfrm>
            <a:off x="3520900" y="1285638"/>
            <a:ext cx="2188500" cy="4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8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Amplify Classroom</a:t>
            </a:r>
            <a:endParaRPr sz="18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</p:txBody>
      </p:sp>
      <p:grpSp>
        <p:nvGrpSpPr>
          <p:cNvPr id="685" name="Google Shape;685;p99"/>
          <p:cNvGrpSpPr/>
          <p:nvPr/>
        </p:nvGrpSpPr>
        <p:grpSpPr>
          <a:xfrm>
            <a:off x="1241013" y="3255550"/>
            <a:ext cx="1557325" cy="1483553"/>
            <a:chOff x="1092938" y="3233375"/>
            <a:chExt cx="1557325" cy="1483553"/>
          </a:xfrm>
        </p:grpSpPr>
        <p:pic>
          <p:nvPicPr>
            <p:cNvPr id="686" name="Google Shape;686;p99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1092938" y="3233375"/>
              <a:ext cx="1557325" cy="1483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87" name="Google Shape;687;p9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99173" y="4034397"/>
              <a:ext cx="272700" cy="23500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88" name="Google Shape;688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8098548" y="2640857"/>
            <a:ext cx="385800" cy="469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89" name="Google Shape;689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6772198" y="3612682"/>
            <a:ext cx="385800" cy="469501"/>
          </a:xfrm>
          <a:prstGeom prst="rect">
            <a:avLst/>
          </a:prstGeom>
          <a:noFill/>
          <a:ln>
            <a:noFill/>
          </a:ln>
        </p:spPr>
      </p:pic>
      <p:sp>
        <p:nvSpPr>
          <p:cNvPr id="690" name="Google Shape;690;p99"/>
          <p:cNvSpPr/>
          <p:nvPr/>
        </p:nvSpPr>
        <p:spPr>
          <a:xfrm>
            <a:off x="1347315" y="3779274"/>
            <a:ext cx="1290000" cy="218100"/>
          </a:xfrm>
          <a:prstGeom prst="rect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1" name="Google Shape;691;p99"/>
          <p:cNvSpPr txBox="1"/>
          <p:nvPr/>
        </p:nvSpPr>
        <p:spPr>
          <a:xfrm>
            <a:off x="683375" y="3255550"/>
            <a:ext cx="385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ou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692" name="Google Shape;692;p99"/>
          <p:cNvSpPr/>
          <p:nvPr/>
        </p:nvSpPr>
        <p:spPr>
          <a:xfrm>
            <a:off x="2371194" y="3316606"/>
            <a:ext cx="345600" cy="323100"/>
          </a:xfrm>
          <a:prstGeom prst="ellipse">
            <a:avLst/>
          </a:prstGeom>
          <a:noFill/>
          <a:ln cap="flat" cmpd="sng" w="19050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3" name="Google Shape;693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2486789" y="3510124"/>
            <a:ext cx="230000" cy="279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94" name="Google Shape;694;p99"/>
          <p:cNvPicPr preferRelativeResize="0"/>
          <p:nvPr/>
        </p:nvPicPr>
        <p:blipFill rotWithShape="1">
          <a:blip r:embed="rId10">
            <a:alphaModFix/>
          </a:blip>
          <a:srcRect b="7680" l="21382" r="27501" t="6704"/>
          <a:stretch/>
        </p:blipFill>
        <p:spPr>
          <a:xfrm>
            <a:off x="1756602" y="3857375"/>
            <a:ext cx="230000" cy="2798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95" name="Google Shape;695;p99"/>
          <p:cNvCxnSpPr>
            <a:stCxn id="692" idx="3"/>
            <a:endCxn id="690" idx="0"/>
          </p:cNvCxnSpPr>
          <p:nvPr/>
        </p:nvCxnSpPr>
        <p:spPr>
          <a:xfrm flipH="1">
            <a:off x="1992206" y="3592389"/>
            <a:ext cx="429600" cy="186900"/>
          </a:xfrm>
          <a:prstGeom prst="straightConnector1">
            <a:avLst/>
          </a:prstGeom>
          <a:noFill/>
          <a:ln cap="flat" cmpd="sng" w="19050">
            <a:solidFill>
              <a:srgbClr val="EA4335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9" name="Shape 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" name="Google Shape;700;p100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Options de partage</a:t>
            </a:r>
            <a:endParaRPr/>
          </a:p>
        </p:txBody>
      </p:sp>
      <p:sp>
        <p:nvSpPr>
          <p:cNvPr id="701" name="Google Shape;701;p100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702" name="Google Shape;702;p100"/>
          <p:cNvSpPr/>
          <p:nvPr/>
        </p:nvSpPr>
        <p:spPr>
          <a:xfrm>
            <a:off x="98250" y="1153000"/>
            <a:ext cx="1476300" cy="1163400"/>
          </a:xfrm>
          <a:prstGeom prst="rect">
            <a:avLst/>
          </a:prstGeom>
          <a:solidFill>
            <a:srgbClr val="CFE2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File:Pixel 51 icon cursor click top left.svg - Wikimedia Commons" id="703" name="Google Shape;703;p10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704" name="Google Shape;704;p100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05" name="Google Shape;705;p10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88150" y="1195571"/>
            <a:ext cx="496500" cy="5244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706" name="Google Shape;706;p100"/>
          <p:cNvSpPr/>
          <p:nvPr/>
        </p:nvSpPr>
        <p:spPr>
          <a:xfrm>
            <a:off x="98250" y="3053050"/>
            <a:ext cx="1476300" cy="14214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7" name="Google Shape;707;p100"/>
          <p:cNvSpPr/>
          <p:nvPr/>
        </p:nvSpPr>
        <p:spPr>
          <a:xfrm>
            <a:off x="1818525" y="925025"/>
            <a:ext cx="4685700" cy="3549300"/>
          </a:xfrm>
          <a:prstGeom prst="rect">
            <a:avLst/>
          </a:prstGeom>
          <a:solidFill>
            <a:srgbClr val="F3F3F3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grpSp>
        <p:nvGrpSpPr>
          <p:cNvPr id="708" name="Google Shape;708;p100"/>
          <p:cNvGrpSpPr/>
          <p:nvPr/>
        </p:nvGrpSpPr>
        <p:grpSpPr>
          <a:xfrm>
            <a:off x="1824343" y="1265774"/>
            <a:ext cx="4679850" cy="1011361"/>
            <a:chOff x="6104175" y="2146225"/>
            <a:chExt cx="4308461" cy="931100"/>
          </a:xfrm>
        </p:grpSpPr>
        <p:pic>
          <p:nvPicPr>
            <p:cNvPr id="709" name="Google Shape;709;p100"/>
            <p:cNvPicPr preferRelativeResize="0"/>
            <p:nvPr/>
          </p:nvPicPr>
          <p:blipFill rotWithShape="1">
            <a:blip r:embed="rId8">
              <a:alphaModFix/>
            </a:blip>
            <a:srcRect b="63951" l="15922" r="3335" t="7231"/>
            <a:stretch/>
          </p:blipFill>
          <p:spPr>
            <a:xfrm>
              <a:off x="6104188" y="2146225"/>
              <a:ext cx="4308449" cy="931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10" name="Google Shape;710;p100"/>
            <p:cNvPicPr preferRelativeResize="0"/>
            <p:nvPr/>
          </p:nvPicPr>
          <p:blipFill rotWithShape="1">
            <a:blip r:embed="rId8">
              <a:alphaModFix/>
            </a:blip>
            <a:srcRect b="83537" l="0" r="77269" t="7022"/>
            <a:stretch/>
          </p:blipFill>
          <p:spPr>
            <a:xfrm>
              <a:off x="6104175" y="2146225"/>
              <a:ext cx="1212874" cy="30499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11" name="Google Shape;711;p100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32125" y="3159425"/>
            <a:ext cx="608562" cy="524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2" name="Google Shape;712;p100"/>
          <p:cNvPicPr preferRelativeResize="0"/>
          <p:nvPr/>
        </p:nvPicPr>
        <p:blipFill rotWithShape="1">
          <a:blip r:embed="rId10">
            <a:alphaModFix/>
          </a:blip>
          <a:srcRect b="3721" l="8683" r="15346" t="28386"/>
          <a:stretch/>
        </p:blipFill>
        <p:spPr>
          <a:xfrm>
            <a:off x="1941025" y="1620287"/>
            <a:ext cx="3362728" cy="2703311"/>
          </a:xfrm>
          <a:prstGeom prst="rect">
            <a:avLst/>
          </a:prstGeom>
          <a:noFill/>
          <a:ln>
            <a:noFill/>
          </a:ln>
        </p:spPr>
      </p:pic>
      <p:sp>
        <p:nvSpPr>
          <p:cNvPr id="713" name="Google Shape;713;p100"/>
          <p:cNvSpPr/>
          <p:nvPr/>
        </p:nvSpPr>
        <p:spPr>
          <a:xfrm>
            <a:off x="5446148" y="1265837"/>
            <a:ext cx="946500" cy="2889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14" name="Google Shape;714;p100"/>
          <p:cNvSpPr/>
          <p:nvPr/>
        </p:nvSpPr>
        <p:spPr>
          <a:xfrm>
            <a:off x="5311024" y="2006148"/>
            <a:ext cx="1069200" cy="230100"/>
          </a:xfrm>
          <a:prstGeom prst="rect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15" name="Google Shape;715;p100"/>
          <p:cNvSpPr/>
          <p:nvPr/>
        </p:nvSpPr>
        <p:spPr>
          <a:xfrm>
            <a:off x="6750650" y="965575"/>
            <a:ext cx="2174100" cy="41124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16" name="Google Shape;716;p100"/>
          <p:cNvPicPr preferRelativeResize="0"/>
          <p:nvPr/>
        </p:nvPicPr>
        <p:blipFill rotWithShape="1">
          <a:blip r:embed="rId11">
            <a:alphaModFix/>
          </a:blip>
          <a:srcRect b="0" l="4332" r="5982" t="0"/>
          <a:stretch/>
        </p:blipFill>
        <p:spPr>
          <a:xfrm>
            <a:off x="6929260" y="1042218"/>
            <a:ext cx="1800975" cy="60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7" name="Google Shape;717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 rot="-504442">
            <a:off x="6159262" y="1370365"/>
            <a:ext cx="143640" cy="174826"/>
          </a:xfrm>
          <a:prstGeom prst="rect">
            <a:avLst/>
          </a:prstGeom>
          <a:noFill/>
          <a:ln>
            <a:noFill/>
          </a:ln>
        </p:spPr>
      </p:pic>
      <p:sp>
        <p:nvSpPr>
          <p:cNvPr id="718" name="Google Shape;718;p100"/>
          <p:cNvSpPr/>
          <p:nvPr/>
        </p:nvSpPr>
        <p:spPr>
          <a:xfrm>
            <a:off x="5323448" y="1626999"/>
            <a:ext cx="1069200" cy="354300"/>
          </a:xfrm>
          <a:prstGeom prst="rect">
            <a:avLst/>
          </a:prstGeom>
          <a:noFill/>
          <a:ln cap="flat" cmpd="sng" w="28575">
            <a:solidFill>
              <a:srgbClr val="F3732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cxnSp>
        <p:nvCxnSpPr>
          <p:cNvPr id="719" name="Google Shape;719;p100"/>
          <p:cNvCxnSpPr>
            <a:stCxn id="714" idx="2"/>
            <a:endCxn id="712" idx="3"/>
          </p:cNvCxnSpPr>
          <p:nvPr/>
        </p:nvCxnSpPr>
        <p:spPr>
          <a:xfrm rot="5400000">
            <a:off x="5206924" y="2333148"/>
            <a:ext cx="735600" cy="541800"/>
          </a:xfrm>
          <a:prstGeom prst="bentConnector2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med" w="med" type="none"/>
            <a:tailEnd len="med" w="med" type="triangle"/>
          </a:ln>
        </p:spPr>
      </p:cxnSp>
      <p:cxnSp>
        <p:nvCxnSpPr>
          <p:cNvPr id="720" name="Google Shape;720;p100"/>
          <p:cNvCxnSpPr>
            <a:stCxn id="718" idx="3"/>
            <a:endCxn id="716" idx="1"/>
          </p:cNvCxnSpPr>
          <p:nvPr/>
        </p:nvCxnSpPr>
        <p:spPr>
          <a:xfrm flipH="1" rot="10800000">
            <a:off x="6392648" y="1343049"/>
            <a:ext cx="536700" cy="461100"/>
          </a:xfrm>
          <a:prstGeom prst="bentConnector3">
            <a:avLst>
              <a:gd fmla="val 49996" name="adj1"/>
            </a:avLst>
          </a:prstGeom>
          <a:noFill/>
          <a:ln cap="flat" cmpd="sng" w="28575">
            <a:solidFill>
              <a:srgbClr val="F37321"/>
            </a:solidFill>
            <a:prstDash val="dot"/>
            <a:round/>
            <a:headEnd len="med" w="med" type="none"/>
            <a:tailEnd len="med" w="med" type="triangle"/>
          </a:ln>
        </p:spPr>
      </p:cxnSp>
      <p:pic>
        <p:nvPicPr>
          <p:cNvPr id="721" name="Google Shape;721;p100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7260750" y="3169774"/>
            <a:ext cx="1303798" cy="16854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2" name="Google Shape;722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>
            <a:off x="8241723" y="4641000"/>
            <a:ext cx="230000" cy="279910"/>
          </a:xfrm>
          <a:prstGeom prst="rect">
            <a:avLst/>
          </a:prstGeom>
          <a:noFill/>
          <a:ln>
            <a:noFill/>
          </a:ln>
        </p:spPr>
      </p:pic>
      <p:sp>
        <p:nvSpPr>
          <p:cNvPr id="723" name="Google Shape;723;p100"/>
          <p:cNvSpPr txBox="1"/>
          <p:nvPr/>
        </p:nvSpPr>
        <p:spPr>
          <a:xfrm>
            <a:off x="6750650" y="1618871"/>
            <a:ext cx="2174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Assignez l’activité directement à la classe ou avec un code de session unique.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24" name="Google Shape;724;p100"/>
          <p:cNvCxnSpPr/>
          <p:nvPr/>
        </p:nvCxnSpPr>
        <p:spPr>
          <a:xfrm>
            <a:off x="6899750" y="2419180"/>
            <a:ext cx="19008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725" name="Google Shape;725;p100"/>
          <p:cNvSpPr txBox="1"/>
          <p:nvPr/>
        </p:nvSpPr>
        <p:spPr>
          <a:xfrm>
            <a:off x="6755111" y="2493717"/>
            <a:ext cx="2174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Également possible de créer directement dans l’activité Amplify.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726" name="Google Shape;726;p100"/>
          <p:cNvSpPr/>
          <p:nvPr/>
        </p:nvSpPr>
        <p:spPr>
          <a:xfrm>
            <a:off x="1967439" y="990427"/>
            <a:ext cx="3777000" cy="2301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rgbClr val="424242"/>
                </a:solidFill>
                <a:latin typeface="Viga"/>
                <a:ea typeface="Viga"/>
                <a:cs typeface="Viga"/>
                <a:sym typeface="Viga"/>
              </a:rPr>
              <a:t>polypad.amplify.com/p/kXpVp0wu08BDRg</a:t>
            </a:r>
            <a:endParaRPr sz="1100">
              <a:solidFill>
                <a:srgbClr val="424242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7" name="Google Shape;727;p100"/>
          <p:cNvSpPr/>
          <p:nvPr/>
        </p:nvSpPr>
        <p:spPr>
          <a:xfrm>
            <a:off x="2029564" y="996475"/>
            <a:ext cx="2882400" cy="230100"/>
          </a:xfrm>
          <a:prstGeom prst="rect">
            <a:avLst/>
          </a:prstGeom>
          <a:noFill/>
          <a:ln cap="flat" cmpd="sng" w="19050">
            <a:solidFill>
              <a:srgbClr val="0F81F1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8" name="Google Shape;728;p100"/>
          <p:cNvSpPr/>
          <p:nvPr/>
        </p:nvSpPr>
        <p:spPr>
          <a:xfrm>
            <a:off x="3510239" y="2316325"/>
            <a:ext cx="1476300" cy="230100"/>
          </a:xfrm>
          <a:prstGeom prst="rect">
            <a:avLst/>
          </a:prstGeom>
          <a:noFill/>
          <a:ln cap="flat" cmpd="sng" w="19050">
            <a:solidFill>
              <a:srgbClr val="0F81F1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29" name="Google Shape;729;p100"/>
          <p:cNvSpPr txBox="1"/>
          <p:nvPr/>
        </p:nvSpPr>
        <p:spPr>
          <a:xfrm>
            <a:off x="153550" y="1719975"/>
            <a:ext cx="13542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Copiez et partagez </a:t>
            </a: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un des deux liens.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30" name="Google Shape;730;p100"/>
          <p:cNvCxnSpPr>
            <a:stCxn id="729" idx="3"/>
            <a:endCxn id="727" idx="1"/>
          </p:cNvCxnSpPr>
          <p:nvPr/>
        </p:nvCxnSpPr>
        <p:spPr>
          <a:xfrm flipH="1" rot="10800000">
            <a:off x="1507750" y="1111425"/>
            <a:ext cx="521700" cy="885600"/>
          </a:xfrm>
          <a:prstGeom prst="curvedConnector3">
            <a:avLst>
              <a:gd fmla="val 50009" name="adj1"/>
            </a:avLst>
          </a:prstGeom>
          <a:noFill/>
          <a:ln cap="flat" cmpd="sng" w="28575">
            <a:solidFill>
              <a:srgbClr val="0F81F1"/>
            </a:solidFill>
            <a:prstDash val="dot"/>
            <a:round/>
            <a:headEnd len="med" w="med" type="none"/>
            <a:tailEnd len="med" w="med" type="triangle"/>
          </a:ln>
        </p:spPr>
      </p:cxnSp>
      <p:cxnSp>
        <p:nvCxnSpPr>
          <p:cNvPr id="731" name="Google Shape;731;p100"/>
          <p:cNvCxnSpPr>
            <a:stCxn id="729" idx="3"/>
            <a:endCxn id="728" idx="1"/>
          </p:cNvCxnSpPr>
          <p:nvPr/>
        </p:nvCxnSpPr>
        <p:spPr>
          <a:xfrm>
            <a:off x="1507750" y="1997025"/>
            <a:ext cx="2002500" cy="434400"/>
          </a:xfrm>
          <a:prstGeom prst="curvedConnector3">
            <a:avLst>
              <a:gd fmla="val 49999" name="adj1"/>
            </a:avLst>
          </a:prstGeom>
          <a:noFill/>
          <a:ln cap="flat" cmpd="sng" w="28575">
            <a:solidFill>
              <a:srgbClr val="0F81F1"/>
            </a:solidFill>
            <a:prstDash val="dot"/>
            <a:round/>
            <a:headEnd len="med" w="med" type="none"/>
            <a:tailEnd len="med" w="med" type="triangle"/>
          </a:ln>
        </p:spPr>
      </p:cxnSp>
      <p:sp>
        <p:nvSpPr>
          <p:cNvPr id="732" name="Google Shape;732;p100"/>
          <p:cNvSpPr/>
          <p:nvPr/>
        </p:nvSpPr>
        <p:spPr>
          <a:xfrm>
            <a:off x="2109789" y="3053050"/>
            <a:ext cx="946500" cy="279900"/>
          </a:xfrm>
          <a:prstGeom prst="rect">
            <a:avLst/>
          </a:prstGeom>
          <a:noFill/>
          <a:ln cap="flat" cmpd="sng" w="28575">
            <a:solidFill>
              <a:srgbClr val="17A05E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33" name="Google Shape;733;p100"/>
          <p:cNvPicPr preferRelativeResize="0"/>
          <p:nvPr/>
        </p:nvPicPr>
        <p:blipFill rotWithShape="1">
          <a:blip r:embed="rId12">
            <a:alphaModFix/>
          </a:blip>
          <a:srcRect b="7680" l="21382" r="27501" t="6704"/>
          <a:stretch/>
        </p:blipFill>
        <p:spPr>
          <a:xfrm rot="-504442">
            <a:off x="2671462" y="3211440"/>
            <a:ext cx="143640" cy="174826"/>
          </a:xfrm>
          <a:prstGeom prst="rect">
            <a:avLst/>
          </a:prstGeom>
          <a:noFill/>
          <a:ln>
            <a:noFill/>
          </a:ln>
        </p:spPr>
      </p:pic>
      <p:sp>
        <p:nvSpPr>
          <p:cNvPr id="734" name="Google Shape;734;p100"/>
          <p:cNvSpPr txBox="1"/>
          <p:nvPr/>
        </p:nvSpPr>
        <p:spPr>
          <a:xfrm>
            <a:off x="98250" y="3735450"/>
            <a:ext cx="14763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Dosis SemiBold"/>
                <a:ea typeface="Dosis SemiBold"/>
                <a:cs typeface="Dosis SemiBold"/>
                <a:sym typeface="Dosis SemiBold"/>
              </a:rPr>
              <a:t>Partagez avec vos classes dans Google Classroom.</a:t>
            </a:r>
            <a:endParaRPr sz="12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cxnSp>
        <p:nvCxnSpPr>
          <p:cNvPr id="735" name="Google Shape;735;p100"/>
          <p:cNvCxnSpPr>
            <a:stCxn id="732" idx="1"/>
            <a:endCxn id="711" idx="3"/>
          </p:cNvCxnSpPr>
          <p:nvPr/>
        </p:nvCxnSpPr>
        <p:spPr>
          <a:xfrm flipH="1">
            <a:off x="1140789" y="3193000"/>
            <a:ext cx="969000" cy="228600"/>
          </a:xfrm>
          <a:prstGeom prst="bentConnector3">
            <a:avLst>
              <a:gd fmla="val 50004" name="adj1"/>
            </a:avLst>
          </a:prstGeom>
          <a:noFill/>
          <a:ln cap="flat" cmpd="sng" w="28575">
            <a:solidFill>
              <a:srgbClr val="17A05E"/>
            </a:solidFill>
            <a:prstDash val="dot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101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Mode Création</a:t>
            </a:r>
            <a:endParaRPr/>
          </a:p>
        </p:txBody>
      </p:sp>
      <p:sp>
        <p:nvSpPr>
          <p:cNvPr id="741" name="Google Shape;741;p101">
            <a:hlinkClick r:id="rId3"/>
          </p:cNvPr>
          <p:cNvSpPr/>
          <p:nvPr/>
        </p:nvSpPr>
        <p:spPr>
          <a:xfrm>
            <a:off x="6967300" y="26475"/>
            <a:ext cx="2073300" cy="3543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300" u="sng">
                <a:solidFill>
                  <a:srgbClr val="434343"/>
                </a:solidFill>
                <a:latin typeface="Dosis"/>
                <a:ea typeface="Dosis"/>
                <a:cs typeface="Dosis"/>
                <a:sym typeface="Dosi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polypad.amplify.com/fr/p</a:t>
            </a:r>
            <a:endParaRPr b="1" sz="1300">
              <a:solidFill>
                <a:srgbClr val="434343"/>
              </a:solidFill>
              <a:latin typeface="Dosis"/>
              <a:ea typeface="Dosis"/>
              <a:cs typeface="Dosis"/>
              <a:sym typeface="Dosis"/>
            </a:endParaRPr>
          </a:p>
        </p:txBody>
      </p:sp>
      <p:pic>
        <p:nvPicPr>
          <p:cNvPr descr="File:Pixel 51 icon cursor click top left.svg - Wikimedia Commons" id="742" name="Google Shape;742;p10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85361" y="257692"/>
            <a:ext cx="230001" cy="230001"/>
          </a:xfrm>
          <a:prstGeom prst="rect">
            <a:avLst/>
          </a:prstGeom>
          <a:noFill/>
          <a:ln>
            <a:noFill/>
          </a:ln>
        </p:spPr>
      </p:pic>
      <p:sp>
        <p:nvSpPr>
          <p:cNvPr id="743" name="Google Shape;743;p101">
            <a:hlinkClick r:id="rId6"/>
          </p:cNvPr>
          <p:cNvSpPr/>
          <p:nvPr/>
        </p:nvSpPr>
        <p:spPr>
          <a:xfrm>
            <a:off x="6967300" y="25950"/>
            <a:ext cx="2073300" cy="3543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744" name="Google Shape;744;p10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38200" y="764357"/>
            <a:ext cx="2028307" cy="4295850"/>
          </a:xfrm>
          <a:prstGeom prst="rect">
            <a:avLst/>
          </a:prstGeom>
          <a:noFill/>
          <a:ln>
            <a:noFill/>
          </a:ln>
        </p:spPr>
      </p:pic>
      <p:sp>
        <p:nvSpPr>
          <p:cNvPr id="745" name="Google Shape;745;p101"/>
          <p:cNvSpPr/>
          <p:nvPr/>
        </p:nvSpPr>
        <p:spPr>
          <a:xfrm>
            <a:off x="1106750" y="1925606"/>
            <a:ext cx="1565400" cy="4575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46" name="Google Shape;746;p101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2544375" y="1966577"/>
            <a:ext cx="266321" cy="324096"/>
          </a:xfrm>
          <a:prstGeom prst="rect">
            <a:avLst/>
          </a:prstGeom>
          <a:noFill/>
          <a:ln>
            <a:noFill/>
          </a:ln>
        </p:spPr>
      </p:pic>
      <p:sp>
        <p:nvSpPr>
          <p:cNvPr id="747" name="Google Shape;747;p101"/>
          <p:cNvSpPr txBox="1"/>
          <p:nvPr/>
        </p:nvSpPr>
        <p:spPr>
          <a:xfrm>
            <a:off x="3586200" y="1039800"/>
            <a:ext cx="4329600" cy="329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L’activation du Mode création permet de: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à des propriétés avancées des tuiles;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définir des actions;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accéder aux outils de création;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modifier, limiter ou retirer des paramètres de tuile;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sélectionner les outils à afficher;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retirer des tuiles ou des catégories; 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verrouiller les tuiles.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748" name="Google Shape;748;p10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28328" y="724877"/>
            <a:ext cx="2015350" cy="321200"/>
          </a:xfrm>
          <a:prstGeom prst="rect">
            <a:avLst/>
          </a:prstGeom>
          <a:noFill/>
          <a:ln>
            <a:noFill/>
          </a:ln>
        </p:spPr>
      </p:pic>
      <p:sp>
        <p:nvSpPr>
          <p:cNvPr id="749" name="Google Shape;749;p101"/>
          <p:cNvSpPr/>
          <p:nvPr/>
        </p:nvSpPr>
        <p:spPr>
          <a:xfrm>
            <a:off x="1191275" y="784101"/>
            <a:ext cx="977400" cy="295800"/>
          </a:xfrm>
          <a:prstGeom prst="rect">
            <a:avLst/>
          </a:prstGeom>
          <a:noFill/>
          <a:ln cap="flat" cmpd="sng" w="28575">
            <a:solidFill>
              <a:srgbClr val="CC3C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50" name="Google Shape;750;p101"/>
          <p:cNvPicPr preferRelativeResize="0"/>
          <p:nvPr/>
        </p:nvPicPr>
        <p:blipFill rotWithShape="1">
          <a:blip r:embed="rId8">
            <a:alphaModFix/>
          </a:blip>
          <a:srcRect b="7680" l="21382" r="27501" t="6704"/>
          <a:stretch/>
        </p:blipFill>
        <p:spPr>
          <a:xfrm rot="-1492278">
            <a:off x="1976900" y="925677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p102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R</a:t>
            </a:r>
            <a:r>
              <a:rPr lang="fr-CA"/>
              <a:t>accourcis clavier</a:t>
            </a:r>
            <a:endParaRPr/>
          </a:p>
        </p:txBody>
      </p:sp>
      <p:graphicFrame>
        <p:nvGraphicFramePr>
          <p:cNvPr id="756" name="Google Shape;756;p102"/>
          <p:cNvGraphicFramePr/>
          <p:nvPr/>
        </p:nvGraphicFramePr>
        <p:xfrm>
          <a:off x="665638" y="794275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  <a:tableStyleId>{76224B04-15F6-4BF8-B316-B5F8DAC839A3}</a:tableStyleId>
              </a:tblPr>
              <a:tblGrid>
                <a:gridCol w="1790700"/>
                <a:gridCol w="6296025"/>
              </a:tblGrid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MAJ﻿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sélectionner plusieurs tuiles.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ALT﻿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avant de sélectionner une tuile et la déplacer pour créer une copie.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ESPACE﻿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Maintenir la touche enfoncée pour passer temporairement à l'outil panoramique et déplacer le canevas avec la souris.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C﻿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Dupliquer la sélection actuelle.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DFaire pivoter la sélection actuelle de 15° sens horaire. Maintenir la touche MAJ enfoncée pour faire pivoter de 15° sens antihoraire.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S,D,F,A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Déplacer le focus vers la barre latérale à gauche, la barre d'outils en bas, la zone de canevas ou la barre d'action d’une tuile.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solidFill>
                            <a:srgbClr val="1D2125"/>
                          </a:solidFill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V,P,G,T,Q,E</a:t>
                      </a:r>
                      <a:endParaRPr sz="1250">
                        <a:solidFill>
                          <a:srgbClr val="1D2125"/>
                        </a:solidFill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CA" sz="1250">
                          <a:highlight>
                            <a:srgbClr val="FFFFFF"/>
                          </a:highlight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Respectivement, basculer vers l'outil de déplacement, stylo, géométrie, texte, équation ou gomme.</a:t>
                      </a:r>
                      <a:endParaRPr sz="1250">
                        <a:highlight>
                          <a:srgbClr val="FFFFFF"/>
                        </a:highlight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T="91425" marB="91425" marR="91425" marL="91425">
                    <a:lnT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7625">
                      <a:solidFill>
                        <a:srgbClr val="DEE2E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757" name="Google Shape;757;p102"/>
          <p:cNvSpPr txBox="1"/>
          <p:nvPr/>
        </p:nvSpPr>
        <p:spPr>
          <a:xfrm>
            <a:off x="742400" y="4643950"/>
            <a:ext cx="7670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Voir la liste complète dans l’</a:t>
            </a:r>
            <a:r>
              <a:rPr lang="fr-CA" sz="1500" u="sng">
                <a:solidFill>
                  <a:srgbClr val="3564B9"/>
                </a:solid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autoformation sur Campus RÉCIT</a:t>
            </a:r>
            <a:r>
              <a:rPr lang="fr-CA" sz="15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5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103"/>
          <p:cNvSpPr txBox="1"/>
          <p:nvPr>
            <p:ph type="title"/>
          </p:nvPr>
        </p:nvSpPr>
        <p:spPr>
          <a:xfrm>
            <a:off x="4941425" y="1830600"/>
            <a:ext cx="4045200" cy="148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>
                <a:solidFill>
                  <a:schemeClr val="lt1"/>
                </a:solidFill>
              </a:rPr>
              <a:t>Algèbre et pré-algèbre</a:t>
            </a:r>
            <a:r>
              <a:rPr lang="fr-CA" sz="5000">
                <a:solidFill>
                  <a:schemeClr val="lt1"/>
                </a:solidFill>
              </a:rPr>
              <a:t> </a:t>
            </a:r>
            <a:endParaRPr sz="5000">
              <a:solidFill>
                <a:schemeClr val="lt1"/>
              </a:solidFill>
            </a:endParaRPr>
          </a:p>
        </p:txBody>
      </p:sp>
      <p:sp>
        <p:nvSpPr>
          <p:cNvPr id="763" name="Google Shape;763;p103"/>
          <p:cNvSpPr txBox="1"/>
          <p:nvPr>
            <p:ph type="title"/>
          </p:nvPr>
        </p:nvSpPr>
        <p:spPr>
          <a:xfrm>
            <a:off x="69775" y="1157400"/>
            <a:ext cx="4045200" cy="28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/>
              <a:t>Démonstration et manipulation </a:t>
            </a:r>
            <a:endParaRPr sz="45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7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104"/>
          <p:cNvSpPr/>
          <p:nvPr/>
        </p:nvSpPr>
        <p:spPr>
          <a:xfrm>
            <a:off x="3819025" y="809025"/>
            <a:ext cx="5056500" cy="43344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666666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769" name="Google Shape;769;p104"/>
          <p:cNvSpPr txBox="1"/>
          <p:nvPr>
            <p:ph type="title"/>
          </p:nvPr>
        </p:nvSpPr>
        <p:spPr>
          <a:xfrm>
            <a:off x="98250" y="925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Quelques exemples en algèbre et pré-algèbre</a:t>
            </a:r>
            <a:endParaRPr/>
          </a:p>
        </p:txBody>
      </p:sp>
      <p:pic>
        <p:nvPicPr>
          <p:cNvPr id="770" name="Google Shape;770;p10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01123" y="1009187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1" name="Google Shape;771;p104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31428" y="1009187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2" name="Google Shape;772;p104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201632" y="2027964"/>
            <a:ext cx="1274863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3" name="Google Shape;773;p104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260838" y="1009187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4" name="Google Shape;774;p104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5730780" y="2027964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5" name="Google Shape;775;p104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7260838" y="2027964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6" name="Google Shape;776;p104">
            <a:hlinkClick r:id="rId15"/>
          </p:cNvPr>
          <p:cNvPicPr preferRelativeResize="0"/>
          <p:nvPr/>
        </p:nvPicPr>
        <p:blipFill>
          <a:blip r:embed="rId16">
            <a:alphaModFix/>
          </a:blip>
          <a:stretch>
            <a:fillRect/>
          </a:stretch>
        </p:blipFill>
        <p:spPr>
          <a:xfrm>
            <a:off x="4200475" y="3075992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7" name="Google Shape;777;p104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5730780" y="3075992"/>
            <a:ext cx="1277178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8" name="Google Shape;778;p104">
            <a:hlinkClick r:id="rId19"/>
          </p:cNvPr>
          <p:cNvPicPr preferRelativeResize="0"/>
          <p:nvPr/>
        </p:nvPicPr>
        <p:blipFill>
          <a:blip r:embed="rId20">
            <a:alphaModFix/>
          </a:blip>
          <a:stretch>
            <a:fillRect/>
          </a:stretch>
        </p:blipFill>
        <p:spPr>
          <a:xfrm>
            <a:off x="7261486" y="3075992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9" name="Google Shape;779;p104">
            <a:hlinkClick r:id="rId21"/>
          </p:cNvPr>
          <p:cNvPicPr preferRelativeResize="0"/>
          <p:nvPr/>
        </p:nvPicPr>
        <p:blipFill>
          <a:blip r:embed="rId22">
            <a:alphaModFix/>
          </a:blip>
          <a:stretch>
            <a:fillRect/>
          </a:stretch>
        </p:blipFill>
        <p:spPr>
          <a:xfrm>
            <a:off x="4201123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80" name="Google Shape;780;p104">
            <a:hlinkClick r:id="rId23"/>
          </p:cNvPr>
          <p:cNvPicPr preferRelativeResize="0"/>
          <p:nvPr/>
        </p:nvPicPr>
        <p:blipFill>
          <a:blip r:embed="rId24">
            <a:alphaModFix/>
          </a:blip>
          <a:stretch>
            <a:fillRect/>
          </a:stretch>
        </p:blipFill>
        <p:spPr>
          <a:xfrm>
            <a:off x="5731428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81" name="Google Shape;781;p104">
            <a:hlinkClick r:id="rId25"/>
          </p:cNvPr>
          <p:cNvPicPr preferRelativeResize="0"/>
          <p:nvPr/>
        </p:nvPicPr>
        <p:blipFill>
          <a:blip r:embed="rId26">
            <a:alphaModFix/>
          </a:blip>
          <a:stretch>
            <a:fillRect/>
          </a:stretch>
        </p:blipFill>
        <p:spPr>
          <a:xfrm>
            <a:off x="7261486" y="4156194"/>
            <a:ext cx="1275882" cy="845941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82" name="Google Shape;782;p104">
            <a:hlinkClick r:id="rId27"/>
          </p:cNvPr>
          <p:cNvSpPr/>
          <p:nvPr/>
        </p:nvSpPr>
        <p:spPr>
          <a:xfrm>
            <a:off x="602261" y="4200603"/>
            <a:ext cx="2690700" cy="8376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complète </a:t>
            </a:r>
            <a:endParaRPr sz="2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Amplify Classroom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descr="File:Pixel 51 icon cursor click top left.svg - Wikimedia Commons" id="783" name="Google Shape;783;p104"/>
          <p:cNvPicPr preferRelativeResize="0"/>
          <p:nvPr/>
        </p:nvPicPr>
        <p:blipFill>
          <a:blip r:embed="rId30">
            <a:alphaModFix/>
          </a:blip>
          <a:stretch>
            <a:fillRect/>
          </a:stretch>
        </p:blipFill>
        <p:spPr>
          <a:xfrm>
            <a:off x="2750436" y="4842508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4" name="Google Shape;784;p104"/>
          <p:cNvPicPr preferRelativeResize="0"/>
          <p:nvPr/>
        </p:nvPicPr>
        <p:blipFill>
          <a:blip r:embed="rId31">
            <a:alphaModFix/>
          </a:blip>
          <a:stretch>
            <a:fillRect/>
          </a:stretch>
        </p:blipFill>
        <p:spPr>
          <a:xfrm>
            <a:off x="7752638" y="194438"/>
            <a:ext cx="1172200" cy="39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5" name="Google Shape;785;p104"/>
          <p:cNvPicPr preferRelativeResize="0"/>
          <p:nvPr/>
        </p:nvPicPr>
        <p:blipFill>
          <a:blip r:embed="rId32">
            <a:alphaModFix/>
          </a:blip>
          <a:stretch>
            <a:fillRect/>
          </a:stretch>
        </p:blipFill>
        <p:spPr>
          <a:xfrm>
            <a:off x="673625" y="999502"/>
            <a:ext cx="2547928" cy="1324338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786" name="Google Shape;786;p104"/>
          <p:cNvPicPr preferRelativeResize="0"/>
          <p:nvPr/>
        </p:nvPicPr>
        <p:blipFill rotWithShape="1">
          <a:blip r:embed="rId33">
            <a:alphaModFix/>
          </a:blip>
          <a:srcRect b="18720" l="45674" r="2671" t="14134"/>
          <a:stretch/>
        </p:blipFill>
        <p:spPr>
          <a:xfrm>
            <a:off x="673625" y="2465627"/>
            <a:ext cx="2547924" cy="1533949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0" name="Shape 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Google Shape;791;p105"/>
          <p:cNvSpPr txBox="1"/>
          <p:nvPr>
            <p:ph type="title"/>
          </p:nvPr>
        </p:nvSpPr>
        <p:spPr>
          <a:xfrm>
            <a:off x="98250" y="-16353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200"/>
              <a:t>Terme manquant (pré-algèbre)</a:t>
            </a:r>
            <a:endParaRPr sz="2200"/>
          </a:p>
        </p:txBody>
      </p:sp>
      <p:sp>
        <p:nvSpPr>
          <p:cNvPr id="792" name="Google Shape;792;p105">
            <a:hlinkClick r:id="rId3"/>
          </p:cNvPr>
          <p:cNvSpPr txBox="1"/>
          <p:nvPr/>
        </p:nvSpPr>
        <p:spPr>
          <a:xfrm>
            <a:off x="314250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3" name="Google Shape;793;p105"/>
          <p:cNvSpPr txBox="1"/>
          <p:nvPr/>
        </p:nvSpPr>
        <p:spPr>
          <a:xfrm>
            <a:off x="31425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Balance algébrique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4" name="Google Shape;794;p105"/>
          <p:cNvSpPr/>
          <p:nvPr/>
        </p:nvSpPr>
        <p:spPr>
          <a:xfrm>
            <a:off x="32725" y="4083099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795" name="Google Shape;795;p105"/>
          <p:cNvSpPr txBox="1"/>
          <p:nvPr/>
        </p:nvSpPr>
        <p:spPr>
          <a:xfrm>
            <a:off x="328070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Machine à fonction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6" name="Google Shape;796;p105">
            <a:hlinkClick r:id="rId5"/>
          </p:cNvPr>
          <p:cNvSpPr txBox="1"/>
          <p:nvPr/>
        </p:nvSpPr>
        <p:spPr>
          <a:xfrm>
            <a:off x="3307682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7" name="Google Shape;797;p105">
            <a:hlinkClick r:id="rId7"/>
          </p:cNvPr>
          <p:cNvSpPr txBox="1"/>
          <p:nvPr/>
        </p:nvSpPr>
        <p:spPr>
          <a:xfrm>
            <a:off x="6421823" y="3130143"/>
            <a:ext cx="24630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Amplify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98" name="Google Shape;798;p105"/>
          <p:cNvSpPr txBox="1"/>
          <p:nvPr/>
        </p:nvSpPr>
        <p:spPr>
          <a:xfrm>
            <a:off x="6395600" y="1352719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Droite numérique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799" name="Google Shape;799;p105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3321" y="1746344"/>
            <a:ext cx="1731713" cy="1333625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0" name="Google Shape;800;p105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1747703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1" name="Google Shape;801;p105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3405559" y="1746344"/>
            <a:ext cx="1918924" cy="1333624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2" name="Google Shape;802;p105">
            <a:hlinkClick r:id="rId15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803750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3" name="Google Shape;803;p105">
            <a:hlinkClick r:id="rId16"/>
          </p:cNvPr>
          <p:cNvPicPr preferRelativeResize="0"/>
          <p:nvPr/>
        </p:nvPicPr>
        <p:blipFill>
          <a:blip r:embed="rId17">
            <a:alphaModFix/>
          </a:blip>
          <a:stretch>
            <a:fillRect/>
          </a:stretch>
        </p:blipFill>
        <p:spPr>
          <a:xfrm>
            <a:off x="6497257" y="1729594"/>
            <a:ext cx="2001474" cy="1367125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04" name="Google Shape;804;p105">
            <a:hlinkClick r:id="rId18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7859793" y="3252100"/>
            <a:ext cx="461700" cy="46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8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p106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Résolution (inconnue et système d’équations)</a:t>
            </a:r>
            <a:endParaRPr/>
          </a:p>
        </p:txBody>
      </p:sp>
      <p:sp>
        <p:nvSpPr>
          <p:cNvPr id="810" name="Google Shape;810;p106"/>
          <p:cNvSpPr txBox="1"/>
          <p:nvPr/>
        </p:nvSpPr>
        <p:spPr>
          <a:xfrm>
            <a:off x="314250" y="2725175"/>
            <a:ext cx="24630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latin typeface="Source Sans Pro"/>
                <a:ea typeface="Source Sans Pro"/>
                <a:cs typeface="Source Sans Pro"/>
                <a:sym typeface="Source Sans Pro"/>
              </a:rPr>
              <a:t>3 exemples de solution (vidéo)</a:t>
            </a:r>
            <a:endParaRPr sz="12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</a:t>
            </a:r>
            <a:r>
              <a:rPr lang="fr-CA" sz="1100">
                <a:latin typeface="Source Sans Pro"/>
                <a:ea typeface="Source Sans Pro"/>
                <a:cs typeface="Source Sans Pro"/>
                <a:sym typeface="Source Sans Pro"/>
              </a:rPr>
              <a:t> | </a:t>
            </a: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Droite numérique</a:t>
            </a:r>
            <a:r>
              <a:rPr lang="fr-CA" sz="12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| </a:t>
            </a:r>
            <a:r>
              <a:rPr lang="fr-CA" sz="12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Tuiles</a:t>
            </a:r>
            <a:endParaRPr sz="12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1" name="Google Shape;811;p106"/>
          <p:cNvSpPr txBox="1"/>
          <p:nvPr/>
        </p:nvSpPr>
        <p:spPr>
          <a:xfrm>
            <a:off x="31425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Trouver l’inconnue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12" name="Google Shape;812;p106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2125" y="1353312"/>
            <a:ext cx="2205723" cy="127151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13" name="Google Shape;813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315478" y="2394550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14" name="Google Shape;814;p106"/>
          <p:cNvSpPr txBox="1"/>
          <p:nvPr/>
        </p:nvSpPr>
        <p:spPr>
          <a:xfrm>
            <a:off x="98250" y="3823800"/>
            <a:ext cx="6004200" cy="120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/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 (terme manquant)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sans expression algébrique</a:t>
            </a:r>
            <a:endParaRPr sz="15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*Résoudre un système d’équations linéaires </a:t>
            </a:r>
            <a:r>
              <a:rPr lang="fr-CA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vidéo,</a:t>
            </a:r>
            <a:r>
              <a:rPr lang="fr-CA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) (</a:t>
            </a:r>
            <a:r>
              <a:rPr lang="fr-CA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endParaRPr sz="1500">
              <a:solidFill>
                <a:srgbClr val="0069B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5" name="Google Shape;815;p106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pic>
        <p:nvPicPr>
          <p:cNvPr id="816" name="Google Shape;816;p106">
            <a:hlinkClick r:id="rId14"/>
          </p:cNvPr>
          <p:cNvPicPr preferRelativeResize="0"/>
          <p:nvPr/>
        </p:nvPicPr>
        <p:blipFill rotWithShape="1">
          <a:blip r:embed="rId15">
            <a:alphaModFix/>
          </a:blip>
          <a:srcRect b="0" l="0" r="10346" t="0"/>
          <a:stretch/>
        </p:blipFill>
        <p:spPr>
          <a:xfrm>
            <a:off x="3280701" y="1353300"/>
            <a:ext cx="2283600" cy="12715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17" name="Google Shape;817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263130" y="2394538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18" name="Google Shape;818;p106"/>
          <p:cNvSpPr txBox="1"/>
          <p:nvPr/>
        </p:nvSpPr>
        <p:spPr>
          <a:xfrm>
            <a:off x="328070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Problème à rebours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19" name="Google Shape;819;p106"/>
          <p:cNvSpPr txBox="1"/>
          <p:nvPr/>
        </p:nvSpPr>
        <p:spPr>
          <a:xfrm>
            <a:off x="3322775" y="2725175"/>
            <a:ext cx="24630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 exemples de solutions</a:t>
            </a:r>
            <a:r>
              <a:rPr lang="fr-CA" sz="1200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(pré-algèbre)</a:t>
            </a:r>
            <a:endParaRPr sz="12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20" name="Google Shape;820;p106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6400078" y="1353300"/>
            <a:ext cx="2122246" cy="12715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21" name="Google Shape;821;p10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153405" y="2340888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22" name="Google Shape;822;p106"/>
          <p:cNvSpPr txBox="1"/>
          <p:nvPr/>
        </p:nvSpPr>
        <p:spPr>
          <a:xfrm>
            <a:off x="6323956" y="2686923"/>
            <a:ext cx="2463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3564B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source</a:t>
            </a:r>
            <a:endParaRPr sz="1200">
              <a:solidFill>
                <a:srgbClr val="3564B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23" name="Google Shape;823;p106"/>
          <p:cNvSpPr txBox="1"/>
          <p:nvPr/>
        </p:nvSpPr>
        <p:spPr>
          <a:xfrm>
            <a:off x="6395600" y="928625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Balance d’hiver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7" name="Shape 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8" name="Google Shape;828;p107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Tuiles algébriques</a:t>
            </a:r>
            <a:endParaRPr/>
          </a:p>
        </p:txBody>
      </p:sp>
      <p:sp>
        <p:nvSpPr>
          <p:cNvPr id="829" name="Google Shape;829;p107"/>
          <p:cNvSpPr txBox="1"/>
          <p:nvPr/>
        </p:nvSpPr>
        <p:spPr>
          <a:xfrm>
            <a:off x="39660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Multiplication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(binôme par un monôme)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0" name="Google Shape;830;p107"/>
          <p:cNvSpPr txBox="1"/>
          <p:nvPr/>
        </p:nvSpPr>
        <p:spPr>
          <a:xfrm>
            <a:off x="334015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Multiplication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(binôme par un binôme)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1" name="Google Shape;831;p107"/>
          <p:cNvSpPr txBox="1"/>
          <p:nvPr/>
        </p:nvSpPr>
        <p:spPr>
          <a:xfrm>
            <a:off x="6283700" y="995500"/>
            <a:ext cx="2252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Division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(polynôme par un binôme)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32" name="Google Shape;832;p10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52015" l="0" r="51300" t="0"/>
          <a:stretch/>
        </p:blipFill>
        <p:spPr>
          <a:xfrm>
            <a:off x="424450" y="1701000"/>
            <a:ext cx="2280599" cy="12600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33" name="Google Shape;833;p107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46763" l="0" r="46147" t="0"/>
          <a:stretch/>
        </p:blipFill>
        <p:spPr>
          <a:xfrm>
            <a:off x="6255875" y="1701000"/>
            <a:ext cx="2280601" cy="12600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34" name="Google Shape;834;p107">
            <a:hlinkClick r:id="rId7"/>
          </p:cNvPr>
          <p:cNvPicPr preferRelativeResize="0"/>
          <p:nvPr/>
        </p:nvPicPr>
        <p:blipFill rotWithShape="1">
          <a:blip r:embed="rId8">
            <a:alphaModFix/>
          </a:blip>
          <a:srcRect b="50456" l="0" r="49862" t="0"/>
          <a:stretch/>
        </p:blipFill>
        <p:spPr>
          <a:xfrm>
            <a:off x="3340162" y="1701000"/>
            <a:ext cx="2280601" cy="126000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835" name="Google Shape;835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327250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36" name="Google Shape;836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196625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37" name="Google Shape;837;p10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184425" y="2679105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38" name="Google Shape;838;p107"/>
          <p:cNvSpPr txBox="1"/>
          <p:nvPr/>
        </p:nvSpPr>
        <p:spPr>
          <a:xfrm>
            <a:off x="396600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39" name="Google Shape;839;p107"/>
          <p:cNvSpPr txBox="1"/>
          <p:nvPr/>
        </p:nvSpPr>
        <p:spPr>
          <a:xfrm>
            <a:off x="3340150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0" name="Google Shape;840;p107"/>
          <p:cNvSpPr txBox="1"/>
          <p:nvPr/>
        </p:nvSpPr>
        <p:spPr>
          <a:xfrm>
            <a:off x="6255875" y="3081500"/>
            <a:ext cx="1155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tutoriel vidéo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1" name="Google Shape;841;p107"/>
          <p:cNvSpPr txBox="1"/>
          <p:nvPr/>
        </p:nvSpPr>
        <p:spPr>
          <a:xfrm>
            <a:off x="124650" y="3869300"/>
            <a:ext cx="4316400" cy="122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Exercices de multiplication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 “Compléter le carré</a:t>
            </a:r>
            <a:r>
              <a:rPr lang="fr-CA" sz="15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” </a:t>
            </a:r>
            <a:r>
              <a:rPr lang="fr-CA" sz="1200">
                <a:latin typeface="Source Sans Pro"/>
                <a:ea typeface="Source Sans Pro"/>
                <a:cs typeface="Source Sans Pro"/>
                <a:sym typeface="Source Sans Pro"/>
              </a:rPr>
              <a:t>*anglais</a:t>
            </a:r>
            <a:r>
              <a:rPr lang="fr-CA" sz="15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Compléter le carré - expression algébrique (</a:t>
            </a: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endParaRPr sz="15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42" name="Google Shape;842;p107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6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p108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Machines fonctionnelles</a:t>
            </a:r>
            <a:endParaRPr/>
          </a:p>
        </p:txBody>
      </p:sp>
      <p:sp>
        <p:nvSpPr>
          <p:cNvPr id="848" name="Google Shape;848;p108"/>
          <p:cNvSpPr txBox="1"/>
          <p:nvPr/>
        </p:nvSpPr>
        <p:spPr>
          <a:xfrm>
            <a:off x="4021750" y="1013613"/>
            <a:ext cx="22524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Trouver l’expression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849" name="Google Shape;849;p108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74100" y="1467500"/>
            <a:ext cx="2713525" cy="1376007"/>
          </a:xfrm>
          <a:prstGeom prst="rect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50" name="Google Shape;850;p108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02026" y="1444975"/>
            <a:ext cx="2252401" cy="142108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51" name="Google Shape;851;p108"/>
          <p:cNvSpPr txBox="1"/>
          <p:nvPr/>
        </p:nvSpPr>
        <p:spPr>
          <a:xfrm>
            <a:off x="902025" y="1013613"/>
            <a:ext cx="22524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Placer dans le bon ordre</a:t>
            </a:r>
            <a:endParaRPr sz="11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852" name="Google Shape;852;p108"/>
          <p:cNvSpPr txBox="1"/>
          <p:nvPr/>
        </p:nvSpPr>
        <p:spPr>
          <a:xfrm>
            <a:off x="902025" y="2921450"/>
            <a:ext cx="19476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Idée originale (video)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descr="File:Pixel 51 icon cursor click top left.svg - Wikimedia Commons" id="853" name="Google Shape;853;p10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860650" y="2602905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854" name="Google Shape;854;p108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18250" y="2602905"/>
            <a:ext cx="461700" cy="46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55" name="Google Shape;855;p108"/>
          <p:cNvSpPr txBox="1"/>
          <p:nvPr/>
        </p:nvSpPr>
        <p:spPr>
          <a:xfrm>
            <a:off x="5044575" y="3823800"/>
            <a:ext cx="3498000" cy="9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Activités dans Amplify Classroom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Introduction au fonction</a:t>
            </a:r>
            <a:endParaRPr sz="13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856" name="Google Shape;856;p108"/>
          <p:cNvSpPr/>
          <p:nvPr/>
        </p:nvSpPr>
        <p:spPr>
          <a:xfrm>
            <a:off x="32725" y="3659005"/>
            <a:ext cx="9133775" cy="164800"/>
          </a:xfrm>
          <a:custGeom>
            <a:rect b="b" l="l" r="r" t="t"/>
            <a:pathLst>
              <a:path extrusionOk="0" h="6592" w="365351">
                <a:moveTo>
                  <a:pt x="0" y="6592"/>
                </a:moveTo>
                <a:cubicBezTo>
                  <a:pt x="21002" y="6319"/>
                  <a:pt x="83939" y="6047"/>
                  <a:pt x="126011" y="4956"/>
                </a:cubicBezTo>
                <a:cubicBezTo>
                  <a:pt x="168083" y="3865"/>
                  <a:pt x="212542" y="455"/>
                  <a:pt x="252432" y="46"/>
                </a:cubicBezTo>
                <a:cubicBezTo>
                  <a:pt x="292322" y="-363"/>
                  <a:pt x="346531" y="2092"/>
                  <a:pt x="365351" y="2501"/>
                </a:cubicBezTo>
              </a:path>
            </a:pathLst>
          </a:custGeom>
          <a:noFill/>
          <a:ln cap="flat" cmpd="sng" w="38100">
            <a:solidFill>
              <a:srgbClr val="3564B9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857" name="Google Shape;857;p108"/>
          <p:cNvSpPr txBox="1"/>
          <p:nvPr/>
        </p:nvSpPr>
        <p:spPr>
          <a:xfrm>
            <a:off x="162075" y="3831600"/>
            <a:ext cx="4292400" cy="9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Exemples d’activités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Découvrir les fonctions (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1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,</a:t>
            </a:r>
            <a:r>
              <a:rPr lang="fr-CA" sz="1300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, </a:t>
            </a:r>
            <a:r>
              <a:rPr lang="fr-CA" sz="13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3</a:t>
            </a:r>
            <a:r>
              <a:rPr lang="fr-CA" sz="1300">
                <a:latin typeface="Source Sans Pro"/>
                <a:ea typeface="Source Sans Pro"/>
                <a:cs typeface="Source Sans Pro"/>
                <a:sym typeface="Source Sans Pro"/>
              </a:rPr>
              <a:t>)</a:t>
            </a:r>
            <a:r>
              <a:rPr lang="fr-CA" sz="1000">
                <a:latin typeface="Source Sans Pro"/>
                <a:ea typeface="Source Sans Pro"/>
                <a:cs typeface="Source Sans Pro"/>
                <a:sym typeface="Source Sans Pro"/>
              </a:rPr>
              <a:t> [</a:t>
            </a:r>
            <a:r>
              <a:rPr lang="fr-CA" sz="10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Voir PEPITT</a:t>
            </a:r>
            <a:r>
              <a:rPr lang="fr-CA" sz="1000">
                <a:latin typeface="Source Sans Pro"/>
                <a:ea typeface="Source Sans Pro"/>
                <a:cs typeface="Source Sans Pro"/>
                <a:sym typeface="Source Sans Pro"/>
              </a:rPr>
              <a:t>] </a:t>
            </a:r>
            <a:endParaRPr sz="10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p109"/>
          <p:cNvSpPr txBox="1"/>
          <p:nvPr>
            <p:ph type="title"/>
          </p:nvPr>
        </p:nvSpPr>
        <p:spPr>
          <a:xfrm>
            <a:off x="4941425" y="1830600"/>
            <a:ext cx="4045200" cy="148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>
                <a:solidFill>
                  <a:schemeClr val="lt1"/>
                </a:solidFill>
              </a:rPr>
              <a:t>Statistique et probabilités</a:t>
            </a:r>
            <a:endParaRPr sz="5000">
              <a:solidFill>
                <a:schemeClr val="lt1"/>
              </a:solidFill>
            </a:endParaRPr>
          </a:p>
        </p:txBody>
      </p:sp>
      <p:sp>
        <p:nvSpPr>
          <p:cNvPr id="863" name="Google Shape;863;p109"/>
          <p:cNvSpPr txBox="1"/>
          <p:nvPr>
            <p:ph type="title"/>
          </p:nvPr>
        </p:nvSpPr>
        <p:spPr>
          <a:xfrm>
            <a:off x="69775" y="1157400"/>
            <a:ext cx="4045200" cy="28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4500"/>
              <a:t>Démonstration et manipulation </a:t>
            </a:r>
            <a:endParaRPr sz="45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7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Google Shape;868;p110"/>
          <p:cNvSpPr/>
          <p:nvPr/>
        </p:nvSpPr>
        <p:spPr>
          <a:xfrm>
            <a:off x="3927750" y="896094"/>
            <a:ext cx="4610700" cy="40098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666666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869" name="Google Shape;869;p110"/>
          <p:cNvSpPr txBox="1"/>
          <p:nvPr>
            <p:ph type="title"/>
          </p:nvPr>
        </p:nvSpPr>
        <p:spPr>
          <a:xfrm>
            <a:off x="98250" y="925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Quelques exemples en </a:t>
            </a:r>
            <a:r>
              <a:rPr lang="fr-CA"/>
              <a:t>statistique et probabilités</a:t>
            </a:r>
            <a:r>
              <a:rPr lang="fr-CA"/>
              <a:t> </a:t>
            </a:r>
            <a:endParaRPr/>
          </a:p>
        </p:txBody>
      </p:sp>
      <p:sp>
        <p:nvSpPr>
          <p:cNvPr id="870" name="Google Shape;870;p110"/>
          <p:cNvSpPr/>
          <p:nvPr/>
        </p:nvSpPr>
        <p:spPr>
          <a:xfrm>
            <a:off x="602261" y="3981272"/>
            <a:ext cx="2690700" cy="8376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2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Activité complète</a:t>
            </a:r>
            <a:r>
              <a:rPr b="1" lang="fr-CA" sz="2100">
                <a:solidFill>
                  <a:schemeClr val="lt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endParaRPr sz="2100"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Amplify Classroom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descr="File:Pixel 51 icon cursor click top left.svg - Wikimedia Commons" id="871" name="Google Shape;871;p11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50436" y="4623176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2" name="Google Shape;872;p11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52638" y="194438"/>
            <a:ext cx="1172200" cy="39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73" name="Google Shape;873;p110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141088" y="1035697"/>
            <a:ext cx="1551224" cy="1067406"/>
          </a:xfrm>
          <a:prstGeom prst="rect">
            <a:avLst/>
          </a:prstGeom>
          <a:noFill/>
          <a:ln cap="flat" cmpd="sng" w="77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46228" rotWithShape="0" algn="bl" dir="5400000" dist="15409">
              <a:srgbClr val="000000">
                <a:alpha val="50000"/>
              </a:srgbClr>
            </a:outerShdw>
          </a:effectLst>
        </p:spPr>
      </p:pic>
      <p:pic>
        <p:nvPicPr>
          <p:cNvPr id="874" name="Google Shape;874;p110">
            <a:hlinkClick r:id="rId8"/>
          </p:cNvPr>
          <p:cNvPicPr preferRelativeResize="0"/>
          <p:nvPr/>
        </p:nvPicPr>
        <p:blipFill rotWithShape="1">
          <a:blip r:embed="rId9">
            <a:alphaModFix/>
          </a:blip>
          <a:srcRect b="43535" l="43208" r="0" t="0"/>
          <a:stretch/>
        </p:blipFill>
        <p:spPr>
          <a:xfrm>
            <a:off x="6292988" y="3600731"/>
            <a:ext cx="1551200" cy="88088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5" name="Google Shape;875;p110">
            <a:hlinkClick r:id="rId10"/>
          </p:cNvPr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4391075" y="3600740"/>
            <a:ext cx="1551224" cy="96373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6" name="Google Shape;876;p110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485225" y="2256781"/>
            <a:ext cx="1362922" cy="1067399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77" name="Google Shape;877;p110">
            <a:hlinkClick r:id="rId13"/>
          </p:cNvPr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6177800" y="2256794"/>
            <a:ext cx="1781580" cy="1067376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A0A0A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78" name="Google Shape;878;p110">
            <a:hlinkClick r:id="rId15"/>
          </p:cNvPr>
          <p:cNvSpPr/>
          <p:nvPr/>
        </p:nvSpPr>
        <p:spPr>
          <a:xfrm>
            <a:off x="602248" y="3981272"/>
            <a:ext cx="2690700" cy="837600"/>
          </a:xfrm>
          <a:prstGeom prst="roundRect">
            <a:avLst>
              <a:gd fmla="val 16667" name="adj"/>
            </a:avLst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79" name="Google Shape;879;p110"/>
          <p:cNvPicPr preferRelativeResize="0"/>
          <p:nvPr/>
        </p:nvPicPr>
        <p:blipFill rotWithShape="1">
          <a:blip r:embed="rId16">
            <a:alphaModFix/>
          </a:blip>
          <a:srcRect b="18720" l="45674" r="2671" t="14134"/>
          <a:stretch/>
        </p:blipFill>
        <p:spPr>
          <a:xfrm>
            <a:off x="777263" y="2460019"/>
            <a:ext cx="2340701" cy="140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880" name="Google Shape;880;p110" title="activite_aquops_stat.png">
            <a:hlinkClick r:id="rId17"/>
          </p:cNvPr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>
            <a:off x="978473" y="938775"/>
            <a:ext cx="1923902" cy="140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4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p111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Bouton d’action</a:t>
            </a:r>
            <a:endParaRPr/>
          </a:p>
        </p:txBody>
      </p:sp>
      <p:sp>
        <p:nvSpPr>
          <p:cNvPr id="886" name="Google Shape;886;p111"/>
          <p:cNvSpPr txBox="1"/>
          <p:nvPr/>
        </p:nvSpPr>
        <p:spPr>
          <a:xfrm>
            <a:off x="562725" y="2233200"/>
            <a:ext cx="3359100" cy="154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Pour ajouter un bouton d’action, il faut activer le «Mode création».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Saviez-vous qu’il existe un bouton d’action pour montrer ou cacher une tuile?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887" name="Google Shape;887;p1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8250" y="767125"/>
            <a:ext cx="33337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8" name="Google Shape;888;p111"/>
          <p:cNvPicPr preferRelativeResize="0"/>
          <p:nvPr/>
        </p:nvPicPr>
        <p:blipFill rotWithShape="1">
          <a:blip r:embed="rId4">
            <a:alphaModFix/>
          </a:blip>
          <a:srcRect b="7680" l="21382" r="27501" t="6704"/>
          <a:stretch/>
        </p:blipFill>
        <p:spPr>
          <a:xfrm rot="-1492278">
            <a:off x="3109875" y="910227"/>
            <a:ext cx="266321" cy="32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889" name="Google Shape;889;p11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07900" y="1317225"/>
            <a:ext cx="4466499" cy="3014887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p112"/>
          <p:cNvSpPr txBox="1"/>
          <p:nvPr>
            <p:ph type="title"/>
          </p:nvPr>
        </p:nvSpPr>
        <p:spPr>
          <a:xfrm>
            <a:off x="98250" y="-49978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Polypad - Champs calculés</a:t>
            </a:r>
            <a:endParaRPr/>
          </a:p>
        </p:txBody>
      </p:sp>
      <p:pic>
        <p:nvPicPr>
          <p:cNvPr id="895" name="Google Shape;895;p1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6100" y="1115403"/>
            <a:ext cx="4028750" cy="342954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896" name="Google Shape;896;p112"/>
          <p:cNvSpPr txBox="1"/>
          <p:nvPr/>
        </p:nvSpPr>
        <p:spPr>
          <a:xfrm>
            <a:off x="161559" y="1922688"/>
            <a:ext cx="4329600" cy="129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Plusieurs options de calcul selon le type de tuile ou l’ensemble de tuiles sélectionnées.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On peut également utiliser une «Zone de largage» (Mode création).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0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p113"/>
          <p:cNvSpPr txBox="1"/>
          <p:nvPr>
            <p:ph type="title"/>
          </p:nvPr>
        </p:nvSpPr>
        <p:spPr>
          <a:xfrm>
            <a:off x="98250" y="-598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Affichage dynamique d’une variable (boîte de texte)</a:t>
            </a:r>
            <a:endParaRPr/>
          </a:p>
        </p:txBody>
      </p:sp>
      <p:sp>
        <p:nvSpPr>
          <p:cNvPr id="902" name="Google Shape;902;p113"/>
          <p:cNvSpPr txBox="1"/>
          <p:nvPr/>
        </p:nvSpPr>
        <p:spPr>
          <a:xfrm>
            <a:off x="221759" y="1452133"/>
            <a:ext cx="4329600" cy="299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Affichage dynamique dans une boîte de texte: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Champs calculé représenté par une variable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Variable calculée (expression mathématique)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Dosis SemiBold"/>
              <a:buChar char="●"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Curseur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Insérer l’expression </a:t>
            </a:r>
            <a:r>
              <a:rPr b="1" i="1" lang="fr-CA" sz="1600">
                <a:latin typeface="Dosis"/>
                <a:ea typeface="Dosis"/>
                <a:cs typeface="Dosis"/>
                <a:sym typeface="Dosis"/>
              </a:rPr>
              <a:t>${</a:t>
            </a:r>
            <a:r>
              <a:rPr b="1" i="1" lang="fr-CA" sz="1600">
                <a:solidFill>
                  <a:srgbClr val="0000FF"/>
                </a:solidFill>
                <a:latin typeface="Dosis"/>
                <a:ea typeface="Dosis"/>
                <a:cs typeface="Dosis"/>
                <a:sym typeface="Dosis"/>
              </a:rPr>
              <a:t>variable</a:t>
            </a:r>
            <a:r>
              <a:rPr b="1" i="1" lang="fr-CA" sz="1600">
                <a:latin typeface="Dosis"/>
                <a:ea typeface="Dosis"/>
                <a:cs typeface="Dosis"/>
                <a:sym typeface="Dosis"/>
              </a:rPr>
              <a:t>}</a:t>
            </a:r>
            <a:r>
              <a:rPr b="1" lang="fr-CA" sz="1600">
                <a:latin typeface="Dosis"/>
                <a:ea typeface="Dosis"/>
                <a:cs typeface="Dosis"/>
                <a:sym typeface="Dosis"/>
              </a:rPr>
              <a:t> </a:t>
            </a: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dans votre boîte de texte.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t/>
            </a:r>
            <a:endParaRPr i="1" sz="13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03" name="Google Shape;903;p11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70575" y="950702"/>
            <a:ext cx="4254275" cy="3675347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04" name="Google Shape;904;p113"/>
          <p:cNvSpPr txBox="1"/>
          <p:nvPr/>
        </p:nvSpPr>
        <p:spPr>
          <a:xfrm>
            <a:off x="5082475" y="4626050"/>
            <a:ext cx="3552000" cy="4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i="1" lang="fr-CA" sz="1300">
                <a:latin typeface="Dosis SemiBold"/>
                <a:ea typeface="Dosis SemiBold"/>
                <a:cs typeface="Dosis SemiBold"/>
                <a:sym typeface="Dosis SemiBold"/>
              </a:rPr>
              <a:t>Cliquez sur l’image pour accéder au fichier Polypad.</a:t>
            </a:r>
            <a:endParaRPr/>
          </a:p>
        </p:txBody>
      </p:sp>
      <p:pic>
        <p:nvPicPr>
          <p:cNvPr descr="File:Pixel 51 icon cursor click top left.svg - Wikimedia Commons" id="905" name="Google Shape;905;p1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514105" y="4396701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6" name="Google Shape;906;p1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8250" y="767125"/>
            <a:ext cx="33337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7" name="Google Shape;907;p113"/>
          <p:cNvPicPr preferRelativeResize="0"/>
          <p:nvPr/>
        </p:nvPicPr>
        <p:blipFill rotWithShape="1">
          <a:blip r:embed="rId7">
            <a:alphaModFix/>
          </a:blip>
          <a:srcRect b="7680" l="21382" r="27501" t="6704"/>
          <a:stretch/>
        </p:blipFill>
        <p:spPr>
          <a:xfrm rot="-1492278">
            <a:off x="3109875" y="910227"/>
            <a:ext cx="266321" cy="3240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114"/>
          <p:cNvSpPr txBox="1"/>
          <p:nvPr>
            <p:ph type="title"/>
          </p:nvPr>
        </p:nvSpPr>
        <p:spPr>
          <a:xfrm>
            <a:off x="98250" y="-18568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Exemple de construction</a:t>
            </a:r>
            <a:endParaRPr/>
          </a:p>
        </p:txBody>
      </p:sp>
      <p:sp>
        <p:nvSpPr>
          <p:cNvPr id="913" name="Google Shape;913;p114"/>
          <p:cNvSpPr txBox="1"/>
          <p:nvPr/>
        </p:nvSpPr>
        <p:spPr>
          <a:xfrm>
            <a:off x="98259" y="806394"/>
            <a:ext cx="4329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b="1" lang="fr-CA" sz="1600">
                <a:latin typeface="Dosis"/>
                <a:ea typeface="Dosis"/>
                <a:cs typeface="Dosis"/>
                <a:sym typeface="Dosis"/>
              </a:rPr>
              <a:t>Simulateurs</a:t>
            </a:r>
            <a:endParaRPr b="1" sz="1600">
              <a:latin typeface="Dosis"/>
              <a:ea typeface="Dosis"/>
              <a:cs typeface="Dosis"/>
              <a:sym typeface="Dosis"/>
            </a:endParaRPr>
          </a:p>
        </p:txBody>
      </p:sp>
      <p:sp>
        <p:nvSpPr>
          <p:cNvPr id="914" name="Google Shape;914;p114"/>
          <p:cNvSpPr txBox="1"/>
          <p:nvPr/>
        </p:nvSpPr>
        <p:spPr>
          <a:xfrm>
            <a:off x="4391852" y="1463794"/>
            <a:ext cx="4329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000"/>
              </a:spcAft>
              <a:buNone/>
            </a:pPr>
            <a:r>
              <a:rPr lang="fr-CA" sz="1600">
                <a:latin typeface="Dosis SemiBold"/>
                <a:ea typeface="Dosis SemiBold"/>
                <a:cs typeface="Dosis SemiBold"/>
                <a:sym typeface="Dosis SemiBold"/>
              </a:rPr>
              <a:t>Tutoriel vidéo</a:t>
            </a:r>
            <a:endParaRPr sz="1600"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15" name="Google Shape;915;p11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10786" l="19495" r="9199" t="0"/>
          <a:stretch/>
        </p:blipFill>
        <p:spPr>
          <a:xfrm>
            <a:off x="666800" y="1381218"/>
            <a:ext cx="2477425" cy="1560587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916" name="Google Shape;916;p114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7063" l="0" r="0" t="0"/>
          <a:stretch/>
        </p:blipFill>
        <p:spPr>
          <a:xfrm>
            <a:off x="666800" y="3230425"/>
            <a:ext cx="2477425" cy="162564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cxnSp>
        <p:nvCxnSpPr>
          <p:cNvPr id="917" name="Google Shape;917;p114"/>
          <p:cNvCxnSpPr/>
          <p:nvPr/>
        </p:nvCxnSpPr>
        <p:spPr>
          <a:xfrm flipH="1" rot="-5400000">
            <a:off x="2098956" y="3064400"/>
            <a:ext cx="3504600" cy="167700"/>
          </a:xfrm>
          <a:prstGeom prst="curvedConnector3">
            <a:avLst>
              <a:gd fmla="val 49578" name="adj1"/>
            </a:avLst>
          </a:prstGeom>
          <a:noFill/>
          <a:ln cap="flat" cmpd="sng" w="28575">
            <a:solidFill>
              <a:srgbClr val="8C9FE4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descr="File:Pixel 51 icon cursor click top left.svg - Wikimedia Commons" id="918" name="Google Shape;918;p1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06841" y="2683513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ixel 51 icon cursor click top left.svg - Wikimedia Commons" id="919" name="Google Shape;919;p1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66356" y="4611046"/>
            <a:ext cx="461700" cy="461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Tutoriel vidéo (Polypad) montrant comment construire un simulateur avec un dé inconnu que l'on peut voir ou cacher en appuyant sur un bouton.&#10;0:00 Introduction&#10;0:09 Bouton d'action (simulation)&#10;0:42 Champ calculé&#10;0:52 Texte dynamique&#10;1:19 Boîte (dé inconnu)&#10;1:45 Bouton d'action (montrer et cacher)&#10;2:08 Simulateur en action" id="920" name="Google Shape;920;p114" title="Polypad simulation inconnu (version mars 2026)">
            <a:hlinkClick r:id="rId8"/>
          </p:cNvPr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138200" y="1894900"/>
            <a:ext cx="4836900" cy="27207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4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p11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Simulations d’une expérience aléatoire</a:t>
            </a:r>
            <a:endParaRPr/>
          </a:p>
        </p:txBody>
      </p:sp>
      <p:sp>
        <p:nvSpPr>
          <p:cNvPr id="926" name="Google Shape;926;p115"/>
          <p:cNvSpPr txBox="1"/>
          <p:nvPr/>
        </p:nvSpPr>
        <p:spPr>
          <a:xfrm>
            <a:off x="242400" y="3104287"/>
            <a:ext cx="7845000" cy="203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Trucs et astuces: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Nombre prédéterminé de tirages avec plusieurs boutons d’action  («Masquer après le clic»).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Utiliser un bouton d’action pour montrer ou cacher une tuile.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Mode création: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Sélectionnez «Activer la réinitialisation»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Enlevez la sélection «Supprimer les tuiles»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Enlevez la sélection «Jouer des effets sonores»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Dosis SemiBold"/>
              <a:buChar char="-"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Cachez la barre latérale des tuiles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pic>
        <p:nvPicPr>
          <p:cNvPr id="927" name="Google Shape;927;p115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89450" y="1389350"/>
            <a:ext cx="2324826" cy="1599724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928" name="Google Shape;928;p1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36475" y="2718626"/>
            <a:ext cx="537900" cy="537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29" name="Google Shape;929;p115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82850" y="1393363"/>
            <a:ext cx="2324824" cy="1591693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descr="File:Pixel 51 icon cursor click top left.svg - Wikimedia Commons" id="930" name="Google Shape;930;p1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08725" y="2718626"/>
            <a:ext cx="537900" cy="537900"/>
          </a:xfrm>
          <a:prstGeom prst="rect">
            <a:avLst/>
          </a:prstGeom>
          <a:noFill/>
          <a:ln>
            <a:noFill/>
          </a:ln>
        </p:spPr>
      </p:pic>
      <p:sp>
        <p:nvSpPr>
          <p:cNvPr id="931" name="Google Shape;931;p115"/>
          <p:cNvSpPr txBox="1"/>
          <p:nvPr/>
        </p:nvSpPr>
        <p:spPr>
          <a:xfrm>
            <a:off x="1380708" y="852506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Lancer - 20 paires de dés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fréquentielle vs théorique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32" name="Google Shape;932;p115"/>
          <p:cNvSpPr txBox="1"/>
          <p:nvPr/>
        </p:nvSpPr>
        <p:spPr>
          <a:xfrm>
            <a:off x="5002000" y="852500"/>
            <a:ext cx="2568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cartes et balance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probabilités conditionnelles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6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7" name="Google Shape;937;p11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Distribution de données (mode, moyenne, médiane, dispersion, etc.)</a:t>
            </a:r>
            <a:endParaRPr/>
          </a:p>
        </p:txBody>
      </p:sp>
      <p:pic>
        <p:nvPicPr>
          <p:cNvPr id="938" name="Google Shape;938;p116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11475" y="1520234"/>
            <a:ext cx="3000000" cy="1863808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39" name="Google Shape;939;p116"/>
          <p:cNvSpPr txBox="1"/>
          <p:nvPr/>
        </p:nvSpPr>
        <p:spPr>
          <a:xfrm>
            <a:off x="1011483" y="950839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Distribution aléatoire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11 données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40" name="Google Shape;940;p116"/>
          <p:cNvSpPr txBox="1"/>
          <p:nvPr/>
        </p:nvSpPr>
        <p:spPr>
          <a:xfrm>
            <a:off x="1011483" y="3460027"/>
            <a:ext cx="2283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D5CDF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12 données</a:t>
            </a:r>
            <a:endParaRPr sz="1500">
              <a:solidFill>
                <a:srgbClr val="0D5CD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41" name="Google Shape;941;p116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44700" y="1520234"/>
            <a:ext cx="2821825" cy="18638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942" name="Google Shape;942;p116"/>
          <p:cNvSpPr txBox="1"/>
          <p:nvPr/>
        </p:nvSpPr>
        <p:spPr>
          <a:xfrm>
            <a:off x="4979458" y="950839"/>
            <a:ext cx="2283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Distribution à créer</a:t>
            </a:r>
            <a:endParaRPr sz="15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000">
                <a:solidFill>
                  <a:srgbClr val="0A0A0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moyenne et médiane</a:t>
            </a:r>
            <a:endParaRPr sz="1000">
              <a:solidFill>
                <a:srgbClr val="0A0A0A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43" name="Google Shape;943;p116"/>
          <p:cNvSpPr txBox="1"/>
          <p:nvPr/>
        </p:nvSpPr>
        <p:spPr>
          <a:xfrm>
            <a:off x="239625" y="4182521"/>
            <a:ext cx="3586200" cy="7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Source Sans Pro"/>
                <a:ea typeface="Source Sans Pro"/>
                <a:cs typeface="Source Sans Pro"/>
                <a:sym typeface="Source Sans Pro"/>
              </a:rPr>
              <a:t>Moyenne</a:t>
            </a:r>
            <a:endParaRPr b="1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18000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lang="fr-CA" u="sng">
                <a:solidFill>
                  <a:srgbClr val="0D5CDF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Exemples avec manipulations</a:t>
            </a:r>
            <a:r>
              <a:rPr lang="fr-CA"/>
              <a:t> (anglais)</a:t>
            </a:r>
            <a:endParaRPr sz="1500">
              <a:solidFill>
                <a:srgbClr val="0069BF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7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Google Shape;948;p117"/>
          <p:cNvSpPr txBox="1"/>
          <p:nvPr>
            <p:ph type="title"/>
          </p:nvPr>
        </p:nvSpPr>
        <p:spPr>
          <a:xfrm>
            <a:off x="156953" y="1236425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solidFill>
                  <a:srgbClr val="0A0A0A"/>
                </a:solidFill>
              </a:rPr>
              <a:t>Quartiles et diagramme</a:t>
            </a:r>
            <a:endParaRPr>
              <a:solidFill>
                <a:srgbClr val="0A0A0A"/>
              </a:solidFill>
            </a:endParaRPr>
          </a:p>
        </p:txBody>
      </p:sp>
      <p:pic>
        <p:nvPicPr>
          <p:cNvPr descr="Warning sign vector illustration | Free SVG" id="949" name="Google Shape;949;p1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16593">
            <a:off x="1013687" y="571479"/>
            <a:ext cx="658861" cy="658840"/>
          </a:xfrm>
          <a:prstGeom prst="rect">
            <a:avLst/>
          </a:prstGeom>
          <a:noFill/>
          <a:ln>
            <a:noFill/>
          </a:ln>
        </p:spPr>
      </p:pic>
      <p:sp>
        <p:nvSpPr>
          <p:cNvPr id="950" name="Google Shape;950;p117"/>
          <p:cNvSpPr txBox="1"/>
          <p:nvPr/>
        </p:nvSpPr>
        <p:spPr>
          <a:xfrm>
            <a:off x="156950" y="2319500"/>
            <a:ext cx="2627700" cy="180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>
                <a:latin typeface="Source Sans Pro"/>
                <a:ea typeface="Source Sans Pro"/>
                <a:cs typeface="Source Sans Pro"/>
                <a:sym typeface="Source Sans Pro"/>
              </a:rPr>
              <a:t>Les quartiles Q1 et Q3 sont déterminés d’une manière différente que celle enseignée au Québec. Ceci a donc un impact sur les champs calculés Q1 et Q2 ainsi que sur le diagramme généré.</a:t>
            </a:r>
            <a:endParaRPr sz="1500"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51" name="Google Shape;951;p117"/>
          <p:cNvSpPr txBox="1"/>
          <p:nvPr/>
        </p:nvSpPr>
        <p:spPr>
          <a:xfrm>
            <a:off x="3762250" y="4120400"/>
            <a:ext cx="5206800" cy="42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Lancez le défi à vos élèves de trouver comment Q1 et Q3 sont calculés!</a:t>
            </a:r>
            <a:endParaRPr sz="1300">
              <a:solidFill>
                <a:schemeClr val="lt2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52" name="Google Shape;952;p1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69750" y="744750"/>
            <a:ext cx="5699301" cy="305034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6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p118"/>
          <p:cNvSpPr txBox="1"/>
          <p:nvPr>
            <p:ph type="title"/>
          </p:nvPr>
        </p:nvSpPr>
        <p:spPr>
          <a:xfrm>
            <a:off x="265500" y="17665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5000"/>
              <a:t>Ressources et questions</a:t>
            </a:r>
            <a:endParaRPr sz="50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119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Explorations</a:t>
            </a:r>
            <a:endParaRPr/>
          </a:p>
        </p:txBody>
      </p:sp>
      <p:sp>
        <p:nvSpPr>
          <p:cNvPr id="963" name="Google Shape;963;p119"/>
          <p:cNvSpPr txBox="1"/>
          <p:nvPr/>
        </p:nvSpPr>
        <p:spPr>
          <a:xfrm>
            <a:off x="98250" y="1025875"/>
            <a:ext cx="2796300" cy="28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Géométrie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3564B9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3564B9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Démonstration</a:t>
            </a:r>
            <a:endParaRPr sz="1500">
              <a:solidFill>
                <a:srgbClr val="3564B9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Développement des solides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Découper une figure plane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Transformations géométriques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Arithmétique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Droite numérique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69BF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hlink"/>
                </a:solidFill>
                <a:latin typeface="Dosis SemiBold"/>
                <a:ea typeface="Dosis SemiBold"/>
                <a:cs typeface="Dosis SemiBold"/>
                <a:sym typeface="Dosis SemiBold"/>
                <a:hlinkClick r:id="rId8"/>
              </a:rPr>
              <a:t>Proportion (recette)</a:t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64" name="Google Shape;964;p119"/>
          <p:cNvSpPr txBox="1"/>
          <p:nvPr/>
        </p:nvSpPr>
        <p:spPr>
          <a:xfrm>
            <a:off x="6347700" y="1025875"/>
            <a:ext cx="2796300" cy="232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Algèbre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Balance (terme manquant)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(semi-concret)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Résolution d’équation (abstrait)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Multiplication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500" u="sng">
                <a:solidFill>
                  <a:srgbClr val="0069BF"/>
                </a:solidFill>
                <a:latin typeface="Dosis SemiBold"/>
                <a:ea typeface="Dosis SemiBold"/>
                <a:cs typeface="Dosis SemiBold"/>
                <a:sym typeface="Dosis SemiBold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Exemples</a:t>
            </a: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(compléter le carré)</a:t>
            </a:r>
            <a:endParaRPr sz="15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069B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65" name="Google Shape;965;p119"/>
          <p:cNvSpPr txBox="1"/>
          <p:nvPr/>
        </p:nvSpPr>
        <p:spPr>
          <a:xfrm>
            <a:off x="2995800" y="1025875"/>
            <a:ext cx="2796300" cy="14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Probabilités et statistiques</a:t>
            </a:r>
            <a:endParaRPr sz="1900">
              <a:solidFill>
                <a:srgbClr val="0A0A0A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Expérience aléatoire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Moyenne &amp; médiane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Dosis SemiBold"/>
              <a:buChar char="-"/>
            </a:pPr>
            <a:r>
              <a:rPr lang="fr-CA" sz="1500" u="sng">
                <a:solidFill>
                  <a:schemeClr val="accent1"/>
                </a:solidFill>
                <a:latin typeface="Dosis SemiBold"/>
                <a:ea typeface="Dosis SemiBold"/>
                <a:cs typeface="Dosis SemiBold"/>
                <a:sym typeface="Dosis SemiBold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Données aléatoires</a:t>
            </a:r>
            <a:endParaRPr sz="1500">
              <a:solidFill>
                <a:schemeClr val="accen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A0A0A"/>
              </a:buClr>
              <a:buSzPts val="1500"/>
              <a:buFont typeface="Dosis SemiBold"/>
              <a:buChar char="-"/>
            </a:pPr>
            <a:r>
              <a:rPr lang="fr-CA" sz="1500">
                <a:solidFill>
                  <a:srgbClr val="0A0A0A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Représentation graphique</a:t>
            </a:r>
            <a:endParaRPr>
              <a:solidFill>
                <a:srgbClr val="0A0A0A"/>
              </a:solidFill>
            </a:endParaRPr>
          </a:p>
        </p:txBody>
      </p:sp>
      <p:sp>
        <p:nvSpPr>
          <p:cNvPr id="966" name="Google Shape;966;p119"/>
          <p:cNvSpPr txBox="1"/>
          <p:nvPr/>
        </p:nvSpPr>
        <p:spPr>
          <a:xfrm>
            <a:off x="2460450" y="3234900"/>
            <a:ext cx="6697200" cy="19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>
                <a:latin typeface="Dosis"/>
                <a:ea typeface="Dosis"/>
                <a:cs typeface="Dosis"/>
                <a:sym typeface="Dosis"/>
              </a:rPr>
              <a:t>Démonstrations vidéos:</a:t>
            </a:r>
            <a:endParaRPr b="1">
              <a:latin typeface="Dosis"/>
              <a:ea typeface="Dosis"/>
              <a:cs typeface="Dosis"/>
              <a:sym typeface="Dosis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Multiplication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Division de fractions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Conversion d’une fraction en nombre décimal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Découvrir la valeur des 2 cartes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Tutoriels de S. Godmé en français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Arithmétique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,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Développer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et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Addition/soustraction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*Résoudre un système d’équations linéaires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vidéo,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canevas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2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autre 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*Compléter le carré - expression algébrique (</a:t>
            </a:r>
            <a:r>
              <a:rPr lang="fr-CA" u="sng">
                <a:solidFill>
                  <a:srgbClr val="0097A7"/>
                </a:solidFill>
                <a:latin typeface="Dosis SemiBold"/>
                <a:ea typeface="Dosis SemiBold"/>
                <a:cs typeface="Dosis SemiBold"/>
                <a:sym typeface="Dosis SemiBold"/>
                <a:hlinkClick r:id="rId3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vidéo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0" name="Shape 9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1" name="Google Shape;971;p12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Ressources Polypad</a:t>
            </a:r>
            <a:endParaRPr/>
          </a:p>
        </p:txBody>
      </p:sp>
      <p:sp>
        <p:nvSpPr>
          <p:cNvPr id="972" name="Google Shape;972;p120"/>
          <p:cNvSpPr txBox="1"/>
          <p:nvPr/>
        </p:nvSpPr>
        <p:spPr>
          <a:xfrm>
            <a:off x="286825" y="1714350"/>
            <a:ext cx="3057900" cy="109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Canevas de base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MST (primaire)</a:t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73" name="Google Shape;973;p120"/>
          <p:cNvSpPr txBox="1"/>
          <p:nvPr/>
        </p:nvSpPr>
        <p:spPr>
          <a:xfrm>
            <a:off x="4299825" y="1714350"/>
            <a:ext cx="4387500" cy="22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Ressources officielles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chemeClr val="hlink"/>
                </a:solidFill>
                <a:latin typeface="Dosis SemiBold"/>
                <a:ea typeface="Dosis SemiBold"/>
                <a:cs typeface="Dosis SemiBold"/>
                <a:sym typeface="Dosis SemiBold"/>
                <a:hlinkClick r:id="rId5"/>
              </a:rPr>
              <a:t>Chaîne Youtbe Polypad</a:t>
            </a:r>
            <a:r>
              <a:rPr lang="fr-CA" sz="1700"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Démonstration des nouveautés, astuces, webinaires, etc.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Activités et plan de cours</a:t>
            </a:r>
            <a:r>
              <a:rPr lang="fr-CA" sz="1700">
                <a:solidFill>
                  <a:srgbClr val="3C78D8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 </a:t>
            </a: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(anglais)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>
                <a:latin typeface="Dosis SemiBold"/>
                <a:ea typeface="Dosis SemiBold"/>
                <a:cs typeface="Dosis SemiBold"/>
                <a:sym typeface="Dosis SemiBold"/>
              </a:rPr>
              <a:t>Suggestion d’activités avec canevas que l’on peut copier et modifier.</a:t>
            </a:r>
            <a:endParaRPr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  <p:sp>
        <p:nvSpPr>
          <p:cNvPr id="974" name="Google Shape;974;p120"/>
          <p:cNvSpPr txBox="1"/>
          <p:nvPr/>
        </p:nvSpPr>
        <p:spPr>
          <a:xfrm>
            <a:off x="286825" y="3228025"/>
            <a:ext cx="3057900" cy="10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900">
                <a:latin typeface="Dosis SemiBold"/>
                <a:ea typeface="Dosis SemiBold"/>
                <a:cs typeface="Dosis SemiBold"/>
                <a:sym typeface="Dosis SemiBold"/>
              </a:rPr>
              <a:t>RÉCIT MST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0D5CDF"/>
                </a:solidFill>
                <a:latin typeface="Viga"/>
                <a:ea typeface="Viga"/>
                <a:cs typeface="Viga"/>
                <a:sym typeface="Vig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Enregistrement atelier Polypad (2h)</a:t>
            </a:r>
            <a:endParaRPr sz="1900"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269999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D5CDF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8" name="Shape 9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9" name="Google Shape;979;p12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/>
              <a:t>Amplify Classroom (Polypad)</a:t>
            </a:r>
            <a:endParaRPr/>
          </a:p>
        </p:txBody>
      </p:sp>
      <p:sp>
        <p:nvSpPr>
          <p:cNvPr id="980" name="Google Shape;980;p121">
            <a:hlinkClick r:id="rId3"/>
          </p:cNvPr>
          <p:cNvSpPr/>
          <p:nvPr/>
        </p:nvSpPr>
        <p:spPr>
          <a:xfrm>
            <a:off x="3018625" y="2148016"/>
            <a:ext cx="2083200" cy="1334700"/>
          </a:xfrm>
          <a:prstGeom prst="rect">
            <a:avLst/>
          </a:prstGeom>
          <a:solidFill>
            <a:srgbClr val="0D5CD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Collection Polypad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1" name="Google Shape;981;p121">
            <a:hlinkClick r:id="rId5"/>
          </p:cNvPr>
          <p:cNvSpPr/>
          <p:nvPr/>
        </p:nvSpPr>
        <p:spPr>
          <a:xfrm>
            <a:off x="383400" y="2148016"/>
            <a:ext cx="2083200" cy="1334700"/>
          </a:xfrm>
          <a:prstGeom prst="rect">
            <a:avLst/>
          </a:prstGeom>
          <a:solidFill>
            <a:srgbClr val="59595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Amplify</a:t>
            </a:r>
            <a:endParaRPr sz="2800">
              <a:solidFill>
                <a:schemeClr val="lt1"/>
              </a:solidFill>
              <a:latin typeface="Dosis SemiBold"/>
              <a:ea typeface="Dosis SemiBold"/>
              <a:cs typeface="Dosis SemiBold"/>
              <a:sym typeface="Dosi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800">
                <a:solidFill>
                  <a:schemeClr val="lt1"/>
                </a:solidFill>
                <a:latin typeface="Dosis SemiBold"/>
                <a:ea typeface="Dosis SemiBold"/>
                <a:cs typeface="Dosis SemiBold"/>
                <a:sym typeface="Dosis SemiBold"/>
              </a:rPr>
              <a:t>C</a:t>
            </a:r>
            <a:r>
              <a:rPr lang="fr-CA" sz="2800">
                <a:solidFill>
                  <a:schemeClr val="lt1"/>
                </a:solidFill>
                <a:uFill>
                  <a:noFill/>
                </a:uFill>
                <a:latin typeface="Dosis SemiBold"/>
                <a:ea typeface="Dosis SemiBold"/>
                <a:cs typeface="Dosis SemiBold"/>
                <a:sym typeface="Dosis SemiBold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lassroom</a:t>
            </a:r>
            <a:endParaRPr sz="2700">
              <a:solidFill>
                <a:schemeClr val="lt1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2" name="Google Shape;982;p121"/>
          <p:cNvSpPr txBox="1"/>
          <p:nvPr/>
        </p:nvSpPr>
        <p:spPr>
          <a:xfrm>
            <a:off x="5696550" y="1192508"/>
            <a:ext cx="3228300" cy="8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350">
                <a:latin typeface="Source Sans Pro"/>
                <a:ea typeface="Source Sans Pro"/>
                <a:cs typeface="Source Sans Pro"/>
                <a:sym typeface="Source Sans Pro"/>
              </a:rPr>
              <a:t>Répertoire d’activités pédagogiques francophones utilisant Amplify Classroom et Polypad. (anciennement desmosfr.ca)</a:t>
            </a:r>
            <a:endParaRPr sz="1800">
              <a:solidFill>
                <a:srgbClr val="73737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83" name="Google Shape;983;p121">
            <a:hlinkClick r:id="rId7"/>
          </p:cNvPr>
          <p:cNvSpPr/>
          <p:nvPr/>
        </p:nvSpPr>
        <p:spPr>
          <a:xfrm>
            <a:off x="5856175" y="3276825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3564B9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Répertoire GRMS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4" name="Google Shape;984;p121">
            <a:hlinkClick r:id="rId9"/>
          </p:cNvPr>
          <p:cNvSpPr/>
          <p:nvPr/>
        </p:nvSpPr>
        <p:spPr>
          <a:xfrm>
            <a:off x="5856175" y="2694675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CC0000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Répertoire École branchée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85" name="Google Shape;985;p121">
            <a:hlinkClick r:id="rId11"/>
          </p:cNvPr>
          <p:cNvSpPr/>
          <p:nvPr/>
        </p:nvSpPr>
        <p:spPr>
          <a:xfrm>
            <a:off x="5856175" y="2112526"/>
            <a:ext cx="2724900" cy="513300"/>
          </a:xfrm>
          <a:prstGeom prst="roundRect">
            <a:avLst>
              <a:gd fmla="val 16667" name="adj"/>
            </a:avLst>
          </a:prstGeom>
          <a:solidFill>
            <a:srgbClr val="6AA84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Liste (Jocelyn Dagenais)</a:t>
            </a:r>
            <a:endParaRPr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986" name="Google Shape;986;p121">
            <a:hlinkClick r:id="rId13"/>
          </p:cNvPr>
          <p:cNvPicPr preferRelativeResize="0"/>
          <p:nvPr/>
        </p:nvPicPr>
        <p:blipFill rotWithShape="1">
          <a:blip r:embed="rId14">
            <a:alphaModFix/>
          </a:blip>
          <a:srcRect b="40505" l="0" r="0" t="0"/>
          <a:stretch/>
        </p:blipFill>
        <p:spPr>
          <a:xfrm>
            <a:off x="6089275" y="3858984"/>
            <a:ext cx="2363400" cy="5580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0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122"/>
          <p:cNvSpPr/>
          <p:nvPr/>
        </p:nvSpPr>
        <p:spPr>
          <a:xfrm>
            <a:off x="6681588" y="1001025"/>
            <a:ext cx="2272500" cy="876600"/>
          </a:xfrm>
          <a:prstGeom prst="wedgeRoundRectCallout">
            <a:avLst>
              <a:gd fmla="val -84579" name="adj1"/>
              <a:gd fmla="val 69132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La classe virtuelle permet le partage (et +) d’un canevas  Polypad avec les élèves !</a:t>
            </a:r>
            <a:endParaRPr sz="800"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92" name="Google Shape;992;p12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2200">
                <a:solidFill>
                  <a:srgbClr val="FFFFFF"/>
                </a:solidFill>
              </a:rPr>
              <a:t>Autoformations à découvrir</a:t>
            </a:r>
            <a:endParaRPr sz="2200">
              <a:solidFill>
                <a:srgbClr val="FFFFFF"/>
              </a:solidFill>
            </a:endParaRPr>
          </a:p>
        </p:txBody>
      </p:sp>
      <p:pic>
        <p:nvPicPr>
          <p:cNvPr id="993" name="Google Shape;993;p122" title="logositeblancdroite.png"/>
          <p:cNvPicPr preferRelativeResize="0"/>
          <p:nvPr/>
        </p:nvPicPr>
        <p:blipFill rotWithShape="1">
          <a:blip r:embed="rId3">
            <a:alphaModFix/>
          </a:blip>
          <a:srcRect b="0" l="0" r="48765" t="0"/>
          <a:stretch/>
        </p:blipFill>
        <p:spPr>
          <a:xfrm>
            <a:off x="6568875" y="4539100"/>
            <a:ext cx="2497926" cy="55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94" name="Google Shape;994;p122" title="Logo_campus_blanc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234" y="4561637"/>
            <a:ext cx="1287078" cy="555025"/>
          </a:xfrm>
          <a:prstGeom prst="rect">
            <a:avLst/>
          </a:prstGeom>
          <a:noFill/>
          <a:ln>
            <a:noFill/>
          </a:ln>
        </p:spPr>
      </p:pic>
      <p:sp>
        <p:nvSpPr>
          <p:cNvPr id="995" name="Google Shape;995;p122"/>
          <p:cNvSpPr txBox="1"/>
          <p:nvPr/>
        </p:nvSpPr>
        <p:spPr>
          <a:xfrm>
            <a:off x="3919088" y="3302393"/>
            <a:ext cx="2272500" cy="46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595959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Débuter avec Amplify</a:t>
            </a:r>
            <a:endParaRPr b="1">
              <a:solidFill>
                <a:srgbClr val="595959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96" name="Google Shape;996;p122"/>
          <p:cNvSpPr txBox="1"/>
          <p:nvPr/>
        </p:nvSpPr>
        <p:spPr>
          <a:xfrm>
            <a:off x="2539180" y="4686195"/>
            <a:ext cx="35805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100" u="sng">
                <a:solidFill>
                  <a:srgbClr val="FFFFFF"/>
                </a:solidFill>
                <a:latin typeface="Viga"/>
                <a:ea typeface="Viga"/>
                <a:cs typeface="Viga"/>
                <a:sym typeface="Viga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Voir toutes les autoformations du RÉCIT MST</a:t>
            </a:r>
            <a:endParaRPr sz="1100">
              <a:solidFill>
                <a:srgbClr val="FFFFFF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997" name="Google Shape;997;p122"/>
          <p:cNvSpPr txBox="1"/>
          <p:nvPr/>
        </p:nvSpPr>
        <p:spPr>
          <a:xfrm>
            <a:off x="1115325" y="3119693"/>
            <a:ext cx="22725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u="sng">
                <a:solidFill>
                  <a:srgbClr val="434343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Polypad et la manipulation virtuelle en mathématique</a:t>
            </a:r>
            <a:endParaRPr b="1">
              <a:solidFill>
                <a:srgbClr val="434343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998" name="Google Shape;998;p122" title="polylogo.png"/>
          <p:cNvPicPr preferRelativeResize="0"/>
          <p:nvPr/>
        </p:nvPicPr>
        <p:blipFill rotWithShape="1">
          <a:blip r:embed="rId8">
            <a:alphaModFix/>
          </a:blip>
          <a:srcRect b="0" l="0" r="0" t="9715"/>
          <a:stretch/>
        </p:blipFill>
        <p:spPr>
          <a:xfrm>
            <a:off x="1194300" y="1719638"/>
            <a:ext cx="1888250" cy="1491725"/>
          </a:xfrm>
          <a:prstGeom prst="rect">
            <a:avLst/>
          </a:prstGeom>
          <a:noFill/>
          <a:ln>
            <a:noFill/>
          </a:ln>
        </p:spPr>
      </p:pic>
      <p:sp>
        <p:nvSpPr>
          <p:cNvPr id="999" name="Google Shape;999;p122"/>
          <p:cNvSpPr/>
          <p:nvPr/>
        </p:nvSpPr>
        <p:spPr>
          <a:xfrm>
            <a:off x="6722875" y="2166300"/>
            <a:ext cx="1980300" cy="1185600"/>
          </a:xfrm>
          <a:prstGeom prst="wedgeRoundRectCallout">
            <a:avLst>
              <a:gd fmla="val -87866" name="adj1"/>
              <a:gd fmla="val -29144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>
                <a:solidFill>
                  <a:schemeClr val="lt2"/>
                </a:solidFill>
                <a:latin typeface="Viga"/>
                <a:ea typeface="Viga"/>
                <a:cs typeface="Viga"/>
                <a:sym typeface="Viga"/>
              </a:rPr>
              <a:t>Desmos Classroom est maintenant Amplify Classroom (juillet 2025).</a:t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Viga"/>
              <a:ea typeface="Viga"/>
              <a:cs typeface="Viga"/>
              <a:sym typeface="Vig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4285F4"/>
                </a:solidFill>
                <a:latin typeface="Viga"/>
                <a:ea typeface="Viga"/>
                <a:cs typeface="Viga"/>
                <a:sym typeface="Viga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Webinaire enregistré</a:t>
            </a:r>
            <a:endParaRPr sz="800">
              <a:solidFill>
                <a:srgbClr val="4285F4"/>
              </a:solidFill>
              <a:latin typeface="Viga"/>
              <a:ea typeface="Viga"/>
              <a:cs typeface="Viga"/>
              <a:sym typeface="Viga"/>
            </a:endParaRPr>
          </a:p>
        </p:txBody>
      </p:sp>
      <p:pic>
        <p:nvPicPr>
          <p:cNvPr id="1000" name="Google Shape;1000;p12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391180" y="1877625"/>
            <a:ext cx="1287075" cy="1287075"/>
          </a:xfrm>
          <a:prstGeom prst="rect">
            <a:avLst/>
          </a:prstGeom>
          <a:noFill/>
          <a:ln>
            <a:noFill/>
          </a:ln>
        </p:spPr>
      </p:pic>
      <p:sp>
        <p:nvSpPr>
          <p:cNvPr id="1001" name="Google Shape;1001;p122"/>
          <p:cNvSpPr/>
          <p:nvPr/>
        </p:nvSpPr>
        <p:spPr>
          <a:xfrm>
            <a:off x="6792748" y="3644150"/>
            <a:ext cx="1723800" cy="602700"/>
          </a:xfrm>
          <a:prstGeom prst="wedgeRoundRectCallout">
            <a:avLst>
              <a:gd fmla="val -84250" name="adj1"/>
              <a:gd fmla="val -69442" name="adj2"/>
              <a:gd fmla="val 0" name="adj3"/>
            </a:avLst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1200" u="sng">
                <a:solidFill>
                  <a:srgbClr val="4285F4"/>
                </a:solidFill>
                <a:latin typeface="Viga"/>
                <a:ea typeface="Viga"/>
                <a:cs typeface="Viga"/>
                <a:sym typeface="Viga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Atelier AQUOPS 2026</a:t>
            </a:r>
            <a:endParaRPr sz="800">
              <a:solidFill>
                <a:srgbClr val="4285F4"/>
              </a:solidFill>
              <a:latin typeface="Viga"/>
              <a:ea typeface="Viga"/>
              <a:cs typeface="Viga"/>
              <a:sym typeface="Viga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5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6" name="Google Shape;1006;p12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7388" y="1103500"/>
            <a:ext cx="8489224" cy="24869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007" name="Google Shape;1007;p123"/>
          <p:cNvSpPr txBox="1"/>
          <p:nvPr/>
        </p:nvSpPr>
        <p:spPr>
          <a:xfrm>
            <a:off x="561625" y="3712250"/>
            <a:ext cx="78984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-CA" sz="34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recitmst.qc.ca/ecv</a:t>
            </a:r>
            <a:endParaRPr sz="2700">
              <a:solidFill>
                <a:srgbClr val="0D5CDF"/>
              </a:solidFill>
            </a:endParaRPr>
          </a:p>
        </p:txBody>
      </p:sp>
      <p:pic>
        <p:nvPicPr>
          <p:cNvPr id="1008" name="Google Shape;1008;p1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6751" y="28525"/>
            <a:ext cx="2253175" cy="71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2" name="Shape 10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" name="Google Shape;1013;p124"/>
          <p:cNvSpPr txBox="1"/>
          <p:nvPr/>
        </p:nvSpPr>
        <p:spPr>
          <a:xfrm>
            <a:off x="1622600" y="327575"/>
            <a:ext cx="5952600" cy="93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8600">
                <a:solidFill>
                  <a:srgbClr val="3564B9"/>
                </a:solidFill>
                <a:latin typeface="Viga"/>
                <a:ea typeface="Viga"/>
                <a:cs typeface="Viga"/>
                <a:sym typeface="Viga"/>
              </a:rPr>
              <a:t>MERCI !</a:t>
            </a:r>
            <a:endParaRPr b="1" sz="8600">
              <a:solidFill>
                <a:srgbClr val="3564B9"/>
              </a:solidFill>
              <a:latin typeface="Viga"/>
              <a:ea typeface="Viga"/>
              <a:cs typeface="Viga"/>
              <a:sym typeface="Viga"/>
            </a:endParaRPr>
          </a:p>
        </p:txBody>
      </p:sp>
      <p:sp>
        <p:nvSpPr>
          <p:cNvPr id="1014" name="Google Shape;1014;p124"/>
          <p:cNvSpPr txBox="1"/>
          <p:nvPr/>
        </p:nvSpPr>
        <p:spPr>
          <a:xfrm>
            <a:off x="3623200" y="2093843"/>
            <a:ext cx="33423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spAutoFit/>
          </a:bodyPr>
          <a:lstStyle/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luc.lagarde@recit.gouv.qc.ca</a:t>
            </a:r>
            <a:r>
              <a:rPr lang="fr-CA" sz="1600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</a:rPr>
              <a:t> </a:t>
            </a:r>
            <a:endParaRPr sz="1600">
              <a:solidFill>
                <a:srgbClr val="0D5CDF"/>
              </a:solidFill>
              <a:latin typeface="Ubuntu"/>
              <a:ea typeface="Ubuntu"/>
              <a:cs typeface="Ubuntu"/>
              <a:sym typeface="Ubuntu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stephanie.rioux@recit.gouv.qc.ca</a:t>
            </a:r>
            <a:endParaRPr sz="1600">
              <a:solidFill>
                <a:srgbClr val="0D5CDF"/>
              </a:solidFill>
              <a:latin typeface="Ubuntu"/>
              <a:ea typeface="Ubuntu"/>
              <a:cs typeface="Ubuntu"/>
              <a:sym typeface="Ubuntu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fr-CA" sz="1600" u="sng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mst@recit.gouv.qc.ca</a:t>
            </a:r>
            <a:r>
              <a:rPr lang="fr-CA" sz="1600">
                <a:solidFill>
                  <a:srgbClr val="0D5CDF"/>
                </a:solidFill>
                <a:latin typeface="Ubuntu"/>
                <a:ea typeface="Ubuntu"/>
                <a:cs typeface="Ubuntu"/>
                <a:sym typeface="Ubuntu"/>
              </a:rPr>
              <a:t> </a:t>
            </a:r>
            <a:endParaRPr sz="100">
              <a:solidFill>
                <a:srgbClr val="0D5CDF"/>
              </a:solidFill>
            </a:endParaRPr>
          </a:p>
        </p:txBody>
      </p:sp>
      <p:pic>
        <p:nvPicPr>
          <p:cNvPr id="1015" name="Google Shape;1015;p12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73727" y="1921492"/>
            <a:ext cx="1349476" cy="1349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6" name="Google Shape;1016;p124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984105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7" name="Google Shape;1017;p124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864430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8" name="Google Shape;1018;p124">
            <a:hlinkClick r:id="rId11"/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595534" y="4681869"/>
            <a:ext cx="360000" cy="368182"/>
          </a:xfrm>
          <a:prstGeom prst="rect">
            <a:avLst/>
          </a:prstGeom>
          <a:noFill/>
          <a:ln>
            <a:noFill/>
          </a:ln>
        </p:spPr>
      </p:pic>
      <p:sp>
        <p:nvSpPr>
          <p:cNvPr id="1019" name="Google Shape;1019;p124"/>
          <p:cNvSpPr txBox="1"/>
          <p:nvPr/>
        </p:nvSpPr>
        <p:spPr>
          <a:xfrm>
            <a:off x="3162852" y="4688960"/>
            <a:ext cx="11280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recitmst.qc.ca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020" name="Google Shape;1020;p124"/>
          <p:cNvSpPr txBox="1"/>
          <p:nvPr/>
        </p:nvSpPr>
        <p:spPr>
          <a:xfrm>
            <a:off x="6292400" y="4688950"/>
            <a:ext cx="13803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/RECITMST2020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021" name="Google Shape;1021;p124"/>
          <p:cNvSpPr txBox="1"/>
          <p:nvPr/>
        </p:nvSpPr>
        <p:spPr>
          <a:xfrm>
            <a:off x="4920802" y="4688950"/>
            <a:ext cx="9798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fr-CA" sz="1100" u="sng">
                <a:solidFill>
                  <a:srgbClr val="FFFFFF"/>
                </a:solidFill>
                <a:latin typeface="Ubuntu"/>
                <a:ea typeface="Ubuntu"/>
                <a:cs typeface="Ubuntu"/>
                <a:sym typeface="Ubuntu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/RÉCIT MST</a:t>
            </a:r>
            <a:endParaRPr b="1" sz="1100">
              <a:solidFill>
                <a:srgbClr val="FFFFFF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1022" name="Google Shape;1022;p124" title="logositeblancdroite.png"/>
          <p:cNvPicPr preferRelativeResize="0"/>
          <p:nvPr/>
        </p:nvPicPr>
        <p:blipFill rotWithShape="1">
          <a:blip r:embed="rId16">
            <a:alphaModFix/>
          </a:blip>
          <a:srcRect b="0" l="0" r="48765" t="0"/>
          <a:stretch/>
        </p:blipFill>
        <p:spPr>
          <a:xfrm>
            <a:off x="115700" y="4657985"/>
            <a:ext cx="1960900" cy="435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Google Shape;1027;p125"/>
          <p:cNvSpPr/>
          <p:nvPr/>
        </p:nvSpPr>
        <p:spPr>
          <a:xfrm rot="10800000">
            <a:off x="5723763" y="-1936385"/>
            <a:ext cx="7202001" cy="5693221"/>
          </a:xfrm>
          <a:custGeom>
            <a:rect b="b" l="l" r="r" t="t"/>
            <a:pathLst>
              <a:path extrusionOk="0" h="11386441" w="14404001">
                <a:moveTo>
                  <a:pt x="0" y="0"/>
                </a:moveTo>
                <a:lnTo>
                  <a:pt x="14404001" y="0"/>
                </a:lnTo>
                <a:lnTo>
                  <a:pt x="14404001" y="11386441"/>
                </a:lnTo>
                <a:lnTo>
                  <a:pt x="0" y="11386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1028" name="Google Shape;1028;p125"/>
          <p:cNvGrpSpPr/>
          <p:nvPr/>
        </p:nvGrpSpPr>
        <p:grpSpPr>
          <a:xfrm rot="640938">
            <a:off x="-476591" y="-789802"/>
            <a:ext cx="11377684" cy="2764057"/>
            <a:chOff x="0" y="-9525"/>
            <a:chExt cx="4914942" cy="1194020"/>
          </a:xfrm>
        </p:grpSpPr>
        <p:sp>
          <p:nvSpPr>
            <p:cNvPr id="1029" name="Google Shape;1029;p125"/>
            <p:cNvSpPr/>
            <p:nvPr/>
          </p:nvSpPr>
          <p:spPr>
            <a:xfrm>
              <a:off x="0" y="0"/>
              <a:ext cx="4914942" cy="1184495"/>
            </a:xfrm>
            <a:custGeom>
              <a:rect b="b" l="l" r="r" t="t"/>
              <a:pathLst>
                <a:path extrusionOk="0" h="1184495" w="4914942">
                  <a:moveTo>
                    <a:pt x="340" y="0"/>
                  </a:moveTo>
                  <a:lnTo>
                    <a:pt x="4914602" y="0"/>
                  </a:lnTo>
                  <a:cubicBezTo>
                    <a:pt x="4914692" y="0"/>
                    <a:pt x="4914779" y="36"/>
                    <a:pt x="4914843" y="100"/>
                  </a:cubicBezTo>
                  <a:cubicBezTo>
                    <a:pt x="4914907" y="163"/>
                    <a:pt x="4914942" y="250"/>
                    <a:pt x="4914942" y="340"/>
                  </a:cubicBezTo>
                  <a:lnTo>
                    <a:pt x="4914942" y="1184155"/>
                  </a:lnTo>
                  <a:cubicBezTo>
                    <a:pt x="4914942" y="1184343"/>
                    <a:pt x="4914790" y="1184495"/>
                    <a:pt x="4914602" y="1184495"/>
                  </a:cubicBezTo>
                  <a:lnTo>
                    <a:pt x="340" y="1184495"/>
                  </a:lnTo>
                  <a:cubicBezTo>
                    <a:pt x="152" y="1184495"/>
                    <a:pt x="0" y="1184343"/>
                    <a:pt x="0" y="1184155"/>
                  </a:cubicBezTo>
                  <a:lnTo>
                    <a:pt x="0" y="340"/>
                  </a:lnTo>
                  <a:cubicBezTo>
                    <a:pt x="0" y="152"/>
                    <a:pt x="152" y="0"/>
                    <a:pt x="340" y="0"/>
                  </a:cubicBezTo>
                  <a:close/>
                </a:path>
              </a:pathLst>
            </a:custGeom>
            <a:solidFill>
              <a:srgbClr val="6D3895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125"/>
            <p:cNvSpPr txBox="1"/>
            <p:nvPr/>
          </p:nvSpPr>
          <p:spPr>
            <a:xfrm>
              <a:off x="0" y="-9525"/>
              <a:ext cx="4914900" cy="119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25" lIns="1725" spcFirstLastPara="1" rIns="1725" wrap="square" tIns="1725">
              <a:noAutofit/>
            </a:bodyPr>
            <a:lstStyle/>
            <a:p>
              <a:pPr indent="0" lvl="0" marL="0" marR="0" rtl="0" algn="ctr">
                <a:lnSpc>
                  <a:spcPct val="118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31" name="Google Shape;1031;p125"/>
          <p:cNvSpPr/>
          <p:nvPr/>
        </p:nvSpPr>
        <p:spPr>
          <a:xfrm>
            <a:off x="224006" y="3135571"/>
            <a:ext cx="1836064" cy="1836064"/>
          </a:xfrm>
          <a:custGeom>
            <a:rect b="b" l="l" r="r" t="t"/>
            <a:pathLst>
              <a:path extrusionOk="0" h="3672127" w="3672127">
                <a:moveTo>
                  <a:pt x="0" y="0"/>
                </a:moveTo>
                <a:lnTo>
                  <a:pt x="3672126" y="0"/>
                </a:lnTo>
                <a:lnTo>
                  <a:pt x="3672126" y="3672127"/>
                </a:lnTo>
                <a:lnTo>
                  <a:pt x="0" y="3672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32" name="Google Shape;1032;p125"/>
          <p:cNvSpPr txBox="1"/>
          <p:nvPr/>
        </p:nvSpPr>
        <p:spPr>
          <a:xfrm>
            <a:off x="319250" y="2133750"/>
            <a:ext cx="6265200" cy="84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8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2300" u="none" cap="none" strike="noStrike">
                <a:solidFill>
                  <a:srgbClr val="002752"/>
                </a:solidFill>
                <a:latin typeface="Poppins"/>
                <a:ea typeface="Poppins"/>
                <a:cs typeface="Poppins"/>
                <a:sym typeface="Poppins"/>
              </a:rPr>
              <a:t>Courez la chance de remporter une gratuité pour le 45e colloque de l’AQUOPS. </a:t>
            </a:r>
            <a:endParaRPr sz="700"/>
          </a:p>
        </p:txBody>
      </p:sp>
      <p:sp>
        <p:nvSpPr>
          <p:cNvPr id="1033" name="Google Shape;1033;p125"/>
          <p:cNvSpPr txBox="1"/>
          <p:nvPr/>
        </p:nvSpPr>
        <p:spPr>
          <a:xfrm>
            <a:off x="1862306" y="289797"/>
            <a:ext cx="7010400" cy="15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45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AVEZ-VOUS APPRÉCIÉ </a:t>
            </a:r>
            <a:r>
              <a:rPr b="1" i="0" lang="fr-CA" sz="45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CET ATELIER?</a:t>
            </a:r>
            <a:endParaRPr sz="700"/>
          </a:p>
        </p:txBody>
      </p:sp>
      <p:sp>
        <p:nvSpPr>
          <p:cNvPr id="1034" name="Google Shape;1034;p125"/>
          <p:cNvSpPr txBox="1"/>
          <p:nvPr/>
        </p:nvSpPr>
        <p:spPr>
          <a:xfrm>
            <a:off x="2201817" y="3903583"/>
            <a:ext cx="18438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1500" u="sng" cap="none" strike="noStrike">
                <a:solidFill>
                  <a:srgbClr val="5E17EB"/>
                </a:solid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J’évalue cet atelier!</a:t>
            </a:r>
            <a:endParaRPr sz="700"/>
          </a:p>
        </p:txBody>
      </p:sp>
      <p:sp>
        <p:nvSpPr>
          <p:cNvPr id="1035" name="Google Shape;1035;p125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9" name="Shape 1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Google Shape;1040;p126"/>
          <p:cNvSpPr/>
          <p:nvPr/>
        </p:nvSpPr>
        <p:spPr>
          <a:xfrm rot="10800000">
            <a:off x="5878288" y="-1958341"/>
            <a:ext cx="7202001" cy="5693221"/>
          </a:xfrm>
          <a:custGeom>
            <a:rect b="b" l="l" r="r" t="t"/>
            <a:pathLst>
              <a:path extrusionOk="0" h="11386441" w="14404001">
                <a:moveTo>
                  <a:pt x="0" y="0"/>
                </a:moveTo>
                <a:lnTo>
                  <a:pt x="14404001" y="0"/>
                </a:lnTo>
                <a:lnTo>
                  <a:pt x="14404001" y="11386441"/>
                </a:lnTo>
                <a:lnTo>
                  <a:pt x="0" y="11386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66000"/>
            </a:blip>
            <a:stretch>
              <a:fillRect b="0" l="-2390" r="-37211" t="0"/>
            </a:stretch>
          </a:blipFill>
          <a:ln>
            <a:noFill/>
          </a:ln>
        </p:spPr>
      </p:sp>
      <p:grpSp>
        <p:nvGrpSpPr>
          <p:cNvPr id="1041" name="Google Shape;1041;p126"/>
          <p:cNvGrpSpPr/>
          <p:nvPr/>
        </p:nvGrpSpPr>
        <p:grpSpPr>
          <a:xfrm rot="640938">
            <a:off x="-81716" y="-1235302"/>
            <a:ext cx="11377684" cy="2764057"/>
            <a:chOff x="0" y="-9525"/>
            <a:chExt cx="4914942" cy="1194020"/>
          </a:xfrm>
        </p:grpSpPr>
        <p:sp>
          <p:nvSpPr>
            <p:cNvPr id="1042" name="Google Shape;1042;p126"/>
            <p:cNvSpPr/>
            <p:nvPr/>
          </p:nvSpPr>
          <p:spPr>
            <a:xfrm>
              <a:off x="0" y="0"/>
              <a:ext cx="4914942" cy="1184495"/>
            </a:xfrm>
            <a:custGeom>
              <a:rect b="b" l="l" r="r" t="t"/>
              <a:pathLst>
                <a:path extrusionOk="0" h="1184495" w="4914942">
                  <a:moveTo>
                    <a:pt x="340" y="0"/>
                  </a:moveTo>
                  <a:lnTo>
                    <a:pt x="4914602" y="0"/>
                  </a:lnTo>
                  <a:cubicBezTo>
                    <a:pt x="4914692" y="0"/>
                    <a:pt x="4914779" y="36"/>
                    <a:pt x="4914843" y="100"/>
                  </a:cubicBezTo>
                  <a:cubicBezTo>
                    <a:pt x="4914907" y="163"/>
                    <a:pt x="4914942" y="250"/>
                    <a:pt x="4914942" y="340"/>
                  </a:cubicBezTo>
                  <a:lnTo>
                    <a:pt x="4914942" y="1184155"/>
                  </a:lnTo>
                  <a:cubicBezTo>
                    <a:pt x="4914942" y="1184343"/>
                    <a:pt x="4914790" y="1184495"/>
                    <a:pt x="4914602" y="1184495"/>
                  </a:cubicBezTo>
                  <a:lnTo>
                    <a:pt x="340" y="1184495"/>
                  </a:lnTo>
                  <a:cubicBezTo>
                    <a:pt x="152" y="1184495"/>
                    <a:pt x="0" y="1184343"/>
                    <a:pt x="0" y="1184155"/>
                  </a:cubicBezTo>
                  <a:lnTo>
                    <a:pt x="0" y="340"/>
                  </a:lnTo>
                  <a:cubicBezTo>
                    <a:pt x="0" y="152"/>
                    <a:pt x="152" y="0"/>
                    <a:pt x="340" y="0"/>
                  </a:cubicBezTo>
                  <a:close/>
                </a:path>
              </a:pathLst>
            </a:custGeom>
            <a:solidFill>
              <a:srgbClr val="6D3895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126"/>
            <p:cNvSpPr txBox="1"/>
            <p:nvPr/>
          </p:nvSpPr>
          <p:spPr>
            <a:xfrm>
              <a:off x="0" y="-9525"/>
              <a:ext cx="4914900" cy="119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25" lIns="1725" spcFirstLastPara="1" rIns="1725" wrap="square" tIns="1725">
              <a:noAutofit/>
            </a:bodyPr>
            <a:lstStyle/>
            <a:p>
              <a:pPr indent="0" lvl="0" marL="0" marR="0" rtl="0" algn="ctr">
                <a:lnSpc>
                  <a:spcPct val="118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44" name="Google Shape;1044;p126"/>
          <p:cNvSpPr/>
          <p:nvPr/>
        </p:nvSpPr>
        <p:spPr>
          <a:xfrm>
            <a:off x="852738" y="3090891"/>
            <a:ext cx="926557" cy="773157"/>
          </a:xfrm>
          <a:custGeom>
            <a:rect b="b" l="l" r="r" t="t"/>
            <a:pathLst>
              <a:path extrusionOk="0" h="1546313" w="1853114">
                <a:moveTo>
                  <a:pt x="0" y="0"/>
                </a:moveTo>
                <a:lnTo>
                  <a:pt x="1853115" y="0"/>
                </a:lnTo>
                <a:lnTo>
                  <a:pt x="1853115" y="1546313"/>
                </a:lnTo>
                <a:lnTo>
                  <a:pt x="0" y="154631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5" name="Google Shape;1045;p126"/>
          <p:cNvSpPr/>
          <p:nvPr/>
        </p:nvSpPr>
        <p:spPr>
          <a:xfrm>
            <a:off x="621515" y="1252045"/>
            <a:ext cx="2780954" cy="1502327"/>
          </a:xfrm>
          <a:custGeom>
            <a:rect b="b" l="l" r="r" t="t"/>
            <a:pathLst>
              <a:path extrusionOk="0" h="3004655" w="5561908">
                <a:moveTo>
                  <a:pt x="0" y="0"/>
                </a:moveTo>
                <a:lnTo>
                  <a:pt x="5561908" y="0"/>
                </a:lnTo>
                <a:lnTo>
                  <a:pt x="5561908" y="3004655"/>
                </a:lnTo>
                <a:lnTo>
                  <a:pt x="0" y="300465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6" name="Google Shape;1046;p126"/>
          <p:cNvSpPr/>
          <p:nvPr/>
        </p:nvSpPr>
        <p:spPr>
          <a:xfrm>
            <a:off x="3781344" y="1503609"/>
            <a:ext cx="2477844" cy="1285569"/>
          </a:xfrm>
          <a:custGeom>
            <a:rect b="b" l="l" r="r" t="t"/>
            <a:pathLst>
              <a:path extrusionOk="0" h="2571138" w="4955687">
                <a:moveTo>
                  <a:pt x="0" y="0"/>
                </a:moveTo>
                <a:lnTo>
                  <a:pt x="4955686" y="0"/>
                </a:lnTo>
                <a:lnTo>
                  <a:pt x="4955686" y="2571138"/>
                </a:lnTo>
                <a:lnTo>
                  <a:pt x="0" y="25711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2480" l="-1180" r="-1020" t="-2370"/>
            </a:stretch>
          </a:blipFill>
          <a:ln>
            <a:noFill/>
          </a:ln>
        </p:spPr>
      </p:sp>
      <p:sp>
        <p:nvSpPr>
          <p:cNvPr id="1047" name="Google Shape;1047;p126"/>
          <p:cNvSpPr/>
          <p:nvPr/>
        </p:nvSpPr>
        <p:spPr>
          <a:xfrm>
            <a:off x="4366298" y="3064892"/>
            <a:ext cx="1238717" cy="743244"/>
          </a:xfrm>
          <a:custGeom>
            <a:rect b="b" l="l" r="r" t="t"/>
            <a:pathLst>
              <a:path extrusionOk="0" h="1486488" w="2477434">
                <a:moveTo>
                  <a:pt x="0" y="0"/>
                </a:moveTo>
                <a:lnTo>
                  <a:pt x="2477435" y="0"/>
                </a:lnTo>
                <a:lnTo>
                  <a:pt x="2477435" y="1486487"/>
                </a:lnTo>
                <a:lnTo>
                  <a:pt x="0" y="14864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1840" l="-1310" r="-1300" t="-1530"/>
            </a:stretch>
          </a:blipFill>
          <a:ln>
            <a:noFill/>
          </a:ln>
        </p:spPr>
      </p:sp>
      <p:sp>
        <p:nvSpPr>
          <p:cNvPr id="1048" name="Google Shape;1048;p126"/>
          <p:cNvSpPr/>
          <p:nvPr/>
        </p:nvSpPr>
        <p:spPr>
          <a:xfrm>
            <a:off x="2269524" y="3310235"/>
            <a:ext cx="1606546" cy="334468"/>
          </a:xfrm>
          <a:custGeom>
            <a:rect b="b" l="l" r="r" t="t"/>
            <a:pathLst>
              <a:path extrusionOk="0" h="668937" w="3213092">
                <a:moveTo>
                  <a:pt x="0" y="0"/>
                </a:moveTo>
                <a:lnTo>
                  <a:pt x="3213091" y="0"/>
                </a:lnTo>
                <a:lnTo>
                  <a:pt x="3213091" y="668937"/>
                </a:lnTo>
                <a:lnTo>
                  <a:pt x="0" y="66893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9" name="Google Shape;1049;p126"/>
          <p:cNvSpPr/>
          <p:nvPr/>
        </p:nvSpPr>
        <p:spPr>
          <a:xfrm>
            <a:off x="2856475" y="4059939"/>
            <a:ext cx="2542101" cy="634110"/>
          </a:xfrm>
          <a:custGeom>
            <a:rect b="b" l="l" r="r" t="t"/>
            <a:pathLst>
              <a:path extrusionOk="0" h="1268220" w="5084203">
                <a:moveTo>
                  <a:pt x="0" y="0"/>
                </a:moveTo>
                <a:lnTo>
                  <a:pt x="5084203" y="0"/>
                </a:lnTo>
                <a:lnTo>
                  <a:pt x="5084203" y="1268220"/>
                </a:lnTo>
                <a:lnTo>
                  <a:pt x="0" y="12682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50" name="Google Shape;1050;p126"/>
          <p:cNvSpPr/>
          <p:nvPr/>
        </p:nvSpPr>
        <p:spPr>
          <a:xfrm>
            <a:off x="1236007" y="4097228"/>
            <a:ext cx="1172761" cy="549533"/>
          </a:xfrm>
          <a:custGeom>
            <a:rect b="b" l="l" r="r" t="t"/>
            <a:pathLst>
              <a:path extrusionOk="0" h="1099066" w="2345522">
                <a:moveTo>
                  <a:pt x="0" y="0"/>
                </a:moveTo>
                <a:lnTo>
                  <a:pt x="2345523" y="0"/>
                </a:lnTo>
                <a:lnTo>
                  <a:pt x="2345523" y="1099065"/>
                </a:lnTo>
                <a:lnTo>
                  <a:pt x="0" y="109906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-10020" l="0" r="0" t="-10020"/>
            </a:stretch>
          </a:blipFill>
          <a:ln>
            <a:noFill/>
          </a:ln>
        </p:spPr>
      </p:sp>
      <p:sp>
        <p:nvSpPr>
          <p:cNvPr id="1051" name="Google Shape;1051;p126"/>
          <p:cNvSpPr txBox="1"/>
          <p:nvPr/>
        </p:nvSpPr>
        <p:spPr>
          <a:xfrm>
            <a:off x="3951833" y="162934"/>
            <a:ext cx="5005500" cy="138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fr-CA" sz="41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MERCI À NOS </a:t>
            </a:r>
            <a:endParaRPr sz="700"/>
          </a:p>
          <a:p>
            <a:pPr indent="0" lvl="0" marL="0" marR="0" rtl="0" algn="r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fr-CA" sz="4100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PARTENAIRES!</a:t>
            </a:r>
            <a:endParaRPr sz="700"/>
          </a:p>
        </p:txBody>
      </p:sp>
      <p:sp>
        <p:nvSpPr>
          <p:cNvPr id="1052" name="Google Shape;1052;p126"/>
          <p:cNvSpPr/>
          <p:nvPr/>
        </p:nvSpPr>
        <p:spPr>
          <a:xfrm>
            <a:off x="5878284" y="3684525"/>
            <a:ext cx="3145632" cy="1295261"/>
          </a:xfrm>
          <a:custGeom>
            <a:rect b="b" l="l" r="r" t="t"/>
            <a:pathLst>
              <a:path extrusionOk="0" h="2590521" w="6291265">
                <a:moveTo>
                  <a:pt x="0" y="0"/>
                </a:moveTo>
                <a:lnTo>
                  <a:pt x="6291264" y="0"/>
                </a:lnTo>
                <a:lnTo>
                  <a:pt x="6291264" y="2590520"/>
                </a:lnTo>
                <a:lnTo>
                  <a:pt x="0" y="25905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