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25" r:id="rId5"/>
    <p:sldMasterId id="2147483726" r:id="rId6"/>
    <p:sldMasterId id="2147483727" r:id="rId7"/>
    <p:sldMasterId id="2147483728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B9A32E-E7BC-48A3-9471-FD5B398D7A4E}">
  <a:tblStyle styleId="{88B9A32E-E7BC-48A3-9471-FD5B398D7A4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MMTC4Z?lang=fr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d7cfde8b5f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3d7cfde8b5f_0_6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bbe846e8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bbe846e8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Passer du concret à l’abstrait (symboles et opérations) pour ceux qui ont besoin de voir et manipuler des objets.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febf6bf48b_0_7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febf6bf48b_0_7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1ed2d7ad7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1ed2d7ad7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febf6bf48b_0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2febf6bf48b_0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feea805e3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feea805e3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bbe846e8d7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bbe846e8d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bbe846e8d7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bbe846e8d7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bbe846e8d7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bbe846e8d7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bbe846e8d7_0_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bbe846e8d7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bbe846e8d7_0_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3bbe846e8d7_0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febf6bf48b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febf6bf48b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bbe846e8d7_0_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bbe846e8d7_0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febf6bf48b_0_8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2febf6bf48b_0_8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d381185a31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3d381185a31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c1f82a5e15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c1f82a5e15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Lien élève: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2"/>
              </a:rPr>
              <a:t>https://student.amplify.com/join/MMTC4Z?lang=fr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c1f82a5e15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c1f82a5e15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3d268ee17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3d268ee17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3c1f82a5e15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3c1f82a5e15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3c1f82a5e15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3c1f82a5e15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3d381185a31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3d381185a31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3d2acf92b79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3d2acf92b79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Lien élève: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c1f9dab7b9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c1f9dab7b9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3d7cfde8b5f_0_1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3d7cfde8b5f_0_1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3d7cfde8b5f_0_1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3d7cfde8b5f_0_1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3d7cfde8b5f_0_1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3d7cfde8b5f_0_1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3d7cfde8b5f_0_1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3d7cfde8b5f_0_1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3d381185a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3d381185a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3d381185a3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3d381185a3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3d381185a3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3d381185a3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2febf6bf48b_0_9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2febf6bf48b_0_9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31bfb13f4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31bfb13f4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2feea805e3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2feea805e3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29d0e730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29d0e730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3bbefc854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3bbefc854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3c1f82a5e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3c1f82a5e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À revoir (LL)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2febf6bf48b_0_1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2febf6bf48b_0_1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Geneviève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2d863834e4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2d863834e4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3d7cfde8b5f_0_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g3d7cfde8b5f_0_8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3d7cfde8b5f_0_8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g3d7cfde8b5f_0_8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d0ece9822a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d0ece9822a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febf6bf48b_0_9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febf6bf48b_0_9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febf6bf48b_0_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febf6bf48b_0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febf6bf48b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febf6bf48b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febf6bf48b_0_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febf6bf48b_0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 1" showMasterSp="0">
  <p:cSld name="TITLE_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08001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1pPr>
            <a:lvl2pPr indent="-317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2pPr>
            <a:lvl3pPr indent="-3175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3pPr>
            <a:lvl4pPr indent="-3175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5pPr>
            <a:lvl6pPr indent="-3175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6pPr>
            <a:lvl7pPr indent="-3175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7pPr>
            <a:lvl8pPr indent="-3175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8pPr>
            <a:lvl9pPr indent="-3175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34343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0" name="Google Shape;70;p17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>
            <a:off x="50" y="113000"/>
            <a:ext cx="9143982" cy="4385340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50" y="0"/>
            <a:ext cx="9143982" cy="4385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égende 1">
  <p:cSld name="CAPTION_ONLY_1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/>
          <p:nvPr/>
        </p:nvSpPr>
        <p:spPr>
          <a:xfrm>
            <a:off x="50" y="113000"/>
            <a:ext cx="9143982" cy="4385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9"/>
          <p:cNvSpPr/>
          <p:nvPr/>
        </p:nvSpPr>
        <p:spPr>
          <a:xfrm>
            <a:off x="50" y="0"/>
            <a:ext cx="9143982" cy="4385340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3564B9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 1">
  <p:cSld name="TITLE_AND_BODY_1">
    <p:bg>
      <p:bgPr>
        <a:solidFill>
          <a:srgbClr val="3564B9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 rot="10800000">
            <a:off x="9" y="1494007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21"/>
          <p:cNvSpPr/>
          <p:nvPr/>
        </p:nvSpPr>
        <p:spPr>
          <a:xfrm flipH="1" rot="10800000">
            <a:off x="0" y="2373000"/>
            <a:ext cx="9144000" cy="277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1"/>
          <p:cNvSpPr/>
          <p:nvPr/>
        </p:nvSpPr>
        <p:spPr>
          <a:xfrm rot="10799980">
            <a:off x="13" y="1574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974825" y="2304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883375" y="2869050"/>
            <a:ext cx="77193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809625" y="2150850"/>
            <a:ext cx="8022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3600"/>
              <a:buNone/>
              <a:defRPr sz="3600">
                <a:solidFill>
                  <a:srgbClr val="0069B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rgbClr val="0069B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 1 1">
  <p:cSld name="TITLE_AND_BODY_1_1">
    <p:bg>
      <p:bgPr>
        <a:solidFill>
          <a:srgbClr val="3564B9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/>
          <p:nvPr/>
        </p:nvSpPr>
        <p:spPr>
          <a:xfrm rot="10800000">
            <a:off x="9" y="1494007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22"/>
          <p:cNvSpPr/>
          <p:nvPr/>
        </p:nvSpPr>
        <p:spPr>
          <a:xfrm flipH="1" rot="10800000">
            <a:off x="0" y="2373000"/>
            <a:ext cx="9144000" cy="277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2"/>
          <p:cNvSpPr/>
          <p:nvPr/>
        </p:nvSpPr>
        <p:spPr>
          <a:xfrm rot="10799980">
            <a:off x="13" y="1574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22"/>
          <p:cNvSpPr txBox="1"/>
          <p:nvPr>
            <p:ph type="title"/>
          </p:nvPr>
        </p:nvSpPr>
        <p:spPr>
          <a:xfrm>
            <a:off x="974825" y="2304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883375" y="2869050"/>
            <a:ext cx="77193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 1 1 1">
  <p:cSld name="TITLE_AND_BODY_1_1_1">
    <p:bg>
      <p:bgPr>
        <a:solidFill>
          <a:srgbClr val="3564B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/>
          <p:nvPr/>
        </p:nvSpPr>
        <p:spPr>
          <a:xfrm rot="10800000">
            <a:off x="9" y="2637007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23"/>
          <p:cNvSpPr/>
          <p:nvPr/>
        </p:nvSpPr>
        <p:spPr>
          <a:xfrm flipH="1" rot="10800000">
            <a:off x="0" y="3127200"/>
            <a:ext cx="9144000" cy="201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3"/>
          <p:cNvSpPr/>
          <p:nvPr/>
        </p:nvSpPr>
        <p:spPr>
          <a:xfrm rot="10799980">
            <a:off x="13" y="2717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23"/>
          <p:cNvSpPr txBox="1"/>
          <p:nvPr>
            <p:ph type="title"/>
          </p:nvPr>
        </p:nvSpPr>
        <p:spPr>
          <a:xfrm>
            <a:off x="974825" y="2304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883375" y="2869050"/>
            <a:ext cx="77193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3564B9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/>
          <p:nvPr/>
        </p:nvSpPr>
        <p:spPr>
          <a:xfrm rot="10800000">
            <a:off x="9" y="1542604"/>
            <a:ext cx="9143982" cy="929340"/>
          </a:xfrm>
          <a:prstGeom prst="flowChartDocument">
            <a:avLst/>
          </a:prstGeom>
          <a:solidFill>
            <a:srgbClr val="F798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24"/>
          <p:cNvSpPr/>
          <p:nvPr/>
        </p:nvSpPr>
        <p:spPr>
          <a:xfrm rot="10800000">
            <a:off x="9" y="1494007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24"/>
          <p:cNvSpPr/>
          <p:nvPr/>
        </p:nvSpPr>
        <p:spPr>
          <a:xfrm flipH="1" rot="10800000">
            <a:off x="0" y="2373000"/>
            <a:ext cx="9144000" cy="277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4"/>
          <p:cNvSpPr/>
          <p:nvPr/>
        </p:nvSpPr>
        <p:spPr>
          <a:xfrm rot="10799980">
            <a:off x="13" y="1574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8" name="Google Shape;108;p24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3564B9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3" name="Google Shape;113;p25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25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2">
  <p:cSld name="TITLE_ONLY_2">
    <p:bg>
      <p:bgPr>
        <a:solidFill>
          <a:srgbClr val="3564B9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6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8" name="Google Shape;118;p26"/>
          <p:cNvSpPr/>
          <p:nvPr/>
        </p:nvSpPr>
        <p:spPr>
          <a:xfrm rot="10799980">
            <a:off x="-59" y="4202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26"/>
          <p:cNvSpPr/>
          <p:nvPr/>
        </p:nvSpPr>
        <p:spPr>
          <a:xfrm rot="10799980">
            <a:off x="-59" y="5030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2 1">
  <p:cSld name="TITLE_ONLY_2_1">
    <p:bg>
      <p:bgPr>
        <a:solidFill>
          <a:srgbClr val="434343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7"/>
          <p:cNvSpPr/>
          <p:nvPr/>
        </p:nvSpPr>
        <p:spPr>
          <a:xfrm rot="10799980">
            <a:off x="-59" y="115443"/>
            <a:ext cx="9143982" cy="929232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7"/>
          <p:cNvSpPr/>
          <p:nvPr/>
        </p:nvSpPr>
        <p:spPr>
          <a:xfrm rot="10799980">
            <a:off x="-59" y="1982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8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28"/>
          <p:cNvSpPr/>
          <p:nvPr/>
        </p:nvSpPr>
        <p:spPr>
          <a:xfrm rot="5400000">
            <a:off x="891983" y="2107161"/>
            <a:ext cx="5143500" cy="929178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8"/>
          <p:cNvSpPr/>
          <p:nvPr/>
        </p:nvSpPr>
        <p:spPr>
          <a:xfrm rot="5400000">
            <a:off x="974786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sur une colonne 1">
  <p:cSld name="ONE_COLUMN_TEXT_1">
    <p:bg>
      <p:bgPr>
        <a:solidFill>
          <a:srgbClr val="FFD966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3" name="Google Shape;133;p29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29"/>
          <p:cNvSpPr/>
          <p:nvPr/>
        </p:nvSpPr>
        <p:spPr>
          <a:xfrm rot="5400000">
            <a:off x="891983" y="2107161"/>
            <a:ext cx="5143500" cy="929178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9"/>
          <p:cNvSpPr/>
          <p:nvPr/>
        </p:nvSpPr>
        <p:spPr>
          <a:xfrm rot="5400000">
            <a:off x="974786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sur une colonne 1 1">
  <p:cSld name="ONE_COLUMN_TEXT_1_1">
    <p:bg>
      <p:bgPr>
        <a:solidFill>
          <a:srgbClr val="FFD966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/>
        </p:nvSpPr>
        <p:spPr>
          <a:xfrm flipH="1" rot="10800000">
            <a:off x="1219200" y="25"/>
            <a:ext cx="7947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0"/>
          <p:cNvSpPr/>
          <p:nvPr/>
        </p:nvSpPr>
        <p:spPr>
          <a:xfrm rot="5400000">
            <a:off x="-1165417" y="2107161"/>
            <a:ext cx="5143500" cy="929178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30"/>
          <p:cNvSpPr/>
          <p:nvPr/>
        </p:nvSpPr>
        <p:spPr>
          <a:xfrm rot="5400000">
            <a:off x="-1082614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42" name="Google Shape;142;p3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184894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800"/>
              <a:buNone/>
              <a:defRPr>
                <a:solidFill>
                  <a:srgbClr val="0069B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21" name="Google Shape;21;p4"/>
          <p:cNvSpPr/>
          <p:nvPr/>
        </p:nvSpPr>
        <p:spPr>
          <a:xfrm rot="5400000">
            <a:off x="-100350" y="343485"/>
            <a:ext cx="468600" cy="267900"/>
          </a:xfrm>
          <a:prstGeom prst="triangle">
            <a:avLst>
              <a:gd fmla="val 50000" name="adj"/>
            </a:avLst>
          </a:prstGeom>
          <a:solidFill>
            <a:srgbClr val="0069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2"/>
          <p:cNvSpPr/>
          <p:nvPr/>
        </p:nvSpPr>
        <p:spPr>
          <a:xfrm flipH="1" rot="-5400000">
            <a:off x="1736786" y="2107161"/>
            <a:ext cx="5143500" cy="929178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32"/>
          <p:cNvSpPr/>
          <p:nvPr/>
        </p:nvSpPr>
        <p:spPr>
          <a:xfrm flipH="1" rot="-5400000">
            <a:off x="1653983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564B9"/>
              </a:buClr>
              <a:buSzPts val="4200"/>
              <a:buFont typeface="Source Sans Pro"/>
              <a:buNone/>
              <a:defRPr b="1" sz="4200">
                <a:solidFill>
                  <a:srgbClr val="3564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32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ource Sans Pro"/>
              <a:buNone/>
              <a:defRPr sz="21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9" name="Google Shape;149;p3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●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urce Sans Pro"/>
              <a:buChar char="○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Source Sans Pro"/>
              <a:buChar char="■"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FFFFF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33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bre de grande taille 1 1">
  <p:cSld name="BIG_NUMBER_1_1">
    <p:bg>
      <p:bgPr>
        <a:solidFill>
          <a:srgbClr val="FFFFF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34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34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">
  <p:cSld name="TITLE_ONLY_1">
    <p:bg>
      <p:bgPr>
        <a:solidFill>
          <a:srgbClr val="3564B9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4" name="Google Shape;164;p36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36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36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36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36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 2">
  <p:cSld name="TITLE_ONLY_1_2">
    <p:bg>
      <p:bgPr>
        <a:solidFill>
          <a:srgbClr val="3564B9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2" name="Google Shape;172;p37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37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37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7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37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 1">
  <p:cSld name="TITLE_ONLY_1_1">
    <p:bg>
      <p:bgPr>
        <a:solidFill>
          <a:srgbClr val="3564B9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0" name="Google Shape;180;p38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38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38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38"/>
          <p:cNvSpPr/>
          <p:nvPr/>
        </p:nvSpPr>
        <p:spPr>
          <a:xfrm>
            <a:off x="9" y="34100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38"/>
          <p:cNvSpPr/>
          <p:nvPr/>
        </p:nvSpPr>
        <p:spPr>
          <a:xfrm>
            <a:off x="9" y="33272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 1 1">
  <p:cSld name="TITLE_ONLY_1_1_1">
    <p:bg>
      <p:bgPr>
        <a:solidFill>
          <a:srgbClr val="434343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8" name="Google Shape;188;p39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39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39"/>
          <p:cNvSpPr/>
          <p:nvPr/>
        </p:nvSpPr>
        <p:spPr>
          <a:xfrm>
            <a:off x="0" y="3470150"/>
            <a:ext cx="9144000" cy="16734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39"/>
          <p:cNvSpPr/>
          <p:nvPr/>
        </p:nvSpPr>
        <p:spPr>
          <a:xfrm>
            <a:off x="9" y="2842350"/>
            <a:ext cx="9143982" cy="929340"/>
          </a:xfrm>
          <a:prstGeom prst="flowChartDocument">
            <a:avLst/>
          </a:prstGeom>
          <a:solidFill>
            <a:srgbClr val="3564B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39"/>
          <p:cNvSpPr/>
          <p:nvPr/>
        </p:nvSpPr>
        <p:spPr>
          <a:xfrm>
            <a:off x="9" y="2759546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01" name="Google Shape;201;p4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02" name="Google Shape;202;p4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2"/>
          <p:cNvSpPr txBox="1"/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05" name="Google Shape;205;p42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6" name="Google Shape;206;p4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07" name="Google Shape;207;p4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08" name="Google Shape;208;p4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2800"/>
              <a:buNone/>
              <a:defRPr>
                <a:solidFill>
                  <a:srgbClr val="0069B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 rot="5400000">
            <a:off x="-100350" y="343485"/>
            <a:ext cx="468600" cy="267900"/>
          </a:xfrm>
          <a:prstGeom prst="triangle">
            <a:avLst>
              <a:gd fmla="val 50000" name="adj"/>
            </a:avLst>
          </a:prstGeom>
          <a:solidFill>
            <a:srgbClr val="0069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11" name="Google Shape;211;p43"/>
          <p:cNvSpPr txBox="1"/>
          <p:nvPr>
            <p:ph idx="1" type="body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212" name="Google Shape;212;p4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13" name="Google Shape;213;p4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14" name="Google Shape;214;p4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4"/>
          <p:cNvSpPr txBox="1"/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17" name="Google Shape;217;p44"/>
          <p:cNvSpPr txBox="1"/>
          <p:nvPr>
            <p:ph idx="1" type="body"/>
          </p:nvPr>
        </p:nvSpPr>
        <p:spPr>
          <a:xfrm>
            <a:off x="361156" y="1453357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8" name="Google Shape;218;p4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19" name="Google Shape;219;p4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20" name="Google Shape;220;p4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5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23" name="Google Shape;223;p45"/>
          <p:cNvSpPr txBox="1"/>
          <p:nvPr>
            <p:ph idx="1" type="body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224" name="Google Shape;224;p45"/>
          <p:cNvSpPr txBox="1"/>
          <p:nvPr>
            <p:ph idx="2" type="body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225" name="Google Shape;225;p45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26" name="Google Shape;226;p45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27" name="Google Shape;227;p4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30" name="Google Shape;230;p46"/>
          <p:cNvSpPr txBox="1"/>
          <p:nvPr>
            <p:ph idx="1" type="body"/>
          </p:nvPr>
        </p:nvSpPr>
        <p:spPr>
          <a:xfrm>
            <a:off x="228600" y="767556"/>
            <a:ext cx="2020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231" name="Google Shape;231;p46"/>
          <p:cNvSpPr txBox="1"/>
          <p:nvPr>
            <p:ph idx="2" type="body"/>
          </p:nvPr>
        </p:nvSpPr>
        <p:spPr>
          <a:xfrm>
            <a:off x="228600" y="1087438"/>
            <a:ext cx="20202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232" name="Google Shape;232;p46"/>
          <p:cNvSpPr txBox="1"/>
          <p:nvPr>
            <p:ph idx="3" type="body"/>
          </p:nvPr>
        </p:nvSpPr>
        <p:spPr>
          <a:xfrm>
            <a:off x="2322513" y="767556"/>
            <a:ext cx="2021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233" name="Google Shape;233;p46"/>
          <p:cNvSpPr txBox="1"/>
          <p:nvPr>
            <p:ph idx="4" type="body"/>
          </p:nvPr>
        </p:nvSpPr>
        <p:spPr>
          <a:xfrm>
            <a:off x="2322513" y="1087438"/>
            <a:ext cx="20211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234" name="Google Shape;234;p46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35" name="Google Shape;235;p46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36" name="Google Shape;236;p46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39" name="Google Shape;239;p47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40" name="Google Shape;240;p47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41" name="Google Shape;241;p47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/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44" name="Google Shape;244;p48"/>
          <p:cNvSpPr txBox="1"/>
          <p:nvPr>
            <p:ph idx="1" type="body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245" name="Google Shape;245;p48"/>
          <p:cNvSpPr txBox="1"/>
          <p:nvPr>
            <p:ph idx="2" type="body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246" name="Google Shape;246;p48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47" name="Google Shape;247;p48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48" name="Google Shape;248;p48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9"/>
          <p:cNvSpPr txBox="1"/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51" name="Google Shape;251;p49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49"/>
          <p:cNvSpPr txBox="1"/>
          <p:nvPr>
            <p:ph idx="1" type="body"/>
          </p:nvPr>
        </p:nvSpPr>
        <p:spPr>
          <a:xfrm>
            <a:off x="896144" y="2683669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253" name="Google Shape;253;p49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54" name="Google Shape;254;p49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55" name="Google Shape;255;p49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58" name="Google Shape;258;p50"/>
          <p:cNvSpPr txBox="1"/>
          <p:nvPr>
            <p:ph idx="1" type="body"/>
          </p:nvPr>
        </p:nvSpPr>
        <p:spPr>
          <a:xfrm rot="5400000">
            <a:off x="1154400" y="-125700"/>
            <a:ext cx="22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259" name="Google Shape;259;p50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60" name="Google Shape;260;p50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61" name="Google Shape;261;p50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1"/>
          <p:cNvSpPr txBox="1"/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64" name="Google Shape;264;p51"/>
          <p:cNvSpPr txBox="1"/>
          <p:nvPr>
            <p:ph idx="1" type="body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265" name="Google Shape;265;p5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66" name="Google Shape;266;p5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267" name="Google Shape;267;p5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 1">
  <p:cSld name="BLANK_1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2"/>
          <p:cNvSpPr/>
          <p:nvPr/>
        </p:nvSpPr>
        <p:spPr>
          <a:xfrm rot="7163341">
            <a:off x="-796129" y="856102"/>
            <a:ext cx="5093234" cy="4026230"/>
          </a:xfrm>
          <a:custGeom>
            <a:rect b="b" l="l" r="r" t="t"/>
            <a:pathLst>
              <a:path extrusionOk="0" h="8064565" w="10201783">
                <a:moveTo>
                  <a:pt x="0" y="0"/>
                </a:moveTo>
                <a:lnTo>
                  <a:pt x="10201783" y="0"/>
                </a:lnTo>
                <a:lnTo>
                  <a:pt x="10201783" y="8064565"/>
                </a:lnTo>
                <a:lnTo>
                  <a:pt x="0" y="8064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66000"/>
            </a:blip>
            <a:stretch>
              <a:fillRect b="0" l="-2390" r="-37211" t="0"/>
            </a:stretch>
          </a:blipFill>
          <a:ln>
            <a:noFill/>
          </a:ln>
        </p:spPr>
      </p:sp>
      <p:grpSp>
        <p:nvGrpSpPr>
          <p:cNvPr id="270" name="Google Shape;270;p52"/>
          <p:cNvGrpSpPr/>
          <p:nvPr/>
        </p:nvGrpSpPr>
        <p:grpSpPr>
          <a:xfrm>
            <a:off x="5764725" y="-210907"/>
            <a:ext cx="3379387" cy="5354581"/>
            <a:chOff x="0" y="-47625"/>
            <a:chExt cx="1780030" cy="2820427"/>
          </a:xfrm>
        </p:grpSpPr>
        <p:sp>
          <p:nvSpPr>
            <p:cNvPr id="271" name="Google Shape;271;p52"/>
            <p:cNvSpPr/>
            <p:nvPr/>
          </p:nvSpPr>
          <p:spPr>
            <a:xfrm>
              <a:off x="0" y="0"/>
              <a:ext cx="1780030" cy="2772802"/>
            </a:xfrm>
            <a:custGeom>
              <a:rect b="b" l="l" r="r" t="t"/>
              <a:pathLst>
                <a:path extrusionOk="0" h="2772802" w="1780030">
                  <a:moveTo>
                    <a:pt x="0" y="0"/>
                  </a:moveTo>
                  <a:lnTo>
                    <a:pt x="1780030" y="0"/>
                  </a:lnTo>
                  <a:lnTo>
                    <a:pt x="1780030" y="2772802"/>
                  </a:lnTo>
                  <a:lnTo>
                    <a:pt x="0" y="2772802"/>
                  </a:lnTo>
                  <a:close/>
                </a:path>
              </a:pathLst>
            </a:custGeom>
            <a:solidFill>
              <a:srgbClr val="002752"/>
            </a:solidFill>
            <a:ln>
              <a:noFill/>
            </a:ln>
          </p:spPr>
        </p:sp>
        <p:sp>
          <p:nvSpPr>
            <p:cNvPr id="272" name="Google Shape;272;p52"/>
            <p:cNvSpPr txBox="1"/>
            <p:nvPr/>
          </p:nvSpPr>
          <p:spPr>
            <a:xfrm>
              <a:off x="0" y="-47625"/>
              <a:ext cx="1779900" cy="282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52"/>
          <p:cNvGrpSpPr/>
          <p:nvPr/>
        </p:nvGrpSpPr>
        <p:grpSpPr>
          <a:xfrm>
            <a:off x="6345684" y="3684525"/>
            <a:ext cx="2231403" cy="1336787"/>
            <a:chOff x="0" y="0"/>
            <a:chExt cx="5950408" cy="3564765"/>
          </a:xfrm>
        </p:grpSpPr>
        <p:sp>
          <p:nvSpPr>
            <p:cNvPr id="274" name="Google Shape;274;p52"/>
            <p:cNvSpPr/>
            <p:nvPr/>
          </p:nvSpPr>
          <p:spPr>
            <a:xfrm>
              <a:off x="0" y="0"/>
              <a:ext cx="3103512" cy="2397463"/>
            </a:xfrm>
            <a:custGeom>
              <a:rect b="b" l="l" r="r" t="t"/>
              <a:pathLst>
                <a:path extrusionOk="0" h="2397463" w="3103512">
                  <a:moveTo>
                    <a:pt x="0" y="0"/>
                  </a:moveTo>
                  <a:lnTo>
                    <a:pt x="3103512" y="0"/>
                  </a:lnTo>
                  <a:lnTo>
                    <a:pt x="3103512" y="2397463"/>
                  </a:lnTo>
                  <a:lnTo>
                    <a:pt x="0" y="23974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275" name="Google Shape;275;p52"/>
            <p:cNvGrpSpPr/>
            <p:nvPr/>
          </p:nvGrpSpPr>
          <p:grpSpPr>
            <a:xfrm>
              <a:off x="2074561" y="1657166"/>
              <a:ext cx="452811" cy="452811"/>
              <a:chOff x="0" y="0"/>
              <a:chExt cx="812800" cy="812800"/>
            </a:xfrm>
          </p:grpSpPr>
          <p:sp>
            <p:nvSpPr>
              <p:cNvPr id="276" name="Google Shape;276;p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275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52"/>
              <p:cNvSpPr txBox="1"/>
              <p:nvPr/>
            </p:nvSpPr>
            <p:spPr>
              <a:xfrm>
                <a:off x="76200" y="66675"/>
                <a:ext cx="660300" cy="6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543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8" name="Google Shape;278;p52"/>
            <p:cNvSpPr txBox="1"/>
            <p:nvPr/>
          </p:nvSpPr>
          <p:spPr>
            <a:xfrm>
              <a:off x="1031656" y="490974"/>
              <a:ext cx="16218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CA" sz="2800" u="none" cap="none" strike="noStrike">
                  <a:solidFill>
                    <a:srgbClr val="DB4880"/>
                  </a:solidFill>
                  <a:latin typeface="Poppins"/>
                  <a:ea typeface="Poppins"/>
                  <a:cs typeface="Poppins"/>
                  <a:sym typeface="Poppins"/>
                </a:rPr>
                <a:t>44</a:t>
              </a:r>
              <a:endParaRPr sz="700"/>
            </a:p>
          </p:txBody>
        </p:sp>
        <p:sp>
          <p:nvSpPr>
            <p:cNvPr id="279" name="Google Shape;279;p52"/>
            <p:cNvSpPr txBox="1"/>
            <p:nvPr/>
          </p:nvSpPr>
          <p:spPr>
            <a:xfrm>
              <a:off x="2470342" y="460610"/>
              <a:ext cx="4305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CA" sz="2100" u="none" cap="none" strike="noStrike">
                  <a:solidFill>
                    <a:srgbClr val="DB4880"/>
                  </a:solidFill>
                  <a:latin typeface="Poppins"/>
                  <a:ea typeface="Poppins"/>
                  <a:cs typeface="Poppins"/>
                  <a:sym typeface="Poppins"/>
                </a:rPr>
                <a:t>e</a:t>
              </a:r>
              <a:endParaRPr sz="700"/>
            </a:p>
          </p:txBody>
        </p:sp>
        <p:sp>
          <p:nvSpPr>
            <p:cNvPr id="280" name="Google Shape;280;p52"/>
            <p:cNvSpPr txBox="1"/>
            <p:nvPr/>
          </p:nvSpPr>
          <p:spPr>
            <a:xfrm>
              <a:off x="2035708" y="1402094"/>
              <a:ext cx="3914700" cy="191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6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CA" sz="2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Colloque</a:t>
              </a:r>
              <a:endParaRPr sz="700"/>
            </a:p>
            <a:p>
              <a:pPr indent="0" lvl="0" marL="0" marR="0" rtl="0" algn="l">
                <a:lnSpc>
                  <a:spcPct val="96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CA" sz="2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AQUOPS</a:t>
              </a:r>
              <a:endParaRPr sz="700"/>
            </a:p>
          </p:txBody>
        </p:sp>
        <p:sp>
          <p:nvSpPr>
            <p:cNvPr id="281" name="Google Shape;281;p52"/>
            <p:cNvSpPr txBox="1"/>
            <p:nvPr/>
          </p:nvSpPr>
          <p:spPr>
            <a:xfrm>
              <a:off x="2004376" y="3195465"/>
              <a:ext cx="3914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CA" sz="900" u="none" cap="none" strike="noStrike">
                  <a:solidFill>
                    <a:srgbClr val="00AAE9"/>
                  </a:solidFill>
                  <a:latin typeface="Poppins"/>
                  <a:ea typeface="Poppins"/>
                  <a:cs typeface="Poppins"/>
                  <a:sym typeface="Poppins"/>
                </a:rPr>
                <a:t>31 mars au 2 avril 2026</a:t>
              </a:r>
              <a:endParaRPr sz="70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34343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4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8" name="Google Shape;288;p54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FFFFFF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5"/>
          <p:cNvSpPr/>
          <p:nvPr/>
        </p:nvSpPr>
        <p:spPr>
          <a:xfrm>
            <a:off x="50" y="113000"/>
            <a:ext cx="9143982" cy="4385340"/>
          </a:xfrm>
          <a:prstGeom prst="flowChartDocument">
            <a:avLst/>
          </a:prstGeom>
          <a:solidFill>
            <a:srgbClr val="8C9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55"/>
          <p:cNvSpPr/>
          <p:nvPr/>
        </p:nvSpPr>
        <p:spPr>
          <a:xfrm>
            <a:off x="13" y="0"/>
            <a:ext cx="9143982" cy="4385340"/>
          </a:xfrm>
          <a:prstGeom prst="flowChartDocument">
            <a:avLst/>
          </a:prstGeom>
          <a:solidFill>
            <a:srgbClr val="2464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égende 1">
  <p:cSld name="CAPTION_ONLY_1">
    <p:bg>
      <p:bgPr>
        <a:solidFill>
          <a:srgbClr val="FFFFFF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2464D8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5" name="Google Shape;295;p5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 1">
  <p:cSld name="TITLE_AND_BODY_1">
    <p:bg>
      <p:bgPr>
        <a:solidFill>
          <a:srgbClr val="2464D8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8"/>
          <p:cNvSpPr/>
          <p:nvPr/>
        </p:nvSpPr>
        <p:spPr>
          <a:xfrm rot="10800000">
            <a:off x="9" y="1494007"/>
            <a:ext cx="9143982" cy="929340"/>
          </a:xfrm>
          <a:prstGeom prst="flowChartDocument">
            <a:avLst/>
          </a:prstGeom>
          <a:solidFill>
            <a:srgbClr val="8C9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58"/>
          <p:cNvSpPr/>
          <p:nvPr/>
        </p:nvSpPr>
        <p:spPr>
          <a:xfrm flipH="1" rot="10800000">
            <a:off x="0" y="2373000"/>
            <a:ext cx="9144000" cy="277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58"/>
          <p:cNvSpPr/>
          <p:nvPr/>
        </p:nvSpPr>
        <p:spPr>
          <a:xfrm rot="10799980">
            <a:off x="13" y="1574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58"/>
          <p:cNvSpPr txBox="1"/>
          <p:nvPr>
            <p:ph type="title"/>
          </p:nvPr>
        </p:nvSpPr>
        <p:spPr>
          <a:xfrm>
            <a:off x="974825" y="2304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1" name="Google Shape;301;p58"/>
          <p:cNvSpPr txBox="1"/>
          <p:nvPr>
            <p:ph idx="1" type="body"/>
          </p:nvPr>
        </p:nvSpPr>
        <p:spPr>
          <a:xfrm>
            <a:off x="883375" y="2869050"/>
            <a:ext cx="77193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2" name="Google Shape;302;p5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 1 1 1">
  <p:cSld name="TITLE_AND_BODY_1_1_1">
    <p:bg>
      <p:bgPr>
        <a:solidFill>
          <a:srgbClr val="2464D8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9"/>
          <p:cNvSpPr/>
          <p:nvPr/>
        </p:nvSpPr>
        <p:spPr>
          <a:xfrm rot="10800000">
            <a:off x="9" y="2637007"/>
            <a:ext cx="9143982" cy="929340"/>
          </a:xfrm>
          <a:prstGeom prst="flowChartDocument">
            <a:avLst/>
          </a:prstGeom>
          <a:solidFill>
            <a:srgbClr val="8C9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59"/>
          <p:cNvSpPr/>
          <p:nvPr/>
        </p:nvSpPr>
        <p:spPr>
          <a:xfrm flipH="1" rot="10800000">
            <a:off x="0" y="3127200"/>
            <a:ext cx="9144000" cy="201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59"/>
          <p:cNvSpPr/>
          <p:nvPr/>
        </p:nvSpPr>
        <p:spPr>
          <a:xfrm rot="10799980">
            <a:off x="13" y="2717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59"/>
          <p:cNvSpPr txBox="1"/>
          <p:nvPr>
            <p:ph type="title"/>
          </p:nvPr>
        </p:nvSpPr>
        <p:spPr>
          <a:xfrm>
            <a:off x="974825" y="23046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8" name="Google Shape;308;p59"/>
          <p:cNvSpPr txBox="1"/>
          <p:nvPr>
            <p:ph idx="1" type="body"/>
          </p:nvPr>
        </p:nvSpPr>
        <p:spPr>
          <a:xfrm>
            <a:off x="883375" y="2869050"/>
            <a:ext cx="7719300" cy="17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9" name="Google Shape;309;p5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2464D8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0"/>
          <p:cNvSpPr/>
          <p:nvPr/>
        </p:nvSpPr>
        <p:spPr>
          <a:xfrm rot="10800000">
            <a:off x="9" y="1542604"/>
            <a:ext cx="9143982" cy="929340"/>
          </a:xfrm>
          <a:prstGeom prst="flowChartDocument">
            <a:avLst/>
          </a:prstGeom>
          <a:solidFill>
            <a:srgbClr val="F798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60"/>
          <p:cNvSpPr/>
          <p:nvPr/>
        </p:nvSpPr>
        <p:spPr>
          <a:xfrm rot="10800000">
            <a:off x="9" y="1494007"/>
            <a:ext cx="9143982" cy="929340"/>
          </a:xfrm>
          <a:prstGeom prst="flowChartDocument">
            <a:avLst/>
          </a:prstGeom>
          <a:solidFill>
            <a:srgbClr val="8C9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60"/>
          <p:cNvSpPr/>
          <p:nvPr/>
        </p:nvSpPr>
        <p:spPr>
          <a:xfrm flipH="1" rot="10800000">
            <a:off x="0" y="2373000"/>
            <a:ext cx="9144000" cy="277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60"/>
          <p:cNvSpPr/>
          <p:nvPr/>
        </p:nvSpPr>
        <p:spPr>
          <a:xfrm rot="10799980">
            <a:off x="13" y="1574044"/>
            <a:ext cx="9143982" cy="929286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6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16" name="Google Shape;316;p60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7" name="Google Shape;317;p60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8" name="Google Shape;318;p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2464D8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1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6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22" name="Google Shape;322;p61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8C9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61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3">
  <p:cSld name="TITLE_ONLY_3">
    <p:bg>
      <p:bgPr>
        <a:solidFill>
          <a:srgbClr val="2464D8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2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6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27" name="Google Shape;327;p62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8C9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62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62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62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2">
  <p:cSld name="TITLE_ONLY_2">
    <p:bg>
      <p:bgPr>
        <a:solidFill>
          <a:srgbClr val="2464D8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3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63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4" name="Google Shape;334;p63"/>
          <p:cNvSpPr/>
          <p:nvPr/>
        </p:nvSpPr>
        <p:spPr>
          <a:xfrm rot="10799980">
            <a:off x="-59" y="420243"/>
            <a:ext cx="9143982" cy="929232"/>
          </a:xfrm>
          <a:prstGeom prst="flowChartDocument">
            <a:avLst/>
          </a:prstGeom>
          <a:solidFill>
            <a:srgbClr val="8C9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63"/>
          <p:cNvSpPr/>
          <p:nvPr/>
        </p:nvSpPr>
        <p:spPr>
          <a:xfrm rot="10799980">
            <a:off x="-59" y="5030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2 1">
  <p:cSld name="TITLE_ONLY_2_1">
    <p:bg>
      <p:bgPr>
        <a:solidFill>
          <a:srgbClr val="2464D8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4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64"/>
          <p:cNvSpPr/>
          <p:nvPr/>
        </p:nvSpPr>
        <p:spPr>
          <a:xfrm rot="10799980">
            <a:off x="-59" y="115443"/>
            <a:ext cx="9143982" cy="929232"/>
          </a:xfrm>
          <a:prstGeom prst="flowChartDocument">
            <a:avLst/>
          </a:prstGeom>
          <a:solidFill>
            <a:srgbClr val="8C9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64"/>
          <p:cNvSpPr/>
          <p:nvPr/>
        </p:nvSpPr>
        <p:spPr>
          <a:xfrm rot="10799980">
            <a:off x="-59" y="1982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5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6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3" name="Google Shape;343;p6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4" name="Google Shape;344;p65"/>
          <p:cNvSpPr/>
          <p:nvPr/>
        </p:nvSpPr>
        <p:spPr>
          <a:xfrm rot="5400000">
            <a:off x="891983" y="2107161"/>
            <a:ext cx="5143500" cy="929178"/>
          </a:xfrm>
          <a:prstGeom prst="flowChartDocument">
            <a:avLst/>
          </a:prstGeom>
          <a:solidFill>
            <a:srgbClr val="8C9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65"/>
          <p:cNvSpPr/>
          <p:nvPr/>
        </p:nvSpPr>
        <p:spPr>
          <a:xfrm rot="5400000">
            <a:off x="974786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sur une colonne 1">
  <p:cSld name="ONE_COLUMN_TEXT_1">
    <p:bg>
      <p:bgPr>
        <a:solidFill>
          <a:srgbClr val="FFD966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6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66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9" name="Google Shape;349;p66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0" name="Google Shape;350;p66"/>
          <p:cNvSpPr/>
          <p:nvPr/>
        </p:nvSpPr>
        <p:spPr>
          <a:xfrm rot="5400000">
            <a:off x="891983" y="2107161"/>
            <a:ext cx="5143500" cy="929178"/>
          </a:xfrm>
          <a:prstGeom prst="flowChartDocument">
            <a:avLst/>
          </a:prstGeom>
          <a:solidFill>
            <a:srgbClr val="2464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66"/>
          <p:cNvSpPr/>
          <p:nvPr/>
        </p:nvSpPr>
        <p:spPr>
          <a:xfrm rot="5400000">
            <a:off x="974786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sur une colonne 1 1">
  <p:cSld name="ONE_COLUMN_TEXT_1_1">
    <p:bg>
      <p:bgPr>
        <a:solidFill>
          <a:srgbClr val="FFD966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7"/>
          <p:cNvSpPr txBox="1"/>
          <p:nvPr/>
        </p:nvSpPr>
        <p:spPr>
          <a:xfrm flipH="1" rot="10800000">
            <a:off x="1219200" y="25"/>
            <a:ext cx="7947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67"/>
          <p:cNvSpPr/>
          <p:nvPr/>
        </p:nvSpPr>
        <p:spPr>
          <a:xfrm rot="5400000">
            <a:off x="-1165417" y="2107161"/>
            <a:ext cx="5143500" cy="929178"/>
          </a:xfrm>
          <a:prstGeom prst="flowChartDocument">
            <a:avLst/>
          </a:prstGeom>
          <a:solidFill>
            <a:srgbClr val="2464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67"/>
          <p:cNvSpPr/>
          <p:nvPr/>
        </p:nvSpPr>
        <p:spPr>
          <a:xfrm rot="5400000">
            <a:off x="-1082614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58" name="Google Shape;358;p6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69"/>
          <p:cNvSpPr/>
          <p:nvPr/>
        </p:nvSpPr>
        <p:spPr>
          <a:xfrm flipH="1" rot="-5400000">
            <a:off x="1736786" y="2107161"/>
            <a:ext cx="5143500" cy="929178"/>
          </a:xfrm>
          <a:prstGeom prst="flowChartDocument">
            <a:avLst/>
          </a:prstGeom>
          <a:solidFill>
            <a:srgbClr val="8C9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69"/>
          <p:cNvSpPr/>
          <p:nvPr/>
        </p:nvSpPr>
        <p:spPr>
          <a:xfrm flipH="1" rot="-5400000">
            <a:off x="1653983" y="2107161"/>
            <a:ext cx="5143500" cy="929178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6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4" name="Google Shape;364;p6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5" name="Google Shape;365;p6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6" name="Google Shape;366;p6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FFFFFF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0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2464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70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8C9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70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bre de grande taille 1 1">
  <p:cSld name="BIG_NUMBER_1_1">
    <p:bg>
      <p:bgPr>
        <a:solidFill>
          <a:srgbClr val="FFFFFF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1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2464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71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8C9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71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">
  <p:cSld name="TITLE_ONLY_1">
    <p:bg>
      <p:bgPr>
        <a:solidFill>
          <a:srgbClr val="2464D8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3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7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0" name="Google Shape;380;p73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8C9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73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73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2464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73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8C9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" name="Google Shape;384;p73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947450" y="450150"/>
            <a:ext cx="6367800" cy="4090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4800"/>
              <a:buNone/>
              <a:defRPr sz="4800">
                <a:solidFill>
                  <a:srgbClr val="0069B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38" name="Google Shape;38;p8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rgbClr val="0069B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 1">
  <p:cSld name="TITLE_ONLY_1_1">
    <p:bg>
      <p:bgPr>
        <a:solidFill>
          <a:srgbClr val="2464D8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4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7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8" name="Google Shape;388;p74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8C9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74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74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74"/>
          <p:cNvSpPr/>
          <p:nvPr/>
        </p:nvSpPr>
        <p:spPr>
          <a:xfrm>
            <a:off x="9" y="3410025"/>
            <a:ext cx="9143982" cy="929340"/>
          </a:xfrm>
          <a:prstGeom prst="flowChartDocument">
            <a:avLst/>
          </a:prstGeom>
          <a:solidFill>
            <a:srgbClr val="2464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74"/>
          <p:cNvSpPr/>
          <p:nvPr/>
        </p:nvSpPr>
        <p:spPr>
          <a:xfrm>
            <a:off x="9" y="33272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 1 1">
  <p:cSld name="TITLE_ONLY_1_1_1">
    <p:bg>
      <p:bgPr>
        <a:solidFill>
          <a:srgbClr val="2464D8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5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7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6" name="Google Shape;396;p75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8C9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7" name="Google Shape;397;p75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Google Shape;398;p75"/>
          <p:cNvSpPr/>
          <p:nvPr/>
        </p:nvSpPr>
        <p:spPr>
          <a:xfrm>
            <a:off x="0" y="3470150"/>
            <a:ext cx="9144000" cy="16734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75"/>
          <p:cNvSpPr/>
          <p:nvPr/>
        </p:nvSpPr>
        <p:spPr>
          <a:xfrm>
            <a:off x="9" y="2842350"/>
            <a:ext cx="9143982" cy="929340"/>
          </a:xfrm>
          <a:prstGeom prst="flowChartDocument">
            <a:avLst/>
          </a:prstGeom>
          <a:solidFill>
            <a:srgbClr val="2464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75"/>
          <p:cNvSpPr/>
          <p:nvPr/>
        </p:nvSpPr>
        <p:spPr>
          <a:xfrm>
            <a:off x="9" y="2759546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 1 1 1">
  <p:cSld name="TITLE_ONLY_1_1_1_1">
    <p:bg>
      <p:bgPr>
        <a:solidFill>
          <a:srgbClr val="434343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2">
  <p:cSld name="TITLE_AND_BODY_2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04" name="Google Shape;404;p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5" name="Google Shape;405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cueil">
  <p:cSld name="Accueil">
    <p:bg>
      <p:bgPr>
        <a:solidFill>
          <a:srgbClr val="FFFFFF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78" title="Copie de EQUIPE MST 2025-2026 (1)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G Suite content">
  <p:cSld name="CUSTOM_3_1_1_1_1_1_1_1_1_1_1_1_2_1_1_2_1_1">
    <p:bg>
      <p:bgPr>
        <a:solidFill>
          <a:srgbClr val="FFFFFF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9"/>
          <p:cNvSpPr txBox="1"/>
          <p:nvPr>
            <p:ph type="title"/>
          </p:nvPr>
        </p:nvSpPr>
        <p:spPr>
          <a:xfrm>
            <a:off x="761950" y="809375"/>
            <a:ext cx="5079900" cy="35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0" name="Google Shape;410;p79"/>
          <p:cNvSpPr txBox="1"/>
          <p:nvPr>
            <p:ph idx="1" type="body"/>
          </p:nvPr>
        </p:nvSpPr>
        <p:spPr>
          <a:xfrm>
            <a:off x="761975" y="1514275"/>
            <a:ext cx="5079900" cy="24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411" name="Google Shape;411;p79"/>
          <p:cNvGrpSpPr/>
          <p:nvPr/>
        </p:nvGrpSpPr>
        <p:grpSpPr>
          <a:xfrm>
            <a:off x="7827614" y="4862772"/>
            <a:ext cx="858395" cy="99783"/>
            <a:chOff x="242525" y="2441975"/>
            <a:chExt cx="7135450" cy="828075"/>
          </a:xfrm>
        </p:grpSpPr>
        <p:sp>
          <p:nvSpPr>
            <p:cNvPr id="412" name="Google Shape;412;p79"/>
            <p:cNvSpPr/>
            <p:nvPr/>
          </p:nvSpPr>
          <p:spPr>
            <a:xfrm>
              <a:off x="242525" y="2441975"/>
              <a:ext cx="625925" cy="642600"/>
            </a:xfrm>
            <a:custGeom>
              <a:rect b="b" l="l" r="r" t="t"/>
              <a:pathLst>
                <a:path extrusionOk="0" h="25704" w="25037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79"/>
            <p:cNvSpPr/>
            <p:nvPr/>
          </p:nvSpPr>
          <p:spPr>
            <a:xfrm>
              <a:off x="899250" y="2670550"/>
              <a:ext cx="415000" cy="413525"/>
            </a:xfrm>
            <a:custGeom>
              <a:rect b="b" l="l" r="r" t="t"/>
              <a:pathLst>
                <a:path extrusionOk="0" h="16541" w="1660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79"/>
            <p:cNvSpPr/>
            <p:nvPr/>
          </p:nvSpPr>
          <p:spPr>
            <a:xfrm>
              <a:off x="1351900" y="2670550"/>
              <a:ext cx="415025" cy="413525"/>
            </a:xfrm>
            <a:custGeom>
              <a:rect b="b" l="l" r="r" t="t"/>
              <a:pathLst>
                <a:path extrusionOk="0" h="16541" w="16601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79"/>
            <p:cNvSpPr/>
            <p:nvPr/>
          </p:nvSpPr>
          <p:spPr>
            <a:xfrm>
              <a:off x="1805050" y="2670550"/>
              <a:ext cx="396425" cy="599500"/>
            </a:xfrm>
            <a:custGeom>
              <a:rect b="b" l="l" r="r" t="t"/>
              <a:pathLst>
                <a:path extrusionOk="0" h="23980" w="15857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79"/>
            <p:cNvSpPr/>
            <p:nvPr/>
          </p:nvSpPr>
          <p:spPr>
            <a:xfrm>
              <a:off x="2263600" y="2464050"/>
              <a:ext cx="91050" cy="607800"/>
            </a:xfrm>
            <a:custGeom>
              <a:rect b="b" l="l" r="r" t="t"/>
              <a:pathLst>
                <a:path extrusionOk="0" h="24312" w="3642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79"/>
            <p:cNvSpPr/>
            <p:nvPr/>
          </p:nvSpPr>
          <p:spPr>
            <a:xfrm>
              <a:off x="2398650" y="2671050"/>
              <a:ext cx="381250" cy="413525"/>
            </a:xfrm>
            <a:custGeom>
              <a:rect b="b" l="l" r="r" t="t"/>
              <a:pathLst>
                <a:path extrusionOk="0" h="16541" w="1525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79"/>
            <p:cNvSpPr/>
            <p:nvPr/>
          </p:nvSpPr>
          <p:spPr>
            <a:xfrm>
              <a:off x="2973675" y="2507925"/>
              <a:ext cx="266225" cy="563925"/>
            </a:xfrm>
            <a:custGeom>
              <a:rect b="b" l="l" r="r" t="t"/>
              <a:pathLst>
                <a:path extrusionOk="0" h="22557" w="10649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79"/>
            <p:cNvSpPr/>
            <p:nvPr/>
          </p:nvSpPr>
          <p:spPr>
            <a:xfrm>
              <a:off x="3237425" y="2675450"/>
              <a:ext cx="394950" cy="408625"/>
            </a:xfrm>
            <a:custGeom>
              <a:rect b="b" l="l" r="r" t="t"/>
              <a:pathLst>
                <a:path extrusionOk="0" h="16345" w="15798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79"/>
            <p:cNvSpPr/>
            <p:nvPr/>
          </p:nvSpPr>
          <p:spPr>
            <a:xfrm>
              <a:off x="3690100" y="2678325"/>
              <a:ext cx="237350" cy="393525"/>
            </a:xfrm>
            <a:custGeom>
              <a:rect b="b" l="l" r="r" t="t"/>
              <a:pathLst>
                <a:path extrusionOk="0" h="15741" w="9494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79"/>
            <p:cNvSpPr/>
            <p:nvPr/>
          </p:nvSpPr>
          <p:spPr>
            <a:xfrm>
              <a:off x="4131500" y="2511025"/>
              <a:ext cx="327400" cy="560825"/>
            </a:xfrm>
            <a:custGeom>
              <a:rect b="b" l="l" r="r" t="t"/>
              <a:pathLst>
                <a:path extrusionOk="0" h="22433" w="13096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79"/>
            <p:cNvSpPr/>
            <p:nvPr/>
          </p:nvSpPr>
          <p:spPr>
            <a:xfrm>
              <a:off x="4505875" y="2511025"/>
              <a:ext cx="385150" cy="573050"/>
            </a:xfrm>
            <a:custGeom>
              <a:rect b="b" l="l" r="r" t="t"/>
              <a:pathLst>
                <a:path extrusionOk="0" h="22922" w="15406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79"/>
            <p:cNvSpPr/>
            <p:nvPr/>
          </p:nvSpPr>
          <p:spPr>
            <a:xfrm>
              <a:off x="4967825" y="2688175"/>
              <a:ext cx="340125" cy="395900"/>
            </a:xfrm>
            <a:custGeom>
              <a:rect b="b" l="l" r="r" t="t"/>
              <a:pathLst>
                <a:path extrusionOk="0" h="15836" w="13605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79"/>
            <p:cNvSpPr/>
            <p:nvPr/>
          </p:nvSpPr>
          <p:spPr>
            <a:xfrm>
              <a:off x="5365675" y="2675450"/>
              <a:ext cx="368025" cy="408625"/>
            </a:xfrm>
            <a:custGeom>
              <a:rect b="b" l="l" r="r" t="t"/>
              <a:pathLst>
                <a:path extrusionOk="0" h="16345" w="14721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79"/>
            <p:cNvSpPr/>
            <p:nvPr/>
          </p:nvSpPr>
          <p:spPr>
            <a:xfrm>
              <a:off x="5774300" y="2675450"/>
              <a:ext cx="341100" cy="408625"/>
            </a:xfrm>
            <a:custGeom>
              <a:rect b="b" l="l" r="r" t="t"/>
              <a:pathLst>
                <a:path extrusionOk="0" h="16345" w="13644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79"/>
            <p:cNvSpPr/>
            <p:nvPr/>
          </p:nvSpPr>
          <p:spPr>
            <a:xfrm>
              <a:off x="6152575" y="2570725"/>
              <a:ext cx="249125" cy="507150"/>
            </a:xfrm>
            <a:custGeom>
              <a:rect b="b" l="l" r="r" t="t"/>
              <a:pathLst>
                <a:path extrusionOk="0" h="20286" w="9965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79"/>
            <p:cNvSpPr/>
            <p:nvPr/>
          </p:nvSpPr>
          <p:spPr>
            <a:xfrm>
              <a:off x="6437875" y="2504825"/>
              <a:ext cx="119425" cy="567025"/>
            </a:xfrm>
            <a:custGeom>
              <a:rect b="b" l="l" r="r" t="t"/>
              <a:pathLst>
                <a:path extrusionOk="0" h="22681" w="4777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79"/>
            <p:cNvSpPr/>
            <p:nvPr/>
          </p:nvSpPr>
          <p:spPr>
            <a:xfrm>
              <a:off x="6585675" y="2675450"/>
              <a:ext cx="394450" cy="408625"/>
            </a:xfrm>
            <a:custGeom>
              <a:rect b="b" l="l" r="r" t="t"/>
              <a:pathLst>
                <a:path extrusionOk="0" h="16345" w="15778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79"/>
            <p:cNvSpPr/>
            <p:nvPr/>
          </p:nvSpPr>
          <p:spPr>
            <a:xfrm>
              <a:off x="7037850" y="2675450"/>
              <a:ext cx="340125" cy="396400"/>
            </a:xfrm>
            <a:custGeom>
              <a:rect b="b" l="l" r="r" t="t"/>
              <a:pathLst>
                <a:path extrusionOk="0" h="15856" w="13605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3">
  <p:cSld name="TITLE_AND_BODY_3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2" name="Google Shape;432;p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3" name="Google Shape;433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uniquement 1 2">
  <p:cSld name="TITLE_ONLY_1_2">
    <p:bg>
      <p:bgPr>
        <a:solidFill>
          <a:srgbClr val="3564B9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81"/>
          <p:cNvSpPr/>
          <p:nvPr/>
        </p:nvSpPr>
        <p:spPr>
          <a:xfrm flipH="1" rot="10800000">
            <a:off x="0" y="1024200"/>
            <a:ext cx="9144000" cy="41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8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7" name="Google Shape;437;p81"/>
          <p:cNvSpPr/>
          <p:nvPr/>
        </p:nvSpPr>
        <p:spPr>
          <a:xfrm rot="10799980">
            <a:off x="-59" y="648843"/>
            <a:ext cx="9143982" cy="929232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81"/>
          <p:cNvSpPr/>
          <p:nvPr/>
        </p:nvSpPr>
        <p:spPr>
          <a:xfrm rot="10799980">
            <a:off x="-59" y="731646"/>
            <a:ext cx="9143982" cy="929232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81"/>
          <p:cNvSpPr/>
          <p:nvPr/>
        </p:nvSpPr>
        <p:spPr>
          <a:xfrm>
            <a:off x="0" y="4017300"/>
            <a:ext cx="9144000" cy="1126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p81"/>
          <p:cNvSpPr/>
          <p:nvPr/>
        </p:nvSpPr>
        <p:spPr>
          <a:xfrm>
            <a:off x="9" y="3714825"/>
            <a:ext cx="9143982" cy="929340"/>
          </a:xfrm>
          <a:prstGeom prst="flowChartDocumen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81"/>
          <p:cNvSpPr/>
          <p:nvPr/>
        </p:nvSpPr>
        <p:spPr>
          <a:xfrm>
            <a:off x="9" y="3632021"/>
            <a:ext cx="9143982" cy="929340"/>
          </a:xfrm>
          <a:prstGeom prst="flowChartDocumen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69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4200"/>
              <a:buNone/>
              <a:defRPr sz="4200">
                <a:solidFill>
                  <a:srgbClr val="0069B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27.xml"/><Relationship Id="rId24" Type="http://schemas.openxmlformats.org/officeDocument/2006/relationships/theme" Target="../theme/theme5.xml"/><Relationship Id="rId12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33.xml"/><Relationship Id="rId6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osis SemiBold"/>
              <a:buChar char="●"/>
              <a:defRPr sz="1800"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 SemiBold"/>
              <a:buChar char="○"/>
              <a:def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 SemiBold"/>
              <a:buChar char="■"/>
              <a:def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 SemiBold"/>
              <a:buChar char="●"/>
              <a:def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 SemiBold"/>
              <a:buChar char="○"/>
              <a:def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 SemiBold"/>
              <a:buChar char="■"/>
              <a:def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 SemiBold"/>
              <a:buChar char="●"/>
              <a:def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 SemiBold"/>
              <a:buChar char="○"/>
              <a:def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 SemiBold"/>
              <a:buChar char="■"/>
              <a:def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3564B9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iga"/>
              <a:buNone/>
              <a:defRPr sz="32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471900" y="1863850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iga"/>
              <a:buChar char="●"/>
              <a:defRPr sz="1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○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■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●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○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■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●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○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Viga"/>
              <a:buChar char="■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95" name="Google Shape;195;p40"/>
          <p:cNvSpPr txBox="1"/>
          <p:nvPr>
            <p:ph idx="1" type="body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0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40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40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2464D8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b="1"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4" name="Google Shape;284;p53"/>
          <p:cNvSpPr txBox="1"/>
          <p:nvPr>
            <p:ph idx="1" type="body"/>
          </p:nvPr>
        </p:nvSpPr>
        <p:spPr>
          <a:xfrm>
            <a:off x="471900" y="1863850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iga"/>
              <a:buChar char="●"/>
              <a:defRPr sz="1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○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■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●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○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■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●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iga"/>
              <a:buChar char="○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Viga"/>
              <a:buChar char="■"/>
              <a:defRPr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/>
        </p:txBody>
      </p:sp>
      <p:sp>
        <p:nvSpPr>
          <p:cNvPr id="285" name="Google Shape;285;p5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1.png"/><Relationship Id="rId4" Type="http://schemas.openxmlformats.org/officeDocument/2006/relationships/image" Target="../media/image12.jpg"/><Relationship Id="rId5" Type="http://schemas.openxmlformats.org/officeDocument/2006/relationships/hyperlink" Target="http://campus.recit.qc.ca/aquops10701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9.png"/><Relationship Id="rId4" Type="http://schemas.openxmlformats.org/officeDocument/2006/relationships/image" Target="../media/image53.png"/><Relationship Id="rId9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hyperlink" Target="https://www.education.gouv.qc.ca/fileadmin/site_web/documents/ministere/Cadre-reference-competence-num.pdf" TargetMode="External"/><Relationship Id="rId7" Type="http://schemas.openxmlformats.org/officeDocument/2006/relationships/image" Target="../media/image22.png"/><Relationship Id="rId8" Type="http://schemas.openxmlformats.org/officeDocument/2006/relationships/image" Target="../media/image25.png"/><Relationship Id="rId11" Type="http://schemas.openxmlformats.org/officeDocument/2006/relationships/image" Target="../media/image31.png"/><Relationship Id="rId10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hyperlink" Target="https://polypad.amplify.com/fr/p" TargetMode="External"/><Relationship Id="rId5" Type="http://schemas.openxmlformats.org/officeDocument/2006/relationships/hyperlink" Target="http://polypad.amplify.com/fr/p" TargetMode="External"/><Relationship Id="rId6" Type="http://schemas.openxmlformats.org/officeDocument/2006/relationships/image" Target="../media/image35.png"/><Relationship Id="rId7" Type="http://schemas.openxmlformats.org/officeDocument/2006/relationships/hyperlink" Target="https://polypad.amplify.com/fr/p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polypad.amplify.com/fr/p" TargetMode="External"/><Relationship Id="rId4" Type="http://schemas.openxmlformats.org/officeDocument/2006/relationships/hyperlink" Target="http://polypad.amplify.com/fr/p" TargetMode="External"/><Relationship Id="rId5" Type="http://schemas.openxmlformats.org/officeDocument/2006/relationships/image" Target="../media/image35.png"/><Relationship Id="rId6" Type="http://schemas.openxmlformats.org/officeDocument/2006/relationships/hyperlink" Target="https://polypad.amplify.com/fr/p" TargetMode="External"/><Relationship Id="rId7" Type="http://schemas.openxmlformats.org/officeDocument/2006/relationships/image" Target="../media/image39.png"/><Relationship Id="rId8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Relationship Id="rId4" Type="http://schemas.openxmlformats.org/officeDocument/2006/relationships/image" Target="../media/image32.png"/><Relationship Id="rId5" Type="http://schemas.openxmlformats.org/officeDocument/2006/relationships/hyperlink" Target="https://polypad.amplify.com/fr/p" TargetMode="External"/><Relationship Id="rId6" Type="http://schemas.openxmlformats.org/officeDocument/2006/relationships/hyperlink" Target="http://polypad.amplify.com/fr/p" TargetMode="External"/><Relationship Id="rId7" Type="http://schemas.openxmlformats.org/officeDocument/2006/relationships/image" Target="../media/image35.png"/><Relationship Id="rId8" Type="http://schemas.openxmlformats.org/officeDocument/2006/relationships/hyperlink" Target="https://polypad.amplify.com/fr/p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polypad.amplify.com/fr/p" TargetMode="External"/><Relationship Id="rId4" Type="http://schemas.openxmlformats.org/officeDocument/2006/relationships/hyperlink" Target="http://polypad.amplify.com/fr/p" TargetMode="External"/><Relationship Id="rId5" Type="http://schemas.openxmlformats.org/officeDocument/2006/relationships/image" Target="../media/image35.png"/><Relationship Id="rId6" Type="http://schemas.openxmlformats.org/officeDocument/2006/relationships/hyperlink" Target="https://polypad.amplify.com/fr/p" TargetMode="External"/><Relationship Id="rId7" Type="http://schemas.openxmlformats.org/officeDocument/2006/relationships/image" Target="../media/image38.png"/><Relationship Id="rId8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polypad.amplify.com/fr/p" TargetMode="External"/><Relationship Id="rId4" Type="http://schemas.openxmlformats.org/officeDocument/2006/relationships/hyperlink" Target="http://polypad.amplify.com/fr/p" TargetMode="External"/><Relationship Id="rId9" Type="http://schemas.openxmlformats.org/officeDocument/2006/relationships/image" Target="../media/image47.png"/><Relationship Id="rId5" Type="http://schemas.openxmlformats.org/officeDocument/2006/relationships/image" Target="../media/image35.png"/><Relationship Id="rId6" Type="http://schemas.openxmlformats.org/officeDocument/2006/relationships/image" Target="../media/image42.png"/><Relationship Id="rId7" Type="http://schemas.openxmlformats.org/officeDocument/2006/relationships/hyperlink" Target="https://polypad.amplify.com/fr/p" TargetMode="External"/><Relationship Id="rId8" Type="http://schemas.openxmlformats.org/officeDocument/2006/relationships/image" Target="../media/image37.png"/><Relationship Id="rId10" Type="http://schemas.openxmlformats.org/officeDocument/2006/relationships/image" Target="../media/image4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polypad.amplify.com/fr/p" TargetMode="External"/><Relationship Id="rId4" Type="http://schemas.openxmlformats.org/officeDocument/2006/relationships/hyperlink" Target="http://polypad.amplify.com/fr/p" TargetMode="External"/><Relationship Id="rId9" Type="http://schemas.openxmlformats.org/officeDocument/2006/relationships/image" Target="../media/image48.png"/><Relationship Id="rId5" Type="http://schemas.openxmlformats.org/officeDocument/2006/relationships/image" Target="../media/image35.png"/><Relationship Id="rId6" Type="http://schemas.openxmlformats.org/officeDocument/2006/relationships/hyperlink" Target="https://polypad.amplify.com/fr/p" TargetMode="External"/><Relationship Id="rId7" Type="http://schemas.openxmlformats.org/officeDocument/2006/relationships/image" Target="../media/image44.png"/><Relationship Id="rId8" Type="http://schemas.openxmlformats.org/officeDocument/2006/relationships/image" Target="../media/image50.png"/><Relationship Id="rId11" Type="http://schemas.openxmlformats.org/officeDocument/2006/relationships/image" Target="../media/image49.png"/><Relationship Id="rId10" Type="http://schemas.openxmlformats.org/officeDocument/2006/relationships/image" Target="../media/image37.png"/><Relationship Id="rId12" Type="http://schemas.openxmlformats.org/officeDocument/2006/relationships/image" Target="../media/image5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polypad.amplify.com/fr/p" TargetMode="External"/><Relationship Id="rId4" Type="http://schemas.openxmlformats.org/officeDocument/2006/relationships/hyperlink" Target="http://polypad.amplify.com/fr/p" TargetMode="External"/><Relationship Id="rId9" Type="http://schemas.openxmlformats.org/officeDocument/2006/relationships/image" Target="../media/image50.png"/><Relationship Id="rId5" Type="http://schemas.openxmlformats.org/officeDocument/2006/relationships/image" Target="../media/image35.png"/><Relationship Id="rId6" Type="http://schemas.openxmlformats.org/officeDocument/2006/relationships/hyperlink" Target="https://polypad.amplify.com/fr/p" TargetMode="External"/><Relationship Id="rId7" Type="http://schemas.openxmlformats.org/officeDocument/2006/relationships/image" Target="../media/image44.png"/><Relationship Id="rId8" Type="http://schemas.openxmlformats.org/officeDocument/2006/relationships/image" Target="../media/image56.png"/><Relationship Id="rId11" Type="http://schemas.openxmlformats.org/officeDocument/2006/relationships/image" Target="../media/image57.png"/><Relationship Id="rId10" Type="http://schemas.openxmlformats.org/officeDocument/2006/relationships/image" Target="../media/image64.png"/><Relationship Id="rId13" Type="http://schemas.openxmlformats.org/officeDocument/2006/relationships/image" Target="../media/image48.png"/><Relationship Id="rId12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equipe@recitmst.qc.ca" TargetMode="External"/><Relationship Id="rId4" Type="http://schemas.openxmlformats.org/officeDocument/2006/relationships/hyperlink" Target="https://creativecommons.org/licenses/by-nc-sa/4.0/deed.fr" TargetMode="External"/><Relationship Id="rId9" Type="http://schemas.openxmlformats.org/officeDocument/2006/relationships/image" Target="../media/image15.png"/><Relationship Id="rId5" Type="http://schemas.openxmlformats.org/officeDocument/2006/relationships/hyperlink" Target="https://creativecommons.org/licenses/by-nc-sa/4.0/deed.fr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://recitmst.qc.ca" TargetMode="External"/><Relationship Id="rId8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polypad.amplify.com/fr/p" TargetMode="External"/><Relationship Id="rId4" Type="http://schemas.openxmlformats.org/officeDocument/2006/relationships/hyperlink" Target="http://polypad.amplify.com/fr/p" TargetMode="External"/><Relationship Id="rId9" Type="http://schemas.openxmlformats.org/officeDocument/2006/relationships/image" Target="../media/image54.png"/><Relationship Id="rId5" Type="http://schemas.openxmlformats.org/officeDocument/2006/relationships/image" Target="../media/image35.png"/><Relationship Id="rId6" Type="http://schemas.openxmlformats.org/officeDocument/2006/relationships/hyperlink" Target="https://polypad.amplify.com/fr/p" TargetMode="External"/><Relationship Id="rId7" Type="http://schemas.openxmlformats.org/officeDocument/2006/relationships/image" Target="../media/image68.png"/><Relationship Id="rId8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ampus.recit.qc.ca/mod/book/view.php?id=17665&amp;chapterid=1625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20" Type="http://schemas.openxmlformats.org/officeDocument/2006/relationships/image" Target="../media/image66.png"/><Relationship Id="rId22" Type="http://schemas.openxmlformats.org/officeDocument/2006/relationships/image" Target="../media/image67.png"/><Relationship Id="rId21" Type="http://schemas.openxmlformats.org/officeDocument/2006/relationships/hyperlink" Target="https://polypad.amplify.com/fr/p/nKJhdmzIoxaWxg" TargetMode="External"/><Relationship Id="rId24" Type="http://schemas.openxmlformats.org/officeDocument/2006/relationships/image" Target="../media/image61.png"/><Relationship Id="rId23" Type="http://schemas.openxmlformats.org/officeDocument/2006/relationships/hyperlink" Target="https://polypad.amplify.com/fr/p/pGGVAXO1g3WxQ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polypad.amplify.com/fr/p/GY8SbeoNi6Xlw" TargetMode="External"/><Relationship Id="rId4" Type="http://schemas.openxmlformats.org/officeDocument/2006/relationships/image" Target="../media/image71.png"/><Relationship Id="rId9" Type="http://schemas.openxmlformats.org/officeDocument/2006/relationships/hyperlink" Target="https://polypad.amplify.com/fr/p/qWI7PsmwV1affw" TargetMode="External"/><Relationship Id="rId26" Type="http://schemas.openxmlformats.org/officeDocument/2006/relationships/image" Target="../media/image65.png"/><Relationship Id="rId25" Type="http://schemas.openxmlformats.org/officeDocument/2006/relationships/hyperlink" Target="https://polypad.amplify.com/fr/p/TwspbQdZVcQQnA" TargetMode="External"/><Relationship Id="rId28" Type="http://schemas.openxmlformats.org/officeDocument/2006/relationships/hyperlink" Target="https://teacher.desmos.com/activitybuilder/custom/67d823175f8465dfa724e5fc?lang=fr" TargetMode="External"/><Relationship Id="rId27" Type="http://schemas.openxmlformats.org/officeDocument/2006/relationships/hyperlink" Target="https://teacher.desmos.com/activitybuilder/custom/67d823175f8465dfa724e5fc?lang=fr" TargetMode="External"/><Relationship Id="rId5" Type="http://schemas.openxmlformats.org/officeDocument/2006/relationships/hyperlink" Target="https://polypad.amplify.com/fr/p/h05DNe1SGf5hA" TargetMode="External"/><Relationship Id="rId6" Type="http://schemas.openxmlformats.org/officeDocument/2006/relationships/image" Target="../media/image55.png"/><Relationship Id="rId29" Type="http://schemas.openxmlformats.org/officeDocument/2006/relationships/hyperlink" Target="https://teacher.desmos.com/activitybuilder/custom/67d823175f8465dfa724e5fc?lang=fr" TargetMode="External"/><Relationship Id="rId7" Type="http://schemas.openxmlformats.org/officeDocument/2006/relationships/hyperlink" Target="https://polypad.amplify.com/fr/p/UbtVSmGmqI3GPw" TargetMode="External"/><Relationship Id="rId8" Type="http://schemas.openxmlformats.org/officeDocument/2006/relationships/image" Target="../media/image63.png"/><Relationship Id="rId31" Type="http://schemas.openxmlformats.org/officeDocument/2006/relationships/image" Target="../media/image76.png"/><Relationship Id="rId30" Type="http://schemas.openxmlformats.org/officeDocument/2006/relationships/image" Target="../media/image35.png"/><Relationship Id="rId11" Type="http://schemas.openxmlformats.org/officeDocument/2006/relationships/hyperlink" Target="https://polypad.amplify.com/p/9iagasMqeMAVkQ" TargetMode="External"/><Relationship Id="rId33" Type="http://schemas.openxmlformats.org/officeDocument/2006/relationships/image" Target="../media/image74.png"/><Relationship Id="rId10" Type="http://schemas.openxmlformats.org/officeDocument/2006/relationships/image" Target="../media/image70.png"/><Relationship Id="rId32" Type="http://schemas.openxmlformats.org/officeDocument/2006/relationships/image" Target="../media/image72.png"/><Relationship Id="rId13" Type="http://schemas.openxmlformats.org/officeDocument/2006/relationships/hyperlink" Target="https://polypad.amplify.com/fr/p/vQ4pV7VeH31qVQ" TargetMode="External"/><Relationship Id="rId12" Type="http://schemas.openxmlformats.org/officeDocument/2006/relationships/image" Target="../media/image60.png"/><Relationship Id="rId15" Type="http://schemas.openxmlformats.org/officeDocument/2006/relationships/hyperlink" Target="https://polypad.amplify.com/fr/p/69y6pbHC7oGWQ" TargetMode="External"/><Relationship Id="rId14" Type="http://schemas.openxmlformats.org/officeDocument/2006/relationships/image" Target="../media/image59.png"/><Relationship Id="rId17" Type="http://schemas.openxmlformats.org/officeDocument/2006/relationships/hyperlink" Target="https://polypad.amplify.com/fr/p/KIOisvarAIzAA" TargetMode="External"/><Relationship Id="rId16" Type="http://schemas.openxmlformats.org/officeDocument/2006/relationships/image" Target="../media/image58.png"/><Relationship Id="rId19" Type="http://schemas.openxmlformats.org/officeDocument/2006/relationships/hyperlink" Target="https://polypad.amplify.com/fr/p/2pXwkY4s5vigQg" TargetMode="External"/><Relationship Id="rId18" Type="http://schemas.openxmlformats.org/officeDocument/2006/relationships/image" Target="../media/image6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classroom.amplify.com/activity/6925aff3984b5e0041faca29?utm_campaign=share&amp;utm_content=activity&amp;lang=fr" TargetMode="External"/><Relationship Id="rId4" Type="http://schemas.openxmlformats.org/officeDocument/2006/relationships/hyperlink" Target="https://classroom.amplify.com/activity/6925aff3984b5e0041faca29?utm_campaign=share&amp;utm_content=activity&amp;lang=fr" TargetMode="External"/><Relationship Id="rId9" Type="http://schemas.openxmlformats.org/officeDocument/2006/relationships/hyperlink" Target="https://classroom.amplify.com/activity/6925aff3984b5e0041faca29?utm_campaign=share&amp;utm_content=activity&amp;lang=fr" TargetMode="External"/><Relationship Id="rId5" Type="http://schemas.openxmlformats.org/officeDocument/2006/relationships/hyperlink" Target="https://classroom.amplify.com/activity/6925c4ae5473e91656d57e21?utm_campaign=share&amp;utm_content=activity&amp;lang=fr" TargetMode="External"/><Relationship Id="rId6" Type="http://schemas.openxmlformats.org/officeDocument/2006/relationships/hyperlink" Target="https://classroom.amplify.com/activity/6925c4ae5473e91656d57e21?utm_campaign=share&amp;utm_content=activity&amp;lang=fr" TargetMode="External"/><Relationship Id="rId7" Type="http://schemas.openxmlformats.org/officeDocument/2006/relationships/hyperlink" Target="https://classroom.amplify.com/activity/6925d16b74ed0876c6c36948?utm_campaign=share&amp;utm_content=activity&amp;lang=fr" TargetMode="External"/><Relationship Id="rId8" Type="http://schemas.openxmlformats.org/officeDocument/2006/relationships/hyperlink" Target="https://classroom.amplify.com/activity/6925d16b74ed0876c6c36948?utm_campaign=share&amp;utm_content=activity&amp;lang=fr" TargetMode="External"/><Relationship Id="rId11" Type="http://schemas.openxmlformats.org/officeDocument/2006/relationships/hyperlink" Target="https://classroom.amplify.com/activity/6925aff3984b5e0041faca29?utm_campaign=share&amp;utm_content=activity&amp;lang=fr" TargetMode="External"/><Relationship Id="rId10" Type="http://schemas.openxmlformats.org/officeDocument/2006/relationships/image" Target="../media/image69.png"/><Relationship Id="rId13" Type="http://schemas.openxmlformats.org/officeDocument/2006/relationships/hyperlink" Target="https://classroom.amplify.com/activity/6925c4ae5473e91656d57e21?utm_campaign=share&amp;utm_content=activity&amp;lang=fr" TargetMode="External"/><Relationship Id="rId12" Type="http://schemas.openxmlformats.org/officeDocument/2006/relationships/image" Target="../media/image35.png"/><Relationship Id="rId15" Type="http://schemas.openxmlformats.org/officeDocument/2006/relationships/hyperlink" Target="https://classroom.amplify.com/activity/6925c4ae5473e91656d57e21?utm_campaign=share&amp;utm_content=activity&amp;lang=fr" TargetMode="External"/><Relationship Id="rId14" Type="http://schemas.openxmlformats.org/officeDocument/2006/relationships/image" Target="../media/image75.png"/><Relationship Id="rId17" Type="http://schemas.openxmlformats.org/officeDocument/2006/relationships/image" Target="../media/image82.png"/><Relationship Id="rId16" Type="http://schemas.openxmlformats.org/officeDocument/2006/relationships/hyperlink" Target="https://classroom.amplify.com/activity/6925d16b74ed0876c6c36948?utm_campaign=share&amp;utm_content=activity&amp;lang=fr" TargetMode="External"/><Relationship Id="rId18" Type="http://schemas.openxmlformats.org/officeDocument/2006/relationships/hyperlink" Target="https://classroom.amplify.com/activity/6925d16b74ed0876c6c36948?utm_campaign=share&amp;utm_content=activity&amp;lang=fr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youtube.com/watch?v=kx6HCPtuxc4" TargetMode="External"/><Relationship Id="rId4" Type="http://schemas.openxmlformats.org/officeDocument/2006/relationships/hyperlink" Target="https://www.youtube.com/watch?v=kx6HCPtuxc4&amp;t=58s" TargetMode="External"/><Relationship Id="rId9" Type="http://schemas.openxmlformats.org/officeDocument/2006/relationships/hyperlink" Target="https://polypad.amplify.com/p/7HR0YSTCF1tVdA" TargetMode="External"/><Relationship Id="rId5" Type="http://schemas.openxmlformats.org/officeDocument/2006/relationships/hyperlink" Target="https://www.youtube.com/watch?v=kx6HCPtuxc4&amp;t=117s" TargetMode="External"/><Relationship Id="rId6" Type="http://schemas.openxmlformats.org/officeDocument/2006/relationships/hyperlink" Target="https://polypad.amplify.com/fr/p/69y6pbHC7oGWQ" TargetMode="External"/><Relationship Id="rId7" Type="http://schemas.openxmlformats.org/officeDocument/2006/relationships/image" Target="../media/image91.png"/><Relationship Id="rId8" Type="http://schemas.openxmlformats.org/officeDocument/2006/relationships/image" Target="../media/image35.png"/><Relationship Id="rId11" Type="http://schemas.openxmlformats.org/officeDocument/2006/relationships/hyperlink" Target="https://twitter.com/TimBrzezinski/status/1626181056687755266" TargetMode="External"/><Relationship Id="rId10" Type="http://schemas.openxmlformats.org/officeDocument/2006/relationships/hyperlink" Target="https://polypad.amplify.com/p/6uC7al41bIuxA" TargetMode="External"/><Relationship Id="rId13" Type="http://schemas.openxmlformats.org/officeDocument/2006/relationships/hyperlink" Target="https://twitter.com/TimBrzezinski/status/1641090811201744898" TargetMode="External"/><Relationship Id="rId12" Type="http://schemas.openxmlformats.org/officeDocument/2006/relationships/hyperlink" Target="https://fr.mathigon.org/polypad/bxbYffVE1mZGiQ" TargetMode="External"/><Relationship Id="rId15" Type="http://schemas.openxmlformats.org/officeDocument/2006/relationships/image" Target="../media/image73.png"/><Relationship Id="rId14" Type="http://schemas.openxmlformats.org/officeDocument/2006/relationships/hyperlink" Target="https://polypad.amplify.com/fr/p/zxlhZNkoO9KCKg" TargetMode="External"/><Relationship Id="rId17" Type="http://schemas.openxmlformats.org/officeDocument/2006/relationships/hyperlink" Target="https://polypad.amplify.com/fr/p/C7ol2lHW5rv0SQ" TargetMode="External"/><Relationship Id="rId16" Type="http://schemas.openxmlformats.org/officeDocument/2006/relationships/hyperlink" Target="https://polypad.amplify.com/fr/p/ZIDarBWOA4vmXQ" TargetMode="External"/><Relationship Id="rId19" Type="http://schemas.openxmlformats.org/officeDocument/2006/relationships/hyperlink" Target="https://polypad.amplify.com/lesson/building-balance-scale-puzzle" TargetMode="External"/><Relationship Id="rId18" Type="http://schemas.openxmlformats.org/officeDocument/2006/relationships/image" Target="../media/image8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polypad.amplify.com/fr/p/iXyx7KIu2E78aQ" TargetMode="External"/><Relationship Id="rId4" Type="http://schemas.openxmlformats.org/officeDocument/2006/relationships/image" Target="../media/image79.png"/><Relationship Id="rId9" Type="http://schemas.openxmlformats.org/officeDocument/2006/relationships/image" Target="../media/image35.png"/><Relationship Id="rId5" Type="http://schemas.openxmlformats.org/officeDocument/2006/relationships/hyperlink" Target="https://polypad.amplify.com/fr/p/4m9pUAx5EPWgHw" TargetMode="External"/><Relationship Id="rId6" Type="http://schemas.openxmlformats.org/officeDocument/2006/relationships/image" Target="../media/image78.png"/><Relationship Id="rId7" Type="http://schemas.openxmlformats.org/officeDocument/2006/relationships/hyperlink" Target="https://polypad.amplify.com/fr/p/pGGVAXO1g3WxQ" TargetMode="External"/><Relationship Id="rId8" Type="http://schemas.openxmlformats.org/officeDocument/2006/relationships/image" Target="../media/image77.png"/><Relationship Id="rId11" Type="http://schemas.openxmlformats.org/officeDocument/2006/relationships/hyperlink" Target="https://www.youtube.com/watch?v=ziW8yR27Qq0&amp;t=62s" TargetMode="External"/><Relationship Id="rId10" Type="http://schemas.openxmlformats.org/officeDocument/2006/relationships/hyperlink" Target="https://www.youtube.com/watch?v=ziW8yR27Qq0&amp;t" TargetMode="External"/><Relationship Id="rId13" Type="http://schemas.openxmlformats.org/officeDocument/2006/relationships/hyperlink" Target="https://polypad.amplify.com/fr/p/gSL3w8xbrz4Pzg" TargetMode="External"/><Relationship Id="rId12" Type="http://schemas.openxmlformats.org/officeDocument/2006/relationships/hyperlink" Target="https://www.youtube.com/watch?v=ziW8yR27Qq0&amp;t=150s" TargetMode="External"/><Relationship Id="rId15" Type="http://schemas.openxmlformats.org/officeDocument/2006/relationships/hyperlink" Target="https://x.com/TimBrzezinski/status/1621558101961744387" TargetMode="External"/><Relationship Id="rId14" Type="http://schemas.openxmlformats.org/officeDocument/2006/relationships/hyperlink" Target="https://fr.mathigon.org/task/completing-the-squar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polypad.amplify.com/fr/p/QAEe8GSQamOmw" TargetMode="External"/><Relationship Id="rId4" Type="http://schemas.openxmlformats.org/officeDocument/2006/relationships/image" Target="../media/image81.png"/><Relationship Id="rId9" Type="http://schemas.openxmlformats.org/officeDocument/2006/relationships/hyperlink" Target="https://teacher.desmos.com/activitybuilder/custom/65d7bb274d42d1a74420fb0b?lang=fr" TargetMode="External"/><Relationship Id="rId5" Type="http://schemas.openxmlformats.org/officeDocument/2006/relationships/hyperlink" Target="https://polypad.amplify.com/fr/p/TbhZUC2yOeqvdQ" TargetMode="External"/><Relationship Id="rId6" Type="http://schemas.openxmlformats.org/officeDocument/2006/relationships/image" Target="../media/image84.png"/><Relationship Id="rId7" Type="http://schemas.openxmlformats.org/officeDocument/2006/relationships/hyperlink" Target="https://www.youtube.com/watch?v=rj2tmV7UkAs" TargetMode="External"/><Relationship Id="rId8" Type="http://schemas.openxmlformats.org/officeDocument/2006/relationships/image" Target="../media/image35.png"/><Relationship Id="rId11" Type="http://schemas.openxmlformats.org/officeDocument/2006/relationships/hyperlink" Target="https://polypad.amplify.com/embed/oZzhSwX807oR8w" TargetMode="External"/><Relationship Id="rId10" Type="http://schemas.openxmlformats.org/officeDocument/2006/relationships/hyperlink" Target="https://polypad.amplify.com/embed/Ooubk1CYPIQw" TargetMode="External"/><Relationship Id="rId13" Type="http://schemas.openxmlformats.org/officeDocument/2006/relationships/hyperlink" Target="https://campus.recit.qc.ca/course/view.php?id=713" TargetMode="External"/><Relationship Id="rId12" Type="http://schemas.openxmlformats.org/officeDocument/2006/relationships/hyperlink" Target="https://polypad.amplify.com/embed/atPG7eNAQlDlNQ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eacher.desmos.com/activitybuilder/custom/67d823175f8465dfa724e5fc?lang=fr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86.png"/><Relationship Id="rId5" Type="http://schemas.openxmlformats.org/officeDocument/2006/relationships/image" Target="../media/image76.png"/><Relationship Id="rId6" Type="http://schemas.openxmlformats.org/officeDocument/2006/relationships/hyperlink" Target="https://polypad.amplify.com/fr/p/b6bxoqNVAh00g" TargetMode="External"/><Relationship Id="rId7" Type="http://schemas.openxmlformats.org/officeDocument/2006/relationships/image" Target="../media/image85.png"/><Relationship Id="rId8" Type="http://schemas.openxmlformats.org/officeDocument/2006/relationships/hyperlink" Target="https://polypad.amplify.com/fr/p/CMkrDAJuR559g" TargetMode="External"/><Relationship Id="rId11" Type="http://schemas.openxmlformats.org/officeDocument/2006/relationships/image" Target="../media/image87.png"/><Relationship Id="rId10" Type="http://schemas.openxmlformats.org/officeDocument/2006/relationships/hyperlink" Target="https://polypad.amplify.com/fr/p/t2ugssuU8tyXQ" TargetMode="External"/><Relationship Id="rId13" Type="http://schemas.openxmlformats.org/officeDocument/2006/relationships/hyperlink" Target="https://polypad.amplify.com/fr/p/uOV1b0VuQfs7LA" TargetMode="External"/><Relationship Id="rId12" Type="http://schemas.openxmlformats.org/officeDocument/2006/relationships/image" Target="../media/image88.png"/><Relationship Id="rId15" Type="http://schemas.openxmlformats.org/officeDocument/2006/relationships/hyperlink" Target="https://classroom.amplify.com/activity/69c53614365272a23e0adec1?utm_campaign=share&amp;utm_content=activity&amp;lang=fr" TargetMode="External"/><Relationship Id="rId14" Type="http://schemas.openxmlformats.org/officeDocument/2006/relationships/image" Target="../media/image92.png"/><Relationship Id="rId17" Type="http://schemas.openxmlformats.org/officeDocument/2006/relationships/hyperlink" Target="https://student.amplify.com/join/UW6WPC?lang=fr" TargetMode="External"/><Relationship Id="rId16" Type="http://schemas.openxmlformats.org/officeDocument/2006/relationships/image" Target="../media/image74.png"/><Relationship Id="rId18" Type="http://schemas.openxmlformats.org/officeDocument/2006/relationships/image" Target="../media/image9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6.png"/><Relationship Id="rId4" Type="http://schemas.openxmlformats.org/officeDocument/2006/relationships/image" Target="../media/image37.png"/><Relationship Id="rId5" Type="http://schemas.openxmlformats.org/officeDocument/2006/relationships/image" Target="../media/image93.gif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8.gif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polypad.amplify.com/p/IDlhBhCP0Dq6og" TargetMode="External"/><Relationship Id="rId4" Type="http://schemas.openxmlformats.org/officeDocument/2006/relationships/image" Target="../media/image97.gif"/><Relationship Id="rId5" Type="http://schemas.openxmlformats.org/officeDocument/2006/relationships/image" Target="../media/image35.png"/><Relationship Id="rId6" Type="http://schemas.openxmlformats.org/officeDocument/2006/relationships/image" Target="../media/image96.png"/><Relationship Id="rId7" Type="http://schemas.openxmlformats.org/officeDocument/2006/relationships/image" Target="../media/image3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polypad.amplify.com/fr/p/6Q7A6s15xSICAA" TargetMode="External"/><Relationship Id="rId4" Type="http://schemas.openxmlformats.org/officeDocument/2006/relationships/image" Target="../media/image100.png"/><Relationship Id="rId9" Type="http://schemas.openxmlformats.org/officeDocument/2006/relationships/image" Target="../media/image90.jpg"/><Relationship Id="rId5" Type="http://schemas.openxmlformats.org/officeDocument/2006/relationships/hyperlink" Target="https://polypad.amplify.com/fr/p/XAbC5TNRAZmOxg" TargetMode="External"/><Relationship Id="rId6" Type="http://schemas.openxmlformats.org/officeDocument/2006/relationships/image" Target="../media/image99.png"/><Relationship Id="rId7" Type="http://schemas.openxmlformats.org/officeDocument/2006/relationships/image" Target="../media/image35.png"/><Relationship Id="rId8" Type="http://schemas.openxmlformats.org/officeDocument/2006/relationships/hyperlink" Target="http://www.youtube.com/watch?v=pxhtMJ5JPOA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polypad.amplify.com/fr/p/b6bxoqNVAh00g" TargetMode="External"/><Relationship Id="rId4" Type="http://schemas.openxmlformats.org/officeDocument/2006/relationships/image" Target="../media/image85.png"/><Relationship Id="rId5" Type="http://schemas.openxmlformats.org/officeDocument/2006/relationships/image" Target="../media/image35.png"/><Relationship Id="rId6" Type="http://schemas.openxmlformats.org/officeDocument/2006/relationships/hyperlink" Target="https://polypad.amplify.com/fr/p/qCHADiI3sr94A#" TargetMode="External"/><Relationship Id="rId7" Type="http://schemas.openxmlformats.org/officeDocument/2006/relationships/image" Target="../media/image1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polypad.amplify.com/fr/p/N180jjjjBTLllQ" TargetMode="External"/><Relationship Id="rId4" Type="http://schemas.openxmlformats.org/officeDocument/2006/relationships/image" Target="../media/image87.png"/><Relationship Id="rId5" Type="http://schemas.openxmlformats.org/officeDocument/2006/relationships/hyperlink" Target="https://polypad.amplify.com/fr/p/066NltuurCBUg" TargetMode="External"/><Relationship Id="rId6" Type="http://schemas.openxmlformats.org/officeDocument/2006/relationships/hyperlink" Target="https://polypad.amplify.com/fr/p/BR48V4Jtz2HLxA" TargetMode="External"/><Relationship Id="rId7" Type="http://schemas.openxmlformats.org/officeDocument/2006/relationships/image" Target="../media/image105.png"/><Relationship Id="rId8" Type="http://schemas.openxmlformats.org/officeDocument/2006/relationships/hyperlink" Target="https://polypad.amplify.com/fr/lesson/mean-of-a-data-set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Relationship Id="rId4" Type="http://schemas.openxmlformats.org/officeDocument/2006/relationships/image" Target="../media/image10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20" Type="http://schemas.openxmlformats.org/officeDocument/2006/relationships/hyperlink" Target="https://twitter.com/TimBrzezinski/status/1624163886428479492" TargetMode="External"/><Relationship Id="rId22" Type="http://schemas.openxmlformats.org/officeDocument/2006/relationships/hyperlink" Target="https://www.youtube.com/watch?v=rJAVN_jM3Es" TargetMode="External"/><Relationship Id="rId21" Type="http://schemas.openxmlformats.org/officeDocument/2006/relationships/hyperlink" Target="https://twitter.com/davidporas/status/1625959569246625793" TargetMode="External"/><Relationship Id="rId24" Type="http://schemas.openxmlformats.org/officeDocument/2006/relationships/hyperlink" Target="https://www.youtube.com/playlist?list=PLbBgLs7mTczAsVzDTMBwYQOgfShSw7LDA" TargetMode="External"/><Relationship Id="rId23" Type="http://schemas.openxmlformats.org/officeDocument/2006/relationships/hyperlink" Target="https://fr.mathigon.org/polypad/2kDWdCwwhhLKuA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polypad.amplify.com/p/tat1uNg197U6a" TargetMode="External"/><Relationship Id="rId4" Type="http://schemas.openxmlformats.org/officeDocument/2006/relationships/hyperlink" Target="https://polypad.amplify.com/p/zmq0qnQUIKhzoQ" TargetMode="External"/><Relationship Id="rId9" Type="http://schemas.openxmlformats.org/officeDocument/2006/relationships/hyperlink" Target="https://polypad.amplify.com/p/7HR0YSTCF1tVdA" TargetMode="External"/><Relationship Id="rId26" Type="http://schemas.openxmlformats.org/officeDocument/2006/relationships/hyperlink" Target="https://www.youtube.com/playlist?list=PLbBgLs7mTczCqh5qvQvn_z9X1Q8Z9LQjJ" TargetMode="External"/><Relationship Id="rId25" Type="http://schemas.openxmlformats.org/officeDocument/2006/relationships/hyperlink" Target="https://www.youtube.com/watch?v=mrDYhuNkBkI&amp;list=PLbBgLs7mTczAaJibhxItBMLtZCMwtnj6r" TargetMode="External"/><Relationship Id="rId28" Type="http://schemas.openxmlformats.org/officeDocument/2006/relationships/hyperlink" Target="https://fr.mathigon.org/polypad/bxbYffVE1mZGiQ" TargetMode="External"/><Relationship Id="rId27" Type="http://schemas.openxmlformats.org/officeDocument/2006/relationships/hyperlink" Target="https://twitter.com/TimBrzezinski/status/1626181056687755266" TargetMode="External"/><Relationship Id="rId5" Type="http://schemas.openxmlformats.org/officeDocument/2006/relationships/hyperlink" Target="https://polypad.amplify.com/p/OYBPnQ71EF8VQ" TargetMode="External"/><Relationship Id="rId6" Type="http://schemas.openxmlformats.org/officeDocument/2006/relationships/hyperlink" Target="https://polypad.amplify.com/p/fdXW0W3p8DUUng" TargetMode="External"/><Relationship Id="rId29" Type="http://schemas.openxmlformats.org/officeDocument/2006/relationships/hyperlink" Target="https://twitter.com/TimBrzezinski/status/1641090811201744898" TargetMode="External"/><Relationship Id="rId7" Type="http://schemas.openxmlformats.org/officeDocument/2006/relationships/hyperlink" Target="https://polypad.amplify.com/p/3rV4c7tMNkx7xg" TargetMode="External"/><Relationship Id="rId8" Type="http://schemas.openxmlformats.org/officeDocument/2006/relationships/hyperlink" Target="https://polypad.amplify.com/fr/p/qWI7PsmwV1affw" TargetMode="External"/><Relationship Id="rId30" Type="http://schemas.openxmlformats.org/officeDocument/2006/relationships/hyperlink" Target="https://twitter.com/TimBrzezinski/status/1621558101961744387" TargetMode="External"/><Relationship Id="rId11" Type="http://schemas.openxmlformats.org/officeDocument/2006/relationships/hyperlink" Target="https://polypad.amplify.com/p/fznETrga2tUjw" TargetMode="External"/><Relationship Id="rId10" Type="http://schemas.openxmlformats.org/officeDocument/2006/relationships/hyperlink" Target="https://polypad.amplify.com/p/6uC7al41bIuxA" TargetMode="External"/><Relationship Id="rId13" Type="http://schemas.openxmlformats.org/officeDocument/2006/relationships/hyperlink" Target="https://fr.mathigon.org/task/completing-the-square" TargetMode="External"/><Relationship Id="rId12" Type="http://schemas.openxmlformats.org/officeDocument/2006/relationships/hyperlink" Target="https://polypad.amplify.com/fr/p/gSL3w8xbrz4Pzg" TargetMode="External"/><Relationship Id="rId15" Type="http://schemas.openxmlformats.org/officeDocument/2006/relationships/hyperlink" Target="https://polypad.amplify.com/fr/p/3KTKUI3nurPHQ" TargetMode="External"/><Relationship Id="rId14" Type="http://schemas.openxmlformats.org/officeDocument/2006/relationships/hyperlink" Target="https://polypad.amplify.com/p/1p3ziYZ1obZvSg" TargetMode="External"/><Relationship Id="rId17" Type="http://schemas.openxmlformats.org/officeDocument/2006/relationships/hyperlink" Target="https://www.youtube.com/watch?v=NUNoks1rwQ0" TargetMode="External"/><Relationship Id="rId16" Type="http://schemas.openxmlformats.org/officeDocument/2006/relationships/hyperlink" Target="https://polypad.amplify.com/fr/p/QJavwOOKoihKkg" TargetMode="External"/><Relationship Id="rId19" Type="http://schemas.openxmlformats.org/officeDocument/2006/relationships/hyperlink" Target="https://twitter.com/davidporas/status/1617648566436237321" TargetMode="External"/><Relationship Id="rId18" Type="http://schemas.openxmlformats.org/officeDocument/2006/relationships/hyperlink" Target="https://fr.mathigon.org/polypad/XssaYsoNUl6DA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digipad.app/p/394346/3f68a8e55b5ba" TargetMode="External"/><Relationship Id="rId4" Type="http://schemas.openxmlformats.org/officeDocument/2006/relationships/hyperlink" Target="https://digipad.app/p/438033/1da724af0c8a6" TargetMode="External"/><Relationship Id="rId5" Type="http://schemas.openxmlformats.org/officeDocument/2006/relationships/hyperlink" Target="https://www.youtube.com/mathigon" TargetMode="External"/><Relationship Id="rId6" Type="http://schemas.openxmlformats.org/officeDocument/2006/relationships/hyperlink" Target="https://fr.mathigon.org/tasks" TargetMode="External"/><Relationship Id="rId7" Type="http://schemas.openxmlformats.org/officeDocument/2006/relationships/hyperlink" Target="https://recitmst.qc.ca/polypad5decembr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teacher.desmos.com/collection/6435663eef4ba04f6fcd150d?lang=fr" TargetMode="External"/><Relationship Id="rId4" Type="http://schemas.openxmlformats.org/officeDocument/2006/relationships/hyperlink" Target="https://teacher.desmos.com/collection/6435663eef4ba04f6fcd150d?lang=fr" TargetMode="External"/><Relationship Id="rId9" Type="http://schemas.openxmlformats.org/officeDocument/2006/relationships/hyperlink" Target="https://ecolebranchee.com/desmos-polypad/#repertoire-dactivites-en-francais" TargetMode="External"/><Relationship Id="rId5" Type="http://schemas.openxmlformats.org/officeDocument/2006/relationships/hyperlink" Target="https://teacher.desmos.com/collection/6435663eef4ba04f6fcd150d?lang=fr" TargetMode="External"/><Relationship Id="rId6" Type="http://schemas.openxmlformats.org/officeDocument/2006/relationships/hyperlink" Target="https://teacher.desmos.com/?lang=fr" TargetMode="External"/><Relationship Id="rId7" Type="http://schemas.openxmlformats.org/officeDocument/2006/relationships/hyperlink" Target="https://www.grms.qc.ca/desmos-activite" TargetMode="External"/><Relationship Id="rId8" Type="http://schemas.openxmlformats.org/officeDocument/2006/relationships/hyperlink" Target="https://www.grms.qc.ca/desmos-activite" TargetMode="External"/><Relationship Id="rId11" Type="http://schemas.openxmlformats.org/officeDocument/2006/relationships/hyperlink" Target="https://sites.google.com/view/desmospolypad/amplify-classroom/activit%C3%A9s-desmosfr" TargetMode="External"/><Relationship Id="rId10" Type="http://schemas.openxmlformats.org/officeDocument/2006/relationships/hyperlink" Target="https://ecolebranchee.com/desmos-polypad/#repertoire-dactivites-en-francais" TargetMode="External"/><Relationship Id="rId13" Type="http://schemas.openxmlformats.org/officeDocument/2006/relationships/hyperlink" Target="https://sites.google.com/cscapitale.qc.ca/mathfga/accueil?authuser=0" TargetMode="External"/><Relationship Id="rId12" Type="http://schemas.openxmlformats.org/officeDocument/2006/relationships/hyperlink" Target="https://sites.google.com/view/desmospolypad/amplify-classroom/activit%C3%A9s-desmosfr" TargetMode="External"/><Relationship Id="rId14" Type="http://schemas.openxmlformats.org/officeDocument/2006/relationships/image" Target="../media/image10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2.png"/><Relationship Id="rId4" Type="http://schemas.openxmlformats.org/officeDocument/2006/relationships/image" Target="../media/image107.png"/><Relationship Id="rId9" Type="http://schemas.openxmlformats.org/officeDocument/2006/relationships/hyperlink" Target="https://campus.recit.qc.ca/course/view.php?id=966" TargetMode="External"/><Relationship Id="rId5" Type="http://schemas.openxmlformats.org/officeDocument/2006/relationships/hyperlink" Target="https://campus.recit.qc.ca/course/view.php?id=944" TargetMode="External"/><Relationship Id="rId6" Type="http://schemas.openxmlformats.org/officeDocument/2006/relationships/hyperlink" Target="https://campus.recit.qc.ca/course/index.php?categoryid=2" TargetMode="External"/><Relationship Id="rId7" Type="http://schemas.openxmlformats.org/officeDocument/2006/relationships/hyperlink" Target="https://campus.recit.qc.ca/course/view.php?id=517" TargetMode="External"/><Relationship Id="rId8" Type="http://schemas.openxmlformats.org/officeDocument/2006/relationships/image" Target="../media/image106.png"/><Relationship Id="rId11" Type="http://schemas.openxmlformats.org/officeDocument/2006/relationships/hyperlink" Target="http://campus.recit.qc.ca/amplifyaquops2026" TargetMode="External"/><Relationship Id="rId10" Type="http://schemas.openxmlformats.org/officeDocument/2006/relationships/image" Target="../media/image10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www.recitmst.qc.ca/ecv" TargetMode="External"/><Relationship Id="rId4" Type="http://schemas.openxmlformats.org/officeDocument/2006/relationships/image" Target="../media/image113.png"/><Relationship Id="rId5" Type="http://schemas.openxmlformats.org/officeDocument/2006/relationships/hyperlink" Target="http://recitmst.qc.ca/ecv" TargetMode="External"/><Relationship Id="rId6" Type="http://schemas.openxmlformats.org/officeDocument/2006/relationships/image" Target="../media/image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3.xml"/><Relationship Id="rId3" Type="http://schemas.openxmlformats.org/officeDocument/2006/relationships/hyperlink" Target="mailto:luc.lagarde@recit.gouv.qc.ca" TargetMode="External"/><Relationship Id="rId4" Type="http://schemas.openxmlformats.org/officeDocument/2006/relationships/hyperlink" Target="mailto:stephanie.rioux@recit.gouv.qc.ca" TargetMode="External"/><Relationship Id="rId9" Type="http://schemas.openxmlformats.org/officeDocument/2006/relationships/hyperlink" Target="https://recitmst.qc.ca/" TargetMode="External"/><Relationship Id="rId5" Type="http://schemas.openxmlformats.org/officeDocument/2006/relationships/hyperlink" Target="http://mst@recit.gouv.qc.ca" TargetMode="External"/><Relationship Id="rId6" Type="http://schemas.openxmlformats.org/officeDocument/2006/relationships/image" Target="../media/image115.jpg"/><Relationship Id="rId7" Type="http://schemas.openxmlformats.org/officeDocument/2006/relationships/hyperlink" Target="https://www.facebook.com/RECITMST2020/" TargetMode="External"/><Relationship Id="rId8" Type="http://schemas.openxmlformats.org/officeDocument/2006/relationships/image" Target="../media/image112.png"/><Relationship Id="rId11" Type="http://schemas.openxmlformats.org/officeDocument/2006/relationships/hyperlink" Target="https://www.youtube.com/c/R%C3%89CITMST" TargetMode="External"/><Relationship Id="rId10" Type="http://schemas.openxmlformats.org/officeDocument/2006/relationships/image" Target="../media/image109.png"/><Relationship Id="rId13" Type="http://schemas.openxmlformats.org/officeDocument/2006/relationships/hyperlink" Target="https://recitmst.qc.ca/" TargetMode="External"/><Relationship Id="rId12" Type="http://schemas.openxmlformats.org/officeDocument/2006/relationships/image" Target="../media/image117.png"/><Relationship Id="rId15" Type="http://schemas.openxmlformats.org/officeDocument/2006/relationships/hyperlink" Target="https://www.youtube.com/c/R%C3%89CITMST" TargetMode="External"/><Relationship Id="rId14" Type="http://schemas.openxmlformats.org/officeDocument/2006/relationships/hyperlink" Target="https://www.facebook.com/RECITMST2020/" TargetMode="External"/><Relationship Id="rId16" Type="http://schemas.openxmlformats.org/officeDocument/2006/relationships/image" Target="../media/image12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png"/><Relationship Id="rId4" Type="http://schemas.openxmlformats.org/officeDocument/2006/relationships/image" Target="../media/image121.png"/><Relationship Id="rId5" Type="http://schemas.openxmlformats.org/officeDocument/2006/relationships/hyperlink" Target="https://forms.gle/DZTCKDUArzuJqupP8" TargetMode="External"/><Relationship Id="rId6" Type="http://schemas.openxmlformats.org/officeDocument/2006/relationships/image" Target="../media/image12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0.png"/><Relationship Id="rId4" Type="http://schemas.openxmlformats.org/officeDocument/2006/relationships/image" Target="../media/image114.jpg"/><Relationship Id="rId9" Type="http://schemas.openxmlformats.org/officeDocument/2006/relationships/image" Target="../media/image126.png"/><Relationship Id="rId5" Type="http://schemas.openxmlformats.org/officeDocument/2006/relationships/image" Target="../media/image125.jpg"/><Relationship Id="rId6" Type="http://schemas.openxmlformats.org/officeDocument/2006/relationships/image" Target="../media/image116.png"/><Relationship Id="rId7" Type="http://schemas.openxmlformats.org/officeDocument/2006/relationships/image" Target="../media/image118.png"/><Relationship Id="rId8" Type="http://schemas.openxmlformats.org/officeDocument/2006/relationships/image" Target="../media/image124.png"/><Relationship Id="rId11" Type="http://schemas.openxmlformats.org/officeDocument/2006/relationships/image" Target="../media/image12.jpg"/><Relationship Id="rId10" Type="http://schemas.openxmlformats.org/officeDocument/2006/relationships/image" Target="../media/image1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olypad.amplify.com/fr/p/JqfpX1pM7iwbA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polypad.amplify.com/fr/embed/98fjI5wtIlR4GA" TargetMode="External"/><Relationship Id="rId5" Type="http://schemas.openxmlformats.org/officeDocument/2006/relationships/hyperlink" Target="https://polypad.amplify.com/embed/h5y8Sp5Q7ZRvQ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s://polypad.amplify.com/fr/embed/1FoPeBGeIWBxZA" TargetMode="External"/><Relationship Id="rId8" Type="http://schemas.openxmlformats.org/officeDocument/2006/relationships/image" Target="../media/image8.png"/><Relationship Id="rId11" Type="http://schemas.openxmlformats.org/officeDocument/2006/relationships/image" Target="../media/image35.png"/><Relationship Id="rId10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" TargetMode="External"/><Relationship Id="rId5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20.png"/><Relationship Id="rId7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752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2"/>
          <p:cNvSpPr/>
          <p:nvPr/>
        </p:nvSpPr>
        <p:spPr>
          <a:xfrm rot="7163341">
            <a:off x="-796129" y="856102"/>
            <a:ext cx="5093234" cy="4026230"/>
          </a:xfrm>
          <a:custGeom>
            <a:rect b="b" l="l" r="r" t="t"/>
            <a:pathLst>
              <a:path extrusionOk="0" h="8064565" w="10201783">
                <a:moveTo>
                  <a:pt x="0" y="0"/>
                </a:moveTo>
                <a:lnTo>
                  <a:pt x="10201783" y="0"/>
                </a:lnTo>
                <a:lnTo>
                  <a:pt x="10201783" y="8064565"/>
                </a:lnTo>
                <a:lnTo>
                  <a:pt x="0" y="80645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6000"/>
            </a:blip>
            <a:stretch>
              <a:fillRect b="0" l="-2390" r="-37211" t="0"/>
            </a:stretch>
          </a:blipFill>
          <a:ln>
            <a:noFill/>
          </a:ln>
        </p:spPr>
      </p:sp>
      <p:grpSp>
        <p:nvGrpSpPr>
          <p:cNvPr id="447" name="Google Shape;447;p82"/>
          <p:cNvGrpSpPr/>
          <p:nvPr/>
        </p:nvGrpSpPr>
        <p:grpSpPr>
          <a:xfrm>
            <a:off x="5790823" y="-108499"/>
            <a:ext cx="3385975" cy="5752455"/>
            <a:chOff x="0" y="-57150"/>
            <a:chExt cx="1783500" cy="3030000"/>
          </a:xfrm>
        </p:grpSpPr>
        <p:sp>
          <p:nvSpPr>
            <p:cNvPr id="448" name="Google Shape;448;p82"/>
            <p:cNvSpPr/>
            <p:nvPr/>
          </p:nvSpPr>
          <p:spPr>
            <a:xfrm>
              <a:off x="0" y="0"/>
              <a:ext cx="1783467" cy="2972800"/>
            </a:xfrm>
            <a:custGeom>
              <a:rect b="b" l="l" r="r" t="t"/>
              <a:pathLst>
                <a:path extrusionOk="0" h="2972800" w="1783467">
                  <a:moveTo>
                    <a:pt x="0" y="0"/>
                  </a:moveTo>
                  <a:lnTo>
                    <a:pt x="1783467" y="0"/>
                  </a:lnTo>
                  <a:lnTo>
                    <a:pt x="1783467" y="2972800"/>
                  </a:lnTo>
                  <a:lnTo>
                    <a:pt x="0" y="297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49" name="Google Shape;449;p82"/>
            <p:cNvSpPr txBox="1"/>
            <p:nvPr/>
          </p:nvSpPr>
          <p:spPr>
            <a:xfrm>
              <a:off x="0" y="-57150"/>
              <a:ext cx="1783500" cy="30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82"/>
          <p:cNvGrpSpPr/>
          <p:nvPr/>
        </p:nvGrpSpPr>
        <p:grpSpPr>
          <a:xfrm>
            <a:off x="6691352" y="1404720"/>
            <a:ext cx="1519559" cy="1652265"/>
            <a:chOff x="0" y="-85725"/>
            <a:chExt cx="800400" cy="870300"/>
          </a:xfrm>
        </p:grpSpPr>
        <p:sp>
          <p:nvSpPr>
            <p:cNvPr id="451" name="Google Shape;451;p82"/>
            <p:cNvSpPr/>
            <p:nvPr/>
          </p:nvSpPr>
          <p:spPr>
            <a:xfrm>
              <a:off x="0" y="0"/>
              <a:ext cx="800393" cy="784533"/>
            </a:xfrm>
            <a:custGeom>
              <a:rect b="b" l="l" r="r" t="t"/>
              <a:pathLst>
                <a:path extrusionOk="0" h="784533" w="800393">
                  <a:moveTo>
                    <a:pt x="0" y="0"/>
                  </a:moveTo>
                  <a:lnTo>
                    <a:pt x="800393" y="0"/>
                  </a:lnTo>
                  <a:lnTo>
                    <a:pt x="800393" y="784533"/>
                  </a:lnTo>
                  <a:lnTo>
                    <a:pt x="0" y="784533"/>
                  </a:lnTo>
                  <a:close/>
                </a:path>
              </a:pathLst>
            </a:custGeom>
            <a:solidFill>
              <a:srgbClr val="E83C6C"/>
            </a:solidFill>
            <a:ln>
              <a:noFill/>
            </a:ln>
          </p:spPr>
        </p:sp>
        <p:sp>
          <p:nvSpPr>
            <p:cNvPr id="452" name="Google Shape;452;p82"/>
            <p:cNvSpPr txBox="1"/>
            <p:nvPr/>
          </p:nvSpPr>
          <p:spPr>
            <a:xfrm>
              <a:off x="0" y="-85725"/>
              <a:ext cx="800400" cy="8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CA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Insérez le code QR, s’il y a lieu</a:t>
              </a:r>
              <a:endParaRPr sz="700"/>
            </a:p>
          </p:txBody>
        </p:sp>
      </p:grpSp>
      <p:sp>
        <p:nvSpPr>
          <p:cNvPr id="453" name="Google Shape;453;p82"/>
          <p:cNvSpPr/>
          <p:nvPr/>
        </p:nvSpPr>
        <p:spPr>
          <a:xfrm>
            <a:off x="5878284" y="3684525"/>
            <a:ext cx="3145632" cy="1295261"/>
          </a:xfrm>
          <a:custGeom>
            <a:rect b="b" l="l" r="r" t="t"/>
            <a:pathLst>
              <a:path extrusionOk="0" h="2590521" w="6291265">
                <a:moveTo>
                  <a:pt x="0" y="0"/>
                </a:moveTo>
                <a:lnTo>
                  <a:pt x="6291264" y="0"/>
                </a:lnTo>
                <a:lnTo>
                  <a:pt x="6291264" y="2590520"/>
                </a:lnTo>
                <a:lnTo>
                  <a:pt x="0" y="2590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4" name="Google Shape;454;p82"/>
          <p:cNvSpPr txBox="1"/>
          <p:nvPr/>
        </p:nvSpPr>
        <p:spPr>
          <a:xfrm>
            <a:off x="113525" y="860577"/>
            <a:ext cx="5439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Polypad : algèbre, probabilités et statistique en mode interactif</a:t>
            </a:r>
            <a:endParaRPr b="1" sz="3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5" name="Google Shape;455;p82"/>
          <p:cNvSpPr txBox="1"/>
          <p:nvPr/>
        </p:nvSpPr>
        <p:spPr>
          <a:xfrm>
            <a:off x="405891" y="325279"/>
            <a:ext cx="1900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10701</a:t>
            </a:r>
            <a:endParaRPr sz="700"/>
          </a:p>
        </p:txBody>
      </p:sp>
      <p:sp>
        <p:nvSpPr>
          <p:cNvPr id="456" name="Google Shape;456;p82"/>
          <p:cNvSpPr txBox="1"/>
          <p:nvPr/>
        </p:nvSpPr>
        <p:spPr>
          <a:xfrm>
            <a:off x="5845194" y="397375"/>
            <a:ext cx="3313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500" u="sng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campus.recit.qc.ca/aquops10701</a:t>
            </a:r>
            <a:endParaRPr b="1" sz="15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E83C6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57" name="Google Shape;457;p82" title="aquops1070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3038" y="1353124"/>
            <a:ext cx="2036163" cy="20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82" title="luc_stephanieR-V3b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47825" y="3015693"/>
            <a:ext cx="2570400" cy="1922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Référentiel d’intervention en mathématique</a:t>
            </a:r>
            <a:endParaRPr/>
          </a:p>
        </p:txBody>
      </p:sp>
      <p:sp>
        <p:nvSpPr>
          <p:cNvPr id="538" name="Google Shape;538;p91"/>
          <p:cNvSpPr/>
          <p:nvPr/>
        </p:nvSpPr>
        <p:spPr>
          <a:xfrm>
            <a:off x="504050" y="1180675"/>
            <a:ext cx="8309100" cy="28464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91"/>
          <p:cNvSpPr txBox="1"/>
          <p:nvPr/>
        </p:nvSpPr>
        <p:spPr>
          <a:xfrm>
            <a:off x="639750" y="3213563"/>
            <a:ext cx="1636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Concret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latin typeface="Dosis SemiBold"/>
                <a:ea typeface="Dosis SemiBold"/>
                <a:cs typeface="Dosis SemiBold"/>
                <a:sym typeface="Dosis SemiBold"/>
              </a:rPr>
              <a:t>(matériel de manipulation)</a:t>
            </a:r>
            <a:endParaRPr sz="9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540" name="Google Shape;540;p91"/>
          <p:cNvSpPr txBox="1"/>
          <p:nvPr/>
        </p:nvSpPr>
        <p:spPr>
          <a:xfrm>
            <a:off x="3902450" y="3213563"/>
            <a:ext cx="1542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Semi-concret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latin typeface="Dosis SemiBold"/>
                <a:ea typeface="Dosis SemiBold"/>
                <a:cs typeface="Dosis SemiBold"/>
                <a:sym typeface="Dosis SemiBold"/>
              </a:rPr>
              <a:t>(dessin, schémas)</a:t>
            </a:r>
            <a:endParaRPr sz="9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541" name="Google Shape;541;p91"/>
          <p:cNvSpPr txBox="1"/>
          <p:nvPr/>
        </p:nvSpPr>
        <p:spPr>
          <a:xfrm>
            <a:off x="6766450" y="3213563"/>
            <a:ext cx="1542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Abstrait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latin typeface="Dosis SemiBold"/>
                <a:ea typeface="Dosis SemiBold"/>
                <a:cs typeface="Dosis SemiBold"/>
                <a:sym typeface="Dosis SemiBold"/>
              </a:rPr>
              <a:t>(symboles écrits)</a:t>
            </a:r>
            <a:endParaRPr sz="9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542" name="Google Shape;542;p91"/>
          <p:cNvSpPr/>
          <p:nvPr/>
        </p:nvSpPr>
        <p:spPr>
          <a:xfrm>
            <a:off x="651800" y="1446275"/>
            <a:ext cx="8013600" cy="2003100"/>
          </a:xfrm>
          <a:prstGeom prst="stripedRightArrow">
            <a:avLst>
              <a:gd fmla="val 62640" name="adj1"/>
              <a:gd fmla="val 100547" name="adj2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3" name="Google Shape;543;p91"/>
          <p:cNvGrpSpPr/>
          <p:nvPr/>
        </p:nvGrpSpPr>
        <p:grpSpPr>
          <a:xfrm>
            <a:off x="1776035" y="4088781"/>
            <a:ext cx="4441823" cy="850813"/>
            <a:chOff x="1395100" y="3783975"/>
            <a:chExt cx="3808800" cy="850813"/>
          </a:xfrm>
        </p:grpSpPr>
        <p:sp>
          <p:nvSpPr>
            <p:cNvPr id="544" name="Google Shape;544;p91"/>
            <p:cNvSpPr/>
            <p:nvPr/>
          </p:nvSpPr>
          <p:spPr>
            <a:xfrm rot="5400000">
              <a:off x="3119200" y="2059875"/>
              <a:ext cx="360600" cy="3808800"/>
            </a:xfrm>
            <a:prstGeom prst="rightBrace">
              <a:avLst>
                <a:gd fmla="val 50000" name="adj1"/>
                <a:gd fmla="val 50000" name="adj2"/>
              </a:avLst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91"/>
            <p:cNvSpPr txBox="1"/>
            <p:nvPr/>
          </p:nvSpPr>
          <p:spPr>
            <a:xfrm>
              <a:off x="1575250" y="4095988"/>
              <a:ext cx="34485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>
                  <a:solidFill>
                    <a:schemeClr val="dk2"/>
                  </a:solidFill>
                  <a:latin typeface="Dosis SemiBold"/>
                  <a:ea typeface="Dosis SemiBold"/>
                  <a:cs typeface="Dosis SemiBold"/>
                  <a:sym typeface="Dosis SemiBold"/>
                </a:rPr>
                <a:t>Manipulation virtuelle</a:t>
              </a:r>
              <a:endParaRPr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900">
                  <a:solidFill>
                    <a:schemeClr val="dk2"/>
                  </a:solidFill>
                  <a:latin typeface="Dosis SemiBold"/>
                  <a:ea typeface="Dosis SemiBold"/>
                  <a:cs typeface="Dosis SemiBold"/>
                  <a:sym typeface="Dosis SemiBold"/>
                </a:rPr>
                <a:t>(manipulation et représentation avec possibilités étendues)</a:t>
              </a:r>
              <a:endParaRPr sz="900">
                <a:solidFill>
                  <a:schemeClr val="dk2"/>
                </a:solidFill>
                <a:latin typeface="Dosis SemiBold"/>
                <a:ea typeface="Dosis SemiBold"/>
                <a:cs typeface="Dosis SemiBold"/>
                <a:sym typeface="Dosis SemiBold"/>
              </a:endParaRPr>
            </a:p>
          </p:txBody>
        </p:sp>
      </p:grpSp>
      <p:pic>
        <p:nvPicPr>
          <p:cNvPr id="546" name="Google Shape;546;p91"/>
          <p:cNvPicPr preferRelativeResize="0"/>
          <p:nvPr/>
        </p:nvPicPr>
        <p:blipFill rotWithShape="1">
          <a:blip r:embed="rId3">
            <a:alphaModFix/>
          </a:blip>
          <a:srcRect b="8208" l="5542" r="3903" t="75184"/>
          <a:stretch/>
        </p:blipFill>
        <p:spPr>
          <a:xfrm>
            <a:off x="552075" y="1200775"/>
            <a:ext cx="4441826" cy="3678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47" name="Google Shape;547;p91"/>
          <p:cNvSpPr txBox="1"/>
          <p:nvPr/>
        </p:nvSpPr>
        <p:spPr>
          <a:xfrm>
            <a:off x="6656200" y="2175352"/>
            <a:ext cx="1362900" cy="47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900">
                <a:latin typeface="Dosis"/>
                <a:ea typeface="Dosis"/>
                <a:cs typeface="Dosis"/>
                <a:sym typeface="Dosis"/>
              </a:rPr>
              <a:t>x + 2 = 5</a:t>
            </a:r>
            <a:endParaRPr b="1" sz="19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48" name="Google Shape;548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400" y="1985001"/>
            <a:ext cx="2150362" cy="8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2200" y="1953216"/>
            <a:ext cx="1362850" cy="1044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rning sign vector illustration | Free SVG" id="554" name="Google Shape;554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16603">
            <a:off x="348095" y="1555724"/>
            <a:ext cx="2032076" cy="2032034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92"/>
          <p:cNvSpPr txBox="1"/>
          <p:nvPr/>
        </p:nvSpPr>
        <p:spPr>
          <a:xfrm>
            <a:off x="3407925" y="1085875"/>
            <a:ext cx="5607600" cy="3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latin typeface="Source Sans Pro"/>
                <a:ea typeface="Source Sans Pro"/>
                <a:cs typeface="Source Sans Pro"/>
                <a:sym typeface="Source Sans Pro"/>
              </a:rPr>
              <a:t>Le matériel de manipulation doit être varié et soutenu par une </a:t>
            </a:r>
            <a:r>
              <a:rPr lang="fr-CA" sz="1800">
                <a:solidFill>
                  <a:srgbClr val="F1C232"/>
                </a:solidFill>
                <a:highlight>
                  <a:srgbClr val="00000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intention d’apprentissage claire</a:t>
            </a:r>
            <a:r>
              <a:rPr lang="fr-CA" sz="1800"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latin typeface="Source Sans Pro"/>
                <a:ea typeface="Source Sans Pro"/>
                <a:cs typeface="Source Sans Pro"/>
                <a:sym typeface="Source Sans Pro"/>
              </a:rPr>
              <a:t>Il est important de présenter le fonctionnement de l’application aux élèves, mais il faut éviter les activités qui demandent de suivre des étapes à la lettre. L’activité doit </a:t>
            </a:r>
            <a:r>
              <a:rPr lang="fr-CA" sz="1800">
                <a:solidFill>
                  <a:srgbClr val="F1C232"/>
                </a:solidFill>
                <a:highlight>
                  <a:srgbClr val="0A0A0A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susciter une réflexion chez l’élève</a:t>
            </a:r>
            <a:r>
              <a:rPr lang="fr-CA" sz="1800"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latin typeface="Source Sans Pro"/>
                <a:ea typeface="Source Sans Pro"/>
                <a:cs typeface="Source Sans Pro"/>
                <a:sym typeface="Source Sans Pro"/>
              </a:rPr>
              <a:t>Il faut prévoir du</a:t>
            </a:r>
            <a:r>
              <a:rPr lang="fr-CA" sz="1800">
                <a:solidFill>
                  <a:srgbClr val="F1C232"/>
                </a:solidFill>
                <a:highlight>
                  <a:srgbClr val="0A0A0A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temps d’appropriation</a:t>
            </a:r>
            <a:r>
              <a:rPr lang="fr-CA" sz="1800">
                <a:latin typeface="Source Sans Pro"/>
                <a:ea typeface="Source Sans Pro"/>
                <a:cs typeface="Source Sans Pro"/>
                <a:sym typeface="Source Sans Pro"/>
              </a:rPr>
              <a:t> avec les élèves.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6" name="Google Shape;556;p92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9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Cadre de référence de la compétence numérique</a:t>
            </a:r>
            <a:endParaRPr/>
          </a:p>
        </p:txBody>
      </p:sp>
      <p:sp>
        <p:nvSpPr>
          <p:cNvPr id="562" name="Google Shape;562;p93"/>
          <p:cNvSpPr/>
          <p:nvPr/>
        </p:nvSpPr>
        <p:spPr>
          <a:xfrm>
            <a:off x="355250" y="1138600"/>
            <a:ext cx="8309100" cy="35724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3" name="Google Shape;563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25" y="1137175"/>
            <a:ext cx="3877874" cy="35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93"/>
          <p:cNvSpPr/>
          <p:nvPr/>
        </p:nvSpPr>
        <p:spPr>
          <a:xfrm>
            <a:off x="4742575" y="1358825"/>
            <a:ext cx="3877800" cy="3066000"/>
          </a:xfrm>
          <a:prstGeom prst="wedgeRectCallout">
            <a:avLst>
              <a:gd fmla="val -72007" name="adj1"/>
              <a:gd fmla="val -821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5" name="Google Shape;565;p93"/>
          <p:cNvPicPr preferRelativeResize="0"/>
          <p:nvPr/>
        </p:nvPicPr>
        <p:blipFill rotWithShape="1">
          <a:blip r:embed="rId4">
            <a:alphaModFix/>
          </a:blip>
          <a:srcRect b="74378" l="0" r="24162" t="0"/>
          <a:stretch/>
        </p:blipFill>
        <p:spPr>
          <a:xfrm>
            <a:off x="4953113" y="1484750"/>
            <a:ext cx="2583203" cy="7086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66" name="Google Shape;566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3113" y="2464901"/>
            <a:ext cx="3044926" cy="70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67" name="Google Shape;567;p93"/>
          <p:cNvSpPr txBox="1"/>
          <p:nvPr/>
        </p:nvSpPr>
        <p:spPr>
          <a:xfrm>
            <a:off x="77906" y="4794244"/>
            <a:ext cx="29418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6"/>
              </a:rPr>
              <a:t>🔗Cadre de référence de la compétence numérique</a:t>
            </a:r>
            <a:endParaRPr sz="800">
              <a:solidFill>
                <a:srgbClr val="3564B9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68" name="Google Shape;568;p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31325" y="2428475"/>
            <a:ext cx="1341500" cy="13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9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32175" y="1595550"/>
            <a:ext cx="1122750" cy="1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9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6330" y="2527820"/>
            <a:ext cx="963950" cy="10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9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86325" y="3528675"/>
            <a:ext cx="884926" cy="89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9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53113" y="3445050"/>
            <a:ext cx="3456725" cy="838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000" y="2622326"/>
            <a:ext cx="2924625" cy="17985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78" name="Google Shape;578;p94"/>
          <p:cNvSpPr txBox="1"/>
          <p:nvPr>
            <p:ph type="title"/>
          </p:nvPr>
        </p:nvSpPr>
        <p:spPr>
          <a:xfrm>
            <a:off x="265500" y="15379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000"/>
              <a:t>Survol de Polypad</a:t>
            </a:r>
            <a:endParaRPr sz="5000"/>
          </a:p>
        </p:txBody>
      </p:sp>
      <p:sp>
        <p:nvSpPr>
          <p:cNvPr id="579" name="Google Shape;579;p94">
            <a:hlinkClick r:id="rId4"/>
          </p:cNvPr>
          <p:cNvSpPr/>
          <p:nvPr/>
        </p:nvSpPr>
        <p:spPr>
          <a:xfrm>
            <a:off x="5271050" y="1437925"/>
            <a:ext cx="3208500" cy="876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100" u="sng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polypad.amplify.com/fr/p</a:t>
            </a:r>
            <a:endParaRPr b="1" sz="21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File:Pixel 51 icon cursor click top left.svg - Wikimedia Commons" id="580" name="Google Shape;580;p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99300" y="2051025"/>
            <a:ext cx="798676" cy="798676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94">
            <a:hlinkClick r:id="rId7"/>
          </p:cNvPr>
          <p:cNvSpPr/>
          <p:nvPr/>
        </p:nvSpPr>
        <p:spPr>
          <a:xfrm>
            <a:off x="5266100" y="1437925"/>
            <a:ext cx="3218400" cy="876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2" name="Google Shape;582;p94"/>
          <p:cNvSpPr txBox="1"/>
          <p:nvPr/>
        </p:nvSpPr>
        <p:spPr>
          <a:xfrm>
            <a:off x="851000" y="3236525"/>
            <a:ext cx="3336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Canevas et tuiles</a:t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Création d’un compte</a:t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Mode création</a:t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Enregistrement et gestion des canvas</a:t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Options de partage</a:t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Raccourcis clavier</a:t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5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Polypad - Canevas</a:t>
            </a:r>
            <a:endParaRPr/>
          </a:p>
        </p:txBody>
      </p:sp>
      <p:sp>
        <p:nvSpPr>
          <p:cNvPr id="588" name="Google Shape;588;p95">
            <a:hlinkClick r:id="rId3"/>
          </p:cNvPr>
          <p:cNvSpPr/>
          <p:nvPr/>
        </p:nvSpPr>
        <p:spPr>
          <a:xfrm>
            <a:off x="6967300" y="26475"/>
            <a:ext cx="2073300" cy="35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300" u="sng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polypad.amplify.com/fr/p</a:t>
            </a:r>
            <a:endParaRPr b="1" sz="13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File:Pixel 51 icon cursor click top left.svg - Wikimedia Commons" id="589" name="Google Shape;589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85361" y="257692"/>
            <a:ext cx="230001" cy="2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95">
            <a:hlinkClick r:id="rId6"/>
          </p:cNvPr>
          <p:cNvSpPr/>
          <p:nvPr/>
        </p:nvSpPr>
        <p:spPr>
          <a:xfrm>
            <a:off x="6967300" y="25950"/>
            <a:ext cx="2073300" cy="354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91" name="Google Shape;591;p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37613" y="1297475"/>
            <a:ext cx="4747876" cy="3417075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95"/>
          <p:cNvSpPr txBox="1"/>
          <p:nvPr/>
        </p:nvSpPr>
        <p:spPr>
          <a:xfrm>
            <a:off x="138225" y="804750"/>
            <a:ext cx="58464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fr-CA" sz="1600">
                <a:latin typeface="Source Sans Pro"/>
                <a:ea typeface="Source Sans Pro"/>
                <a:cs typeface="Source Sans Pro"/>
                <a:sym typeface="Source Sans Pro"/>
              </a:rPr>
              <a:t>Pour modifier la langue d’affichage…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3" name="Google Shape;593;p95"/>
          <p:cNvSpPr/>
          <p:nvPr/>
        </p:nvSpPr>
        <p:spPr>
          <a:xfrm>
            <a:off x="6497975" y="1474925"/>
            <a:ext cx="230100" cy="23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4" name="Google Shape;594;p95"/>
          <p:cNvSpPr/>
          <p:nvPr/>
        </p:nvSpPr>
        <p:spPr>
          <a:xfrm>
            <a:off x="5712500" y="2160425"/>
            <a:ext cx="1091400" cy="23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5" name="Google Shape;595;p95"/>
          <p:cNvSpPr/>
          <p:nvPr/>
        </p:nvSpPr>
        <p:spPr>
          <a:xfrm>
            <a:off x="2515725" y="4079975"/>
            <a:ext cx="724500" cy="230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96" name="Google Shape;596;p95"/>
          <p:cNvPicPr preferRelativeResize="0"/>
          <p:nvPr/>
        </p:nvPicPr>
        <p:blipFill rotWithShape="1">
          <a:blip r:embed="rId8">
            <a:alphaModFix/>
          </a:blip>
          <a:srcRect b="7680" l="21382" r="27501" t="6704"/>
          <a:stretch/>
        </p:blipFill>
        <p:spPr>
          <a:xfrm rot="-504374">
            <a:off x="6594351" y="1596425"/>
            <a:ext cx="291137" cy="3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95"/>
          <p:cNvPicPr preferRelativeResize="0"/>
          <p:nvPr/>
        </p:nvPicPr>
        <p:blipFill rotWithShape="1">
          <a:blip r:embed="rId8">
            <a:alphaModFix/>
          </a:blip>
          <a:srcRect b="7680" l="21382" r="27501" t="6704"/>
          <a:stretch/>
        </p:blipFill>
        <p:spPr>
          <a:xfrm rot="-504374">
            <a:off x="6594351" y="2327900"/>
            <a:ext cx="291137" cy="3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95"/>
          <p:cNvPicPr preferRelativeResize="0"/>
          <p:nvPr/>
        </p:nvPicPr>
        <p:blipFill rotWithShape="1">
          <a:blip r:embed="rId8">
            <a:alphaModFix/>
          </a:blip>
          <a:srcRect b="7680" l="21382" r="27501" t="6704"/>
          <a:stretch/>
        </p:blipFill>
        <p:spPr>
          <a:xfrm rot="-504374">
            <a:off x="2915851" y="4247450"/>
            <a:ext cx="291137" cy="35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9" name="Google Shape;599;p95"/>
          <p:cNvCxnSpPr>
            <a:stCxn id="593" idx="2"/>
            <a:endCxn id="594" idx="0"/>
          </p:cNvCxnSpPr>
          <p:nvPr/>
        </p:nvCxnSpPr>
        <p:spPr>
          <a:xfrm flipH="1">
            <a:off x="6258125" y="1705025"/>
            <a:ext cx="354900" cy="455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0" name="Google Shape;600;p95"/>
          <p:cNvCxnSpPr>
            <a:stCxn id="594" idx="2"/>
            <a:endCxn id="595" idx="3"/>
          </p:cNvCxnSpPr>
          <p:nvPr/>
        </p:nvCxnSpPr>
        <p:spPr>
          <a:xfrm rot="5400000">
            <a:off x="3846950" y="1783775"/>
            <a:ext cx="1804500" cy="3018000"/>
          </a:xfrm>
          <a:prstGeom prst="curvedConnector2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292" y="727210"/>
            <a:ext cx="5683249" cy="3621012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96"/>
          <p:cNvSpPr/>
          <p:nvPr/>
        </p:nvSpPr>
        <p:spPr>
          <a:xfrm>
            <a:off x="113799" y="1113065"/>
            <a:ext cx="3485668" cy="3205427"/>
          </a:xfrm>
          <a:custGeom>
            <a:rect b="b" l="l" r="r" t="t"/>
            <a:pathLst>
              <a:path extrusionOk="0" h="69566" w="135550">
                <a:moveTo>
                  <a:pt x="706" y="0"/>
                </a:moveTo>
                <a:lnTo>
                  <a:pt x="99544" y="0"/>
                </a:lnTo>
                <a:lnTo>
                  <a:pt x="135532" y="37"/>
                </a:lnTo>
                <a:lnTo>
                  <a:pt x="135550" y="9682"/>
                </a:lnTo>
                <a:lnTo>
                  <a:pt x="135550" y="69566"/>
                </a:lnTo>
                <a:lnTo>
                  <a:pt x="0" y="69566"/>
                </a:lnTo>
                <a:close/>
              </a:path>
            </a:pathLst>
          </a:custGeom>
          <a:noFill/>
          <a:ln cap="flat" cmpd="sng" w="19050">
            <a:solidFill>
              <a:srgbClr val="741B47"/>
            </a:solidFill>
            <a:prstDash val="dash"/>
            <a:round/>
            <a:headEnd len="med" w="med" type="none"/>
            <a:tailEnd len="med" w="med" type="none"/>
          </a:ln>
        </p:spPr>
      </p:sp>
      <p:pic>
        <p:nvPicPr>
          <p:cNvPr id="607" name="Google Shape;607;p96"/>
          <p:cNvPicPr preferRelativeResize="0"/>
          <p:nvPr/>
        </p:nvPicPr>
        <p:blipFill rotWithShape="1">
          <a:blip r:embed="rId4">
            <a:alphaModFix/>
          </a:blip>
          <a:srcRect b="9074" l="34057" r="7725" t="11264"/>
          <a:stretch/>
        </p:blipFill>
        <p:spPr>
          <a:xfrm>
            <a:off x="3661013" y="1145625"/>
            <a:ext cx="3308725" cy="27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96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Polypad - Canevas</a:t>
            </a:r>
            <a:endParaRPr/>
          </a:p>
        </p:txBody>
      </p:sp>
      <p:sp>
        <p:nvSpPr>
          <p:cNvPr id="609" name="Google Shape;609;p96"/>
          <p:cNvSpPr/>
          <p:nvPr/>
        </p:nvSpPr>
        <p:spPr>
          <a:xfrm>
            <a:off x="2589250" y="3954400"/>
            <a:ext cx="5202022" cy="1066800"/>
          </a:xfrm>
          <a:custGeom>
            <a:rect b="b" l="l" r="r" t="t"/>
            <a:pathLst>
              <a:path extrusionOk="0" h="42672" w="169254">
                <a:moveTo>
                  <a:pt x="0" y="17929"/>
                </a:moveTo>
                <a:lnTo>
                  <a:pt x="59527" y="18889"/>
                </a:lnTo>
                <a:lnTo>
                  <a:pt x="59527" y="626"/>
                </a:lnTo>
                <a:lnTo>
                  <a:pt x="169254" y="0"/>
                </a:lnTo>
                <a:lnTo>
                  <a:pt x="169254" y="41596"/>
                </a:lnTo>
                <a:lnTo>
                  <a:pt x="717" y="42672"/>
                </a:lnTo>
                <a:close/>
              </a:path>
            </a:pathLst>
          </a:custGeom>
          <a:noFill/>
          <a:ln cap="flat" cmpd="sng" w="28575">
            <a:solidFill>
              <a:srgbClr val="38761D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610" name="Google Shape;610;p96"/>
          <p:cNvSpPr/>
          <p:nvPr/>
        </p:nvSpPr>
        <p:spPr>
          <a:xfrm>
            <a:off x="7031275" y="1136680"/>
            <a:ext cx="1945350" cy="2038990"/>
          </a:xfrm>
          <a:custGeom>
            <a:rect b="b" l="l" r="r" t="t"/>
            <a:pathLst>
              <a:path extrusionOk="0" h="97536" w="77814">
                <a:moveTo>
                  <a:pt x="0" y="0"/>
                </a:moveTo>
                <a:lnTo>
                  <a:pt x="77814" y="0"/>
                </a:lnTo>
                <a:lnTo>
                  <a:pt x="77814" y="97536"/>
                </a:lnTo>
                <a:lnTo>
                  <a:pt x="717" y="97178"/>
                </a:lnTo>
                <a:close/>
              </a:path>
            </a:pathLst>
          </a:custGeom>
          <a:noFill/>
          <a:ln cap="flat" cmpd="sng" w="28575">
            <a:solidFill>
              <a:srgbClr val="6D3BB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611" name="Google Shape;611;p96"/>
          <p:cNvSpPr txBox="1"/>
          <p:nvPr/>
        </p:nvSpPr>
        <p:spPr>
          <a:xfrm>
            <a:off x="119814" y="1099208"/>
            <a:ext cx="1492200" cy="4311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Tuiles et +</a:t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2" name="Google Shape;612;p96"/>
          <p:cNvSpPr txBox="1"/>
          <p:nvPr/>
        </p:nvSpPr>
        <p:spPr>
          <a:xfrm>
            <a:off x="2580293" y="4394556"/>
            <a:ext cx="1492200" cy="4311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Barre d’outils</a:t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3" name="Google Shape;613;p96"/>
          <p:cNvSpPr txBox="1"/>
          <p:nvPr/>
        </p:nvSpPr>
        <p:spPr>
          <a:xfrm>
            <a:off x="7496011" y="1118886"/>
            <a:ext cx="1492200" cy="431100"/>
          </a:xfrm>
          <a:prstGeom prst="rect">
            <a:avLst/>
          </a:prstGeom>
          <a:solidFill>
            <a:srgbClr val="6D3BB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Barre latérale</a:t>
            </a:r>
            <a:endParaRPr sz="1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4" name="Google Shape;614;p96"/>
          <p:cNvSpPr txBox="1"/>
          <p:nvPr/>
        </p:nvSpPr>
        <p:spPr>
          <a:xfrm>
            <a:off x="4158075" y="4364037"/>
            <a:ext cx="3830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Sélection d’objet | Crayons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Géométrie dynamique| Boîte de texte | </a:t>
            </a: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Éditeur d’équation 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Enregistrement d’écran | Sélection de couleur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5" name="Google Shape;615;p96"/>
          <p:cNvSpPr txBox="1"/>
          <p:nvPr/>
        </p:nvSpPr>
        <p:spPr>
          <a:xfrm>
            <a:off x="7457917" y="1576880"/>
            <a:ext cx="15684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Actions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Source Sans Pro"/>
                <a:ea typeface="Source Sans Pro"/>
                <a:cs typeface="Source Sans Pro"/>
                <a:sym typeface="Source Sans Pro"/>
              </a:rPr>
              <a:t>(annuler et refaire)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Options d’affichage </a:t>
            </a:r>
            <a:r>
              <a:rPr lang="fr-CA" sz="800">
                <a:latin typeface="Source Sans Pro"/>
                <a:ea typeface="Source Sans Pro"/>
                <a:cs typeface="Source Sans Pro"/>
                <a:sym typeface="Source Sans Pro"/>
              </a:rPr>
              <a:t>(plein écran, agrandissement et déplacement du canevas)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Exportation en image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Source Sans Pro"/>
                <a:ea typeface="Source Sans Pro"/>
                <a:cs typeface="Source Sans Pro"/>
                <a:sym typeface="Source Sans Pro"/>
              </a:rPr>
              <a:t>(SVG, JPEG et PNG)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6" name="Google Shape;616;p96"/>
          <p:cNvSpPr txBox="1"/>
          <p:nvPr/>
        </p:nvSpPr>
        <p:spPr>
          <a:xfrm>
            <a:off x="119825" y="1596799"/>
            <a:ext cx="17001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Banque d’éléments manipulables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Paramètres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Mode création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Gestion des fichiers </a:t>
            </a:r>
            <a:r>
              <a:rPr i="1" lang="fr-CA" sz="900">
                <a:latin typeface="Source Sans Pro"/>
                <a:ea typeface="Source Sans Pro"/>
                <a:cs typeface="Source Sans Pro"/>
                <a:sym typeface="Source Sans Pro"/>
              </a:rPr>
              <a:t>(connexion requise)</a:t>
            </a:r>
            <a:endParaRPr i="1" sz="9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Section d’aide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Définir actions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CA" sz="900">
                <a:latin typeface="Source Sans Pro"/>
                <a:ea typeface="Source Sans Pro"/>
                <a:cs typeface="Source Sans Pro"/>
                <a:sym typeface="Source Sans Pro"/>
              </a:rPr>
              <a:t>(en mode création)</a:t>
            </a:r>
            <a:endParaRPr i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7" name="Google Shape;617;p96">
            <a:hlinkClick r:id="rId5"/>
          </p:cNvPr>
          <p:cNvSpPr/>
          <p:nvPr/>
        </p:nvSpPr>
        <p:spPr>
          <a:xfrm>
            <a:off x="6967300" y="26475"/>
            <a:ext cx="2073300" cy="35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300" u="sng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polypad.amplify.com/fr/p</a:t>
            </a:r>
            <a:endParaRPr b="1" sz="13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File:Pixel 51 icon cursor click top left.svg - Wikimedia Commons" id="618" name="Google Shape;618;p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85361" y="257692"/>
            <a:ext cx="230001" cy="2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96">
            <a:hlinkClick r:id="rId8"/>
          </p:cNvPr>
          <p:cNvSpPr/>
          <p:nvPr/>
        </p:nvSpPr>
        <p:spPr>
          <a:xfrm>
            <a:off x="6967300" y="25950"/>
            <a:ext cx="2073300" cy="354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7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Polypad - Création d’un nouveau compte</a:t>
            </a:r>
            <a:endParaRPr/>
          </a:p>
        </p:txBody>
      </p:sp>
      <p:sp>
        <p:nvSpPr>
          <p:cNvPr id="625" name="Google Shape;625;p97">
            <a:hlinkClick r:id="rId3"/>
          </p:cNvPr>
          <p:cNvSpPr/>
          <p:nvPr/>
        </p:nvSpPr>
        <p:spPr>
          <a:xfrm>
            <a:off x="6967300" y="26475"/>
            <a:ext cx="2073300" cy="35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300" u="sng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polypad.amplify.com/fr/p</a:t>
            </a:r>
            <a:endParaRPr b="1" sz="13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File:Pixel 51 icon cursor click top left.svg - Wikimedia Commons" id="626" name="Google Shape;626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85361" y="257692"/>
            <a:ext cx="230001" cy="2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97">
            <a:hlinkClick r:id="rId6"/>
          </p:cNvPr>
          <p:cNvSpPr/>
          <p:nvPr/>
        </p:nvSpPr>
        <p:spPr>
          <a:xfrm>
            <a:off x="6967300" y="25950"/>
            <a:ext cx="2073300" cy="354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8" name="Google Shape;628;p97"/>
          <p:cNvSpPr txBox="1"/>
          <p:nvPr/>
        </p:nvSpPr>
        <p:spPr>
          <a:xfrm>
            <a:off x="5666750" y="1031825"/>
            <a:ext cx="3218700" cy="37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latin typeface="Source Sans Pro"/>
                <a:ea typeface="Source Sans Pro"/>
                <a:cs typeface="Source Sans Pro"/>
                <a:sym typeface="Source Sans Pro"/>
              </a:rPr>
              <a:t>L’outil Polypad est accessible gratuitement sans avoir à créer de compte. Cependant, la création d’un compte permet à l’enseignant: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fr-CA" sz="1600">
                <a:latin typeface="Source Sans Pro"/>
                <a:ea typeface="Source Sans Pro"/>
                <a:cs typeface="Source Sans Pro"/>
                <a:sym typeface="Source Sans Pro"/>
              </a:rPr>
              <a:t>d’enregistrer et partager un canevas;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fr-CA" sz="1600">
                <a:latin typeface="Source Sans Pro"/>
                <a:ea typeface="Source Sans Pro"/>
                <a:cs typeface="Source Sans Pro"/>
                <a:sym typeface="Source Sans Pro"/>
              </a:rPr>
              <a:t>d'utiliser le même identifiant pour son compte Amplify et Polypad;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Font typeface="Source Sans Pro"/>
              <a:buChar char="●"/>
            </a:pPr>
            <a:r>
              <a:rPr lang="fr-CA" sz="1600">
                <a:latin typeface="Source Sans Pro"/>
                <a:ea typeface="Source Sans Pro"/>
                <a:cs typeface="Source Sans Pro"/>
                <a:sym typeface="Source Sans Pro"/>
              </a:rPr>
              <a:t>de partager directement dans Google Classroom et d'y publier des devoirs.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29" name="Google Shape;629;p97"/>
          <p:cNvPicPr preferRelativeResize="0"/>
          <p:nvPr/>
        </p:nvPicPr>
        <p:blipFill rotWithShape="1">
          <a:blip r:embed="rId7">
            <a:alphaModFix/>
          </a:blip>
          <a:srcRect b="0" l="0" r="0" t="7843"/>
          <a:stretch/>
        </p:blipFill>
        <p:spPr>
          <a:xfrm>
            <a:off x="1235300" y="1246798"/>
            <a:ext cx="4034950" cy="38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8246" y="833000"/>
            <a:ext cx="5172001" cy="4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97"/>
          <p:cNvSpPr/>
          <p:nvPr/>
        </p:nvSpPr>
        <p:spPr>
          <a:xfrm>
            <a:off x="3279475" y="726825"/>
            <a:ext cx="1574100" cy="602700"/>
          </a:xfrm>
          <a:prstGeom prst="rect">
            <a:avLst/>
          </a:prstGeom>
          <a:noFill/>
          <a:ln cap="flat" cmpd="sng" w="28575">
            <a:solidFill>
              <a:srgbClr val="EA43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98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Polypad - Enregistrement et gestion des canevas</a:t>
            </a:r>
            <a:endParaRPr/>
          </a:p>
        </p:txBody>
      </p:sp>
      <p:sp>
        <p:nvSpPr>
          <p:cNvPr id="637" name="Google Shape;637;p98">
            <a:hlinkClick r:id="rId3"/>
          </p:cNvPr>
          <p:cNvSpPr/>
          <p:nvPr/>
        </p:nvSpPr>
        <p:spPr>
          <a:xfrm>
            <a:off x="6967300" y="26475"/>
            <a:ext cx="2073300" cy="35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300" u="sng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polypad.amplify.com/fr/p</a:t>
            </a:r>
            <a:endParaRPr b="1" sz="13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File:Pixel 51 icon cursor click top left.svg - Wikimedia Commons" id="638" name="Google Shape;638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85361" y="257692"/>
            <a:ext cx="230001" cy="23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5" y="774201"/>
            <a:ext cx="5405100" cy="499238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98">
            <a:hlinkClick r:id="rId7"/>
          </p:cNvPr>
          <p:cNvSpPr/>
          <p:nvPr/>
        </p:nvSpPr>
        <p:spPr>
          <a:xfrm>
            <a:off x="6967300" y="25950"/>
            <a:ext cx="2073300" cy="354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cxnSp>
        <p:nvCxnSpPr>
          <p:cNvPr id="641" name="Google Shape;641;p98"/>
          <p:cNvCxnSpPr/>
          <p:nvPr/>
        </p:nvCxnSpPr>
        <p:spPr>
          <a:xfrm>
            <a:off x="6808700" y="1057825"/>
            <a:ext cx="9000" cy="381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2" name="Google Shape;642;p98"/>
          <p:cNvSpPr/>
          <p:nvPr/>
        </p:nvSpPr>
        <p:spPr>
          <a:xfrm>
            <a:off x="1030950" y="824137"/>
            <a:ext cx="1236600" cy="354300"/>
          </a:xfrm>
          <a:prstGeom prst="rect">
            <a:avLst/>
          </a:prstGeom>
          <a:noFill/>
          <a:ln cap="flat" cmpd="sng" w="28575">
            <a:solidFill>
              <a:srgbClr val="CC3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3" name="Google Shape;643;p98"/>
          <p:cNvPicPr preferRelativeResize="0"/>
          <p:nvPr/>
        </p:nvPicPr>
        <p:blipFill rotWithShape="1">
          <a:blip r:embed="rId8">
            <a:alphaModFix/>
          </a:blip>
          <a:srcRect b="7680" l="21382" r="27501" t="6704"/>
          <a:stretch/>
        </p:blipFill>
        <p:spPr>
          <a:xfrm rot="-1492278">
            <a:off x="4491792" y="1066388"/>
            <a:ext cx="266321" cy="324096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98"/>
          <p:cNvSpPr txBox="1"/>
          <p:nvPr/>
        </p:nvSpPr>
        <p:spPr>
          <a:xfrm>
            <a:off x="204263" y="1269063"/>
            <a:ext cx="5405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Enregistrement de votre canevas.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CA" sz="1100">
                <a:solidFill>
                  <a:srgbClr val="595959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Il est possible d’enregistrer et de partager en ligne, mais pas de sauvegarder en local.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645" name="Google Shape;645;p98"/>
          <p:cNvSpPr txBox="1"/>
          <p:nvPr/>
        </p:nvSpPr>
        <p:spPr>
          <a:xfrm>
            <a:off x="2153283" y="3485662"/>
            <a:ext cx="4329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Vos enregistrements se retrouvent ici.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Création de dossiers possibles pour mieux organiser vos fichiers.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646" name="Google Shape;646;p98"/>
          <p:cNvSpPr/>
          <p:nvPr/>
        </p:nvSpPr>
        <p:spPr>
          <a:xfrm>
            <a:off x="1898298" y="3062008"/>
            <a:ext cx="167100" cy="1626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98"/>
          <p:cNvSpPr txBox="1"/>
          <p:nvPr/>
        </p:nvSpPr>
        <p:spPr>
          <a:xfrm>
            <a:off x="2147911" y="2555733"/>
            <a:ext cx="432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Modèles de canevas suggérés.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Aucune gestion possible de cette section.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pic>
        <p:nvPicPr>
          <p:cNvPr id="648" name="Google Shape;648;p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6228" y="2120371"/>
            <a:ext cx="1770175" cy="2918022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98"/>
          <p:cNvSpPr txBox="1"/>
          <p:nvPr/>
        </p:nvSpPr>
        <p:spPr>
          <a:xfrm>
            <a:off x="7151363" y="1271525"/>
            <a:ext cx="161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Exporter le canevas en tant qu’image</a:t>
            </a:r>
            <a:endParaRPr>
              <a:solidFill>
                <a:schemeClr val="dk1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pic>
        <p:nvPicPr>
          <p:cNvPr id="650" name="Google Shape;650;p9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27574" y="1882000"/>
            <a:ext cx="1615475" cy="2153975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98"/>
          <p:cNvSpPr/>
          <p:nvPr/>
        </p:nvSpPr>
        <p:spPr>
          <a:xfrm>
            <a:off x="8583141" y="3030071"/>
            <a:ext cx="224100" cy="268800"/>
          </a:xfrm>
          <a:prstGeom prst="rect">
            <a:avLst/>
          </a:prstGeom>
          <a:noFill/>
          <a:ln cap="flat" cmpd="sng" w="28575">
            <a:solidFill>
              <a:srgbClr val="CC3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2" name="Google Shape;652;p98"/>
          <p:cNvPicPr preferRelativeResize="0"/>
          <p:nvPr/>
        </p:nvPicPr>
        <p:blipFill rotWithShape="1">
          <a:blip r:embed="rId8">
            <a:alphaModFix/>
          </a:blip>
          <a:srcRect b="7680" l="21382" r="27501" t="6704"/>
          <a:stretch/>
        </p:blipFill>
        <p:spPr>
          <a:xfrm>
            <a:off x="8618950" y="3221696"/>
            <a:ext cx="224099" cy="272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3" name="Google Shape;653;p98"/>
          <p:cNvCxnSpPr/>
          <p:nvPr/>
        </p:nvCxnSpPr>
        <p:spPr>
          <a:xfrm flipH="1">
            <a:off x="223050" y="1902225"/>
            <a:ext cx="5899800" cy="333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54" name="Google Shape;654;p98"/>
          <p:cNvSpPr/>
          <p:nvPr/>
        </p:nvSpPr>
        <p:spPr>
          <a:xfrm>
            <a:off x="1918775" y="2748483"/>
            <a:ext cx="57900" cy="230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98"/>
          <p:cNvSpPr/>
          <p:nvPr/>
        </p:nvSpPr>
        <p:spPr>
          <a:xfrm>
            <a:off x="727175" y="2106325"/>
            <a:ext cx="898500" cy="268800"/>
          </a:xfrm>
          <a:prstGeom prst="rect">
            <a:avLst/>
          </a:prstGeom>
          <a:noFill/>
          <a:ln cap="flat" cmpd="sng" w="28575">
            <a:solidFill>
              <a:srgbClr val="CC3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98"/>
          <p:cNvSpPr/>
          <p:nvPr/>
        </p:nvSpPr>
        <p:spPr>
          <a:xfrm>
            <a:off x="1918775" y="4803929"/>
            <a:ext cx="57900" cy="230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98"/>
          <p:cNvSpPr txBox="1"/>
          <p:nvPr/>
        </p:nvSpPr>
        <p:spPr>
          <a:xfrm>
            <a:off x="2203828" y="4535805"/>
            <a:ext cx="432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Possibilité de restaurer vos canevas supprimés à partir de la poubelle.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pic>
        <p:nvPicPr>
          <p:cNvPr id="658" name="Google Shape;658;p98"/>
          <p:cNvPicPr preferRelativeResize="0"/>
          <p:nvPr/>
        </p:nvPicPr>
        <p:blipFill rotWithShape="1">
          <a:blip r:embed="rId8">
            <a:alphaModFix/>
          </a:blip>
          <a:srcRect b="7680" l="21382" r="27501" t="6704"/>
          <a:stretch/>
        </p:blipFill>
        <p:spPr>
          <a:xfrm rot="-1492278">
            <a:off x="1490075" y="2147303"/>
            <a:ext cx="266321" cy="32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9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Polypad - Options de partage</a:t>
            </a:r>
            <a:endParaRPr/>
          </a:p>
        </p:txBody>
      </p:sp>
      <p:sp>
        <p:nvSpPr>
          <p:cNvPr id="664" name="Google Shape;664;p99">
            <a:hlinkClick r:id="rId3"/>
          </p:cNvPr>
          <p:cNvSpPr/>
          <p:nvPr/>
        </p:nvSpPr>
        <p:spPr>
          <a:xfrm>
            <a:off x="6967300" y="26475"/>
            <a:ext cx="2073300" cy="35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300" u="sng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polypad.amplify.com/fr/p</a:t>
            </a:r>
            <a:endParaRPr b="1" sz="13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File:Pixel 51 icon cursor click top left.svg - Wikimedia Commons" id="665" name="Google Shape;665;p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85361" y="257692"/>
            <a:ext cx="230001" cy="2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99">
            <a:hlinkClick r:id="rId6"/>
          </p:cNvPr>
          <p:cNvSpPr/>
          <p:nvPr/>
        </p:nvSpPr>
        <p:spPr>
          <a:xfrm>
            <a:off x="6967300" y="25950"/>
            <a:ext cx="2073300" cy="354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7" name="Google Shape;667;p99"/>
          <p:cNvSpPr/>
          <p:nvPr/>
        </p:nvSpPr>
        <p:spPr>
          <a:xfrm>
            <a:off x="6216150" y="1057835"/>
            <a:ext cx="2458500" cy="37746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99"/>
          <p:cNvSpPr/>
          <p:nvPr/>
        </p:nvSpPr>
        <p:spPr>
          <a:xfrm>
            <a:off x="3342763" y="1057825"/>
            <a:ext cx="2458500" cy="37746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99"/>
          <p:cNvSpPr/>
          <p:nvPr/>
        </p:nvSpPr>
        <p:spPr>
          <a:xfrm>
            <a:off x="469400" y="1057825"/>
            <a:ext cx="2458500" cy="37746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0" name="Google Shape;670;p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20614" y="1198794"/>
            <a:ext cx="569400" cy="601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71" name="Google Shape;671;p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94800" y="1218300"/>
            <a:ext cx="701125" cy="6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9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86434" y="2085000"/>
            <a:ext cx="1857475" cy="240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99"/>
          <p:cNvPicPr preferRelativeResize="0"/>
          <p:nvPr/>
        </p:nvPicPr>
        <p:blipFill rotWithShape="1">
          <a:blip r:embed="rId10">
            <a:alphaModFix/>
          </a:blip>
          <a:srcRect b="7680" l="21382" r="27501" t="6704"/>
          <a:stretch/>
        </p:blipFill>
        <p:spPr>
          <a:xfrm>
            <a:off x="5158104" y="4240600"/>
            <a:ext cx="385800" cy="469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4" name="Google Shape;674;p99"/>
          <p:cNvGrpSpPr/>
          <p:nvPr/>
        </p:nvGrpSpPr>
        <p:grpSpPr>
          <a:xfrm>
            <a:off x="6513535" y="2332288"/>
            <a:ext cx="2009572" cy="1914377"/>
            <a:chOff x="1092938" y="3233375"/>
            <a:chExt cx="1557325" cy="1483553"/>
          </a:xfrm>
        </p:grpSpPr>
        <p:pic>
          <p:nvPicPr>
            <p:cNvPr id="675" name="Google Shape;675;p9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092938" y="3233375"/>
              <a:ext cx="1557325" cy="1483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6" name="Google Shape;676;p9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99173" y="4034397"/>
              <a:ext cx="272700" cy="235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7" name="Google Shape;677;p99"/>
          <p:cNvSpPr/>
          <p:nvPr/>
        </p:nvSpPr>
        <p:spPr>
          <a:xfrm>
            <a:off x="8047944" y="2452781"/>
            <a:ext cx="345600" cy="323100"/>
          </a:xfrm>
          <a:prstGeom prst="ellipse">
            <a:avLst/>
          </a:prstGeom>
          <a:noFill/>
          <a:ln cap="flat" cmpd="sng" w="19050">
            <a:solidFill>
              <a:srgbClr val="CC3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99"/>
          <p:cNvSpPr/>
          <p:nvPr/>
        </p:nvSpPr>
        <p:spPr>
          <a:xfrm>
            <a:off x="6721351" y="3316599"/>
            <a:ext cx="487500" cy="469500"/>
          </a:xfrm>
          <a:prstGeom prst="ellipse">
            <a:avLst/>
          </a:prstGeom>
          <a:noFill/>
          <a:ln cap="flat" cmpd="sng" w="19050">
            <a:solidFill>
              <a:srgbClr val="CC3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79" name="Google Shape;679;p99"/>
          <p:cNvCxnSpPr>
            <a:stCxn id="677" idx="3"/>
            <a:endCxn id="678" idx="7"/>
          </p:cNvCxnSpPr>
          <p:nvPr/>
        </p:nvCxnSpPr>
        <p:spPr>
          <a:xfrm flipH="1">
            <a:off x="7137356" y="2728564"/>
            <a:ext cx="961200" cy="656700"/>
          </a:xfrm>
          <a:prstGeom prst="straightConnector1">
            <a:avLst/>
          </a:prstGeom>
          <a:noFill/>
          <a:ln cap="flat" cmpd="sng" w="19050">
            <a:solidFill>
              <a:srgbClr val="CC3C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0" name="Google Shape;680;p99"/>
          <p:cNvSpPr txBox="1"/>
          <p:nvPr/>
        </p:nvSpPr>
        <p:spPr>
          <a:xfrm>
            <a:off x="545600" y="1898675"/>
            <a:ext cx="218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Dosis SemiBold"/>
                <a:ea typeface="Dosis SemiBold"/>
                <a:cs typeface="Dosis SemiBold"/>
                <a:sym typeface="Dosis SemiBold"/>
              </a:rPr>
              <a:t>Partager le lien</a:t>
            </a:r>
            <a:endParaRPr sz="12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pic>
        <p:nvPicPr>
          <p:cNvPr id="681" name="Google Shape;681;p9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5600" y="2196425"/>
            <a:ext cx="2317500" cy="896155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99"/>
          <p:cNvSpPr/>
          <p:nvPr/>
        </p:nvSpPr>
        <p:spPr>
          <a:xfrm>
            <a:off x="1008950" y="2281375"/>
            <a:ext cx="1725300" cy="149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99"/>
          <p:cNvSpPr txBox="1"/>
          <p:nvPr/>
        </p:nvSpPr>
        <p:spPr>
          <a:xfrm>
            <a:off x="1738047" y="2366387"/>
            <a:ext cx="86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Copier le lien</a:t>
            </a:r>
            <a:endParaRPr sz="9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4" name="Google Shape;684;p99"/>
          <p:cNvSpPr txBox="1"/>
          <p:nvPr/>
        </p:nvSpPr>
        <p:spPr>
          <a:xfrm>
            <a:off x="3520900" y="1285638"/>
            <a:ext cx="21885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Amplify Classroom</a:t>
            </a:r>
            <a:endParaRPr sz="18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</p:txBody>
      </p:sp>
      <p:grpSp>
        <p:nvGrpSpPr>
          <p:cNvPr id="685" name="Google Shape;685;p99"/>
          <p:cNvGrpSpPr/>
          <p:nvPr/>
        </p:nvGrpSpPr>
        <p:grpSpPr>
          <a:xfrm>
            <a:off x="1241013" y="3255550"/>
            <a:ext cx="1557325" cy="1483553"/>
            <a:chOff x="1092938" y="3233375"/>
            <a:chExt cx="1557325" cy="1483553"/>
          </a:xfrm>
        </p:grpSpPr>
        <p:pic>
          <p:nvPicPr>
            <p:cNvPr id="686" name="Google Shape;686;p9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092938" y="3233375"/>
              <a:ext cx="1557325" cy="1483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7" name="Google Shape;687;p9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299173" y="4034397"/>
              <a:ext cx="272700" cy="235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88" name="Google Shape;688;p99"/>
          <p:cNvPicPr preferRelativeResize="0"/>
          <p:nvPr/>
        </p:nvPicPr>
        <p:blipFill rotWithShape="1">
          <a:blip r:embed="rId10">
            <a:alphaModFix/>
          </a:blip>
          <a:srcRect b="7680" l="21382" r="27501" t="6704"/>
          <a:stretch/>
        </p:blipFill>
        <p:spPr>
          <a:xfrm>
            <a:off x="8098548" y="2640857"/>
            <a:ext cx="385800" cy="46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99"/>
          <p:cNvPicPr preferRelativeResize="0"/>
          <p:nvPr/>
        </p:nvPicPr>
        <p:blipFill rotWithShape="1">
          <a:blip r:embed="rId10">
            <a:alphaModFix/>
          </a:blip>
          <a:srcRect b="7680" l="21382" r="27501" t="6704"/>
          <a:stretch/>
        </p:blipFill>
        <p:spPr>
          <a:xfrm>
            <a:off x="6772198" y="3612682"/>
            <a:ext cx="385800" cy="469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99"/>
          <p:cNvSpPr/>
          <p:nvPr/>
        </p:nvSpPr>
        <p:spPr>
          <a:xfrm>
            <a:off x="1347315" y="3779274"/>
            <a:ext cx="1290000" cy="218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99"/>
          <p:cNvSpPr txBox="1"/>
          <p:nvPr/>
        </p:nvSpPr>
        <p:spPr>
          <a:xfrm>
            <a:off x="683375" y="3255550"/>
            <a:ext cx="38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Dosis SemiBold"/>
                <a:ea typeface="Dosis SemiBold"/>
                <a:cs typeface="Dosis SemiBold"/>
                <a:sym typeface="Dosis SemiBold"/>
              </a:rPr>
              <a:t>ou</a:t>
            </a:r>
            <a:endParaRPr sz="12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692" name="Google Shape;692;p99"/>
          <p:cNvSpPr/>
          <p:nvPr/>
        </p:nvSpPr>
        <p:spPr>
          <a:xfrm>
            <a:off x="2371194" y="3316606"/>
            <a:ext cx="345600" cy="323100"/>
          </a:xfrm>
          <a:prstGeom prst="ellipse">
            <a:avLst/>
          </a:prstGeom>
          <a:noFill/>
          <a:ln cap="flat" cmpd="sng" w="19050">
            <a:solidFill>
              <a:srgbClr val="CC3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3" name="Google Shape;693;p99"/>
          <p:cNvPicPr preferRelativeResize="0"/>
          <p:nvPr/>
        </p:nvPicPr>
        <p:blipFill rotWithShape="1">
          <a:blip r:embed="rId10">
            <a:alphaModFix/>
          </a:blip>
          <a:srcRect b="7680" l="21382" r="27501" t="6704"/>
          <a:stretch/>
        </p:blipFill>
        <p:spPr>
          <a:xfrm>
            <a:off x="2486789" y="3510124"/>
            <a:ext cx="230000" cy="2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99"/>
          <p:cNvPicPr preferRelativeResize="0"/>
          <p:nvPr/>
        </p:nvPicPr>
        <p:blipFill rotWithShape="1">
          <a:blip r:embed="rId10">
            <a:alphaModFix/>
          </a:blip>
          <a:srcRect b="7680" l="21382" r="27501" t="6704"/>
          <a:stretch/>
        </p:blipFill>
        <p:spPr>
          <a:xfrm>
            <a:off x="1756602" y="3857375"/>
            <a:ext cx="230000" cy="279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p99"/>
          <p:cNvCxnSpPr>
            <a:stCxn id="692" idx="3"/>
            <a:endCxn id="690" idx="0"/>
          </p:cNvCxnSpPr>
          <p:nvPr/>
        </p:nvCxnSpPr>
        <p:spPr>
          <a:xfrm flipH="1">
            <a:off x="1992206" y="3592389"/>
            <a:ext cx="429600" cy="186900"/>
          </a:xfrm>
          <a:prstGeom prst="straightConnector1">
            <a:avLst/>
          </a:prstGeom>
          <a:noFill/>
          <a:ln cap="flat" cmpd="sng" w="19050">
            <a:solidFill>
              <a:srgbClr val="EA433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00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Polypad - Options de partage</a:t>
            </a:r>
            <a:endParaRPr/>
          </a:p>
        </p:txBody>
      </p:sp>
      <p:sp>
        <p:nvSpPr>
          <p:cNvPr id="701" name="Google Shape;701;p100">
            <a:hlinkClick r:id="rId3"/>
          </p:cNvPr>
          <p:cNvSpPr/>
          <p:nvPr/>
        </p:nvSpPr>
        <p:spPr>
          <a:xfrm>
            <a:off x="6967300" y="26475"/>
            <a:ext cx="2073300" cy="35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300" u="sng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polypad.amplify.com/fr/p</a:t>
            </a:r>
            <a:endParaRPr b="1" sz="13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02" name="Google Shape;702;p100"/>
          <p:cNvSpPr/>
          <p:nvPr/>
        </p:nvSpPr>
        <p:spPr>
          <a:xfrm>
            <a:off x="98250" y="1153000"/>
            <a:ext cx="1476300" cy="11634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ile:Pixel 51 icon cursor click top left.svg - Wikimedia Commons" id="703" name="Google Shape;703;p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85361" y="257692"/>
            <a:ext cx="230001" cy="2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100">
            <a:hlinkClick r:id="rId6"/>
          </p:cNvPr>
          <p:cNvSpPr/>
          <p:nvPr/>
        </p:nvSpPr>
        <p:spPr>
          <a:xfrm>
            <a:off x="6967300" y="25950"/>
            <a:ext cx="2073300" cy="354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05" name="Google Shape;705;p1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8150" y="1195571"/>
            <a:ext cx="496500" cy="524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706" name="Google Shape;706;p100"/>
          <p:cNvSpPr/>
          <p:nvPr/>
        </p:nvSpPr>
        <p:spPr>
          <a:xfrm>
            <a:off x="98250" y="3053050"/>
            <a:ext cx="1476300" cy="1421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100"/>
          <p:cNvSpPr/>
          <p:nvPr/>
        </p:nvSpPr>
        <p:spPr>
          <a:xfrm>
            <a:off x="1818525" y="925025"/>
            <a:ext cx="4685700" cy="35493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grpSp>
        <p:nvGrpSpPr>
          <p:cNvPr id="708" name="Google Shape;708;p100"/>
          <p:cNvGrpSpPr/>
          <p:nvPr/>
        </p:nvGrpSpPr>
        <p:grpSpPr>
          <a:xfrm>
            <a:off x="1824343" y="1265774"/>
            <a:ext cx="4679850" cy="1011361"/>
            <a:chOff x="6104175" y="2146225"/>
            <a:chExt cx="4308461" cy="931100"/>
          </a:xfrm>
        </p:grpSpPr>
        <p:pic>
          <p:nvPicPr>
            <p:cNvPr id="709" name="Google Shape;709;p100"/>
            <p:cNvPicPr preferRelativeResize="0"/>
            <p:nvPr/>
          </p:nvPicPr>
          <p:blipFill rotWithShape="1">
            <a:blip r:embed="rId8">
              <a:alphaModFix/>
            </a:blip>
            <a:srcRect b="63951" l="15922" r="3335" t="7231"/>
            <a:stretch/>
          </p:blipFill>
          <p:spPr>
            <a:xfrm>
              <a:off x="6104188" y="2146225"/>
              <a:ext cx="4308449" cy="93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0" name="Google Shape;710;p100"/>
            <p:cNvPicPr preferRelativeResize="0"/>
            <p:nvPr/>
          </p:nvPicPr>
          <p:blipFill rotWithShape="1">
            <a:blip r:embed="rId8">
              <a:alphaModFix/>
            </a:blip>
            <a:srcRect b="83537" l="0" r="77269" t="7022"/>
            <a:stretch/>
          </p:blipFill>
          <p:spPr>
            <a:xfrm>
              <a:off x="6104175" y="2146225"/>
              <a:ext cx="1212874" cy="3049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1" name="Google Shape;711;p1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2125" y="3159425"/>
            <a:ext cx="608562" cy="5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100"/>
          <p:cNvPicPr preferRelativeResize="0"/>
          <p:nvPr/>
        </p:nvPicPr>
        <p:blipFill rotWithShape="1">
          <a:blip r:embed="rId10">
            <a:alphaModFix/>
          </a:blip>
          <a:srcRect b="3721" l="8683" r="15346" t="28386"/>
          <a:stretch/>
        </p:blipFill>
        <p:spPr>
          <a:xfrm>
            <a:off x="1941025" y="1620287"/>
            <a:ext cx="3362728" cy="2703311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100"/>
          <p:cNvSpPr/>
          <p:nvPr/>
        </p:nvSpPr>
        <p:spPr>
          <a:xfrm>
            <a:off x="5446148" y="1265837"/>
            <a:ext cx="946500" cy="288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14" name="Google Shape;714;p100"/>
          <p:cNvSpPr/>
          <p:nvPr/>
        </p:nvSpPr>
        <p:spPr>
          <a:xfrm>
            <a:off x="5311024" y="2006148"/>
            <a:ext cx="1069200" cy="230100"/>
          </a:xfrm>
          <a:prstGeom prst="rect">
            <a:avLst/>
          </a:prstGeom>
          <a:noFill/>
          <a:ln cap="flat" cmpd="sng" w="28575">
            <a:solidFill>
              <a:srgbClr val="17A05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15" name="Google Shape;715;p100"/>
          <p:cNvSpPr/>
          <p:nvPr/>
        </p:nvSpPr>
        <p:spPr>
          <a:xfrm>
            <a:off x="6750650" y="965575"/>
            <a:ext cx="2174100" cy="4112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6" name="Google Shape;716;p100"/>
          <p:cNvPicPr preferRelativeResize="0"/>
          <p:nvPr/>
        </p:nvPicPr>
        <p:blipFill rotWithShape="1">
          <a:blip r:embed="rId11">
            <a:alphaModFix/>
          </a:blip>
          <a:srcRect b="0" l="4332" r="5982" t="0"/>
          <a:stretch/>
        </p:blipFill>
        <p:spPr>
          <a:xfrm>
            <a:off x="6929260" y="1042218"/>
            <a:ext cx="1800975" cy="60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100"/>
          <p:cNvPicPr preferRelativeResize="0"/>
          <p:nvPr/>
        </p:nvPicPr>
        <p:blipFill rotWithShape="1">
          <a:blip r:embed="rId12">
            <a:alphaModFix/>
          </a:blip>
          <a:srcRect b="7680" l="21382" r="27501" t="6704"/>
          <a:stretch/>
        </p:blipFill>
        <p:spPr>
          <a:xfrm rot="-504442">
            <a:off x="6159262" y="1370365"/>
            <a:ext cx="143640" cy="174826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100"/>
          <p:cNvSpPr/>
          <p:nvPr/>
        </p:nvSpPr>
        <p:spPr>
          <a:xfrm>
            <a:off x="5323448" y="1626999"/>
            <a:ext cx="1069200" cy="354300"/>
          </a:xfrm>
          <a:prstGeom prst="rect">
            <a:avLst/>
          </a:prstGeom>
          <a:noFill/>
          <a:ln cap="flat" cmpd="sng" w="28575">
            <a:solidFill>
              <a:srgbClr val="F3732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cxnSp>
        <p:nvCxnSpPr>
          <p:cNvPr id="719" name="Google Shape;719;p100"/>
          <p:cNvCxnSpPr>
            <a:stCxn id="714" idx="2"/>
            <a:endCxn id="712" idx="3"/>
          </p:cNvCxnSpPr>
          <p:nvPr/>
        </p:nvCxnSpPr>
        <p:spPr>
          <a:xfrm rot="5400000">
            <a:off x="5206924" y="2333148"/>
            <a:ext cx="735600" cy="541800"/>
          </a:xfrm>
          <a:prstGeom prst="bentConnector2">
            <a:avLst/>
          </a:prstGeom>
          <a:noFill/>
          <a:ln cap="flat" cmpd="sng" w="28575">
            <a:solidFill>
              <a:srgbClr val="17A05E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720" name="Google Shape;720;p100"/>
          <p:cNvCxnSpPr>
            <a:stCxn id="718" idx="3"/>
            <a:endCxn id="716" idx="1"/>
          </p:cNvCxnSpPr>
          <p:nvPr/>
        </p:nvCxnSpPr>
        <p:spPr>
          <a:xfrm flipH="1" rot="10800000">
            <a:off x="6392648" y="1343049"/>
            <a:ext cx="536700" cy="461100"/>
          </a:xfrm>
          <a:prstGeom prst="bentConnector3">
            <a:avLst>
              <a:gd fmla="val 49996" name="adj1"/>
            </a:avLst>
          </a:prstGeom>
          <a:noFill/>
          <a:ln cap="flat" cmpd="sng" w="28575">
            <a:solidFill>
              <a:srgbClr val="F37321"/>
            </a:solidFill>
            <a:prstDash val="dot"/>
            <a:round/>
            <a:headEnd len="med" w="med" type="none"/>
            <a:tailEnd len="med" w="med" type="triangle"/>
          </a:ln>
        </p:spPr>
      </p:cxnSp>
      <p:pic>
        <p:nvPicPr>
          <p:cNvPr id="721" name="Google Shape;721;p10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60750" y="3169774"/>
            <a:ext cx="1303798" cy="168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100"/>
          <p:cNvPicPr preferRelativeResize="0"/>
          <p:nvPr/>
        </p:nvPicPr>
        <p:blipFill rotWithShape="1">
          <a:blip r:embed="rId12">
            <a:alphaModFix/>
          </a:blip>
          <a:srcRect b="7680" l="21382" r="27501" t="6704"/>
          <a:stretch/>
        </p:blipFill>
        <p:spPr>
          <a:xfrm>
            <a:off x="8241723" y="4641000"/>
            <a:ext cx="230000" cy="27991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100"/>
          <p:cNvSpPr txBox="1"/>
          <p:nvPr/>
        </p:nvSpPr>
        <p:spPr>
          <a:xfrm>
            <a:off x="6750650" y="1618871"/>
            <a:ext cx="217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Dosis SemiBold"/>
                <a:ea typeface="Dosis SemiBold"/>
                <a:cs typeface="Dosis SemiBold"/>
                <a:sym typeface="Dosis SemiBold"/>
              </a:rPr>
              <a:t>Assignez l’activité directement à la classe ou avec un code de session unique.</a:t>
            </a:r>
            <a:endParaRPr sz="12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cxnSp>
        <p:nvCxnSpPr>
          <p:cNvPr id="724" name="Google Shape;724;p100"/>
          <p:cNvCxnSpPr/>
          <p:nvPr/>
        </p:nvCxnSpPr>
        <p:spPr>
          <a:xfrm>
            <a:off x="6899750" y="2419180"/>
            <a:ext cx="1900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25" name="Google Shape;725;p100"/>
          <p:cNvSpPr txBox="1"/>
          <p:nvPr/>
        </p:nvSpPr>
        <p:spPr>
          <a:xfrm>
            <a:off x="6755111" y="2493717"/>
            <a:ext cx="217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Dosis SemiBold"/>
                <a:ea typeface="Dosis SemiBold"/>
                <a:cs typeface="Dosis SemiBold"/>
                <a:sym typeface="Dosis SemiBold"/>
              </a:rPr>
              <a:t>Également possible de créer directement dans l’activité Amplify.</a:t>
            </a:r>
            <a:endParaRPr sz="12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726" name="Google Shape;726;p100"/>
          <p:cNvSpPr/>
          <p:nvPr/>
        </p:nvSpPr>
        <p:spPr>
          <a:xfrm>
            <a:off x="1967439" y="990427"/>
            <a:ext cx="3777000" cy="230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solidFill>
                  <a:srgbClr val="424242"/>
                </a:solidFill>
                <a:latin typeface="Viga"/>
                <a:ea typeface="Viga"/>
                <a:cs typeface="Viga"/>
                <a:sym typeface="Viga"/>
              </a:rPr>
              <a:t>polypad.amplify.com/p/kXpVp0wu08BDRg</a:t>
            </a:r>
            <a:endParaRPr sz="1100">
              <a:solidFill>
                <a:srgbClr val="42424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7" name="Google Shape;727;p100"/>
          <p:cNvSpPr/>
          <p:nvPr/>
        </p:nvSpPr>
        <p:spPr>
          <a:xfrm>
            <a:off x="2029564" y="996475"/>
            <a:ext cx="2882400" cy="230100"/>
          </a:xfrm>
          <a:prstGeom prst="rect">
            <a:avLst/>
          </a:prstGeom>
          <a:noFill/>
          <a:ln cap="flat" cmpd="sng" w="19050">
            <a:solidFill>
              <a:srgbClr val="0F81F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8" name="Google Shape;728;p100"/>
          <p:cNvSpPr/>
          <p:nvPr/>
        </p:nvSpPr>
        <p:spPr>
          <a:xfrm>
            <a:off x="3510239" y="2316325"/>
            <a:ext cx="1476300" cy="230100"/>
          </a:xfrm>
          <a:prstGeom prst="rect">
            <a:avLst/>
          </a:prstGeom>
          <a:noFill/>
          <a:ln cap="flat" cmpd="sng" w="19050">
            <a:solidFill>
              <a:srgbClr val="0F81F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9" name="Google Shape;729;p100"/>
          <p:cNvSpPr txBox="1"/>
          <p:nvPr/>
        </p:nvSpPr>
        <p:spPr>
          <a:xfrm>
            <a:off x="153550" y="1719975"/>
            <a:ext cx="135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Dosis SemiBold"/>
                <a:ea typeface="Dosis SemiBold"/>
                <a:cs typeface="Dosis SemiBold"/>
                <a:sym typeface="Dosis SemiBold"/>
              </a:rPr>
              <a:t>Copiez et partagez </a:t>
            </a:r>
            <a:r>
              <a:rPr lang="fr-CA" sz="1200">
                <a:latin typeface="Dosis SemiBold"/>
                <a:ea typeface="Dosis SemiBold"/>
                <a:cs typeface="Dosis SemiBold"/>
                <a:sym typeface="Dosis SemiBold"/>
              </a:rPr>
              <a:t>un des deux liens.</a:t>
            </a:r>
            <a:endParaRPr sz="12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cxnSp>
        <p:nvCxnSpPr>
          <p:cNvPr id="730" name="Google Shape;730;p100"/>
          <p:cNvCxnSpPr>
            <a:stCxn id="729" idx="3"/>
            <a:endCxn id="727" idx="1"/>
          </p:cNvCxnSpPr>
          <p:nvPr/>
        </p:nvCxnSpPr>
        <p:spPr>
          <a:xfrm flipH="1" rot="10800000">
            <a:off x="1507750" y="1111425"/>
            <a:ext cx="521700" cy="885600"/>
          </a:xfrm>
          <a:prstGeom prst="curvedConnector3">
            <a:avLst>
              <a:gd fmla="val 50009" name="adj1"/>
            </a:avLst>
          </a:prstGeom>
          <a:noFill/>
          <a:ln cap="flat" cmpd="sng" w="28575">
            <a:solidFill>
              <a:srgbClr val="0F81F1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731" name="Google Shape;731;p100"/>
          <p:cNvCxnSpPr>
            <a:stCxn id="729" idx="3"/>
            <a:endCxn id="728" idx="1"/>
          </p:cNvCxnSpPr>
          <p:nvPr/>
        </p:nvCxnSpPr>
        <p:spPr>
          <a:xfrm>
            <a:off x="1507750" y="1997025"/>
            <a:ext cx="2002500" cy="434400"/>
          </a:xfrm>
          <a:prstGeom prst="curvedConnector3">
            <a:avLst>
              <a:gd fmla="val 49999" name="adj1"/>
            </a:avLst>
          </a:prstGeom>
          <a:noFill/>
          <a:ln cap="flat" cmpd="sng" w="28575">
            <a:solidFill>
              <a:srgbClr val="0F81F1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732" name="Google Shape;732;p100"/>
          <p:cNvSpPr/>
          <p:nvPr/>
        </p:nvSpPr>
        <p:spPr>
          <a:xfrm>
            <a:off x="2109789" y="3053050"/>
            <a:ext cx="946500" cy="279900"/>
          </a:xfrm>
          <a:prstGeom prst="rect">
            <a:avLst/>
          </a:prstGeom>
          <a:noFill/>
          <a:ln cap="flat" cmpd="sng" w="28575">
            <a:solidFill>
              <a:srgbClr val="17A05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33" name="Google Shape;733;p100"/>
          <p:cNvPicPr preferRelativeResize="0"/>
          <p:nvPr/>
        </p:nvPicPr>
        <p:blipFill rotWithShape="1">
          <a:blip r:embed="rId12">
            <a:alphaModFix/>
          </a:blip>
          <a:srcRect b="7680" l="21382" r="27501" t="6704"/>
          <a:stretch/>
        </p:blipFill>
        <p:spPr>
          <a:xfrm rot="-504442">
            <a:off x="2671462" y="3211440"/>
            <a:ext cx="143640" cy="174826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100"/>
          <p:cNvSpPr txBox="1"/>
          <p:nvPr/>
        </p:nvSpPr>
        <p:spPr>
          <a:xfrm>
            <a:off x="98250" y="3735450"/>
            <a:ext cx="147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Dosis SemiBold"/>
                <a:ea typeface="Dosis SemiBold"/>
                <a:cs typeface="Dosis SemiBold"/>
                <a:sym typeface="Dosis SemiBold"/>
              </a:rPr>
              <a:t>Partagez avec vos classes dans Google Classroom.</a:t>
            </a:r>
            <a:endParaRPr sz="12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cxnSp>
        <p:nvCxnSpPr>
          <p:cNvPr id="735" name="Google Shape;735;p100"/>
          <p:cNvCxnSpPr>
            <a:stCxn id="732" idx="1"/>
            <a:endCxn id="711" idx="3"/>
          </p:cNvCxnSpPr>
          <p:nvPr/>
        </p:nvCxnSpPr>
        <p:spPr>
          <a:xfrm flipH="1">
            <a:off x="1140789" y="3193000"/>
            <a:ext cx="969000" cy="228600"/>
          </a:xfrm>
          <a:prstGeom prst="bentConnector3">
            <a:avLst>
              <a:gd fmla="val 50004" name="adj1"/>
            </a:avLst>
          </a:prstGeom>
          <a:noFill/>
          <a:ln cap="flat" cmpd="sng" w="28575">
            <a:solidFill>
              <a:srgbClr val="17A05E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3"/>
          <p:cNvSpPr txBox="1"/>
          <p:nvPr/>
        </p:nvSpPr>
        <p:spPr>
          <a:xfrm>
            <a:off x="129200" y="708000"/>
            <a:ext cx="8832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5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Polypad : algèbre, probabilités et statistique en mode interactif</a:t>
            </a:r>
            <a:endParaRPr sz="45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464" name="Google Shape;464;p83"/>
          <p:cNvSpPr txBox="1"/>
          <p:nvPr/>
        </p:nvSpPr>
        <p:spPr>
          <a:xfrm>
            <a:off x="1027050" y="4692913"/>
            <a:ext cx="3654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CA" sz="700">
                <a:solidFill>
                  <a:srgbClr val="434343"/>
                </a:solidFill>
              </a:rPr>
              <a:t>Cette présentation est mise à disposition par le  </a:t>
            </a:r>
            <a:r>
              <a:rPr lang="fr-CA" sz="700" u="sng">
                <a:solidFill>
                  <a:srgbClr val="43434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</a:t>
            </a:r>
            <a:r>
              <a:rPr lang="fr-CA" sz="700">
                <a:solidFill>
                  <a:srgbClr val="434343"/>
                </a:solidFill>
              </a:rPr>
              <a:t>, sauf exception, selon les termes de la </a:t>
            </a:r>
            <a:r>
              <a:rPr lang="fr-CA" sz="700" u="sng">
                <a:solidFill>
                  <a:srgbClr val="43434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CC BY-NC-SA 4.0</a:t>
            </a:r>
            <a:r>
              <a:rPr lang="fr-CA" sz="700">
                <a:solidFill>
                  <a:srgbClr val="434343"/>
                </a:solidFill>
              </a:rPr>
              <a:t>, 2024.</a:t>
            </a:r>
            <a:endParaRPr sz="700">
              <a:solidFill>
                <a:srgbClr val="434343"/>
              </a:solidFill>
            </a:endParaRPr>
          </a:p>
        </p:txBody>
      </p:sp>
      <p:pic>
        <p:nvPicPr>
          <p:cNvPr id="465" name="Google Shape;465;p8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212" y="4655448"/>
            <a:ext cx="829726" cy="29032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83"/>
          <p:cNvSpPr txBox="1"/>
          <p:nvPr>
            <p:ph idx="4294967295" type="title"/>
          </p:nvPr>
        </p:nvSpPr>
        <p:spPr>
          <a:xfrm>
            <a:off x="711975" y="2489650"/>
            <a:ext cx="69906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fr-CA" sz="3300"/>
              <a:t>campus.recit.qc.ca/aquops10701</a:t>
            </a:r>
            <a:endParaRPr sz="3300"/>
          </a:p>
        </p:txBody>
      </p:sp>
      <p:sp>
        <p:nvSpPr>
          <p:cNvPr id="467" name="Google Shape;467;p83"/>
          <p:cNvSpPr txBox="1"/>
          <p:nvPr/>
        </p:nvSpPr>
        <p:spPr>
          <a:xfrm>
            <a:off x="7481350" y="4723650"/>
            <a:ext cx="889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fr-CA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recitmst.qc.ca</a:t>
            </a:r>
            <a:endParaRPr b="1" sz="1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68" name="Google Shape;468;p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40910" y="3915450"/>
            <a:ext cx="2533720" cy="8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83" title="File:Media Viewer Icon - Link.svg - Wikimedia Commons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1812" y="2645876"/>
            <a:ext cx="367974" cy="4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83"/>
          <p:cNvSpPr txBox="1"/>
          <p:nvPr/>
        </p:nvSpPr>
        <p:spPr>
          <a:xfrm>
            <a:off x="441700" y="3562275"/>
            <a:ext cx="6342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Atelier 10701 - AQUOPS</a:t>
            </a:r>
            <a:endParaRPr sz="15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76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2 avril 2026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01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Polypad - Mode Création</a:t>
            </a:r>
            <a:endParaRPr/>
          </a:p>
        </p:txBody>
      </p:sp>
      <p:sp>
        <p:nvSpPr>
          <p:cNvPr id="741" name="Google Shape;741;p101">
            <a:hlinkClick r:id="rId3"/>
          </p:cNvPr>
          <p:cNvSpPr/>
          <p:nvPr/>
        </p:nvSpPr>
        <p:spPr>
          <a:xfrm>
            <a:off x="6967300" y="26475"/>
            <a:ext cx="2073300" cy="354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300" u="sng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polypad.amplify.com/fr/p</a:t>
            </a:r>
            <a:endParaRPr b="1" sz="13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File:Pixel 51 icon cursor click top left.svg - Wikimedia Commons" id="742" name="Google Shape;742;p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85361" y="257692"/>
            <a:ext cx="230001" cy="2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101">
            <a:hlinkClick r:id="rId6"/>
          </p:cNvPr>
          <p:cNvSpPr/>
          <p:nvPr/>
        </p:nvSpPr>
        <p:spPr>
          <a:xfrm>
            <a:off x="6967300" y="25950"/>
            <a:ext cx="2073300" cy="354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44" name="Google Shape;744;p1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8200" y="764357"/>
            <a:ext cx="2028307" cy="42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101"/>
          <p:cNvSpPr/>
          <p:nvPr/>
        </p:nvSpPr>
        <p:spPr>
          <a:xfrm>
            <a:off x="1106750" y="1925606"/>
            <a:ext cx="1565400" cy="457500"/>
          </a:xfrm>
          <a:prstGeom prst="rect">
            <a:avLst/>
          </a:prstGeom>
          <a:noFill/>
          <a:ln cap="flat" cmpd="sng" w="28575">
            <a:solidFill>
              <a:srgbClr val="CC3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6" name="Google Shape;746;p101"/>
          <p:cNvPicPr preferRelativeResize="0"/>
          <p:nvPr/>
        </p:nvPicPr>
        <p:blipFill rotWithShape="1">
          <a:blip r:embed="rId8">
            <a:alphaModFix/>
          </a:blip>
          <a:srcRect b="7680" l="21382" r="27501" t="6704"/>
          <a:stretch/>
        </p:blipFill>
        <p:spPr>
          <a:xfrm rot="-1492278">
            <a:off x="2544375" y="1966577"/>
            <a:ext cx="266321" cy="32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101"/>
          <p:cNvSpPr txBox="1"/>
          <p:nvPr/>
        </p:nvSpPr>
        <p:spPr>
          <a:xfrm>
            <a:off x="3586200" y="1039800"/>
            <a:ext cx="4329600" cy="3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L’activation du Mode création permet de: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Dosis SemiBold"/>
              <a:buChar char="●"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accéder à des propriétés avancées des tuiles;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Dosis SemiBold"/>
              <a:buChar char="●"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définir des actions;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Dosis SemiBold"/>
              <a:buChar char="●"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accéder aux outils de création;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Dosis SemiBold"/>
              <a:buChar char="●"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modifier, limiter ou retirer des paramètres de tuile;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Dosis SemiBold"/>
              <a:buChar char="●"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sélectionner les outils à afficher;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Dosis SemiBold"/>
              <a:buChar char="●"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retirer des tuiles ou des catégories; 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Font typeface="Dosis SemiBold"/>
              <a:buChar char="●"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verrouiller les tuiles.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pic>
        <p:nvPicPr>
          <p:cNvPr id="748" name="Google Shape;748;p10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8328" y="724877"/>
            <a:ext cx="2015350" cy="3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101"/>
          <p:cNvSpPr/>
          <p:nvPr/>
        </p:nvSpPr>
        <p:spPr>
          <a:xfrm>
            <a:off x="1191275" y="784101"/>
            <a:ext cx="977400" cy="295800"/>
          </a:xfrm>
          <a:prstGeom prst="rect">
            <a:avLst/>
          </a:prstGeom>
          <a:noFill/>
          <a:ln cap="flat" cmpd="sng" w="28575">
            <a:solidFill>
              <a:srgbClr val="CC3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0" name="Google Shape;750;p101"/>
          <p:cNvPicPr preferRelativeResize="0"/>
          <p:nvPr/>
        </p:nvPicPr>
        <p:blipFill rotWithShape="1">
          <a:blip r:embed="rId8">
            <a:alphaModFix/>
          </a:blip>
          <a:srcRect b="7680" l="21382" r="27501" t="6704"/>
          <a:stretch/>
        </p:blipFill>
        <p:spPr>
          <a:xfrm rot="-1492278">
            <a:off x="1976900" y="925677"/>
            <a:ext cx="266321" cy="32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02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Polypad - R</a:t>
            </a:r>
            <a:r>
              <a:rPr lang="fr-CA"/>
              <a:t>accourcis clavier</a:t>
            </a:r>
            <a:endParaRPr/>
          </a:p>
        </p:txBody>
      </p:sp>
      <p:graphicFrame>
        <p:nvGraphicFramePr>
          <p:cNvPr id="756" name="Google Shape;756;p102"/>
          <p:cNvGraphicFramePr/>
          <p:nvPr/>
        </p:nvGraphicFramePr>
        <p:xfrm>
          <a:off x="665638" y="79427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{88B9A32E-E7BC-48A3-9471-FD5B398D7A4E}</a:tableStyleId>
              </a:tblPr>
              <a:tblGrid>
                <a:gridCol w="1790700"/>
                <a:gridCol w="6296025"/>
              </a:tblGrid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MAJ﻿</a:t>
                      </a:r>
                      <a:endParaRPr sz="125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Maintenir la touche enfoncée pour sélectionner plusieurs tuiles.</a:t>
                      </a:r>
                      <a:endParaRPr sz="1250"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ALT﻿</a:t>
                      </a:r>
                      <a:endParaRPr sz="125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Maintenir la touche enfoncée avant de sélectionner une tuile et la déplacer pour créer une copie.</a:t>
                      </a:r>
                      <a:endParaRPr sz="1250"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ESPACE﻿</a:t>
                      </a:r>
                      <a:endParaRPr sz="125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Maintenir la touche enfoncée pour passer temporairement à l'outil panoramique et déplacer le canevas avec la souris.</a:t>
                      </a:r>
                      <a:endParaRPr sz="1250"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C﻿</a:t>
                      </a:r>
                      <a:endParaRPr sz="125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Dupliquer la sélection actuelle.</a:t>
                      </a:r>
                      <a:endParaRPr sz="1250"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</a:t>
                      </a:r>
                      <a:endParaRPr sz="125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DFaire pivoter la sélection actuelle de 15° sens horaire. Maintenir la touche MAJ enfoncée pour faire pivoter de 15° sens antihoraire.</a:t>
                      </a:r>
                      <a:endParaRPr sz="1250"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S,D,F,A</a:t>
                      </a:r>
                      <a:endParaRPr sz="125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Respectivement, Déplacer le focus vers la barre latérale à gauche, la barre d'outils en bas, la zone de canevas ou la barre d'action d’une tuile.</a:t>
                      </a:r>
                      <a:endParaRPr sz="1250"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solidFill>
                            <a:srgbClr val="1D2125"/>
                          </a:solidFill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V,P,G,T,Q,E</a:t>
                      </a:r>
                      <a:endParaRPr sz="1250">
                        <a:solidFill>
                          <a:srgbClr val="1D2125"/>
                        </a:solidFill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50">
                          <a:highlight>
                            <a:srgbClr val="FFFFFF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Respectivement, basculer vers l'outil de déplacement, stylo, géométrie, texte, équation ou gomme.</a:t>
                      </a:r>
                      <a:endParaRPr sz="1250">
                        <a:highlight>
                          <a:srgbClr val="FFFFFF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EE2E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57" name="Google Shape;757;p102"/>
          <p:cNvSpPr txBox="1"/>
          <p:nvPr/>
        </p:nvSpPr>
        <p:spPr>
          <a:xfrm>
            <a:off x="742400" y="4643950"/>
            <a:ext cx="7670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Voir la liste complète dans l’</a:t>
            </a:r>
            <a:r>
              <a:rPr lang="fr-CA" sz="1500" u="sng">
                <a:solidFill>
                  <a:srgbClr val="3564B9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autoformation sur Campus RÉCIT</a:t>
            </a:r>
            <a:r>
              <a:rPr lang="fr-CA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03"/>
          <p:cNvSpPr txBox="1"/>
          <p:nvPr>
            <p:ph type="title"/>
          </p:nvPr>
        </p:nvSpPr>
        <p:spPr>
          <a:xfrm>
            <a:off x="4941425" y="18306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000">
                <a:solidFill>
                  <a:schemeClr val="lt1"/>
                </a:solidFill>
              </a:rPr>
              <a:t>Algèbre et pré-algèbre</a:t>
            </a:r>
            <a:r>
              <a:rPr lang="fr-CA" sz="5000">
                <a:solidFill>
                  <a:schemeClr val="lt1"/>
                </a:solidFill>
              </a:rPr>
              <a:t> 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763" name="Google Shape;763;p103"/>
          <p:cNvSpPr txBox="1"/>
          <p:nvPr>
            <p:ph type="title"/>
          </p:nvPr>
        </p:nvSpPr>
        <p:spPr>
          <a:xfrm>
            <a:off x="69775" y="1157400"/>
            <a:ext cx="4045200" cy="28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500"/>
              <a:t>Démonstration et manipulation </a:t>
            </a:r>
            <a:endParaRPr sz="4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04"/>
          <p:cNvSpPr/>
          <p:nvPr/>
        </p:nvSpPr>
        <p:spPr>
          <a:xfrm>
            <a:off x="3819025" y="809025"/>
            <a:ext cx="5056500" cy="4334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66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69" name="Google Shape;769;p104"/>
          <p:cNvSpPr txBox="1"/>
          <p:nvPr>
            <p:ph type="title"/>
          </p:nvPr>
        </p:nvSpPr>
        <p:spPr>
          <a:xfrm>
            <a:off x="98250" y="925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Quelques exemples en algèbre et pré-algèbre</a:t>
            </a:r>
            <a:endParaRPr/>
          </a:p>
        </p:txBody>
      </p:sp>
      <p:pic>
        <p:nvPicPr>
          <p:cNvPr id="770" name="Google Shape;770;p10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1123" y="1009187"/>
            <a:ext cx="1275882" cy="84594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1" name="Google Shape;771;p10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1428" y="1009187"/>
            <a:ext cx="1275882" cy="84594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2" name="Google Shape;772;p10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01632" y="2027964"/>
            <a:ext cx="1274863" cy="84594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3" name="Google Shape;773;p10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60838" y="1009187"/>
            <a:ext cx="1277178" cy="84594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4" name="Google Shape;774;p10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30780" y="2027964"/>
            <a:ext cx="1277178" cy="84594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5" name="Google Shape;775;p104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260838" y="2027964"/>
            <a:ext cx="1277178" cy="84594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6" name="Google Shape;776;p104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200475" y="3075992"/>
            <a:ext cx="1277178" cy="84594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7" name="Google Shape;777;p104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730780" y="3075992"/>
            <a:ext cx="1277178" cy="84594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8" name="Google Shape;778;p104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261486" y="3075992"/>
            <a:ext cx="1275882" cy="84594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9" name="Google Shape;779;p104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201123" y="4156194"/>
            <a:ext cx="1275882" cy="84594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0" name="Google Shape;780;p104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5731428" y="4156194"/>
            <a:ext cx="1275882" cy="84594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1" name="Google Shape;781;p104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261486" y="4156194"/>
            <a:ext cx="1275882" cy="84594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82" name="Google Shape;782;p104">
            <a:hlinkClick r:id="rId27"/>
          </p:cNvPr>
          <p:cNvSpPr/>
          <p:nvPr/>
        </p:nvSpPr>
        <p:spPr>
          <a:xfrm>
            <a:off x="602261" y="4200603"/>
            <a:ext cx="2690700" cy="837600"/>
          </a:xfrm>
          <a:prstGeom prst="roundRect">
            <a:avLst>
              <a:gd fmla="val 16667" name="adj"/>
            </a:avLst>
          </a:prstGeom>
          <a:solidFill>
            <a:srgbClr val="3564B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1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Activité complète </a:t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Amplify Classroom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File:Pixel 51 icon cursor click top left.svg - Wikimedia Commons" id="783" name="Google Shape;783;p104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2750436" y="4842508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104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752638" y="194438"/>
            <a:ext cx="1172200" cy="3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10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673625" y="999502"/>
            <a:ext cx="2547928" cy="132433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86" name="Google Shape;786;p104"/>
          <p:cNvPicPr preferRelativeResize="0"/>
          <p:nvPr/>
        </p:nvPicPr>
        <p:blipFill rotWithShape="1">
          <a:blip r:embed="rId33">
            <a:alphaModFix/>
          </a:blip>
          <a:srcRect b="18720" l="45674" r="2671" t="14134"/>
          <a:stretch/>
        </p:blipFill>
        <p:spPr>
          <a:xfrm>
            <a:off x="673625" y="2465627"/>
            <a:ext cx="2547924" cy="15339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05"/>
          <p:cNvSpPr txBox="1"/>
          <p:nvPr>
            <p:ph type="title"/>
          </p:nvPr>
        </p:nvSpPr>
        <p:spPr>
          <a:xfrm>
            <a:off x="98250" y="-16353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/>
              <a:t>Terme manquant (pré-algèbre)</a:t>
            </a:r>
            <a:endParaRPr sz="2200"/>
          </a:p>
        </p:txBody>
      </p:sp>
      <p:sp>
        <p:nvSpPr>
          <p:cNvPr id="792" name="Google Shape;792;p105">
            <a:hlinkClick r:id="rId3"/>
          </p:cNvPr>
          <p:cNvSpPr txBox="1"/>
          <p:nvPr/>
        </p:nvSpPr>
        <p:spPr>
          <a:xfrm>
            <a:off x="314250" y="3130143"/>
            <a:ext cx="246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u="sng">
                <a:solidFill>
                  <a:srgbClr val="3564B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Activité Amplify</a:t>
            </a:r>
            <a:endParaRPr sz="1500">
              <a:solidFill>
                <a:srgbClr val="3564B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3" name="Google Shape;793;p105"/>
          <p:cNvSpPr txBox="1"/>
          <p:nvPr/>
        </p:nvSpPr>
        <p:spPr>
          <a:xfrm>
            <a:off x="314250" y="1352719"/>
            <a:ext cx="228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Balance algébrique</a:t>
            </a:r>
            <a:endParaRPr sz="1500">
              <a:solidFill>
                <a:srgbClr val="0A0A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4" name="Google Shape;794;p105"/>
          <p:cNvSpPr/>
          <p:nvPr/>
        </p:nvSpPr>
        <p:spPr>
          <a:xfrm>
            <a:off x="32725" y="4083099"/>
            <a:ext cx="9133775" cy="164800"/>
          </a:xfrm>
          <a:custGeom>
            <a:rect b="b" l="l" r="r" t="t"/>
            <a:pathLst>
              <a:path extrusionOk="0" h="6592" w="365351">
                <a:moveTo>
                  <a:pt x="0" y="6592"/>
                </a:moveTo>
                <a:cubicBezTo>
                  <a:pt x="21002" y="6319"/>
                  <a:pt x="83939" y="6047"/>
                  <a:pt x="126011" y="4956"/>
                </a:cubicBezTo>
                <a:cubicBezTo>
                  <a:pt x="168083" y="3865"/>
                  <a:pt x="212542" y="455"/>
                  <a:pt x="252432" y="46"/>
                </a:cubicBezTo>
                <a:cubicBezTo>
                  <a:pt x="292322" y="-363"/>
                  <a:pt x="346531" y="2092"/>
                  <a:pt x="365351" y="2501"/>
                </a:cubicBezTo>
              </a:path>
            </a:pathLst>
          </a:custGeom>
          <a:noFill/>
          <a:ln cap="flat" cmpd="sng" w="38100">
            <a:solidFill>
              <a:srgbClr val="3564B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5" name="Google Shape;795;p105"/>
          <p:cNvSpPr txBox="1"/>
          <p:nvPr/>
        </p:nvSpPr>
        <p:spPr>
          <a:xfrm>
            <a:off x="3280700" y="1352719"/>
            <a:ext cx="228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Machine à fonction</a:t>
            </a:r>
            <a:endParaRPr sz="1500">
              <a:solidFill>
                <a:srgbClr val="0A0A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6" name="Google Shape;796;p105">
            <a:hlinkClick r:id="rId5"/>
          </p:cNvPr>
          <p:cNvSpPr txBox="1"/>
          <p:nvPr/>
        </p:nvSpPr>
        <p:spPr>
          <a:xfrm>
            <a:off x="3307682" y="3130143"/>
            <a:ext cx="246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u="sng">
                <a:solidFill>
                  <a:srgbClr val="3564B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Activité Amplify</a:t>
            </a:r>
            <a:endParaRPr sz="1500">
              <a:solidFill>
                <a:srgbClr val="3564B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7" name="Google Shape;797;p105">
            <a:hlinkClick r:id="rId7"/>
          </p:cNvPr>
          <p:cNvSpPr txBox="1"/>
          <p:nvPr/>
        </p:nvSpPr>
        <p:spPr>
          <a:xfrm>
            <a:off x="6421823" y="3130143"/>
            <a:ext cx="246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u="sng">
                <a:solidFill>
                  <a:srgbClr val="3564B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Activité Amplify</a:t>
            </a:r>
            <a:endParaRPr sz="1500">
              <a:solidFill>
                <a:srgbClr val="3564B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8" name="Google Shape;798;p105"/>
          <p:cNvSpPr txBox="1"/>
          <p:nvPr/>
        </p:nvSpPr>
        <p:spPr>
          <a:xfrm>
            <a:off x="6395600" y="1352719"/>
            <a:ext cx="228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Droite numérique</a:t>
            </a:r>
            <a:endParaRPr sz="1500">
              <a:solidFill>
                <a:srgbClr val="0A0A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99" name="Google Shape;799;p10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3321" y="1746344"/>
            <a:ext cx="1731713" cy="13336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File:Pixel 51 icon cursor click top left.svg - Wikimedia Commons" id="800" name="Google Shape;800;p105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47703" y="3252100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105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405559" y="1746344"/>
            <a:ext cx="1918924" cy="13336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File:Pixel 51 icon cursor click top left.svg - Wikimedia Commons" id="802" name="Google Shape;802;p105">
            <a:hlinkClick r:id="rId15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03750" y="3252100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105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497257" y="1729594"/>
            <a:ext cx="2001474" cy="1367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File:Pixel 51 icon cursor click top left.svg - Wikimedia Commons" id="804" name="Google Shape;804;p105">
            <a:hlinkClick r:id="rId18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59793" y="3252100"/>
            <a:ext cx="461700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06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Résolution (inconnue et système d’équations)</a:t>
            </a:r>
            <a:endParaRPr/>
          </a:p>
        </p:txBody>
      </p:sp>
      <p:sp>
        <p:nvSpPr>
          <p:cNvPr id="810" name="Google Shape;810;p106"/>
          <p:cNvSpPr txBox="1"/>
          <p:nvPr/>
        </p:nvSpPr>
        <p:spPr>
          <a:xfrm>
            <a:off x="314250" y="2725175"/>
            <a:ext cx="2463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Source Sans Pro"/>
                <a:ea typeface="Source Sans Pro"/>
                <a:cs typeface="Source Sans Pro"/>
                <a:sym typeface="Source Sans Pro"/>
              </a:rPr>
              <a:t>3 exemples de solution (vidéo)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 u="sng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Balance</a:t>
            </a:r>
            <a:r>
              <a:rPr lang="fr-CA" sz="1100">
                <a:latin typeface="Source Sans Pro"/>
                <a:ea typeface="Source Sans Pro"/>
                <a:cs typeface="Source Sans Pro"/>
                <a:sym typeface="Source Sans Pro"/>
              </a:rPr>
              <a:t> | </a:t>
            </a:r>
            <a:r>
              <a:rPr lang="fr-CA" sz="1200" u="sng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Droite numérique</a:t>
            </a:r>
            <a:r>
              <a:rPr lang="fr-CA"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| </a:t>
            </a:r>
            <a:r>
              <a:rPr lang="fr-CA" sz="1200" u="sng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Tuiles</a:t>
            </a:r>
            <a:endParaRPr sz="1200">
              <a:solidFill>
                <a:srgbClr val="0D5C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1" name="Google Shape;811;p106"/>
          <p:cNvSpPr txBox="1"/>
          <p:nvPr/>
        </p:nvSpPr>
        <p:spPr>
          <a:xfrm>
            <a:off x="314250" y="928625"/>
            <a:ext cx="228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Trouver l’inconnue</a:t>
            </a:r>
            <a:endParaRPr sz="1500">
              <a:solidFill>
                <a:srgbClr val="0A0A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12" name="Google Shape;812;p10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125" y="1353312"/>
            <a:ext cx="2205723" cy="12715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File:Pixel 51 icon cursor click top left.svg - Wikimedia Commons" id="813" name="Google Shape;813;p1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15478" y="2394550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106"/>
          <p:cNvSpPr txBox="1"/>
          <p:nvPr/>
        </p:nvSpPr>
        <p:spPr>
          <a:xfrm>
            <a:off x="98250" y="3823800"/>
            <a:ext cx="60042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Source Sans Pro"/>
                <a:ea typeface="Source Sans Pro"/>
                <a:cs typeface="Source Sans Pro"/>
                <a:sym typeface="Source Sans Pro"/>
              </a:rPr>
              <a:t>Exemples d’activités</a:t>
            </a:r>
            <a:endParaRPr/>
          </a:p>
          <a:p>
            <a:pPr indent="1800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500" u="sng">
                <a:solidFill>
                  <a:srgbClr val="3564B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Balance (terme manquant)</a:t>
            </a:r>
            <a:endParaRPr sz="1500">
              <a:solidFill>
                <a:srgbClr val="3564B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180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u="sng">
                <a:solidFill>
                  <a:srgbClr val="3564B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Résolution d’équation sans expression algébrique</a:t>
            </a:r>
            <a:endParaRPr sz="1500">
              <a:solidFill>
                <a:srgbClr val="3564B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180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Source Sans Pro"/>
                <a:ea typeface="Source Sans Pro"/>
                <a:cs typeface="Source Sans Pro"/>
                <a:sym typeface="Source Sans Pro"/>
              </a:rPr>
              <a:t>*Résoudre un système d’équations linéaires </a:t>
            </a:r>
            <a:r>
              <a:rPr lang="fr-CA">
                <a:solidFill>
                  <a:srgbClr val="3564B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fr-CA" u="sng">
                <a:solidFill>
                  <a:srgbClr val="3564B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vidéo,</a:t>
            </a:r>
            <a:r>
              <a:rPr lang="fr-CA">
                <a:solidFill>
                  <a:srgbClr val="3564B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r-CA" u="sng">
                <a:solidFill>
                  <a:srgbClr val="3564B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canevas</a:t>
            </a:r>
            <a:r>
              <a:rPr lang="fr-CA">
                <a:latin typeface="Source Sans Pro"/>
                <a:ea typeface="Source Sans Pro"/>
                <a:cs typeface="Source Sans Pro"/>
                <a:sym typeface="Source Sans Pro"/>
              </a:rPr>
              <a:t>) (</a:t>
            </a:r>
            <a:r>
              <a:rPr lang="fr-CA" u="sng">
                <a:solidFill>
                  <a:srgbClr val="3564B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autre vidéo</a:t>
            </a:r>
            <a:r>
              <a:rPr lang="fr-CA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500">
              <a:solidFill>
                <a:srgbClr val="0069B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5" name="Google Shape;815;p106"/>
          <p:cNvSpPr/>
          <p:nvPr/>
        </p:nvSpPr>
        <p:spPr>
          <a:xfrm>
            <a:off x="32725" y="3659005"/>
            <a:ext cx="9133775" cy="164800"/>
          </a:xfrm>
          <a:custGeom>
            <a:rect b="b" l="l" r="r" t="t"/>
            <a:pathLst>
              <a:path extrusionOk="0" h="6592" w="365351">
                <a:moveTo>
                  <a:pt x="0" y="6592"/>
                </a:moveTo>
                <a:cubicBezTo>
                  <a:pt x="21002" y="6319"/>
                  <a:pt x="83939" y="6047"/>
                  <a:pt x="126011" y="4956"/>
                </a:cubicBezTo>
                <a:cubicBezTo>
                  <a:pt x="168083" y="3865"/>
                  <a:pt x="212542" y="455"/>
                  <a:pt x="252432" y="46"/>
                </a:cubicBezTo>
                <a:cubicBezTo>
                  <a:pt x="292322" y="-363"/>
                  <a:pt x="346531" y="2092"/>
                  <a:pt x="365351" y="2501"/>
                </a:cubicBezTo>
              </a:path>
            </a:pathLst>
          </a:custGeom>
          <a:noFill/>
          <a:ln cap="flat" cmpd="sng" w="38100">
            <a:solidFill>
              <a:srgbClr val="3564B9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816" name="Google Shape;816;p106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10346" t="0"/>
          <a:stretch/>
        </p:blipFill>
        <p:spPr>
          <a:xfrm>
            <a:off x="3280701" y="1353300"/>
            <a:ext cx="2283600" cy="127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File:Pixel 51 icon cursor click top left.svg - Wikimedia Commons" id="817" name="Google Shape;817;p1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63130" y="2394538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106"/>
          <p:cNvSpPr txBox="1"/>
          <p:nvPr/>
        </p:nvSpPr>
        <p:spPr>
          <a:xfrm>
            <a:off x="3280700" y="928625"/>
            <a:ext cx="228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Problème à rebours</a:t>
            </a:r>
            <a:endParaRPr sz="1500">
              <a:solidFill>
                <a:srgbClr val="0A0A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19" name="Google Shape;819;p106"/>
          <p:cNvSpPr txBox="1"/>
          <p:nvPr/>
        </p:nvSpPr>
        <p:spPr>
          <a:xfrm>
            <a:off x="3322775" y="2725175"/>
            <a:ext cx="2463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 u="sng">
                <a:solidFill>
                  <a:srgbClr val="3564B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 exemples de solutions</a:t>
            </a:r>
            <a:r>
              <a:rPr lang="fr-CA" sz="1200">
                <a:solidFill>
                  <a:srgbClr val="3564B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(pré-algèbre)</a:t>
            </a:r>
            <a:endParaRPr sz="1200">
              <a:solidFill>
                <a:srgbClr val="3564B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20" name="Google Shape;820;p106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400078" y="1353300"/>
            <a:ext cx="2122246" cy="12715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File:Pixel 51 icon cursor click top left.svg - Wikimedia Commons" id="821" name="Google Shape;821;p1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53405" y="2340888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106"/>
          <p:cNvSpPr txBox="1"/>
          <p:nvPr/>
        </p:nvSpPr>
        <p:spPr>
          <a:xfrm>
            <a:off x="6323956" y="2686923"/>
            <a:ext cx="246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 u="sng">
                <a:solidFill>
                  <a:srgbClr val="3564B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source</a:t>
            </a:r>
            <a:endParaRPr sz="1200">
              <a:solidFill>
                <a:srgbClr val="3564B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3" name="Google Shape;823;p106"/>
          <p:cNvSpPr txBox="1"/>
          <p:nvPr/>
        </p:nvSpPr>
        <p:spPr>
          <a:xfrm>
            <a:off x="6395600" y="928625"/>
            <a:ext cx="228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Balance d’hiver</a:t>
            </a:r>
            <a:endParaRPr sz="1500">
              <a:solidFill>
                <a:srgbClr val="0A0A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07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Tuiles algébriques</a:t>
            </a:r>
            <a:endParaRPr/>
          </a:p>
        </p:txBody>
      </p:sp>
      <p:sp>
        <p:nvSpPr>
          <p:cNvPr id="829" name="Google Shape;829;p107"/>
          <p:cNvSpPr txBox="1"/>
          <p:nvPr/>
        </p:nvSpPr>
        <p:spPr>
          <a:xfrm>
            <a:off x="396600" y="995500"/>
            <a:ext cx="225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Multiplication</a:t>
            </a:r>
            <a:endParaRPr sz="1500">
              <a:solidFill>
                <a:srgbClr val="0A0A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(binôme par un monôme)</a:t>
            </a:r>
            <a:endParaRPr sz="11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0" name="Google Shape;830;p107"/>
          <p:cNvSpPr txBox="1"/>
          <p:nvPr/>
        </p:nvSpPr>
        <p:spPr>
          <a:xfrm>
            <a:off x="3340150" y="995500"/>
            <a:ext cx="225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Multiplication</a:t>
            </a:r>
            <a:endParaRPr sz="1500">
              <a:solidFill>
                <a:srgbClr val="0A0A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(binôme par un binôme)</a:t>
            </a:r>
            <a:endParaRPr sz="11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1" name="Google Shape;831;p107"/>
          <p:cNvSpPr txBox="1"/>
          <p:nvPr/>
        </p:nvSpPr>
        <p:spPr>
          <a:xfrm>
            <a:off x="6283700" y="995500"/>
            <a:ext cx="225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Division</a:t>
            </a:r>
            <a:endParaRPr sz="1500">
              <a:solidFill>
                <a:srgbClr val="0A0A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(polynôme par un binôme)</a:t>
            </a:r>
            <a:endParaRPr sz="11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32" name="Google Shape;832;p10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52015" l="0" r="51300" t="0"/>
          <a:stretch/>
        </p:blipFill>
        <p:spPr>
          <a:xfrm>
            <a:off x="424450" y="1701000"/>
            <a:ext cx="2280599" cy="126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33" name="Google Shape;833;p10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46763" l="0" r="46147" t="0"/>
          <a:stretch/>
        </p:blipFill>
        <p:spPr>
          <a:xfrm>
            <a:off x="6255875" y="1701000"/>
            <a:ext cx="2280601" cy="126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34" name="Google Shape;834;p10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50456" l="0" r="49862" t="0"/>
          <a:stretch/>
        </p:blipFill>
        <p:spPr>
          <a:xfrm>
            <a:off x="3340162" y="1701000"/>
            <a:ext cx="2280601" cy="12600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File:Pixel 51 icon cursor click top left.svg - Wikimedia Commons" id="835" name="Google Shape;835;p10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27250" y="2679105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ixel 51 icon cursor click top left.svg - Wikimedia Commons" id="836" name="Google Shape;836;p10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96625" y="2679105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ixel 51 icon cursor click top left.svg - Wikimedia Commons" id="837" name="Google Shape;837;p10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84425" y="267910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107"/>
          <p:cNvSpPr txBox="1"/>
          <p:nvPr/>
        </p:nvSpPr>
        <p:spPr>
          <a:xfrm>
            <a:off x="396600" y="3081500"/>
            <a:ext cx="115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 u="sng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 vidéo</a:t>
            </a:r>
            <a:endParaRPr sz="1300">
              <a:solidFill>
                <a:srgbClr val="0D5C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9" name="Google Shape;839;p107"/>
          <p:cNvSpPr txBox="1"/>
          <p:nvPr/>
        </p:nvSpPr>
        <p:spPr>
          <a:xfrm>
            <a:off x="3340150" y="3081500"/>
            <a:ext cx="115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 u="sng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 vidéo</a:t>
            </a:r>
            <a:endParaRPr sz="1300">
              <a:solidFill>
                <a:srgbClr val="0D5C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40" name="Google Shape;840;p107"/>
          <p:cNvSpPr txBox="1"/>
          <p:nvPr/>
        </p:nvSpPr>
        <p:spPr>
          <a:xfrm>
            <a:off x="6255875" y="3081500"/>
            <a:ext cx="115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 u="sng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 vidéo</a:t>
            </a:r>
            <a:endParaRPr sz="1300">
              <a:solidFill>
                <a:srgbClr val="0D5C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41" name="Google Shape;841;p107"/>
          <p:cNvSpPr txBox="1"/>
          <p:nvPr/>
        </p:nvSpPr>
        <p:spPr>
          <a:xfrm>
            <a:off x="124650" y="3869300"/>
            <a:ext cx="43164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Source Sans Pro"/>
                <a:ea typeface="Source Sans Pro"/>
                <a:cs typeface="Source Sans Pro"/>
                <a:sym typeface="Source Sans Pro"/>
              </a:rPr>
              <a:t>Exemples d’activités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500" u="sng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Exercices de multiplication</a:t>
            </a:r>
            <a:endParaRPr sz="1500">
              <a:solidFill>
                <a:srgbClr val="0D5C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u="sng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Activité “Compléter le carré</a:t>
            </a:r>
            <a:r>
              <a:rPr lang="fr-CA" sz="1500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</a:t>
            </a:r>
            <a:r>
              <a:rPr lang="fr-CA" sz="1200">
                <a:latin typeface="Source Sans Pro"/>
                <a:ea typeface="Source Sans Pro"/>
                <a:cs typeface="Source Sans Pro"/>
                <a:sym typeface="Source Sans Pro"/>
              </a:rPr>
              <a:t>*anglais</a:t>
            </a:r>
            <a:r>
              <a:rPr lang="fr-CA" sz="1500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500">
              <a:solidFill>
                <a:srgbClr val="0D5C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latin typeface="Source Sans Pro"/>
                <a:ea typeface="Source Sans Pro"/>
                <a:cs typeface="Source Sans Pro"/>
                <a:sym typeface="Source Sans Pro"/>
              </a:rPr>
              <a:t>Compléter le carré - expression algébrique (</a:t>
            </a:r>
            <a:r>
              <a:rPr lang="fr-CA" sz="1500" u="sng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</a:t>
            </a:r>
            <a:r>
              <a:rPr lang="fr-CA" sz="1500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42" name="Google Shape;842;p107"/>
          <p:cNvSpPr/>
          <p:nvPr/>
        </p:nvSpPr>
        <p:spPr>
          <a:xfrm>
            <a:off x="32725" y="3659005"/>
            <a:ext cx="9133775" cy="164800"/>
          </a:xfrm>
          <a:custGeom>
            <a:rect b="b" l="l" r="r" t="t"/>
            <a:pathLst>
              <a:path extrusionOk="0" h="6592" w="365351">
                <a:moveTo>
                  <a:pt x="0" y="6592"/>
                </a:moveTo>
                <a:cubicBezTo>
                  <a:pt x="21002" y="6319"/>
                  <a:pt x="83939" y="6047"/>
                  <a:pt x="126011" y="4956"/>
                </a:cubicBezTo>
                <a:cubicBezTo>
                  <a:pt x="168083" y="3865"/>
                  <a:pt x="212542" y="455"/>
                  <a:pt x="252432" y="46"/>
                </a:cubicBezTo>
                <a:cubicBezTo>
                  <a:pt x="292322" y="-363"/>
                  <a:pt x="346531" y="2092"/>
                  <a:pt x="365351" y="2501"/>
                </a:cubicBezTo>
              </a:path>
            </a:pathLst>
          </a:custGeom>
          <a:noFill/>
          <a:ln cap="flat" cmpd="sng" w="38100">
            <a:solidFill>
              <a:srgbClr val="3564B9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08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Machines fonctionnelles</a:t>
            </a:r>
            <a:endParaRPr/>
          </a:p>
        </p:txBody>
      </p:sp>
      <p:sp>
        <p:nvSpPr>
          <p:cNvPr id="848" name="Google Shape;848;p108"/>
          <p:cNvSpPr txBox="1"/>
          <p:nvPr/>
        </p:nvSpPr>
        <p:spPr>
          <a:xfrm>
            <a:off x="4021750" y="1013613"/>
            <a:ext cx="2252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Trouver l’expression</a:t>
            </a:r>
            <a:endParaRPr sz="11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49" name="Google Shape;849;p10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4100" y="1467500"/>
            <a:ext cx="2713525" cy="137600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50" name="Google Shape;850;p10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2026" y="1444975"/>
            <a:ext cx="2252401" cy="142108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51" name="Google Shape;851;p108"/>
          <p:cNvSpPr txBox="1"/>
          <p:nvPr/>
        </p:nvSpPr>
        <p:spPr>
          <a:xfrm>
            <a:off x="902025" y="1013613"/>
            <a:ext cx="2252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Placer dans le bon ordre</a:t>
            </a:r>
            <a:endParaRPr sz="11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2" name="Google Shape;852;p108"/>
          <p:cNvSpPr txBox="1"/>
          <p:nvPr/>
        </p:nvSpPr>
        <p:spPr>
          <a:xfrm>
            <a:off x="902025" y="2921450"/>
            <a:ext cx="1947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 u="sng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Idée originale (video)</a:t>
            </a:r>
            <a:endParaRPr sz="1300">
              <a:solidFill>
                <a:srgbClr val="0D5C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File:Pixel 51 icon cursor click top left.svg - Wikimedia Commons" id="853" name="Google Shape;853;p10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60650" y="2602905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ixel 51 icon cursor click top left.svg - Wikimedia Commons" id="854" name="Google Shape;854;p10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18250" y="260290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108"/>
          <p:cNvSpPr txBox="1"/>
          <p:nvPr/>
        </p:nvSpPr>
        <p:spPr>
          <a:xfrm>
            <a:off x="5044575" y="3823800"/>
            <a:ext cx="34980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Source Sans Pro"/>
                <a:ea typeface="Source Sans Pro"/>
                <a:cs typeface="Source Sans Pro"/>
                <a:sym typeface="Source Sans Pro"/>
              </a:rPr>
              <a:t>Activités dans Amplify Classroom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1800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300" u="sng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Introduction au fonction</a:t>
            </a:r>
            <a:endParaRPr sz="1300">
              <a:solidFill>
                <a:srgbClr val="0D5C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180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D5CD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856" name="Google Shape;856;p108"/>
          <p:cNvSpPr/>
          <p:nvPr/>
        </p:nvSpPr>
        <p:spPr>
          <a:xfrm>
            <a:off x="32725" y="3659005"/>
            <a:ext cx="9133775" cy="164800"/>
          </a:xfrm>
          <a:custGeom>
            <a:rect b="b" l="l" r="r" t="t"/>
            <a:pathLst>
              <a:path extrusionOk="0" h="6592" w="365351">
                <a:moveTo>
                  <a:pt x="0" y="6592"/>
                </a:moveTo>
                <a:cubicBezTo>
                  <a:pt x="21002" y="6319"/>
                  <a:pt x="83939" y="6047"/>
                  <a:pt x="126011" y="4956"/>
                </a:cubicBezTo>
                <a:cubicBezTo>
                  <a:pt x="168083" y="3865"/>
                  <a:pt x="212542" y="455"/>
                  <a:pt x="252432" y="46"/>
                </a:cubicBezTo>
                <a:cubicBezTo>
                  <a:pt x="292322" y="-363"/>
                  <a:pt x="346531" y="2092"/>
                  <a:pt x="365351" y="2501"/>
                </a:cubicBezTo>
              </a:path>
            </a:pathLst>
          </a:custGeom>
          <a:noFill/>
          <a:ln cap="flat" cmpd="sng" w="38100">
            <a:solidFill>
              <a:srgbClr val="3564B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7" name="Google Shape;857;p108"/>
          <p:cNvSpPr txBox="1"/>
          <p:nvPr/>
        </p:nvSpPr>
        <p:spPr>
          <a:xfrm>
            <a:off x="162075" y="3831600"/>
            <a:ext cx="42924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Source Sans Pro"/>
                <a:ea typeface="Source Sans Pro"/>
                <a:cs typeface="Source Sans Pro"/>
                <a:sym typeface="Source Sans Pro"/>
              </a:rPr>
              <a:t>Exemples d’activités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1800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300">
                <a:latin typeface="Source Sans Pro"/>
                <a:ea typeface="Source Sans Pro"/>
                <a:cs typeface="Source Sans Pro"/>
                <a:sym typeface="Source Sans Pro"/>
              </a:rPr>
              <a:t>Découvrir les fonctions (</a:t>
            </a:r>
            <a:r>
              <a:rPr lang="fr-CA" sz="1300" u="sng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</a:t>
            </a:r>
            <a:r>
              <a:rPr lang="fr-CA" sz="1300"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r>
              <a:rPr lang="fr-CA" sz="1300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r-CA" sz="1300" u="sng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</a:t>
            </a:r>
            <a:r>
              <a:rPr lang="fr-CA" sz="1300"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fr-CA" sz="1300" u="sng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</a:t>
            </a:r>
            <a:r>
              <a:rPr lang="fr-CA" sz="1300"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r>
              <a:rPr lang="fr-CA" sz="1000">
                <a:latin typeface="Source Sans Pro"/>
                <a:ea typeface="Source Sans Pro"/>
                <a:cs typeface="Source Sans Pro"/>
                <a:sym typeface="Source Sans Pro"/>
              </a:rPr>
              <a:t> [</a:t>
            </a:r>
            <a:r>
              <a:rPr lang="fr-CA" sz="1000" u="sng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Voir PEPITT</a:t>
            </a:r>
            <a:r>
              <a:rPr lang="fr-CA" sz="1000">
                <a:latin typeface="Source Sans Pro"/>
                <a:ea typeface="Source Sans Pro"/>
                <a:cs typeface="Source Sans Pro"/>
                <a:sym typeface="Source Sans Pro"/>
              </a:rPr>
              <a:t>]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180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09"/>
          <p:cNvSpPr txBox="1"/>
          <p:nvPr>
            <p:ph type="title"/>
          </p:nvPr>
        </p:nvSpPr>
        <p:spPr>
          <a:xfrm>
            <a:off x="4941425" y="1830600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000">
                <a:solidFill>
                  <a:schemeClr val="lt1"/>
                </a:solidFill>
              </a:rPr>
              <a:t>Statistique et probabilités</a:t>
            </a:r>
            <a:endParaRPr sz="5000">
              <a:solidFill>
                <a:schemeClr val="lt1"/>
              </a:solidFill>
            </a:endParaRPr>
          </a:p>
        </p:txBody>
      </p:sp>
      <p:sp>
        <p:nvSpPr>
          <p:cNvPr id="863" name="Google Shape;863;p109"/>
          <p:cNvSpPr txBox="1"/>
          <p:nvPr>
            <p:ph type="title"/>
          </p:nvPr>
        </p:nvSpPr>
        <p:spPr>
          <a:xfrm>
            <a:off x="69775" y="1157400"/>
            <a:ext cx="4045200" cy="28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500"/>
              <a:t>Démonstration et manipulation </a:t>
            </a:r>
            <a:endParaRPr sz="4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10"/>
          <p:cNvSpPr/>
          <p:nvPr/>
        </p:nvSpPr>
        <p:spPr>
          <a:xfrm>
            <a:off x="3927750" y="896094"/>
            <a:ext cx="4610700" cy="4009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66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69" name="Google Shape;869;p110"/>
          <p:cNvSpPr txBox="1"/>
          <p:nvPr>
            <p:ph type="title"/>
          </p:nvPr>
        </p:nvSpPr>
        <p:spPr>
          <a:xfrm>
            <a:off x="98250" y="925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Quelques exemples en </a:t>
            </a:r>
            <a:r>
              <a:rPr lang="fr-CA"/>
              <a:t>statistique et probabilités</a:t>
            </a:r>
            <a:r>
              <a:rPr lang="fr-CA"/>
              <a:t> </a:t>
            </a:r>
            <a:endParaRPr/>
          </a:p>
        </p:txBody>
      </p:sp>
      <p:sp>
        <p:nvSpPr>
          <p:cNvPr id="870" name="Google Shape;870;p110"/>
          <p:cNvSpPr/>
          <p:nvPr/>
        </p:nvSpPr>
        <p:spPr>
          <a:xfrm>
            <a:off x="602261" y="3981272"/>
            <a:ext cx="2690700" cy="837600"/>
          </a:xfrm>
          <a:prstGeom prst="roundRect">
            <a:avLst>
              <a:gd fmla="val 16667" name="adj"/>
            </a:avLst>
          </a:prstGeom>
          <a:solidFill>
            <a:srgbClr val="3564B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Activité complète</a:t>
            </a:r>
            <a:r>
              <a:rPr b="1" lang="fr-CA" sz="21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Amplify Classroom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File:Pixel 51 icon cursor click top left.svg - Wikimedia Commons" id="871" name="Google Shape;871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0436" y="4623176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2638" y="194438"/>
            <a:ext cx="1172200" cy="3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11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41088" y="1035697"/>
            <a:ext cx="1551224" cy="1067406"/>
          </a:xfrm>
          <a:prstGeom prst="rect">
            <a:avLst/>
          </a:prstGeom>
          <a:noFill/>
          <a:ln cap="flat" cmpd="sng" w="7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6228" rotWithShape="0" algn="bl" dir="5400000" dist="15409">
              <a:srgbClr val="000000">
                <a:alpha val="50000"/>
              </a:srgbClr>
            </a:outerShdw>
          </a:effectLst>
        </p:spPr>
      </p:pic>
      <p:pic>
        <p:nvPicPr>
          <p:cNvPr id="874" name="Google Shape;874;p110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43535" l="43208" r="0" t="0"/>
          <a:stretch/>
        </p:blipFill>
        <p:spPr>
          <a:xfrm>
            <a:off x="6292988" y="3600731"/>
            <a:ext cx="1551200" cy="88088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75" name="Google Shape;875;p110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91075" y="3600740"/>
            <a:ext cx="1551224" cy="96373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76" name="Google Shape;876;p11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85225" y="2256781"/>
            <a:ext cx="1362922" cy="10673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77" name="Google Shape;877;p110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77800" y="2256794"/>
            <a:ext cx="1781580" cy="10673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A0A0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78" name="Google Shape;878;p110">
            <a:hlinkClick r:id="rId15"/>
          </p:cNvPr>
          <p:cNvSpPr/>
          <p:nvPr/>
        </p:nvSpPr>
        <p:spPr>
          <a:xfrm>
            <a:off x="602248" y="3981272"/>
            <a:ext cx="2690700" cy="8376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9" name="Google Shape;879;p110"/>
          <p:cNvPicPr preferRelativeResize="0"/>
          <p:nvPr/>
        </p:nvPicPr>
        <p:blipFill rotWithShape="1">
          <a:blip r:embed="rId16">
            <a:alphaModFix/>
          </a:blip>
          <a:srcRect b="18720" l="45674" r="2671" t="14134"/>
          <a:stretch/>
        </p:blipFill>
        <p:spPr>
          <a:xfrm>
            <a:off x="777263" y="2460019"/>
            <a:ext cx="2340701" cy="1409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80" name="Google Shape;880;p110" title="activite_aquops_stat.png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78473" y="938775"/>
            <a:ext cx="1923902" cy="1409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84"/>
          <p:cNvSpPr txBox="1"/>
          <p:nvPr/>
        </p:nvSpPr>
        <p:spPr>
          <a:xfrm>
            <a:off x="0" y="0"/>
            <a:ext cx="9144000" cy="783300"/>
          </a:xfrm>
          <a:prstGeom prst="rect">
            <a:avLst/>
          </a:prstGeom>
          <a:solidFill>
            <a:srgbClr val="00275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6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campus.recit.qc.ca/aquops10701</a:t>
            </a:r>
            <a:endParaRPr b="1" sz="3900">
              <a:solidFill>
                <a:schemeClr val="lt1"/>
              </a:solidFill>
            </a:endParaRPr>
          </a:p>
        </p:txBody>
      </p:sp>
      <p:pic>
        <p:nvPicPr>
          <p:cNvPr id="476" name="Google Shape;476;p84" title="aquops107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175" y="938250"/>
            <a:ext cx="3443625" cy="34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84"/>
          <p:cNvSpPr/>
          <p:nvPr/>
        </p:nvSpPr>
        <p:spPr>
          <a:xfrm>
            <a:off x="6483375" y="3977525"/>
            <a:ext cx="2532234" cy="906682"/>
          </a:xfrm>
          <a:custGeom>
            <a:rect b="b" l="l" r="r" t="t"/>
            <a:pathLst>
              <a:path extrusionOk="0" h="2590521" w="6291265">
                <a:moveTo>
                  <a:pt x="0" y="0"/>
                </a:moveTo>
                <a:lnTo>
                  <a:pt x="6291264" y="0"/>
                </a:lnTo>
                <a:lnTo>
                  <a:pt x="6291264" y="2590520"/>
                </a:lnTo>
                <a:lnTo>
                  <a:pt x="0" y="2590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11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Polypad - Bouton d’action</a:t>
            </a:r>
            <a:endParaRPr/>
          </a:p>
        </p:txBody>
      </p:sp>
      <p:sp>
        <p:nvSpPr>
          <p:cNvPr id="886" name="Google Shape;886;p111"/>
          <p:cNvSpPr txBox="1"/>
          <p:nvPr/>
        </p:nvSpPr>
        <p:spPr>
          <a:xfrm>
            <a:off x="562725" y="2233200"/>
            <a:ext cx="3359100" cy="15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Pour ajouter un bouton d’action, il faut activer le «Mode création».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Saviez-vous qu’il existe un bouton d’action pour montrer ou cacher une tuile?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pic>
        <p:nvPicPr>
          <p:cNvPr id="887" name="Google Shape;887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50" y="767125"/>
            <a:ext cx="33337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111"/>
          <p:cNvPicPr preferRelativeResize="0"/>
          <p:nvPr/>
        </p:nvPicPr>
        <p:blipFill rotWithShape="1">
          <a:blip r:embed="rId4">
            <a:alphaModFix/>
          </a:blip>
          <a:srcRect b="7680" l="21382" r="27501" t="6704"/>
          <a:stretch/>
        </p:blipFill>
        <p:spPr>
          <a:xfrm rot="-1492278">
            <a:off x="3109875" y="910227"/>
            <a:ext cx="266321" cy="32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7900" y="1317225"/>
            <a:ext cx="4466499" cy="30148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12"/>
          <p:cNvSpPr txBox="1"/>
          <p:nvPr>
            <p:ph type="title"/>
          </p:nvPr>
        </p:nvSpPr>
        <p:spPr>
          <a:xfrm>
            <a:off x="98250" y="-49978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Polypad - Champs calculés</a:t>
            </a:r>
            <a:endParaRPr/>
          </a:p>
        </p:txBody>
      </p:sp>
      <p:pic>
        <p:nvPicPr>
          <p:cNvPr id="895" name="Google Shape;895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100" y="1115403"/>
            <a:ext cx="4028750" cy="342954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96" name="Google Shape;896;p112"/>
          <p:cNvSpPr txBox="1"/>
          <p:nvPr/>
        </p:nvSpPr>
        <p:spPr>
          <a:xfrm>
            <a:off x="161559" y="1922688"/>
            <a:ext cx="43296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Plusieurs options de calcul selon le type de tuile ou l’ensemble de tuiles sélectionnées.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On peut également utiliser une «Zone de largage» (Mode création).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3"/>
          <p:cNvSpPr txBox="1"/>
          <p:nvPr>
            <p:ph type="title"/>
          </p:nvPr>
        </p:nvSpPr>
        <p:spPr>
          <a:xfrm>
            <a:off x="98250" y="-598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Affichage dynamique d’une variable (boîte de texte)</a:t>
            </a:r>
            <a:endParaRPr/>
          </a:p>
        </p:txBody>
      </p:sp>
      <p:sp>
        <p:nvSpPr>
          <p:cNvPr id="902" name="Google Shape;902;p113"/>
          <p:cNvSpPr txBox="1"/>
          <p:nvPr/>
        </p:nvSpPr>
        <p:spPr>
          <a:xfrm>
            <a:off x="221759" y="1452133"/>
            <a:ext cx="4329600" cy="29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Affichage dynamique dans une boîte de texte: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Dosis SemiBold"/>
              <a:buChar char="●"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Champs calculé représenté par une variable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Dosis SemiBold"/>
              <a:buChar char="●"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Variable calculée (expression mathématique)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Dosis SemiBold"/>
              <a:buChar char="●"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Curseur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Insérer l’expression </a:t>
            </a:r>
            <a:r>
              <a:rPr b="1" i="1" lang="fr-CA" sz="1600">
                <a:latin typeface="Dosis"/>
                <a:ea typeface="Dosis"/>
                <a:cs typeface="Dosis"/>
                <a:sym typeface="Dosis"/>
              </a:rPr>
              <a:t>${</a:t>
            </a:r>
            <a:r>
              <a:rPr b="1" i="1" lang="fr-CA" sz="1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variable</a:t>
            </a:r>
            <a:r>
              <a:rPr b="1" i="1" lang="fr-CA" sz="1600">
                <a:latin typeface="Dosis"/>
                <a:ea typeface="Dosis"/>
                <a:cs typeface="Dosis"/>
                <a:sym typeface="Dosis"/>
              </a:rPr>
              <a:t>}</a:t>
            </a:r>
            <a:r>
              <a:rPr b="1" lang="fr-CA" sz="1600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dans votre boîte de texte.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13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pic>
        <p:nvPicPr>
          <p:cNvPr id="903" name="Google Shape;903;p1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0575" y="950702"/>
            <a:ext cx="4254275" cy="367534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04" name="Google Shape;904;p113"/>
          <p:cNvSpPr txBox="1"/>
          <p:nvPr/>
        </p:nvSpPr>
        <p:spPr>
          <a:xfrm>
            <a:off x="5082475" y="4626050"/>
            <a:ext cx="35520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fr-CA" sz="1300">
                <a:latin typeface="Dosis SemiBold"/>
                <a:ea typeface="Dosis SemiBold"/>
                <a:cs typeface="Dosis SemiBold"/>
                <a:sym typeface="Dosis SemiBold"/>
              </a:rPr>
              <a:t>Cliquez sur l’image pour accéder au fichier Polypad.</a:t>
            </a:r>
            <a:endParaRPr/>
          </a:p>
        </p:txBody>
      </p:sp>
      <p:pic>
        <p:nvPicPr>
          <p:cNvPr descr="File:Pixel 51 icon cursor click top left.svg - Wikimedia Commons" id="905" name="Google Shape;905;p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4105" y="4396701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250" y="767125"/>
            <a:ext cx="33337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113"/>
          <p:cNvPicPr preferRelativeResize="0"/>
          <p:nvPr/>
        </p:nvPicPr>
        <p:blipFill rotWithShape="1">
          <a:blip r:embed="rId7">
            <a:alphaModFix/>
          </a:blip>
          <a:srcRect b="7680" l="21382" r="27501" t="6704"/>
          <a:stretch/>
        </p:blipFill>
        <p:spPr>
          <a:xfrm rot="-1492278">
            <a:off x="3109875" y="910227"/>
            <a:ext cx="266321" cy="32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14"/>
          <p:cNvSpPr txBox="1"/>
          <p:nvPr>
            <p:ph type="title"/>
          </p:nvPr>
        </p:nvSpPr>
        <p:spPr>
          <a:xfrm>
            <a:off x="98250" y="-18568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Exemple de construction</a:t>
            </a:r>
            <a:endParaRPr/>
          </a:p>
        </p:txBody>
      </p:sp>
      <p:sp>
        <p:nvSpPr>
          <p:cNvPr id="913" name="Google Shape;913;p114"/>
          <p:cNvSpPr txBox="1"/>
          <p:nvPr/>
        </p:nvSpPr>
        <p:spPr>
          <a:xfrm>
            <a:off x="98259" y="806394"/>
            <a:ext cx="432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fr-CA" sz="1600">
                <a:latin typeface="Dosis"/>
                <a:ea typeface="Dosis"/>
                <a:cs typeface="Dosis"/>
                <a:sym typeface="Dosis"/>
              </a:rPr>
              <a:t>Simulateurs</a:t>
            </a:r>
            <a:endParaRPr b="1" sz="16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14" name="Google Shape;914;p114"/>
          <p:cNvSpPr txBox="1"/>
          <p:nvPr/>
        </p:nvSpPr>
        <p:spPr>
          <a:xfrm>
            <a:off x="4391852" y="1463794"/>
            <a:ext cx="432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fr-CA" sz="1600">
                <a:latin typeface="Dosis SemiBold"/>
                <a:ea typeface="Dosis SemiBold"/>
                <a:cs typeface="Dosis SemiBold"/>
                <a:sym typeface="Dosis SemiBold"/>
              </a:rPr>
              <a:t>Tutoriel vidéo</a:t>
            </a:r>
            <a:endParaRPr sz="1600"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pic>
        <p:nvPicPr>
          <p:cNvPr id="915" name="Google Shape;915;p1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0786" l="19495" r="9199" t="0"/>
          <a:stretch/>
        </p:blipFill>
        <p:spPr>
          <a:xfrm>
            <a:off x="666800" y="1381218"/>
            <a:ext cx="2477425" cy="15605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16" name="Google Shape;916;p11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7063" l="0" r="0" t="0"/>
          <a:stretch/>
        </p:blipFill>
        <p:spPr>
          <a:xfrm>
            <a:off x="666800" y="3230425"/>
            <a:ext cx="2477425" cy="16256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917" name="Google Shape;917;p114"/>
          <p:cNvCxnSpPr/>
          <p:nvPr/>
        </p:nvCxnSpPr>
        <p:spPr>
          <a:xfrm flipH="1" rot="-5400000">
            <a:off x="2098956" y="3064400"/>
            <a:ext cx="3504600" cy="167700"/>
          </a:xfrm>
          <a:prstGeom prst="curvedConnector3">
            <a:avLst>
              <a:gd fmla="val 49578" name="adj1"/>
            </a:avLst>
          </a:prstGeom>
          <a:noFill/>
          <a:ln cap="flat" cmpd="sng" w="28575">
            <a:solidFill>
              <a:srgbClr val="8C9FE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File:Pixel 51 icon cursor click top left.svg - Wikimedia Commons" id="918" name="Google Shape;918;p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06841" y="2683513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Pixel 51 icon cursor click top left.svg - Wikimedia Commons" id="919" name="Google Shape;919;p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6356" y="4611046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toriel vidéo (Polypad) montrant comment construire un simulateur avec un dé inconnu que l'on peut voir ou cacher en appuyant sur un bouton.&#10;0:00 Introduction&#10;0:09 Bouton d'action (simulation)&#10;0:42 Champ calculé&#10;0:52 Texte dynamique&#10;1:19 Boîte (dé inconnu)&#10;1:45 Bouton d'action (montrer et cacher)&#10;2:08 Simulateur en action" id="920" name="Google Shape;920;p114" title="Polypad simulation inconnu (version mars 2026)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38200" y="1894900"/>
            <a:ext cx="4836900" cy="2720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1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Simulations d’une expérience aléatoire</a:t>
            </a:r>
            <a:endParaRPr/>
          </a:p>
        </p:txBody>
      </p:sp>
      <p:sp>
        <p:nvSpPr>
          <p:cNvPr id="926" name="Google Shape;926;p115"/>
          <p:cNvSpPr txBox="1"/>
          <p:nvPr/>
        </p:nvSpPr>
        <p:spPr>
          <a:xfrm>
            <a:off x="242400" y="3104287"/>
            <a:ext cx="7845000" cy="2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Trucs et astuces: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Dosis SemiBold"/>
              <a:buChar char="-"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Nombre prédéterminé de tirages avec plusieurs boutons d’action  («Masquer après le clic»).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 SemiBold"/>
              <a:buChar char="-"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Utiliser un bouton d’action pour montrer ou cacher une tuile.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 SemiBold"/>
              <a:buChar char="-"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Mode création: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 SemiBold"/>
              <a:buChar char="-"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Sélectionnez «Activer la réinitialisation»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 SemiBold"/>
              <a:buChar char="-"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Enlevez la sélection «Supprimer les tuiles»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 SemiBold"/>
              <a:buChar char="-"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Enlevez la sélection «Jouer des effets sonores»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 SemiBold"/>
              <a:buChar char="-"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Cachez la barre latérale des tuiles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pic>
        <p:nvPicPr>
          <p:cNvPr id="927" name="Google Shape;927;p1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9450" y="1389350"/>
            <a:ext cx="2324826" cy="15997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File:Pixel 51 icon cursor click top left.svg - Wikimedia Commons" id="928" name="Google Shape;928;p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6475" y="2718626"/>
            <a:ext cx="537900" cy="5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11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2850" y="1393363"/>
            <a:ext cx="2324824" cy="159169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File:Pixel 51 icon cursor click top left.svg - Wikimedia Commons" id="930" name="Google Shape;930;p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8725" y="2718626"/>
            <a:ext cx="537900" cy="53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115"/>
          <p:cNvSpPr txBox="1"/>
          <p:nvPr/>
        </p:nvSpPr>
        <p:spPr>
          <a:xfrm>
            <a:off x="1380708" y="852506"/>
            <a:ext cx="2283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Lancer - 20 paires de dés</a:t>
            </a:r>
            <a:endParaRPr sz="1500">
              <a:solidFill>
                <a:srgbClr val="0A0A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fréquentielle vs théorique</a:t>
            </a:r>
            <a:endParaRPr sz="1000">
              <a:solidFill>
                <a:srgbClr val="0A0A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2" name="Google Shape;932;p115"/>
          <p:cNvSpPr txBox="1"/>
          <p:nvPr/>
        </p:nvSpPr>
        <p:spPr>
          <a:xfrm>
            <a:off x="5002000" y="852500"/>
            <a:ext cx="2568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cartes et balance</a:t>
            </a:r>
            <a:endParaRPr sz="1500">
              <a:solidFill>
                <a:srgbClr val="0A0A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probabilités conditionnelles</a:t>
            </a:r>
            <a:endParaRPr sz="1000">
              <a:solidFill>
                <a:srgbClr val="0A0A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Distribution de données (mode, moyenne, médiane, dispersion, etc.)</a:t>
            </a:r>
            <a:endParaRPr/>
          </a:p>
        </p:txBody>
      </p:sp>
      <p:pic>
        <p:nvPicPr>
          <p:cNvPr id="938" name="Google Shape;938;p1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475" y="1520234"/>
            <a:ext cx="3000000" cy="186380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39" name="Google Shape;939;p116"/>
          <p:cNvSpPr txBox="1"/>
          <p:nvPr/>
        </p:nvSpPr>
        <p:spPr>
          <a:xfrm>
            <a:off x="1011483" y="950839"/>
            <a:ext cx="2283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Distribution aléatoire</a:t>
            </a:r>
            <a:endParaRPr sz="1500">
              <a:solidFill>
                <a:srgbClr val="0A0A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11 données</a:t>
            </a:r>
            <a:endParaRPr sz="1000">
              <a:solidFill>
                <a:srgbClr val="0A0A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0" name="Google Shape;940;p116"/>
          <p:cNvSpPr txBox="1"/>
          <p:nvPr/>
        </p:nvSpPr>
        <p:spPr>
          <a:xfrm>
            <a:off x="1011483" y="3460027"/>
            <a:ext cx="228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u="sng">
                <a:solidFill>
                  <a:srgbClr val="0D5CD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12 données</a:t>
            </a:r>
            <a:endParaRPr sz="1500">
              <a:solidFill>
                <a:srgbClr val="0D5CD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41" name="Google Shape;941;p11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4700" y="1520234"/>
            <a:ext cx="2821825" cy="186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42" name="Google Shape;942;p116"/>
          <p:cNvSpPr txBox="1"/>
          <p:nvPr/>
        </p:nvSpPr>
        <p:spPr>
          <a:xfrm>
            <a:off x="4979458" y="950839"/>
            <a:ext cx="2283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Distribution à créer</a:t>
            </a:r>
            <a:endParaRPr sz="1500">
              <a:solidFill>
                <a:srgbClr val="0A0A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>
                <a:solidFill>
                  <a:srgbClr val="0A0A0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moyenne et médiane</a:t>
            </a:r>
            <a:endParaRPr sz="1000">
              <a:solidFill>
                <a:srgbClr val="0A0A0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3" name="Google Shape;943;p116"/>
          <p:cNvSpPr txBox="1"/>
          <p:nvPr/>
        </p:nvSpPr>
        <p:spPr>
          <a:xfrm>
            <a:off x="239625" y="4182521"/>
            <a:ext cx="35862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Source Sans Pro"/>
                <a:ea typeface="Source Sans Pro"/>
                <a:cs typeface="Source Sans Pro"/>
                <a:sym typeface="Source Sans Pro"/>
              </a:rPr>
              <a:t>Moyenne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18000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fr-CA" u="sng">
                <a:solidFill>
                  <a:srgbClr val="0D5CD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Exemples avec manipulations</a:t>
            </a:r>
            <a:r>
              <a:rPr lang="fr-CA"/>
              <a:t> (anglais)</a:t>
            </a:r>
            <a:endParaRPr sz="1500">
              <a:solidFill>
                <a:srgbClr val="0069B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17"/>
          <p:cNvSpPr txBox="1"/>
          <p:nvPr>
            <p:ph type="title"/>
          </p:nvPr>
        </p:nvSpPr>
        <p:spPr>
          <a:xfrm>
            <a:off x="156953" y="1236425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0A0A0A"/>
                </a:solidFill>
              </a:rPr>
              <a:t>Quartiles et diagramme</a:t>
            </a:r>
            <a:endParaRPr>
              <a:solidFill>
                <a:srgbClr val="0A0A0A"/>
              </a:solidFill>
            </a:endParaRPr>
          </a:p>
        </p:txBody>
      </p:sp>
      <p:pic>
        <p:nvPicPr>
          <p:cNvPr descr="Warning sign vector illustration | Free SVG" id="949" name="Google Shape;949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16593">
            <a:off x="1013687" y="571479"/>
            <a:ext cx="658861" cy="658840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117"/>
          <p:cNvSpPr txBox="1"/>
          <p:nvPr/>
        </p:nvSpPr>
        <p:spPr>
          <a:xfrm>
            <a:off x="156950" y="2319500"/>
            <a:ext cx="26277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latin typeface="Source Sans Pro"/>
                <a:ea typeface="Source Sans Pro"/>
                <a:cs typeface="Source Sans Pro"/>
                <a:sym typeface="Source Sans Pro"/>
              </a:rPr>
              <a:t>Les quartiles Q1 et Q3 sont déterminés d’une manière différente que celle enseignée au Québec. Ceci a donc un impact sur les champs calculés Q1 et Q2 ainsi que sur le diagramme généré.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1" name="Google Shape;951;p117"/>
          <p:cNvSpPr txBox="1"/>
          <p:nvPr/>
        </p:nvSpPr>
        <p:spPr>
          <a:xfrm>
            <a:off x="3762250" y="4120400"/>
            <a:ext cx="5206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Lancez le défi à vos élèves de trouver comment Q1 et Q3 sont calculés!</a:t>
            </a:r>
            <a:endParaRPr sz="13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52" name="Google Shape;952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9750" y="744750"/>
            <a:ext cx="5699301" cy="30503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18"/>
          <p:cNvSpPr txBox="1"/>
          <p:nvPr>
            <p:ph type="title"/>
          </p:nvPr>
        </p:nvSpPr>
        <p:spPr>
          <a:xfrm>
            <a:off x="265500" y="17665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000"/>
              <a:t>Ressources et questions</a:t>
            </a:r>
            <a:endParaRPr sz="5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1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Explorations</a:t>
            </a:r>
            <a:endParaRPr/>
          </a:p>
        </p:txBody>
      </p:sp>
      <p:sp>
        <p:nvSpPr>
          <p:cNvPr id="963" name="Google Shape;963;p119"/>
          <p:cNvSpPr txBox="1"/>
          <p:nvPr/>
        </p:nvSpPr>
        <p:spPr>
          <a:xfrm>
            <a:off x="98250" y="1025875"/>
            <a:ext cx="27963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>
                <a:solidFill>
                  <a:srgbClr val="0A0A0A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Géométrie</a:t>
            </a:r>
            <a:endParaRPr sz="1900">
              <a:solidFill>
                <a:srgbClr val="0A0A0A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564B9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rgbClr val="3564B9"/>
                </a:solidFill>
                <a:latin typeface="Dosis SemiBold"/>
                <a:ea typeface="Dosis SemiBold"/>
                <a:cs typeface="Dosis SemiBold"/>
                <a:sym typeface="Dosis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Démonstration</a:t>
            </a:r>
            <a:endParaRPr sz="1500">
              <a:solidFill>
                <a:srgbClr val="3564B9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rgbClr val="0069BF"/>
                </a:solidFill>
                <a:latin typeface="Dosis SemiBold"/>
                <a:ea typeface="Dosis SemiBold"/>
                <a:cs typeface="Dosis SemiBold"/>
                <a:sym typeface="Dosis Semi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Développement des solides</a:t>
            </a:r>
            <a:endParaRPr sz="1500">
              <a:solidFill>
                <a:srgbClr val="0069B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rgbClr val="0069BF"/>
                </a:solidFill>
                <a:latin typeface="Dosis SemiBold"/>
                <a:ea typeface="Dosis SemiBold"/>
                <a:cs typeface="Dosis SemiBold"/>
                <a:sym typeface="Dosis SemiBol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Découper une figure plane</a:t>
            </a:r>
            <a:endParaRPr sz="1500">
              <a:solidFill>
                <a:srgbClr val="0069B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rgbClr val="0069BF"/>
                </a:solidFill>
                <a:latin typeface="Dosis SemiBold"/>
                <a:ea typeface="Dosis SemiBold"/>
                <a:cs typeface="Dosis SemiBold"/>
                <a:sym typeface="Dosis SemiBol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Transformations géométriques</a:t>
            </a:r>
            <a:endParaRPr sz="1500">
              <a:solidFill>
                <a:srgbClr val="0069B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A0A0A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>
                <a:solidFill>
                  <a:srgbClr val="0A0A0A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Arithmétique</a:t>
            </a:r>
            <a:endParaRPr sz="1500">
              <a:solidFill>
                <a:srgbClr val="0A0A0A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rgbClr val="0069BF"/>
                </a:solidFill>
                <a:latin typeface="Dosis SemiBold"/>
                <a:ea typeface="Dosis SemiBold"/>
                <a:cs typeface="Dosis SemiBold"/>
                <a:sym typeface="Dosis SemiBol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Droite numérique</a:t>
            </a:r>
            <a:endParaRPr sz="1500">
              <a:solidFill>
                <a:srgbClr val="0069B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chemeClr val="hlink"/>
                </a:solidFill>
                <a:latin typeface="Dosis SemiBold"/>
                <a:ea typeface="Dosis SemiBold"/>
                <a:cs typeface="Dosis SemiBold"/>
                <a:sym typeface="Dosis SemiBold"/>
                <a:hlinkClick r:id="rId8"/>
              </a:rPr>
              <a:t>Proportion (recette)</a:t>
            </a:r>
            <a:endParaRPr sz="1500">
              <a:solidFill>
                <a:srgbClr val="0069B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A0A0A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964" name="Google Shape;964;p119"/>
          <p:cNvSpPr txBox="1"/>
          <p:nvPr/>
        </p:nvSpPr>
        <p:spPr>
          <a:xfrm>
            <a:off x="6347700" y="1025875"/>
            <a:ext cx="27963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>
                <a:solidFill>
                  <a:srgbClr val="0A0A0A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Algèbre</a:t>
            </a:r>
            <a:endParaRPr sz="1900">
              <a:solidFill>
                <a:srgbClr val="0A0A0A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chemeClr val="accent1"/>
                </a:solidFill>
                <a:latin typeface="Dosis SemiBold"/>
                <a:ea typeface="Dosis SemiBold"/>
                <a:cs typeface="Dosis SemiBold"/>
                <a:sym typeface="Dosis SemiBol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Balance (terme manquant)</a:t>
            </a:r>
            <a:endParaRPr sz="1500">
              <a:solidFill>
                <a:schemeClr val="accent1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chemeClr val="accent1"/>
                </a:solidFill>
                <a:latin typeface="Dosis SemiBold"/>
                <a:ea typeface="Dosis SemiBold"/>
                <a:cs typeface="Dosis SemiBold"/>
                <a:sym typeface="Dosis SemiBol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Résolution d’équation (semi-concret)</a:t>
            </a:r>
            <a:endParaRPr sz="1500">
              <a:solidFill>
                <a:schemeClr val="accent1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chemeClr val="accent1"/>
                </a:solidFill>
                <a:latin typeface="Dosis SemiBold"/>
                <a:ea typeface="Dosis SemiBold"/>
                <a:cs typeface="Dosis SemiBold"/>
                <a:sym typeface="Dosis SemiBol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Résolution d’équation (abstrait)</a:t>
            </a:r>
            <a:endParaRPr sz="1500">
              <a:solidFill>
                <a:schemeClr val="accent1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rgbClr val="0069BF"/>
                </a:solidFill>
                <a:latin typeface="Dosis SemiBold"/>
                <a:ea typeface="Dosis SemiBold"/>
                <a:cs typeface="Dosis SemiBold"/>
                <a:sym typeface="Dosis SemiBold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Multiplication</a:t>
            </a:r>
            <a:endParaRPr sz="1500">
              <a:solidFill>
                <a:srgbClr val="0A0A0A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u="sng">
                <a:solidFill>
                  <a:srgbClr val="0069BF"/>
                </a:solidFill>
                <a:latin typeface="Dosis SemiBold"/>
                <a:ea typeface="Dosis SemiBold"/>
                <a:cs typeface="Dosis SemiBold"/>
                <a:sym typeface="Dosis SemiBold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Exemples</a:t>
            </a:r>
            <a:r>
              <a:rPr lang="fr-CA" sz="1500">
                <a:solidFill>
                  <a:srgbClr val="0A0A0A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 (compléter le carré)</a:t>
            </a:r>
            <a:endParaRPr sz="1500">
              <a:solidFill>
                <a:srgbClr val="0A0A0A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69B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965" name="Google Shape;965;p119"/>
          <p:cNvSpPr txBox="1"/>
          <p:nvPr/>
        </p:nvSpPr>
        <p:spPr>
          <a:xfrm>
            <a:off x="2995800" y="1025875"/>
            <a:ext cx="27963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>
                <a:solidFill>
                  <a:srgbClr val="0A0A0A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Probabilités et statistiques</a:t>
            </a:r>
            <a:endParaRPr sz="1900">
              <a:solidFill>
                <a:srgbClr val="0A0A0A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chemeClr val="accent1"/>
                </a:solidFill>
                <a:latin typeface="Dosis SemiBold"/>
                <a:ea typeface="Dosis SemiBold"/>
                <a:cs typeface="Dosis SemiBold"/>
                <a:sym typeface="Dosis SemiBold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Expérience aléatoire</a:t>
            </a:r>
            <a:endParaRPr sz="1500">
              <a:solidFill>
                <a:schemeClr val="accent1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chemeClr val="accent1"/>
                </a:solidFill>
                <a:latin typeface="Dosis SemiBold"/>
                <a:ea typeface="Dosis SemiBold"/>
                <a:cs typeface="Dosis SemiBold"/>
                <a:sym typeface="Dosis SemiBold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Moyenne &amp; médiane</a:t>
            </a:r>
            <a:endParaRPr sz="1500">
              <a:solidFill>
                <a:schemeClr val="accent1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Dosis SemiBold"/>
              <a:buChar char="-"/>
            </a:pPr>
            <a:r>
              <a:rPr lang="fr-CA" sz="1500" u="sng">
                <a:solidFill>
                  <a:schemeClr val="accent1"/>
                </a:solidFill>
                <a:latin typeface="Dosis SemiBold"/>
                <a:ea typeface="Dosis SemiBold"/>
                <a:cs typeface="Dosis SemiBold"/>
                <a:sym typeface="Dosis SemiBold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Données aléatoires</a:t>
            </a:r>
            <a:endParaRPr sz="1500">
              <a:solidFill>
                <a:schemeClr val="accent1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500"/>
              <a:buFont typeface="Dosis SemiBold"/>
              <a:buChar char="-"/>
            </a:pPr>
            <a:r>
              <a:rPr lang="fr-CA" sz="1500">
                <a:solidFill>
                  <a:srgbClr val="0A0A0A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Représentation graphique</a:t>
            </a:r>
            <a:endParaRPr>
              <a:solidFill>
                <a:srgbClr val="0A0A0A"/>
              </a:solidFill>
            </a:endParaRPr>
          </a:p>
        </p:txBody>
      </p:sp>
      <p:sp>
        <p:nvSpPr>
          <p:cNvPr id="966" name="Google Shape;966;p119"/>
          <p:cNvSpPr txBox="1"/>
          <p:nvPr/>
        </p:nvSpPr>
        <p:spPr>
          <a:xfrm>
            <a:off x="2460450" y="3234900"/>
            <a:ext cx="6697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Démonstrations vidéos: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Multiplication de fractions 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, 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canevas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autre vidéo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Division de fractions 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Conversion d’une fraction en nombre décimal 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Découvrir la valeur des 2 cartes 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, 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canevas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Tutoriels de S. Godmé en français 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Arithmétique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, 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Développer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 et 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Addition/soustraction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*Résoudre un système d’équations linéaires 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vidéo,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 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canevas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 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2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autre vidéo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*Compléter le carré - expression algébrique (</a:t>
            </a:r>
            <a:r>
              <a:rPr lang="fr-CA" u="sng">
                <a:solidFill>
                  <a:srgbClr val="0097A7"/>
                </a:solidFill>
                <a:latin typeface="Dosis SemiBold"/>
                <a:ea typeface="Dosis SemiBold"/>
                <a:cs typeface="Dosis SemiBold"/>
                <a:sym typeface="Dosis SemiBold"/>
                <a:hlinkClick r:id="rId3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2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Ressources Polypad</a:t>
            </a:r>
            <a:endParaRPr/>
          </a:p>
        </p:txBody>
      </p:sp>
      <p:sp>
        <p:nvSpPr>
          <p:cNvPr id="972" name="Google Shape;972;p120"/>
          <p:cNvSpPr txBox="1"/>
          <p:nvPr/>
        </p:nvSpPr>
        <p:spPr>
          <a:xfrm>
            <a:off x="286825" y="1714350"/>
            <a:ext cx="3057900" cy="10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>
                <a:latin typeface="Dosis SemiBold"/>
                <a:ea typeface="Dosis SemiBold"/>
                <a:cs typeface="Dosis SemiBold"/>
                <a:sym typeface="Dosis SemiBold"/>
              </a:rPr>
              <a:t>Canevas de base</a:t>
            </a:r>
            <a:endParaRPr sz="19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269999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600" u="sng">
                <a:solidFill>
                  <a:srgbClr val="0D5CDF"/>
                </a:solidFill>
                <a:latin typeface="Dosis SemiBold"/>
                <a:ea typeface="Dosis SemiBold"/>
                <a:cs typeface="Dosis SemiBold"/>
                <a:sym typeface="Dosis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Collection MST</a:t>
            </a:r>
            <a:endParaRPr sz="1600">
              <a:solidFill>
                <a:srgbClr val="0D5CD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269999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u="sng">
                <a:solidFill>
                  <a:srgbClr val="0D5CDF"/>
                </a:solidFill>
                <a:latin typeface="Dosis SemiBold"/>
                <a:ea typeface="Dosis SemiBold"/>
                <a:cs typeface="Dosis SemiBold"/>
                <a:sym typeface="Dosis Semi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Collection MST (primaire)</a:t>
            </a:r>
            <a:endParaRPr sz="1600">
              <a:solidFill>
                <a:srgbClr val="0D5CD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973" name="Google Shape;973;p120"/>
          <p:cNvSpPr txBox="1"/>
          <p:nvPr/>
        </p:nvSpPr>
        <p:spPr>
          <a:xfrm>
            <a:off x="4299825" y="1714350"/>
            <a:ext cx="4387500" cy="22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>
                <a:latin typeface="Dosis SemiBold"/>
                <a:ea typeface="Dosis SemiBold"/>
                <a:cs typeface="Dosis SemiBold"/>
                <a:sym typeface="Dosis SemiBold"/>
              </a:rPr>
              <a:t>Ressources officielles</a:t>
            </a:r>
            <a:endParaRPr sz="19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600" u="sng">
                <a:solidFill>
                  <a:schemeClr val="hlink"/>
                </a:solidFill>
                <a:latin typeface="Dosis SemiBold"/>
                <a:ea typeface="Dosis SemiBold"/>
                <a:cs typeface="Dosis SemiBold"/>
                <a:sym typeface="Dosis SemiBold"/>
                <a:hlinkClick r:id="rId5"/>
              </a:rPr>
              <a:t>Chaîne Youtbe Polypad</a:t>
            </a:r>
            <a:r>
              <a:rPr lang="fr-CA" sz="1700">
                <a:latin typeface="Dosis SemiBold"/>
                <a:ea typeface="Dosis SemiBold"/>
                <a:cs typeface="Dosis SemiBold"/>
                <a:sym typeface="Dosis SemiBold"/>
              </a:rPr>
              <a:t> 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(anglais)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Démonstration des nouveautés, astuces, webinaires, etc.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u="sng">
                <a:solidFill>
                  <a:srgbClr val="3C78D8"/>
                </a:solidFill>
                <a:latin typeface="Dosis SemiBold"/>
                <a:ea typeface="Dosis SemiBold"/>
                <a:cs typeface="Dosis SemiBold"/>
                <a:sym typeface="Dosis SemiBol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Activités et plan de cours</a:t>
            </a:r>
            <a:r>
              <a:rPr lang="fr-CA" sz="1700">
                <a:solidFill>
                  <a:srgbClr val="3C78D8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 </a:t>
            </a: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(anglais)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 SemiBold"/>
                <a:ea typeface="Dosis SemiBold"/>
                <a:cs typeface="Dosis SemiBold"/>
                <a:sym typeface="Dosis SemiBold"/>
              </a:rPr>
              <a:t>Suggestion d’activités avec canevas que l’on peut copier et modifier.</a:t>
            </a:r>
            <a:endParaRPr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974" name="Google Shape;974;p120"/>
          <p:cNvSpPr txBox="1"/>
          <p:nvPr/>
        </p:nvSpPr>
        <p:spPr>
          <a:xfrm>
            <a:off x="286825" y="3228025"/>
            <a:ext cx="30579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>
                <a:latin typeface="Dosis SemiBold"/>
                <a:ea typeface="Dosis SemiBold"/>
                <a:cs typeface="Dosis SemiBold"/>
                <a:sym typeface="Dosis SemiBold"/>
              </a:rPr>
              <a:t>RÉCIT MST</a:t>
            </a:r>
            <a:endParaRPr sz="19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-CA" u="sng">
                <a:solidFill>
                  <a:srgbClr val="0D5CDF"/>
                </a:solidFill>
                <a:latin typeface="Viga"/>
                <a:ea typeface="Viga"/>
                <a:cs typeface="Viga"/>
                <a:sym typeface="Vig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Enregistrement atelier Polypad (2h)</a:t>
            </a:r>
            <a:endParaRPr sz="1900"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269999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D5CDF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5"/>
          <p:cNvSpPr txBox="1"/>
          <p:nvPr>
            <p:ph type="title"/>
          </p:nvPr>
        </p:nvSpPr>
        <p:spPr>
          <a:xfrm>
            <a:off x="48375" y="1522725"/>
            <a:ext cx="2895600" cy="178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600"/>
              <a:t>Polypad : algèbre, probabilités et statistique en mode interactif</a:t>
            </a:r>
            <a:endParaRPr sz="2600"/>
          </a:p>
        </p:txBody>
      </p:sp>
      <p:sp>
        <p:nvSpPr>
          <p:cNvPr id="483" name="Google Shape;483;p85"/>
          <p:cNvSpPr txBox="1"/>
          <p:nvPr>
            <p:ph idx="1" type="body"/>
          </p:nvPr>
        </p:nvSpPr>
        <p:spPr>
          <a:xfrm>
            <a:off x="3368450" y="66118"/>
            <a:ext cx="5706300" cy="49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solidFill>
                  <a:srgbClr val="0A0A0A"/>
                </a:solidFill>
              </a:rPr>
              <a:t>Plongez dans l’univers des mathématiques avec </a:t>
            </a:r>
            <a:r>
              <a:rPr b="1" lang="fr-CA" sz="1300">
                <a:solidFill>
                  <a:srgbClr val="0A0A0A"/>
                </a:solidFill>
              </a:rPr>
              <a:t>Polypad</a:t>
            </a:r>
            <a:r>
              <a:rPr lang="fr-CA" sz="1300">
                <a:solidFill>
                  <a:srgbClr val="0A0A0A"/>
                </a:solidFill>
              </a:rPr>
              <a:t>, un outil numérique gratuit et intuitif qui transforme l’apprentissage en une expérience interactive. Cette plateforme virtuelle permet aux élèves de manipuler des objets mathématiques et de construire leur propre compréhension.</a:t>
            </a:r>
            <a:endParaRPr sz="1300">
              <a:solidFill>
                <a:srgbClr val="0A0A0A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-CA" sz="1300">
                <a:solidFill>
                  <a:srgbClr val="0A0A0A"/>
                </a:solidFill>
              </a:rPr>
              <a:t>Cet atelier mains sur les touches vous outille pour dynamiser l’enseignement au secondaire (et au 3e cycle du primaire) dans deux domaines :</a:t>
            </a:r>
            <a:endParaRPr sz="1300">
              <a:solidFill>
                <a:srgbClr val="0A0A0A"/>
              </a:solidFill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0A0A0A"/>
              </a:buClr>
              <a:buSzPts val="1300"/>
              <a:buChar char="●"/>
            </a:pPr>
            <a:r>
              <a:rPr b="1" lang="fr-CA" sz="1300">
                <a:solidFill>
                  <a:srgbClr val="0A0A0A"/>
                </a:solidFill>
              </a:rPr>
              <a:t>algèbre et pré-algèbre</a:t>
            </a:r>
            <a:r>
              <a:rPr lang="fr-CA" sz="1300">
                <a:solidFill>
                  <a:srgbClr val="0A0A0A"/>
                </a:solidFill>
              </a:rPr>
              <a:t> avec l’exploration de la balance à plateau, les tuiles algébriques et les machines fonctionnelles pour rendre les concepts concrets ;</a:t>
            </a:r>
            <a:endParaRPr sz="1300">
              <a:solidFill>
                <a:srgbClr val="0A0A0A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300"/>
              <a:buChar char="●"/>
            </a:pPr>
            <a:r>
              <a:rPr b="1" lang="fr-CA" sz="1300">
                <a:solidFill>
                  <a:srgbClr val="0A0A0A"/>
                </a:solidFill>
              </a:rPr>
              <a:t>probabilités et statistique</a:t>
            </a:r>
            <a:r>
              <a:rPr lang="fr-CA" sz="1300">
                <a:solidFill>
                  <a:srgbClr val="0A0A0A"/>
                </a:solidFill>
              </a:rPr>
              <a:t> en découvrant comment simuler des expériences aléatoires, organiser et représenter des données clés avec cet outil.</a:t>
            </a:r>
            <a:endParaRPr sz="1300">
              <a:solidFill>
                <a:srgbClr val="0A0A0A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-CA" sz="1300">
                <a:solidFill>
                  <a:srgbClr val="0A0A0A"/>
                </a:solidFill>
              </a:rPr>
              <a:t>À travers des exemples modifiables, vous apprendrez à intégrer Polypad pour personnaliser votre enseignement et engager vos élèves. Vous pourrez manipuler ou modifier des modèles existants, ou en créer de nouveau. Venez transformer votre pratique pédagogique!</a:t>
            </a:r>
            <a:endParaRPr sz="1300">
              <a:solidFill>
                <a:srgbClr val="0A0A0A"/>
              </a:solidFill>
            </a:endParaRPr>
          </a:p>
        </p:txBody>
      </p:sp>
      <p:sp>
        <p:nvSpPr>
          <p:cNvPr id="484" name="Google Shape;484;p85"/>
          <p:cNvSpPr txBox="1"/>
          <p:nvPr/>
        </p:nvSpPr>
        <p:spPr>
          <a:xfrm>
            <a:off x="687325" y="3829425"/>
            <a:ext cx="30600" cy="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2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Amplify Classroom (Polypad)</a:t>
            </a:r>
            <a:endParaRPr/>
          </a:p>
        </p:txBody>
      </p:sp>
      <p:sp>
        <p:nvSpPr>
          <p:cNvPr id="980" name="Google Shape;980;p121">
            <a:hlinkClick r:id="rId3"/>
          </p:cNvPr>
          <p:cNvSpPr/>
          <p:nvPr/>
        </p:nvSpPr>
        <p:spPr>
          <a:xfrm>
            <a:off x="3018625" y="2148016"/>
            <a:ext cx="2083200" cy="1334700"/>
          </a:xfrm>
          <a:prstGeom prst="rect">
            <a:avLst/>
          </a:prstGeom>
          <a:solidFill>
            <a:srgbClr val="0D5CD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>
                <a:solidFill>
                  <a:schemeClr val="lt1"/>
                </a:solidFill>
                <a:uFill>
                  <a:noFill/>
                </a:uFill>
                <a:latin typeface="Dosis SemiBold"/>
                <a:ea typeface="Dosis SemiBold"/>
                <a:cs typeface="Dosis SemiBold"/>
                <a:sym typeface="Dosis Semi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Collection Polypad</a:t>
            </a:r>
            <a:endParaRPr sz="27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981" name="Google Shape;981;p121">
            <a:hlinkClick r:id="rId5"/>
          </p:cNvPr>
          <p:cNvSpPr/>
          <p:nvPr/>
        </p:nvSpPr>
        <p:spPr>
          <a:xfrm>
            <a:off x="383400" y="2148016"/>
            <a:ext cx="2083200" cy="1334700"/>
          </a:xfrm>
          <a:prstGeom prst="rect">
            <a:avLst/>
          </a:prstGeom>
          <a:solidFill>
            <a:srgbClr val="59595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>
                <a:solidFill>
                  <a:schemeClr val="lt1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Amplify</a:t>
            </a:r>
            <a:endParaRPr sz="2800">
              <a:solidFill>
                <a:schemeClr val="lt1"/>
              </a:solidFill>
              <a:latin typeface="Dosis SemiBold"/>
              <a:ea typeface="Dosis SemiBold"/>
              <a:cs typeface="Dosis SemiBold"/>
              <a:sym typeface="Dosi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>
                <a:solidFill>
                  <a:schemeClr val="lt1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C</a:t>
            </a:r>
            <a:r>
              <a:rPr lang="fr-CA" sz="2800">
                <a:solidFill>
                  <a:schemeClr val="lt1"/>
                </a:solidFill>
                <a:uFill>
                  <a:noFill/>
                </a:uFill>
                <a:latin typeface="Dosis SemiBold"/>
                <a:ea typeface="Dosis SemiBold"/>
                <a:cs typeface="Dosis SemiBold"/>
                <a:sym typeface="Dosis SemiBol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lassroom</a:t>
            </a:r>
            <a:endParaRPr sz="27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982" name="Google Shape;982;p121"/>
          <p:cNvSpPr txBox="1"/>
          <p:nvPr/>
        </p:nvSpPr>
        <p:spPr>
          <a:xfrm>
            <a:off x="5696550" y="1192508"/>
            <a:ext cx="32283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50">
                <a:latin typeface="Source Sans Pro"/>
                <a:ea typeface="Source Sans Pro"/>
                <a:cs typeface="Source Sans Pro"/>
                <a:sym typeface="Source Sans Pro"/>
              </a:rPr>
              <a:t>Répertoire d’activités pédagogiques francophones utilisant Amplify Classroom et Polypad. (anciennement desmosfr.ca)</a:t>
            </a:r>
            <a:endParaRPr sz="1800">
              <a:solidFill>
                <a:srgbClr val="73737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3" name="Google Shape;983;p121">
            <a:hlinkClick r:id="rId7"/>
          </p:cNvPr>
          <p:cNvSpPr/>
          <p:nvPr/>
        </p:nvSpPr>
        <p:spPr>
          <a:xfrm>
            <a:off x="5856175" y="3276825"/>
            <a:ext cx="2724900" cy="513300"/>
          </a:xfrm>
          <a:prstGeom prst="roundRect">
            <a:avLst>
              <a:gd fmla="val 16667" name="adj"/>
            </a:avLst>
          </a:prstGeom>
          <a:solidFill>
            <a:srgbClr val="3564B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Répertoire GRMS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984" name="Google Shape;984;p121">
            <a:hlinkClick r:id="rId9"/>
          </p:cNvPr>
          <p:cNvSpPr/>
          <p:nvPr/>
        </p:nvSpPr>
        <p:spPr>
          <a:xfrm>
            <a:off x="5856175" y="2694675"/>
            <a:ext cx="2724900" cy="5133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Répertoire École branchée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985" name="Google Shape;985;p121">
            <a:hlinkClick r:id="rId11"/>
          </p:cNvPr>
          <p:cNvSpPr/>
          <p:nvPr/>
        </p:nvSpPr>
        <p:spPr>
          <a:xfrm>
            <a:off x="5856175" y="2112526"/>
            <a:ext cx="2724900" cy="5133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Liste (Jocelyn Dagenais)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986" name="Google Shape;986;p121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40505" l="0" r="0" t="0"/>
          <a:stretch/>
        </p:blipFill>
        <p:spPr>
          <a:xfrm>
            <a:off x="6089275" y="3858984"/>
            <a:ext cx="2363400" cy="558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22"/>
          <p:cNvSpPr/>
          <p:nvPr/>
        </p:nvSpPr>
        <p:spPr>
          <a:xfrm>
            <a:off x="6681588" y="1001025"/>
            <a:ext cx="2272500" cy="876600"/>
          </a:xfrm>
          <a:prstGeom prst="wedgeRoundRectCallout">
            <a:avLst>
              <a:gd fmla="val -84579" name="adj1"/>
              <a:gd fmla="val 69132" name="adj2"/>
              <a:gd fmla="val 0" name="adj3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La classe virtuelle permet le partage (et +) d’un canevas  Polypad avec les élèves !</a:t>
            </a:r>
            <a:endParaRPr sz="8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992" name="Google Shape;992;p12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>
                <a:solidFill>
                  <a:srgbClr val="FFFFFF"/>
                </a:solidFill>
              </a:rPr>
              <a:t>Autoformations à découvrir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993" name="Google Shape;993;p122" title="logositeblancdroite.png"/>
          <p:cNvPicPr preferRelativeResize="0"/>
          <p:nvPr/>
        </p:nvPicPr>
        <p:blipFill rotWithShape="1">
          <a:blip r:embed="rId3">
            <a:alphaModFix/>
          </a:blip>
          <a:srcRect b="0" l="0" r="48765" t="0"/>
          <a:stretch/>
        </p:blipFill>
        <p:spPr>
          <a:xfrm>
            <a:off x="6568875" y="4539100"/>
            <a:ext cx="2497926" cy="55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22" title="Logo_campus_blan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34" y="4561637"/>
            <a:ext cx="1287078" cy="5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122"/>
          <p:cNvSpPr txBox="1"/>
          <p:nvPr/>
        </p:nvSpPr>
        <p:spPr>
          <a:xfrm>
            <a:off x="3919088" y="3302393"/>
            <a:ext cx="22725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u="sng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Débuter avec Amplify</a:t>
            </a:r>
            <a:endParaRPr b="1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6" name="Google Shape;996;p122"/>
          <p:cNvSpPr txBox="1"/>
          <p:nvPr/>
        </p:nvSpPr>
        <p:spPr>
          <a:xfrm>
            <a:off x="2539180" y="4686195"/>
            <a:ext cx="3580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Voir toutes les autoformations du RÉCIT MST</a:t>
            </a:r>
            <a:endParaRPr sz="11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997" name="Google Shape;997;p122"/>
          <p:cNvSpPr txBox="1"/>
          <p:nvPr/>
        </p:nvSpPr>
        <p:spPr>
          <a:xfrm>
            <a:off x="1115325" y="3119693"/>
            <a:ext cx="2272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u="sng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 et la manipulation virtuelle en mathématique</a:t>
            </a:r>
            <a:endParaRPr b="1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98" name="Google Shape;998;p122" title="polylogo.png"/>
          <p:cNvPicPr preferRelativeResize="0"/>
          <p:nvPr/>
        </p:nvPicPr>
        <p:blipFill rotWithShape="1">
          <a:blip r:embed="rId8">
            <a:alphaModFix/>
          </a:blip>
          <a:srcRect b="0" l="0" r="0" t="9715"/>
          <a:stretch/>
        </p:blipFill>
        <p:spPr>
          <a:xfrm>
            <a:off x="1194300" y="1719638"/>
            <a:ext cx="1888250" cy="14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122"/>
          <p:cNvSpPr/>
          <p:nvPr/>
        </p:nvSpPr>
        <p:spPr>
          <a:xfrm>
            <a:off x="6722875" y="2166300"/>
            <a:ext cx="1980300" cy="1185600"/>
          </a:xfrm>
          <a:prstGeom prst="wedgeRoundRectCallout">
            <a:avLst>
              <a:gd fmla="val -87866" name="adj1"/>
              <a:gd fmla="val -29144" name="adj2"/>
              <a:gd fmla="val 0" name="adj3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Desmos Classroom est maintenant Amplify Classroom (juillet 2025).</a:t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 u="sng">
                <a:solidFill>
                  <a:srgbClr val="4285F4"/>
                </a:solidFill>
                <a:latin typeface="Viga"/>
                <a:ea typeface="Viga"/>
                <a:cs typeface="Viga"/>
                <a:sym typeface="Vig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 enregistré</a:t>
            </a:r>
            <a:endParaRPr sz="800">
              <a:solidFill>
                <a:srgbClr val="4285F4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000" name="Google Shape;1000;p1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91180" y="1877625"/>
            <a:ext cx="1287075" cy="12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122"/>
          <p:cNvSpPr/>
          <p:nvPr/>
        </p:nvSpPr>
        <p:spPr>
          <a:xfrm>
            <a:off x="6792748" y="3644150"/>
            <a:ext cx="1723800" cy="602700"/>
          </a:xfrm>
          <a:prstGeom prst="wedgeRoundRectCallout">
            <a:avLst>
              <a:gd fmla="val -84250" name="adj1"/>
              <a:gd fmla="val -69442" name="adj2"/>
              <a:gd fmla="val 0" name="adj3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 u="sng">
                <a:solidFill>
                  <a:srgbClr val="4285F4"/>
                </a:solidFill>
                <a:latin typeface="Viga"/>
                <a:ea typeface="Viga"/>
                <a:cs typeface="Viga"/>
                <a:sym typeface="Viga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Atelier AQUOPS 2026</a:t>
            </a:r>
            <a:endParaRPr sz="800">
              <a:solidFill>
                <a:srgbClr val="4285F4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Google Shape;1006;p1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388" y="1103500"/>
            <a:ext cx="8489224" cy="248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07" name="Google Shape;1007;p123"/>
          <p:cNvSpPr txBox="1"/>
          <p:nvPr/>
        </p:nvSpPr>
        <p:spPr>
          <a:xfrm>
            <a:off x="561625" y="3712250"/>
            <a:ext cx="7898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400" u="sng">
                <a:solidFill>
                  <a:srgbClr val="0D5CD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recitmst.qc.ca/ecv</a:t>
            </a:r>
            <a:endParaRPr sz="2700">
              <a:solidFill>
                <a:srgbClr val="0D5CDF"/>
              </a:solidFill>
            </a:endParaRPr>
          </a:p>
        </p:txBody>
      </p:sp>
      <p:pic>
        <p:nvPicPr>
          <p:cNvPr id="1008" name="Google Shape;1008;p1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751" y="28525"/>
            <a:ext cx="2253175" cy="7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24"/>
          <p:cNvSpPr txBox="1"/>
          <p:nvPr/>
        </p:nvSpPr>
        <p:spPr>
          <a:xfrm>
            <a:off x="1622600" y="327575"/>
            <a:ext cx="59526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8600">
                <a:solidFill>
                  <a:srgbClr val="3564B9"/>
                </a:solidFill>
                <a:latin typeface="Viga"/>
                <a:ea typeface="Viga"/>
                <a:cs typeface="Viga"/>
                <a:sym typeface="Viga"/>
              </a:rPr>
              <a:t>MERCI !</a:t>
            </a:r>
            <a:endParaRPr b="1" sz="8600">
              <a:solidFill>
                <a:srgbClr val="3564B9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014" name="Google Shape;1014;p124"/>
          <p:cNvSpPr txBox="1"/>
          <p:nvPr/>
        </p:nvSpPr>
        <p:spPr>
          <a:xfrm>
            <a:off x="3623200" y="2093843"/>
            <a:ext cx="33423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-CA" sz="1600" u="sng">
                <a:solidFill>
                  <a:srgbClr val="0D5CD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luc.lagarde@recit.gouv.qc.ca</a:t>
            </a:r>
            <a:r>
              <a:rPr lang="fr-CA" sz="1600">
                <a:solidFill>
                  <a:srgbClr val="0D5CD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600">
              <a:solidFill>
                <a:srgbClr val="0D5CD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-CA" sz="1600" u="sng">
                <a:solidFill>
                  <a:srgbClr val="0D5CD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stephanie.rioux@recit.gouv.qc.ca</a:t>
            </a:r>
            <a:endParaRPr sz="1600">
              <a:solidFill>
                <a:srgbClr val="0D5CD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-CA" sz="1600" u="sng">
                <a:solidFill>
                  <a:srgbClr val="0D5CD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mst@recit.gouv.qc.ca</a:t>
            </a:r>
            <a:r>
              <a:rPr lang="fr-CA" sz="1600">
                <a:solidFill>
                  <a:srgbClr val="0D5CD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00">
              <a:solidFill>
                <a:srgbClr val="0D5CDF"/>
              </a:solidFill>
            </a:endParaRPr>
          </a:p>
        </p:txBody>
      </p:sp>
      <p:pic>
        <p:nvPicPr>
          <p:cNvPr id="1015" name="Google Shape;1015;p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3727" y="1921492"/>
            <a:ext cx="1349476" cy="134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12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84105" y="4681869"/>
            <a:ext cx="360000" cy="36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12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64430" y="4681869"/>
            <a:ext cx="360000" cy="36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12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95534" y="4681869"/>
            <a:ext cx="360000" cy="368182"/>
          </a:xfrm>
          <a:prstGeom prst="rect">
            <a:avLst/>
          </a:prstGeom>
          <a:noFill/>
          <a:ln>
            <a:noFill/>
          </a:ln>
        </p:spPr>
      </p:pic>
      <p:sp>
        <p:nvSpPr>
          <p:cNvPr id="1019" name="Google Shape;1019;p124"/>
          <p:cNvSpPr txBox="1"/>
          <p:nvPr/>
        </p:nvSpPr>
        <p:spPr>
          <a:xfrm>
            <a:off x="3162852" y="4688960"/>
            <a:ext cx="1128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1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20" name="Google Shape;1020;p124"/>
          <p:cNvSpPr txBox="1"/>
          <p:nvPr/>
        </p:nvSpPr>
        <p:spPr>
          <a:xfrm>
            <a:off x="6292400" y="4688950"/>
            <a:ext cx="138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1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/RECITMST2020</a:t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21" name="Google Shape;1021;p124"/>
          <p:cNvSpPr txBox="1"/>
          <p:nvPr/>
        </p:nvSpPr>
        <p:spPr>
          <a:xfrm>
            <a:off x="4920802" y="4688950"/>
            <a:ext cx="979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1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/RÉCIT MST</a:t>
            </a:r>
            <a:endParaRPr b="1" sz="11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22" name="Google Shape;1022;p124" title="logositeblancdroite.png"/>
          <p:cNvPicPr preferRelativeResize="0"/>
          <p:nvPr/>
        </p:nvPicPr>
        <p:blipFill rotWithShape="1">
          <a:blip r:embed="rId16">
            <a:alphaModFix/>
          </a:blip>
          <a:srcRect b="0" l="0" r="48765" t="0"/>
          <a:stretch/>
        </p:blipFill>
        <p:spPr>
          <a:xfrm>
            <a:off x="115700" y="4657985"/>
            <a:ext cx="1960900" cy="4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25"/>
          <p:cNvSpPr/>
          <p:nvPr/>
        </p:nvSpPr>
        <p:spPr>
          <a:xfrm rot="10800000">
            <a:off x="5723763" y="-1936385"/>
            <a:ext cx="7202001" cy="5693221"/>
          </a:xfrm>
          <a:custGeom>
            <a:rect b="b" l="l" r="r" t="t"/>
            <a:pathLst>
              <a:path extrusionOk="0" h="11386441" w="14404001">
                <a:moveTo>
                  <a:pt x="0" y="0"/>
                </a:moveTo>
                <a:lnTo>
                  <a:pt x="14404001" y="0"/>
                </a:lnTo>
                <a:lnTo>
                  <a:pt x="14404001" y="11386441"/>
                </a:lnTo>
                <a:lnTo>
                  <a:pt x="0" y="113864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6000"/>
            </a:blip>
            <a:stretch>
              <a:fillRect b="0" l="-2390" r="-37211" t="0"/>
            </a:stretch>
          </a:blipFill>
          <a:ln>
            <a:noFill/>
          </a:ln>
        </p:spPr>
      </p:sp>
      <p:grpSp>
        <p:nvGrpSpPr>
          <p:cNvPr id="1028" name="Google Shape;1028;p125"/>
          <p:cNvGrpSpPr/>
          <p:nvPr/>
        </p:nvGrpSpPr>
        <p:grpSpPr>
          <a:xfrm rot="640938">
            <a:off x="-476591" y="-789802"/>
            <a:ext cx="11377684" cy="2764057"/>
            <a:chOff x="0" y="-9525"/>
            <a:chExt cx="4914942" cy="1194020"/>
          </a:xfrm>
        </p:grpSpPr>
        <p:sp>
          <p:nvSpPr>
            <p:cNvPr id="1029" name="Google Shape;1029;p125"/>
            <p:cNvSpPr/>
            <p:nvPr/>
          </p:nvSpPr>
          <p:spPr>
            <a:xfrm>
              <a:off x="0" y="0"/>
              <a:ext cx="4914942" cy="1184495"/>
            </a:xfrm>
            <a:custGeom>
              <a:rect b="b" l="l" r="r" t="t"/>
              <a:pathLst>
                <a:path extrusionOk="0" h="1184495" w="4914942">
                  <a:moveTo>
                    <a:pt x="340" y="0"/>
                  </a:moveTo>
                  <a:lnTo>
                    <a:pt x="4914602" y="0"/>
                  </a:lnTo>
                  <a:cubicBezTo>
                    <a:pt x="4914692" y="0"/>
                    <a:pt x="4914779" y="36"/>
                    <a:pt x="4914843" y="100"/>
                  </a:cubicBezTo>
                  <a:cubicBezTo>
                    <a:pt x="4914907" y="163"/>
                    <a:pt x="4914942" y="250"/>
                    <a:pt x="4914942" y="340"/>
                  </a:cubicBezTo>
                  <a:lnTo>
                    <a:pt x="4914942" y="1184155"/>
                  </a:lnTo>
                  <a:cubicBezTo>
                    <a:pt x="4914942" y="1184343"/>
                    <a:pt x="4914790" y="1184495"/>
                    <a:pt x="4914602" y="1184495"/>
                  </a:cubicBezTo>
                  <a:lnTo>
                    <a:pt x="340" y="1184495"/>
                  </a:lnTo>
                  <a:cubicBezTo>
                    <a:pt x="152" y="1184495"/>
                    <a:pt x="0" y="1184343"/>
                    <a:pt x="0" y="1184155"/>
                  </a:cubicBezTo>
                  <a:lnTo>
                    <a:pt x="0" y="340"/>
                  </a:lnTo>
                  <a:cubicBezTo>
                    <a:pt x="0" y="152"/>
                    <a:pt x="152" y="0"/>
                    <a:pt x="340" y="0"/>
                  </a:cubicBezTo>
                  <a:close/>
                </a:path>
              </a:pathLst>
            </a:custGeom>
            <a:solidFill>
              <a:srgbClr val="6D389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25"/>
            <p:cNvSpPr txBox="1"/>
            <p:nvPr/>
          </p:nvSpPr>
          <p:spPr>
            <a:xfrm>
              <a:off x="0" y="-9525"/>
              <a:ext cx="4914900" cy="11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25" lIns="1725" spcFirstLastPara="1" rIns="1725" wrap="square" tIns="1725">
              <a:noAutofit/>
            </a:bodyPr>
            <a:lstStyle/>
            <a:p>
              <a:pPr indent="0" lvl="0" marL="0" marR="0" rtl="0" algn="ctr">
                <a:lnSpc>
                  <a:spcPct val="11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1" name="Google Shape;1031;p125"/>
          <p:cNvSpPr/>
          <p:nvPr/>
        </p:nvSpPr>
        <p:spPr>
          <a:xfrm>
            <a:off x="224006" y="3135571"/>
            <a:ext cx="1836064" cy="1836064"/>
          </a:xfrm>
          <a:custGeom>
            <a:rect b="b" l="l" r="r" t="t"/>
            <a:pathLst>
              <a:path extrusionOk="0" h="3672127" w="3672127">
                <a:moveTo>
                  <a:pt x="0" y="0"/>
                </a:moveTo>
                <a:lnTo>
                  <a:pt x="3672126" y="0"/>
                </a:lnTo>
                <a:lnTo>
                  <a:pt x="3672126" y="3672127"/>
                </a:lnTo>
                <a:lnTo>
                  <a:pt x="0" y="3672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2" name="Google Shape;1032;p125"/>
          <p:cNvSpPr txBox="1"/>
          <p:nvPr/>
        </p:nvSpPr>
        <p:spPr>
          <a:xfrm>
            <a:off x="319250" y="2133750"/>
            <a:ext cx="62652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2300" u="none" cap="none" strike="noStrike">
                <a:solidFill>
                  <a:srgbClr val="002752"/>
                </a:solidFill>
                <a:latin typeface="Poppins"/>
                <a:ea typeface="Poppins"/>
                <a:cs typeface="Poppins"/>
                <a:sym typeface="Poppins"/>
              </a:rPr>
              <a:t>Courez la chance de remporter une gratuité pour le 45e colloque de l’AQUOPS. </a:t>
            </a:r>
            <a:endParaRPr sz="700"/>
          </a:p>
        </p:txBody>
      </p:sp>
      <p:sp>
        <p:nvSpPr>
          <p:cNvPr id="1033" name="Google Shape;1033;p125"/>
          <p:cNvSpPr txBox="1"/>
          <p:nvPr/>
        </p:nvSpPr>
        <p:spPr>
          <a:xfrm>
            <a:off x="1862306" y="289797"/>
            <a:ext cx="7010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4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AVEZ-VOUS APPRÉCIÉ </a:t>
            </a:r>
            <a:r>
              <a:rPr b="1" i="0" lang="fr-CA" sz="4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CET ATELIER?</a:t>
            </a:r>
            <a:endParaRPr sz="700"/>
          </a:p>
        </p:txBody>
      </p:sp>
      <p:sp>
        <p:nvSpPr>
          <p:cNvPr id="1034" name="Google Shape;1034;p125"/>
          <p:cNvSpPr txBox="1"/>
          <p:nvPr/>
        </p:nvSpPr>
        <p:spPr>
          <a:xfrm>
            <a:off x="2201817" y="3903583"/>
            <a:ext cx="184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1500" u="sng" cap="none" strike="noStrike">
                <a:solidFill>
                  <a:srgbClr val="5E17EB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J’évalue cet atelier!</a:t>
            </a:r>
            <a:endParaRPr sz="700"/>
          </a:p>
        </p:txBody>
      </p:sp>
      <p:sp>
        <p:nvSpPr>
          <p:cNvPr id="1035" name="Google Shape;1035;p125"/>
          <p:cNvSpPr/>
          <p:nvPr/>
        </p:nvSpPr>
        <p:spPr>
          <a:xfrm>
            <a:off x="5878284" y="3684525"/>
            <a:ext cx="3145632" cy="1295261"/>
          </a:xfrm>
          <a:custGeom>
            <a:rect b="b" l="l" r="r" t="t"/>
            <a:pathLst>
              <a:path extrusionOk="0" h="2590521" w="6291265">
                <a:moveTo>
                  <a:pt x="0" y="0"/>
                </a:moveTo>
                <a:lnTo>
                  <a:pt x="6291264" y="0"/>
                </a:lnTo>
                <a:lnTo>
                  <a:pt x="6291264" y="2590520"/>
                </a:lnTo>
                <a:lnTo>
                  <a:pt x="0" y="2590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26"/>
          <p:cNvSpPr/>
          <p:nvPr/>
        </p:nvSpPr>
        <p:spPr>
          <a:xfrm rot="10800000">
            <a:off x="5878288" y="-1958341"/>
            <a:ext cx="7202001" cy="5693221"/>
          </a:xfrm>
          <a:custGeom>
            <a:rect b="b" l="l" r="r" t="t"/>
            <a:pathLst>
              <a:path extrusionOk="0" h="11386441" w="14404001">
                <a:moveTo>
                  <a:pt x="0" y="0"/>
                </a:moveTo>
                <a:lnTo>
                  <a:pt x="14404001" y="0"/>
                </a:lnTo>
                <a:lnTo>
                  <a:pt x="14404001" y="11386441"/>
                </a:lnTo>
                <a:lnTo>
                  <a:pt x="0" y="113864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6000"/>
            </a:blip>
            <a:stretch>
              <a:fillRect b="0" l="-2390" r="-37211" t="0"/>
            </a:stretch>
          </a:blipFill>
          <a:ln>
            <a:noFill/>
          </a:ln>
        </p:spPr>
      </p:sp>
      <p:grpSp>
        <p:nvGrpSpPr>
          <p:cNvPr id="1041" name="Google Shape;1041;p126"/>
          <p:cNvGrpSpPr/>
          <p:nvPr/>
        </p:nvGrpSpPr>
        <p:grpSpPr>
          <a:xfrm rot="640938">
            <a:off x="-81716" y="-1235302"/>
            <a:ext cx="11377684" cy="2764057"/>
            <a:chOff x="0" y="-9525"/>
            <a:chExt cx="4914942" cy="1194020"/>
          </a:xfrm>
        </p:grpSpPr>
        <p:sp>
          <p:nvSpPr>
            <p:cNvPr id="1042" name="Google Shape;1042;p126"/>
            <p:cNvSpPr/>
            <p:nvPr/>
          </p:nvSpPr>
          <p:spPr>
            <a:xfrm>
              <a:off x="0" y="0"/>
              <a:ext cx="4914942" cy="1184495"/>
            </a:xfrm>
            <a:custGeom>
              <a:rect b="b" l="l" r="r" t="t"/>
              <a:pathLst>
                <a:path extrusionOk="0" h="1184495" w="4914942">
                  <a:moveTo>
                    <a:pt x="340" y="0"/>
                  </a:moveTo>
                  <a:lnTo>
                    <a:pt x="4914602" y="0"/>
                  </a:lnTo>
                  <a:cubicBezTo>
                    <a:pt x="4914692" y="0"/>
                    <a:pt x="4914779" y="36"/>
                    <a:pt x="4914843" y="100"/>
                  </a:cubicBezTo>
                  <a:cubicBezTo>
                    <a:pt x="4914907" y="163"/>
                    <a:pt x="4914942" y="250"/>
                    <a:pt x="4914942" y="340"/>
                  </a:cubicBezTo>
                  <a:lnTo>
                    <a:pt x="4914942" y="1184155"/>
                  </a:lnTo>
                  <a:cubicBezTo>
                    <a:pt x="4914942" y="1184343"/>
                    <a:pt x="4914790" y="1184495"/>
                    <a:pt x="4914602" y="1184495"/>
                  </a:cubicBezTo>
                  <a:lnTo>
                    <a:pt x="340" y="1184495"/>
                  </a:lnTo>
                  <a:cubicBezTo>
                    <a:pt x="152" y="1184495"/>
                    <a:pt x="0" y="1184343"/>
                    <a:pt x="0" y="1184155"/>
                  </a:cubicBezTo>
                  <a:lnTo>
                    <a:pt x="0" y="340"/>
                  </a:lnTo>
                  <a:cubicBezTo>
                    <a:pt x="0" y="152"/>
                    <a:pt x="152" y="0"/>
                    <a:pt x="340" y="0"/>
                  </a:cubicBezTo>
                  <a:close/>
                </a:path>
              </a:pathLst>
            </a:custGeom>
            <a:solidFill>
              <a:srgbClr val="6D3895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26"/>
            <p:cNvSpPr txBox="1"/>
            <p:nvPr/>
          </p:nvSpPr>
          <p:spPr>
            <a:xfrm>
              <a:off x="0" y="-9525"/>
              <a:ext cx="4914900" cy="11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25" lIns="1725" spcFirstLastPara="1" rIns="1725" wrap="square" tIns="1725">
              <a:noAutofit/>
            </a:bodyPr>
            <a:lstStyle/>
            <a:p>
              <a:pPr indent="0" lvl="0" marL="0" marR="0" rtl="0" algn="ctr">
                <a:lnSpc>
                  <a:spcPct val="11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4" name="Google Shape;1044;p126"/>
          <p:cNvSpPr/>
          <p:nvPr/>
        </p:nvSpPr>
        <p:spPr>
          <a:xfrm>
            <a:off x="852738" y="3090891"/>
            <a:ext cx="926557" cy="773157"/>
          </a:xfrm>
          <a:custGeom>
            <a:rect b="b" l="l" r="r" t="t"/>
            <a:pathLst>
              <a:path extrusionOk="0" h="1546313" w="1853114">
                <a:moveTo>
                  <a:pt x="0" y="0"/>
                </a:moveTo>
                <a:lnTo>
                  <a:pt x="1853115" y="0"/>
                </a:lnTo>
                <a:lnTo>
                  <a:pt x="1853115" y="1546313"/>
                </a:lnTo>
                <a:lnTo>
                  <a:pt x="0" y="154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5" name="Google Shape;1045;p126"/>
          <p:cNvSpPr/>
          <p:nvPr/>
        </p:nvSpPr>
        <p:spPr>
          <a:xfrm>
            <a:off x="621515" y="1252045"/>
            <a:ext cx="2780954" cy="1502327"/>
          </a:xfrm>
          <a:custGeom>
            <a:rect b="b" l="l" r="r" t="t"/>
            <a:pathLst>
              <a:path extrusionOk="0" h="3004655" w="5561908">
                <a:moveTo>
                  <a:pt x="0" y="0"/>
                </a:moveTo>
                <a:lnTo>
                  <a:pt x="5561908" y="0"/>
                </a:lnTo>
                <a:lnTo>
                  <a:pt x="5561908" y="3004655"/>
                </a:lnTo>
                <a:lnTo>
                  <a:pt x="0" y="3004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6" name="Google Shape;1046;p126"/>
          <p:cNvSpPr/>
          <p:nvPr/>
        </p:nvSpPr>
        <p:spPr>
          <a:xfrm>
            <a:off x="3781344" y="1503609"/>
            <a:ext cx="2477844" cy="1285569"/>
          </a:xfrm>
          <a:custGeom>
            <a:rect b="b" l="l" r="r" t="t"/>
            <a:pathLst>
              <a:path extrusionOk="0" h="2571138" w="4955687">
                <a:moveTo>
                  <a:pt x="0" y="0"/>
                </a:moveTo>
                <a:lnTo>
                  <a:pt x="4955686" y="0"/>
                </a:lnTo>
                <a:lnTo>
                  <a:pt x="4955686" y="2571138"/>
                </a:lnTo>
                <a:lnTo>
                  <a:pt x="0" y="2571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480" l="-1180" r="-1020" t="-2370"/>
            </a:stretch>
          </a:blipFill>
          <a:ln>
            <a:noFill/>
          </a:ln>
        </p:spPr>
      </p:sp>
      <p:sp>
        <p:nvSpPr>
          <p:cNvPr id="1047" name="Google Shape;1047;p126"/>
          <p:cNvSpPr/>
          <p:nvPr/>
        </p:nvSpPr>
        <p:spPr>
          <a:xfrm>
            <a:off x="4366298" y="3064892"/>
            <a:ext cx="1238717" cy="743244"/>
          </a:xfrm>
          <a:custGeom>
            <a:rect b="b" l="l" r="r" t="t"/>
            <a:pathLst>
              <a:path extrusionOk="0" h="1486488" w="2477434">
                <a:moveTo>
                  <a:pt x="0" y="0"/>
                </a:moveTo>
                <a:lnTo>
                  <a:pt x="2477435" y="0"/>
                </a:lnTo>
                <a:lnTo>
                  <a:pt x="2477435" y="1486487"/>
                </a:lnTo>
                <a:lnTo>
                  <a:pt x="0" y="1486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840" l="-1310" r="-1300" t="-1530"/>
            </a:stretch>
          </a:blipFill>
          <a:ln>
            <a:noFill/>
          </a:ln>
        </p:spPr>
      </p:sp>
      <p:sp>
        <p:nvSpPr>
          <p:cNvPr id="1048" name="Google Shape;1048;p126"/>
          <p:cNvSpPr/>
          <p:nvPr/>
        </p:nvSpPr>
        <p:spPr>
          <a:xfrm>
            <a:off x="2269524" y="3310235"/>
            <a:ext cx="1606546" cy="334468"/>
          </a:xfrm>
          <a:custGeom>
            <a:rect b="b" l="l" r="r" t="t"/>
            <a:pathLst>
              <a:path extrusionOk="0" h="668937" w="3213092">
                <a:moveTo>
                  <a:pt x="0" y="0"/>
                </a:moveTo>
                <a:lnTo>
                  <a:pt x="3213091" y="0"/>
                </a:lnTo>
                <a:lnTo>
                  <a:pt x="3213091" y="668937"/>
                </a:lnTo>
                <a:lnTo>
                  <a:pt x="0" y="668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9" name="Google Shape;1049;p126"/>
          <p:cNvSpPr/>
          <p:nvPr/>
        </p:nvSpPr>
        <p:spPr>
          <a:xfrm>
            <a:off x="2856475" y="4059939"/>
            <a:ext cx="2542101" cy="634110"/>
          </a:xfrm>
          <a:custGeom>
            <a:rect b="b" l="l" r="r" t="t"/>
            <a:pathLst>
              <a:path extrusionOk="0" h="1268220" w="5084203">
                <a:moveTo>
                  <a:pt x="0" y="0"/>
                </a:moveTo>
                <a:lnTo>
                  <a:pt x="5084203" y="0"/>
                </a:lnTo>
                <a:lnTo>
                  <a:pt x="5084203" y="1268220"/>
                </a:lnTo>
                <a:lnTo>
                  <a:pt x="0" y="1268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0" name="Google Shape;1050;p126"/>
          <p:cNvSpPr/>
          <p:nvPr/>
        </p:nvSpPr>
        <p:spPr>
          <a:xfrm>
            <a:off x="1236007" y="4097228"/>
            <a:ext cx="1172761" cy="549533"/>
          </a:xfrm>
          <a:custGeom>
            <a:rect b="b" l="l" r="r" t="t"/>
            <a:pathLst>
              <a:path extrusionOk="0" h="1099066" w="2345522">
                <a:moveTo>
                  <a:pt x="0" y="0"/>
                </a:moveTo>
                <a:lnTo>
                  <a:pt x="2345523" y="0"/>
                </a:lnTo>
                <a:lnTo>
                  <a:pt x="2345523" y="1099065"/>
                </a:lnTo>
                <a:lnTo>
                  <a:pt x="0" y="1099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10020" l="0" r="0" t="-10020"/>
            </a:stretch>
          </a:blipFill>
          <a:ln>
            <a:noFill/>
          </a:ln>
        </p:spPr>
      </p:sp>
      <p:sp>
        <p:nvSpPr>
          <p:cNvPr id="1051" name="Google Shape;1051;p126"/>
          <p:cNvSpPr txBox="1"/>
          <p:nvPr/>
        </p:nvSpPr>
        <p:spPr>
          <a:xfrm>
            <a:off x="3951833" y="162934"/>
            <a:ext cx="5005500" cy="1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4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MERCI À NOS </a:t>
            </a:r>
            <a:endParaRPr sz="700"/>
          </a:p>
          <a:p>
            <a:pPr indent="0" lvl="0" marL="0" marR="0" rtl="0" algn="r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CA" sz="4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PARTENAIRES!</a:t>
            </a:r>
            <a:endParaRPr sz="700"/>
          </a:p>
        </p:txBody>
      </p:sp>
      <p:sp>
        <p:nvSpPr>
          <p:cNvPr id="1052" name="Google Shape;1052;p126"/>
          <p:cNvSpPr/>
          <p:nvPr/>
        </p:nvSpPr>
        <p:spPr>
          <a:xfrm>
            <a:off x="5878284" y="3684525"/>
            <a:ext cx="3145632" cy="1295261"/>
          </a:xfrm>
          <a:custGeom>
            <a:rect b="b" l="l" r="r" t="t"/>
            <a:pathLst>
              <a:path extrusionOk="0" h="2590521" w="6291265">
                <a:moveTo>
                  <a:pt x="0" y="0"/>
                </a:moveTo>
                <a:lnTo>
                  <a:pt x="6291264" y="0"/>
                </a:lnTo>
                <a:lnTo>
                  <a:pt x="6291264" y="2590520"/>
                </a:lnTo>
                <a:lnTo>
                  <a:pt x="0" y="2590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86" title="6.png"/>
          <p:cNvPicPr preferRelativeResize="0"/>
          <p:nvPr/>
        </p:nvPicPr>
        <p:blipFill rotWithShape="1">
          <a:blip r:embed="rId4">
            <a:alphaModFix/>
          </a:blip>
          <a:srcRect b="0" l="18740" r="19573" t="27489"/>
          <a:stretch/>
        </p:blipFill>
        <p:spPr>
          <a:xfrm>
            <a:off x="1902885" y="916862"/>
            <a:ext cx="2538000" cy="298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86" title="3.png"/>
          <p:cNvPicPr preferRelativeResize="0"/>
          <p:nvPr/>
        </p:nvPicPr>
        <p:blipFill rotWithShape="1">
          <a:blip r:embed="rId5">
            <a:alphaModFix/>
          </a:blip>
          <a:srcRect b="15910" l="11827" r="16230" t="21430"/>
          <a:stretch/>
        </p:blipFill>
        <p:spPr>
          <a:xfrm>
            <a:off x="3816100" y="916850"/>
            <a:ext cx="3284388" cy="2860726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86"/>
          <p:cNvSpPr txBox="1"/>
          <p:nvPr/>
        </p:nvSpPr>
        <p:spPr>
          <a:xfrm>
            <a:off x="309025" y="141808"/>
            <a:ext cx="6096000" cy="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900">
                <a:solidFill>
                  <a:srgbClr val="1D6BB5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ANIMATION</a:t>
            </a:r>
            <a:endParaRPr sz="3900">
              <a:solidFill>
                <a:srgbClr val="1D6BB5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sp>
        <p:nvSpPr>
          <p:cNvPr id="492" name="Google Shape;492;p86"/>
          <p:cNvSpPr/>
          <p:nvPr/>
        </p:nvSpPr>
        <p:spPr>
          <a:xfrm>
            <a:off x="127025" y="3496748"/>
            <a:ext cx="8722800" cy="8319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1D6B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493" name="Google Shape;493;p86"/>
          <p:cNvSpPr txBox="1"/>
          <p:nvPr/>
        </p:nvSpPr>
        <p:spPr>
          <a:xfrm>
            <a:off x="1524025" y="3553833"/>
            <a:ext cx="2874300" cy="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4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Stéphanie Rioux</a:t>
            </a:r>
            <a:endParaRPr b="1" sz="2400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fr-CA" sz="1100">
                <a:solidFill>
                  <a:srgbClr val="FFFFFF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stephanie.rioux@recit.gouv.qc.ca</a:t>
            </a:r>
            <a:endParaRPr sz="1100">
              <a:solidFill>
                <a:srgbClr val="FFFFFF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494" name="Google Shape;494;p86"/>
          <p:cNvSpPr txBox="1"/>
          <p:nvPr/>
        </p:nvSpPr>
        <p:spPr>
          <a:xfrm>
            <a:off x="4303175" y="3553833"/>
            <a:ext cx="2874300" cy="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400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Luc Lagarde</a:t>
            </a:r>
            <a:endParaRPr b="1" sz="2400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fr-CA" sz="1100">
                <a:solidFill>
                  <a:srgbClr val="FFFFFF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luc.lagarde@recit.gouv.qc.ca</a:t>
            </a:r>
            <a:endParaRPr sz="1100">
              <a:solidFill>
                <a:srgbClr val="FFFFFF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pic>
        <p:nvPicPr>
          <p:cNvPr id="495" name="Google Shape;495;p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0588" y="4352102"/>
            <a:ext cx="2651352" cy="845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7"/>
          <p:cNvSpPr txBox="1"/>
          <p:nvPr>
            <p:ph type="title"/>
          </p:nvPr>
        </p:nvSpPr>
        <p:spPr>
          <a:xfrm>
            <a:off x="460950" y="5212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Activité d’amorce</a:t>
            </a:r>
            <a:endParaRPr/>
          </a:p>
        </p:txBody>
      </p:sp>
      <p:pic>
        <p:nvPicPr>
          <p:cNvPr id="501" name="Google Shape;501;p8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9879" y="3348529"/>
            <a:ext cx="996801" cy="5024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02" name="Google Shape;502;p8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39879" y="3998867"/>
            <a:ext cx="996800" cy="591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503" name="Google Shape;503;p87"/>
          <p:cNvCxnSpPr/>
          <p:nvPr/>
        </p:nvCxnSpPr>
        <p:spPr>
          <a:xfrm>
            <a:off x="7411441" y="1861675"/>
            <a:ext cx="0" cy="296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04" name="Google Shape;504;p8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39879" y="2601211"/>
            <a:ext cx="996799" cy="6453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05" name="Google Shape;505;p87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80114" y="1995525"/>
            <a:ext cx="3946575" cy="2693899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File:Pixel 51 icon cursor click top left.svg - Wikimedia Commons" id="506" name="Google Shape;506;p8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42375" y="4331000"/>
            <a:ext cx="591001" cy="591001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87"/>
          <p:cNvSpPr txBox="1"/>
          <p:nvPr>
            <p:ph type="title"/>
          </p:nvPr>
        </p:nvSpPr>
        <p:spPr>
          <a:xfrm>
            <a:off x="7674525" y="1741475"/>
            <a:ext cx="1327500" cy="68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0">
                <a:solidFill>
                  <a:srgbClr val="888888"/>
                </a:solidFill>
              </a:rPr>
              <a:t>Autres suggestions</a:t>
            </a:r>
            <a:endParaRPr sz="2700"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8"/>
          <p:cNvSpPr txBox="1"/>
          <p:nvPr/>
        </p:nvSpPr>
        <p:spPr>
          <a:xfrm>
            <a:off x="228600" y="2567600"/>
            <a:ext cx="29214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Déroulement de l’atelier</a:t>
            </a:r>
            <a:endParaRPr sz="3300">
              <a:solidFill>
                <a:srgbClr val="CFE2F3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descr="File:Ic timer 48px.svg - Wikimedia Commons" id="513" name="Google Shape;51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825" y="1159425"/>
            <a:ext cx="1112650" cy="11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88"/>
          <p:cNvSpPr txBox="1"/>
          <p:nvPr/>
        </p:nvSpPr>
        <p:spPr>
          <a:xfrm>
            <a:off x="3604375" y="1070250"/>
            <a:ext cx="5222400" cy="29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buFont typeface="Viga"/>
              <a:buAutoNum type="arabicPeriod"/>
            </a:pPr>
            <a:r>
              <a:rPr lang="fr-CA" sz="1800">
                <a:solidFill>
                  <a:srgbClr val="0A0A0A"/>
                </a:solidFill>
                <a:highlight>
                  <a:schemeClr val="lt1"/>
                </a:highlight>
                <a:latin typeface="Viga"/>
                <a:ea typeface="Viga"/>
                <a:cs typeface="Viga"/>
                <a:sym typeface="Viga"/>
              </a:rPr>
              <a:t>Accueil et bienvenue</a:t>
            </a:r>
            <a:endParaRPr sz="1800">
              <a:solidFill>
                <a:srgbClr val="0A0A0A"/>
              </a:solidFill>
              <a:highlight>
                <a:schemeClr val="lt1"/>
              </a:highlight>
              <a:latin typeface="Viga"/>
              <a:ea typeface="Viga"/>
              <a:cs typeface="Viga"/>
              <a:sym typeface="Vig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buFont typeface="Viga"/>
              <a:buAutoNum type="arabicPeriod"/>
            </a:pPr>
            <a:r>
              <a:rPr lang="fr-CA" sz="1800">
                <a:solidFill>
                  <a:srgbClr val="0A0A0A"/>
                </a:solidFill>
                <a:highlight>
                  <a:schemeClr val="lt1"/>
                </a:highlight>
                <a:latin typeface="Viga"/>
                <a:ea typeface="Viga"/>
                <a:cs typeface="Viga"/>
                <a:sym typeface="Viga"/>
              </a:rPr>
              <a:t>Pourquoi la manipulation virtuelle en mathématique?</a:t>
            </a:r>
            <a:endParaRPr sz="1800">
              <a:solidFill>
                <a:srgbClr val="0A0A0A"/>
              </a:solidFill>
              <a:highlight>
                <a:schemeClr val="lt1"/>
              </a:highlight>
              <a:latin typeface="Viga"/>
              <a:ea typeface="Viga"/>
              <a:cs typeface="Viga"/>
              <a:sym typeface="Vig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buFont typeface="Viga"/>
              <a:buAutoNum type="arabicPeriod"/>
            </a:pPr>
            <a:r>
              <a:rPr lang="fr-CA" sz="1800">
                <a:solidFill>
                  <a:srgbClr val="0A0A0A"/>
                </a:solidFill>
                <a:highlight>
                  <a:schemeClr val="lt1"/>
                </a:highlight>
                <a:latin typeface="Viga"/>
                <a:ea typeface="Viga"/>
                <a:cs typeface="Viga"/>
                <a:sym typeface="Viga"/>
              </a:rPr>
              <a:t>Survol de Polypad</a:t>
            </a:r>
            <a:endParaRPr sz="1800">
              <a:solidFill>
                <a:srgbClr val="0A0A0A"/>
              </a:solidFill>
              <a:highlight>
                <a:schemeClr val="lt1"/>
              </a:highlight>
              <a:latin typeface="Viga"/>
              <a:ea typeface="Viga"/>
              <a:cs typeface="Viga"/>
              <a:sym typeface="Vig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buFont typeface="Viga"/>
              <a:buAutoNum type="arabicPeriod"/>
            </a:pPr>
            <a:r>
              <a:rPr lang="fr-CA" sz="1800">
                <a:solidFill>
                  <a:srgbClr val="0A0A0A"/>
                </a:solidFill>
                <a:highlight>
                  <a:schemeClr val="lt1"/>
                </a:highlight>
                <a:latin typeface="Viga"/>
                <a:ea typeface="Viga"/>
                <a:cs typeface="Viga"/>
                <a:sym typeface="Viga"/>
              </a:rPr>
              <a:t>Activité «Algèbre et pré-algèbre»</a:t>
            </a:r>
            <a:endParaRPr sz="1800">
              <a:solidFill>
                <a:srgbClr val="0A0A0A"/>
              </a:solidFill>
              <a:highlight>
                <a:schemeClr val="lt1"/>
              </a:highlight>
              <a:latin typeface="Viga"/>
              <a:ea typeface="Viga"/>
              <a:cs typeface="Viga"/>
              <a:sym typeface="Vig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buFont typeface="Viga"/>
              <a:buAutoNum type="arabicPeriod"/>
            </a:pPr>
            <a:r>
              <a:rPr lang="fr-CA" sz="1800">
                <a:solidFill>
                  <a:srgbClr val="0A0A0A"/>
                </a:solidFill>
                <a:highlight>
                  <a:schemeClr val="lt1"/>
                </a:highlight>
                <a:latin typeface="Viga"/>
                <a:ea typeface="Viga"/>
                <a:cs typeface="Viga"/>
                <a:sym typeface="Viga"/>
              </a:rPr>
              <a:t>Pause</a:t>
            </a:r>
            <a:endParaRPr sz="1800">
              <a:solidFill>
                <a:srgbClr val="0A0A0A"/>
              </a:solidFill>
              <a:highlight>
                <a:schemeClr val="lt1"/>
              </a:highlight>
              <a:latin typeface="Viga"/>
              <a:ea typeface="Viga"/>
              <a:cs typeface="Viga"/>
              <a:sym typeface="Vig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buFont typeface="Viga"/>
              <a:buAutoNum type="arabicPeriod"/>
            </a:pPr>
            <a:r>
              <a:rPr lang="fr-CA" sz="1800">
                <a:solidFill>
                  <a:srgbClr val="0A0A0A"/>
                </a:solidFill>
                <a:highlight>
                  <a:schemeClr val="lt1"/>
                </a:highlight>
                <a:latin typeface="Viga"/>
                <a:ea typeface="Viga"/>
                <a:cs typeface="Viga"/>
                <a:sym typeface="Viga"/>
              </a:rPr>
              <a:t>Activité «Statistique et probabilités»</a:t>
            </a:r>
            <a:endParaRPr sz="1800">
              <a:solidFill>
                <a:srgbClr val="0A0A0A"/>
              </a:solidFill>
              <a:highlight>
                <a:schemeClr val="lt1"/>
              </a:highlight>
              <a:latin typeface="Viga"/>
              <a:ea typeface="Viga"/>
              <a:cs typeface="Viga"/>
              <a:sym typeface="Vig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buFont typeface="Viga"/>
              <a:buAutoNum type="arabicPeriod"/>
            </a:pPr>
            <a:r>
              <a:rPr lang="fr-CA" sz="1800">
                <a:solidFill>
                  <a:srgbClr val="0A0A0A"/>
                </a:solidFill>
                <a:highlight>
                  <a:schemeClr val="lt1"/>
                </a:highlight>
                <a:latin typeface="Viga"/>
                <a:ea typeface="Viga"/>
                <a:cs typeface="Viga"/>
                <a:sym typeface="Viga"/>
              </a:rPr>
              <a:t>Exploration/Création et Ressources</a:t>
            </a:r>
            <a:endParaRPr sz="1300">
              <a:solidFill>
                <a:srgbClr val="0A0A0A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9"/>
          <p:cNvSpPr txBox="1"/>
          <p:nvPr>
            <p:ph type="title"/>
          </p:nvPr>
        </p:nvSpPr>
        <p:spPr>
          <a:xfrm>
            <a:off x="100700" y="526350"/>
            <a:ext cx="4255200" cy="2949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600">
                <a:solidFill>
                  <a:srgbClr val="3564B9"/>
                </a:solidFill>
              </a:rPr>
              <a:t>Pourquoi la manipulation virtuelle en mathématique?</a:t>
            </a:r>
            <a:endParaRPr sz="4600">
              <a:solidFill>
                <a:srgbClr val="3564B9"/>
              </a:solidFill>
            </a:endParaRPr>
          </a:p>
        </p:txBody>
      </p:sp>
      <p:pic>
        <p:nvPicPr>
          <p:cNvPr id="520" name="Google Shape;520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38869">
            <a:off x="5305151" y="814131"/>
            <a:ext cx="2088601" cy="27105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21" name="Google Shape;521;p8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64192">
            <a:off x="6641254" y="2013964"/>
            <a:ext cx="2025340" cy="26362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22" name="Google Shape;522;p89"/>
          <p:cNvSpPr txBox="1"/>
          <p:nvPr/>
        </p:nvSpPr>
        <p:spPr>
          <a:xfrm>
            <a:off x="559850" y="3736850"/>
            <a:ext cx="333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Référentiel d’intervention en mathématique</a:t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Cadre de référence de la compétence numérique</a:t>
            </a:r>
            <a:endParaRPr sz="12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9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Référentiel d’intervention en mathématique</a:t>
            </a:r>
            <a:endParaRPr/>
          </a:p>
        </p:txBody>
      </p:sp>
      <p:sp>
        <p:nvSpPr>
          <p:cNvPr id="528" name="Google Shape;528;p90"/>
          <p:cNvSpPr/>
          <p:nvPr/>
        </p:nvSpPr>
        <p:spPr>
          <a:xfrm>
            <a:off x="355250" y="1138600"/>
            <a:ext cx="8309100" cy="35724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9" name="Google Shape;529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401" y="1255436"/>
            <a:ext cx="4761399" cy="9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9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854" y="1569771"/>
            <a:ext cx="1668049" cy="2171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1" name="Google Shape;531;p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8025" y="2360425"/>
            <a:ext cx="4808576" cy="2171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32" name="Google Shape;532;p90"/>
          <p:cNvSpPr txBox="1"/>
          <p:nvPr/>
        </p:nvSpPr>
        <p:spPr>
          <a:xfrm>
            <a:off x="77906" y="4794244"/>
            <a:ext cx="29418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solidFill>
                  <a:srgbClr val="3564B9"/>
                </a:solidFill>
                <a:latin typeface="Viga"/>
                <a:ea typeface="Viga"/>
                <a:cs typeface="Viga"/>
                <a:sym typeface="Viga"/>
              </a:rPr>
              <a:t>🔗</a:t>
            </a:r>
            <a:r>
              <a:rPr lang="fr-CA" sz="800" u="sng">
                <a:solidFill>
                  <a:srgbClr val="3564B9"/>
                </a:solidFill>
                <a:latin typeface="Viga"/>
                <a:ea typeface="Viga"/>
                <a:cs typeface="Viga"/>
                <a:sym typeface="Vig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d'intervention en mathématique (août 2019)</a:t>
            </a:r>
            <a:endParaRPr sz="800">
              <a:solidFill>
                <a:srgbClr val="3564B9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