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</p:sldIdLst>
  <p:sldSz cy="7560000" cx="10692000"/>
  <p:notesSz cx="7560000" cy="10692000"/>
  <p:embeddedFontLst>
    <p:embeddedFont>
      <p:font typeface="Edu NSW ACT Foundation"/>
      <p:regular r:id="rId9"/>
      <p:bold r:id="rId10"/>
    </p:embeddedFont>
    <p:embeddedFont>
      <p:font typeface="Roboto"/>
      <p:regular r:id="rId11"/>
      <p:bold r:id="rId12"/>
      <p:italic r:id="rId13"/>
      <p:boldItalic r:id="rId14"/>
    </p:embeddedFont>
    <p:embeddedFont>
      <p:font typeface="Public Sans"/>
      <p:regular r:id="rId15"/>
      <p:bold r:id="rId16"/>
      <p:italic r:id="rId17"/>
      <p:boldItalic r:id="rId18"/>
    </p:embeddedFont>
    <p:embeddedFont>
      <p:font typeface="Public Sans Light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5040">
          <p15:clr>
            <a:srgbClr val="9AA0A6"/>
          </p15:clr>
        </p15:guide>
      </p15:sldGuideLst>
    </p:ext>
    <p:ext uri="http://customooxmlschemas.google.com/">
      <go:slidesCustomData xmlns:go="http://customooxmlschemas.google.com/" r:id="rId23" roundtripDataSignature="AMtx7mimn16KLhmtEPX8ng8HbZnG6bnx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0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ublicSansLight-bold.fntdata"/><Relationship Id="rId11" Type="http://schemas.openxmlformats.org/officeDocument/2006/relationships/font" Target="fonts/Roboto-regular.fntdata"/><Relationship Id="rId22" Type="http://schemas.openxmlformats.org/officeDocument/2006/relationships/font" Target="fonts/PublicSansLight-boldItalic.fntdata"/><Relationship Id="rId10" Type="http://schemas.openxmlformats.org/officeDocument/2006/relationships/font" Target="fonts/EduNSWACTFoundation-bold.fntdata"/><Relationship Id="rId21" Type="http://schemas.openxmlformats.org/officeDocument/2006/relationships/font" Target="fonts/PublicSansLight-italic.fntdata"/><Relationship Id="rId13" Type="http://schemas.openxmlformats.org/officeDocument/2006/relationships/font" Target="fonts/Roboto-italic.fntdata"/><Relationship Id="rId12" Type="http://schemas.openxmlformats.org/officeDocument/2006/relationships/font" Target="fonts/Roboto-bold.fntdata"/><Relationship Id="rId23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EduNSWACTFoundation-regular.fntdata"/><Relationship Id="rId15" Type="http://schemas.openxmlformats.org/officeDocument/2006/relationships/font" Target="fonts/PublicSans-regular.fntdata"/><Relationship Id="rId14" Type="http://schemas.openxmlformats.org/officeDocument/2006/relationships/font" Target="fonts/Roboto-boldItalic.fntdata"/><Relationship Id="rId17" Type="http://schemas.openxmlformats.org/officeDocument/2006/relationships/font" Target="fonts/PublicSans-italic.fntdata"/><Relationship Id="rId16" Type="http://schemas.openxmlformats.org/officeDocument/2006/relationships/font" Target="fonts/PublicSans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PublicSansLight-regular.fntdata"/><Relationship Id="rId6" Type="http://schemas.openxmlformats.org/officeDocument/2006/relationships/slide" Target="slides/slide1.xml"/><Relationship Id="rId18" Type="http://schemas.openxmlformats.org/officeDocument/2006/relationships/font" Target="fonts/PublicSa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21e8468379a_0_2:notes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g21e8468379a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1e8468379a_0_76:notes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g21e8468379a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1e8468379a_0_136:notes"/>
          <p:cNvSpPr/>
          <p:nvPr>
            <p:ph idx="2" type="sldImg"/>
          </p:nvPr>
        </p:nvSpPr>
        <p:spPr>
          <a:xfrm>
            <a:off x="1004207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g21e8468379a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1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g19a47fdb1db_0_300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10" name="Google Shape;10;g19a47fdb1db_0_300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7"/>
          <p:cNvSpPr txBox="1"/>
          <p:nvPr>
            <p:ph type="title"/>
          </p:nvPr>
        </p:nvSpPr>
        <p:spPr>
          <a:xfrm>
            <a:off x="531794" y="73811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41" name="Google Shape;41;p37"/>
          <p:cNvSpPr txBox="1"/>
          <p:nvPr>
            <p:ph idx="1" type="body"/>
          </p:nvPr>
        </p:nvSpPr>
        <p:spPr>
          <a:xfrm>
            <a:off x="531772" y="2604441"/>
            <a:ext cx="9628500" cy="4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365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1"/>
          <p:cNvSpPr txBox="1"/>
          <p:nvPr>
            <p:ph type="title"/>
          </p:nvPr>
        </p:nvSpPr>
        <p:spPr>
          <a:xfrm>
            <a:off x="531772" y="1008000"/>
            <a:ext cx="7445700" cy="56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61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3"/>
          <p:cNvSpPr txBox="1"/>
          <p:nvPr>
            <p:ph idx="1" type="body"/>
          </p:nvPr>
        </p:nvSpPr>
        <p:spPr>
          <a:xfrm>
            <a:off x="531772" y="6218177"/>
            <a:ext cx="9628500" cy="88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648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SW DoE Interactive Lesson THEM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5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14" name="Google Shape;14;p35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635">
          <p15:clr>
            <a:srgbClr val="FA7B17"/>
          </p15:clr>
        </p15:guide>
        <p15:guide id="2" orient="horz" pos="952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8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17" name="Google Shape;17;p38"/>
          <p:cNvSpPr txBox="1"/>
          <p:nvPr>
            <p:ph idx="1" type="body"/>
          </p:nvPr>
        </p:nvSpPr>
        <p:spPr>
          <a:xfrm>
            <a:off x="531794" y="2642941"/>
            <a:ext cx="45096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8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18" name="Google Shape;18;p38"/>
          <p:cNvSpPr txBox="1"/>
          <p:nvPr>
            <p:ph idx="2" type="body"/>
          </p:nvPr>
        </p:nvSpPr>
        <p:spPr>
          <a:xfrm>
            <a:off x="5650483" y="2642941"/>
            <a:ext cx="45096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8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19" name="Google Shape;19;p38"/>
          <p:cNvSpPr txBox="1"/>
          <p:nvPr>
            <p:ph idx="3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0"/>
          <p:cNvSpPr txBox="1"/>
          <p:nvPr>
            <p:ph idx="1" type="body"/>
          </p:nvPr>
        </p:nvSpPr>
        <p:spPr>
          <a:xfrm>
            <a:off x="531772" y="2638917"/>
            <a:ext cx="6409200" cy="41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rmAutofit/>
          </a:bodyPr>
          <a:lstStyle>
            <a:lvl1pPr indent="-2984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500"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500"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500"/>
            </a:lvl9pPr>
          </a:lstStyle>
          <a:p/>
        </p:txBody>
      </p:sp>
      <p:sp>
        <p:nvSpPr>
          <p:cNvPr id="22" name="Google Shape;22;p40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23" name="Google Shape;23;p40"/>
          <p:cNvSpPr txBox="1"/>
          <p:nvPr>
            <p:ph idx="2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4"/>
          <p:cNvSpPr txBox="1"/>
          <p:nvPr>
            <p:ph hasCustomPrompt="1" type="title"/>
          </p:nvPr>
        </p:nvSpPr>
        <p:spPr>
          <a:xfrm>
            <a:off x="1407008" y="1694992"/>
            <a:ext cx="4803900" cy="2886300"/>
          </a:xfrm>
          <a:prstGeom prst="rect">
            <a:avLst/>
          </a:prstGeom>
          <a:noFill/>
          <a:ln>
            <a:noFill/>
          </a:ln>
        </p:spPr>
        <p:txBody>
          <a:bodyPr anchorCtr="0" anchor="b" bIns="87050" lIns="87050" spcFirstLastPara="1" rIns="87050" wrap="square" tIns="87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400"/>
              <a:buNone/>
              <a:defRPr sz="15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26" name="Google Shape;26;p44"/>
          <p:cNvSpPr txBox="1"/>
          <p:nvPr>
            <p:ph idx="1" type="subTitle"/>
          </p:nvPr>
        </p:nvSpPr>
        <p:spPr>
          <a:xfrm>
            <a:off x="1407008" y="1516768"/>
            <a:ext cx="48039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27" name="Google Shape;27;p44"/>
          <p:cNvSpPr txBox="1"/>
          <p:nvPr>
            <p:ph idx="2" type="ctrTitle"/>
          </p:nvPr>
        </p:nvSpPr>
        <p:spPr>
          <a:xfrm>
            <a:off x="1407008" y="4463437"/>
            <a:ext cx="48039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399">
          <p15:clr>
            <a:srgbClr val="FA7B17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9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30" name="Google Shape;30;p39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31" name="Google Shape;31;p39"/>
          <p:cNvSpPr txBox="1"/>
          <p:nvPr>
            <p:ph idx="2" type="subTitle"/>
          </p:nvPr>
        </p:nvSpPr>
        <p:spPr>
          <a:xfrm>
            <a:off x="534403" y="3304441"/>
            <a:ext cx="9623400" cy="9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2"/>
          <p:cNvSpPr txBox="1"/>
          <p:nvPr>
            <p:ph type="ctrTitle"/>
          </p:nvPr>
        </p:nvSpPr>
        <p:spPr>
          <a:xfrm>
            <a:off x="531772" y="1277913"/>
            <a:ext cx="96285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6600"/>
            </a:lvl9pPr>
          </a:lstStyle>
          <a:p/>
        </p:txBody>
      </p:sp>
      <p:sp>
        <p:nvSpPr>
          <p:cNvPr id="34" name="Google Shape;34;p42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  <p:sp>
        <p:nvSpPr>
          <p:cNvPr id="35" name="Google Shape;35;p42"/>
          <p:cNvSpPr txBox="1"/>
          <p:nvPr>
            <p:ph idx="2" type="subTitle"/>
          </p:nvPr>
        </p:nvSpPr>
        <p:spPr>
          <a:xfrm>
            <a:off x="534403" y="3304441"/>
            <a:ext cx="9623400" cy="9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286">
          <p15:clr>
            <a:srgbClr val="FA7B17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6"/>
          <p:cNvSpPr txBox="1"/>
          <p:nvPr>
            <p:ph type="title"/>
          </p:nvPr>
        </p:nvSpPr>
        <p:spPr>
          <a:xfrm>
            <a:off x="531794" y="126774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38" name="Google Shape;38;p36"/>
          <p:cNvSpPr txBox="1"/>
          <p:nvPr>
            <p:ph idx="1" type="subTitle"/>
          </p:nvPr>
        </p:nvSpPr>
        <p:spPr>
          <a:xfrm>
            <a:off x="531574" y="831457"/>
            <a:ext cx="9628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Public Sans"/>
              <a:buNone/>
              <a:defRPr b="1" sz="1900"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4"/>
          <p:cNvSpPr txBox="1"/>
          <p:nvPr>
            <p:ph type="title"/>
          </p:nvPr>
        </p:nvSpPr>
        <p:spPr>
          <a:xfrm>
            <a:off x="531794" y="822114"/>
            <a:ext cx="9628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Public Sans"/>
              <a:buNone/>
              <a:defRPr b="1" i="0" sz="43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4"/>
          <p:cNvSpPr txBox="1"/>
          <p:nvPr>
            <p:ph idx="1" type="body"/>
          </p:nvPr>
        </p:nvSpPr>
        <p:spPr>
          <a:xfrm>
            <a:off x="531772" y="2604441"/>
            <a:ext cx="9628500" cy="4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>
            <a:lvl1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indent="-3238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indent="-3238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indent="-3238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indent="-3238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indent="-3238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indent="-3238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●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indent="-3238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○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indent="-3238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Public Sans Light"/>
              <a:buChar char="■"/>
              <a:defRPr b="0" i="0" sz="1500" u="none" cap="none" strike="noStrik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88">
          <p15:clr>
            <a:srgbClr val="EA4335"/>
          </p15:clr>
        </p15:guide>
        <p15:guide id="2" pos="288">
          <p15:clr>
            <a:srgbClr val="EA4335"/>
          </p15:clr>
        </p15:guide>
        <p15:guide id="3" pos="6444">
          <p15:clr>
            <a:srgbClr val="EA4335"/>
          </p15:clr>
        </p15:guide>
        <p15:guide id="4" orient="horz" pos="4474">
          <p15:clr>
            <a:srgbClr val="EA4335"/>
          </p15:clr>
        </p15:guide>
        <p15:guide id="5" orient="horz" pos="648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aus01.safelinks.protection.outlook.com/?url=http%3A%2F%2Fcreativecommons.org%2Flicenses%2Fby%2F4.0%2F&amp;data=05%7C01%7Cittenders%40det.nsw.edu.au%7C77e6c4538a734585669908dac848862d%7C05a0e69a418a47c19c259387261bf991%7C0%7C0%7C638042511091365656%7CUnknown%7CTWFpbGZsb3d8eyJWIjoiMC4wLjAwMDAiLCJQIjoiV2luMzIiLCJBTiI6Ik1haWwiLCJXVCI6Mn0%3D%7C3000%7C%7C%7C&amp;sdata=LCBHPl5ivf%2FtEqP6fc2pJfICLy%2B2l6G7vR31wtTdVIo%3D&amp;reserved=0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7.png"/><Relationship Id="rId7" Type="http://schemas.openxmlformats.org/officeDocument/2006/relationships/image" Target="../media/image15.png"/><Relationship Id="rId8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aus01.safelinks.protection.outlook.com/?url=http%3A%2F%2Fcreativecommons.org%2Flicenses%2Fby%2F4.0%2F&amp;data=05%7C01%7Cittenders%40det.nsw.edu.au%7C77e6c4538a734585669908dac848862d%7C05a0e69a418a47c19c259387261bf991%7C0%7C0%7C638042511091365656%7CUnknown%7CTWFpbGZsb3d8eyJWIjoiMC4wLjAwMDAiLCJQIjoiV2luMzIiLCJBTiI6Ik1haWwiLCJXVCI6Mn0%3D%7C3000%7C%7C%7C&amp;sdata=LCBHPl5ivf%2FtEqP6fc2pJfICLy%2B2l6G7vR31wtTdVIo%3D&amp;reserved=0" TargetMode="External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6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6.png"/><Relationship Id="rId10" Type="http://schemas.openxmlformats.org/officeDocument/2006/relationships/image" Target="../media/image16.png"/><Relationship Id="rId13" Type="http://schemas.openxmlformats.org/officeDocument/2006/relationships/image" Target="../media/image1.png"/><Relationship Id="rId1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aus01.safelinks.protection.outlook.com/?url=http%3A%2F%2Fcreativecommons.org%2Flicenses%2Fby%2F4.0%2F&amp;data=05%7C01%7Cittenders%40det.nsw.edu.au%7C77e6c4538a734585669908dac848862d%7C05a0e69a418a47c19c259387261bf991%7C0%7C0%7C638042511091365656%7CUnknown%7CTWFpbGZsb3d8eyJWIjoiMC4wLjAwMDAiLCJQIjoiV2luMzIiLCJBTiI6Ik1haWwiLCJXVCI6Mn0%3D%7C3000%7C%7C%7C&amp;sdata=LCBHPl5ivf%2FtEqP6fc2pJfICLy%2B2l6G7vR31wtTdVIo%3D&amp;reserved=0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15.png"/><Relationship Id="rId15" Type="http://schemas.openxmlformats.org/officeDocument/2006/relationships/image" Target="../media/image13.png"/><Relationship Id="rId14" Type="http://schemas.openxmlformats.org/officeDocument/2006/relationships/image" Target="../media/image7.png"/><Relationship Id="rId5" Type="http://schemas.openxmlformats.org/officeDocument/2006/relationships/image" Target="../media/image2.png"/><Relationship Id="rId6" Type="http://schemas.openxmlformats.org/officeDocument/2006/relationships/image" Target="../media/image12.png"/><Relationship Id="rId7" Type="http://schemas.openxmlformats.org/officeDocument/2006/relationships/image" Target="../media/image8.png"/><Relationship Id="rId8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21e8468379a_0_2"/>
          <p:cNvSpPr txBox="1"/>
          <p:nvPr/>
        </p:nvSpPr>
        <p:spPr>
          <a:xfrm>
            <a:off x="754300" y="7273900"/>
            <a:ext cx="9988200" cy="3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© State of New South Wales (Department of Education), 202</a:t>
            </a:r>
            <a:r>
              <a:rPr lang="en" sz="700">
                <a:latin typeface="Roboto"/>
                <a:ea typeface="Roboto"/>
                <a:cs typeface="Roboto"/>
                <a:sym typeface="Roboto"/>
              </a:rPr>
              <a:t>3</a:t>
            </a: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Except for the Department of Education logo, other logos and trademark-protected material, this resource is licensed under the </a:t>
            </a:r>
            <a:r>
              <a:rPr b="0" i="0" lang="en" sz="7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Creative Commons Attribution 4.0 International Licence</a:t>
            </a:r>
            <a:endParaRPr b="0" i="0" sz="7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51" name="Google Shape;51;g21e8468379a_0_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813" y="7346302"/>
            <a:ext cx="758952" cy="146304"/>
          </a:xfrm>
          <a:prstGeom prst="rect">
            <a:avLst/>
          </a:prstGeom>
          <a:noFill/>
          <a:ln>
            <a:noFill/>
          </a:ln>
        </p:spPr>
      </p:pic>
      <p:sp>
        <p:nvSpPr>
          <p:cNvPr descr="Box outline for adding pictures within" id="52" name="Google Shape;52;g21e8468379a_0_2" title="Box outline for adding pictures within"/>
          <p:cNvSpPr/>
          <p:nvPr/>
        </p:nvSpPr>
        <p:spPr>
          <a:xfrm>
            <a:off x="492875" y="2026920"/>
            <a:ext cx="2041200" cy="2500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g21e8468379a_0_2"/>
          <p:cNvSpPr/>
          <p:nvPr/>
        </p:nvSpPr>
        <p:spPr>
          <a:xfrm>
            <a:off x="412506" y="50810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g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54" name="Google Shape;54;g21e8468379a_0_2"/>
          <p:cNvSpPr/>
          <p:nvPr/>
        </p:nvSpPr>
        <p:spPr>
          <a:xfrm>
            <a:off x="1182431" y="50814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m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Box outline for adding pictures within" id="55" name="Google Shape;55;g21e8468379a_0_2" title="Box outline for adding pictures within"/>
          <p:cNvSpPr/>
          <p:nvPr/>
        </p:nvSpPr>
        <p:spPr>
          <a:xfrm>
            <a:off x="5570217" y="2026920"/>
            <a:ext cx="2041200" cy="2500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coloured pencil icon showing that this activity includes colouring in.&#10;&#10;" id="56" name="Google Shape;56;g21e8468379a_0_2" title="A coloured pencil icon showing that this activity includes colouring in.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47504" y="146304"/>
            <a:ext cx="777240" cy="7772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thought bubble icon showing that this activity includes thinking of your own ideas.&#10;&#10;" id="57" name="Google Shape;57;g21e8468379a_0_2" title="A thought bubble icon showing that this activity includes thinking of your own ideas."/>
          <p:cNvPicPr preferRelativeResize="0"/>
          <p:nvPr/>
        </p:nvPicPr>
        <p:blipFill rotWithShape="1">
          <a:blip r:embed="rId6">
            <a:alphaModFix/>
          </a:blip>
          <a:srcRect b="129" l="0" r="0" t="139"/>
          <a:stretch/>
        </p:blipFill>
        <p:spPr>
          <a:xfrm>
            <a:off x="8925330" y="146304"/>
            <a:ext cx="824621" cy="822959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g21e8468379a_0_2"/>
          <p:cNvSpPr txBox="1"/>
          <p:nvPr/>
        </p:nvSpPr>
        <p:spPr>
          <a:xfrm>
            <a:off x="0" y="899160"/>
            <a:ext cx="10692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What sound does each object start with? Colour the letter that matches the sound.</a:t>
            </a:r>
            <a:endParaRPr b="0"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59" name="Google Shape;59;g21e8468379a_0_2"/>
          <p:cNvSpPr/>
          <p:nvPr/>
        </p:nvSpPr>
        <p:spPr>
          <a:xfrm>
            <a:off x="1952344" y="50810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d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60" name="Google Shape;60;g21e8468379a_0_2"/>
          <p:cNvSpPr/>
          <p:nvPr/>
        </p:nvSpPr>
        <p:spPr>
          <a:xfrm>
            <a:off x="2951181" y="50808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t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61" name="Google Shape;61;g21e8468379a_0_2"/>
          <p:cNvSpPr/>
          <p:nvPr/>
        </p:nvSpPr>
        <p:spPr>
          <a:xfrm>
            <a:off x="3721106" y="50812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s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62" name="Google Shape;62;g21e8468379a_0_2"/>
          <p:cNvSpPr/>
          <p:nvPr/>
        </p:nvSpPr>
        <p:spPr>
          <a:xfrm>
            <a:off x="4491019" y="50808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i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63" name="Google Shape;63;g21e8468379a_0_2"/>
          <p:cNvSpPr/>
          <p:nvPr/>
        </p:nvSpPr>
        <p:spPr>
          <a:xfrm>
            <a:off x="6259781" y="50810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n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64" name="Google Shape;64;g21e8468379a_0_2"/>
          <p:cNvSpPr/>
          <p:nvPr/>
        </p:nvSpPr>
        <p:spPr>
          <a:xfrm>
            <a:off x="7029694" y="50806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p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65" name="Google Shape;65;g21e8468379a_0_2"/>
          <p:cNvSpPr/>
          <p:nvPr/>
        </p:nvSpPr>
        <p:spPr>
          <a:xfrm>
            <a:off x="8028531" y="50804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t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66" name="Google Shape;66;g21e8468379a_0_2"/>
          <p:cNvSpPr/>
          <p:nvPr/>
        </p:nvSpPr>
        <p:spPr>
          <a:xfrm>
            <a:off x="8798456" y="50808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a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67" name="Google Shape;67;g21e8468379a_0_2"/>
          <p:cNvSpPr/>
          <p:nvPr/>
        </p:nvSpPr>
        <p:spPr>
          <a:xfrm>
            <a:off x="9568369" y="5080416"/>
            <a:ext cx="662100" cy="1005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g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68" name="Google Shape;68;g21e8468379a_0_2"/>
          <p:cNvSpPr/>
          <p:nvPr/>
        </p:nvSpPr>
        <p:spPr>
          <a:xfrm>
            <a:off x="5531262" y="5081266"/>
            <a:ext cx="620700" cy="10059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4B555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87050" spcFirstLastPara="1" rIns="87050" wrap="square" tIns="1828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64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g</a:t>
            </a:r>
            <a:endParaRPr sz="64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Box outline for adding pictures within" id="69" name="Google Shape;69;g21e8468379a_0_2" title="Box outline for adding pictures within"/>
          <p:cNvSpPr/>
          <p:nvPr/>
        </p:nvSpPr>
        <p:spPr>
          <a:xfrm>
            <a:off x="8108888" y="2026920"/>
            <a:ext cx="2041200" cy="2500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</a:endParaRPr>
          </a:p>
        </p:txBody>
      </p:sp>
      <p:sp>
        <p:nvSpPr>
          <p:cNvPr descr="Box outline for adding pictures within" id="70" name="Google Shape;70;g21e8468379a_0_2" title="Box outline for adding pictures within"/>
          <p:cNvSpPr/>
          <p:nvPr/>
        </p:nvSpPr>
        <p:spPr>
          <a:xfrm>
            <a:off x="3031546" y="2026920"/>
            <a:ext cx="2041200" cy="2500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g21e8468379a_0_2"/>
          <p:cNvSpPr txBox="1"/>
          <p:nvPr>
            <p:ph idx="4294967295" type="ctrTitle"/>
          </p:nvPr>
        </p:nvSpPr>
        <p:spPr>
          <a:xfrm>
            <a:off x="3585600" y="274320"/>
            <a:ext cx="3520800" cy="7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Phonics: g as in gas</a:t>
            </a:r>
            <a:endParaRPr b="1" i="0" sz="2100" u="none" cap="none" strike="noStrike">
              <a:solidFill>
                <a:srgbClr val="292F33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pic>
        <p:nvPicPr>
          <p:cNvPr descr="A guitar" id="72" name="Google Shape;72;g21e8468379a_0_2" title="A guitar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5494024" y="2139426"/>
            <a:ext cx="2213250" cy="2213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unch of grapes" id="73" name="Google Shape;73;g21e8468379a_0_2" title="A bunch of grapes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7025" y="2385301"/>
            <a:ext cx="1684326" cy="17856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orilla." id="74" name="Google Shape;74;g21e8468379a_0_2" title="A gorilla.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094550" y="2254542"/>
            <a:ext cx="2041201" cy="20412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neck tie" id="75" name="Google Shape;75;g21e8468379a_0_2" title="A neck tie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138303" y="2324073"/>
            <a:ext cx="1853574" cy="1853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Illustration of a dashed black line box. Box is empty" id="80" name="Google Shape;80;g21e8468379a_0_76" title="Illustration of a dashed line box "/>
          <p:cNvSpPr/>
          <p:nvPr/>
        </p:nvSpPr>
        <p:spPr>
          <a:xfrm>
            <a:off x="512497" y="2130552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82875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d</a:t>
            </a:r>
            <a:endParaRPr sz="99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81" name="Google Shape;81;g21e8468379a_0_76" title="Illustration of a dashed line box "/>
          <p:cNvSpPr/>
          <p:nvPr/>
        </p:nvSpPr>
        <p:spPr>
          <a:xfrm>
            <a:off x="512497" y="4354626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a</a:t>
            </a:r>
            <a:endParaRPr i="0" sz="99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82" name="Google Shape;82;g21e8468379a_0_76" title="Illustration of a dashed line box "/>
          <p:cNvSpPr/>
          <p:nvPr/>
        </p:nvSpPr>
        <p:spPr>
          <a:xfrm>
            <a:off x="2477528" y="2130552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82875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m</a:t>
            </a:r>
            <a:endParaRPr sz="99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83" name="Google Shape;83;g21e8468379a_0_76" title="Illustration of a dashed line box "/>
          <p:cNvSpPr/>
          <p:nvPr/>
        </p:nvSpPr>
        <p:spPr>
          <a:xfrm>
            <a:off x="2477528" y="4354626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g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84" name="Google Shape;84;g21e8468379a_0_76" title="Illustration of a dashed line box "/>
          <p:cNvSpPr/>
          <p:nvPr/>
        </p:nvSpPr>
        <p:spPr>
          <a:xfrm>
            <a:off x="4442558" y="2130552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82875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g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85" name="Google Shape;85;g21e8468379a_0_76" title="Illustration of a dashed line box "/>
          <p:cNvSpPr/>
          <p:nvPr/>
        </p:nvSpPr>
        <p:spPr>
          <a:xfrm>
            <a:off x="4442558" y="4354626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s</a:t>
            </a:r>
            <a:endParaRPr i="0" sz="99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86" name="Google Shape;86;g21e8468379a_0_76" title="Illustration of a dashed line box "/>
          <p:cNvSpPr/>
          <p:nvPr/>
        </p:nvSpPr>
        <p:spPr>
          <a:xfrm>
            <a:off x="6407588" y="2130552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82875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g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87" name="Google Shape;87;g21e8468379a_0_76" title="Illustration of a dashed line box "/>
          <p:cNvSpPr/>
          <p:nvPr/>
        </p:nvSpPr>
        <p:spPr>
          <a:xfrm>
            <a:off x="6407588" y="4354626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t</a:t>
            </a:r>
            <a:endParaRPr i="0" sz="99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88" name="Google Shape;88;g21e8468379a_0_76"/>
          <p:cNvSpPr txBox="1"/>
          <p:nvPr/>
        </p:nvSpPr>
        <p:spPr>
          <a:xfrm>
            <a:off x="754300" y="7273900"/>
            <a:ext cx="9988200" cy="3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© State of New South Wales (Department of Education), 202</a:t>
            </a:r>
            <a:r>
              <a:rPr lang="en" sz="700">
                <a:latin typeface="Roboto"/>
                <a:ea typeface="Roboto"/>
                <a:cs typeface="Roboto"/>
                <a:sym typeface="Roboto"/>
              </a:rPr>
              <a:t>3</a:t>
            </a: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Except for the Department of Education logo, other logos and trademark-protected material, this resource is licensed under the </a:t>
            </a:r>
            <a:r>
              <a:rPr b="0" i="0" lang="en" sz="7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Creative Commons Attribution 4.0 International Licence</a:t>
            </a:r>
            <a:endParaRPr b="0" i="0" sz="7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89" name="Google Shape;89;g21e8468379a_0_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813" y="7346302"/>
            <a:ext cx="758952" cy="146304"/>
          </a:xfrm>
          <a:prstGeom prst="rect">
            <a:avLst/>
          </a:prstGeom>
          <a:noFill/>
          <a:ln>
            <a:noFill/>
          </a:ln>
        </p:spPr>
      </p:pic>
      <p:sp>
        <p:nvSpPr>
          <p:cNvPr descr="Illustration of a dashed black line box. Box is empty" id="90" name="Google Shape;90;g21e8468379a_0_76" title="Illustration of a dashed line box "/>
          <p:cNvSpPr/>
          <p:nvPr/>
        </p:nvSpPr>
        <p:spPr>
          <a:xfrm>
            <a:off x="8372619" y="2130552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82875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n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Illustration of a dashed black line box. Box is empty" id="91" name="Google Shape;91;g21e8468379a_0_76" title="Illustration of a dashed line box "/>
          <p:cNvSpPr/>
          <p:nvPr/>
        </p:nvSpPr>
        <p:spPr>
          <a:xfrm>
            <a:off x="8372619" y="4354626"/>
            <a:ext cx="1806900" cy="20286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200" lIns="87050" spcFirstLastPara="1" rIns="87050" wrap="square" tIns="87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g</a:t>
            </a:r>
            <a:endParaRPr b="1" i="0" sz="4600" u="none" cap="none" strike="noStrike">
              <a:solidFill>
                <a:srgbClr val="000000"/>
              </a:solidFill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id="92" name="Google Shape;92;g21e8468379a_0_76"/>
          <p:cNvSpPr txBox="1"/>
          <p:nvPr/>
        </p:nvSpPr>
        <p:spPr>
          <a:xfrm>
            <a:off x="0" y="822960"/>
            <a:ext cx="10692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Colour the boxes that have the letter</a:t>
            </a:r>
            <a:r>
              <a:rPr lang="en" sz="2200"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r>
              <a:rPr b="1" lang="en" sz="2200">
                <a:latin typeface="Public Sans"/>
                <a:ea typeface="Public Sans"/>
                <a:cs typeface="Public Sans"/>
                <a:sym typeface="Public Sans"/>
              </a:rPr>
              <a:t>g</a:t>
            </a: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 and practise making the sound.</a:t>
            </a:r>
            <a:endParaRPr i="0" sz="16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descr="A coloured pencil icon showing that this activity includes colouring in." id="93" name="Google Shape;93;g21e8468379a_0_76" title="A coloured pencil icon showing that this activity includes colouring in."/>
          <p:cNvPicPr preferRelativeResize="0"/>
          <p:nvPr/>
        </p:nvPicPr>
        <p:blipFill rotWithShape="1">
          <a:blip r:embed="rId5">
            <a:alphaModFix/>
          </a:blip>
          <a:srcRect b="2015" l="0" r="0" t="2015"/>
          <a:stretch/>
        </p:blipFill>
        <p:spPr>
          <a:xfrm>
            <a:off x="8925330" y="146304"/>
            <a:ext cx="824621" cy="8229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talking lips icon showing that this activity includes speaking.&#10;&#10;" id="94" name="Google Shape;94;g21e8468379a_0_76" title="A talking lips icon showing that this activity includes speaking.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47504" y="146304"/>
            <a:ext cx="777240" cy="77724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g21e8468379a_0_76"/>
          <p:cNvSpPr txBox="1"/>
          <p:nvPr>
            <p:ph idx="4294967295" type="ctrTitle"/>
          </p:nvPr>
        </p:nvSpPr>
        <p:spPr>
          <a:xfrm>
            <a:off x="3585600" y="274320"/>
            <a:ext cx="3520800" cy="7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Phonics: g as in gas</a:t>
            </a:r>
            <a:endParaRPr b="1" i="0" sz="2100" u="none" cap="none" strike="noStrike">
              <a:solidFill>
                <a:srgbClr val="292F33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Box outline for adding pictures within" id="100" name="Google Shape;100;g21e8468379a_0_136" title="Box outline for adding pictures within"/>
          <p:cNvSpPr/>
          <p:nvPr/>
        </p:nvSpPr>
        <p:spPr>
          <a:xfrm>
            <a:off x="8362600" y="1485169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1" name="Google Shape;101;g21e8468379a_0_136" title="Box outline for adding pictures within"/>
          <p:cNvSpPr/>
          <p:nvPr/>
        </p:nvSpPr>
        <p:spPr>
          <a:xfrm>
            <a:off x="6380725" y="1474919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2" name="Google Shape;102;g21e8468379a_0_136" title="Box outline for adding pictures within"/>
          <p:cNvSpPr/>
          <p:nvPr/>
        </p:nvSpPr>
        <p:spPr>
          <a:xfrm>
            <a:off x="376750" y="1464631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3" name="Google Shape;103;g21e8468379a_0_136" title="Box outline for adding pictures within"/>
          <p:cNvSpPr/>
          <p:nvPr/>
        </p:nvSpPr>
        <p:spPr>
          <a:xfrm>
            <a:off x="2416975" y="1464631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4" name="Google Shape;104;g21e8468379a_0_136" title="Box outline for adding pictures within"/>
          <p:cNvSpPr/>
          <p:nvPr/>
        </p:nvSpPr>
        <p:spPr>
          <a:xfrm>
            <a:off x="6392600" y="3357468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5" name="Google Shape;105;g21e8468379a_0_136" title="Box outline for adding pictures within"/>
          <p:cNvSpPr/>
          <p:nvPr/>
        </p:nvSpPr>
        <p:spPr>
          <a:xfrm>
            <a:off x="2405099" y="3347243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6" name="Google Shape;106;g21e8468379a_0_136" title="Box outline for adding pictures within"/>
          <p:cNvSpPr/>
          <p:nvPr/>
        </p:nvSpPr>
        <p:spPr>
          <a:xfrm>
            <a:off x="8386350" y="3367743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Box outline for adding pictures within" id="107" name="Google Shape;107;g21e8468379a_0_136" title="Box outline for adding pictures within"/>
          <p:cNvSpPr/>
          <p:nvPr/>
        </p:nvSpPr>
        <p:spPr>
          <a:xfrm>
            <a:off x="376775" y="3347243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g21e8468379a_0_136"/>
          <p:cNvSpPr txBox="1"/>
          <p:nvPr/>
        </p:nvSpPr>
        <p:spPr>
          <a:xfrm>
            <a:off x="457200" y="822954"/>
            <a:ext cx="9772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Colour the pictures that begin with the </a:t>
            </a:r>
            <a:r>
              <a:rPr b="1" lang="en" sz="2200">
                <a:latin typeface="Public Sans"/>
                <a:ea typeface="Public Sans"/>
                <a:cs typeface="Public Sans"/>
                <a:sym typeface="Public Sans"/>
              </a:rPr>
              <a:t>g</a:t>
            </a:r>
            <a:r>
              <a:rPr lang="en" sz="160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sound.</a:t>
            </a:r>
            <a:endParaRPr sz="1600"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09" name="Google Shape;109;g21e8468379a_0_136"/>
          <p:cNvSpPr txBox="1"/>
          <p:nvPr/>
        </p:nvSpPr>
        <p:spPr>
          <a:xfrm>
            <a:off x="754300" y="7273900"/>
            <a:ext cx="9988200" cy="3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© State of New South Wales (Department of Education), 20</a:t>
            </a:r>
            <a:r>
              <a:rPr lang="en" sz="700">
                <a:latin typeface="Roboto"/>
                <a:ea typeface="Roboto"/>
                <a:cs typeface="Roboto"/>
                <a:sym typeface="Roboto"/>
              </a:rPr>
              <a:t>23</a:t>
            </a:r>
            <a:r>
              <a:rPr b="0" i="0" lang="en" sz="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Except for the Department of Education logo, other logos and trademark-protected material, this resource is licensed under the </a:t>
            </a:r>
            <a:r>
              <a:rPr b="0" i="0" lang="en" sz="7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Creative Commons Attribution 4.0 International Licence</a:t>
            </a:r>
            <a:endParaRPr b="0" i="0" sz="7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110" name="Google Shape;110;g21e8468379a_0_1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813" y="7346302"/>
            <a:ext cx="758952" cy="146304"/>
          </a:xfrm>
          <a:prstGeom prst="rect">
            <a:avLst/>
          </a:prstGeom>
          <a:noFill/>
          <a:ln>
            <a:noFill/>
          </a:ln>
        </p:spPr>
      </p:pic>
      <p:sp>
        <p:nvSpPr>
          <p:cNvPr descr="Box outline for adding pictures within" id="111" name="Google Shape;111;g21e8468379a_0_136" title="Box outline for adding pictures within"/>
          <p:cNvSpPr/>
          <p:nvPr/>
        </p:nvSpPr>
        <p:spPr>
          <a:xfrm rot="-5400000">
            <a:off x="4361800" y="1265275"/>
            <a:ext cx="1883100" cy="9853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g21e8468379a_0_136"/>
          <p:cNvSpPr txBox="1"/>
          <p:nvPr/>
        </p:nvSpPr>
        <p:spPr>
          <a:xfrm>
            <a:off x="2782950" y="5259350"/>
            <a:ext cx="5126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Draw your own pictures that start with the </a:t>
            </a:r>
            <a:r>
              <a:rPr b="1" lang="en" sz="2200">
                <a:latin typeface="Public Sans"/>
                <a:ea typeface="Public Sans"/>
                <a:cs typeface="Public Sans"/>
                <a:sym typeface="Public Sans"/>
              </a:rPr>
              <a:t>g</a:t>
            </a:r>
            <a:r>
              <a:rPr lang="en" sz="2100"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r>
              <a:rPr lang="en" sz="1600">
                <a:latin typeface="Public Sans Light"/>
                <a:ea typeface="Public Sans Light"/>
                <a:cs typeface="Public Sans Light"/>
                <a:sym typeface="Public Sans Light"/>
              </a:rPr>
              <a:t>sound.</a:t>
            </a:r>
            <a:endParaRPr sz="1600"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13" name="Google Shape;113;g21e8468379a_0_136"/>
          <p:cNvSpPr txBox="1"/>
          <p:nvPr/>
        </p:nvSpPr>
        <p:spPr>
          <a:xfrm>
            <a:off x="4475050" y="772800"/>
            <a:ext cx="17376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0">
                <a:latin typeface="Edu NSW ACT Foundation"/>
                <a:ea typeface="Edu NSW ACT Foundation"/>
                <a:cs typeface="Edu NSW ACT Foundation"/>
                <a:sym typeface="Edu NSW ACT Foundation"/>
              </a:rPr>
              <a:t>g</a:t>
            </a:r>
            <a:endParaRPr sz="13000">
              <a:latin typeface="Edu NSW ACT Foundation"/>
              <a:ea typeface="Edu NSW ACT Foundation"/>
              <a:cs typeface="Edu NSW ACT Foundation"/>
              <a:sym typeface="Edu NSW ACT Foundation"/>
            </a:endParaRPr>
          </a:p>
        </p:txBody>
      </p:sp>
      <p:sp>
        <p:nvSpPr>
          <p:cNvPr descr="Box outline for adding pictures within" id="114" name="Google Shape;114;g21e8468379a_0_136" title="Box outline for adding pictures within"/>
          <p:cNvSpPr/>
          <p:nvPr/>
        </p:nvSpPr>
        <p:spPr>
          <a:xfrm>
            <a:off x="4398850" y="3347243"/>
            <a:ext cx="1737600" cy="17451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7050" lIns="87050" spcFirstLastPara="1" rIns="87050" wrap="square" tIns="87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pencil icon showing that this activity includes writing.&#10;&#10;" id="115" name="Google Shape;115;g21e8468379a_0_136" title="A pencil icon showing that this activity includes writing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49939" y="149314"/>
            <a:ext cx="822959" cy="8229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oloured pencil icon showing that this activity includes colouring in.&#10;" id="116" name="Google Shape;116;g21e8468379a_0_136" title="A coloured pencil icon showing that this activity includes colouring in."/>
          <p:cNvPicPr preferRelativeResize="0"/>
          <p:nvPr/>
        </p:nvPicPr>
        <p:blipFill rotWithShape="1">
          <a:blip r:embed="rId6">
            <a:alphaModFix/>
          </a:blip>
          <a:srcRect b="2015" l="0" r="0" t="2015"/>
          <a:stretch/>
        </p:blipFill>
        <p:spPr>
          <a:xfrm>
            <a:off x="8925330" y="146304"/>
            <a:ext cx="824621" cy="8229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mouse" id="117" name="Google Shape;117;g21e8468379a_0_136" title="A mouse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469325" y="1551363"/>
            <a:ext cx="1571625" cy="157162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g21e8468379a_0_136"/>
          <p:cNvSpPr txBox="1"/>
          <p:nvPr>
            <p:ph idx="4294967295" type="ctrTitle"/>
          </p:nvPr>
        </p:nvSpPr>
        <p:spPr>
          <a:xfrm>
            <a:off x="3585600" y="274320"/>
            <a:ext cx="3520800" cy="7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Phonics: g as in gas</a:t>
            </a:r>
            <a:endParaRPr b="1" i="0" sz="2100" u="none" cap="none" strike="noStrike">
              <a:solidFill>
                <a:srgbClr val="292F33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pic>
        <p:nvPicPr>
          <p:cNvPr descr="A bunch of grapes" id="119" name="Google Shape;119;g21e8468379a_0_136" title="A bunch of grapes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530858" y="3496125"/>
            <a:ext cx="1381223" cy="14643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uitar" id="120" name="Google Shape;120;g21e8468379a_0_136" title="A guitar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517623" y="1591151"/>
            <a:ext cx="1498801" cy="14988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ame of golf" id="121" name="Google Shape;121;g21e8468379a_0_136" title="A game of golf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449151" y="1473534"/>
            <a:ext cx="1737601" cy="17376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ike" id="122" name="Google Shape;122;g21e8468379a_0_136" title="A bike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495634" y="3476941"/>
            <a:ext cx="1498801" cy="14988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heart" id="123" name="Google Shape;123;g21e8468379a_0_136" title="A heart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470812" y="3449450"/>
            <a:ext cx="1571624" cy="15716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neck tie" id="124" name="Google Shape;124;g21e8468379a_0_136" title="A neck tie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23150" y="3482433"/>
            <a:ext cx="1498801" cy="14988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ye glasses" id="125" name="Google Shape;125;g21e8468379a_0_136" title="Eye glasses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455883" y="1504208"/>
            <a:ext cx="1571624" cy="15716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ss" id="126" name="Google Shape;126;g21e8468379a_0_136" title="Grass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475050" y="3450450"/>
            <a:ext cx="1571624" cy="1571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SW DoE Interactive Lesson Template-01">
  <a:themeElements>
    <a:clrScheme name="Simple Light">
      <a:dk1>
        <a:srgbClr val="292F33"/>
      </a:dk1>
      <a:lt1>
        <a:srgbClr val="FFFFFF"/>
      </a:lt1>
      <a:dk2>
        <a:srgbClr val="4B555E"/>
      </a:dk2>
      <a:lt2>
        <a:srgbClr val="EEEEEE"/>
      </a:lt2>
      <a:accent1>
        <a:srgbClr val="0A7A52"/>
      </a:accent1>
      <a:accent2>
        <a:srgbClr val="1A71D8"/>
      </a:accent2>
      <a:accent3>
        <a:srgbClr val="8549DB"/>
      </a:accent3>
      <a:accent4>
        <a:srgbClr val="CC239C"/>
      </a:accent4>
      <a:accent5>
        <a:srgbClr val="D81813"/>
      </a:accent5>
      <a:accent6>
        <a:srgbClr val="F2CB2A"/>
      </a:accent6>
      <a:hlink>
        <a:srgbClr val="0A7A5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